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60" r:id="rId4"/>
    <p:sldId id="265" r:id="rId5"/>
    <p:sldId id="267" r:id="rId6"/>
    <p:sldId id="264" r:id="rId7"/>
    <p:sldId id="269" r:id="rId8"/>
    <p:sldId id="270" r:id="rId9"/>
    <p:sldId id="271" r:id="rId10"/>
    <p:sldId id="258" r:id="rId11"/>
    <p:sldId id="259" r:id="rId12"/>
    <p:sldId id="273" r:id="rId13"/>
    <p:sldId id="275" r:id="rId14"/>
    <p:sldId id="27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2" autoAdjust="0"/>
    <p:restoredTop sz="94660"/>
  </p:normalViewPr>
  <p:slideViewPr>
    <p:cSldViewPr snapToGrid="0" showGuides="1">
      <p:cViewPr varScale="1">
        <p:scale>
          <a:sx n="85" d="100"/>
          <a:sy n="85" d="100"/>
        </p:scale>
        <p:origin x="126" y="52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48618-6FB9-71E5-4155-93241CD01A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4AA1089-A4D2-8340-9EC2-0735DC93756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62A5F0F-C101-D154-730B-4F19171DF9F8}"/>
              </a:ext>
            </a:extLst>
          </p:cNvPr>
          <p:cNvSpPr>
            <a:spLocks noGrp="1"/>
          </p:cNvSpPr>
          <p:nvPr>
            <p:ph type="dt" sz="half" idx="10"/>
          </p:nvPr>
        </p:nvSpPr>
        <p:spPr/>
        <p:txBody>
          <a:bodyPr/>
          <a:lstStyle/>
          <a:p>
            <a:fld id="{A3459CFF-127C-4D3F-BE3E-E6A95F1F15AD}" type="datetimeFigureOut">
              <a:rPr lang="en-GB" smtClean="0"/>
              <a:t>20/07/2023</a:t>
            </a:fld>
            <a:endParaRPr lang="en-GB"/>
          </a:p>
        </p:txBody>
      </p:sp>
      <p:sp>
        <p:nvSpPr>
          <p:cNvPr id="5" name="Footer Placeholder 4">
            <a:extLst>
              <a:ext uri="{FF2B5EF4-FFF2-40B4-BE49-F238E27FC236}">
                <a16:creationId xmlns:a16="http://schemas.microsoft.com/office/drawing/2014/main" id="{8769E8B9-2167-2D64-FB80-7F2EFEE7B3F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25B185D-9DE6-E75D-4EC0-DDFA9949E0F8}"/>
              </a:ext>
            </a:extLst>
          </p:cNvPr>
          <p:cNvSpPr>
            <a:spLocks noGrp="1"/>
          </p:cNvSpPr>
          <p:nvPr>
            <p:ph type="sldNum" sz="quarter" idx="12"/>
          </p:nvPr>
        </p:nvSpPr>
        <p:spPr/>
        <p:txBody>
          <a:bodyPr/>
          <a:lstStyle/>
          <a:p>
            <a:fld id="{E894148C-6EA7-45F3-B46E-03E62A863C49}" type="slidenum">
              <a:rPr lang="en-GB" smtClean="0"/>
              <a:t>‹#›</a:t>
            </a:fld>
            <a:endParaRPr lang="en-GB"/>
          </a:p>
        </p:txBody>
      </p:sp>
    </p:spTree>
    <p:extLst>
      <p:ext uri="{BB962C8B-B14F-4D97-AF65-F5344CB8AC3E}">
        <p14:creationId xmlns:p14="http://schemas.microsoft.com/office/powerpoint/2010/main" val="2888036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E8DDA-3FB6-E11D-7E13-FCCE8D14548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1A4BD28-925C-FC35-FBDA-2DD9A8B607B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7872DA3-75C1-8664-6A44-45F54D1AB27E}"/>
              </a:ext>
            </a:extLst>
          </p:cNvPr>
          <p:cNvSpPr>
            <a:spLocks noGrp="1"/>
          </p:cNvSpPr>
          <p:nvPr>
            <p:ph type="dt" sz="half" idx="10"/>
          </p:nvPr>
        </p:nvSpPr>
        <p:spPr/>
        <p:txBody>
          <a:bodyPr/>
          <a:lstStyle/>
          <a:p>
            <a:fld id="{A3459CFF-127C-4D3F-BE3E-E6A95F1F15AD}" type="datetimeFigureOut">
              <a:rPr lang="en-GB" smtClean="0"/>
              <a:t>20/07/2023</a:t>
            </a:fld>
            <a:endParaRPr lang="en-GB"/>
          </a:p>
        </p:txBody>
      </p:sp>
      <p:sp>
        <p:nvSpPr>
          <p:cNvPr id="5" name="Footer Placeholder 4">
            <a:extLst>
              <a:ext uri="{FF2B5EF4-FFF2-40B4-BE49-F238E27FC236}">
                <a16:creationId xmlns:a16="http://schemas.microsoft.com/office/drawing/2014/main" id="{2F380F45-E894-87D1-CE7F-E12CC73F563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E03635B-0541-D5EF-E8BA-669F3DA48869}"/>
              </a:ext>
            </a:extLst>
          </p:cNvPr>
          <p:cNvSpPr>
            <a:spLocks noGrp="1"/>
          </p:cNvSpPr>
          <p:nvPr>
            <p:ph type="sldNum" sz="quarter" idx="12"/>
          </p:nvPr>
        </p:nvSpPr>
        <p:spPr/>
        <p:txBody>
          <a:bodyPr/>
          <a:lstStyle/>
          <a:p>
            <a:fld id="{E894148C-6EA7-45F3-B46E-03E62A863C49}" type="slidenum">
              <a:rPr lang="en-GB" smtClean="0"/>
              <a:t>‹#›</a:t>
            </a:fld>
            <a:endParaRPr lang="en-GB"/>
          </a:p>
        </p:txBody>
      </p:sp>
    </p:spTree>
    <p:extLst>
      <p:ext uri="{BB962C8B-B14F-4D97-AF65-F5344CB8AC3E}">
        <p14:creationId xmlns:p14="http://schemas.microsoft.com/office/powerpoint/2010/main" val="38177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F93F16B-B9D6-EF20-0564-3CAB8B16097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65F40C9-6861-A558-8DEB-D3D8999341A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B1CE30-90E6-C6B3-7A5B-1B0B0DD89B63}"/>
              </a:ext>
            </a:extLst>
          </p:cNvPr>
          <p:cNvSpPr>
            <a:spLocks noGrp="1"/>
          </p:cNvSpPr>
          <p:nvPr>
            <p:ph type="dt" sz="half" idx="10"/>
          </p:nvPr>
        </p:nvSpPr>
        <p:spPr/>
        <p:txBody>
          <a:bodyPr/>
          <a:lstStyle/>
          <a:p>
            <a:fld id="{A3459CFF-127C-4D3F-BE3E-E6A95F1F15AD}" type="datetimeFigureOut">
              <a:rPr lang="en-GB" smtClean="0"/>
              <a:t>20/07/2023</a:t>
            </a:fld>
            <a:endParaRPr lang="en-GB"/>
          </a:p>
        </p:txBody>
      </p:sp>
      <p:sp>
        <p:nvSpPr>
          <p:cNvPr id="5" name="Footer Placeholder 4">
            <a:extLst>
              <a:ext uri="{FF2B5EF4-FFF2-40B4-BE49-F238E27FC236}">
                <a16:creationId xmlns:a16="http://schemas.microsoft.com/office/drawing/2014/main" id="{54755A6B-756A-8E7B-01FB-0FD620797F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CE05CC9-9023-7A47-F139-5678D24AE77F}"/>
              </a:ext>
            </a:extLst>
          </p:cNvPr>
          <p:cNvSpPr>
            <a:spLocks noGrp="1"/>
          </p:cNvSpPr>
          <p:nvPr>
            <p:ph type="sldNum" sz="quarter" idx="12"/>
          </p:nvPr>
        </p:nvSpPr>
        <p:spPr/>
        <p:txBody>
          <a:bodyPr/>
          <a:lstStyle/>
          <a:p>
            <a:fld id="{E894148C-6EA7-45F3-B46E-03E62A863C49}" type="slidenum">
              <a:rPr lang="en-GB" smtClean="0"/>
              <a:t>‹#›</a:t>
            </a:fld>
            <a:endParaRPr lang="en-GB"/>
          </a:p>
        </p:txBody>
      </p:sp>
    </p:spTree>
    <p:extLst>
      <p:ext uri="{BB962C8B-B14F-4D97-AF65-F5344CB8AC3E}">
        <p14:creationId xmlns:p14="http://schemas.microsoft.com/office/powerpoint/2010/main" val="3682292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58425-557F-B62E-9798-C32718EC126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6B0828F-0F44-4A8A-A7C2-4BE4686466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B805F52-0BDC-9C82-7421-182CA2987A3B}"/>
              </a:ext>
            </a:extLst>
          </p:cNvPr>
          <p:cNvSpPr>
            <a:spLocks noGrp="1"/>
          </p:cNvSpPr>
          <p:nvPr>
            <p:ph type="dt" sz="half" idx="10"/>
          </p:nvPr>
        </p:nvSpPr>
        <p:spPr/>
        <p:txBody>
          <a:bodyPr/>
          <a:lstStyle/>
          <a:p>
            <a:fld id="{A3459CFF-127C-4D3F-BE3E-E6A95F1F15AD}" type="datetimeFigureOut">
              <a:rPr lang="en-GB" smtClean="0"/>
              <a:t>20/07/2023</a:t>
            </a:fld>
            <a:endParaRPr lang="en-GB"/>
          </a:p>
        </p:txBody>
      </p:sp>
      <p:sp>
        <p:nvSpPr>
          <p:cNvPr id="5" name="Footer Placeholder 4">
            <a:extLst>
              <a:ext uri="{FF2B5EF4-FFF2-40B4-BE49-F238E27FC236}">
                <a16:creationId xmlns:a16="http://schemas.microsoft.com/office/drawing/2014/main" id="{1D59FE00-4745-D2B3-91E0-14DA87FBDE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BE8BF4F-CB3E-1E2C-7758-07261D7B6E2C}"/>
              </a:ext>
            </a:extLst>
          </p:cNvPr>
          <p:cNvSpPr>
            <a:spLocks noGrp="1"/>
          </p:cNvSpPr>
          <p:nvPr>
            <p:ph type="sldNum" sz="quarter" idx="12"/>
          </p:nvPr>
        </p:nvSpPr>
        <p:spPr/>
        <p:txBody>
          <a:bodyPr/>
          <a:lstStyle/>
          <a:p>
            <a:fld id="{E894148C-6EA7-45F3-B46E-03E62A863C49}" type="slidenum">
              <a:rPr lang="en-GB" smtClean="0"/>
              <a:t>‹#›</a:t>
            </a:fld>
            <a:endParaRPr lang="en-GB"/>
          </a:p>
        </p:txBody>
      </p:sp>
    </p:spTree>
    <p:extLst>
      <p:ext uri="{BB962C8B-B14F-4D97-AF65-F5344CB8AC3E}">
        <p14:creationId xmlns:p14="http://schemas.microsoft.com/office/powerpoint/2010/main" val="3441608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B81A0-0DEB-D3F0-6DE3-78EB9DC8D16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26FB972-9151-A56A-D92B-63980524FB6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DDD1E04-EC04-B58E-BF66-A15440DB8206}"/>
              </a:ext>
            </a:extLst>
          </p:cNvPr>
          <p:cNvSpPr>
            <a:spLocks noGrp="1"/>
          </p:cNvSpPr>
          <p:nvPr>
            <p:ph type="dt" sz="half" idx="10"/>
          </p:nvPr>
        </p:nvSpPr>
        <p:spPr/>
        <p:txBody>
          <a:bodyPr/>
          <a:lstStyle/>
          <a:p>
            <a:fld id="{A3459CFF-127C-4D3F-BE3E-E6A95F1F15AD}" type="datetimeFigureOut">
              <a:rPr lang="en-GB" smtClean="0"/>
              <a:t>20/07/2023</a:t>
            </a:fld>
            <a:endParaRPr lang="en-GB"/>
          </a:p>
        </p:txBody>
      </p:sp>
      <p:sp>
        <p:nvSpPr>
          <p:cNvPr id="5" name="Footer Placeholder 4">
            <a:extLst>
              <a:ext uri="{FF2B5EF4-FFF2-40B4-BE49-F238E27FC236}">
                <a16:creationId xmlns:a16="http://schemas.microsoft.com/office/drawing/2014/main" id="{9A69252A-6656-99CB-55D9-91B032188F9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703D76-6700-B600-35D7-541AC4781D58}"/>
              </a:ext>
            </a:extLst>
          </p:cNvPr>
          <p:cNvSpPr>
            <a:spLocks noGrp="1"/>
          </p:cNvSpPr>
          <p:nvPr>
            <p:ph type="sldNum" sz="quarter" idx="12"/>
          </p:nvPr>
        </p:nvSpPr>
        <p:spPr/>
        <p:txBody>
          <a:bodyPr/>
          <a:lstStyle/>
          <a:p>
            <a:fld id="{E894148C-6EA7-45F3-B46E-03E62A863C49}" type="slidenum">
              <a:rPr lang="en-GB" smtClean="0"/>
              <a:t>‹#›</a:t>
            </a:fld>
            <a:endParaRPr lang="en-GB"/>
          </a:p>
        </p:txBody>
      </p:sp>
    </p:spTree>
    <p:extLst>
      <p:ext uri="{BB962C8B-B14F-4D97-AF65-F5344CB8AC3E}">
        <p14:creationId xmlns:p14="http://schemas.microsoft.com/office/powerpoint/2010/main" val="2760916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63D91-C87F-F6D1-E56D-A0592EC9DBF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FD3AC1E-7FF1-2922-C7F3-19EBB639DBF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9BD226F-8845-1C0C-864D-3A33E486A7C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15B772A-9F26-F906-DC6E-ACD77E76B055}"/>
              </a:ext>
            </a:extLst>
          </p:cNvPr>
          <p:cNvSpPr>
            <a:spLocks noGrp="1"/>
          </p:cNvSpPr>
          <p:nvPr>
            <p:ph type="dt" sz="half" idx="10"/>
          </p:nvPr>
        </p:nvSpPr>
        <p:spPr/>
        <p:txBody>
          <a:bodyPr/>
          <a:lstStyle/>
          <a:p>
            <a:fld id="{A3459CFF-127C-4D3F-BE3E-E6A95F1F15AD}" type="datetimeFigureOut">
              <a:rPr lang="en-GB" smtClean="0"/>
              <a:t>20/07/2023</a:t>
            </a:fld>
            <a:endParaRPr lang="en-GB"/>
          </a:p>
        </p:txBody>
      </p:sp>
      <p:sp>
        <p:nvSpPr>
          <p:cNvPr id="6" name="Footer Placeholder 5">
            <a:extLst>
              <a:ext uri="{FF2B5EF4-FFF2-40B4-BE49-F238E27FC236}">
                <a16:creationId xmlns:a16="http://schemas.microsoft.com/office/drawing/2014/main" id="{2C2B7AC9-B5F0-7961-A75E-F715D0CE0C5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78B6F4-0C65-B6CE-3C91-6730A5D87643}"/>
              </a:ext>
            </a:extLst>
          </p:cNvPr>
          <p:cNvSpPr>
            <a:spLocks noGrp="1"/>
          </p:cNvSpPr>
          <p:nvPr>
            <p:ph type="sldNum" sz="quarter" idx="12"/>
          </p:nvPr>
        </p:nvSpPr>
        <p:spPr/>
        <p:txBody>
          <a:bodyPr/>
          <a:lstStyle/>
          <a:p>
            <a:fld id="{E894148C-6EA7-45F3-B46E-03E62A863C49}" type="slidenum">
              <a:rPr lang="en-GB" smtClean="0"/>
              <a:t>‹#›</a:t>
            </a:fld>
            <a:endParaRPr lang="en-GB"/>
          </a:p>
        </p:txBody>
      </p:sp>
    </p:spTree>
    <p:extLst>
      <p:ext uri="{BB962C8B-B14F-4D97-AF65-F5344CB8AC3E}">
        <p14:creationId xmlns:p14="http://schemas.microsoft.com/office/powerpoint/2010/main" val="3833328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7EECF-9A9A-042E-20DA-5CB756AF3D9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EABABD7-BD9C-1BEA-8865-9B0519E0A3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E125066-F4AC-2F10-C6E3-DF5164756A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65458F2-E2EA-7AAC-4A92-C28331A191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07610DE-605B-54BF-591A-B2C0E518C95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7792CFA-27B8-FBAC-7550-A44326B705A2}"/>
              </a:ext>
            </a:extLst>
          </p:cNvPr>
          <p:cNvSpPr>
            <a:spLocks noGrp="1"/>
          </p:cNvSpPr>
          <p:nvPr>
            <p:ph type="dt" sz="half" idx="10"/>
          </p:nvPr>
        </p:nvSpPr>
        <p:spPr/>
        <p:txBody>
          <a:bodyPr/>
          <a:lstStyle/>
          <a:p>
            <a:fld id="{A3459CFF-127C-4D3F-BE3E-E6A95F1F15AD}" type="datetimeFigureOut">
              <a:rPr lang="en-GB" smtClean="0"/>
              <a:t>20/07/2023</a:t>
            </a:fld>
            <a:endParaRPr lang="en-GB"/>
          </a:p>
        </p:txBody>
      </p:sp>
      <p:sp>
        <p:nvSpPr>
          <p:cNvPr id="8" name="Footer Placeholder 7">
            <a:extLst>
              <a:ext uri="{FF2B5EF4-FFF2-40B4-BE49-F238E27FC236}">
                <a16:creationId xmlns:a16="http://schemas.microsoft.com/office/drawing/2014/main" id="{B31796C7-9BE2-5DE7-7B81-EF63AD5B819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DAF9725-9415-AE6F-B054-9792FC05DA51}"/>
              </a:ext>
            </a:extLst>
          </p:cNvPr>
          <p:cNvSpPr>
            <a:spLocks noGrp="1"/>
          </p:cNvSpPr>
          <p:nvPr>
            <p:ph type="sldNum" sz="quarter" idx="12"/>
          </p:nvPr>
        </p:nvSpPr>
        <p:spPr/>
        <p:txBody>
          <a:bodyPr/>
          <a:lstStyle/>
          <a:p>
            <a:fld id="{E894148C-6EA7-45F3-B46E-03E62A863C49}" type="slidenum">
              <a:rPr lang="en-GB" smtClean="0"/>
              <a:t>‹#›</a:t>
            </a:fld>
            <a:endParaRPr lang="en-GB"/>
          </a:p>
        </p:txBody>
      </p:sp>
    </p:spTree>
    <p:extLst>
      <p:ext uri="{BB962C8B-B14F-4D97-AF65-F5344CB8AC3E}">
        <p14:creationId xmlns:p14="http://schemas.microsoft.com/office/powerpoint/2010/main" val="2550822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533CD-F9CA-0F20-EF5C-5CA8925DF65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C251A38-D869-392A-A8A8-ED67FEA2E933}"/>
              </a:ext>
            </a:extLst>
          </p:cNvPr>
          <p:cNvSpPr>
            <a:spLocks noGrp="1"/>
          </p:cNvSpPr>
          <p:nvPr>
            <p:ph type="dt" sz="half" idx="10"/>
          </p:nvPr>
        </p:nvSpPr>
        <p:spPr/>
        <p:txBody>
          <a:bodyPr/>
          <a:lstStyle/>
          <a:p>
            <a:fld id="{A3459CFF-127C-4D3F-BE3E-E6A95F1F15AD}" type="datetimeFigureOut">
              <a:rPr lang="en-GB" smtClean="0"/>
              <a:t>20/07/2023</a:t>
            </a:fld>
            <a:endParaRPr lang="en-GB"/>
          </a:p>
        </p:txBody>
      </p:sp>
      <p:sp>
        <p:nvSpPr>
          <p:cNvPr id="4" name="Footer Placeholder 3">
            <a:extLst>
              <a:ext uri="{FF2B5EF4-FFF2-40B4-BE49-F238E27FC236}">
                <a16:creationId xmlns:a16="http://schemas.microsoft.com/office/drawing/2014/main" id="{1E5BE59B-16CE-C7B6-4C4A-C7E21EC3C6C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136D79A-B0E1-F9F4-08FB-D8440A6B56A3}"/>
              </a:ext>
            </a:extLst>
          </p:cNvPr>
          <p:cNvSpPr>
            <a:spLocks noGrp="1"/>
          </p:cNvSpPr>
          <p:nvPr>
            <p:ph type="sldNum" sz="quarter" idx="12"/>
          </p:nvPr>
        </p:nvSpPr>
        <p:spPr/>
        <p:txBody>
          <a:bodyPr/>
          <a:lstStyle/>
          <a:p>
            <a:fld id="{E894148C-6EA7-45F3-B46E-03E62A863C49}" type="slidenum">
              <a:rPr lang="en-GB" smtClean="0"/>
              <a:t>‹#›</a:t>
            </a:fld>
            <a:endParaRPr lang="en-GB"/>
          </a:p>
        </p:txBody>
      </p:sp>
    </p:spTree>
    <p:extLst>
      <p:ext uri="{BB962C8B-B14F-4D97-AF65-F5344CB8AC3E}">
        <p14:creationId xmlns:p14="http://schemas.microsoft.com/office/powerpoint/2010/main" val="36235798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DFAE85-E3F1-9524-B381-3B5DC630C33F}"/>
              </a:ext>
            </a:extLst>
          </p:cNvPr>
          <p:cNvSpPr>
            <a:spLocks noGrp="1"/>
          </p:cNvSpPr>
          <p:nvPr>
            <p:ph type="dt" sz="half" idx="10"/>
          </p:nvPr>
        </p:nvSpPr>
        <p:spPr/>
        <p:txBody>
          <a:bodyPr/>
          <a:lstStyle/>
          <a:p>
            <a:fld id="{A3459CFF-127C-4D3F-BE3E-E6A95F1F15AD}" type="datetimeFigureOut">
              <a:rPr lang="en-GB" smtClean="0"/>
              <a:t>20/07/2023</a:t>
            </a:fld>
            <a:endParaRPr lang="en-GB"/>
          </a:p>
        </p:txBody>
      </p:sp>
      <p:sp>
        <p:nvSpPr>
          <p:cNvPr id="3" name="Footer Placeholder 2">
            <a:extLst>
              <a:ext uri="{FF2B5EF4-FFF2-40B4-BE49-F238E27FC236}">
                <a16:creationId xmlns:a16="http://schemas.microsoft.com/office/drawing/2014/main" id="{32519181-AB2E-80C8-454A-AB701EB34AD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193050E-AEE0-98D9-C1C5-61CFF4F1C045}"/>
              </a:ext>
            </a:extLst>
          </p:cNvPr>
          <p:cNvSpPr>
            <a:spLocks noGrp="1"/>
          </p:cNvSpPr>
          <p:nvPr>
            <p:ph type="sldNum" sz="quarter" idx="12"/>
          </p:nvPr>
        </p:nvSpPr>
        <p:spPr/>
        <p:txBody>
          <a:bodyPr/>
          <a:lstStyle/>
          <a:p>
            <a:fld id="{E894148C-6EA7-45F3-B46E-03E62A863C49}" type="slidenum">
              <a:rPr lang="en-GB" smtClean="0"/>
              <a:t>‹#›</a:t>
            </a:fld>
            <a:endParaRPr lang="en-GB"/>
          </a:p>
        </p:txBody>
      </p:sp>
    </p:spTree>
    <p:extLst>
      <p:ext uri="{BB962C8B-B14F-4D97-AF65-F5344CB8AC3E}">
        <p14:creationId xmlns:p14="http://schemas.microsoft.com/office/powerpoint/2010/main" val="2586676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540A0D-4CBB-2C1E-4DDA-41D72D6D2E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FB02965-52AE-AA49-EB10-49618830058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DEC9CA0-F0C1-73F3-0EDF-EB74D94A62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F11B026-E638-B873-9CE6-8E4D31227442}"/>
              </a:ext>
            </a:extLst>
          </p:cNvPr>
          <p:cNvSpPr>
            <a:spLocks noGrp="1"/>
          </p:cNvSpPr>
          <p:nvPr>
            <p:ph type="dt" sz="half" idx="10"/>
          </p:nvPr>
        </p:nvSpPr>
        <p:spPr/>
        <p:txBody>
          <a:bodyPr/>
          <a:lstStyle/>
          <a:p>
            <a:fld id="{A3459CFF-127C-4D3F-BE3E-E6A95F1F15AD}" type="datetimeFigureOut">
              <a:rPr lang="en-GB" smtClean="0"/>
              <a:t>20/07/2023</a:t>
            </a:fld>
            <a:endParaRPr lang="en-GB"/>
          </a:p>
        </p:txBody>
      </p:sp>
      <p:sp>
        <p:nvSpPr>
          <p:cNvPr id="6" name="Footer Placeholder 5">
            <a:extLst>
              <a:ext uri="{FF2B5EF4-FFF2-40B4-BE49-F238E27FC236}">
                <a16:creationId xmlns:a16="http://schemas.microsoft.com/office/drawing/2014/main" id="{EA201794-2AB1-683F-1984-0E5A6AF8C45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58FD694-8CA5-A2C6-AD9E-D4CFBC041B1F}"/>
              </a:ext>
            </a:extLst>
          </p:cNvPr>
          <p:cNvSpPr>
            <a:spLocks noGrp="1"/>
          </p:cNvSpPr>
          <p:nvPr>
            <p:ph type="sldNum" sz="quarter" idx="12"/>
          </p:nvPr>
        </p:nvSpPr>
        <p:spPr/>
        <p:txBody>
          <a:bodyPr/>
          <a:lstStyle/>
          <a:p>
            <a:fld id="{E894148C-6EA7-45F3-B46E-03E62A863C49}" type="slidenum">
              <a:rPr lang="en-GB" smtClean="0"/>
              <a:t>‹#›</a:t>
            </a:fld>
            <a:endParaRPr lang="en-GB"/>
          </a:p>
        </p:txBody>
      </p:sp>
    </p:spTree>
    <p:extLst>
      <p:ext uri="{BB962C8B-B14F-4D97-AF65-F5344CB8AC3E}">
        <p14:creationId xmlns:p14="http://schemas.microsoft.com/office/powerpoint/2010/main" val="6789629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9F0BB-FE69-B183-7EC4-1A4945B5CB9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21FE2CF-3BE1-5C8A-B32A-CE528969CA1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535B113-FBC8-4A46-E514-067A2FFA9A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B50B04C-9B36-90A4-FBCC-09A14F538A89}"/>
              </a:ext>
            </a:extLst>
          </p:cNvPr>
          <p:cNvSpPr>
            <a:spLocks noGrp="1"/>
          </p:cNvSpPr>
          <p:nvPr>
            <p:ph type="dt" sz="half" idx="10"/>
          </p:nvPr>
        </p:nvSpPr>
        <p:spPr/>
        <p:txBody>
          <a:bodyPr/>
          <a:lstStyle/>
          <a:p>
            <a:fld id="{A3459CFF-127C-4D3F-BE3E-E6A95F1F15AD}" type="datetimeFigureOut">
              <a:rPr lang="en-GB" smtClean="0"/>
              <a:t>20/07/2023</a:t>
            </a:fld>
            <a:endParaRPr lang="en-GB"/>
          </a:p>
        </p:txBody>
      </p:sp>
      <p:sp>
        <p:nvSpPr>
          <p:cNvPr id="6" name="Footer Placeholder 5">
            <a:extLst>
              <a:ext uri="{FF2B5EF4-FFF2-40B4-BE49-F238E27FC236}">
                <a16:creationId xmlns:a16="http://schemas.microsoft.com/office/drawing/2014/main" id="{2313CE82-A9F7-7F72-13B1-C4440017123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D15588D-AF42-FD3B-4CC8-10606D4A1A05}"/>
              </a:ext>
            </a:extLst>
          </p:cNvPr>
          <p:cNvSpPr>
            <a:spLocks noGrp="1"/>
          </p:cNvSpPr>
          <p:nvPr>
            <p:ph type="sldNum" sz="quarter" idx="12"/>
          </p:nvPr>
        </p:nvSpPr>
        <p:spPr/>
        <p:txBody>
          <a:bodyPr/>
          <a:lstStyle/>
          <a:p>
            <a:fld id="{E894148C-6EA7-45F3-B46E-03E62A863C49}" type="slidenum">
              <a:rPr lang="en-GB" smtClean="0"/>
              <a:t>‹#›</a:t>
            </a:fld>
            <a:endParaRPr lang="en-GB"/>
          </a:p>
        </p:txBody>
      </p:sp>
    </p:spTree>
    <p:extLst>
      <p:ext uri="{BB962C8B-B14F-4D97-AF65-F5344CB8AC3E}">
        <p14:creationId xmlns:p14="http://schemas.microsoft.com/office/powerpoint/2010/main" val="2727852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FE1245-515A-3923-9D0F-91704BDE40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ABF1156-6B10-6966-B4C0-B8FB5A463E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CFBC83A-EA27-04CB-5184-5D4BDDF9C9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459CFF-127C-4D3F-BE3E-E6A95F1F15AD}" type="datetimeFigureOut">
              <a:rPr lang="en-GB" smtClean="0"/>
              <a:t>20/07/2023</a:t>
            </a:fld>
            <a:endParaRPr lang="en-GB"/>
          </a:p>
        </p:txBody>
      </p:sp>
      <p:sp>
        <p:nvSpPr>
          <p:cNvPr id="5" name="Footer Placeholder 4">
            <a:extLst>
              <a:ext uri="{FF2B5EF4-FFF2-40B4-BE49-F238E27FC236}">
                <a16:creationId xmlns:a16="http://schemas.microsoft.com/office/drawing/2014/main" id="{DBABF247-A0F1-F720-D0E5-CB4C6CE7E1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E6E773F-67E0-7CC3-C089-F80F0E81328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94148C-6EA7-45F3-B46E-03E62A863C49}" type="slidenum">
              <a:rPr lang="en-GB" smtClean="0"/>
              <a:t>‹#›</a:t>
            </a:fld>
            <a:endParaRPr lang="en-GB"/>
          </a:p>
        </p:txBody>
      </p:sp>
    </p:spTree>
    <p:extLst>
      <p:ext uri="{BB962C8B-B14F-4D97-AF65-F5344CB8AC3E}">
        <p14:creationId xmlns:p14="http://schemas.microsoft.com/office/powerpoint/2010/main" val="2343768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7A13-30B6-79A9-3E23-031E39686AD8}"/>
              </a:ext>
            </a:extLst>
          </p:cNvPr>
          <p:cNvSpPr>
            <a:spLocks noGrp="1"/>
          </p:cNvSpPr>
          <p:nvPr>
            <p:ph type="ctrTitle"/>
          </p:nvPr>
        </p:nvSpPr>
        <p:spPr>
          <a:xfrm>
            <a:off x="2271118" y="303643"/>
            <a:ext cx="9144000" cy="2387600"/>
          </a:xfrm>
        </p:spPr>
        <p:txBody>
          <a:bodyPr>
            <a:normAutofit/>
          </a:bodyPr>
          <a:lstStyle/>
          <a:p>
            <a:pPr algn="l"/>
            <a:r>
              <a:rPr lang="en-US" dirty="0">
                <a:solidFill>
                  <a:schemeClr val="bg1"/>
                </a:solidFill>
              </a:rPr>
              <a:t>    General information </a:t>
            </a:r>
            <a:endParaRPr lang="en-GB" dirty="0">
              <a:solidFill>
                <a:schemeClr val="bg1"/>
              </a:solidFill>
            </a:endParaRPr>
          </a:p>
        </p:txBody>
      </p:sp>
      <p:sp>
        <p:nvSpPr>
          <p:cNvPr id="6" name="TextBox 5">
            <a:extLst>
              <a:ext uri="{FF2B5EF4-FFF2-40B4-BE49-F238E27FC236}">
                <a16:creationId xmlns:a16="http://schemas.microsoft.com/office/drawing/2014/main" id="{17980F13-094A-91A1-A042-764239EE6A36}"/>
              </a:ext>
            </a:extLst>
          </p:cNvPr>
          <p:cNvSpPr txBox="1"/>
          <p:nvPr/>
        </p:nvSpPr>
        <p:spPr>
          <a:xfrm>
            <a:off x="0" y="3895102"/>
            <a:ext cx="12192000" cy="1015663"/>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Frank Zimmermann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a:solidFill>
                  <a:prstClr val="white"/>
                </a:solidFill>
                <a:latin typeface="Calibri" panose="020F0502020204030204"/>
              </a:rPr>
              <a:t>170th FCC-ee Optics Design Meeting &amp; 41st FCCIS WP2.2 Meeting</a:t>
            </a:r>
            <a:r>
              <a:rPr lang="en-US" sz="2000" dirty="0">
                <a:solidFill>
                  <a:prstClr val="white"/>
                </a:solidFill>
                <a:latin typeface="Calibri" panose="020F0502020204030204"/>
              </a:rPr>
              <a:t>, 20 July 202</a:t>
            </a: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349371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FAF2C-3437-DD48-4FED-13DB7C9E3FEB}"/>
              </a:ext>
            </a:extLst>
          </p:cNvPr>
          <p:cNvSpPr>
            <a:spLocks noGrp="1"/>
          </p:cNvSpPr>
          <p:nvPr>
            <p:ph type="title"/>
          </p:nvPr>
        </p:nvSpPr>
        <p:spPr>
          <a:xfrm>
            <a:off x="465364" y="81257"/>
            <a:ext cx="10515600" cy="825500"/>
          </a:xfrm>
        </p:spPr>
        <p:txBody>
          <a:bodyPr>
            <a:normAutofit/>
          </a:bodyPr>
          <a:lstStyle/>
          <a:p>
            <a:r>
              <a:rPr lang="en-GB" sz="2800" b="1" dirty="0">
                <a:latin typeface="+mn-lt"/>
              </a:rPr>
              <a:t>WP3 "Special technologies, devices and systems performance" </a:t>
            </a:r>
          </a:p>
        </p:txBody>
      </p:sp>
      <p:sp>
        <p:nvSpPr>
          <p:cNvPr id="4" name="Rectangle 1">
            <a:extLst>
              <a:ext uri="{FF2B5EF4-FFF2-40B4-BE49-F238E27FC236}">
                <a16:creationId xmlns:a16="http://schemas.microsoft.com/office/drawing/2014/main" id="{A3D358CC-AF48-D2B9-A06D-7D9A59AEE3B1}"/>
              </a:ext>
            </a:extLst>
          </p:cNvPr>
          <p:cNvSpPr>
            <a:spLocks noGrp="1" noChangeArrowheads="1"/>
          </p:cNvSpPr>
          <p:nvPr>
            <p:ph idx="1"/>
          </p:nvPr>
        </p:nvSpPr>
        <p:spPr bwMode="auto">
          <a:xfrm>
            <a:off x="465364" y="1219998"/>
            <a:ext cx="11261272" cy="5247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sng" strike="noStrike" cap="none" normalizeH="0" baseline="0" dirty="0">
                <a:ln>
                  <a:noFill/>
                </a:ln>
                <a:solidFill>
                  <a:srgbClr val="000000"/>
                </a:solidFill>
                <a:effectLst/>
                <a:latin typeface="Arial" panose="020B0604020202020204" pitchFamily="34" charset="0"/>
                <a:ea typeface="Calibri" panose="020F0502020204030204" pitchFamily="34" charset="0"/>
              </a:rPr>
              <a:t>Task 3.1:</a:t>
            </a:r>
            <a:r>
              <a:rPr kumimoji="0" lang="en-US" altLang="en-US" sz="1800" b="1" i="0" u="none" strike="noStrike" cap="none" normalizeH="0" baseline="0" dirty="0">
                <a:ln>
                  <a:noFill/>
                </a:ln>
                <a:solidFill>
                  <a:srgbClr val="000000"/>
                </a:solidFill>
                <a:effectLst/>
                <a:latin typeface="Arial" panose="020B0604020202020204" pitchFamily="34" charset="0"/>
                <a:ea typeface="Calibri" panose="020F0502020204030204" pitchFamily="34" charset="0"/>
              </a:rPr>
              <a:t> </a:t>
            </a:r>
            <a:r>
              <a:rPr kumimoji="0" lang="en-US" altLang="en-US" sz="1800" b="0" i="0" u="none" strike="noStrike" cap="none" normalizeH="0" baseline="0" dirty="0">
                <a:ln>
                  <a:noFill/>
                </a:ln>
                <a:solidFill>
                  <a:srgbClr val="000000"/>
                </a:solidFill>
                <a:effectLst/>
                <a:latin typeface="Arial" panose="020B0604020202020204" pitchFamily="34" charset="0"/>
                <a:ea typeface="Calibri" panose="020F0502020204030204" pitchFamily="34" charset="0"/>
              </a:rPr>
              <a:t>Final Focus and interaction point, collimation and magnets, luminosity devices and MDI studies (CERN, CNRS, DESY, UOXF, KEK, BNL, SLAC, FNAL, 44 months): this task will cover </a:t>
            </a:r>
            <a:r>
              <a:rPr kumimoji="0" lang="en-US" altLang="en-US" sz="1800" b="1" i="0" u="none" strike="noStrike" cap="none" normalizeH="0" baseline="0" dirty="0">
                <a:ln>
                  <a:noFill/>
                </a:ln>
                <a:solidFill>
                  <a:srgbClr val="FF0000"/>
                </a:solidFill>
                <a:effectLst/>
                <a:latin typeface="Arial" panose="020B0604020202020204" pitchFamily="34" charset="0"/>
                <a:ea typeface="Calibri" panose="020F0502020204030204" pitchFamily="34" charset="0"/>
              </a:rPr>
              <a:t>studies and hardware development for circular and linear colliders</a:t>
            </a:r>
            <a:r>
              <a:rPr kumimoji="0" lang="en-US" altLang="en-US" sz="1800" b="0" i="0" u="none" strike="noStrike" cap="none" normalizeH="0" baseline="0" dirty="0">
                <a:ln>
                  <a:noFill/>
                </a:ln>
                <a:solidFill>
                  <a:srgbClr val="000000"/>
                </a:solidFill>
                <a:effectLst/>
                <a:latin typeface="Arial" panose="020B0604020202020204" pitchFamily="34" charset="0"/>
                <a:ea typeface="Calibri" panose="020F0502020204030204" pitchFamily="34" charset="0"/>
              </a:rPr>
              <a:t>, covering the devices critical for providing high luminosity collisions. Key devices are </a:t>
            </a:r>
            <a:r>
              <a:rPr kumimoji="0" lang="en-US" altLang="en-US" sz="1800" b="1" i="0" u="none" strike="noStrike" cap="none" normalizeH="0" baseline="0" dirty="0">
                <a:ln>
                  <a:noFill/>
                </a:ln>
                <a:solidFill>
                  <a:srgbClr val="FF0000"/>
                </a:solidFill>
                <a:effectLst/>
                <a:latin typeface="Arial" panose="020B0604020202020204" pitchFamily="34" charset="0"/>
                <a:ea typeface="Calibri" panose="020F0502020204030204" pitchFamily="34" charset="0"/>
              </a:rPr>
              <a:t>alignment and stability systems, final focus magnets, collimation, instrumentation and diagnostics, luminosity monitors, and more</a:t>
            </a:r>
            <a:r>
              <a:rPr kumimoji="0" lang="en-US" altLang="en-US" sz="1800" b="0" i="0" u="none" strike="noStrike" cap="none" normalizeH="0" baseline="0" dirty="0">
                <a:ln>
                  <a:noFill/>
                </a:ln>
                <a:solidFill>
                  <a:srgbClr val="000000"/>
                </a:solidFill>
                <a:effectLst/>
                <a:latin typeface="Arial" panose="020B0604020202020204" pitchFamily="34" charset="0"/>
                <a:ea typeface="Calibri" panose="020F0502020204030204" pitchFamily="34" charset="0"/>
              </a:rPr>
              <a:t>. Collaboration among groups involved in </a:t>
            </a:r>
            <a:r>
              <a:rPr kumimoji="0" lang="en-US" altLang="en-US" sz="1800" b="1" i="0" u="none" strike="noStrike" cap="none" normalizeH="0" baseline="0" dirty="0" err="1">
                <a:ln>
                  <a:noFill/>
                </a:ln>
                <a:solidFill>
                  <a:srgbClr val="FF0000"/>
                </a:solidFill>
                <a:effectLst/>
                <a:latin typeface="Arial" panose="020B0604020202020204" pitchFamily="34" charset="0"/>
                <a:ea typeface="Calibri" panose="020F0502020204030204" pitchFamily="34" charset="0"/>
              </a:rPr>
              <a:t>SuperKEKB</a:t>
            </a:r>
            <a:r>
              <a:rPr kumimoji="0" lang="en-US" altLang="en-US" sz="1800" b="1" i="0" u="none" strike="noStrike" cap="none" normalizeH="0" baseline="0" dirty="0">
                <a:ln>
                  <a:noFill/>
                </a:ln>
                <a:solidFill>
                  <a:srgbClr val="FF0000"/>
                </a:solidFill>
                <a:effectLst/>
                <a:latin typeface="Arial" panose="020B0604020202020204" pitchFamily="34" charset="0"/>
                <a:ea typeface="Calibri" panose="020F0502020204030204" pitchFamily="34" charset="0"/>
              </a:rPr>
              <a:t>, ATF2/3 and Higgs Factory and EiC </a:t>
            </a:r>
            <a:r>
              <a:rPr kumimoji="0" lang="en-US" altLang="en-US" sz="1800" b="0" i="0" u="none" strike="noStrike" cap="none" normalizeH="0" baseline="0" dirty="0">
                <a:ln>
                  <a:noFill/>
                </a:ln>
                <a:solidFill>
                  <a:srgbClr val="000000"/>
                </a:solidFill>
                <a:effectLst/>
                <a:latin typeface="Arial" panose="020B0604020202020204" pitchFamily="34" charset="0"/>
                <a:ea typeface="Calibri" panose="020F0502020204030204" pitchFamily="34" charset="0"/>
              </a:rPr>
              <a:t>studies where these challenges are studies and/or devices used and optimized.</a:t>
            </a:r>
            <a:endParaRPr kumimoji="0" lang="en-GB" altLang="en-US" sz="11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sng" strike="noStrike" cap="none" normalizeH="0" baseline="0" dirty="0">
                <a:ln>
                  <a:noFill/>
                </a:ln>
                <a:solidFill>
                  <a:srgbClr val="000000"/>
                </a:solidFill>
                <a:effectLst/>
                <a:latin typeface="Arial" panose="020B0604020202020204" pitchFamily="34" charset="0"/>
                <a:ea typeface="Calibri" panose="020F0502020204030204" pitchFamily="34" charset="0"/>
              </a:rPr>
              <a:t>Deliverable 3.2</a:t>
            </a:r>
            <a:r>
              <a:rPr kumimoji="0" lang="en-US" altLang="en-US" sz="1800" b="0" i="0" u="none" strike="noStrike" cap="none" normalizeH="0" baseline="0" dirty="0">
                <a:ln>
                  <a:noFill/>
                </a:ln>
                <a:solidFill>
                  <a:srgbClr val="000000"/>
                </a:solidFill>
                <a:effectLst/>
                <a:latin typeface="Arial" panose="020B0604020202020204" pitchFamily="34" charset="0"/>
                <a:ea typeface="Calibri" panose="020F0502020204030204" pitchFamily="34" charset="0"/>
              </a:rPr>
              <a:t> </a:t>
            </a:r>
            <a:r>
              <a:rPr kumimoji="0" lang="en-US" altLang="en-US" sz="1800" b="0" i="0" u="none" strike="noStrike" cap="none" normalizeH="0" baseline="0" dirty="0" err="1">
                <a:ln>
                  <a:noFill/>
                </a:ln>
                <a:solidFill>
                  <a:srgbClr val="000000"/>
                </a:solidFill>
                <a:effectLst/>
                <a:latin typeface="Arial" panose="020B0604020202020204" pitchFamily="34" charset="0"/>
                <a:ea typeface="Calibri" panose="020F0502020204030204" pitchFamily="34" charset="0"/>
              </a:rPr>
              <a:t>LumiPerfFCCRep</a:t>
            </a:r>
            <a:r>
              <a:rPr kumimoji="0" lang="en-US" altLang="en-US" sz="1800" b="0" i="0" u="none" strike="noStrike" cap="none" normalizeH="0" baseline="0" dirty="0">
                <a:ln>
                  <a:noFill/>
                </a:ln>
                <a:solidFill>
                  <a:srgbClr val="000000"/>
                </a:solidFill>
                <a:effectLst/>
                <a:latin typeface="Arial" panose="020B0604020202020204" pitchFamily="34" charset="0"/>
                <a:ea typeface="Calibri" panose="020F0502020204030204" pitchFamily="34" charset="0"/>
              </a:rPr>
              <a:t> (month 42, task 3.1): Report on luminosity performance and margins for the Higgs factory proposal.</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1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sng" strike="noStrike" cap="none" normalizeH="0" baseline="0" dirty="0">
                <a:ln>
                  <a:noFill/>
                </a:ln>
                <a:solidFill>
                  <a:srgbClr val="000000"/>
                </a:solidFill>
                <a:effectLst/>
                <a:latin typeface="Arial" panose="020B0604020202020204" pitchFamily="34" charset="0"/>
                <a:ea typeface="Calibri" panose="020F0502020204030204" pitchFamily="34" charset="0"/>
              </a:rPr>
              <a:t>Task 3.2:</a:t>
            </a:r>
            <a:r>
              <a:rPr kumimoji="0" lang="en-US" altLang="en-US" sz="1800" b="0" i="0" u="none" strike="noStrike" cap="none" normalizeH="0" baseline="0" dirty="0">
                <a:ln>
                  <a:noFill/>
                </a:ln>
                <a:solidFill>
                  <a:srgbClr val="000000"/>
                </a:solidFill>
                <a:effectLst/>
                <a:latin typeface="Arial" panose="020B0604020202020204" pitchFamily="34" charset="0"/>
                <a:ea typeface="Calibri" panose="020F0502020204030204" pitchFamily="34" charset="0"/>
              </a:rPr>
              <a:t> Beam dynamics, start-to-end simulations, polarization/polarimetry studies including hardware concepts (CERN, CNRS, KEK, BNL, SLAC, UVIC, 30 months): </a:t>
            </a:r>
            <a:r>
              <a:rPr kumimoji="0" lang="en-US" altLang="en-US" sz="1800" b="1" i="0" u="none" strike="noStrike" cap="none" normalizeH="0" baseline="0" dirty="0">
                <a:ln>
                  <a:noFill/>
                </a:ln>
                <a:solidFill>
                  <a:srgbClr val="FF0000"/>
                </a:solidFill>
                <a:effectLst/>
                <a:latin typeface="Arial" panose="020B0604020202020204" pitchFamily="34" charset="0"/>
                <a:ea typeface="Calibri" panose="020F0502020204030204" pitchFamily="34" charset="0"/>
              </a:rPr>
              <a:t>Start-to-end simulations and parameters optimization studies of the Higgs factory complexes, including polarization and polarimetry and luminosity measurements.</a:t>
            </a:r>
            <a:r>
              <a:rPr kumimoji="0" lang="en-US" altLang="en-US" sz="1800" b="0" i="0" u="none" strike="noStrike" cap="none" normalizeH="0" baseline="0" dirty="0">
                <a:ln>
                  <a:noFill/>
                </a:ln>
                <a:solidFill>
                  <a:srgbClr val="000000"/>
                </a:solidFill>
                <a:effectLst/>
                <a:latin typeface="Arial" panose="020B0604020202020204" pitchFamily="34" charset="0"/>
                <a:ea typeface="Calibri" panose="020F0502020204030204" pitchFamily="34" charset="0"/>
              </a:rPr>
              <a:t> These studies aim to define the performance goals for the collider options, including key parameters as polarization parameters and luminosity, including estimating the expected measurement accuracy for these. Collaboration among groups </a:t>
            </a:r>
            <a:r>
              <a:rPr kumimoji="0" lang="en-US" altLang="en-US" sz="1800" i="0" u="none" strike="noStrike" cap="none" normalizeH="0" baseline="0" dirty="0">
                <a:ln>
                  <a:noFill/>
                </a:ln>
                <a:effectLst/>
                <a:latin typeface="Arial" panose="020B0604020202020204" pitchFamily="34" charset="0"/>
                <a:ea typeface="Calibri" panose="020F0502020204030204" pitchFamily="34" charset="0"/>
              </a:rPr>
              <a:t>in </a:t>
            </a:r>
            <a:r>
              <a:rPr kumimoji="0" lang="en-US" altLang="en-US" sz="1800" b="1" u="none" strike="noStrike" cap="none" normalizeH="0" baseline="0" dirty="0" err="1">
                <a:ln>
                  <a:noFill/>
                </a:ln>
                <a:solidFill>
                  <a:srgbClr val="FF0000"/>
                </a:solidFill>
                <a:effectLst/>
                <a:latin typeface="Arial" panose="020B0604020202020204" pitchFamily="34" charset="0"/>
                <a:ea typeface="Calibri" panose="020F0502020204030204" pitchFamily="34" charset="0"/>
              </a:rPr>
              <a:t>SuperKEKB</a:t>
            </a:r>
            <a:r>
              <a:rPr kumimoji="0" lang="en-US" altLang="en-US" sz="1800" b="1" u="none" strike="noStrike" cap="none" normalizeH="0" baseline="0" dirty="0">
                <a:ln>
                  <a:noFill/>
                </a:ln>
                <a:solidFill>
                  <a:srgbClr val="FF0000"/>
                </a:solidFill>
                <a:effectLst/>
                <a:latin typeface="Arial" panose="020B0604020202020204" pitchFamily="34" charset="0"/>
                <a:ea typeface="Calibri" panose="020F0502020204030204" pitchFamily="34" charset="0"/>
              </a:rPr>
              <a:t>, ATF2/3 and Higgs factory and EiC </a:t>
            </a:r>
            <a:r>
              <a:rPr kumimoji="0" lang="en-US" altLang="en-US" sz="1800" b="0" i="0" u="none" strike="noStrike" cap="none" normalizeH="0" baseline="0" dirty="0">
                <a:ln>
                  <a:noFill/>
                </a:ln>
                <a:solidFill>
                  <a:srgbClr val="000000"/>
                </a:solidFill>
                <a:effectLst/>
                <a:latin typeface="Arial" panose="020B0604020202020204" pitchFamily="34" charset="0"/>
                <a:ea typeface="Calibri" panose="020F0502020204030204" pitchFamily="34" charset="0"/>
              </a:rPr>
              <a:t>studies where these challenges are studied and/or devices used and optimized.</a:t>
            </a:r>
            <a:endParaRPr kumimoji="0" lang="en-GB" altLang="en-US" sz="11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sng" strike="noStrike" cap="none" normalizeH="0" baseline="0" dirty="0">
                <a:ln>
                  <a:noFill/>
                </a:ln>
                <a:solidFill>
                  <a:srgbClr val="000000"/>
                </a:solidFill>
                <a:effectLst/>
                <a:latin typeface="Arial" panose="020B0604020202020204" pitchFamily="34" charset="0"/>
                <a:ea typeface="Calibri" panose="020F0502020204030204" pitchFamily="34" charset="0"/>
              </a:rPr>
              <a:t>Deliverable 3.1</a:t>
            </a:r>
            <a:r>
              <a:rPr kumimoji="0" lang="en-US" altLang="en-US" sz="1800" b="0" i="0" u="none" strike="noStrike" cap="none" normalizeH="0" baseline="0" dirty="0">
                <a:ln>
                  <a:noFill/>
                </a:ln>
                <a:solidFill>
                  <a:srgbClr val="000000"/>
                </a:solidFill>
                <a:effectLst/>
                <a:latin typeface="Arial" panose="020B0604020202020204" pitchFamily="34" charset="0"/>
                <a:ea typeface="Calibri" panose="020F0502020204030204" pitchFamily="34" charset="0"/>
              </a:rPr>
              <a:t> </a:t>
            </a:r>
            <a:r>
              <a:rPr kumimoji="0" lang="en-US" altLang="en-US" sz="1800" b="0" i="0" u="none" strike="noStrike" cap="none" normalizeH="0" baseline="0" dirty="0" err="1">
                <a:ln>
                  <a:noFill/>
                </a:ln>
                <a:solidFill>
                  <a:srgbClr val="000000"/>
                </a:solidFill>
                <a:effectLst/>
                <a:latin typeface="Arial" panose="020B0604020202020204" pitchFamily="34" charset="0"/>
                <a:ea typeface="Calibri" panose="020F0502020204030204" pitchFamily="34" charset="0"/>
              </a:rPr>
              <a:t>OptParHiggsRep</a:t>
            </a:r>
            <a:r>
              <a:rPr kumimoji="0" lang="en-US" altLang="en-US" sz="1800" b="0" i="0" u="none" strike="noStrike" cap="none" normalizeH="0" baseline="0" dirty="0">
                <a:ln>
                  <a:noFill/>
                </a:ln>
                <a:solidFill>
                  <a:srgbClr val="000000"/>
                </a:solidFill>
                <a:effectLst/>
                <a:latin typeface="Arial" panose="020B0604020202020204" pitchFamily="34" charset="0"/>
                <a:ea typeface="Calibri" panose="020F0502020204030204" pitchFamily="34" charset="0"/>
              </a:rPr>
              <a:t> (month 36 task 3.2): Optimized parameters for Higgs factories including polarization studies</a:t>
            </a:r>
            <a:r>
              <a:rPr lang="en-GB" altLang="en-US" sz="1100" dirty="0">
                <a:latin typeface="Arial" panose="020B0604020202020204" pitchFamily="34" charset="0"/>
                <a:ea typeface="Calibri" panose="020F0502020204030204" pitchFamily="34" charset="0"/>
              </a:rPr>
              <a:t>.</a:t>
            </a:r>
            <a:endParaRPr kumimoji="0" lang="en-US" altLang="en-US" sz="1800" b="0" i="0" u="none" strike="noStrike" cap="none" normalizeH="0" baseline="0" dirty="0">
              <a:ln>
                <a:noFill/>
              </a:ln>
              <a:solidFill>
                <a:srgbClr val="000000"/>
              </a:solidFill>
              <a:effectLst/>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18849346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208A6358-6BBC-0411-9C2D-7B0AD9A6F255}"/>
              </a:ext>
            </a:extLst>
          </p:cNvPr>
          <p:cNvGraphicFramePr>
            <a:graphicFrameLocks noGrp="1"/>
          </p:cNvGraphicFramePr>
          <p:nvPr/>
        </p:nvGraphicFramePr>
        <p:xfrm>
          <a:off x="0" y="0"/>
          <a:ext cx="12192003" cy="6857998"/>
        </p:xfrm>
        <a:graphic>
          <a:graphicData uri="http://schemas.openxmlformats.org/drawingml/2006/table">
            <a:tbl>
              <a:tblPr>
                <a:tableStyleId>{5C22544A-7EE6-4342-B048-85BDC9FD1C3A}</a:tableStyleId>
              </a:tblPr>
              <a:tblGrid>
                <a:gridCol w="903514">
                  <a:extLst>
                    <a:ext uri="{9D8B030D-6E8A-4147-A177-3AD203B41FA5}">
                      <a16:colId xmlns:a16="http://schemas.microsoft.com/office/drawing/2014/main" val="2606102492"/>
                    </a:ext>
                  </a:extLst>
                </a:gridCol>
                <a:gridCol w="531032">
                  <a:extLst>
                    <a:ext uri="{9D8B030D-6E8A-4147-A177-3AD203B41FA5}">
                      <a16:colId xmlns:a16="http://schemas.microsoft.com/office/drawing/2014/main" val="310226221"/>
                    </a:ext>
                  </a:extLst>
                </a:gridCol>
                <a:gridCol w="1046432">
                  <a:extLst>
                    <a:ext uri="{9D8B030D-6E8A-4147-A177-3AD203B41FA5}">
                      <a16:colId xmlns:a16="http://schemas.microsoft.com/office/drawing/2014/main" val="4041543653"/>
                    </a:ext>
                  </a:extLst>
                </a:gridCol>
                <a:gridCol w="826993">
                  <a:extLst>
                    <a:ext uri="{9D8B030D-6E8A-4147-A177-3AD203B41FA5}">
                      <a16:colId xmlns:a16="http://schemas.microsoft.com/office/drawing/2014/main" val="576234260"/>
                    </a:ext>
                  </a:extLst>
                </a:gridCol>
                <a:gridCol w="1144286">
                  <a:extLst>
                    <a:ext uri="{9D8B030D-6E8A-4147-A177-3AD203B41FA5}">
                      <a16:colId xmlns:a16="http://schemas.microsoft.com/office/drawing/2014/main" val="3830961437"/>
                    </a:ext>
                  </a:extLst>
                </a:gridCol>
                <a:gridCol w="861786">
                  <a:extLst>
                    <a:ext uri="{9D8B030D-6E8A-4147-A177-3AD203B41FA5}">
                      <a16:colId xmlns:a16="http://schemas.microsoft.com/office/drawing/2014/main" val="2955892479"/>
                    </a:ext>
                  </a:extLst>
                </a:gridCol>
                <a:gridCol w="826993">
                  <a:extLst>
                    <a:ext uri="{9D8B030D-6E8A-4147-A177-3AD203B41FA5}">
                      <a16:colId xmlns:a16="http://schemas.microsoft.com/office/drawing/2014/main" val="2905167770"/>
                    </a:ext>
                  </a:extLst>
                </a:gridCol>
                <a:gridCol w="826993">
                  <a:extLst>
                    <a:ext uri="{9D8B030D-6E8A-4147-A177-3AD203B41FA5}">
                      <a16:colId xmlns:a16="http://schemas.microsoft.com/office/drawing/2014/main" val="841587048"/>
                    </a:ext>
                  </a:extLst>
                </a:gridCol>
                <a:gridCol w="847914">
                  <a:extLst>
                    <a:ext uri="{9D8B030D-6E8A-4147-A177-3AD203B41FA5}">
                      <a16:colId xmlns:a16="http://schemas.microsoft.com/office/drawing/2014/main" val="4199574675"/>
                    </a:ext>
                  </a:extLst>
                </a:gridCol>
                <a:gridCol w="783771">
                  <a:extLst>
                    <a:ext uri="{9D8B030D-6E8A-4147-A177-3AD203B41FA5}">
                      <a16:colId xmlns:a16="http://schemas.microsoft.com/office/drawing/2014/main" val="1031690187"/>
                    </a:ext>
                  </a:extLst>
                </a:gridCol>
                <a:gridCol w="1111311">
                  <a:extLst>
                    <a:ext uri="{9D8B030D-6E8A-4147-A177-3AD203B41FA5}">
                      <a16:colId xmlns:a16="http://schemas.microsoft.com/office/drawing/2014/main" val="3175644928"/>
                    </a:ext>
                  </a:extLst>
                </a:gridCol>
                <a:gridCol w="1089010">
                  <a:extLst>
                    <a:ext uri="{9D8B030D-6E8A-4147-A177-3AD203B41FA5}">
                      <a16:colId xmlns:a16="http://schemas.microsoft.com/office/drawing/2014/main" val="910742319"/>
                    </a:ext>
                  </a:extLst>
                </a:gridCol>
                <a:gridCol w="564975">
                  <a:extLst>
                    <a:ext uri="{9D8B030D-6E8A-4147-A177-3AD203B41FA5}">
                      <a16:colId xmlns:a16="http://schemas.microsoft.com/office/drawing/2014/main" val="1465382233"/>
                    </a:ext>
                  </a:extLst>
                </a:gridCol>
                <a:gridCol w="826993">
                  <a:extLst>
                    <a:ext uri="{9D8B030D-6E8A-4147-A177-3AD203B41FA5}">
                      <a16:colId xmlns:a16="http://schemas.microsoft.com/office/drawing/2014/main" val="1858717869"/>
                    </a:ext>
                  </a:extLst>
                </a:gridCol>
              </a:tblGrid>
              <a:tr h="372751">
                <a:tc>
                  <a:txBody>
                    <a:bodyPr/>
                    <a:lstStyle/>
                    <a:p>
                      <a:pPr algn="ctr" fontAlgn="ctr"/>
                      <a:r>
                        <a:rPr lang="en-GB" sz="800" b="1" u="none" strike="noStrike" dirty="0">
                          <a:effectLst/>
                        </a:rPr>
                        <a:t>Last name</a:t>
                      </a:r>
                      <a:endParaRPr lang="en-GB" sz="800" b="1" i="0" u="none" strike="noStrike" dirty="0">
                        <a:solidFill>
                          <a:srgbClr val="000000"/>
                        </a:solidFill>
                        <a:effectLst/>
                        <a:latin typeface="Arial" panose="020B0604020202020204" pitchFamily="34" charset="0"/>
                      </a:endParaRPr>
                    </a:p>
                  </a:txBody>
                  <a:tcPr marL="2100" marR="2100" marT="2100" marB="0" anchor="ctr"/>
                </a:tc>
                <a:tc>
                  <a:txBody>
                    <a:bodyPr/>
                    <a:lstStyle/>
                    <a:p>
                      <a:pPr algn="ctr" fontAlgn="ctr"/>
                      <a:r>
                        <a:rPr lang="en-GB" sz="800" b="1" u="none" strike="noStrike" dirty="0">
                          <a:effectLst/>
                        </a:rPr>
                        <a:t>First name</a:t>
                      </a:r>
                      <a:endParaRPr lang="en-GB" sz="800" b="1" i="0" u="none" strike="noStrike" dirty="0">
                        <a:solidFill>
                          <a:srgbClr val="000000"/>
                        </a:solidFill>
                        <a:effectLst/>
                        <a:latin typeface="Arial" panose="020B0604020202020204" pitchFamily="34" charset="0"/>
                      </a:endParaRPr>
                    </a:p>
                  </a:txBody>
                  <a:tcPr marL="2100" marR="2100" marT="2100" marB="0" anchor="ctr"/>
                </a:tc>
                <a:tc>
                  <a:txBody>
                    <a:bodyPr/>
                    <a:lstStyle/>
                    <a:p>
                      <a:pPr algn="ctr" fontAlgn="ctr"/>
                      <a:r>
                        <a:rPr lang="en-GB" sz="800" b="1" u="none" strike="noStrike">
                          <a:effectLst/>
                        </a:rPr>
                        <a:t>Home institution</a:t>
                      </a:r>
                      <a:endParaRPr lang="en-GB" sz="800" b="1" i="0" u="none" strike="noStrike">
                        <a:solidFill>
                          <a:srgbClr val="000000"/>
                        </a:solidFill>
                        <a:effectLst/>
                        <a:latin typeface="Arial" panose="020B0604020202020204" pitchFamily="34" charset="0"/>
                      </a:endParaRPr>
                    </a:p>
                  </a:txBody>
                  <a:tcPr marL="2100" marR="2100" marT="2100" marB="0" anchor="ctr"/>
                </a:tc>
                <a:tc>
                  <a:txBody>
                    <a:bodyPr/>
                    <a:lstStyle/>
                    <a:p>
                      <a:pPr algn="ctr" fontAlgn="ctr"/>
                      <a:r>
                        <a:rPr lang="en-GB" sz="800" b="1" u="none" strike="noStrike">
                          <a:effectLst/>
                        </a:rPr>
                        <a:t>Home country</a:t>
                      </a:r>
                      <a:endParaRPr lang="en-GB" sz="800" b="1" i="0" u="none" strike="noStrike">
                        <a:solidFill>
                          <a:srgbClr val="000000"/>
                        </a:solidFill>
                        <a:effectLst/>
                        <a:latin typeface="Arial" panose="020B0604020202020204" pitchFamily="34" charset="0"/>
                      </a:endParaRPr>
                    </a:p>
                  </a:txBody>
                  <a:tcPr marL="2100" marR="2100" marT="2100" marB="0" anchor="ctr"/>
                </a:tc>
                <a:tc>
                  <a:txBody>
                    <a:bodyPr/>
                    <a:lstStyle/>
                    <a:p>
                      <a:pPr algn="ctr" fontAlgn="ctr"/>
                      <a:r>
                        <a:rPr lang="en-GB" sz="800" b="1" u="none" strike="noStrike">
                          <a:effectLst/>
                        </a:rPr>
                        <a:t>Home Sector (academic/industry)</a:t>
                      </a:r>
                      <a:endParaRPr lang="en-GB" sz="800" b="1" i="0" u="none" strike="noStrike">
                        <a:solidFill>
                          <a:srgbClr val="000000"/>
                        </a:solidFill>
                        <a:effectLst/>
                        <a:latin typeface="Arial" panose="020B0604020202020204" pitchFamily="34" charset="0"/>
                      </a:endParaRPr>
                    </a:p>
                  </a:txBody>
                  <a:tcPr marL="2100" marR="2100" marT="2100" marB="0" anchor="ctr"/>
                </a:tc>
                <a:tc>
                  <a:txBody>
                    <a:bodyPr/>
                    <a:lstStyle/>
                    <a:p>
                      <a:pPr algn="ctr" fontAlgn="ctr"/>
                      <a:r>
                        <a:rPr lang="en-GB" sz="800" b="1" u="none" strike="noStrike">
                          <a:effectLst/>
                        </a:rPr>
                        <a:t>Receiving institution</a:t>
                      </a:r>
                      <a:endParaRPr lang="en-GB" sz="800" b="1" i="0" u="none" strike="noStrike">
                        <a:solidFill>
                          <a:srgbClr val="000000"/>
                        </a:solidFill>
                        <a:effectLst/>
                        <a:latin typeface="Arial" panose="020B0604020202020204" pitchFamily="34" charset="0"/>
                      </a:endParaRPr>
                    </a:p>
                  </a:txBody>
                  <a:tcPr marL="2100" marR="2100" marT="2100" marB="0" anchor="ctr"/>
                </a:tc>
                <a:tc>
                  <a:txBody>
                    <a:bodyPr/>
                    <a:lstStyle/>
                    <a:p>
                      <a:pPr algn="ctr" fontAlgn="ctr"/>
                      <a:r>
                        <a:rPr lang="en-GB" sz="800" b="1" u="none" strike="noStrike">
                          <a:effectLst/>
                        </a:rPr>
                        <a:t>Receiving country</a:t>
                      </a:r>
                      <a:endParaRPr lang="en-GB" sz="800" b="1" i="0" u="none" strike="noStrike">
                        <a:solidFill>
                          <a:srgbClr val="000000"/>
                        </a:solidFill>
                        <a:effectLst/>
                        <a:latin typeface="Arial" panose="020B0604020202020204" pitchFamily="34" charset="0"/>
                      </a:endParaRPr>
                    </a:p>
                  </a:txBody>
                  <a:tcPr marL="2100" marR="2100" marT="2100" marB="0" anchor="ctr"/>
                </a:tc>
                <a:tc>
                  <a:txBody>
                    <a:bodyPr/>
                    <a:lstStyle/>
                    <a:p>
                      <a:pPr algn="ctr" fontAlgn="ctr"/>
                      <a:r>
                        <a:rPr lang="en-GB" sz="800" b="1" u="none" strike="noStrike">
                          <a:effectLst/>
                        </a:rPr>
                        <a:t>Receiving Sector (academic/industry)2</a:t>
                      </a:r>
                      <a:endParaRPr lang="en-GB" sz="800" b="1" i="0" u="none" strike="noStrike">
                        <a:solidFill>
                          <a:srgbClr val="000000"/>
                        </a:solidFill>
                        <a:effectLst/>
                        <a:latin typeface="Arial" panose="020B0604020202020204" pitchFamily="34" charset="0"/>
                      </a:endParaRPr>
                    </a:p>
                  </a:txBody>
                  <a:tcPr marL="2100" marR="2100" marT="2100" marB="0" anchor="ctr"/>
                </a:tc>
                <a:tc>
                  <a:txBody>
                    <a:bodyPr/>
                    <a:lstStyle/>
                    <a:p>
                      <a:pPr algn="ctr" fontAlgn="ctr"/>
                      <a:r>
                        <a:rPr lang="en-GB" sz="800" b="1" u="none" strike="noStrike">
                          <a:effectLst/>
                        </a:rPr>
                        <a:t> Duration [months] in TOTAL 53</a:t>
                      </a:r>
                      <a:endParaRPr lang="en-GB" sz="800" b="1" i="0" u="none" strike="noStrike">
                        <a:solidFill>
                          <a:srgbClr val="C00000"/>
                        </a:solidFill>
                        <a:effectLst/>
                        <a:latin typeface="Arial" panose="020B0604020202020204" pitchFamily="34" charset="0"/>
                      </a:endParaRPr>
                    </a:p>
                  </a:txBody>
                  <a:tcPr marL="2100" marR="2100" marT="2100" marB="0" anchor="ctr"/>
                </a:tc>
                <a:tc>
                  <a:txBody>
                    <a:bodyPr/>
                    <a:lstStyle/>
                    <a:p>
                      <a:pPr algn="ctr" fontAlgn="ctr"/>
                      <a:r>
                        <a:rPr lang="en-GB" sz="800" b="1" u="none" strike="noStrike" dirty="0">
                          <a:effectLst/>
                        </a:rPr>
                        <a:t>Status</a:t>
                      </a:r>
                      <a:endParaRPr lang="en-GB" sz="800" b="1" i="0" u="none" strike="noStrike" dirty="0">
                        <a:solidFill>
                          <a:srgbClr val="000000"/>
                        </a:solidFill>
                        <a:effectLst/>
                        <a:latin typeface="Arial" panose="020B0604020202020204" pitchFamily="34" charset="0"/>
                      </a:endParaRPr>
                    </a:p>
                  </a:txBody>
                  <a:tcPr marL="2100" marR="2100" marT="2100" marB="0" anchor="ctr"/>
                </a:tc>
                <a:tc>
                  <a:txBody>
                    <a:bodyPr/>
                    <a:lstStyle/>
                    <a:p>
                      <a:pPr algn="ctr" fontAlgn="ctr"/>
                      <a:r>
                        <a:rPr lang="en-GB" sz="800" b="1" u="none" strike="noStrike" dirty="0">
                          <a:effectLst/>
                        </a:rPr>
                        <a:t>Topic</a:t>
                      </a:r>
                      <a:endParaRPr lang="en-GB" sz="800" b="1" i="0" u="none" strike="noStrike" dirty="0">
                        <a:solidFill>
                          <a:srgbClr val="000000"/>
                        </a:solidFill>
                        <a:effectLst/>
                        <a:latin typeface="Arial" panose="020B0604020202020204" pitchFamily="34" charset="0"/>
                      </a:endParaRPr>
                    </a:p>
                  </a:txBody>
                  <a:tcPr marL="2100" marR="2100" marT="2100" marB="0" anchor="ctr"/>
                </a:tc>
                <a:tc>
                  <a:txBody>
                    <a:bodyPr/>
                    <a:lstStyle/>
                    <a:p>
                      <a:pPr algn="ctr" fontAlgn="ctr"/>
                      <a:r>
                        <a:rPr lang="en-GB" sz="800" b="1" u="none" strike="noStrike" dirty="0">
                          <a:effectLst/>
                        </a:rPr>
                        <a:t>WP</a:t>
                      </a:r>
                      <a:endParaRPr lang="en-GB" sz="800" b="1" i="0" u="none" strike="noStrike" dirty="0">
                        <a:solidFill>
                          <a:srgbClr val="000000"/>
                        </a:solidFill>
                        <a:effectLst/>
                        <a:latin typeface="Arial" panose="020B0604020202020204" pitchFamily="34" charset="0"/>
                      </a:endParaRPr>
                    </a:p>
                  </a:txBody>
                  <a:tcPr marL="2100" marR="2100" marT="2100" marB="0" anchor="ctr"/>
                </a:tc>
                <a:tc>
                  <a:txBody>
                    <a:bodyPr/>
                    <a:lstStyle/>
                    <a:p>
                      <a:pPr algn="ctr" fontAlgn="ctr"/>
                      <a:r>
                        <a:rPr lang="en-GB" sz="800" b="1" u="none" strike="noStrike" dirty="0">
                          <a:effectLst/>
                        </a:rPr>
                        <a:t>WP number</a:t>
                      </a:r>
                      <a:endParaRPr lang="en-GB" sz="800" b="1" i="0" u="none" strike="noStrike" dirty="0">
                        <a:solidFill>
                          <a:srgbClr val="000000"/>
                        </a:solidFill>
                        <a:effectLst/>
                        <a:latin typeface="Arial" panose="020B0604020202020204" pitchFamily="34" charset="0"/>
                      </a:endParaRPr>
                    </a:p>
                  </a:txBody>
                  <a:tcPr marL="2100" marR="2100" marT="2100" marB="0" anchor="ctr"/>
                </a:tc>
                <a:tc>
                  <a:txBody>
                    <a:bodyPr/>
                    <a:lstStyle/>
                    <a:p>
                      <a:pPr algn="ctr" fontAlgn="ctr"/>
                      <a:r>
                        <a:rPr lang="en-GB" sz="800" b="1" u="none" strike="noStrike" dirty="0">
                          <a:effectLst/>
                        </a:rPr>
                        <a:t>Comment </a:t>
                      </a:r>
                      <a:endParaRPr lang="en-GB" sz="800" b="1" i="0" u="none" strike="noStrike" dirty="0">
                        <a:solidFill>
                          <a:srgbClr val="000000"/>
                        </a:solidFill>
                        <a:effectLst/>
                        <a:latin typeface="Arial" panose="020B0604020202020204" pitchFamily="34" charset="0"/>
                      </a:endParaRPr>
                    </a:p>
                  </a:txBody>
                  <a:tcPr marL="2100" marR="2100" marT="2100" marB="0" anchor="ctr"/>
                </a:tc>
                <a:extLst>
                  <a:ext uri="{0D108BD9-81ED-4DB2-BD59-A6C34878D82A}">
                    <a16:rowId xmlns:a16="http://schemas.microsoft.com/office/drawing/2014/main" val="2281547780"/>
                  </a:ext>
                </a:extLst>
              </a:tr>
              <a:tr h="419079">
                <a:tc>
                  <a:txBody>
                    <a:bodyPr/>
                    <a:lstStyle/>
                    <a:p>
                      <a:pPr algn="ctr" fontAlgn="ctr"/>
                      <a:r>
                        <a:rPr lang="en-GB" sz="900" u="none" strike="noStrike" dirty="0">
                          <a:effectLst/>
                        </a:rPr>
                        <a:t>Abramov </a:t>
                      </a:r>
                    </a:p>
                  </a:txBody>
                  <a:tcPr marL="2100" marR="2100" marT="2100" marB="0" anchor="ctr">
                    <a:solidFill>
                      <a:schemeClr val="accent6">
                        <a:lumMod val="20000"/>
                        <a:lumOff val="80000"/>
                      </a:schemeClr>
                    </a:solidFill>
                  </a:tcPr>
                </a:tc>
                <a:tc>
                  <a:txBody>
                    <a:bodyPr/>
                    <a:lstStyle/>
                    <a:p>
                      <a:pPr algn="ctr" fontAlgn="ctr"/>
                      <a:endParaRPr lang="en-GB" sz="900" b="0" i="0" u="none" strike="noStrike" dirty="0">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CERN</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CHE</a:t>
                      </a:r>
                      <a:endParaRPr lang="en-GB" sz="900" b="1" i="0" u="none" strike="noStrike">
                        <a:solidFill>
                          <a:srgbClr val="9C0006"/>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academic</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b="1" u="none" strike="noStrike">
                          <a:effectLst/>
                        </a:rPr>
                        <a:t>BNL</a:t>
                      </a:r>
                      <a:endParaRPr lang="en-GB" sz="900" b="1"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USA</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academic</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3</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dirty="0">
                          <a:effectLst/>
                        </a:rPr>
                        <a:t>Ph.D. student or fellow</a:t>
                      </a:r>
                      <a:endParaRPr lang="en-GB" sz="900" b="0" i="0" u="none" strike="noStrike" dirty="0">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b="1" u="none" strike="noStrike">
                          <a:effectLst/>
                        </a:rPr>
                        <a:t> (EIC) IR magnet development and collimation</a:t>
                      </a:r>
                      <a:endParaRPr lang="en-GB" sz="900" b="1"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Special technologies, devices and system integration</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3</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FCC</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extLst>
                  <a:ext uri="{0D108BD9-81ED-4DB2-BD59-A6C34878D82A}">
                    <a16:rowId xmlns:a16="http://schemas.microsoft.com/office/drawing/2014/main" val="116023518"/>
                  </a:ext>
                </a:extLst>
              </a:tr>
              <a:tr h="419079">
                <a:tc>
                  <a:txBody>
                    <a:bodyPr/>
                    <a:lstStyle/>
                    <a:p>
                      <a:pPr algn="ctr" fontAlgn="ctr"/>
                      <a:r>
                        <a:rPr lang="en-GB" sz="900" u="none" strike="noStrike" dirty="0">
                          <a:effectLst/>
                        </a:rPr>
                        <a:t>BI expert?</a:t>
                      </a:r>
                      <a:endParaRPr lang="en-GB" sz="900" b="0" i="0" u="none" strike="noStrike" dirty="0">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 </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CERN</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CHE</a:t>
                      </a:r>
                      <a:endParaRPr lang="en-GB" sz="900" b="1" i="0" u="none" strike="noStrike">
                        <a:solidFill>
                          <a:srgbClr val="9C0006"/>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academic</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b="1" u="none" strike="noStrike">
                          <a:effectLst/>
                        </a:rPr>
                        <a:t>BNL</a:t>
                      </a:r>
                      <a:endParaRPr lang="en-GB" sz="900" b="1"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USA</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academic</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3</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dirty="0">
                          <a:effectLst/>
                        </a:rPr>
                        <a:t>Ph.D. student or fellow</a:t>
                      </a:r>
                      <a:endParaRPr lang="en-GB" sz="900" b="0" i="0" u="none" strike="noStrike" dirty="0">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b="1" u="none" strike="noStrike">
                          <a:effectLst/>
                        </a:rPr>
                        <a:t> (EIC) polarisation/polarimetry </a:t>
                      </a:r>
                      <a:endParaRPr lang="en-GB" sz="900" b="1"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Special technologies, devices and system integration</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3</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FCC</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extLst>
                  <a:ext uri="{0D108BD9-81ED-4DB2-BD59-A6C34878D82A}">
                    <a16:rowId xmlns:a16="http://schemas.microsoft.com/office/drawing/2014/main" val="2228701226"/>
                  </a:ext>
                </a:extLst>
              </a:tr>
              <a:tr h="419079">
                <a:tc>
                  <a:txBody>
                    <a:bodyPr/>
                    <a:lstStyle/>
                    <a:p>
                      <a:pPr algn="ctr" fontAlgn="ctr"/>
                      <a:r>
                        <a:rPr lang="en-GB" sz="900" u="none" strike="noStrike" dirty="0">
                          <a:effectLst/>
                        </a:rPr>
                        <a:t>Bruce?</a:t>
                      </a:r>
                      <a:endParaRPr lang="en-GB" sz="900" b="0" i="0" u="none" strike="noStrike" dirty="0">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 </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CERN</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CHE</a:t>
                      </a:r>
                      <a:endParaRPr lang="en-GB" sz="900" b="1" i="0" u="none" strike="noStrike">
                        <a:solidFill>
                          <a:srgbClr val="9C0006"/>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academic</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b="1" u="none" strike="noStrike">
                          <a:effectLst/>
                        </a:rPr>
                        <a:t>BNL</a:t>
                      </a:r>
                      <a:endParaRPr lang="en-GB" sz="900" b="1"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USA</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academic</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1</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Staff </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b="1" u="none" strike="noStrike">
                          <a:effectLst/>
                        </a:rPr>
                        <a:t> (EIC) IR magnet development and collimation</a:t>
                      </a:r>
                      <a:endParaRPr lang="en-GB" sz="900" b="1"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Special technologies, devices and system integration</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3</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FCC</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extLst>
                  <a:ext uri="{0D108BD9-81ED-4DB2-BD59-A6C34878D82A}">
                    <a16:rowId xmlns:a16="http://schemas.microsoft.com/office/drawing/2014/main" val="2142811508"/>
                  </a:ext>
                </a:extLst>
              </a:tr>
              <a:tr h="419079">
                <a:tc>
                  <a:txBody>
                    <a:bodyPr/>
                    <a:lstStyle/>
                    <a:p>
                      <a:pPr algn="ctr" fontAlgn="ctr"/>
                      <a:r>
                        <a:rPr lang="en-GB" sz="900" b="0" i="0" u="none" strike="noStrike" dirty="0">
                          <a:solidFill>
                            <a:srgbClr val="000000"/>
                          </a:solidFill>
                          <a:effectLst/>
                          <a:latin typeface="Arial" panose="020B0604020202020204" pitchFamily="34" charset="0"/>
                        </a:rPr>
                        <a:t>Keintzel</a:t>
                      </a: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 </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CERN</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CHE</a:t>
                      </a:r>
                      <a:endParaRPr lang="en-GB" sz="900" b="1" i="0" u="none" strike="noStrike">
                        <a:solidFill>
                          <a:srgbClr val="9C0006"/>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academic</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b="1" u="none" strike="noStrike" dirty="0">
                          <a:effectLst/>
                        </a:rPr>
                        <a:t>BNL</a:t>
                      </a:r>
                      <a:endParaRPr lang="en-GB" sz="900" b="1" i="0" u="none" strike="noStrike" dirty="0">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USA</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academic</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1</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Staff </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b="1" u="none" strike="noStrike" dirty="0">
                          <a:effectLst/>
                        </a:rPr>
                        <a:t> (EIC) polarisation/polarimetry </a:t>
                      </a:r>
                      <a:endParaRPr lang="en-GB" sz="900" b="1" i="0" u="none" strike="noStrike" dirty="0">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Special technologies, devices and system integration</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a:effectLst/>
                        </a:rPr>
                        <a:t>3</a:t>
                      </a:r>
                      <a:endParaRPr lang="en-GB" sz="900" b="0" i="0" u="none" strike="noStrike">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dirty="0">
                          <a:effectLst/>
                        </a:rPr>
                        <a:t>FCC</a:t>
                      </a:r>
                      <a:endParaRPr lang="en-GB" sz="900" b="0" i="0" u="none" strike="noStrike" dirty="0">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extLst>
                  <a:ext uri="{0D108BD9-81ED-4DB2-BD59-A6C34878D82A}">
                    <a16:rowId xmlns:a16="http://schemas.microsoft.com/office/drawing/2014/main" val="2239712948"/>
                  </a:ext>
                </a:extLst>
              </a:tr>
              <a:tr h="558063">
                <a:tc>
                  <a:txBody>
                    <a:bodyPr/>
                    <a:lstStyle/>
                    <a:p>
                      <a:pPr algn="ctr" fontAlgn="ctr"/>
                      <a:r>
                        <a:rPr lang="en-GB" sz="900" u="none" strike="noStrike" dirty="0">
                          <a:effectLst/>
                        </a:rPr>
                        <a:t>OMC team members</a:t>
                      </a:r>
                      <a:endParaRPr lang="en-GB" sz="900" b="0" i="0" u="none" strike="noStrike" dirty="0">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dirty="0">
                          <a:effectLst/>
                        </a:rPr>
                        <a:t> </a:t>
                      </a:r>
                      <a:endParaRPr lang="en-GB" sz="900" b="0" i="0" u="none" strike="noStrike" dirty="0">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dirty="0">
                          <a:effectLst/>
                        </a:rPr>
                        <a:t>CERN</a:t>
                      </a:r>
                      <a:endParaRPr lang="en-GB" sz="900" b="0" i="0" u="none" strike="noStrike" dirty="0">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dirty="0">
                          <a:effectLst/>
                        </a:rPr>
                        <a:t>CHE</a:t>
                      </a:r>
                      <a:endParaRPr lang="en-GB" sz="900" b="1" i="0" u="none" strike="noStrike" dirty="0">
                        <a:solidFill>
                          <a:srgbClr val="9C0006"/>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dirty="0">
                          <a:effectLst/>
                        </a:rPr>
                        <a:t>academic</a:t>
                      </a:r>
                      <a:endParaRPr lang="en-GB" sz="900" b="0" i="0" u="none" strike="noStrike" dirty="0">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dirty="0">
                          <a:effectLst/>
                        </a:rPr>
                        <a:t>FNAL</a:t>
                      </a:r>
                      <a:endParaRPr lang="en-GB" sz="900" b="0" i="0" u="none" strike="noStrike" dirty="0">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dirty="0">
                          <a:effectLst/>
                        </a:rPr>
                        <a:t>USA</a:t>
                      </a:r>
                      <a:endParaRPr lang="en-GB" sz="900" b="0" i="0" u="none" strike="noStrike" dirty="0">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dirty="0">
                          <a:effectLst/>
                        </a:rPr>
                        <a:t>academic</a:t>
                      </a:r>
                      <a:endParaRPr lang="en-GB" sz="900" b="0" i="0" u="none" strike="noStrike" dirty="0">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dirty="0">
                          <a:effectLst/>
                        </a:rPr>
                        <a:t>6</a:t>
                      </a:r>
                      <a:endParaRPr lang="en-GB" sz="900" b="0" i="0" u="none" strike="noStrike" dirty="0">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dirty="0">
                          <a:effectLst/>
                        </a:rPr>
                        <a:t>Ph.D. student or fellow</a:t>
                      </a:r>
                      <a:endParaRPr lang="en-GB" sz="900" b="0" i="0" u="none" strike="noStrike" dirty="0">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dirty="0">
                          <a:effectLst/>
                        </a:rPr>
                        <a:t> (IOTA and US Future Collider Studies) beam dynamics, prec. optics correction &amp; </a:t>
                      </a:r>
                      <a:r>
                        <a:rPr lang="en-GB" sz="900" u="none" strike="noStrike" dirty="0" err="1">
                          <a:effectLst/>
                        </a:rPr>
                        <a:t>polaris</a:t>
                      </a:r>
                      <a:r>
                        <a:rPr lang="en-GB" sz="900" u="none" strike="noStrike" dirty="0">
                          <a:effectLst/>
                        </a:rPr>
                        <a:t>.</a:t>
                      </a:r>
                      <a:endParaRPr lang="en-GB" sz="900" b="0" i="0" u="none" strike="noStrike" dirty="0">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dirty="0">
                          <a:effectLst/>
                        </a:rPr>
                        <a:t>Special technologies, devices and system integration</a:t>
                      </a:r>
                      <a:endParaRPr lang="en-GB" sz="900" b="0" i="0" u="none" strike="noStrike" dirty="0">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dirty="0">
                          <a:effectLst/>
                        </a:rPr>
                        <a:t>3</a:t>
                      </a:r>
                      <a:endParaRPr lang="en-GB" sz="900" b="0" i="0" u="none" strike="noStrike" dirty="0">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tc>
                  <a:txBody>
                    <a:bodyPr/>
                    <a:lstStyle/>
                    <a:p>
                      <a:pPr algn="ctr" fontAlgn="ctr"/>
                      <a:r>
                        <a:rPr lang="en-GB" sz="900" u="none" strike="noStrike" dirty="0">
                          <a:effectLst/>
                        </a:rPr>
                        <a:t>FCC</a:t>
                      </a:r>
                      <a:endParaRPr lang="en-GB" sz="900" b="0" i="0" u="none" strike="noStrike" dirty="0">
                        <a:solidFill>
                          <a:srgbClr val="000000"/>
                        </a:solidFill>
                        <a:effectLst/>
                        <a:latin typeface="Arial" panose="020B0604020202020204" pitchFamily="34" charset="0"/>
                      </a:endParaRPr>
                    </a:p>
                  </a:txBody>
                  <a:tcPr marL="2100" marR="2100" marT="2100" marB="0" anchor="ctr">
                    <a:solidFill>
                      <a:schemeClr val="accent6">
                        <a:lumMod val="20000"/>
                        <a:lumOff val="80000"/>
                      </a:schemeClr>
                    </a:solidFill>
                  </a:tcPr>
                </a:tc>
                <a:extLst>
                  <a:ext uri="{0D108BD9-81ED-4DB2-BD59-A6C34878D82A}">
                    <a16:rowId xmlns:a16="http://schemas.microsoft.com/office/drawing/2014/main" val="1806750848"/>
                  </a:ext>
                </a:extLst>
              </a:tr>
              <a:tr h="650719">
                <a:tc>
                  <a:txBody>
                    <a:bodyPr/>
                    <a:lstStyle/>
                    <a:p>
                      <a:pPr algn="ctr" fontAlgn="ctr"/>
                      <a:r>
                        <a:rPr lang="en-GB" sz="1050" b="1" u="none" strike="noStrike" dirty="0">
                          <a:effectLst/>
                          <a:latin typeface="Arial" panose="020B0604020202020204" pitchFamily="34" charset="0"/>
                          <a:cs typeface="Arial" panose="020B0604020202020204" pitchFamily="34" charset="0"/>
                        </a:rPr>
                        <a:t>Keintzel, Sai, Gawas</a:t>
                      </a:r>
                      <a:endParaRPr lang="en-GB" sz="1050" b="1" i="0" u="none" strike="noStrike" dirty="0">
                        <a:solidFill>
                          <a:srgbClr val="000000"/>
                        </a:solidFill>
                        <a:effectLst/>
                        <a:latin typeface="Arial" panose="020B0604020202020204" pitchFamily="34" charset="0"/>
                        <a:cs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 </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CERN</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CHE</a:t>
                      </a:r>
                      <a:endParaRPr lang="en-GB" sz="1050" b="1" i="0" u="none" strike="noStrike" dirty="0">
                        <a:solidFill>
                          <a:srgbClr val="9C0006"/>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academic</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KEK</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JP</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academic</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6</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Ph.D. student or fellow or staff</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a:effectLst/>
                        </a:rPr>
                        <a:t> (SuperKEKB) beam optics control with extremely small beta*</a:t>
                      </a:r>
                      <a:endParaRPr lang="en-GB" sz="1050" b="1"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a:effectLst/>
                        </a:rPr>
                        <a:t>R&amp;D&amp;I at currently operating state-of-the-art facilities</a:t>
                      </a:r>
                      <a:endParaRPr lang="en-GB" sz="1050" b="1"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a:effectLst/>
                        </a:rPr>
                        <a:t>1</a:t>
                      </a:r>
                      <a:endParaRPr lang="en-GB" sz="1050" b="1"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a:effectLst/>
                        </a:rPr>
                        <a:t>FCC</a:t>
                      </a:r>
                      <a:endParaRPr lang="en-GB" sz="1050" b="1"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extLst>
                  <a:ext uri="{0D108BD9-81ED-4DB2-BD59-A6C34878D82A}">
                    <a16:rowId xmlns:a16="http://schemas.microsoft.com/office/drawing/2014/main" val="1445581607"/>
                  </a:ext>
                </a:extLst>
              </a:tr>
              <a:tr h="975014">
                <a:tc>
                  <a:txBody>
                    <a:bodyPr/>
                    <a:lstStyle/>
                    <a:p>
                      <a:pPr algn="ctr" fontAlgn="ctr"/>
                      <a:r>
                        <a:rPr lang="en-GB" sz="1050" b="1" i="0" u="none" strike="noStrike" dirty="0">
                          <a:solidFill>
                            <a:srgbClr val="000000"/>
                          </a:solidFill>
                          <a:effectLst/>
                          <a:latin typeface="Arial" panose="020B0604020202020204" pitchFamily="34" charset="0"/>
                        </a:rPr>
                        <a:t>Broggi,   Salvesen, </a:t>
                      </a:r>
                      <a:r>
                        <a:rPr lang="en-GB" sz="1050" b="1" i="0" u="none" strike="noStrike" dirty="0" err="1">
                          <a:solidFill>
                            <a:srgbClr val="000000"/>
                          </a:solidFill>
                          <a:effectLst/>
                          <a:latin typeface="Arial" panose="020B0604020202020204" pitchFamily="34" charset="0"/>
                        </a:rPr>
                        <a:t>Kisciny</a:t>
                      </a:r>
                      <a:r>
                        <a:rPr lang="en-GB" sz="1050" b="1" i="0" u="none" strike="noStrike" dirty="0">
                          <a:solidFill>
                            <a:srgbClr val="000000"/>
                          </a:solidFill>
                          <a:effectLst/>
                          <a:latin typeface="Arial" panose="020B0604020202020204" pitchFamily="34" charset="0"/>
                        </a:rPr>
                        <a:t>,</a:t>
                      </a:r>
                    </a:p>
                    <a:p>
                      <a:pPr algn="ctr" fontAlgn="ctr"/>
                      <a:r>
                        <a:rPr lang="en-GB" sz="1050" b="1" i="0" u="none" strike="noStrike" dirty="0">
                          <a:solidFill>
                            <a:srgbClr val="000000"/>
                          </a:solidFill>
                          <a:effectLst/>
                          <a:latin typeface="Arial" panose="020B0604020202020204" pitchFamily="34" charset="0"/>
                        </a:rPr>
                        <a:t>Andre</a:t>
                      </a:r>
                    </a:p>
                  </a:txBody>
                  <a:tcPr marL="2100" marR="2100" marT="2100" marB="0" anchor="ctr">
                    <a:solidFill>
                      <a:schemeClr val="accent3">
                        <a:lumMod val="20000"/>
                        <a:lumOff val="80000"/>
                      </a:schemeClr>
                    </a:solidFill>
                  </a:tcPr>
                </a:tc>
                <a:tc>
                  <a:txBody>
                    <a:bodyPr/>
                    <a:lstStyle/>
                    <a:p>
                      <a:pPr algn="ctr" fontAlgn="ctr"/>
                      <a:r>
                        <a:rPr lang="en-GB" sz="1050" b="1" u="none" strike="noStrike">
                          <a:effectLst/>
                        </a:rPr>
                        <a:t> </a:t>
                      </a:r>
                      <a:endParaRPr lang="en-GB" sz="1050" b="1"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CERN</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CHE</a:t>
                      </a:r>
                      <a:endParaRPr lang="en-GB" sz="1050" b="1" i="0" u="none" strike="noStrike" dirty="0">
                        <a:solidFill>
                          <a:srgbClr val="9C0006"/>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academic</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KEK</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JP</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academic</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5</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Ph.D. student</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 (</a:t>
                      </a:r>
                      <a:r>
                        <a:rPr lang="en-GB" sz="1050" b="1" u="none" strike="noStrike" dirty="0" err="1">
                          <a:effectLst/>
                        </a:rPr>
                        <a:t>SuperKEKB</a:t>
                      </a:r>
                      <a:r>
                        <a:rPr lang="en-GB" sz="1050" b="1" u="none" strike="noStrike" dirty="0">
                          <a:effectLst/>
                        </a:rPr>
                        <a:t>) machine detector interface, background control, &amp; collimation</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R&amp;D&amp;I at currently operating state-of-the-art facilities</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a:effectLst/>
                        </a:rPr>
                        <a:t>3</a:t>
                      </a:r>
                      <a:endParaRPr lang="en-GB" sz="1050" b="1"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a:effectLst/>
                        </a:rPr>
                        <a:t>FCC</a:t>
                      </a:r>
                      <a:endParaRPr lang="en-GB" sz="1050" b="1"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extLst>
                  <a:ext uri="{0D108BD9-81ED-4DB2-BD59-A6C34878D82A}">
                    <a16:rowId xmlns:a16="http://schemas.microsoft.com/office/drawing/2014/main" val="619860849"/>
                  </a:ext>
                </a:extLst>
              </a:tr>
              <a:tr h="975014">
                <a:tc>
                  <a:txBody>
                    <a:bodyPr/>
                    <a:lstStyle/>
                    <a:p>
                      <a:pPr algn="ctr" fontAlgn="ctr"/>
                      <a:r>
                        <a:rPr lang="en-US" sz="1050" b="1" i="0" u="none" strike="noStrike" dirty="0">
                          <a:solidFill>
                            <a:srgbClr val="000000"/>
                          </a:solidFill>
                          <a:effectLst/>
                          <a:latin typeface="Arial" panose="020B0604020202020204" pitchFamily="34" charset="0"/>
                        </a:rPr>
                        <a:t>Tomas</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a:effectLst/>
                        </a:rPr>
                        <a:t> </a:t>
                      </a:r>
                      <a:endParaRPr lang="en-GB" sz="1050" b="1"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a:effectLst/>
                        </a:rPr>
                        <a:t>CERN</a:t>
                      </a:r>
                      <a:endParaRPr lang="en-GB" sz="1050" b="1"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a:effectLst/>
                        </a:rPr>
                        <a:t>CHE</a:t>
                      </a:r>
                      <a:endParaRPr lang="en-GB" sz="1050" b="1" i="0" u="none" strike="noStrike">
                        <a:solidFill>
                          <a:srgbClr val="9C0006"/>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academic</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a:effectLst/>
                        </a:rPr>
                        <a:t>KEK</a:t>
                      </a:r>
                      <a:endParaRPr lang="en-GB" sz="1050" b="1"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a:effectLst/>
                        </a:rPr>
                        <a:t>JP</a:t>
                      </a:r>
                      <a:endParaRPr lang="en-GB" sz="1050" b="1"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a:effectLst/>
                        </a:rPr>
                        <a:t>academic</a:t>
                      </a:r>
                      <a:endParaRPr lang="en-GB" sz="1050" b="1"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1</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Staff</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 (</a:t>
                      </a:r>
                      <a:r>
                        <a:rPr lang="en-GB" sz="1050" b="1" u="none" strike="noStrike" dirty="0" err="1">
                          <a:effectLst/>
                        </a:rPr>
                        <a:t>SuperKEKB</a:t>
                      </a:r>
                      <a:r>
                        <a:rPr lang="en-GB" sz="1050" b="1" u="none" strike="noStrike" dirty="0">
                          <a:effectLst/>
                        </a:rPr>
                        <a:t>) machine detector interface, background control, &amp; collimation</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R&amp;D&amp;I at currently operating state-of-the-art facilities</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3</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FCC</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extLst>
                  <a:ext uri="{0D108BD9-81ED-4DB2-BD59-A6C34878D82A}">
                    <a16:rowId xmlns:a16="http://schemas.microsoft.com/office/drawing/2014/main" val="1475408998"/>
                  </a:ext>
                </a:extLst>
              </a:tr>
              <a:tr h="488571">
                <a:tc>
                  <a:txBody>
                    <a:bodyPr/>
                    <a:lstStyle/>
                    <a:p>
                      <a:pPr algn="ctr" fontAlgn="ctr"/>
                      <a:r>
                        <a:rPr lang="en-GB" sz="1050" b="1" i="0" u="none" strike="noStrike" dirty="0">
                          <a:solidFill>
                            <a:schemeClr val="tx1"/>
                          </a:solidFill>
                          <a:effectLst/>
                          <a:latin typeface="Arial" panose="020B0604020202020204" pitchFamily="34" charset="0"/>
                        </a:rPr>
                        <a:t> Zimmermann</a:t>
                      </a: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 </a:t>
                      </a:r>
                      <a:endParaRPr lang="en-GB" sz="1050" b="1" i="0" u="none" strike="noStrike" dirty="0">
                        <a:solidFill>
                          <a:srgbClr val="FF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a:effectLst/>
                        </a:rPr>
                        <a:t>CERN</a:t>
                      </a:r>
                      <a:endParaRPr lang="en-GB" sz="1050" b="1"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a:effectLst/>
                        </a:rPr>
                        <a:t>CHE</a:t>
                      </a:r>
                      <a:endParaRPr lang="en-GB" sz="1050" b="1" i="0" u="none" strike="noStrike">
                        <a:solidFill>
                          <a:srgbClr val="9C0006"/>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a:effectLst/>
                        </a:rPr>
                        <a:t>academic</a:t>
                      </a:r>
                      <a:endParaRPr lang="en-GB" sz="1050" b="1"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KEK</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a:effectLst/>
                        </a:rPr>
                        <a:t>JP</a:t>
                      </a:r>
                      <a:endParaRPr lang="en-GB" sz="1050" b="1"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a:effectLst/>
                        </a:rPr>
                        <a:t>academic</a:t>
                      </a:r>
                      <a:endParaRPr lang="en-GB" sz="1050" b="1"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a:effectLst/>
                        </a:rPr>
                        <a:t>1</a:t>
                      </a:r>
                      <a:endParaRPr lang="en-GB" sz="1050" b="1"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a:effectLst/>
                        </a:rPr>
                        <a:t>Staff</a:t>
                      </a:r>
                      <a:endParaRPr lang="en-GB" sz="1050" b="1"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a:effectLst/>
                        </a:rPr>
                        <a:t> (SuperKEKB) beam optics and collective effects</a:t>
                      </a:r>
                      <a:endParaRPr lang="en-GB" sz="1050" b="1"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a:effectLst/>
                        </a:rPr>
                        <a:t>R&amp;D&amp;I at currently operating state-of-the-art facilities</a:t>
                      </a:r>
                      <a:endParaRPr lang="en-GB" sz="1050" b="1"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1</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1050" b="1" u="none" strike="noStrike" dirty="0">
                          <a:effectLst/>
                        </a:rPr>
                        <a:t>FCC</a:t>
                      </a:r>
                      <a:endParaRPr lang="en-GB" sz="1050" b="1"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extLst>
                  <a:ext uri="{0D108BD9-81ED-4DB2-BD59-A6C34878D82A}">
                    <a16:rowId xmlns:a16="http://schemas.microsoft.com/office/drawing/2014/main" val="3092728177"/>
                  </a:ext>
                </a:extLst>
              </a:tr>
              <a:tr h="658552">
                <a:tc>
                  <a:txBody>
                    <a:bodyPr/>
                    <a:lstStyle/>
                    <a:p>
                      <a:pPr algn="ctr" fontAlgn="ctr"/>
                      <a:r>
                        <a:rPr lang="en-US" sz="800" b="0" i="0" u="none" strike="noStrike" dirty="0">
                          <a:solidFill>
                            <a:srgbClr val="000000"/>
                          </a:solidFill>
                          <a:effectLst/>
                          <a:latin typeface="Arial" panose="020B0604020202020204" pitchFamily="34" charset="0"/>
                        </a:rPr>
                        <a:t>R</a:t>
                      </a:r>
                      <a:r>
                        <a:rPr lang="en-GB" sz="800" b="0" i="0" u="none" strike="noStrike" dirty="0">
                          <a:solidFill>
                            <a:srgbClr val="000000"/>
                          </a:solidFill>
                          <a:effectLst/>
                          <a:latin typeface="Arial" panose="020B0604020202020204" pitchFamily="34" charset="0"/>
                        </a:rPr>
                        <a:t>F student and/or MDI student</a:t>
                      </a:r>
                    </a:p>
                  </a:txBody>
                  <a:tcPr marL="2100" marR="2100" marT="2100" marB="0" anchor="ctr">
                    <a:solidFill>
                      <a:schemeClr val="accent3">
                        <a:lumMod val="20000"/>
                        <a:lumOff val="80000"/>
                      </a:schemeClr>
                    </a:solidFill>
                  </a:tcPr>
                </a:tc>
                <a:tc>
                  <a:txBody>
                    <a:bodyPr/>
                    <a:lstStyle/>
                    <a:p>
                      <a:pPr algn="ctr" fontAlgn="ctr"/>
                      <a:r>
                        <a:rPr lang="en-GB" sz="800" u="none" strike="noStrike">
                          <a:effectLst/>
                        </a:rPr>
                        <a:t> </a:t>
                      </a:r>
                      <a:endParaRPr lang="en-GB" sz="800" b="0"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a:effectLst/>
                        </a:rPr>
                        <a:t>CERN</a:t>
                      </a:r>
                      <a:endParaRPr lang="en-GB" sz="800" b="0"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a:effectLst/>
                        </a:rPr>
                        <a:t>CHE</a:t>
                      </a:r>
                      <a:endParaRPr lang="en-GB" sz="800" b="1" i="0" u="none" strike="noStrike">
                        <a:solidFill>
                          <a:srgbClr val="9C0006"/>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a:effectLst/>
                        </a:rPr>
                        <a:t>academic</a:t>
                      </a:r>
                      <a:endParaRPr lang="en-GB" sz="800" b="0"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a:effectLst/>
                        </a:rPr>
                        <a:t>SLAC</a:t>
                      </a:r>
                      <a:endParaRPr lang="en-GB" sz="800" b="0" i="0" u="none" strike="noStrike">
                        <a:solidFill>
                          <a:srgbClr val="FF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a:effectLst/>
                        </a:rPr>
                        <a:t>USA</a:t>
                      </a:r>
                      <a:endParaRPr lang="en-GB" sz="800" b="0" i="0" u="none" strike="noStrike">
                        <a:solidFill>
                          <a:srgbClr val="FF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a:effectLst/>
                        </a:rPr>
                        <a:t>academic</a:t>
                      </a:r>
                      <a:endParaRPr lang="en-GB" sz="800" b="0"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dirty="0">
                          <a:effectLst/>
                        </a:rPr>
                        <a:t>4</a:t>
                      </a:r>
                      <a:endParaRPr lang="en-GB" sz="800" b="0"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dirty="0">
                          <a:effectLst/>
                        </a:rPr>
                        <a:t>Ph.D. student</a:t>
                      </a:r>
                      <a:endParaRPr lang="en-GB" sz="800" b="0"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dirty="0">
                          <a:effectLst/>
                        </a:rPr>
                        <a:t>(LCLS-II) SRF operation, collective effects and/or machine-detector interface</a:t>
                      </a:r>
                      <a:endParaRPr lang="en-GB" sz="800" b="0"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a:effectLst/>
                        </a:rPr>
                        <a:t>R&amp;D&amp;I at currently operating state-of-the-art facilities</a:t>
                      </a:r>
                      <a:endParaRPr lang="en-GB" sz="800" b="0"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a:effectLst/>
                        </a:rPr>
                        <a:t>1</a:t>
                      </a:r>
                      <a:endParaRPr lang="en-GB" sz="800" b="0"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a:effectLst/>
                        </a:rPr>
                        <a:t>FCC</a:t>
                      </a:r>
                      <a:endParaRPr lang="en-GB" sz="800" b="0"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extLst>
                  <a:ext uri="{0D108BD9-81ED-4DB2-BD59-A6C34878D82A}">
                    <a16:rowId xmlns:a16="http://schemas.microsoft.com/office/drawing/2014/main" val="2518866584"/>
                  </a:ext>
                </a:extLst>
              </a:tr>
              <a:tr h="502998">
                <a:tc>
                  <a:txBody>
                    <a:bodyPr/>
                    <a:lstStyle/>
                    <a:p>
                      <a:pPr algn="ctr" fontAlgn="ctr"/>
                      <a:r>
                        <a:rPr lang="en-GB" sz="800" b="0" i="0" u="none" strike="noStrike" dirty="0">
                          <a:solidFill>
                            <a:srgbClr val="000000"/>
                          </a:solidFill>
                          <a:effectLst/>
                          <a:latin typeface="Arial" panose="020B0604020202020204" pitchFamily="34" charset="0"/>
                        </a:rPr>
                        <a:t>?</a:t>
                      </a:r>
                    </a:p>
                  </a:txBody>
                  <a:tcPr marL="2100" marR="2100" marT="2100" marB="0" anchor="ctr">
                    <a:solidFill>
                      <a:schemeClr val="accent3">
                        <a:lumMod val="20000"/>
                        <a:lumOff val="80000"/>
                      </a:schemeClr>
                    </a:solidFill>
                  </a:tcPr>
                </a:tc>
                <a:tc>
                  <a:txBody>
                    <a:bodyPr/>
                    <a:lstStyle/>
                    <a:p>
                      <a:pPr algn="ctr" fontAlgn="ctr"/>
                      <a:r>
                        <a:rPr lang="en-GB" sz="800" u="none" strike="noStrike">
                          <a:effectLst/>
                        </a:rPr>
                        <a:t> </a:t>
                      </a:r>
                      <a:endParaRPr lang="en-GB" sz="800" b="0"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a:effectLst/>
                        </a:rPr>
                        <a:t>CERN</a:t>
                      </a:r>
                      <a:endParaRPr lang="en-GB" sz="800" b="0"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a:effectLst/>
                        </a:rPr>
                        <a:t>CHE</a:t>
                      </a:r>
                      <a:endParaRPr lang="en-GB" sz="800" b="1" i="0" u="none" strike="noStrike">
                        <a:solidFill>
                          <a:srgbClr val="9C0006"/>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dirty="0">
                          <a:effectLst/>
                        </a:rPr>
                        <a:t>academic</a:t>
                      </a:r>
                      <a:endParaRPr lang="en-GB" sz="800" b="0"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dirty="0">
                          <a:effectLst/>
                        </a:rPr>
                        <a:t>SLAC</a:t>
                      </a:r>
                      <a:endParaRPr lang="en-GB" sz="800" b="0"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a:effectLst/>
                        </a:rPr>
                        <a:t>USA</a:t>
                      </a:r>
                      <a:endParaRPr lang="en-GB" sz="800" b="0"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a:effectLst/>
                        </a:rPr>
                        <a:t>academic</a:t>
                      </a:r>
                      <a:endParaRPr lang="en-GB" sz="800" b="0"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dirty="0">
                          <a:effectLst/>
                        </a:rPr>
                        <a:t>1</a:t>
                      </a:r>
                      <a:endParaRPr lang="en-GB" sz="800" b="0"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a:effectLst/>
                        </a:rPr>
                        <a:t>Staff</a:t>
                      </a:r>
                      <a:endParaRPr lang="en-GB" sz="800" b="0" i="0" u="none" strike="noStrike">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dirty="0">
                          <a:effectLst/>
                        </a:rPr>
                        <a:t>(LCLS-II) beam dynamics</a:t>
                      </a:r>
                      <a:endParaRPr lang="en-GB" sz="800" b="0"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dirty="0">
                          <a:effectLst/>
                        </a:rPr>
                        <a:t>R&amp;D&amp;I at currently operating state-of-the-art facilities</a:t>
                      </a:r>
                      <a:endParaRPr lang="en-GB" sz="800" b="0"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dirty="0">
                          <a:effectLst/>
                        </a:rPr>
                        <a:t>1</a:t>
                      </a:r>
                      <a:endParaRPr lang="en-GB" sz="800" b="0"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tc>
                  <a:txBody>
                    <a:bodyPr/>
                    <a:lstStyle/>
                    <a:p>
                      <a:pPr algn="ctr" fontAlgn="ctr"/>
                      <a:r>
                        <a:rPr lang="en-GB" sz="800" u="none" strike="noStrike" dirty="0">
                          <a:effectLst/>
                        </a:rPr>
                        <a:t>?</a:t>
                      </a:r>
                      <a:endParaRPr lang="en-GB" sz="800" b="0" i="0" u="none" strike="noStrike" dirty="0">
                        <a:solidFill>
                          <a:srgbClr val="000000"/>
                        </a:solidFill>
                        <a:effectLst/>
                        <a:latin typeface="Arial" panose="020B0604020202020204" pitchFamily="34" charset="0"/>
                      </a:endParaRPr>
                    </a:p>
                  </a:txBody>
                  <a:tcPr marL="2100" marR="2100" marT="2100" marB="0" anchor="ctr">
                    <a:solidFill>
                      <a:schemeClr val="accent3">
                        <a:lumMod val="20000"/>
                        <a:lumOff val="80000"/>
                      </a:schemeClr>
                    </a:solidFill>
                  </a:tcPr>
                </a:tc>
                <a:extLst>
                  <a:ext uri="{0D108BD9-81ED-4DB2-BD59-A6C34878D82A}">
                    <a16:rowId xmlns:a16="http://schemas.microsoft.com/office/drawing/2014/main" val="1544807883"/>
                  </a:ext>
                </a:extLst>
              </a:tr>
            </a:tbl>
          </a:graphicData>
        </a:graphic>
      </p:graphicFrame>
      <p:sp>
        <p:nvSpPr>
          <p:cNvPr id="2" name="TextBox 1">
            <a:extLst>
              <a:ext uri="{FF2B5EF4-FFF2-40B4-BE49-F238E27FC236}">
                <a16:creationId xmlns:a16="http://schemas.microsoft.com/office/drawing/2014/main" id="{F692B91D-BD42-6604-DF8C-5BA96EBE1815}"/>
              </a:ext>
            </a:extLst>
          </p:cNvPr>
          <p:cNvSpPr txBox="1"/>
          <p:nvPr/>
        </p:nvSpPr>
        <p:spPr>
          <a:xfrm rot="20862735">
            <a:off x="1061661" y="582620"/>
            <a:ext cx="4604146" cy="1077218"/>
          </a:xfrm>
          <a:prstGeom prst="rect">
            <a:avLst/>
          </a:prstGeom>
          <a:solidFill>
            <a:srgbClr val="FFFF00">
              <a:alpha val="70000"/>
            </a:srgbClr>
          </a:solid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1" u="none" strike="noStrike" kern="1200" cap="none" spc="0" normalizeH="0" baseline="0" noProof="0" dirty="0">
                <a:ln>
                  <a:noFill/>
                </a:ln>
                <a:solidFill>
                  <a:srgbClr val="FF0000"/>
                </a:solidFill>
                <a:effectLst/>
                <a:uLnTx/>
                <a:uFillTx/>
                <a:latin typeface="Calibri" panose="020F0502020204030204"/>
                <a:ea typeface="+mn-ea"/>
                <a:cs typeface="+mn-cs"/>
              </a:rPr>
              <a:t>CERN FCC plan for EAJADE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1" u="none" strike="noStrike" kern="1200" cap="none" spc="0" normalizeH="0" baseline="0" noProof="0" dirty="0">
                <a:ln>
                  <a:noFill/>
                </a:ln>
                <a:solidFill>
                  <a:srgbClr val="FF0000"/>
                </a:solidFill>
                <a:effectLst/>
                <a:uLnTx/>
                <a:uFillTx/>
                <a:latin typeface="Calibri" panose="020F0502020204030204"/>
                <a:ea typeface="+mn-ea"/>
                <a:cs typeface="+mn-cs"/>
              </a:rPr>
              <a:t>- preliminary</a:t>
            </a:r>
            <a:endParaRPr kumimoji="0" lang="en-GB" sz="3200" b="1" i="1"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4B7F7440-1BE6-EA2F-56FC-75E61F7F526E}"/>
              </a:ext>
            </a:extLst>
          </p:cNvPr>
          <p:cNvSpPr/>
          <p:nvPr/>
        </p:nvSpPr>
        <p:spPr>
          <a:xfrm>
            <a:off x="0" y="2601686"/>
            <a:ext cx="12192000" cy="3135085"/>
          </a:xfrm>
          <a:prstGeom prst="rect">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7068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AA3EF8A-EBDB-1C43-92B5-C875D6C0DC92}"/>
              </a:ext>
            </a:extLst>
          </p:cNvPr>
          <p:cNvSpPr txBox="1"/>
          <p:nvPr/>
        </p:nvSpPr>
        <p:spPr>
          <a:xfrm>
            <a:off x="381000" y="416901"/>
            <a:ext cx="11560629" cy="546303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sng"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Possible themes for secondments to </a:t>
            </a:r>
            <a:r>
              <a:rPr kumimoji="0" lang="en-GB" sz="2000" b="1" i="0" u="sng"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mn-cs"/>
              </a:rPr>
              <a:t>SuperKEKB</a:t>
            </a:r>
            <a:r>
              <a:rPr kumimoji="0" lang="en-GB" sz="2000" b="1" i="0" u="sng"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342900" marR="0" lvl="0" indent="-3429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Optics corrections and beam based alignment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Candidate collaborators: J. Keintzel, R. Tomas, S. Sai; KEK contact: Y. Ohnishi</a:t>
            </a:r>
          </a:p>
          <a:p>
            <a:pPr marL="342900" marR="0" lvl="0" indent="-3429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IP feedback and luminosity tuning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Candidate collaborators: J. Salvesen, V. Gawas; KEK contact: Y. Ohnishi, M. Tobiyama?; other contacts: A. Fisher, J. </a:t>
            </a:r>
            <a:r>
              <a:rPr kumimoji="0" lang="en-GB" sz="18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mn-cs"/>
              </a:rPr>
              <a:t>Dusatko</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 SLAC</a:t>
            </a:r>
          </a:p>
          <a:p>
            <a:pPr marL="342900" marR="0" lvl="0" indent="-3429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Collimation</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and collimation design - Candidate collaborators:  G. Broggi; KEK contact: T. Ishibashi</a:t>
            </a:r>
          </a:p>
          <a:p>
            <a:pPr marL="342900" marR="0" lvl="0" indent="-3429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Sudden beam loss studies -  Candidate collaborators?: L. Mether?; KEK contacts: H. Ikeda, T. Abe</a:t>
            </a:r>
          </a:p>
          <a:p>
            <a:pPr marL="342900" marR="0" lvl="0" indent="-3429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Impedance </a:t>
            </a:r>
            <a:r>
              <a:rPr kumimoji="0" lang="en-GB" sz="1800" b="1"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mn-cs"/>
              </a:rPr>
              <a:t>modeling</a:t>
            </a:r>
            <a:r>
              <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and impedance effects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a:t>
            </a:r>
            <a:r>
              <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Candidate collaborators: M. Migliorati / INFN ; KEK contacts: D. Zhou, T. Ishibashi </a:t>
            </a:r>
            <a:endPar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342900" marR="0" lvl="0" indent="-3429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Beam-beam theories and simulations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a:t>
            </a:r>
            <a:r>
              <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Candidate collaborators: X. Buffat, P. Kicsiny, et al.; KEK contacts: D. Zhou, K. Ohmi</a:t>
            </a:r>
            <a:endPar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342900" marR="0" lvl="0" indent="-3429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New IR optics design for </a:t>
            </a:r>
            <a:r>
              <a:rPr kumimoji="0" lang="en-GB" sz="18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mn-cs"/>
              </a:rPr>
              <a:t>SuperKEKB</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major upgrade in the 2030s – </a:t>
            </a:r>
            <a:r>
              <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Candidate collaborators: P. Raimondi / SLAC or CERN optics experts; KEK contact: D. Zhou </a:t>
            </a:r>
            <a:endPar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342900" marR="0" lvl="0" indent="-3429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New QCS magnets 2030s</a:t>
            </a:r>
            <a:r>
              <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Candidate collaborators: M. Koratzinos / PSI, et al.</a:t>
            </a:r>
            <a:r>
              <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KEK contact: X. Wang? </a:t>
            </a:r>
          </a:p>
          <a:p>
            <a:pPr marL="342900" marR="0" lvl="0" indent="-3429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GB" sz="1800" b="1" i="0" u="none" strike="noStrike" kern="1200" cap="none" spc="0" normalizeH="0" baseline="0" noProof="0" dirty="0">
                <a:ln>
                  <a:noFill/>
                </a:ln>
                <a:solidFill>
                  <a:prstClr val="black">
                    <a:lumMod val="65000"/>
                    <a:lumOff val="35000"/>
                  </a:prstClr>
                </a:solidFill>
                <a:effectLst/>
                <a:uLnTx/>
                <a:uFillTx/>
                <a:latin typeface="Calibri" panose="020F0502020204030204" pitchFamily="34" charset="0"/>
                <a:ea typeface="Calibri" panose="020F0502020204030204" pitchFamily="34" charset="0"/>
                <a:cs typeface="+mn-cs"/>
              </a:rPr>
              <a:t>Polarized e-beam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Candidate collaborator: J. Keintzel; KEK contact: ?</a:t>
            </a:r>
          </a:p>
          <a:p>
            <a:pPr marL="342900" marR="0" lvl="0" indent="-3429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GB" sz="1800" b="1" i="0" u="none" strike="noStrike" kern="1200" cap="none" spc="0" normalizeH="0" baseline="0" noProof="0" dirty="0">
                <a:ln>
                  <a:noFill/>
                </a:ln>
                <a:solidFill>
                  <a:prstClr val="black">
                    <a:lumMod val="65000"/>
                    <a:lumOff val="35000"/>
                  </a:prstClr>
                </a:solidFill>
                <a:effectLst/>
                <a:uLnTx/>
                <a:uFillTx/>
                <a:latin typeface="Calibri" panose="020F0502020204030204" pitchFamily="34" charset="0"/>
                <a:ea typeface="Calibri" panose="020F0502020204030204" pitchFamily="34" charset="0"/>
                <a:cs typeface="+mn-cs"/>
              </a:rPr>
              <a:t>MDI background studies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Candidate collaborator: K. Andre; KEK contact: H. Nakayama</a:t>
            </a:r>
          </a:p>
        </p:txBody>
      </p:sp>
    </p:spTree>
    <p:extLst>
      <p:ext uri="{BB962C8B-B14F-4D97-AF65-F5344CB8AC3E}">
        <p14:creationId xmlns:p14="http://schemas.microsoft.com/office/powerpoint/2010/main" val="35674305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2EC800F-774F-2FE7-3816-55B3C4009FE4}"/>
              </a:ext>
            </a:extLst>
          </p:cNvPr>
          <p:cNvSpPr txBox="1"/>
          <p:nvPr/>
        </p:nvSpPr>
        <p:spPr>
          <a:xfrm>
            <a:off x="578262" y="436418"/>
            <a:ext cx="10776857" cy="62478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sng" strike="noStrike" kern="1200" cap="none" spc="0" normalizeH="0" baseline="0" noProof="0" dirty="0">
                <a:ln>
                  <a:noFill/>
                </a:ln>
                <a:solidFill>
                  <a:prstClr val="black"/>
                </a:solidFill>
                <a:effectLst/>
                <a:uLnTx/>
                <a:uFillTx/>
                <a:latin typeface="Calibri" panose="020F0502020204030204"/>
                <a:ea typeface="+mn-ea"/>
                <a:cs typeface="+mn-cs"/>
              </a:rPr>
              <a:t>possible/proposed secondees and topics: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Peter </a:t>
            </a:r>
            <a:r>
              <a:rPr kumimoji="0" lang="en-GB" sz="2000" b="1" i="0" u="none" strike="noStrike" kern="1200" cap="none" spc="0" normalizeH="0" baseline="0" noProof="0" dirty="0" err="1">
                <a:ln>
                  <a:noFill/>
                </a:ln>
                <a:solidFill>
                  <a:prstClr val="black"/>
                </a:solidFill>
                <a:effectLst/>
                <a:uLnTx/>
                <a:uFillTx/>
                <a:latin typeface="Calibri" panose="020F0502020204030204"/>
                <a:ea typeface="+mn-ea"/>
                <a:cs typeface="+mn-cs"/>
              </a:rPr>
              <a:t>Kisciny</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(1 month in total, fall 2023 or winter 23/34),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xsuite</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beam-beam code benchmarking against BBSS and real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SuperKEKB</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KEK contacts: Demin Zhou, Kazuhito Ohmi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Rogelio Tomas </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and </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Jacqueline Keintzel </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(1 month in total, December 23 or February/April ‘24): turn-by-turn BPM data analysis and beam-based alignment – could Rogelio visit after the next ARC meeting?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KEK contact: Yukiyoshi Ohnishi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John “Jack” Salvesen </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(1 month in total): IP feedback  - to be synchronized with SLAC expert visit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Giacomo Broggi ? </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(1 month): collimation – tbc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Kevin Andre ? </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(1 month) : SR background studies  - tbc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Mauro Migliorati </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INFN (KEK short term fellow, 2 weeks) in spring 2024</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dirty="0">
              <a:solidFill>
                <a:prstClr val="black"/>
              </a:solidFill>
              <a:latin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Andrey Abramov? </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to BNL (1 month): collimation - tbc , BNL contact: Angelika Drees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508686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8E0BA71-F04E-5729-DFD6-25DDDC62A306}"/>
              </a:ext>
            </a:extLst>
          </p:cNvPr>
          <p:cNvSpPr txBox="1"/>
          <p:nvPr/>
        </p:nvSpPr>
        <p:spPr>
          <a:xfrm>
            <a:off x="79022" y="181219"/>
            <a:ext cx="6096000" cy="3154710"/>
          </a:xfrm>
          <a:prstGeom prst="rect">
            <a:avLst/>
          </a:prstGeom>
          <a:noFill/>
        </p:spPr>
        <p:txBody>
          <a:bodyPr wrap="square">
            <a:spAutoFit/>
          </a:bodyPr>
          <a:lstStyle/>
          <a:p>
            <a:r>
              <a:rPr lang="en-US" sz="1200" b="1" kern="100" dirty="0">
                <a:effectLst/>
                <a:latin typeface="Arial" panose="020B0604020202020204" pitchFamily="34" charset="0"/>
                <a:ea typeface="Calibri" panose="020F0502020204030204" pitchFamily="34" charset="0"/>
                <a:cs typeface="Arial" panose="020B0604020202020204" pitchFamily="34" charset="0"/>
              </a:rPr>
              <a:t>General </a:t>
            </a:r>
            <a:r>
              <a:rPr lang="en-US" sz="1200" b="1" kern="100" dirty="0" err="1">
                <a:effectLst/>
                <a:latin typeface="Arial" panose="020B0604020202020204" pitchFamily="34" charset="0"/>
                <a:ea typeface="Calibri" panose="020F0502020204030204" pitchFamily="34" charset="0"/>
                <a:cs typeface="Arial" panose="020B0604020202020204" pitchFamily="34" charset="0"/>
              </a:rPr>
              <a:t>SuperKEKB</a:t>
            </a:r>
            <a:r>
              <a:rPr lang="en-US" sz="1200" b="1" kern="100" dirty="0">
                <a:effectLst/>
                <a:latin typeface="Arial" panose="020B0604020202020204" pitchFamily="34" charset="0"/>
                <a:ea typeface="Calibri" panose="020F0502020204030204" pitchFamily="34" charset="0"/>
                <a:cs typeface="Arial" panose="020B0604020202020204" pitchFamily="34" charset="0"/>
              </a:rPr>
              <a:t> Schedule till Summer 2023</a:t>
            </a:r>
          </a:p>
          <a:p>
            <a:r>
              <a:rPr lang="en-US" sz="1100" kern="100" dirty="0">
                <a:effectLst/>
                <a:latin typeface="MS Gothic" panose="020B0609070205080204" pitchFamily="49" charset="-128"/>
                <a:ea typeface="Calibri" panose="020F0502020204030204" pitchFamily="34" charset="0"/>
                <a:cs typeface="MS Gothic" panose="020B0609070205080204" pitchFamily="49" charset="-128"/>
              </a:rPr>
              <a:t>End 2023</a:t>
            </a:r>
          </a:p>
          <a:p>
            <a:r>
              <a:rPr lang="en-US" sz="1100" kern="100" dirty="0">
                <a:effectLst/>
                <a:latin typeface="MS Gothic" panose="020B0609070205080204" pitchFamily="49" charset="-128"/>
                <a:ea typeface="Calibri" panose="020F0502020204030204" pitchFamily="34" charset="0"/>
                <a:cs typeface="MS Gothic" panose="020B0609070205080204" pitchFamily="49" charset="-128"/>
              </a:rPr>
              <a:t>・</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LINAC</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　　　</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10/02</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（月）</a:t>
            </a:r>
            <a:r>
              <a:rPr lang="en-GB" sz="1100" kern="100" dirty="0">
                <a:effectLst/>
                <a:latin typeface="Calibri" panose="020F0502020204030204" pitchFamily="34" charset="0"/>
                <a:ea typeface="Calibri" panose="020F0502020204030204" pitchFamily="34" charset="0"/>
                <a:cs typeface="Calibri" panose="020F0502020204030204" pitchFamily="34" charset="0"/>
              </a:rPr>
              <a:t>–</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12/28</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（木）：</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25Hz</a:t>
            </a:r>
            <a:r>
              <a:rPr lang="en-US" sz="1100" kern="100" dirty="0" err="1">
                <a:effectLst/>
                <a:latin typeface="MS Gothic" panose="020B0609070205080204" pitchFamily="49" charset="-128"/>
                <a:ea typeface="Calibri" panose="020F0502020204030204" pitchFamily="34" charset="0"/>
                <a:cs typeface="MS Gothic" panose="020B0609070205080204" pitchFamily="49" charset="-128"/>
              </a:rPr>
              <a:t>運転調整</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100" kern="100" dirty="0">
                <a:effectLst/>
                <a:latin typeface="MS Gothic" panose="020B0609070205080204" pitchFamily="49" charset="-128"/>
                <a:ea typeface="Calibri" panose="020F0502020204030204" pitchFamily="34" charset="0"/>
                <a:cs typeface="MS Gothic" panose="020B0609070205080204" pitchFamily="49" charset="-128"/>
              </a:rPr>
              <a:t>・</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DR, MR-BT</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　</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11/27</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a:t>
            </a:r>
            <a:r>
              <a:rPr lang="en-US" sz="1100" kern="100" dirty="0" err="1">
                <a:effectLst/>
                <a:latin typeface="MS Gothic" panose="020B0609070205080204" pitchFamily="49" charset="-128"/>
                <a:ea typeface="Calibri" panose="020F0502020204030204" pitchFamily="34" charset="0"/>
                <a:cs typeface="MS Gothic" panose="020B0609070205080204" pitchFamily="49" charset="-128"/>
              </a:rPr>
              <a:t>月）開始</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2</a:t>
            </a:r>
            <a:r>
              <a:rPr lang="en-US" sz="1100" kern="100" dirty="0" err="1">
                <a:effectLst/>
                <a:latin typeface="MS Gothic" panose="020B0609070205080204" pitchFamily="49" charset="-128"/>
                <a:ea typeface="Calibri" panose="020F0502020204030204" pitchFamily="34" charset="0"/>
                <a:cs typeface="MS Gothic" panose="020B0609070205080204" pitchFamily="49" charset="-128"/>
              </a:rPr>
              <a:t>週間調整</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 12/28</a:t>
            </a:r>
          </a:p>
          <a:p>
            <a:r>
              <a:rPr lang="en-US" sz="1100" kern="100" dirty="0">
                <a:effectLst/>
                <a:latin typeface="MS Gothic" panose="020B0609070205080204" pitchFamily="49" charset="-128"/>
                <a:ea typeface="Calibri" panose="020F0502020204030204" pitchFamily="34" charset="0"/>
                <a:cs typeface="MS Gothic" panose="020B0609070205080204" pitchFamily="49" charset="-128"/>
              </a:rPr>
              <a:t>・</a:t>
            </a:r>
            <a:r>
              <a:rPr lang="en-GB" sz="1100" b="1" kern="100" dirty="0" err="1">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SuperKEKB</a:t>
            </a:r>
            <a:r>
              <a:rPr lang="en-GB" sz="1100" b="1" kern="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MR</a:t>
            </a:r>
            <a:r>
              <a:rPr lang="en-US" sz="1100" b="1" kern="100" dirty="0">
                <a:effectLst/>
                <a:highlight>
                  <a:srgbClr val="FFFF00"/>
                </a:highlight>
                <a:latin typeface="MS Gothic" panose="020B0609070205080204" pitchFamily="49" charset="-128"/>
                <a:ea typeface="Calibri" panose="020F0502020204030204" pitchFamily="34" charset="0"/>
                <a:cs typeface="MS Gothic" panose="020B0609070205080204" pitchFamily="49" charset="-128"/>
              </a:rPr>
              <a:t>　</a:t>
            </a:r>
            <a:r>
              <a:rPr lang="en-GB" sz="1100" b="1" kern="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12/11</a:t>
            </a:r>
            <a:r>
              <a:rPr lang="en-US" sz="1100" b="1" kern="100" dirty="0">
                <a:effectLst/>
                <a:highlight>
                  <a:srgbClr val="FFFF00"/>
                </a:highlight>
                <a:latin typeface="MS Gothic" panose="020B0609070205080204" pitchFamily="49" charset="-128"/>
                <a:ea typeface="Calibri" panose="020F0502020204030204" pitchFamily="34" charset="0"/>
                <a:cs typeface="MS Gothic" panose="020B0609070205080204" pitchFamily="49" charset="-128"/>
              </a:rPr>
              <a:t>（月）</a:t>
            </a:r>
            <a:r>
              <a:rPr lang="en-GB" sz="1100" b="1" kern="100" dirty="0">
                <a:effectLst/>
                <a:highlight>
                  <a:srgbClr val="FFFF00"/>
                </a:highlight>
                <a:latin typeface="Calibri" panose="020F0502020204030204" pitchFamily="34" charset="0"/>
                <a:ea typeface="Calibri" panose="020F0502020204030204" pitchFamily="34" charset="0"/>
                <a:cs typeface="Calibri" panose="020F0502020204030204" pitchFamily="34" charset="0"/>
              </a:rPr>
              <a:t>–</a:t>
            </a:r>
            <a:r>
              <a:rPr lang="en-GB" sz="1100" b="1" kern="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12/28</a:t>
            </a:r>
          </a:p>
          <a:p>
            <a:r>
              <a:rPr lang="en-US" sz="1100" kern="100" dirty="0">
                <a:effectLst/>
                <a:latin typeface="MS Gothic" panose="020B0609070205080204" pitchFamily="49" charset="-128"/>
                <a:ea typeface="Calibri" panose="020F0502020204030204" pitchFamily="34" charset="0"/>
                <a:cs typeface="MS Gothic" panose="020B0609070205080204" pitchFamily="49" charset="-128"/>
              </a:rPr>
              <a:t>・</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PF ring</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　　　</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11/07</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（火）</a:t>
            </a:r>
            <a:r>
              <a:rPr lang="en-GB" sz="1100" kern="100" dirty="0">
                <a:effectLst/>
                <a:latin typeface="Calibri" panose="020F0502020204030204" pitchFamily="34" charset="0"/>
                <a:ea typeface="Calibri" panose="020F0502020204030204" pitchFamily="34" charset="0"/>
                <a:cs typeface="Calibri" panose="020F0502020204030204" pitchFamily="34" charset="0"/>
              </a:rPr>
              <a:t>–</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12/28</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　：</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11/10</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a:t>
            </a:r>
            <a:r>
              <a:rPr lang="en-US" sz="1100" kern="100" dirty="0" err="1">
                <a:effectLst/>
                <a:latin typeface="MS Gothic" panose="020B0609070205080204" pitchFamily="49" charset="-128"/>
                <a:ea typeface="Calibri" panose="020F0502020204030204" pitchFamily="34" charset="0"/>
                <a:cs typeface="MS Gothic" panose="020B0609070205080204" pitchFamily="49" charset="-128"/>
              </a:rPr>
              <a:t>金）よりユーザー運転開始</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100" kern="100" dirty="0">
                <a:effectLst/>
                <a:latin typeface="MS Gothic" panose="020B0609070205080204" pitchFamily="49" charset="-128"/>
                <a:ea typeface="Calibri" panose="020F0502020204030204" pitchFamily="34" charset="0"/>
                <a:cs typeface="MS Gothic" panose="020B0609070205080204" pitchFamily="49" charset="-128"/>
              </a:rPr>
              <a:t>・</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PF-AR</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　　　</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11/14</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（火）</a:t>
            </a:r>
            <a:r>
              <a:rPr lang="en-GB" sz="1100" kern="100" dirty="0">
                <a:effectLst/>
                <a:latin typeface="Calibri" panose="020F0502020204030204" pitchFamily="34" charset="0"/>
                <a:ea typeface="Calibri" panose="020F0502020204030204" pitchFamily="34" charset="0"/>
                <a:cs typeface="Calibri" panose="020F0502020204030204" pitchFamily="34" charset="0"/>
              </a:rPr>
              <a:t>–</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12/28</a:t>
            </a:r>
          </a:p>
          <a:p>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 2023</a:t>
            </a:r>
            <a:r>
              <a:rPr lang="en-US" sz="1100" kern="100" dirty="0" err="1">
                <a:effectLst/>
                <a:latin typeface="MS Gothic" panose="020B0609070205080204" pitchFamily="49" charset="-128"/>
                <a:ea typeface="Calibri" panose="020F0502020204030204" pitchFamily="34" charset="0"/>
                <a:cs typeface="MS Gothic" panose="020B0609070205080204" pitchFamily="49" charset="-128"/>
              </a:rPr>
              <a:t>年度第</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3</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期（</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2024a</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a:t>
            </a:r>
            <a:r>
              <a:rPr lang="en-US" sz="1100" kern="100" dirty="0" err="1">
                <a:effectLst/>
                <a:latin typeface="MS Gothic" panose="020B0609070205080204" pitchFamily="49" charset="-128"/>
                <a:ea typeface="Calibri" panose="020F0502020204030204" pitchFamily="34" charset="0"/>
                <a:cs typeface="MS Gothic" panose="020B0609070205080204" pitchFamily="49" charset="-128"/>
              </a:rPr>
              <a:t>運転案</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100" kern="100" dirty="0">
                <a:effectLst/>
                <a:latin typeface="MS Gothic" panose="020B0609070205080204" pitchFamily="49" charset="-128"/>
                <a:ea typeface="Calibri" panose="020F0502020204030204" pitchFamily="34" charset="0"/>
                <a:cs typeface="MS Gothic" panose="020B0609070205080204" pitchFamily="49" charset="-128"/>
              </a:rPr>
              <a:t>・</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LINAC, DR, MR-BT</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　　</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01/15</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（月）</a:t>
            </a:r>
            <a:r>
              <a:rPr lang="en-GB" sz="1100" kern="100" dirty="0">
                <a:effectLst/>
                <a:latin typeface="Calibri" panose="020F0502020204030204" pitchFamily="34" charset="0"/>
                <a:ea typeface="Calibri" panose="020F0502020204030204" pitchFamily="34" charset="0"/>
                <a:cs typeface="Calibri" panose="020F0502020204030204" pitchFamily="34" charset="0"/>
              </a:rPr>
              <a:t>–</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03/31</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（日）：</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50Hz</a:t>
            </a:r>
            <a:r>
              <a:rPr lang="en-US" sz="1100" kern="100" dirty="0" err="1">
                <a:effectLst/>
                <a:latin typeface="MS Gothic" panose="020B0609070205080204" pitchFamily="49" charset="-128"/>
                <a:ea typeface="Calibri" panose="020F0502020204030204" pitchFamily="34" charset="0"/>
                <a:cs typeface="MS Gothic" panose="020B0609070205080204" pitchFamily="49" charset="-128"/>
              </a:rPr>
              <a:t>運転調整</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100" kern="100" dirty="0">
                <a:effectLst/>
                <a:latin typeface="MS Gothic" panose="020B0609070205080204" pitchFamily="49" charset="-128"/>
                <a:ea typeface="Calibri" panose="020F0502020204030204" pitchFamily="34" charset="0"/>
                <a:cs typeface="MS Gothic" panose="020B0609070205080204" pitchFamily="49" charset="-128"/>
              </a:rPr>
              <a:t>・</a:t>
            </a:r>
            <a:r>
              <a:rPr lang="en-GB" sz="1100" b="1" kern="100" dirty="0" err="1">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SuperKEKB</a:t>
            </a:r>
            <a:r>
              <a:rPr lang="en-GB" sz="1100" b="1" kern="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MR</a:t>
            </a:r>
            <a:r>
              <a:rPr lang="en-US" sz="1100" b="1" kern="100" dirty="0">
                <a:effectLst/>
                <a:highlight>
                  <a:srgbClr val="FFFF00"/>
                </a:highlight>
                <a:latin typeface="MS Gothic" panose="020B0609070205080204" pitchFamily="49" charset="-128"/>
                <a:ea typeface="Calibri" panose="020F0502020204030204" pitchFamily="34" charset="0"/>
                <a:cs typeface="MS Gothic" panose="020B0609070205080204" pitchFamily="49" charset="-128"/>
              </a:rPr>
              <a:t>　　</a:t>
            </a:r>
            <a:r>
              <a:rPr lang="en-GB" sz="1100" b="1" kern="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01/29</a:t>
            </a:r>
            <a:r>
              <a:rPr lang="en-US" sz="1100" b="1" kern="100" dirty="0">
                <a:effectLst/>
                <a:highlight>
                  <a:srgbClr val="FFFF00"/>
                </a:highlight>
                <a:latin typeface="MS Gothic" panose="020B0609070205080204" pitchFamily="49" charset="-128"/>
                <a:ea typeface="Calibri" panose="020F0502020204030204" pitchFamily="34" charset="0"/>
                <a:cs typeface="MS Gothic" panose="020B0609070205080204" pitchFamily="49" charset="-128"/>
              </a:rPr>
              <a:t>（月）</a:t>
            </a:r>
            <a:r>
              <a:rPr lang="en-GB" sz="1100" b="1" kern="100" dirty="0">
                <a:effectLst/>
                <a:highlight>
                  <a:srgbClr val="FFFF00"/>
                </a:highlight>
                <a:latin typeface="Calibri" panose="020F0502020204030204" pitchFamily="34" charset="0"/>
                <a:ea typeface="Calibri" panose="020F0502020204030204" pitchFamily="34" charset="0"/>
                <a:cs typeface="Calibri" panose="020F0502020204030204" pitchFamily="34" charset="0"/>
              </a:rPr>
              <a:t>–</a:t>
            </a:r>
            <a:r>
              <a:rPr lang="en-GB" sz="1100" b="1" kern="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03/31</a:t>
            </a:r>
            <a:r>
              <a:rPr lang="en-US" sz="1100" b="1" kern="100" dirty="0">
                <a:effectLst/>
                <a:highlight>
                  <a:srgbClr val="FFFF00"/>
                </a:highlight>
                <a:latin typeface="MS Gothic" panose="020B0609070205080204" pitchFamily="49" charset="-128"/>
                <a:ea typeface="Calibri" panose="020F0502020204030204" pitchFamily="34" charset="0"/>
                <a:cs typeface="MS Gothic" panose="020B0609070205080204" pitchFamily="49" charset="-128"/>
              </a:rPr>
              <a:t>（日）</a:t>
            </a:r>
            <a:endParaRPr lang="en-GB" sz="1100" b="1" kern="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r>
              <a:rPr lang="en-US" sz="1100" kern="100" dirty="0">
                <a:effectLst/>
                <a:latin typeface="MS Gothic" panose="020B0609070205080204" pitchFamily="49" charset="-128"/>
                <a:ea typeface="Calibri" panose="020F0502020204030204" pitchFamily="34" charset="0"/>
                <a:cs typeface="MS Gothic" panose="020B0609070205080204" pitchFamily="49" charset="-128"/>
              </a:rPr>
              <a:t>・</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PF ring      02/05</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（月）</a:t>
            </a:r>
            <a:r>
              <a:rPr lang="en-GB" sz="1100" kern="100" dirty="0">
                <a:effectLst/>
                <a:latin typeface="Calibri" panose="020F0502020204030204" pitchFamily="34" charset="0"/>
                <a:ea typeface="Calibri" panose="020F0502020204030204" pitchFamily="34" charset="0"/>
                <a:cs typeface="Calibri" panose="020F0502020204030204" pitchFamily="34" charset="0"/>
              </a:rPr>
              <a:t>–</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03/25</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（月）</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100" kern="100" dirty="0">
                <a:effectLst/>
                <a:latin typeface="MS Gothic" panose="020B0609070205080204" pitchFamily="49" charset="-128"/>
                <a:ea typeface="Calibri" panose="020F0502020204030204" pitchFamily="34" charset="0"/>
                <a:cs typeface="MS Gothic" panose="020B0609070205080204" pitchFamily="49" charset="-128"/>
              </a:rPr>
              <a:t>・</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PF-AR</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　　</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02/12</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（月）</a:t>
            </a:r>
            <a:r>
              <a:rPr lang="en-GB" sz="1100" kern="100" dirty="0">
                <a:effectLst/>
                <a:latin typeface="Calibri" panose="020F0502020204030204" pitchFamily="34" charset="0"/>
                <a:ea typeface="Calibri" panose="020F0502020204030204" pitchFamily="34" charset="0"/>
                <a:cs typeface="Calibri" panose="020F0502020204030204" pitchFamily="34" charset="0"/>
              </a:rPr>
              <a:t>–</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03/18</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（月）</a:t>
            </a:r>
          </a:p>
          <a:p>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 2024</a:t>
            </a:r>
            <a:r>
              <a:rPr lang="en-US" sz="1100" kern="100" dirty="0" err="1">
                <a:effectLst/>
                <a:latin typeface="MS Gothic" panose="020B0609070205080204" pitchFamily="49" charset="-128"/>
                <a:ea typeface="Calibri" panose="020F0502020204030204" pitchFamily="34" charset="0"/>
                <a:cs typeface="MS Gothic" panose="020B0609070205080204" pitchFamily="49" charset="-128"/>
              </a:rPr>
              <a:t>年度第</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1</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期（</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2024b</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a:t>
            </a:r>
            <a:r>
              <a:rPr lang="en-US" sz="1100" kern="100" dirty="0" err="1">
                <a:effectLst/>
                <a:latin typeface="MS Gothic" panose="020B0609070205080204" pitchFamily="49" charset="-128"/>
                <a:ea typeface="Calibri" panose="020F0502020204030204" pitchFamily="34" charset="0"/>
                <a:cs typeface="MS Gothic" panose="020B0609070205080204" pitchFamily="49" charset="-128"/>
              </a:rPr>
              <a:t>運転案</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100" kern="100" dirty="0">
                <a:effectLst/>
                <a:latin typeface="MS Gothic" panose="020B0609070205080204" pitchFamily="49" charset="-128"/>
                <a:ea typeface="Calibri" panose="020F0502020204030204" pitchFamily="34" charset="0"/>
                <a:cs typeface="MS Gothic" panose="020B0609070205080204" pitchFamily="49" charset="-128"/>
              </a:rPr>
              <a:t>・</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LINAC, DR, MR-BT </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　</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04/01</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（月）</a:t>
            </a:r>
            <a:r>
              <a:rPr lang="en-GB" sz="1100" kern="100" dirty="0">
                <a:effectLst/>
                <a:latin typeface="Calibri" panose="020F0502020204030204" pitchFamily="34" charset="0"/>
                <a:ea typeface="Calibri" panose="020F0502020204030204" pitchFamily="34" charset="0"/>
                <a:cs typeface="Calibri" panose="020F0502020204030204" pitchFamily="34" charset="0"/>
              </a:rPr>
              <a:t>–</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07/12</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（金）</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100" kern="100" dirty="0">
                <a:effectLst/>
                <a:latin typeface="MS Gothic" panose="020B0609070205080204" pitchFamily="49" charset="-128"/>
                <a:ea typeface="Calibri" panose="020F0502020204030204" pitchFamily="34" charset="0"/>
                <a:cs typeface="MS Gothic" panose="020B0609070205080204" pitchFamily="49" charset="-128"/>
              </a:rPr>
              <a:t>・</a:t>
            </a:r>
            <a:r>
              <a:rPr lang="en-GB" sz="1100" b="1" kern="100" dirty="0" err="1">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SuperKEKB</a:t>
            </a:r>
            <a:r>
              <a:rPr lang="en-GB" sz="1100" b="1" kern="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MR</a:t>
            </a:r>
            <a:r>
              <a:rPr lang="en-US" sz="1100" b="1" kern="100" dirty="0">
                <a:effectLst/>
                <a:highlight>
                  <a:srgbClr val="FFFF00"/>
                </a:highlight>
                <a:latin typeface="MS Gothic" panose="020B0609070205080204" pitchFamily="49" charset="-128"/>
                <a:ea typeface="Calibri" panose="020F0502020204030204" pitchFamily="34" charset="0"/>
                <a:cs typeface="MS Gothic" panose="020B0609070205080204" pitchFamily="49" charset="-128"/>
              </a:rPr>
              <a:t>　　　</a:t>
            </a:r>
            <a:r>
              <a:rPr lang="en-GB" sz="1100" b="1" kern="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04/01</a:t>
            </a:r>
            <a:r>
              <a:rPr lang="en-US" sz="1100" b="1" kern="100" dirty="0">
                <a:effectLst/>
                <a:highlight>
                  <a:srgbClr val="FFFF00"/>
                </a:highlight>
                <a:latin typeface="MS Gothic" panose="020B0609070205080204" pitchFamily="49" charset="-128"/>
                <a:ea typeface="Calibri" panose="020F0502020204030204" pitchFamily="34" charset="0"/>
                <a:cs typeface="MS Gothic" panose="020B0609070205080204" pitchFamily="49" charset="-128"/>
              </a:rPr>
              <a:t>（月）</a:t>
            </a:r>
            <a:r>
              <a:rPr lang="en-GB" sz="1100" b="1" kern="100" dirty="0">
                <a:effectLst/>
                <a:highlight>
                  <a:srgbClr val="FFFF00"/>
                </a:highlight>
                <a:latin typeface="Calibri" panose="020F0502020204030204" pitchFamily="34" charset="0"/>
                <a:ea typeface="Calibri" panose="020F0502020204030204" pitchFamily="34" charset="0"/>
                <a:cs typeface="Calibri" panose="020F0502020204030204" pitchFamily="34" charset="0"/>
              </a:rPr>
              <a:t>–</a:t>
            </a:r>
            <a:r>
              <a:rPr lang="en-GB" sz="1100" b="1" kern="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06/30</a:t>
            </a:r>
            <a:r>
              <a:rPr lang="en-US" sz="1100" b="1" kern="100" dirty="0">
                <a:effectLst/>
                <a:highlight>
                  <a:srgbClr val="FFFF00"/>
                </a:highlight>
                <a:latin typeface="MS Gothic" panose="020B0609070205080204" pitchFamily="49" charset="-128"/>
                <a:ea typeface="Calibri" panose="020F0502020204030204" pitchFamily="34" charset="0"/>
                <a:cs typeface="MS Gothic" panose="020B0609070205080204" pitchFamily="49" charset="-128"/>
              </a:rPr>
              <a:t>（日）</a:t>
            </a:r>
            <a:endParaRPr lang="en-GB" sz="1100" b="1" kern="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r>
              <a:rPr lang="en-US" sz="1100" kern="100" dirty="0">
                <a:effectLst/>
                <a:latin typeface="MS Gothic" panose="020B0609070205080204" pitchFamily="49" charset="-128"/>
                <a:ea typeface="Calibri" panose="020F0502020204030204" pitchFamily="34" charset="0"/>
                <a:cs typeface="MS Gothic" panose="020B0609070205080204" pitchFamily="49" charset="-128"/>
              </a:rPr>
              <a:t>・</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PF ring</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　　</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05/06</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（月）</a:t>
            </a:r>
            <a:r>
              <a:rPr lang="en-GB" sz="1100" kern="100" dirty="0">
                <a:effectLst/>
                <a:latin typeface="Calibri" panose="020F0502020204030204" pitchFamily="34" charset="0"/>
                <a:ea typeface="Calibri" panose="020F0502020204030204" pitchFamily="34" charset="0"/>
                <a:cs typeface="Calibri" panose="020F0502020204030204" pitchFamily="34" charset="0"/>
              </a:rPr>
              <a:t>–</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07/08</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（月）</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100" kern="100" dirty="0">
                <a:effectLst/>
                <a:latin typeface="MS Gothic" panose="020B0609070205080204" pitchFamily="49" charset="-128"/>
                <a:ea typeface="Calibri" panose="020F0502020204030204" pitchFamily="34" charset="0"/>
                <a:cs typeface="MS Gothic" panose="020B0609070205080204" pitchFamily="49" charset="-128"/>
              </a:rPr>
              <a:t>・</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PF-AR</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　　</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05/13</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（月）</a:t>
            </a:r>
            <a:r>
              <a:rPr lang="en-GB" sz="1100" kern="100" dirty="0">
                <a:effectLst/>
                <a:latin typeface="Calibri" panose="020F0502020204030204" pitchFamily="34" charset="0"/>
                <a:ea typeface="Calibri" panose="020F0502020204030204" pitchFamily="34" charset="0"/>
                <a:cs typeface="Calibri" panose="020F0502020204030204" pitchFamily="34" charset="0"/>
              </a:rPr>
              <a:t>–</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07/01</a:t>
            </a:r>
            <a:r>
              <a:rPr lang="en-US" sz="1100" kern="100" dirty="0">
                <a:effectLst/>
                <a:latin typeface="MS Gothic" panose="020B0609070205080204" pitchFamily="49" charset="-128"/>
                <a:ea typeface="Calibri" panose="020F0502020204030204" pitchFamily="34" charset="0"/>
                <a:cs typeface="MS Gothic" panose="020B0609070205080204" pitchFamily="49" charset="-128"/>
              </a:rPr>
              <a:t>（月）</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62C3BDA5-44FB-DCE4-2FFB-B78F5CD07A4A}"/>
              </a:ext>
            </a:extLst>
          </p:cNvPr>
          <p:cNvPicPr>
            <a:picLocks noChangeAspect="1"/>
          </p:cNvPicPr>
          <p:nvPr/>
        </p:nvPicPr>
        <p:blipFill>
          <a:blip r:embed="rId2"/>
          <a:stretch>
            <a:fillRect/>
          </a:stretch>
        </p:blipFill>
        <p:spPr>
          <a:xfrm>
            <a:off x="5902036" y="0"/>
            <a:ext cx="6096001" cy="3614730"/>
          </a:xfrm>
          <a:prstGeom prst="rect">
            <a:avLst/>
          </a:prstGeom>
        </p:spPr>
      </p:pic>
      <p:pic>
        <p:nvPicPr>
          <p:cNvPr id="5" name="Picture 4">
            <a:extLst>
              <a:ext uri="{FF2B5EF4-FFF2-40B4-BE49-F238E27FC236}">
                <a16:creationId xmlns:a16="http://schemas.microsoft.com/office/drawing/2014/main" id="{9A83BCB1-2FD3-0210-3CBD-968FB0E6C2CA}"/>
              </a:ext>
            </a:extLst>
          </p:cNvPr>
          <p:cNvPicPr>
            <a:picLocks noChangeAspect="1"/>
          </p:cNvPicPr>
          <p:nvPr/>
        </p:nvPicPr>
        <p:blipFill>
          <a:blip r:embed="rId3"/>
          <a:stretch>
            <a:fillRect/>
          </a:stretch>
        </p:blipFill>
        <p:spPr>
          <a:xfrm>
            <a:off x="79022" y="3525943"/>
            <a:ext cx="6016978" cy="3332057"/>
          </a:xfrm>
          <a:prstGeom prst="rect">
            <a:avLst/>
          </a:prstGeom>
        </p:spPr>
      </p:pic>
      <p:pic>
        <p:nvPicPr>
          <p:cNvPr id="7" name="Picture 6">
            <a:extLst>
              <a:ext uri="{FF2B5EF4-FFF2-40B4-BE49-F238E27FC236}">
                <a16:creationId xmlns:a16="http://schemas.microsoft.com/office/drawing/2014/main" id="{50E176CC-1733-FEEA-6319-1596925782D8}"/>
              </a:ext>
            </a:extLst>
          </p:cNvPr>
          <p:cNvPicPr>
            <a:picLocks noChangeAspect="1"/>
          </p:cNvPicPr>
          <p:nvPr/>
        </p:nvPicPr>
        <p:blipFill>
          <a:blip r:embed="rId4"/>
          <a:stretch>
            <a:fillRect/>
          </a:stretch>
        </p:blipFill>
        <p:spPr>
          <a:xfrm>
            <a:off x="6210941" y="3597098"/>
            <a:ext cx="5902037" cy="3260902"/>
          </a:xfrm>
          <a:prstGeom prst="rect">
            <a:avLst/>
          </a:prstGeom>
        </p:spPr>
      </p:pic>
      <p:sp>
        <p:nvSpPr>
          <p:cNvPr id="8" name="TextBox 7">
            <a:extLst>
              <a:ext uri="{FF2B5EF4-FFF2-40B4-BE49-F238E27FC236}">
                <a16:creationId xmlns:a16="http://schemas.microsoft.com/office/drawing/2014/main" id="{4FAD0FFD-F1F3-DBF2-FE40-0CE0A6469ABB}"/>
              </a:ext>
            </a:extLst>
          </p:cNvPr>
          <p:cNvSpPr txBox="1"/>
          <p:nvPr/>
        </p:nvSpPr>
        <p:spPr>
          <a:xfrm>
            <a:off x="5107331" y="-8795"/>
            <a:ext cx="988669" cy="523220"/>
          </a:xfrm>
          <a:prstGeom prst="rect">
            <a:avLst/>
          </a:prstGeom>
          <a:solidFill>
            <a:schemeClr val="accent5">
              <a:lumMod val="20000"/>
              <a:lumOff val="80000"/>
            </a:schemeClr>
          </a:solidFill>
        </p:spPr>
        <p:txBody>
          <a:bodyPr wrap="none" rtlCol="0">
            <a:spAutoFit/>
          </a:bodyPr>
          <a:lstStyle/>
          <a:p>
            <a:r>
              <a:rPr lang="en-US" sz="1400" dirty="0">
                <a:latin typeface="Arial" panose="020B0604020202020204" pitchFamily="34" charset="0"/>
                <a:cs typeface="Arial" panose="020B0604020202020204" pitchFamily="34" charset="0"/>
              </a:rPr>
              <a:t>Y. Ohnishi</a:t>
            </a:r>
          </a:p>
          <a:p>
            <a:r>
              <a:rPr lang="en-US" sz="1400" dirty="0">
                <a:latin typeface="Arial" panose="020B0604020202020204" pitchFamily="34" charset="0"/>
                <a:cs typeface="Arial" panose="020B0604020202020204" pitchFamily="34" charset="0"/>
              </a:rPr>
              <a:t>N. Iida</a:t>
            </a:r>
            <a:endParaRPr lang="en-GB"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83408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0974422-63C2-24B3-1F6D-BFD30A7B7C87}"/>
              </a:ext>
            </a:extLst>
          </p:cNvPr>
          <p:cNvSpPr>
            <a:spLocks noGrp="1"/>
          </p:cNvSpPr>
          <p:nvPr>
            <p:ph type="subTitle" idx="1"/>
          </p:nvPr>
        </p:nvSpPr>
        <p:spPr>
          <a:xfrm>
            <a:off x="1163782" y="1117457"/>
            <a:ext cx="9144000" cy="1655762"/>
          </a:xfrm>
        </p:spPr>
        <p:txBody>
          <a:bodyPr>
            <a:normAutofit/>
          </a:bodyPr>
          <a:lstStyle/>
          <a:p>
            <a:pPr algn="l"/>
            <a:endParaRPr lang="en-US" dirty="0"/>
          </a:p>
          <a:p>
            <a:pPr algn="l"/>
            <a:endParaRPr lang="en-US" dirty="0"/>
          </a:p>
          <a:p>
            <a:pPr algn="l"/>
            <a:endParaRPr lang="en-GB" dirty="0"/>
          </a:p>
          <a:p>
            <a:pPr algn="l"/>
            <a:endParaRPr lang="en-US" dirty="0"/>
          </a:p>
        </p:txBody>
      </p:sp>
      <p:sp>
        <p:nvSpPr>
          <p:cNvPr id="5" name="TextBox 4">
            <a:extLst>
              <a:ext uri="{FF2B5EF4-FFF2-40B4-BE49-F238E27FC236}">
                <a16:creationId xmlns:a16="http://schemas.microsoft.com/office/drawing/2014/main" id="{0D2CAFC6-9128-4BD3-4F02-92D322D44C0B}"/>
              </a:ext>
            </a:extLst>
          </p:cNvPr>
          <p:cNvSpPr txBox="1"/>
          <p:nvPr/>
        </p:nvSpPr>
        <p:spPr>
          <a:xfrm>
            <a:off x="1274617" y="1068175"/>
            <a:ext cx="10039927" cy="3785652"/>
          </a:xfrm>
          <a:prstGeom prst="rect">
            <a:avLst/>
          </a:prstGeom>
          <a:noFill/>
        </p:spPr>
        <p:txBody>
          <a:bodyPr wrap="square">
            <a:spAutoFit/>
          </a:bodyPr>
          <a:lstStyle/>
          <a:p>
            <a:pPr algn="l"/>
            <a:r>
              <a:rPr lang="en-US" sz="2400" dirty="0"/>
              <a:t>Minutes and actions from the 169th meeting</a:t>
            </a:r>
          </a:p>
          <a:p>
            <a:pPr marL="342900" indent="-342900" algn="l" defTabSz="360363">
              <a:buFontTx/>
              <a:buChar char="-"/>
            </a:pPr>
            <a:r>
              <a:rPr lang="en-US" sz="2400" dirty="0"/>
              <a:t>comment: larger beam pipe should yield a </a:t>
            </a:r>
            <a:r>
              <a:rPr lang="en-US" sz="2400" i="1" dirty="0"/>
              <a:t>poorer </a:t>
            </a:r>
            <a:r>
              <a:rPr lang="en-US" sz="2400" dirty="0"/>
              <a:t>BPM resolution</a:t>
            </a:r>
          </a:p>
          <a:p>
            <a:pPr marL="342900" indent="-342900" algn="l" defTabSz="360363">
              <a:buFontTx/>
              <a:buChar char="-"/>
            </a:pPr>
            <a:r>
              <a:rPr lang="en-US" sz="2400" dirty="0"/>
              <a:t>action: prepare a list of bunch </a:t>
            </a:r>
            <a:r>
              <a:rPr lang="en-US" sz="2400" i="1" dirty="0"/>
              <a:t>&amp; beam </a:t>
            </a:r>
            <a:r>
              <a:rPr lang="en-US" sz="2400" dirty="0"/>
              <a:t>parameters </a:t>
            </a:r>
            <a:r>
              <a:rPr lang="en-US" sz="2400" i="1" dirty="0"/>
              <a:t>and BPM requirements  </a:t>
            </a:r>
            <a:r>
              <a:rPr lang="en-US" sz="2400" dirty="0"/>
              <a:t>for different scenarios</a:t>
            </a:r>
          </a:p>
          <a:p>
            <a:pPr algn="l"/>
            <a:endParaRPr lang="en-US" sz="2400" dirty="0"/>
          </a:p>
          <a:p>
            <a:pPr algn="l"/>
            <a:r>
              <a:rPr lang="en-US" sz="2400" dirty="0"/>
              <a:t>mid-term deliverable reports advancing well </a:t>
            </a:r>
          </a:p>
          <a:p>
            <a:pPr marL="342900" indent="-342900" algn="l">
              <a:buFontTx/>
              <a:buChar char="-"/>
            </a:pPr>
            <a:r>
              <a:rPr lang="en-US" sz="2400" dirty="0"/>
              <a:t>a few items missing; D5.1 should be completed next week</a:t>
            </a:r>
          </a:p>
          <a:p>
            <a:pPr algn="l"/>
            <a:r>
              <a:rPr lang="en-US" sz="2400" dirty="0"/>
              <a:t> </a:t>
            </a:r>
            <a:endParaRPr lang="en-GB" sz="2400" dirty="0"/>
          </a:p>
          <a:p>
            <a:pPr algn="l"/>
            <a:endParaRPr lang="en-GB" sz="2400" dirty="0"/>
          </a:p>
          <a:p>
            <a:pPr algn="l"/>
            <a:r>
              <a:rPr lang="en-GB" sz="2400" dirty="0"/>
              <a:t>EAJADE planning and possibilities</a:t>
            </a:r>
          </a:p>
        </p:txBody>
      </p:sp>
    </p:spTree>
    <p:extLst>
      <p:ext uri="{BB962C8B-B14F-4D97-AF65-F5344CB8AC3E}">
        <p14:creationId xmlns:p14="http://schemas.microsoft.com/office/powerpoint/2010/main" val="163402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B52B6-1F5F-72F9-03BB-ED536B8D33E7}"/>
              </a:ext>
            </a:extLst>
          </p:cNvPr>
          <p:cNvSpPr>
            <a:spLocks noGrp="1"/>
          </p:cNvSpPr>
          <p:nvPr>
            <p:ph type="title"/>
          </p:nvPr>
        </p:nvSpPr>
        <p:spPr>
          <a:xfrm>
            <a:off x="406400" y="-112586"/>
            <a:ext cx="10515600" cy="1325563"/>
          </a:xfrm>
        </p:spPr>
        <p:txBody>
          <a:bodyPr/>
          <a:lstStyle/>
          <a:p>
            <a:r>
              <a:rPr lang="fr-CH" dirty="0"/>
              <a:t>EAJADE</a:t>
            </a:r>
            <a:endParaRPr lang="en-GB" dirty="0"/>
          </a:p>
        </p:txBody>
      </p:sp>
      <p:sp>
        <p:nvSpPr>
          <p:cNvPr id="3" name="Content Placeholder 2">
            <a:extLst>
              <a:ext uri="{FF2B5EF4-FFF2-40B4-BE49-F238E27FC236}">
                <a16:creationId xmlns:a16="http://schemas.microsoft.com/office/drawing/2014/main" id="{DD6CE194-EB0A-9807-09C1-FDC57AFF2E51}"/>
              </a:ext>
            </a:extLst>
          </p:cNvPr>
          <p:cNvSpPr>
            <a:spLocks noGrp="1"/>
          </p:cNvSpPr>
          <p:nvPr>
            <p:ph idx="1"/>
          </p:nvPr>
        </p:nvSpPr>
        <p:spPr>
          <a:xfrm>
            <a:off x="310896" y="2861155"/>
            <a:ext cx="11570208" cy="5645023"/>
          </a:xfrm>
        </p:spPr>
        <p:txBody>
          <a:bodyPr>
            <a:normAutofit/>
          </a:bodyPr>
          <a:lstStyle/>
          <a:p>
            <a:pPr marL="0" indent="0">
              <a:lnSpc>
                <a:spcPct val="120000"/>
              </a:lnSpc>
              <a:buNone/>
            </a:pPr>
            <a:r>
              <a:rPr lang="en-GB" sz="1800" dirty="0"/>
              <a:t>The recent update of the European Strategy for Particle Physics emphasizes the need for a “</a:t>
            </a:r>
            <a:r>
              <a:rPr lang="en-GB" sz="1800" b="1" dirty="0">
                <a:solidFill>
                  <a:srgbClr val="0070C0"/>
                </a:solidFill>
              </a:rPr>
              <a:t>Higgs factory</a:t>
            </a:r>
            <a:r>
              <a:rPr lang="en-GB" sz="1800" dirty="0"/>
              <a:t>” — a high-energy lepton collider able to scrutinize the Higgs boson and its interactions with other elementary particles and to use it as a window towards potential “new physics”. … </a:t>
            </a:r>
            <a:r>
              <a:rPr lang="en-GB" sz="1800" b="1" dirty="0">
                <a:solidFill>
                  <a:srgbClr val="0070C0"/>
                </a:solidFill>
              </a:rPr>
              <a:t>Four Higgs factory proposals are being considered: CEPC, CLIC, FCC-ee, ILC </a:t>
            </a:r>
            <a:r>
              <a:rPr lang="en-GB" sz="1800" dirty="0"/>
              <a:t>…. The exchanges proposed in EAJADE cover primarily FCC-ee, CLIC and ILC where  there are large European communities, even though there is overlap with the technical challenges that also need to be addressed with CEPC and a much more limited European participation in CEPC studies.</a:t>
            </a:r>
          </a:p>
          <a:p>
            <a:pPr marL="0" indent="0">
              <a:lnSpc>
                <a:spcPct val="120000"/>
              </a:lnSpc>
              <a:buNone/>
            </a:pPr>
            <a:r>
              <a:rPr lang="en-GB" sz="1800" dirty="0"/>
              <a:t>..</a:t>
            </a:r>
          </a:p>
          <a:p>
            <a:pPr marL="0" indent="0">
              <a:lnSpc>
                <a:spcPct val="120000"/>
              </a:lnSpc>
              <a:buNone/>
            </a:pPr>
            <a:r>
              <a:rPr lang="en-GB" sz="1800" b="1" dirty="0">
                <a:solidFill>
                  <a:srgbClr val="0070C0"/>
                </a:solidFill>
              </a:rPr>
              <a:t>EAJADE will provide the funding for the European side of this scientific exchange </a:t>
            </a:r>
            <a:r>
              <a:rPr lang="en-GB" sz="1800" dirty="0"/>
              <a:t>and is complemented by the efforts of and collaborations with partners in other world regions or industry where the seconded are hosted. In particular, </a:t>
            </a:r>
            <a:r>
              <a:rPr lang="en-GB" sz="1800" b="1" dirty="0">
                <a:solidFill>
                  <a:srgbClr val="0070C0"/>
                </a:solidFill>
              </a:rPr>
              <a:t>EAJADE aims at harnessing the expertise and the infrastructures available in particular in Japan and in North America (USA and Canada) for the purposes of accelerator R&amp;D, with a view towards developing Higgs factory collider project studies. </a:t>
            </a:r>
          </a:p>
        </p:txBody>
      </p:sp>
      <p:pic>
        <p:nvPicPr>
          <p:cNvPr id="4" name="Picture 3">
            <a:extLst>
              <a:ext uri="{FF2B5EF4-FFF2-40B4-BE49-F238E27FC236}">
                <a16:creationId xmlns:a16="http://schemas.microsoft.com/office/drawing/2014/main" id="{45D1F799-439D-0394-A419-B5B793CA137A}"/>
              </a:ext>
            </a:extLst>
          </p:cNvPr>
          <p:cNvPicPr>
            <a:picLocks noChangeAspect="1"/>
          </p:cNvPicPr>
          <p:nvPr/>
        </p:nvPicPr>
        <p:blipFill>
          <a:blip r:embed="rId2"/>
          <a:stretch>
            <a:fillRect/>
          </a:stretch>
        </p:blipFill>
        <p:spPr>
          <a:xfrm>
            <a:off x="10207110" y="0"/>
            <a:ext cx="1984890" cy="2569032"/>
          </a:xfrm>
          <a:prstGeom prst="rect">
            <a:avLst/>
          </a:prstGeom>
        </p:spPr>
      </p:pic>
      <p:sp>
        <p:nvSpPr>
          <p:cNvPr id="6" name="TextBox 5">
            <a:extLst>
              <a:ext uri="{FF2B5EF4-FFF2-40B4-BE49-F238E27FC236}">
                <a16:creationId xmlns:a16="http://schemas.microsoft.com/office/drawing/2014/main" id="{AC92AD7E-D4D9-0E2D-1C65-AD2F77BAB1BE}"/>
              </a:ext>
            </a:extLst>
          </p:cNvPr>
          <p:cNvSpPr txBox="1"/>
          <p:nvPr/>
        </p:nvSpPr>
        <p:spPr>
          <a:xfrm>
            <a:off x="310896" y="858216"/>
            <a:ext cx="9692086" cy="1732141"/>
          </a:xfrm>
          <a:prstGeom prst="rect">
            <a:avLst/>
          </a:prstGeom>
          <a:noFill/>
        </p:spPr>
        <p:txBody>
          <a:bodyPr wrap="square">
            <a:spAutoFit/>
          </a:bodyPr>
          <a:lstStyle/>
          <a:p>
            <a:pPr marL="0" marR="0" lvl="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070C0"/>
                </a:solidFill>
                <a:effectLst/>
                <a:uLnTx/>
                <a:uFillTx/>
                <a:latin typeface="Calibri" panose="020F0502020204030204"/>
                <a:ea typeface="+mn-ea"/>
                <a:cs typeface="+mn-cs"/>
              </a:rPr>
              <a:t>EAJADE (Europe–America–Japan Accelerator Development and Exchange programme) is a training, education and staff exchange network in the field of accelerator research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for high-energy elementary particle physics (HEP). More precisely, it is a “Marie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Sklodowska</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-Curie Action” in the framework of the </a:t>
            </a:r>
            <a:r>
              <a:rPr kumimoji="0" lang="en-GB" sz="1800" b="1" i="0" u="none" strike="noStrike" kern="1200" cap="none" spc="0" normalizeH="0" baseline="0" noProof="0" dirty="0">
                <a:ln>
                  <a:noFill/>
                </a:ln>
                <a:solidFill>
                  <a:srgbClr val="0070C0"/>
                </a:solidFill>
                <a:effectLst/>
                <a:uLnTx/>
                <a:uFillTx/>
                <a:latin typeface="Calibri" panose="020F0502020204030204"/>
                <a:ea typeface="+mn-ea"/>
                <a:cs typeface="+mn-cs"/>
              </a:rPr>
              <a:t>European Union’s “Horizon Europe” programme</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focusing on staff exchange between (and within) Europe and other world regions. </a:t>
            </a:r>
          </a:p>
        </p:txBody>
      </p:sp>
    </p:spTree>
    <p:extLst>
      <p:ext uri="{BB962C8B-B14F-4D97-AF65-F5344CB8AC3E}">
        <p14:creationId xmlns:p14="http://schemas.microsoft.com/office/powerpoint/2010/main" val="11438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155E34C-9002-61E6-0F81-E020FAC9EA34}"/>
              </a:ext>
            </a:extLst>
          </p:cNvPr>
          <p:cNvPicPr>
            <a:picLocks noChangeAspect="1"/>
          </p:cNvPicPr>
          <p:nvPr/>
        </p:nvPicPr>
        <p:blipFill>
          <a:blip r:embed="rId2"/>
          <a:stretch>
            <a:fillRect/>
          </a:stretch>
        </p:blipFill>
        <p:spPr>
          <a:xfrm>
            <a:off x="0" y="0"/>
            <a:ext cx="8091813" cy="6858000"/>
          </a:xfrm>
          <a:prstGeom prst="rect">
            <a:avLst/>
          </a:prstGeom>
        </p:spPr>
      </p:pic>
      <p:sp>
        <p:nvSpPr>
          <p:cNvPr id="4" name="TextBox 3">
            <a:extLst>
              <a:ext uri="{FF2B5EF4-FFF2-40B4-BE49-F238E27FC236}">
                <a16:creationId xmlns:a16="http://schemas.microsoft.com/office/drawing/2014/main" id="{0F56B0C4-9DF2-DAB2-0A5D-B41BD4081DD8}"/>
              </a:ext>
            </a:extLst>
          </p:cNvPr>
          <p:cNvSpPr txBox="1"/>
          <p:nvPr/>
        </p:nvSpPr>
        <p:spPr>
          <a:xfrm>
            <a:off x="2068286" y="6434239"/>
            <a:ext cx="2136547"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+SLAC National Accelerator Lab</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CEAD779B-5753-63B3-EAA6-9FFBEB4C8FB0}"/>
              </a:ext>
            </a:extLst>
          </p:cNvPr>
          <p:cNvSpPr/>
          <p:nvPr/>
        </p:nvSpPr>
        <p:spPr>
          <a:xfrm>
            <a:off x="0" y="3907973"/>
            <a:ext cx="8091813" cy="195942"/>
          </a:xfrm>
          <a:prstGeom prst="rect">
            <a:avLst/>
          </a:prstGeom>
          <a:noFill/>
          <a:ln w="508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475C9B81-898D-1F75-A9AB-9B08F84E26C6}"/>
              </a:ext>
            </a:extLst>
          </p:cNvPr>
          <p:cNvSpPr/>
          <p:nvPr/>
        </p:nvSpPr>
        <p:spPr>
          <a:xfrm>
            <a:off x="-1" y="4408127"/>
            <a:ext cx="8091813" cy="276999"/>
          </a:xfrm>
          <a:prstGeom prst="rect">
            <a:avLst/>
          </a:prstGeom>
          <a:noFill/>
          <a:ln w="508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6E52C7C1-DFEB-4F01-E050-18EF00BF843C}"/>
              </a:ext>
            </a:extLst>
          </p:cNvPr>
          <p:cNvSpPr/>
          <p:nvPr/>
        </p:nvSpPr>
        <p:spPr>
          <a:xfrm>
            <a:off x="-2" y="2775857"/>
            <a:ext cx="8091813" cy="108857"/>
          </a:xfrm>
          <a:prstGeom prst="rect">
            <a:avLst/>
          </a:prstGeom>
          <a:noFill/>
          <a:ln w="508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A5805DF0-6266-76E7-D2FA-D9153E5C4AC0}"/>
              </a:ext>
            </a:extLst>
          </p:cNvPr>
          <p:cNvSpPr/>
          <p:nvPr/>
        </p:nvSpPr>
        <p:spPr>
          <a:xfrm>
            <a:off x="0" y="2884714"/>
            <a:ext cx="8091813" cy="276999"/>
          </a:xfrm>
          <a:prstGeom prst="rect">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C7F047EF-DF5A-BA16-ADA4-2AF0A0FE28AF}"/>
              </a:ext>
            </a:extLst>
          </p:cNvPr>
          <p:cNvSpPr/>
          <p:nvPr/>
        </p:nvSpPr>
        <p:spPr>
          <a:xfrm>
            <a:off x="-3" y="4685126"/>
            <a:ext cx="8091813" cy="463817"/>
          </a:xfrm>
          <a:prstGeom prst="rect">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7C404ECC-4232-15B4-F52C-96F724EFAB39}"/>
              </a:ext>
            </a:extLst>
          </p:cNvPr>
          <p:cNvPicPr>
            <a:picLocks noChangeAspect="1"/>
          </p:cNvPicPr>
          <p:nvPr/>
        </p:nvPicPr>
        <p:blipFill>
          <a:blip r:embed="rId3"/>
          <a:stretch>
            <a:fillRect/>
          </a:stretch>
        </p:blipFill>
        <p:spPr>
          <a:xfrm>
            <a:off x="8091809" y="130629"/>
            <a:ext cx="3916605" cy="1359932"/>
          </a:xfrm>
          <a:prstGeom prst="rect">
            <a:avLst/>
          </a:prstGeom>
        </p:spPr>
      </p:pic>
      <p:pic>
        <p:nvPicPr>
          <p:cNvPr id="13" name="Picture 12">
            <a:extLst>
              <a:ext uri="{FF2B5EF4-FFF2-40B4-BE49-F238E27FC236}">
                <a16:creationId xmlns:a16="http://schemas.microsoft.com/office/drawing/2014/main" id="{D894A925-9E9C-CC94-DAAA-15FF1C543BF7}"/>
              </a:ext>
            </a:extLst>
          </p:cNvPr>
          <p:cNvPicPr>
            <a:picLocks noChangeAspect="1"/>
          </p:cNvPicPr>
          <p:nvPr/>
        </p:nvPicPr>
        <p:blipFill>
          <a:blip r:embed="rId4"/>
          <a:stretch>
            <a:fillRect/>
          </a:stretch>
        </p:blipFill>
        <p:spPr>
          <a:xfrm>
            <a:off x="8156809" y="1501055"/>
            <a:ext cx="3786603" cy="686582"/>
          </a:xfrm>
          <a:prstGeom prst="rect">
            <a:avLst/>
          </a:prstGeom>
        </p:spPr>
      </p:pic>
      <p:pic>
        <p:nvPicPr>
          <p:cNvPr id="15" name="Picture 14">
            <a:extLst>
              <a:ext uri="{FF2B5EF4-FFF2-40B4-BE49-F238E27FC236}">
                <a16:creationId xmlns:a16="http://schemas.microsoft.com/office/drawing/2014/main" id="{70B9DA77-FFDE-7535-726E-724D2D6B5CA0}"/>
              </a:ext>
            </a:extLst>
          </p:cNvPr>
          <p:cNvPicPr>
            <a:picLocks noChangeAspect="1"/>
          </p:cNvPicPr>
          <p:nvPr/>
        </p:nvPicPr>
        <p:blipFill rotWithShape="1">
          <a:blip r:embed="rId5"/>
          <a:srcRect t="21466"/>
          <a:stretch/>
        </p:blipFill>
        <p:spPr>
          <a:xfrm>
            <a:off x="8156808" y="2307771"/>
            <a:ext cx="4055397" cy="348342"/>
          </a:xfrm>
          <a:prstGeom prst="rect">
            <a:avLst/>
          </a:prstGeom>
        </p:spPr>
      </p:pic>
      <p:pic>
        <p:nvPicPr>
          <p:cNvPr id="17" name="Picture 16">
            <a:extLst>
              <a:ext uri="{FF2B5EF4-FFF2-40B4-BE49-F238E27FC236}">
                <a16:creationId xmlns:a16="http://schemas.microsoft.com/office/drawing/2014/main" id="{E4B72F32-1877-BDCB-1062-9CF41A23BA1D}"/>
              </a:ext>
            </a:extLst>
          </p:cNvPr>
          <p:cNvPicPr>
            <a:picLocks noChangeAspect="1"/>
          </p:cNvPicPr>
          <p:nvPr/>
        </p:nvPicPr>
        <p:blipFill rotWithShape="1">
          <a:blip r:embed="rId6"/>
          <a:srcRect t="36715" b="10138"/>
          <a:stretch/>
        </p:blipFill>
        <p:spPr>
          <a:xfrm>
            <a:off x="8156806" y="2659084"/>
            <a:ext cx="3635948" cy="225629"/>
          </a:xfrm>
          <a:prstGeom prst="rect">
            <a:avLst/>
          </a:prstGeom>
        </p:spPr>
      </p:pic>
      <p:cxnSp>
        <p:nvCxnSpPr>
          <p:cNvPr id="10" name="Straight Arrow Connector 9">
            <a:extLst>
              <a:ext uri="{FF2B5EF4-FFF2-40B4-BE49-F238E27FC236}">
                <a16:creationId xmlns:a16="http://schemas.microsoft.com/office/drawing/2014/main" id="{84846AB0-2D74-7DAA-D2B7-50890804E20D}"/>
              </a:ext>
            </a:extLst>
          </p:cNvPr>
          <p:cNvCxnSpPr/>
          <p:nvPr/>
        </p:nvCxnSpPr>
        <p:spPr>
          <a:xfrm flipH="1" flipV="1">
            <a:off x="8156806" y="3161713"/>
            <a:ext cx="954537" cy="441458"/>
          </a:xfrm>
          <a:prstGeom prst="straightConnector1">
            <a:avLst/>
          </a:prstGeom>
          <a:ln w="444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713C828D-C862-B92A-59BA-64896CD0910B}"/>
              </a:ext>
            </a:extLst>
          </p:cNvPr>
          <p:cNvCxnSpPr>
            <a:cxnSpLocks/>
          </p:cNvCxnSpPr>
          <p:nvPr/>
        </p:nvCxnSpPr>
        <p:spPr>
          <a:xfrm flipH="1">
            <a:off x="8273143" y="3722914"/>
            <a:ext cx="838200" cy="1197429"/>
          </a:xfrm>
          <a:prstGeom prst="straightConnector1">
            <a:avLst/>
          </a:prstGeom>
          <a:ln w="444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676FAAE-98A7-7E2D-4A8E-4468D4348A6A}"/>
              </a:ext>
            </a:extLst>
          </p:cNvPr>
          <p:cNvSpPr txBox="1"/>
          <p:nvPr/>
        </p:nvSpPr>
        <p:spPr>
          <a:xfrm>
            <a:off x="9251726" y="3429000"/>
            <a:ext cx="1204369"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this talk</a:t>
            </a:r>
            <a:endPar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cxnSp>
        <p:nvCxnSpPr>
          <p:cNvPr id="19" name="Straight Arrow Connector 18">
            <a:extLst>
              <a:ext uri="{FF2B5EF4-FFF2-40B4-BE49-F238E27FC236}">
                <a16:creationId xmlns:a16="http://schemas.microsoft.com/office/drawing/2014/main" id="{32AFDD9E-223D-215C-6D95-C108204C4E17}"/>
              </a:ext>
            </a:extLst>
          </p:cNvPr>
          <p:cNvCxnSpPr>
            <a:cxnSpLocks/>
          </p:cNvCxnSpPr>
          <p:nvPr/>
        </p:nvCxnSpPr>
        <p:spPr>
          <a:xfrm flipH="1">
            <a:off x="8221297" y="4579283"/>
            <a:ext cx="1125903" cy="0"/>
          </a:xfrm>
          <a:prstGeom prst="straightConnector1">
            <a:avLst/>
          </a:prstGeom>
          <a:ln w="44450">
            <a:solidFill>
              <a:srgbClr val="00B050"/>
            </a:solidFill>
            <a:tailEnd type="triangle" w="lg" len="lg"/>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BC1DB6E6-8277-7D1E-325F-2BF804D0836A}"/>
              </a:ext>
            </a:extLst>
          </p:cNvPr>
          <p:cNvSpPr txBox="1"/>
          <p:nvPr/>
        </p:nvSpPr>
        <p:spPr>
          <a:xfrm>
            <a:off x="9463796" y="4408127"/>
            <a:ext cx="2187074" cy="12003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B050"/>
                </a:solidFill>
                <a:effectLst/>
                <a:uLnTx/>
                <a:uFillTx/>
                <a:latin typeface="Calibri" panose="020F0502020204030204"/>
                <a:ea typeface="+mn-ea"/>
                <a:cs typeface="+mn-cs"/>
              </a:rPr>
              <a:t>most important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B050"/>
                </a:solidFill>
                <a:effectLst/>
                <a:uLnTx/>
                <a:uFillTx/>
                <a:latin typeface="Calibri" panose="020F0502020204030204"/>
                <a:ea typeface="+mn-ea"/>
                <a:cs typeface="+mn-cs"/>
              </a:rPr>
              <a:t>contribution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B050"/>
                </a:solidFill>
                <a:effectLst/>
                <a:uLnTx/>
                <a:uFillTx/>
                <a:latin typeface="Calibri" panose="020F0502020204030204"/>
                <a:ea typeface="+mn-ea"/>
                <a:cs typeface="+mn-cs"/>
              </a:rPr>
              <a:t>to </a:t>
            </a:r>
            <a:r>
              <a:rPr kumimoji="0" lang="en-US" sz="2400" b="1" i="0" u="none" strike="noStrike" kern="1200" cap="none" spc="0" normalizeH="0" baseline="0" noProof="0" dirty="0" err="1">
                <a:ln>
                  <a:noFill/>
                </a:ln>
                <a:solidFill>
                  <a:srgbClr val="00B050"/>
                </a:solidFill>
                <a:effectLst/>
                <a:uLnTx/>
                <a:uFillTx/>
                <a:latin typeface="Calibri" panose="020F0502020204030204"/>
                <a:ea typeface="+mn-ea"/>
                <a:cs typeface="+mn-cs"/>
              </a:rPr>
              <a:t>SuperKEKB</a:t>
            </a:r>
            <a:endParaRPr kumimoji="0" lang="en-GB" sz="2400" b="1" i="0" u="none" strike="noStrike" kern="1200" cap="none" spc="0" normalizeH="0" baseline="0" noProof="0" dirty="0">
              <a:ln>
                <a:noFill/>
              </a:ln>
              <a:solidFill>
                <a:srgbClr val="00B050"/>
              </a:solidFill>
              <a:effectLst/>
              <a:uLnTx/>
              <a:uFillTx/>
              <a:latin typeface="Calibri" panose="020F0502020204030204"/>
              <a:ea typeface="+mn-ea"/>
              <a:cs typeface="+mn-cs"/>
            </a:endParaRPr>
          </a:p>
        </p:txBody>
      </p:sp>
      <p:cxnSp>
        <p:nvCxnSpPr>
          <p:cNvPr id="23" name="Straight Arrow Connector 22">
            <a:extLst>
              <a:ext uri="{FF2B5EF4-FFF2-40B4-BE49-F238E27FC236}">
                <a16:creationId xmlns:a16="http://schemas.microsoft.com/office/drawing/2014/main" id="{6A747A26-A743-D404-7B1E-9688F05A6F78}"/>
              </a:ext>
            </a:extLst>
          </p:cNvPr>
          <p:cNvCxnSpPr>
            <a:cxnSpLocks/>
          </p:cNvCxnSpPr>
          <p:nvPr/>
        </p:nvCxnSpPr>
        <p:spPr>
          <a:xfrm flipH="1">
            <a:off x="8156806" y="3256238"/>
            <a:ext cx="1697104" cy="847677"/>
          </a:xfrm>
          <a:prstGeom prst="straightConnector1">
            <a:avLst/>
          </a:prstGeom>
          <a:ln w="4445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CACE5A05-D106-7086-09A5-0802B5036405}"/>
              </a:ext>
            </a:extLst>
          </p:cNvPr>
          <p:cNvCxnSpPr>
            <a:cxnSpLocks/>
          </p:cNvCxnSpPr>
          <p:nvPr/>
        </p:nvCxnSpPr>
        <p:spPr>
          <a:xfrm flipH="1" flipV="1">
            <a:off x="8153682" y="2884713"/>
            <a:ext cx="1700228" cy="315687"/>
          </a:xfrm>
          <a:prstGeom prst="straightConnector1">
            <a:avLst/>
          </a:prstGeom>
          <a:ln w="4445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9AFFF05D-5CE9-B3A3-A7A7-4783F1063813}"/>
              </a:ext>
            </a:extLst>
          </p:cNvPr>
          <p:cNvSpPr txBox="1"/>
          <p:nvPr/>
        </p:nvSpPr>
        <p:spPr>
          <a:xfrm>
            <a:off x="9876463" y="2877234"/>
            <a:ext cx="1535420"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70C0"/>
                </a:solidFill>
                <a:effectLst/>
                <a:uLnTx/>
                <a:uFillTx/>
                <a:latin typeface="Calibri" panose="020F0502020204030204"/>
                <a:ea typeface="+mn-ea"/>
                <a:cs typeface="+mn-cs"/>
              </a:rPr>
              <a:t>also involving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err="1">
                <a:ln>
                  <a:noFill/>
                </a:ln>
                <a:solidFill>
                  <a:srgbClr val="0070C0"/>
                </a:solidFill>
                <a:effectLst/>
                <a:uLnTx/>
                <a:uFillTx/>
                <a:latin typeface="Calibri" panose="020F0502020204030204"/>
                <a:ea typeface="+mn-ea"/>
                <a:cs typeface="+mn-cs"/>
              </a:rPr>
              <a:t>SuperKEKB</a:t>
            </a:r>
            <a:endParaRPr kumimoji="0" lang="en-GB" sz="1800" b="1"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30" name="TextBox 29">
            <a:extLst>
              <a:ext uri="{FF2B5EF4-FFF2-40B4-BE49-F238E27FC236}">
                <a16:creationId xmlns:a16="http://schemas.microsoft.com/office/drawing/2014/main" id="{FE4A7268-5795-0AAC-52E2-4B1D8D31FF7B}"/>
              </a:ext>
            </a:extLst>
          </p:cNvPr>
          <p:cNvSpPr txBox="1"/>
          <p:nvPr/>
        </p:nvSpPr>
        <p:spPr>
          <a:xfrm>
            <a:off x="8457802" y="6111073"/>
            <a:ext cx="333495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Start date: 1 March 2023</a:t>
            </a:r>
            <a:endPar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1544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5" grpId="0" animBg="1"/>
      <p:bldP spid="9" grpId="0" animBg="1"/>
      <p:bldP spid="18" grpId="0"/>
      <p:bldP spid="22"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5E5EB3-3659-7DAE-606C-2B0510C0A27C}"/>
              </a:ext>
            </a:extLst>
          </p:cNvPr>
          <p:cNvSpPr>
            <a:spLocks noGrp="1"/>
          </p:cNvSpPr>
          <p:nvPr/>
        </p:nvSpPr>
        <p:spPr>
          <a:xfrm>
            <a:off x="407988" y="450638"/>
            <a:ext cx="11376024" cy="45109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000" b="1" kern="1200">
                <a:solidFill>
                  <a:srgbClr val="32278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000" b="1" i="0" u="none" strike="noStrike" kern="1200" cap="none" spc="0" normalizeH="0" baseline="0" noProof="0" dirty="0">
                <a:ln>
                  <a:noFill/>
                </a:ln>
                <a:solidFill>
                  <a:srgbClr val="322782"/>
                </a:solidFill>
                <a:effectLst/>
                <a:uLnTx/>
                <a:uFillTx/>
                <a:latin typeface="Calibri Light" panose="020F0302020204030204"/>
                <a:ea typeface="+mj-ea"/>
                <a:cs typeface="+mj-cs"/>
              </a:rPr>
              <a:t>Beneficiaries</a:t>
            </a:r>
          </a:p>
        </p:txBody>
      </p:sp>
      <p:sp>
        <p:nvSpPr>
          <p:cNvPr id="3" name="Text Placeholder 7">
            <a:extLst>
              <a:ext uri="{FF2B5EF4-FFF2-40B4-BE49-F238E27FC236}">
                <a16:creationId xmlns:a16="http://schemas.microsoft.com/office/drawing/2014/main" id="{FA673FFB-0E14-AD45-9EA0-EB7BD96AD117}"/>
              </a:ext>
            </a:extLst>
          </p:cNvPr>
          <p:cNvSpPr>
            <a:spLocks noGrp="1"/>
          </p:cNvSpPr>
          <p:nvPr/>
        </p:nvSpPr>
        <p:spPr>
          <a:xfrm>
            <a:off x="407987" y="918527"/>
            <a:ext cx="11376025" cy="379252"/>
          </a:xfrm>
          <a:prstGeom prst="rect">
            <a:avLst/>
          </a:prstGeom>
        </p:spPr>
        <p:txBody>
          <a:bodyPr vert="horz" lIns="0" tIns="0" rIns="0" bIns="0" rtlCol="0" anchor="t" anchorCtr="0">
            <a:noAutofit/>
          </a:bodyPr>
          <a:lstStyle>
            <a:lvl1pPr marL="0" indent="0" algn="l" defTabSz="914400" rtl="0" eaLnBrk="1" latinLnBrk="0" hangingPunct="1">
              <a:lnSpc>
                <a:spcPct val="110000"/>
              </a:lnSpc>
              <a:spcBef>
                <a:spcPts val="0"/>
              </a:spcBef>
              <a:spcAft>
                <a:spcPts val="0"/>
              </a:spcAft>
              <a:buFont typeface="Arial" panose="020B0604020202020204" pitchFamily="34" charset="0"/>
              <a:buNone/>
              <a:tabLst>
                <a:tab pos="361950" algn="l"/>
              </a:tabLst>
              <a:defRPr sz="1800" b="1" kern="1200">
                <a:solidFill>
                  <a:srgbClr val="E10014"/>
                </a:solidFill>
                <a:latin typeface="+mn-lt"/>
                <a:ea typeface="+mn-ea"/>
                <a:cs typeface="+mn-cs"/>
              </a:defRPr>
            </a:lvl1pPr>
            <a:lvl2pPr marL="26670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2pPr>
            <a:lvl3pPr marL="895350"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3pPr>
            <a:lvl4pPr marL="1162050"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4pPr>
            <a:lvl5pPr marL="1438275" indent="-276225"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 typeface="Arial" panose="020B0604020202020204" pitchFamily="34" charset="0"/>
              <a:buNone/>
              <a:tabLst>
                <a:tab pos="361950" algn="l"/>
              </a:tabLst>
              <a:defRPr/>
            </a:pPr>
            <a:r>
              <a:rPr kumimoji="0" lang="de-DE" sz="1800" b="1" i="0" u="none" strike="noStrike" kern="1200" cap="none" spc="0" normalizeH="0" baseline="0" noProof="0" dirty="0">
                <a:ln>
                  <a:noFill/>
                </a:ln>
                <a:solidFill>
                  <a:srgbClr val="E10014"/>
                </a:solidFill>
                <a:effectLst/>
                <a:uLnTx/>
                <a:uFillTx/>
                <a:latin typeface="Calibri" panose="020F0502020204030204"/>
                <a:ea typeface="+mn-ea"/>
                <a:cs typeface="+mn-cs"/>
              </a:rPr>
              <a:t>and corresponding members of the Consortium Board</a:t>
            </a:r>
          </a:p>
        </p:txBody>
      </p:sp>
      <p:sp>
        <p:nvSpPr>
          <p:cNvPr id="5" name="TextBox 4">
            <a:extLst>
              <a:ext uri="{FF2B5EF4-FFF2-40B4-BE49-F238E27FC236}">
                <a16:creationId xmlns:a16="http://schemas.microsoft.com/office/drawing/2014/main" id="{DBED4816-568B-BA09-AAE5-4F3A5B80C89F}"/>
              </a:ext>
            </a:extLst>
          </p:cNvPr>
          <p:cNvSpPr txBox="1"/>
          <p:nvPr/>
        </p:nvSpPr>
        <p:spPr>
          <a:xfrm>
            <a:off x="148290" y="5710603"/>
            <a:ext cx="5967083" cy="830997"/>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DE" sz="2400" b="1" i="0" u="none" strike="noStrike" kern="1200" cap="none" spc="0" normalizeH="0" baseline="0" noProof="0" dirty="0">
                <a:ln>
                  <a:noFill/>
                </a:ln>
                <a:solidFill>
                  <a:prstClr val="black"/>
                </a:solidFill>
                <a:effectLst/>
                <a:uLnTx/>
                <a:uFillTx/>
                <a:latin typeface="Calibri" panose="020F0502020204030204"/>
                <a:ea typeface="+mn-ea"/>
                <a:cs typeface="+mn-cs"/>
              </a:rPr>
              <a:t>Science Coordinator: </a:t>
            </a:r>
            <a:r>
              <a:rPr kumimoji="0" lang="fr-CH" sz="24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DE" sz="2400" b="0" i="0" u="none" strike="noStrike" kern="1200" cap="none" spc="0" normalizeH="0" baseline="0" noProof="0" dirty="0">
                <a:ln>
                  <a:noFill/>
                </a:ln>
                <a:solidFill>
                  <a:prstClr val="black"/>
                </a:solidFill>
                <a:effectLst/>
                <a:uLnTx/>
                <a:uFillTx/>
                <a:latin typeface="Calibri" panose="020F0502020204030204"/>
                <a:ea typeface="+mn-ea"/>
                <a:cs typeface="+mn-cs"/>
              </a:rPr>
              <a:t>Steinar</a:t>
            </a:r>
            <a:r>
              <a:rPr kumimoji="0" lang="fr-CH" sz="2400" b="0" i="0" u="none" strike="noStrike" kern="1200" cap="none" spc="0" normalizeH="0" baseline="0" noProof="0" dirty="0">
                <a:ln>
                  <a:noFill/>
                </a:ln>
                <a:solidFill>
                  <a:prstClr val="black"/>
                </a:solidFill>
                <a:effectLst/>
                <a:uLnTx/>
                <a:uFillTx/>
                <a:latin typeface="Calibri" panose="020F0502020204030204"/>
                <a:ea typeface="+mn-ea"/>
                <a:cs typeface="+mn-cs"/>
              </a:rPr>
              <a:t> Stapnes - CERN</a:t>
            </a:r>
            <a:endParaRPr kumimoji="0" lang="en-DE"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DE" sz="2400" b="1" i="0" u="none" strike="noStrike" kern="1200" cap="none" spc="0" normalizeH="0" baseline="0" noProof="0" dirty="0">
                <a:ln>
                  <a:noFill/>
                </a:ln>
                <a:solidFill>
                  <a:prstClr val="black"/>
                </a:solidFill>
                <a:effectLst/>
                <a:uLnTx/>
                <a:uFillTx/>
                <a:latin typeface="Calibri" panose="020F0502020204030204"/>
                <a:ea typeface="+mn-ea"/>
                <a:cs typeface="+mn-cs"/>
              </a:rPr>
              <a:t>Project Manager:</a:t>
            </a:r>
            <a:r>
              <a:rPr kumimoji="0" lang="en-DE" sz="2400" b="0" i="0" u="none" strike="noStrike" kern="1200" cap="none" spc="0" normalizeH="0" baseline="0" noProof="0" dirty="0">
                <a:ln>
                  <a:noFill/>
                </a:ln>
                <a:solidFill>
                  <a:prstClr val="black"/>
                </a:solidFill>
                <a:effectLst/>
                <a:uLnTx/>
                <a:uFillTx/>
                <a:latin typeface="Calibri" panose="020F0502020204030204"/>
                <a:ea typeface="+mn-ea"/>
                <a:cs typeface="+mn-cs"/>
              </a:rPr>
              <a:t>	  Thomas</a:t>
            </a:r>
            <a:r>
              <a:rPr kumimoji="0" lang="fr-CH" sz="2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2400" b="0" i="0" u="none" strike="noStrike" kern="1200" cap="none" spc="0" normalizeH="0" baseline="0" noProof="0" dirty="0" err="1">
                <a:ln>
                  <a:noFill/>
                </a:ln>
                <a:solidFill>
                  <a:prstClr val="black"/>
                </a:solidFill>
                <a:effectLst/>
                <a:uLnTx/>
                <a:uFillTx/>
                <a:latin typeface="Calibri" panose="020F0502020204030204"/>
                <a:ea typeface="+mn-ea"/>
                <a:cs typeface="+mn-cs"/>
              </a:rPr>
              <a:t>Schörner</a:t>
            </a:r>
            <a:r>
              <a:rPr kumimoji="0" lang="fr-CH" sz="2400" b="0" i="0" u="none" strike="noStrike" kern="1200" cap="none" spc="0" normalizeH="0" baseline="0" noProof="0" dirty="0">
                <a:ln>
                  <a:noFill/>
                </a:ln>
                <a:solidFill>
                  <a:prstClr val="black"/>
                </a:solidFill>
                <a:effectLst/>
                <a:uLnTx/>
                <a:uFillTx/>
                <a:latin typeface="Calibri" panose="020F0502020204030204"/>
                <a:ea typeface="+mn-ea"/>
                <a:cs typeface="+mn-cs"/>
              </a:rPr>
              <a:t> DES</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Y</a:t>
            </a:r>
            <a:endParaRPr kumimoji="0" lang="fr-CH"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6" name="Table 6">
            <a:extLst>
              <a:ext uri="{FF2B5EF4-FFF2-40B4-BE49-F238E27FC236}">
                <a16:creationId xmlns:a16="http://schemas.microsoft.com/office/drawing/2014/main" id="{43116372-2FE9-30DD-2942-F0A32ED88059}"/>
              </a:ext>
            </a:extLst>
          </p:cNvPr>
          <p:cNvGraphicFramePr>
            <a:graphicFrameLocks noGrp="1"/>
          </p:cNvGraphicFramePr>
          <p:nvPr/>
        </p:nvGraphicFramePr>
        <p:xfrm>
          <a:off x="1955799" y="1297779"/>
          <a:ext cx="8128000" cy="4114800"/>
        </p:xfrm>
        <a:graphic>
          <a:graphicData uri="http://schemas.openxmlformats.org/drawingml/2006/table">
            <a:tbl>
              <a:tblPr firstRow="1" bandRow="1">
                <a:tableStyleId>{5C22544A-7EE6-4342-B048-85BDC9FD1C3A}</a:tableStyleId>
              </a:tblPr>
              <a:tblGrid>
                <a:gridCol w="2616201">
                  <a:extLst>
                    <a:ext uri="{9D8B030D-6E8A-4147-A177-3AD203B41FA5}">
                      <a16:colId xmlns:a16="http://schemas.microsoft.com/office/drawing/2014/main" val="2514713713"/>
                    </a:ext>
                  </a:extLst>
                </a:gridCol>
                <a:gridCol w="5511799">
                  <a:extLst>
                    <a:ext uri="{9D8B030D-6E8A-4147-A177-3AD203B41FA5}">
                      <a16:colId xmlns:a16="http://schemas.microsoft.com/office/drawing/2014/main" val="1263894761"/>
                    </a:ext>
                  </a:extLst>
                </a:gridCol>
              </a:tblGrid>
              <a:tr h="370840">
                <a:tc>
                  <a:txBody>
                    <a:bodyPr/>
                    <a:lstStyle/>
                    <a:p>
                      <a:r>
                        <a:rPr lang="en-US" sz="2400" dirty="0"/>
                        <a:t>Institution</a:t>
                      </a:r>
                      <a:endParaRPr lang="en-GB" sz="2400" dirty="0"/>
                    </a:p>
                  </a:txBody>
                  <a:tcPr/>
                </a:tc>
                <a:tc>
                  <a:txBody>
                    <a:bodyPr/>
                    <a:lstStyle/>
                    <a:p>
                      <a:r>
                        <a:rPr lang="en-US" sz="2400" dirty="0"/>
                        <a:t>PI</a:t>
                      </a:r>
                      <a:endParaRPr lang="en-GB" sz="2400" dirty="0"/>
                    </a:p>
                  </a:txBody>
                  <a:tcPr/>
                </a:tc>
                <a:extLst>
                  <a:ext uri="{0D108BD9-81ED-4DB2-BD59-A6C34878D82A}">
                    <a16:rowId xmlns:a16="http://schemas.microsoft.com/office/drawing/2014/main" val="1338709069"/>
                  </a:ext>
                </a:extLst>
              </a:tr>
              <a:tr h="370840">
                <a:tc>
                  <a:txBody>
                    <a:bodyPr/>
                    <a:lstStyle/>
                    <a:p>
                      <a:r>
                        <a:rPr lang="en-US" sz="2400" b="1" dirty="0"/>
                        <a:t>CEA</a:t>
                      </a:r>
                      <a:endParaRPr lang="en-GB" sz="2400" b="1" dirty="0"/>
                    </a:p>
                  </a:txBody>
                  <a:tcPr/>
                </a:tc>
                <a:tc>
                  <a:txBody>
                    <a:bodyPr/>
                    <a:lstStyle/>
                    <a:p>
                      <a:r>
                        <a:rPr lang="en-US" sz="2400" dirty="0"/>
                        <a:t>Enrico Cenni</a:t>
                      </a:r>
                      <a:endParaRPr lang="en-GB" sz="2400" dirty="0"/>
                    </a:p>
                  </a:txBody>
                  <a:tcPr/>
                </a:tc>
                <a:extLst>
                  <a:ext uri="{0D108BD9-81ED-4DB2-BD59-A6C34878D82A}">
                    <a16:rowId xmlns:a16="http://schemas.microsoft.com/office/drawing/2014/main" val="337814952"/>
                  </a:ext>
                </a:extLst>
              </a:tr>
              <a:tr h="370840">
                <a:tc>
                  <a:txBody>
                    <a:bodyPr/>
                    <a:lstStyle/>
                    <a:p>
                      <a:r>
                        <a:rPr lang="en-US" sz="2400" b="1" dirty="0"/>
                        <a:t>CERN </a:t>
                      </a:r>
                      <a:endParaRPr lang="en-GB" sz="2400" b="1" dirty="0"/>
                    </a:p>
                  </a:txBody>
                  <a:tcPr/>
                </a:tc>
                <a:tc>
                  <a:txBody>
                    <a:bodyPr/>
                    <a:lstStyle/>
                    <a:p>
                      <a:r>
                        <a:rPr lang="en-US" sz="2400" dirty="0"/>
                        <a:t>Frank Zimmermann / Steinar Stapnes</a:t>
                      </a:r>
                      <a:endParaRPr lang="en-GB" sz="2400" dirty="0"/>
                    </a:p>
                  </a:txBody>
                  <a:tcPr/>
                </a:tc>
                <a:extLst>
                  <a:ext uri="{0D108BD9-81ED-4DB2-BD59-A6C34878D82A}">
                    <a16:rowId xmlns:a16="http://schemas.microsoft.com/office/drawing/2014/main" val="1763345626"/>
                  </a:ext>
                </a:extLst>
              </a:tr>
              <a:tr h="370840">
                <a:tc>
                  <a:txBody>
                    <a:bodyPr/>
                    <a:lstStyle/>
                    <a:p>
                      <a:r>
                        <a:rPr lang="en-US" sz="2400" b="1" dirty="0"/>
                        <a:t>CNRS</a:t>
                      </a:r>
                      <a:endParaRPr lang="en-GB" sz="2400" b="1" dirty="0"/>
                    </a:p>
                  </a:txBody>
                  <a:tcPr/>
                </a:tc>
                <a:tc>
                  <a:txBody>
                    <a:bodyPr/>
                    <a:lstStyle/>
                    <a:p>
                      <a:r>
                        <a:rPr lang="en-US" sz="2400" dirty="0"/>
                        <a:t>Philip Bambade / Angeles Faus-Golfe</a:t>
                      </a:r>
                      <a:endParaRPr lang="en-GB" sz="2400" dirty="0"/>
                    </a:p>
                  </a:txBody>
                  <a:tcPr/>
                </a:tc>
                <a:extLst>
                  <a:ext uri="{0D108BD9-81ED-4DB2-BD59-A6C34878D82A}">
                    <a16:rowId xmlns:a16="http://schemas.microsoft.com/office/drawing/2014/main" val="982722526"/>
                  </a:ext>
                </a:extLst>
              </a:tr>
              <a:tr h="370840">
                <a:tc>
                  <a:txBody>
                    <a:bodyPr/>
                    <a:lstStyle/>
                    <a:p>
                      <a:r>
                        <a:rPr lang="en-US" sz="2400" b="1" dirty="0"/>
                        <a:t>DESY</a:t>
                      </a:r>
                      <a:endParaRPr lang="en-GB" sz="2400" b="1" dirty="0"/>
                    </a:p>
                  </a:txBody>
                  <a:tcPr/>
                </a:tc>
                <a:tc>
                  <a:txBody>
                    <a:bodyPr/>
                    <a:lstStyle/>
                    <a:p>
                      <a:r>
                        <a:rPr lang="en-US" sz="2400" dirty="0"/>
                        <a:t>Karsten </a:t>
                      </a:r>
                      <a:r>
                        <a:rPr lang="en-US" sz="2400" dirty="0" err="1"/>
                        <a:t>Buesser</a:t>
                      </a:r>
                      <a:endParaRPr lang="en-GB" sz="2400" dirty="0"/>
                    </a:p>
                  </a:txBody>
                  <a:tcPr/>
                </a:tc>
                <a:extLst>
                  <a:ext uri="{0D108BD9-81ED-4DB2-BD59-A6C34878D82A}">
                    <a16:rowId xmlns:a16="http://schemas.microsoft.com/office/drawing/2014/main" val="1697600040"/>
                  </a:ext>
                </a:extLst>
              </a:tr>
              <a:tr h="370840">
                <a:tc>
                  <a:txBody>
                    <a:bodyPr/>
                    <a:lstStyle/>
                    <a:p>
                      <a:r>
                        <a:rPr lang="en-US" sz="2400" b="1" dirty="0"/>
                        <a:t>U Hamburg</a:t>
                      </a:r>
                      <a:endParaRPr lang="en-GB" sz="2400" b="1" dirty="0"/>
                    </a:p>
                  </a:txBody>
                  <a:tcPr/>
                </a:tc>
                <a:tc>
                  <a:txBody>
                    <a:bodyPr/>
                    <a:lstStyle/>
                    <a:p>
                      <a:r>
                        <a:rPr lang="en-US" sz="2400" dirty="0"/>
                        <a:t>Marc Wenskat</a:t>
                      </a:r>
                      <a:endParaRPr lang="en-GB" sz="2400" dirty="0"/>
                    </a:p>
                  </a:txBody>
                  <a:tcPr/>
                </a:tc>
                <a:extLst>
                  <a:ext uri="{0D108BD9-81ED-4DB2-BD59-A6C34878D82A}">
                    <a16:rowId xmlns:a16="http://schemas.microsoft.com/office/drawing/2014/main" val="2883718111"/>
                  </a:ext>
                </a:extLst>
              </a:tr>
              <a:tr h="370840">
                <a:tc>
                  <a:txBody>
                    <a:bodyPr/>
                    <a:lstStyle/>
                    <a:p>
                      <a:r>
                        <a:rPr lang="en-US" sz="2400" b="1" dirty="0"/>
                        <a:t>CSIC / IFIC</a:t>
                      </a:r>
                      <a:endParaRPr lang="en-GB" sz="2400" b="1" dirty="0"/>
                    </a:p>
                  </a:txBody>
                  <a:tcPr/>
                </a:tc>
                <a:tc>
                  <a:txBody>
                    <a:bodyPr/>
                    <a:lstStyle/>
                    <a:p>
                      <a:r>
                        <a:rPr lang="en-US" sz="2400" dirty="0"/>
                        <a:t>Juan Fuster</a:t>
                      </a:r>
                      <a:endParaRPr lang="en-GB" sz="2400" dirty="0"/>
                    </a:p>
                  </a:txBody>
                  <a:tcPr/>
                </a:tc>
                <a:extLst>
                  <a:ext uri="{0D108BD9-81ED-4DB2-BD59-A6C34878D82A}">
                    <a16:rowId xmlns:a16="http://schemas.microsoft.com/office/drawing/2014/main" val="598036895"/>
                  </a:ext>
                </a:extLst>
              </a:tr>
              <a:tr h="370840">
                <a:tc>
                  <a:txBody>
                    <a:bodyPr/>
                    <a:lstStyle/>
                    <a:p>
                      <a:r>
                        <a:rPr lang="en-US" sz="2400" b="1" dirty="0"/>
                        <a:t>INFN</a:t>
                      </a:r>
                      <a:endParaRPr lang="en-GB" sz="2400" b="1" dirty="0"/>
                    </a:p>
                  </a:txBody>
                  <a:tcPr/>
                </a:tc>
                <a:tc>
                  <a:txBody>
                    <a:bodyPr/>
                    <a:lstStyle/>
                    <a:p>
                      <a:r>
                        <a:rPr lang="en-US" sz="2400" dirty="0"/>
                        <a:t>Laura Monaco</a:t>
                      </a:r>
                      <a:endParaRPr lang="en-GB" sz="2400" dirty="0"/>
                    </a:p>
                  </a:txBody>
                  <a:tcPr/>
                </a:tc>
                <a:extLst>
                  <a:ext uri="{0D108BD9-81ED-4DB2-BD59-A6C34878D82A}">
                    <a16:rowId xmlns:a16="http://schemas.microsoft.com/office/drawing/2014/main" val="4113109071"/>
                  </a:ext>
                </a:extLst>
              </a:tr>
              <a:tr h="370840">
                <a:tc>
                  <a:txBody>
                    <a:bodyPr/>
                    <a:lstStyle/>
                    <a:p>
                      <a:r>
                        <a:rPr lang="en-US" sz="2400" b="1" dirty="0"/>
                        <a:t>(Oxford) </a:t>
                      </a:r>
                      <a:endParaRPr lang="en-GB" sz="2400" b="1" dirty="0"/>
                    </a:p>
                  </a:txBody>
                  <a:tcPr/>
                </a:tc>
                <a:tc>
                  <a:txBody>
                    <a:bodyPr/>
                    <a:lstStyle/>
                    <a:p>
                      <a:r>
                        <a:rPr lang="en-US" sz="2400" dirty="0"/>
                        <a:t>(Phil Burrows)</a:t>
                      </a:r>
                      <a:endParaRPr lang="en-GB" sz="2400" dirty="0"/>
                    </a:p>
                  </a:txBody>
                  <a:tcPr/>
                </a:tc>
                <a:extLst>
                  <a:ext uri="{0D108BD9-81ED-4DB2-BD59-A6C34878D82A}">
                    <a16:rowId xmlns:a16="http://schemas.microsoft.com/office/drawing/2014/main" val="860405787"/>
                  </a:ext>
                </a:extLst>
              </a:tr>
            </a:tbl>
          </a:graphicData>
        </a:graphic>
      </p:graphicFrame>
      <p:sp>
        <p:nvSpPr>
          <p:cNvPr id="7" name="TextBox 6">
            <a:extLst>
              <a:ext uri="{FF2B5EF4-FFF2-40B4-BE49-F238E27FC236}">
                <a16:creationId xmlns:a16="http://schemas.microsoft.com/office/drawing/2014/main" id="{109C1F0C-9916-FD96-5478-9820CD12D707}"/>
              </a:ext>
            </a:extLst>
          </p:cNvPr>
          <p:cNvSpPr txBox="1"/>
          <p:nvPr/>
        </p:nvSpPr>
        <p:spPr>
          <a:xfrm>
            <a:off x="7142429" y="137578"/>
            <a:ext cx="4870051" cy="107721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KEK is represented by Tadashi Koseki</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err="1">
                <a:ln>
                  <a:noFill/>
                </a:ln>
                <a:solidFill>
                  <a:prstClr val="black"/>
                </a:solidFill>
                <a:effectLst/>
                <a:uLnTx/>
                <a:uFillTx/>
                <a:latin typeface="Calibri" panose="020F0502020204030204"/>
                <a:ea typeface="+mn-ea"/>
                <a:cs typeface="+mn-cs"/>
              </a:rPr>
              <a:t>Addt’l</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KEK contacts: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err="1">
                <a:ln>
                  <a:noFill/>
                </a:ln>
                <a:solidFill>
                  <a:prstClr val="black"/>
                </a:solidFill>
                <a:effectLst/>
                <a:uLnTx/>
                <a:uFillTx/>
                <a:latin typeface="Calibri" panose="020F0502020204030204"/>
                <a:ea typeface="+mn-ea"/>
                <a:cs typeface="+mn-cs"/>
              </a:rPr>
              <a:t>Katsumasa</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2000" b="1" i="0" u="none" strike="noStrike" kern="1200" cap="none" spc="0" normalizeH="0" baseline="0" noProof="0" dirty="0" err="1">
                <a:ln>
                  <a:noFill/>
                </a:ln>
                <a:solidFill>
                  <a:prstClr val="black"/>
                </a:solidFill>
                <a:effectLst/>
                <a:uLnTx/>
                <a:uFillTx/>
                <a:latin typeface="Calibri" panose="020F0502020204030204"/>
                <a:ea typeface="+mn-ea"/>
                <a:cs typeface="+mn-cs"/>
              </a:rPr>
              <a:t>Ikematsu</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 and Makoto Tobiyama</a:t>
            </a:r>
          </a:p>
        </p:txBody>
      </p:sp>
      <p:pic>
        <p:nvPicPr>
          <p:cNvPr id="4" name="Picture 3">
            <a:extLst>
              <a:ext uri="{FF2B5EF4-FFF2-40B4-BE49-F238E27FC236}">
                <a16:creationId xmlns:a16="http://schemas.microsoft.com/office/drawing/2014/main" id="{544D85DF-D3EF-6FCE-CB71-2350E2C77FCF}"/>
              </a:ext>
            </a:extLst>
          </p:cNvPr>
          <p:cNvPicPr>
            <a:picLocks noChangeAspect="1"/>
          </p:cNvPicPr>
          <p:nvPr/>
        </p:nvPicPr>
        <p:blipFill>
          <a:blip r:embed="rId2"/>
          <a:stretch>
            <a:fillRect/>
          </a:stretch>
        </p:blipFill>
        <p:spPr>
          <a:xfrm>
            <a:off x="6294486" y="5482361"/>
            <a:ext cx="1695886" cy="1238061"/>
          </a:xfrm>
          <a:prstGeom prst="rect">
            <a:avLst/>
          </a:prstGeom>
        </p:spPr>
      </p:pic>
      <p:pic>
        <p:nvPicPr>
          <p:cNvPr id="8" name="Picture 7">
            <a:extLst>
              <a:ext uri="{FF2B5EF4-FFF2-40B4-BE49-F238E27FC236}">
                <a16:creationId xmlns:a16="http://schemas.microsoft.com/office/drawing/2014/main" id="{CC446397-1B44-5B02-8301-69CDF03253BC}"/>
              </a:ext>
            </a:extLst>
          </p:cNvPr>
          <p:cNvPicPr>
            <a:picLocks noChangeAspect="1"/>
          </p:cNvPicPr>
          <p:nvPr/>
        </p:nvPicPr>
        <p:blipFill>
          <a:blip r:embed="rId3"/>
          <a:stretch>
            <a:fillRect/>
          </a:stretch>
        </p:blipFill>
        <p:spPr>
          <a:xfrm>
            <a:off x="8169484" y="5482360"/>
            <a:ext cx="1246119" cy="1246119"/>
          </a:xfrm>
          <a:prstGeom prst="rect">
            <a:avLst/>
          </a:prstGeom>
        </p:spPr>
      </p:pic>
    </p:spTree>
    <p:extLst>
      <p:ext uri="{BB962C8B-B14F-4D97-AF65-F5344CB8AC3E}">
        <p14:creationId xmlns:p14="http://schemas.microsoft.com/office/powerpoint/2010/main" val="41633949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2B1844-FCE1-96AF-4E56-6557BC88A125}"/>
              </a:ext>
            </a:extLst>
          </p:cNvPr>
          <p:cNvSpPr>
            <a:spLocks noGrp="1"/>
          </p:cNvSpPr>
          <p:nvPr/>
        </p:nvSpPr>
        <p:spPr>
          <a:xfrm>
            <a:off x="394668" y="378625"/>
            <a:ext cx="11376024" cy="45109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000" b="1" kern="1200">
                <a:solidFill>
                  <a:srgbClr val="32278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000" b="1" i="0" u="none" strike="noStrike" kern="1200" cap="none" spc="0" normalizeH="0" baseline="0" noProof="0" dirty="0">
                <a:ln>
                  <a:noFill/>
                </a:ln>
                <a:solidFill>
                  <a:srgbClr val="322782"/>
                </a:solidFill>
                <a:effectLst/>
                <a:uLnTx/>
                <a:uFillTx/>
                <a:latin typeface="Arial"/>
                <a:ea typeface="+mj-ea"/>
                <a:cs typeface="+mj-cs"/>
              </a:rPr>
              <a:t>Overview of Travel Situation (person-months)</a:t>
            </a:r>
          </a:p>
        </p:txBody>
      </p:sp>
      <p:pic>
        <p:nvPicPr>
          <p:cNvPr id="4" name="Picture 3">
            <a:extLst>
              <a:ext uri="{FF2B5EF4-FFF2-40B4-BE49-F238E27FC236}">
                <a16:creationId xmlns:a16="http://schemas.microsoft.com/office/drawing/2014/main" id="{51EAA1C0-01FA-ADBE-36C1-6AEE250A46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032" y="1297774"/>
            <a:ext cx="6997700" cy="5181600"/>
          </a:xfrm>
          <a:prstGeom prst="rect">
            <a:avLst/>
          </a:prstGeom>
        </p:spPr>
      </p:pic>
      <p:pic>
        <p:nvPicPr>
          <p:cNvPr id="5" name="Picture 4">
            <a:extLst>
              <a:ext uri="{FF2B5EF4-FFF2-40B4-BE49-F238E27FC236}">
                <a16:creationId xmlns:a16="http://schemas.microsoft.com/office/drawing/2014/main" id="{4D07DEA7-513E-22FE-F6F7-D26F314E15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7568" y="2500267"/>
            <a:ext cx="7264400" cy="3568700"/>
          </a:xfrm>
          <a:prstGeom prst="rect">
            <a:avLst/>
          </a:prstGeom>
        </p:spPr>
      </p:pic>
      <p:sp>
        <p:nvSpPr>
          <p:cNvPr id="6" name="Oval 5">
            <a:extLst>
              <a:ext uri="{FF2B5EF4-FFF2-40B4-BE49-F238E27FC236}">
                <a16:creationId xmlns:a16="http://schemas.microsoft.com/office/drawing/2014/main" id="{F2179DA1-B437-559F-893D-1630021EE8E4}"/>
              </a:ext>
            </a:extLst>
          </p:cNvPr>
          <p:cNvSpPr/>
          <p:nvPr/>
        </p:nvSpPr>
        <p:spPr>
          <a:xfrm>
            <a:off x="6215743" y="5769429"/>
            <a:ext cx="892628" cy="381000"/>
          </a:xfrm>
          <a:prstGeom prst="ellipse">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Oval 6">
            <a:extLst>
              <a:ext uri="{FF2B5EF4-FFF2-40B4-BE49-F238E27FC236}">
                <a16:creationId xmlns:a16="http://schemas.microsoft.com/office/drawing/2014/main" id="{AB9AF564-E26E-6164-6F50-9358DCCF54D8}"/>
              </a:ext>
            </a:extLst>
          </p:cNvPr>
          <p:cNvSpPr/>
          <p:nvPr/>
        </p:nvSpPr>
        <p:spPr>
          <a:xfrm>
            <a:off x="7863454" y="5775053"/>
            <a:ext cx="892628" cy="381000"/>
          </a:xfrm>
          <a:prstGeom prst="ellipse">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B79C7F06-053F-5B65-01FD-72097B0BA7FC}"/>
              </a:ext>
            </a:extLst>
          </p:cNvPr>
          <p:cNvSpPr txBox="1"/>
          <p:nvPr/>
        </p:nvSpPr>
        <p:spPr>
          <a:xfrm>
            <a:off x="6215743" y="6274515"/>
            <a:ext cx="412093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rPr>
              <a:t>relevant for </a:t>
            </a:r>
            <a:r>
              <a:rPr kumimoji="0" lang="en-US" sz="1800" b="1" i="0" u="none" strike="noStrike" kern="1200" cap="none" spc="0" normalizeH="0" baseline="0" noProof="0" dirty="0" err="1">
                <a:ln>
                  <a:noFill/>
                </a:ln>
                <a:solidFill>
                  <a:srgbClr val="FF0000"/>
                </a:solidFill>
                <a:effectLst/>
                <a:uLnTx/>
                <a:uFillTx/>
                <a:latin typeface="Calibri" panose="020F0502020204030204"/>
                <a:ea typeface="+mn-ea"/>
                <a:cs typeface="+mn-cs"/>
              </a:rPr>
              <a:t>SuperKEKB</a:t>
            </a:r>
            <a:r>
              <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rPr>
              <a:t>  - let’s take a look</a:t>
            </a:r>
            <a:endParaRPr kumimoji="0" lang="en-GB" sz="18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4E465D74-06F2-CB76-FCDF-D00FBB368C53}"/>
              </a:ext>
            </a:extLst>
          </p:cNvPr>
          <p:cNvSpPr txBox="1"/>
          <p:nvPr/>
        </p:nvSpPr>
        <p:spPr>
          <a:xfrm>
            <a:off x="7312285" y="1297774"/>
            <a:ext cx="4056347" cy="342145"/>
          </a:xfrm>
          <a:prstGeom prst="rect">
            <a:avLst/>
          </a:prstGeom>
          <a:solidFill>
            <a:srgbClr val="FFFF00"/>
          </a:solidFill>
        </p:spPr>
        <p:txBody>
          <a:bodyPr wrap="square">
            <a:spAutoFit/>
          </a:bodyPr>
          <a:lstStyle/>
          <a:p>
            <a:pPr marL="0" marR="0" lvl="0" indent="0" algn="l" defTabSz="914400" rtl="0" eaLnBrk="1" fontAlgn="auto" latinLnBrk="0" hangingPunct="1">
              <a:lnSpc>
                <a:spcPct val="110000"/>
              </a:lnSpc>
              <a:spcBef>
                <a:spcPts val="0"/>
              </a:spcBef>
              <a:spcAft>
                <a:spcPts val="0"/>
              </a:spcAft>
              <a:buClrTx/>
              <a:buSzTx/>
              <a:buFont typeface="Arial" panose="020B0604020202020204" pitchFamily="34" charset="0"/>
              <a:buNone/>
              <a:tabLst>
                <a:tab pos="361950" algn="l"/>
              </a:tabLst>
              <a:defRPr/>
            </a:pPr>
            <a:r>
              <a:rPr kumimoji="0" lang="en-US" sz="1600" b="0" i="0" u="none" strike="noStrike" kern="1200" cap="none" spc="0" normalizeH="0" baseline="0" noProof="0" dirty="0">
                <a:ln>
                  <a:noFill/>
                </a:ln>
                <a:solidFill>
                  <a:prstClr val="black"/>
                </a:solidFill>
                <a:effectLst/>
                <a:uLnTx/>
                <a:uFillTx/>
                <a:latin typeface="Arial"/>
                <a:ea typeface="+mn-ea"/>
                <a:cs typeface="+mn-cs"/>
              </a:rPr>
              <a:t>Thomas </a:t>
            </a:r>
            <a:r>
              <a:rPr kumimoji="0" lang="en-US" sz="1600" b="0" i="0" u="none" strike="noStrike" kern="1200" cap="none" spc="0" normalizeH="0" baseline="0" noProof="0" dirty="0" err="1">
                <a:ln>
                  <a:noFill/>
                </a:ln>
                <a:solidFill>
                  <a:prstClr val="black"/>
                </a:solidFill>
                <a:effectLst/>
                <a:uLnTx/>
                <a:uFillTx/>
                <a:latin typeface="Arial"/>
                <a:ea typeface="+mn-ea"/>
                <a:cs typeface="+mn-cs"/>
              </a:rPr>
              <a:t>Schörner</a:t>
            </a:r>
            <a:r>
              <a:rPr kumimoji="0" lang="en-US" sz="1600" b="0" i="0" u="none" strike="noStrike" kern="1200" cap="none" spc="0" normalizeH="0" baseline="0" noProof="0" dirty="0">
                <a:ln>
                  <a:noFill/>
                </a:ln>
                <a:solidFill>
                  <a:prstClr val="black"/>
                </a:solidFill>
                <a:effectLst/>
                <a:uLnTx/>
                <a:uFillTx/>
                <a:latin typeface="Arial"/>
                <a:ea typeface="+mn-ea"/>
                <a:cs typeface="+mn-cs"/>
              </a:rPr>
              <a:t>, Natalia </a:t>
            </a:r>
            <a:r>
              <a:rPr kumimoji="0" lang="en-US" sz="1600" b="0" i="0" u="none" strike="noStrike" kern="1200" cap="none" spc="0" normalizeH="0" baseline="0" noProof="0" dirty="0" err="1">
                <a:ln>
                  <a:noFill/>
                </a:ln>
                <a:solidFill>
                  <a:prstClr val="black"/>
                </a:solidFill>
                <a:effectLst/>
                <a:uLnTx/>
                <a:uFillTx/>
                <a:latin typeface="Arial"/>
                <a:ea typeface="+mn-ea"/>
                <a:cs typeface="+mn-cs"/>
              </a:rPr>
              <a:t>Potylitsina</a:t>
            </a:r>
            <a:r>
              <a:rPr kumimoji="0" lang="en-US" sz="1600" b="0" i="0" u="none" strike="noStrike" kern="1200" cap="none" spc="0" normalizeH="0" baseline="0" noProof="0" dirty="0">
                <a:ln>
                  <a:noFill/>
                </a:ln>
                <a:solidFill>
                  <a:prstClr val="black"/>
                </a:solidFill>
                <a:effectLst/>
                <a:uLnTx/>
                <a:uFillTx/>
                <a:latin typeface="Arial"/>
                <a:ea typeface="+mn-ea"/>
                <a:cs typeface="+mn-cs"/>
              </a:rPr>
              <a:t>-Kube</a:t>
            </a:r>
          </a:p>
        </p:txBody>
      </p:sp>
    </p:spTree>
    <p:extLst>
      <p:ext uri="{BB962C8B-B14F-4D97-AF65-F5344CB8AC3E}">
        <p14:creationId xmlns:p14="http://schemas.microsoft.com/office/powerpoint/2010/main" val="3700865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FDE6365-6AEA-4F0A-BDB2-5E5ABA1056A7}"/>
              </a:ext>
            </a:extLst>
          </p:cNvPr>
          <p:cNvSpPr txBox="1"/>
          <p:nvPr/>
        </p:nvSpPr>
        <p:spPr>
          <a:xfrm>
            <a:off x="201384" y="86916"/>
            <a:ext cx="7973787" cy="107721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prstClr val="black"/>
                </a:solidFill>
                <a:effectLst/>
                <a:uLnTx/>
                <a:uFillTx/>
                <a:latin typeface="Calibri" panose="020F0502020204030204"/>
                <a:ea typeface="+mn-ea"/>
                <a:cs typeface="+mn-cs"/>
              </a:rPr>
              <a:t>WP1 </a:t>
            </a:r>
            <a:r>
              <a:rPr kumimoji="0" lang="en-GB" sz="3200" b="1" i="0" u="none" strike="noStrike" kern="1200" cap="none" spc="0" normalizeH="0" baseline="0" noProof="0" dirty="0">
                <a:ln>
                  <a:noFill/>
                </a:ln>
                <a:solidFill>
                  <a:prstClr val="black"/>
                </a:solidFill>
                <a:effectLst/>
                <a:uLnTx/>
                <a:uFillTx/>
                <a:latin typeface="Calibri" panose="020F0502020204030204"/>
                <a:ea typeface="+mn-ea"/>
                <a:cs typeface="+mn-cs"/>
              </a:rPr>
              <a:t>R&amp;D&amp;I at currently operating state-of-the-art accelerator facilities </a:t>
            </a:r>
          </a:p>
        </p:txBody>
      </p:sp>
      <p:sp>
        <p:nvSpPr>
          <p:cNvPr id="5" name="TextBox 4">
            <a:extLst>
              <a:ext uri="{FF2B5EF4-FFF2-40B4-BE49-F238E27FC236}">
                <a16:creationId xmlns:a16="http://schemas.microsoft.com/office/drawing/2014/main" id="{68186E92-430D-6F31-1B3C-753CAC238A63}"/>
              </a:ext>
            </a:extLst>
          </p:cNvPr>
          <p:cNvSpPr txBox="1"/>
          <p:nvPr/>
        </p:nvSpPr>
        <p:spPr>
          <a:xfrm>
            <a:off x="408215" y="1164134"/>
            <a:ext cx="11582401" cy="544764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rPr>
              <a:t>Task 1.1 Future electron-positron linear collider studies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rPr>
              <a:t>(CERN, CEA, CNRS, CSIC/IFIC, UOXF, 88 person-months)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Task 1.2 Future electron-positron circular collider studies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(CERN, CEA, CNRS, DESY, INFN, UOXF, 30 person-months)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rPr>
              <a:t>Task 1.3 Positron production for next generation electron-positron colliders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rPr>
              <a:t>(CNRS, CERN, 19 person-months)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Task 1.4 R&amp;D on Energy Recovery </a:t>
            </a:r>
            <a:r>
              <a:rPr kumimoji="0" lang="en-GB" sz="2000" b="0" i="0" u="none" strike="noStrike" kern="1200" cap="none" spc="0" normalizeH="0" baseline="0" noProof="0" dirty="0" err="1">
                <a:ln>
                  <a:noFill/>
                </a:ln>
                <a:solidFill>
                  <a:prstClr val="black">
                    <a:lumMod val="65000"/>
                    <a:lumOff val="35000"/>
                  </a:prstClr>
                </a:solidFill>
                <a:effectLst/>
                <a:uLnTx/>
                <a:uFillTx/>
                <a:latin typeface="Calibri" panose="020F0502020204030204"/>
                <a:ea typeface="+mn-ea"/>
                <a:cs typeface="+mn-cs"/>
              </a:rPr>
              <a:t>Linacs</a:t>
            </a:r>
            <a:r>
              <a:rPr kumimoji="0" lang="en-GB" sz="20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  (CNRS, 6 person-months)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Description of relevant deliverables: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1.3 </a:t>
            </a:r>
            <a:r>
              <a:rPr kumimoji="0" lang="en-GB" sz="1600" b="0" i="0" u="none" strike="noStrike" kern="1200" cap="none" spc="0" normalizeH="0" baseline="0" noProof="0" dirty="0" err="1">
                <a:ln>
                  <a:noFill/>
                </a:ln>
                <a:solidFill>
                  <a:prstClr val="black"/>
                </a:solidFill>
                <a:effectLst/>
                <a:uLnTx/>
                <a:uFillTx/>
                <a:latin typeface="Calibri" panose="020F0502020204030204"/>
                <a:ea typeface="+mn-ea"/>
                <a:cs typeface="+mn-cs"/>
              </a:rPr>
              <a:t>SuperKEKBLumLossRep</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(month 24, task 1.2): Report on </a:t>
            </a:r>
            <a:r>
              <a:rPr kumimoji="0" lang="en-GB" sz="1600" b="0" i="0" u="none" strike="noStrike" kern="1200" cap="none" spc="0" normalizeH="0" baseline="0" noProof="0" dirty="0" err="1">
                <a:ln>
                  <a:noFill/>
                </a:ln>
                <a:solidFill>
                  <a:prstClr val="black"/>
                </a:solidFill>
                <a:effectLst/>
                <a:uLnTx/>
                <a:uFillTx/>
                <a:latin typeface="Calibri" panose="020F0502020204030204"/>
                <a:ea typeface="+mn-ea"/>
                <a:cs typeface="+mn-cs"/>
              </a:rPr>
              <a:t>SuperKEKB</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luminosity performance and optimisation, beam loss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induced background  and Machine Detector Interface issues </a:t>
            </a: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 CNRS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1.5  </a:t>
            </a:r>
            <a:r>
              <a:rPr kumimoji="0" lang="en-GB" sz="1600" b="0" i="0" u="none" strike="noStrike" kern="1200" cap="none" spc="0" normalizeH="0" baseline="0" noProof="0" dirty="0" err="1">
                <a:ln>
                  <a:noFill/>
                </a:ln>
                <a:solidFill>
                  <a:prstClr val="black"/>
                </a:solidFill>
                <a:effectLst/>
                <a:uLnTx/>
                <a:uFillTx/>
                <a:latin typeface="Calibri" panose="020F0502020204030204"/>
                <a:ea typeface="+mn-ea"/>
                <a:cs typeface="+mn-cs"/>
              </a:rPr>
              <a:t>SuperKEKBOpticsRep</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(month 36, task 1.2): Report on </a:t>
            </a:r>
            <a:r>
              <a:rPr kumimoji="0" lang="en-GB" sz="1600" b="0" i="0" u="none" strike="noStrike" kern="1200" cap="none" spc="0" normalizeH="0" baseline="0" noProof="0" dirty="0" err="1">
                <a:ln>
                  <a:noFill/>
                </a:ln>
                <a:solidFill>
                  <a:prstClr val="black"/>
                </a:solidFill>
                <a:effectLst/>
                <a:uLnTx/>
                <a:uFillTx/>
                <a:latin typeface="Calibri" panose="020F0502020204030204"/>
                <a:ea typeface="+mn-ea"/>
                <a:cs typeface="+mn-cs"/>
              </a:rPr>
              <a:t>SuperKEKB</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beam optics tuning with crab-waist, collective effects and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beam lifetime issues – </a:t>
            </a: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CNRS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1.6 </a:t>
            </a:r>
            <a:r>
              <a:rPr kumimoji="0" lang="en-GB" sz="1600" b="0" i="0" u="none" strike="noStrike" kern="1200" cap="none" spc="0" normalizeH="0" baseline="0" noProof="0" dirty="0" err="1">
                <a:ln>
                  <a:noFill/>
                </a:ln>
                <a:solidFill>
                  <a:prstClr val="black"/>
                </a:solidFill>
                <a:effectLst/>
                <a:uLnTx/>
                <a:uFillTx/>
                <a:latin typeface="Calibri" panose="020F0502020204030204"/>
                <a:ea typeface="+mn-ea"/>
                <a:cs typeface="+mn-cs"/>
              </a:rPr>
              <a:t>PosProdRep</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(month 42, task 1.3): Overview report on positron production performance at </a:t>
            </a:r>
            <a:r>
              <a:rPr kumimoji="0" lang="en-GB" sz="1600" b="0" i="0" u="none" strike="noStrike" kern="1200" cap="none" spc="0" normalizeH="0" baseline="0" noProof="0" dirty="0" err="1">
                <a:ln>
                  <a:noFill/>
                </a:ln>
                <a:solidFill>
                  <a:prstClr val="black"/>
                </a:solidFill>
                <a:effectLst/>
                <a:uLnTx/>
                <a:uFillTx/>
                <a:latin typeface="Calibri" panose="020F0502020204030204"/>
                <a:ea typeface="+mn-ea"/>
                <a:cs typeface="+mn-cs"/>
              </a:rPr>
              <a:t>SuperKEKB</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and requirements for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future colliders including polarized positrons - </a:t>
            </a: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CNRS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1.7 </a:t>
            </a:r>
            <a:r>
              <a:rPr kumimoji="0" lang="en-GB" sz="1600" b="0" i="0" u="none" strike="noStrike" kern="1200" cap="none" spc="0" normalizeH="0" baseline="0" noProof="0" dirty="0" err="1">
                <a:ln>
                  <a:noFill/>
                </a:ln>
                <a:solidFill>
                  <a:prstClr val="black"/>
                </a:solidFill>
                <a:effectLst/>
                <a:uLnTx/>
                <a:uFillTx/>
                <a:latin typeface="Calibri" panose="020F0502020204030204"/>
                <a:ea typeface="+mn-ea"/>
                <a:cs typeface="+mn-cs"/>
              </a:rPr>
              <a:t>BeamDynRep</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(month 48, tasks 1.1 and 1.2): Report on beam dynamics R&amp;D at currently operating accelerators and remaining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issues for future </a:t>
            </a:r>
            <a:r>
              <a:rPr kumimoji="0" lang="en-GB" sz="1600" b="0" i="0" u="none" strike="noStrike" kern="1200" cap="none" spc="0" normalizeH="0" baseline="0" noProof="0" dirty="0" err="1">
                <a:ln>
                  <a:noFill/>
                </a:ln>
                <a:solidFill>
                  <a:prstClr val="black"/>
                </a:solidFill>
                <a:effectLst/>
                <a:uLnTx/>
                <a:uFillTx/>
                <a:latin typeface="Calibri" panose="020F0502020204030204"/>
                <a:ea typeface="+mn-ea"/>
                <a:cs typeface="+mn-cs"/>
              </a:rPr>
              <a:t>e+e</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colliders, both linear and circular - </a:t>
            </a: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CNRS</a:t>
            </a:r>
            <a:endPar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026" name="Picture 2" descr="2 &quot;Angeles Faus Golfe&quot; profiles | LinkedIn">
            <a:extLst>
              <a:ext uri="{FF2B5EF4-FFF2-40B4-BE49-F238E27FC236}">
                <a16:creationId xmlns:a16="http://schemas.microsoft.com/office/drawing/2014/main" id="{401DDB55-FE44-3A8E-0FFA-F4ED0B8D7A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53600" y="86916"/>
            <a:ext cx="2237016" cy="223701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239B61D-6213-5993-A2B9-0FE9B10746A8}"/>
              </a:ext>
            </a:extLst>
          </p:cNvPr>
          <p:cNvSpPr txBox="1"/>
          <p:nvPr/>
        </p:nvSpPr>
        <p:spPr>
          <a:xfrm>
            <a:off x="9753600" y="2323932"/>
            <a:ext cx="2117054"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WP1 coordinator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 Faus-Golfe (CNRS)</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7084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24EB049-D4FA-A2E2-0C85-0F47CFCD8A1F}"/>
              </a:ext>
            </a:extLst>
          </p:cNvPr>
          <p:cNvSpPr txBox="1"/>
          <p:nvPr/>
        </p:nvSpPr>
        <p:spPr>
          <a:xfrm>
            <a:off x="201384" y="86916"/>
            <a:ext cx="7973787" cy="107721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prstClr val="black"/>
                </a:solidFill>
                <a:effectLst/>
                <a:uLnTx/>
                <a:uFillTx/>
                <a:latin typeface="Calibri" panose="020F0502020204030204"/>
                <a:ea typeface="+mn-ea"/>
                <a:cs typeface="+mn-cs"/>
              </a:rPr>
              <a:t>WP3 </a:t>
            </a:r>
            <a:r>
              <a:rPr kumimoji="0" lang="en-GB" sz="3200" b="1" i="0" u="none" strike="noStrike" kern="1200" cap="none" spc="0" normalizeH="0" baseline="0" noProof="0" dirty="0">
                <a:ln>
                  <a:noFill/>
                </a:ln>
                <a:solidFill>
                  <a:prstClr val="black"/>
                </a:solidFill>
                <a:effectLst/>
                <a:uLnTx/>
                <a:uFillTx/>
                <a:latin typeface="Calibri" panose="020F0502020204030204"/>
                <a:ea typeface="+mn-ea"/>
                <a:cs typeface="+mn-cs"/>
              </a:rPr>
              <a:t>Special technologies, devices and systems performance</a:t>
            </a:r>
          </a:p>
        </p:txBody>
      </p:sp>
      <p:sp>
        <p:nvSpPr>
          <p:cNvPr id="4" name="TextBox 3">
            <a:extLst>
              <a:ext uri="{FF2B5EF4-FFF2-40B4-BE49-F238E27FC236}">
                <a16:creationId xmlns:a16="http://schemas.microsoft.com/office/drawing/2014/main" id="{7046A265-ACC2-8E94-F010-6F099D2813B7}"/>
              </a:ext>
            </a:extLst>
          </p:cNvPr>
          <p:cNvSpPr txBox="1"/>
          <p:nvPr/>
        </p:nvSpPr>
        <p:spPr>
          <a:xfrm>
            <a:off x="391885" y="1522782"/>
            <a:ext cx="7973787" cy="224676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Task 3.1: Final focus and interaction point, collimation and magnets, luminosity devices and MDI studies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(CERN, CNRS, DESY, UOXF, KEK, BNL, SLAC, FNAL, 40 person-months)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Task 3.2: Beam dynamics, start-to-end simulations, polarisation/polarimetry studies including hardware concepts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(CERN, CNRS, DESY, KEK, BNL, SLAC, UVIC, 34 person-months)</a:t>
            </a:r>
          </a:p>
        </p:txBody>
      </p:sp>
      <p:sp>
        <p:nvSpPr>
          <p:cNvPr id="6" name="TextBox 5">
            <a:extLst>
              <a:ext uri="{FF2B5EF4-FFF2-40B4-BE49-F238E27FC236}">
                <a16:creationId xmlns:a16="http://schemas.microsoft.com/office/drawing/2014/main" id="{8770355D-DCFF-D526-F251-47334E41FE1A}"/>
              </a:ext>
            </a:extLst>
          </p:cNvPr>
          <p:cNvSpPr txBox="1"/>
          <p:nvPr/>
        </p:nvSpPr>
        <p:spPr>
          <a:xfrm>
            <a:off x="304801" y="5360236"/>
            <a:ext cx="11887199"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Description of deliverables: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3.1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OptParHiggsRep</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(month 36, task 3.2): Optimized parameters for Higgs factories including polarization studies - </a:t>
            </a: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CERN</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3.2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LumiPerfFCCRep</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(month 42, task 3.1): Report on luminosity performance and margins for the Higgs factory proposals - </a:t>
            </a: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CERN </a:t>
            </a:r>
          </a:p>
        </p:txBody>
      </p:sp>
      <p:sp>
        <p:nvSpPr>
          <p:cNvPr id="7" name="TextBox 6">
            <a:extLst>
              <a:ext uri="{FF2B5EF4-FFF2-40B4-BE49-F238E27FC236}">
                <a16:creationId xmlns:a16="http://schemas.microsoft.com/office/drawing/2014/main" id="{D7C6B2F1-2333-C1D2-0AC3-D16E1ADC6595}"/>
              </a:ext>
            </a:extLst>
          </p:cNvPr>
          <p:cNvSpPr txBox="1"/>
          <p:nvPr/>
        </p:nvSpPr>
        <p:spPr>
          <a:xfrm>
            <a:off x="9753600" y="2323932"/>
            <a:ext cx="1776640"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WP3 coordinator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N. Fuster (IFIC)</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A2344B97-9D9C-590B-EFBC-C21399A4AB66}"/>
              </a:ext>
            </a:extLst>
          </p:cNvPr>
          <p:cNvPicPr>
            <a:picLocks noChangeAspect="1"/>
          </p:cNvPicPr>
          <p:nvPr/>
        </p:nvPicPr>
        <p:blipFill>
          <a:blip r:embed="rId2"/>
          <a:stretch>
            <a:fillRect/>
          </a:stretch>
        </p:blipFill>
        <p:spPr>
          <a:xfrm>
            <a:off x="9753600" y="330696"/>
            <a:ext cx="1628759" cy="1993236"/>
          </a:xfrm>
          <a:prstGeom prst="rect">
            <a:avLst/>
          </a:prstGeom>
        </p:spPr>
      </p:pic>
    </p:spTree>
    <p:extLst>
      <p:ext uri="{BB962C8B-B14F-4D97-AF65-F5344CB8AC3E}">
        <p14:creationId xmlns:p14="http://schemas.microsoft.com/office/powerpoint/2010/main" val="24145744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48AEF-7323-943E-98E1-32B9BAAE2651}"/>
              </a:ext>
            </a:extLst>
          </p:cNvPr>
          <p:cNvSpPr>
            <a:spLocks noGrp="1"/>
          </p:cNvSpPr>
          <p:nvPr>
            <p:ph type="title"/>
          </p:nvPr>
        </p:nvSpPr>
        <p:spPr>
          <a:xfrm>
            <a:off x="408991" y="-185381"/>
            <a:ext cx="11476653" cy="1325563"/>
          </a:xfrm>
        </p:spPr>
        <p:txBody>
          <a:bodyPr>
            <a:normAutofit/>
          </a:bodyPr>
          <a:lstStyle/>
          <a:p>
            <a:r>
              <a:rPr lang="en-GB" sz="2800" b="1" dirty="0">
                <a:effectLst/>
                <a:latin typeface="Calibri" panose="020F0502020204030204" pitchFamily="34" charset="0"/>
                <a:ea typeface="Times New Roman" panose="02020603050405020304" pitchFamily="18" charset="0"/>
              </a:rPr>
              <a:t>WP1 "R&amp;D&amp;I at currently operating state-of-the-art accelerator facilities</a:t>
            </a:r>
            <a:endParaRPr lang="en-GB" sz="6000" b="1" dirty="0"/>
          </a:p>
        </p:txBody>
      </p:sp>
      <p:sp>
        <p:nvSpPr>
          <p:cNvPr id="3" name="Content Placeholder 2">
            <a:extLst>
              <a:ext uri="{FF2B5EF4-FFF2-40B4-BE49-F238E27FC236}">
                <a16:creationId xmlns:a16="http://schemas.microsoft.com/office/drawing/2014/main" id="{34D3F7B0-0E5A-9B19-E7CC-736427B99536}"/>
              </a:ext>
            </a:extLst>
          </p:cNvPr>
          <p:cNvSpPr>
            <a:spLocks noGrp="1"/>
          </p:cNvSpPr>
          <p:nvPr>
            <p:ph idx="1"/>
          </p:nvPr>
        </p:nvSpPr>
        <p:spPr>
          <a:xfrm>
            <a:off x="306354" y="901893"/>
            <a:ext cx="11579289" cy="5531563"/>
          </a:xfrm>
        </p:spPr>
        <p:txBody>
          <a:bodyPr>
            <a:normAutofit/>
          </a:bodyPr>
          <a:lstStyle/>
          <a:p>
            <a:pPr marL="0" indent="0">
              <a:buNone/>
            </a:pPr>
            <a:r>
              <a:rPr lang="en-GB" sz="2000" b="1" dirty="0">
                <a:solidFill>
                  <a:srgbClr val="FF0000"/>
                </a:solidFill>
                <a:effectLst/>
                <a:latin typeface="Calibri" panose="020F0502020204030204" pitchFamily="34" charset="0"/>
                <a:ea typeface="Times New Roman" panose="02020603050405020304" pitchFamily="18" charset="0"/>
              </a:rPr>
              <a:t>Task 1.2 Future electron-positron circular collider studies (CERN, CEA, CNRS, DESY, INFN, UOXF, 30 person-months): </a:t>
            </a:r>
            <a:r>
              <a:rPr lang="en-GB" sz="2000" b="1" dirty="0" err="1">
                <a:solidFill>
                  <a:srgbClr val="FF0000"/>
                </a:solidFill>
                <a:effectLst/>
                <a:latin typeface="Calibri" panose="020F0502020204030204" pitchFamily="34" charset="0"/>
                <a:ea typeface="Times New Roman" panose="02020603050405020304" pitchFamily="18" charset="0"/>
              </a:rPr>
              <a:t>SuperKEKB</a:t>
            </a:r>
            <a:r>
              <a:rPr lang="en-GB" sz="2000" b="1" dirty="0">
                <a:solidFill>
                  <a:srgbClr val="FF0000"/>
                </a:solidFill>
                <a:effectLst/>
                <a:latin typeface="Calibri" panose="020F0502020204030204" pitchFamily="34" charset="0"/>
                <a:ea typeface="Times New Roman" panose="02020603050405020304" pitchFamily="18" charset="0"/>
              </a:rPr>
              <a:t> is a state-of-the-art facility operated at KEK which is particularly well suited to study some of the main issues and</a:t>
            </a:r>
            <a:r>
              <a:rPr lang="en-GB" sz="2000" b="1" dirty="0">
                <a:solidFill>
                  <a:srgbClr val="FF0000"/>
                </a:solidFill>
                <a:latin typeface="Calibri" panose="020F0502020204030204" pitchFamily="34" charset="0"/>
                <a:ea typeface="Times New Roman" panose="02020603050405020304" pitchFamily="18" charset="0"/>
              </a:rPr>
              <a:t> </a:t>
            </a:r>
            <a:r>
              <a:rPr lang="en-GB" sz="2000" b="1" dirty="0">
                <a:solidFill>
                  <a:srgbClr val="FF0000"/>
                </a:solidFill>
                <a:effectLst/>
                <a:latin typeface="Calibri" panose="020F0502020204030204" pitchFamily="34" charset="0"/>
                <a:ea typeface="Times New Roman" panose="02020603050405020304" pitchFamily="18" charset="0"/>
              </a:rPr>
              <a:t>challenges for future circular colliders, especially the FCC-ee Higgs factory under consideration at CERN</a:t>
            </a:r>
            <a:r>
              <a:rPr lang="en-GB" sz="2000" dirty="0">
                <a:effectLst/>
                <a:latin typeface="Calibri" panose="020F0502020204030204" pitchFamily="34" charset="0"/>
                <a:ea typeface="Times New Roman" panose="02020603050405020304" pitchFamily="18" charset="0"/>
              </a:rPr>
              <a:t>. The main topics to be addressed are: </a:t>
            </a:r>
          </a:p>
          <a:p>
            <a:pPr marL="342900" indent="-342900">
              <a:buFont typeface="+mj-lt"/>
              <a:buAutoNum type="arabicPeriod"/>
            </a:pPr>
            <a:r>
              <a:rPr lang="en-GB" sz="2000" b="1" dirty="0">
                <a:effectLst/>
                <a:latin typeface="Calibri" panose="020F0502020204030204" pitchFamily="34" charset="0"/>
                <a:ea typeface="Times New Roman" panose="02020603050405020304" pitchFamily="18" charset="0"/>
              </a:rPr>
              <a:t>luminosity monitoring and extraction of beam parameters at interaction point </a:t>
            </a:r>
            <a:r>
              <a:rPr lang="en-GB" sz="2000" dirty="0">
                <a:effectLst/>
                <a:latin typeface="Calibri" panose="020F0502020204030204" pitchFamily="34" charset="0"/>
                <a:ea typeface="Times New Roman" panose="02020603050405020304" pitchFamily="18" charset="0"/>
              </a:rPr>
              <a:t>(IP) [Gawas, </a:t>
            </a:r>
            <a:r>
              <a:rPr lang="en-GB" sz="2000" dirty="0" err="1">
                <a:effectLst/>
                <a:latin typeface="Calibri" panose="020F0502020204030204" pitchFamily="34" charset="0"/>
                <a:ea typeface="Times New Roman" panose="02020603050405020304" pitchFamily="18" charset="0"/>
              </a:rPr>
              <a:t>Salvsen</a:t>
            </a:r>
            <a:r>
              <a:rPr lang="en-GB" sz="2000" dirty="0">
                <a:effectLst/>
                <a:latin typeface="Calibri" panose="020F0502020204030204" pitchFamily="34" charset="0"/>
                <a:ea typeface="Times New Roman" panose="02020603050405020304" pitchFamily="18" charset="0"/>
              </a:rPr>
              <a:t>, Sai], </a:t>
            </a:r>
          </a:p>
          <a:p>
            <a:pPr marL="342900" indent="-342900">
              <a:buFont typeface="+mj-lt"/>
              <a:buAutoNum type="arabicPeriod"/>
            </a:pPr>
            <a:r>
              <a:rPr lang="en-GB" sz="2000" b="1" dirty="0">
                <a:effectLst/>
                <a:latin typeface="Calibri" panose="020F0502020204030204" pitchFamily="34" charset="0"/>
                <a:ea typeface="Times New Roman" panose="02020603050405020304" pitchFamily="18" charset="0"/>
              </a:rPr>
              <a:t>feedback control of IP beam</a:t>
            </a:r>
            <a:r>
              <a:rPr lang="en-GB" sz="2000" b="1" dirty="0">
                <a:latin typeface="Calibri" panose="020F0502020204030204" pitchFamily="34" charset="0"/>
                <a:ea typeface="Times New Roman" panose="02020603050405020304" pitchFamily="18" charset="0"/>
              </a:rPr>
              <a:t> </a:t>
            </a:r>
            <a:r>
              <a:rPr lang="en-GB" sz="2000" b="1" dirty="0">
                <a:effectLst/>
                <a:latin typeface="Calibri" panose="020F0502020204030204" pitchFamily="34" charset="0"/>
                <a:ea typeface="Times New Roman" panose="02020603050405020304" pitchFamily="18" charset="0"/>
              </a:rPr>
              <a:t>offsets </a:t>
            </a:r>
            <a:r>
              <a:rPr lang="en-GB" sz="2000" dirty="0">
                <a:effectLst/>
                <a:latin typeface="Calibri" panose="020F0502020204030204" pitchFamily="34" charset="0"/>
                <a:ea typeface="Times New Roman" panose="02020603050405020304" pitchFamily="18" charset="0"/>
              </a:rPr>
              <a:t>[Salvesen], </a:t>
            </a:r>
          </a:p>
          <a:p>
            <a:pPr marL="342900" indent="-342900">
              <a:buFont typeface="+mj-lt"/>
              <a:buAutoNum type="arabicPeriod"/>
            </a:pPr>
            <a:r>
              <a:rPr lang="en-GB" sz="2000" dirty="0">
                <a:effectLst/>
                <a:latin typeface="Calibri" panose="020F0502020204030204" pitchFamily="34" charset="0"/>
                <a:ea typeface="Times New Roman" panose="02020603050405020304" pitchFamily="18" charset="0"/>
              </a:rPr>
              <a:t>monitoring of </a:t>
            </a:r>
            <a:r>
              <a:rPr lang="en-GB" sz="2000" b="1" dirty="0">
                <a:effectLst/>
                <a:latin typeface="Calibri" panose="020F0502020204030204" pitchFamily="34" charset="0"/>
                <a:ea typeface="Times New Roman" panose="02020603050405020304" pitchFamily="18" charset="0"/>
              </a:rPr>
              <a:t>final focus magnet vibration </a:t>
            </a:r>
            <a:r>
              <a:rPr lang="en-GB" sz="2000" dirty="0">
                <a:effectLst/>
                <a:latin typeface="Calibri" panose="020F0502020204030204" pitchFamily="34" charset="0"/>
                <a:ea typeface="Times New Roman" panose="02020603050405020304" pitchFamily="18" charset="0"/>
              </a:rPr>
              <a:t>with benchmarking of simulation and evaluation of luminosity impact [Salvesen, Sai]</a:t>
            </a:r>
          </a:p>
          <a:p>
            <a:pPr marL="342900" indent="-342900">
              <a:buFont typeface="+mj-lt"/>
              <a:buAutoNum type="arabicPeriod"/>
            </a:pPr>
            <a:r>
              <a:rPr lang="en-GB" sz="2000" b="1" dirty="0">
                <a:latin typeface="Calibri" panose="020F0502020204030204" pitchFamily="34" charset="0"/>
                <a:ea typeface="Times New Roman" panose="02020603050405020304" pitchFamily="18" charset="0"/>
              </a:rPr>
              <a:t>b</a:t>
            </a:r>
            <a:r>
              <a:rPr lang="en-GB" sz="2000" b="1" dirty="0">
                <a:effectLst/>
                <a:latin typeface="Calibri" panose="020F0502020204030204" pitchFamily="34" charset="0"/>
                <a:ea typeface="Times New Roman" panose="02020603050405020304" pitchFamily="18" charset="0"/>
              </a:rPr>
              <a:t>eam optics tuning </a:t>
            </a:r>
            <a:r>
              <a:rPr lang="en-GB" sz="2000" dirty="0">
                <a:effectLst/>
                <a:latin typeface="Calibri" panose="020F0502020204030204" pitchFamily="34" charset="0"/>
                <a:ea typeface="Times New Roman" panose="02020603050405020304" pitchFamily="18" charset="0"/>
              </a:rPr>
              <a:t>with very low β</a:t>
            </a:r>
            <a:r>
              <a:rPr lang="en-GB" sz="2000" baseline="-25000" dirty="0">
                <a:effectLst/>
                <a:latin typeface="Calibri" panose="020F0502020204030204" pitchFamily="34" charset="0"/>
                <a:ea typeface="Times New Roman" panose="02020603050405020304" pitchFamily="18" charset="0"/>
              </a:rPr>
              <a:t>y</a:t>
            </a:r>
            <a:r>
              <a:rPr lang="en-GB" sz="2000" dirty="0">
                <a:effectLst/>
                <a:latin typeface="Calibri" panose="020F0502020204030204" pitchFamily="34" charset="0"/>
                <a:ea typeface="Times New Roman" panose="02020603050405020304" pitchFamily="18" charset="0"/>
              </a:rPr>
              <a:t>* and crab-waist collision scheme [Keintzel, Sai, Salvesen, Tomas] </a:t>
            </a:r>
          </a:p>
          <a:p>
            <a:pPr marL="342900" indent="-342900">
              <a:buFont typeface="+mj-lt"/>
              <a:buAutoNum type="arabicPeriod"/>
            </a:pPr>
            <a:r>
              <a:rPr lang="en-GB" sz="2000" dirty="0">
                <a:effectLst/>
                <a:latin typeface="Calibri" panose="020F0502020204030204" pitchFamily="34" charset="0"/>
                <a:ea typeface="Times New Roman" panose="02020603050405020304" pitchFamily="18" charset="0"/>
              </a:rPr>
              <a:t>impact of </a:t>
            </a:r>
            <a:r>
              <a:rPr lang="en-GB" sz="2000" b="1" dirty="0">
                <a:effectLst/>
                <a:latin typeface="Calibri" panose="020F0502020204030204" pitchFamily="34" charset="0"/>
                <a:ea typeface="Times New Roman" panose="02020603050405020304" pitchFamily="18" charset="0"/>
              </a:rPr>
              <a:t>collective effects </a:t>
            </a:r>
            <a:r>
              <a:rPr lang="en-GB" sz="2000" dirty="0">
                <a:effectLst/>
                <a:latin typeface="Calibri" panose="020F0502020204030204" pitchFamily="34" charset="0"/>
                <a:ea typeface="Times New Roman" panose="02020603050405020304" pitchFamily="18" charset="0"/>
              </a:rPr>
              <a:t>on performance [</a:t>
            </a:r>
            <a:r>
              <a:rPr lang="en-GB" sz="2000" dirty="0" err="1">
                <a:effectLst/>
                <a:latin typeface="Calibri" panose="020F0502020204030204" pitchFamily="34" charset="0"/>
                <a:ea typeface="Times New Roman" panose="02020603050405020304" pitchFamily="18" charset="0"/>
              </a:rPr>
              <a:t>Kisciny</a:t>
            </a:r>
            <a:r>
              <a:rPr lang="en-GB" sz="2000" dirty="0">
                <a:effectLst/>
                <a:latin typeface="Calibri" panose="020F0502020204030204" pitchFamily="34" charset="0"/>
                <a:ea typeface="Times New Roman" panose="02020603050405020304" pitchFamily="18" charset="0"/>
              </a:rPr>
              <a:t>, Buffat, Migliorati (INFN)], </a:t>
            </a:r>
          </a:p>
          <a:p>
            <a:pPr marL="342900" indent="-342900">
              <a:buFont typeface="+mj-lt"/>
              <a:buAutoNum type="arabicPeriod"/>
            </a:pPr>
            <a:r>
              <a:rPr lang="en-GB" sz="2000" b="1" dirty="0">
                <a:effectLst/>
                <a:latin typeface="Calibri" panose="020F0502020204030204" pitchFamily="34" charset="0"/>
                <a:ea typeface="Times New Roman" panose="02020603050405020304" pitchFamily="18" charset="0"/>
              </a:rPr>
              <a:t>benchmarking of linear and non-linear optics</a:t>
            </a:r>
            <a:r>
              <a:rPr lang="en-GB" sz="2000" dirty="0">
                <a:effectLst/>
                <a:latin typeface="Calibri" panose="020F0502020204030204" pitchFamily="34" charset="0"/>
                <a:ea typeface="Times New Roman" panose="02020603050405020304" pitchFamily="18" charset="0"/>
              </a:rPr>
              <a:t> [Keintzel, Tomas], </a:t>
            </a:r>
          </a:p>
          <a:p>
            <a:pPr marL="342900" indent="-342900">
              <a:buFont typeface="+mj-lt"/>
              <a:buAutoNum type="arabicPeriod"/>
            </a:pPr>
            <a:r>
              <a:rPr lang="en-GB" sz="2000" b="1" dirty="0">
                <a:effectLst/>
                <a:latin typeface="Calibri" panose="020F0502020204030204" pitchFamily="34" charset="0"/>
                <a:ea typeface="Times New Roman" panose="02020603050405020304" pitchFamily="18" charset="0"/>
              </a:rPr>
              <a:t>beam lifetime </a:t>
            </a:r>
            <a:r>
              <a:rPr lang="en-GB" sz="2000" dirty="0">
                <a:effectLst/>
                <a:latin typeface="Calibri" panose="020F0502020204030204" pitchFamily="34" charset="0"/>
                <a:ea typeface="Times New Roman" panose="02020603050405020304" pitchFamily="18" charset="0"/>
              </a:rPr>
              <a:t>[</a:t>
            </a:r>
            <a:r>
              <a:rPr lang="en-GB" sz="2000" dirty="0" err="1">
                <a:effectLst/>
                <a:latin typeface="Calibri" panose="020F0502020204030204" pitchFamily="34" charset="0"/>
                <a:ea typeface="Times New Roman" panose="02020603050405020304" pitchFamily="18" charset="0"/>
              </a:rPr>
              <a:t>Kisciny</a:t>
            </a:r>
            <a:r>
              <a:rPr lang="en-GB" sz="2000" dirty="0">
                <a:effectLst/>
                <a:latin typeface="Calibri" panose="020F0502020204030204" pitchFamily="34" charset="0"/>
                <a:ea typeface="Times New Roman" panose="02020603050405020304" pitchFamily="18" charset="0"/>
              </a:rPr>
              <a:t>], </a:t>
            </a:r>
          </a:p>
          <a:p>
            <a:pPr marL="342900" indent="-342900">
              <a:buFont typeface="+mj-lt"/>
              <a:buAutoNum type="arabicPeriod"/>
            </a:pPr>
            <a:r>
              <a:rPr lang="en-GB" sz="2000" b="1" dirty="0">
                <a:effectLst/>
                <a:latin typeface="Calibri" panose="020F0502020204030204" pitchFamily="34" charset="0"/>
                <a:ea typeface="Times New Roman" panose="02020603050405020304" pitchFamily="18" charset="0"/>
              </a:rPr>
              <a:t>evaluation of beam-induced background in interaction region and mitigation via</a:t>
            </a:r>
            <a:r>
              <a:rPr lang="en-GB" sz="2000" b="1" dirty="0">
                <a:latin typeface="Calibri" panose="020F0502020204030204" pitchFamily="34" charset="0"/>
                <a:ea typeface="Times New Roman" panose="02020603050405020304" pitchFamily="18" charset="0"/>
              </a:rPr>
              <a:t> </a:t>
            </a:r>
            <a:r>
              <a:rPr lang="en-GB" sz="2000" b="1" dirty="0">
                <a:effectLst/>
                <a:latin typeface="Calibri" panose="020F0502020204030204" pitchFamily="34" charset="0"/>
                <a:ea typeface="Times New Roman" panose="02020603050405020304" pitchFamily="18" charset="0"/>
              </a:rPr>
              <a:t>collimation </a:t>
            </a:r>
            <a:r>
              <a:rPr lang="en-GB" sz="2000" dirty="0">
                <a:effectLst/>
                <a:latin typeface="Calibri" panose="020F0502020204030204" pitchFamily="34" charset="0"/>
                <a:ea typeface="Times New Roman" panose="02020603050405020304" pitchFamily="18" charset="0"/>
              </a:rPr>
              <a:t>[Andre], </a:t>
            </a:r>
          </a:p>
          <a:p>
            <a:pPr marL="342900" indent="-342900">
              <a:buFont typeface="+mj-lt"/>
              <a:buAutoNum type="arabicPeriod"/>
            </a:pPr>
            <a:r>
              <a:rPr lang="en-GB" sz="2000" b="1" dirty="0">
                <a:effectLst/>
                <a:latin typeface="Calibri" panose="020F0502020204030204" pitchFamily="34" charset="0"/>
                <a:ea typeface="Times New Roman" panose="02020603050405020304" pitchFamily="18" charset="0"/>
              </a:rPr>
              <a:t>machine-detector interfacing </a:t>
            </a:r>
            <a:r>
              <a:rPr lang="en-GB" sz="2000" dirty="0">
                <a:effectLst/>
                <a:latin typeface="Calibri" panose="020F0502020204030204" pitchFamily="34" charset="0"/>
                <a:ea typeface="Times New Roman" panose="02020603050405020304" pitchFamily="18" charset="0"/>
              </a:rPr>
              <a:t>[Andre, Broggi, Boscolo (INFN)]</a:t>
            </a:r>
            <a:endParaRPr lang="en-GB" sz="2000" dirty="0">
              <a:effectLst/>
              <a:latin typeface="Calibri" panose="020F0502020204030204" pitchFamily="34" charset="0"/>
              <a:ea typeface="Calibri" panose="020F0502020204030204" pitchFamily="34" charset="0"/>
            </a:endParaRPr>
          </a:p>
        </p:txBody>
      </p:sp>
      <p:sp>
        <p:nvSpPr>
          <p:cNvPr id="4" name="TextBox 3">
            <a:extLst>
              <a:ext uri="{FF2B5EF4-FFF2-40B4-BE49-F238E27FC236}">
                <a16:creationId xmlns:a16="http://schemas.microsoft.com/office/drawing/2014/main" id="{165B8EFF-8356-4B4B-3120-9649BE3F7270}"/>
              </a:ext>
            </a:extLst>
          </p:cNvPr>
          <p:cNvSpPr txBox="1"/>
          <p:nvPr/>
        </p:nvSpPr>
        <p:spPr>
          <a:xfrm>
            <a:off x="674914" y="6202623"/>
            <a:ext cx="7989431"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in square brackets: possible CERN (or FCC partner) participants</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18673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TotalTime>
  <Words>2375</Words>
  <Application>Microsoft Office PowerPoint</Application>
  <PresentationFormat>Widescreen</PresentationFormat>
  <Paragraphs>327</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MS Gothic</vt:lpstr>
      <vt:lpstr>Arial</vt:lpstr>
      <vt:lpstr>Calibri</vt:lpstr>
      <vt:lpstr>Calibri Light</vt:lpstr>
      <vt:lpstr>Office Theme</vt:lpstr>
      <vt:lpstr>    General information </vt:lpstr>
      <vt:lpstr>PowerPoint Presentation</vt:lpstr>
      <vt:lpstr>EAJADE</vt:lpstr>
      <vt:lpstr>PowerPoint Presentation</vt:lpstr>
      <vt:lpstr>PowerPoint Presentation</vt:lpstr>
      <vt:lpstr>PowerPoint Presentation</vt:lpstr>
      <vt:lpstr>PowerPoint Presentation</vt:lpstr>
      <vt:lpstr>PowerPoint Presentation</vt:lpstr>
      <vt:lpstr>WP1 "R&amp;D&amp;I at currently operating state-of-the-art accelerator facilities</vt:lpstr>
      <vt:lpstr>WP3 "Special technologies, devices and systems performance" </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General information </dc:title>
  <dc:creator>Frank Zimmermann</dc:creator>
  <cp:lastModifiedBy>Frank Zimmermann</cp:lastModifiedBy>
  <cp:revision>2</cp:revision>
  <dcterms:created xsi:type="dcterms:W3CDTF">2023-07-20T01:06:19Z</dcterms:created>
  <dcterms:modified xsi:type="dcterms:W3CDTF">2023-07-20T01:42:45Z</dcterms:modified>
</cp:coreProperties>
</file>