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6"/>
  </p:notesMasterIdLst>
  <p:sldIdLst>
    <p:sldId id="263" r:id="rId4"/>
    <p:sldId id="258" r:id="rId5"/>
    <p:sldId id="264" r:id="rId6"/>
    <p:sldId id="302" r:id="rId7"/>
    <p:sldId id="279" r:id="rId8"/>
    <p:sldId id="288" r:id="rId9"/>
    <p:sldId id="289" r:id="rId10"/>
    <p:sldId id="308" r:id="rId11"/>
    <p:sldId id="281" r:id="rId12"/>
    <p:sldId id="271" r:id="rId13"/>
    <p:sldId id="296" r:id="rId14"/>
    <p:sldId id="298" r:id="rId15"/>
    <p:sldId id="309" r:id="rId16"/>
    <p:sldId id="299" r:id="rId17"/>
    <p:sldId id="312" r:id="rId18"/>
    <p:sldId id="311" r:id="rId19"/>
    <p:sldId id="304" r:id="rId20"/>
    <p:sldId id="305" r:id="rId21"/>
    <p:sldId id="307" r:id="rId22"/>
    <p:sldId id="301" r:id="rId23"/>
    <p:sldId id="306" r:id="rId24"/>
    <p:sldId id="310" r:id="rId25"/>
    <p:sldId id="282" r:id="rId26"/>
    <p:sldId id="265" r:id="rId27"/>
    <p:sldId id="274" r:id="rId28"/>
    <p:sldId id="257" r:id="rId29"/>
    <p:sldId id="284" r:id="rId30"/>
    <p:sldId id="287" r:id="rId31"/>
    <p:sldId id="314" r:id="rId32"/>
    <p:sldId id="315" r:id="rId33"/>
    <p:sldId id="316" r:id="rId34"/>
    <p:sldId id="317" r:id="rId3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AAE9F01-1F0E-D34E-8ABF-8B5F606F64B7}">
          <p14:sldIdLst>
            <p14:sldId id="263"/>
            <p14:sldId id="258"/>
          </p14:sldIdLst>
        </p14:section>
        <p14:section name="Introduction" id="{8186BE9C-EFEC-DE44-977E-EF8D91787F25}">
          <p14:sldIdLst>
            <p14:sldId id="264"/>
            <p14:sldId id="302"/>
          </p14:sldIdLst>
        </p14:section>
        <p14:section name="Theory" id="{1CD3F2BF-64DA-AE46-9A57-D455DEC77B6B}">
          <p14:sldIdLst>
            <p14:sldId id="279"/>
            <p14:sldId id="288"/>
            <p14:sldId id="289"/>
            <p14:sldId id="308"/>
          </p14:sldIdLst>
        </p14:section>
        <p14:section name="Deflection" id="{26D645A5-FB11-CC41-82A9-102FEE12ED7D}">
          <p14:sldIdLst>
            <p14:sldId id="281"/>
            <p14:sldId id="271"/>
            <p14:sldId id="296"/>
            <p14:sldId id="298"/>
            <p14:sldId id="309"/>
            <p14:sldId id="299"/>
            <p14:sldId id="312"/>
            <p14:sldId id="311"/>
          </p14:sldIdLst>
        </p14:section>
        <p14:section name="Crab Modelling" id="{3AAA8732-844E-E94F-B1E4-ECB63742223E}">
          <p14:sldIdLst>
            <p14:sldId id="304"/>
            <p14:sldId id="305"/>
            <p14:sldId id="307"/>
          </p14:sldIdLst>
        </p14:section>
        <p14:section name="Luminosity Enhancement" id="{D7D53997-6663-4047-8D03-68AC91439CD1}">
          <p14:sldIdLst>
            <p14:sldId id="301"/>
            <p14:sldId id="306"/>
            <p14:sldId id="310"/>
          </p14:sldIdLst>
        </p14:section>
        <p14:section name="Conclusions" id="{19F76544-A242-9040-B6D5-17CAD114C15A}">
          <p14:sldIdLst>
            <p14:sldId id="282"/>
            <p14:sldId id="265"/>
          </p14:sldIdLst>
        </p14:section>
        <p14:section name="Thesis Outline" id="{5D9CE7FA-3893-0A49-93C2-046EDADEB7FE}">
          <p14:sldIdLst/>
        </p14:section>
        <p14:section name="End" id="{E09278DC-02E3-CF42-A528-2DC667E8877D}">
          <p14:sldIdLst>
            <p14:sldId id="274"/>
          </p14:sldIdLst>
        </p14:section>
        <p14:section name="Appendices" id="{321702C9-3D62-6D45-850F-12624C6AB71B}">
          <p14:sldIdLst>
            <p14:sldId id="257"/>
            <p14:sldId id="284"/>
            <p14:sldId id="287"/>
            <p14:sldId id="314"/>
            <p14:sldId id="315"/>
            <p14:sldId id="316"/>
            <p14:sldId id="317"/>
          </p14:sldIdLst>
        </p14:section>
        <p14:section name="Animation" id="{3B035FEC-B7DB-45A1-9532-D96C8BE340E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BAFA"/>
    <a:srgbClr val="0F124A"/>
    <a:srgbClr val="DFDFDF"/>
    <a:srgbClr val="F6FDA3"/>
    <a:srgbClr val="D4BEF7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14" autoAdjust="0"/>
    <p:restoredTop sz="94712" autoAdjust="0"/>
  </p:normalViewPr>
  <p:slideViewPr>
    <p:cSldViewPr>
      <p:cViewPr varScale="1">
        <p:scale>
          <a:sx n="128" d="100"/>
          <a:sy n="128" d="100"/>
        </p:scale>
        <p:origin x="168" y="292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21.07.23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80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0.png"/><Relationship Id="rId5" Type="http://schemas.openxmlformats.org/officeDocument/2006/relationships/image" Target="../media/image31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9.png"/><Relationship Id="rId7" Type="http://schemas.openxmlformats.org/officeDocument/2006/relationships/image" Target="../media/image36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9.png"/><Relationship Id="rId7" Type="http://schemas.openxmlformats.org/officeDocument/2006/relationships/image" Target="../media/image40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9.png"/><Relationship Id="rId7" Type="http://schemas.openxmlformats.org/officeDocument/2006/relationships/image" Target="../media/image44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gif"/><Relationship Id="rId5" Type="http://schemas.openxmlformats.org/officeDocument/2006/relationships/image" Target="../media/image42.gif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gif"/><Relationship Id="rId3" Type="http://schemas.openxmlformats.org/officeDocument/2006/relationships/image" Target="../media/image9.png"/><Relationship Id="rId7" Type="http://schemas.openxmlformats.org/officeDocument/2006/relationships/image" Target="../media/image48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gif"/><Relationship Id="rId5" Type="http://schemas.openxmlformats.org/officeDocument/2006/relationships/image" Target="../media/image46.gif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779662"/>
            <a:ext cx="8263350" cy="1134126"/>
          </a:xfrm>
        </p:spPr>
        <p:txBody>
          <a:bodyPr/>
          <a:lstStyle/>
          <a:p>
            <a:r>
              <a:rPr lang="en-GB" sz="4000" b="1" dirty="0">
                <a:effectLst/>
              </a:rPr>
              <a:t>First Studies on IP Feedback</a:t>
            </a:r>
            <a:endParaRPr lang="en-US" sz="4000" b="1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25" y="3003798"/>
            <a:ext cx="8263350" cy="1241822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170th FCC-</a:t>
            </a:r>
            <a:r>
              <a:rPr lang="en-GB" sz="2000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GB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Optics Design Meeting &amp; 41st FCCIS WP2.2 Meeting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D512F5B-3BBA-6C36-43C5-5764B5EC67F1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0CAD326-8BD9-3FDC-86D2-11C055DD3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A4543C2-1308-8E7A-2E0B-41D647E5A3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ED443841-1298-9C57-29F8-6B1D44CEA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6" name="Untertitel 6">
            <a:extLst>
              <a:ext uri="{FF2B5EF4-FFF2-40B4-BE49-F238E27FC236}">
                <a16:creationId xmlns:a16="http://schemas.microsoft.com/office/drawing/2014/main" id="{C413292C-2F83-83D2-C09A-931D45C23E20}"/>
              </a:ext>
            </a:extLst>
          </p:cNvPr>
          <p:cNvSpPr txBox="1">
            <a:spLocks/>
          </p:cNvSpPr>
          <p:nvPr/>
        </p:nvSpPr>
        <p:spPr>
          <a:xfrm>
            <a:off x="0" y="4479886"/>
            <a:ext cx="6505464" cy="663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>
                <a:latin typeface="Roboto" panose="02000000000000000000" pitchFamily="2" charset="0"/>
              </a:rPr>
              <a:t>FCCIS</a:t>
            </a:r>
            <a:r>
              <a:rPr lang="en-GB">
                <a:latin typeface="Roboto" panose="02000000000000000000" pitchFamily="2" charset="0"/>
              </a:rPr>
              <a:t>: 'This project has received funding from the European Union's Horizon 2020 research and innovation programme under the European Union's Horizon 2020 research and innovation programme under grant agreement No 951754.'</a:t>
            </a:r>
            <a:endParaRPr lang="en-US"/>
          </a:p>
          <a:p>
            <a:pPr algn="l"/>
            <a:endParaRPr lang="de-AT" dirty="0"/>
          </a:p>
        </p:txBody>
      </p:sp>
      <p:pic>
        <p:nvPicPr>
          <p:cNvPr id="7" name="Picture 6" descr="A blue flag with yellow stars&#10;&#10;Description automatically generated with medium confidence">
            <a:extLst>
              <a:ext uri="{FF2B5EF4-FFF2-40B4-BE49-F238E27FC236}">
                <a16:creationId xmlns:a16="http://schemas.microsoft.com/office/drawing/2014/main" id="{DB88349A-F15F-A6F0-1C19-BECCC7A269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801" y="4405367"/>
            <a:ext cx="1107199" cy="73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4BA3105-AD09-43C5-8C36-B2528EB159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08859" y="1131548"/>
            <a:ext cx="2510828" cy="413558"/>
          </a:xfrm>
        </p:spPr>
        <p:txBody>
          <a:bodyPr/>
          <a:lstStyle/>
          <a:p>
            <a:r>
              <a:rPr lang="en-US" dirty="0"/>
              <a:t>Angular Response at IP</a:t>
            </a:r>
          </a:p>
          <a:p>
            <a:r>
              <a:rPr lang="en-US" dirty="0"/>
              <a:t>(x offset)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platzhalter 8">
                <a:extLst>
                  <a:ext uri="{FF2B5EF4-FFF2-40B4-BE49-F238E27FC236}">
                    <a16:creationId xmlns:a16="http://schemas.microsoft.com/office/drawing/2014/main" id="{7D754EA4-AA52-4E0A-80AE-92A6D0EB9F76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624000" y="1545107"/>
                <a:ext cx="2520000" cy="3598394"/>
              </a:xfrm>
            </p:spPr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Angular response shows strong dependance on disruption parameter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Disruption parameter at the Z working point notably higher, seen in linear response at deflections of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Significant difference to y responses due to different beam sizes and large crossing angle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9" name="Textplatzhalter 8">
                <a:extLst>
                  <a:ext uri="{FF2B5EF4-FFF2-40B4-BE49-F238E27FC236}">
                    <a16:creationId xmlns:a16="http://schemas.microsoft.com/office/drawing/2014/main" id="{7D754EA4-AA52-4E0A-80AE-92A6D0EB9F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624000" y="1545107"/>
                <a:ext cx="2520000" cy="3598394"/>
              </a:xfrm>
              <a:blipFill>
                <a:blip r:embed="rId2"/>
                <a:stretch>
                  <a:fillRect l="-503" r="-20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18" name="Titel 6">
            <a:extLst>
              <a:ext uri="{FF2B5EF4-FFF2-40B4-BE49-F238E27FC236}">
                <a16:creationId xmlns:a16="http://schemas.microsoft.com/office/drawing/2014/main" id="{BA6C0FAC-1F73-DF12-85C6-E7217B382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Primary Signal: </a:t>
            </a:r>
            <a:r>
              <a:rPr lang="en-GB" dirty="0">
                <a:effectLst/>
              </a:rPr>
              <a:t>Beam Deflection</a:t>
            </a:r>
            <a:endParaRPr lang="en-US" dirty="0"/>
          </a:p>
        </p:txBody>
      </p:sp>
      <p:pic>
        <p:nvPicPr>
          <p:cNvPr id="21" name="Picture 20" descr="A group of graphs with numbers&#10;&#10;Description automatically generated">
            <a:extLst>
              <a:ext uri="{FF2B5EF4-FFF2-40B4-BE49-F238E27FC236}">
                <a16:creationId xmlns:a16="http://schemas.microsoft.com/office/drawing/2014/main" id="{D0371059-F0EF-CCFA-8233-1A4E4D1C3C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1000"/>
            <a:ext cx="6480000" cy="3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39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4BA3105-AD09-43C5-8C36-B2528EB159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203598"/>
            <a:ext cx="2520000" cy="413558"/>
          </a:xfrm>
        </p:spPr>
        <p:txBody>
          <a:bodyPr/>
          <a:lstStyle/>
          <a:p>
            <a:r>
              <a:rPr lang="en-US" dirty="0"/>
              <a:t>Angular Response at IP</a:t>
            </a:r>
          </a:p>
          <a:p>
            <a:r>
              <a:rPr lang="en-US" dirty="0"/>
              <a:t>(y offset)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D754EA4-AA52-4E0A-80AE-92A6D0EB9F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617156"/>
            <a:ext cx="2520000" cy="3526344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All working points show similar behavior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Large disruption parameters in all cases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Potential for significant instability at these disruption parameters (especially 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All curves expected to return to 0 angle for high enough deflection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1" name="Titel 6">
            <a:extLst>
              <a:ext uri="{FF2B5EF4-FFF2-40B4-BE49-F238E27FC236}">
                <a16:creationId xmlns:a16="http://schemas.microsoft.com/office/drawing/2014/main" id="{20660C75-2BDD-3825-1C62-B6C64C771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Primary Signal: </a:t>
            </a:r>
            <a:r>
              <a:rPr lang="en-GB" dirty="0">
                <a:effectLst/>
              </a:rPr>
              <a:t>Beam Deflection</a:t>
            </a:r>
            <a:endParaRPr lang="en-US" dirty="0"/>
          </a:p>
        </p:txBody>
      </p:sp>
      <p:pic>
        <p:nvPicPr>
          <p:cNvPr id="23" name="Picture 22" descr="A group of graphs with numbers&#10;&#10;Description automatically generated">
            <a:extLst>
              <a:ext uri="{FF2B5EF4-FFF2-40B4-BE49-F238E27FC236}">
                <a16:creationId xmlns:a16="http://schemas.microsoft.com/office/drawing/2014/main" id="{139DF749-E6B0-CD3A-A5F0-74B76C155D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191000"/>
            <a:ext cx="6480000" cy="3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34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4BA3105-AD09-43C5-8C36-B2528EB159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9704" y="1203598"/>
            <a:ext cx="2664296" cy="450253"/>
          </a:xfrm>
        </p:spPr>
        <p:txBody>
          <a:bodyPr/>
          <a:lstStyle/>
          <a:p>
            <a:r>
              <a:rPr lang="en-US" dirty="0"/>
              <a:t>IP Beamstrahlung Emission</a:t>
            </a:r>
          </a:p>
          <a:p>
            <a:r>
              <a:rPr lang="en-US" dirty="0"/>
              <a:t> (x offset, x angle)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platzhalter 8">
                <a:extLst>
                  <a:ext uri="{FF2B5EF4-FFF2-40B4-BE49-F238E27FC236}">
                    <a16:creationId xmlns:a16="http://schemas.microsoft.com/office/drawing/2014/main" id="{7D754EA4-AA52-4E0A-80AE-92A6D0EB9F76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6479704" y="1659476"/>
                <a:ext cx="2664296" cy="3484024"/>
              </a:xfrm>
            </p:spPr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Response shows strong sensitivity to disruption parameter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BS power output reduces with offset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BS power strongly related to bunch length, so response strongest at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GB" sz="1400" b="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No power enhancement with offset</a:t>
                </a:r>
              </a:p>
            </p:txBody>
          </p:sp>
        </mc:Choice>
        <mc:Fallback xmlns="">
          <p:sp>
            <p:nvSpPr>
              <p:cNvPr id="9" name="Textplatzhalter 8">
                <a:extLst>
                  <a:ext uri="{FF2B5EF4-FFF2-40B4-BE49-F238E27FC236}">
                    <a16:creationId xmlns:a16="http://schemas.microsoft.com/office/drawing/2014/main" id="{7D754EA4-AA52-4E0A-80AE-92A6D0EB9F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6479704" y="1659476"/>
                <a:ext cx="2664296" cy="3484024"/>
              </a:xfrm>
              <a:blipFill>
                <a:blip r:embed="rId2"/>
                <a:stretch>
                  <a:fillRect l="-476" r="-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19" name="Titel 6">
            <a:extLst>
              <a:ext uri="{FF2B5EF4-FFF2-40B4-BE49-F238E27FC236}">
                <a16:creationId xmlns:a16="http://schemas.microsoft.com/office/drawing/2014/main" id="{E526C82F-F5F9-C79D-A56B-E88F9558C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Secondary Signal: </a:t>
            </a:r>
            <a:r>
              <a:rPr lang="en-GB" dirty="0">
                <a:effectLst/>
              </a:rPr>
              <a:t>Beamstrahlung Photons</a:t>
            </a:r>
            <a:endParaRPr lang="en-US" dirty="0"/>
          </a:p>
        </p:txBody>
      </p:sp>
      <p:pic>
        <p:nvPicPr>
          <p:cNvPr id="22" name="Picture 21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B857D934-33A3-643B-BA1C-3CDD135453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1000"/>
            <a:ext cx="6480000" cy="38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89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0" name="Picture 19" descr="A picture containing line, plot, diagram&#10;&#10;Description automatically generated">
            <a:extLst>
              <a:ext uri="{FF2B5EF4-FFF2-40B4-BE49-F238E27FC236}">
                <a16:creationId xmlns:a16="http://schemas.microsoft.com/office/drawing/2014/main" id="{E4F2CC14-7D8A-6F66-51A2-16AF8535B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6161"/>
            <a:ext cx="6480000" cy="371733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4" name="Titel 6">
            <a:extLst>
              <a:ext uri="{FF2B5EF4-FFF2-40B4-BE49-F238E27FC236}">
                <a16:creationId xmlns:a16="http://schemas.microsoft.com/office/drawing/2014/main" id="{1B240F22-1493-50D9-26A6-49AD57FA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Secondary Signal: </a:t>
            </a:r>
            <a:r>
              <a:rPr lang="en-GB" dirty="0">
                <a:effectLst/>
              </a:rPr>
              <a:t>Beamstrahlung Photons</a:t>
            </a:r>
            <a:endParaRPr lang="en-US" dirty="0"/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A260436E-74FB-14D9-F4D8-9B58150691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9704" y="1203598"/>
            <a:ext cx="2664296" cy="450253"/>
          </a:xfrm>
        </p:spPr>
        <p:txBody>
          <a:bodyPr/>
          <a:lstStyle/>
          <a:p>
            <a:r>
              <a:rPr lang="en-US" dirty="0"/>
              <a:t>IP Beamstrahlung Emission</a:t>
            </a:r>
          </a:p>
          <a:p>
            <a:r>
              <a:rPr lang="en-US" dirty="0"/>
              <a:t> (x offset, x angle)</a:t>
            </a:r>
          </a:p>
          <a:p>
            <a:endParaRPr lang="en-US" dirty="0"/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A1CCF266-F089-66ED-8F78-4F9DD82D20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79704" y="1659476"/>
            <a:ext cx="2664296" cy="3484024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Previous scans (FCC week)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Power here is total per IP, not directional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Data shown post filtering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Now no longer using filtering process, but need grid resizing for 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91488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425B0E1-4E38-4C22-895F-AB3C229B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Secondary Signal: </a:t>
            </a:r>
            <a:r>
              <a:rPr lang="en-GB" dirty="0">
                <a:effectLst/>
              </a:rPr>
              <a:t>Beamstrahlung Photons</a:t>
            </a:r>
            <a:endParaRPr lang="en-US" dirty="0"/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7C921E89-87BF-1DD7-8FB1-7178CBB9D4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203598"/>
            <a:ext cx="2627784" cy="413558"/>
          </a:xfrm>
        </p:spPr>
        <p:txBody>
          <a:bodyPr/>
          <a:lstStyle/>
          <a:p>
            <a:r>
              <a:rPr lang="en-US" dirty="0"/>
              <a:t>IP Beamstrahlung Emission</a:t>
            </a:r>
          </a:p>
          <a:p>
            <a:r>
              <a:rPr lang="en-US" dirty="0"/>
              <a:t>(y offset, y angle)</a:t>
            </a:r>
          </a:p>
        </p:txBody>
      </p:sp>
      <p:sp>
        <p:nvSpPr>
          <p:cNvPr id="23" name="Textplatzhalter 8">
            <a:extLst>
              <a:ext uri="{FF2B5EF4-FFF2-40B4-BE49-F238E27FC236}">
                <a16:creationId xmlns:a16="http://schemas.microsoft.com/office/drawing/2014/main" id="{8E3C24BB-5858-FAF6-0178-B8EC0902B10B}"/>
              </a:ext>
            </a:extLst>
          </p:cNvPr>
          <p:cNvSpPr txBox="1">
            <a:spLocks/>
          </p:cNvSpPr>
          <p:nvPr/>
        </p:nvSpPr>
        <p:spPr>
          <a:xfrm>
            <a:off x="0" y="1617156"/>
            <a:ext cx="2627784" cy="352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All working points show similar behavior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Offsets close to 0 cause significant enhancement in BS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Power enhanced as beams see the full charge/field of opposing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Power output is expected to return to 0 with significant offset</a:t>
            </a:r>
          </a:p>
        </p:txBody>
      </p:sp>
      <p:pic>
        <p:nvPicPr>
          <p:cNvPr id="25" name="Picture 24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2F4FC273-1995-6540-3042-438E242068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251000"/>
            <a:ext cx="6480000" cy="38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9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425B0E1-4E38-4C22-895F-AB3C229B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Secondary Signal: </a:t>
            </a:r>
            <a:r>
              <a:rPr lang="en-GB" dirty="0">
                <a:effectLst/>
              </a:rPr>
              <a:t>Beamstrahlung Photons</a:t>
            </a:r>
            <a:endParaRPr lang="en-US" dirty="0"/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7C921E89-87BF-1DD7-8FB1-7178CBB9D4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203598"/>
            <a:ext cx="2627784" cy="413558"/>
          </a:xfrm>
        </p:spPr>
        <p:txBody>
          <a:bodyPr/>
          <a:lstStyle/>
          <a:p>
            <a:r>
              <a:rPr lang="en-US" dirty="0"/>
              <a:t>IP Beamstrahlung Emission</a:t>
            </a:r>
          </a:p>
          <a:p>
            <a:r>
              <a:rPr lang="en-US" dirty="0"/>
              <a:t>(y offset, x angle)</a:t>
            </a:r>
          </a:p>
        </p:txBody>
      </p:sp>
      <p:sp>
        <p:nvSpPr>
          <p:cNvPr id="23" name="Textplatzhalter 8">
            <a:extLst>
              <a:ext uri="{FF2B5EF4-FFF2-40B4-BE49-F238E27FC236}">
                <a16:creationId xmlns:a16="http://schemas.microsoft.com/office/drawing/2014/main" id="{8E3C24BB-5858-FAF6-0178-B8EC0902B10B}"/>
              </a:ext>
            </a:extLst>
          </p:cNvPr>
          <p:cNvSpPr txBox="1">
            <a:spLocks/>
          </p:cNvSpPr>
          <p:nvPr/>
        </p:nvSpPr>
        <p:spPr>
          <a:xfrm>
            <a:off x="0" y="1617156"/>
            <a:ext cx="2627784" cy="3526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While just noise is seen in the y angle with x offset, there is a trend in x angle with y offset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The x angle is linked to the power output, and as such varies in line with the BS power</a:t>
            </a:r>
          </a:p>
        </p:txBody>
      </p:sp>
      <p:pic>
        <p:nvPicPr>
          <p:cNvPr id="11" name="Picture 10" descr="A group of graphs showing different types of data&#10;&#10;Description automatically generated">
            <a:extLst>
              <a:ext uri="{FF2B5EF4-FFF2-40B4-BE49-F238E27FC236}">
                <a16:creationId xmlns:a16="http://schemas.microsoft.com/office/drawing/2014/main" id="{6E35614C-6D30-654F-4A9B-EAEAC820F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251000"/>
            <a:ext cx="6480000" cy="38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55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3" name="Titel 6">
            <a:extLst>
              <a:ext uri="{FF2B5EF4-FFF2-40B4-BE49-F238E27FC236}">
                <a16:creationId xmlns:a16="http://schemas.microsoft.com/office/drawing/2014/main" id="{40FCA758-8286-3A8A-EF69-98772073A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83518"/>
            <a:ext cx="8263350" cy="504056"/>
          </a:xfrm>
        </p:spPr>
        <p:txBody>
          <a:bodyPr/>
          <a:lstStyle/>
          <a:p>
            <a:r>
              <a:rPr lang="en-US" dirty="0"/>
              <a:t>Secondary Signal: </a:t>
            </a:r>
            <a:r>
              <a:rPr lang="en-GB" dirty="0">
                <a:effectLst/>
              </a:rPr>
              <a:t>Beamstrahlung Photons</a:t>
            </a:r>
            <a:endParaRPr lang="en-US" dirty="0"/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A069A032-8432-F287-F450-E96E5B7D97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528" y="988597"/>
            <a:ext cx="6084168" cy="648072"/>
          </a:xfrm>
        </p:spPr>
        <p:txBody>
          <a:bodyPr/>
          <a:lstStyle/>
          <a:p>
            <a:r>
              <a:rPr lang="en-US" dirty="0"/>
              <a:t>N.B. From previous angle scans, offsets in y </a:t>
            </a:r>
            <a:r>
              <a:rPr lang="en-GB" dirty="0"/>
              <a:t>centre</a:t>
            </a:r>
            <a:r>
              <a:rPr lang="en-US" dirty="0"/>
              <a:t> on 0, while there is a ‘centre of mass’ to the photon offset, dependent on the beam energy</a:t>
            </a:r>
          </a:p>
          <a:p>
            <a:endParaRPr lang="en-US" dirty="0"/>
          </a:p>
          <a:p>
            <a:r>
              <a:rPr lang="en-US" dirty="0"/>
              <a:t>Left: x offsets, x angles</a:t>
            </a:r>
          </a:p>
          <a:p>
            <a:r>
              <a:rPr lang="en-US" dirty="0"/>
              <a:t>Right: y offsets, y angles</a:t>
            </a:r>
          </a:p>
        </p:txBody>
      </p:sp>
      <p:pic>
        <p:nvPicPr>
          <p:cNvPr id="26" name="Picture 2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4C2BA13-8A61-02A5-F8DA-C4F603ED16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6589"/>
            <a:ext cx="4500000" cy="2906911"/>
          </a:xfrm>
          <a:prstGeom prst="rect">
            <a:avLst/>
          </a:prstGeom>
        </p:spPr>
      </p:pic>
      <p:pic>
        <p:nvPicPr>
          <p:cNvPr id="28" name="Picture 2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B4F8E9E-0FF9-AD6A-2033-9D593E4FF5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2236589"/>
            <a:ext cx="4500000" cy="290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82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Crab Waist Modelling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0891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1"/>
            <a:ext cx="3985651" cy="2304256"/>
          </a:xfrm>
        </p:spPr>
        <p:txBody>
          <a:bodyPr/>
          <a:lstStyle/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Crab waist transform applied to ideal Gaussian Beams</a:t>
            </a:r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Transform applied ‘ideally’- not tracked through magnets but applied as mathematical transform</a:t>
            </a:r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US" sz="1400" i="1" dirty="0"/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Impact quantified by Piwinski angle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/>
              <a:t>Crab Waist Modelling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4757400" y="618712"/>
            <a:ext cx="39528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Crab Waist Transform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/>
          <p:nvPr/>
        </p:nvCxnSpPr>
        <p:spPr>
          <a:xfrm>
            <a:off x="4753350" y="3579862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687200" y="877810"/>
                <a:ext cx="4023000" cy="2702049"/>
              </a:xfrm>
            </p:spPr>
            <p:txBody>
              <a:bodyPr/>
              <a:lstStyle/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𝑐𝑤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𝑓𝑢𝑙𝑙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sz="1600" b="0" dirty="0">
                  <a:solidFill>
                    <a:schemeClr val="accent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𝑐𝑤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𝑓𝑢𝑙𝑙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sz="1600" dirty="0">
                  <a:solidFill>
                    <a:schemeClr val="accent1"/>
                  </a:solidFill>
                </a:endParaRPr>
              </a:p>
              <a:p>
                <a:endParaRPr lang="en-GB" sz="1600" dirty="0">
                  <a:solidFill>
                    <a:schemeClr val="accent1"/>
                  </a:solidFill>
                </a:endParaRPr>
              </a:p>
              <a:p>
                <a:endParaRPr lang="en-GB" sz="1600" dirty="0">
                  <a:solidFill>
                    <a:schemeClr val="accent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𝑐𝑤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𝑓𝑢𝑙𝑙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sSup>
                            <m:sSup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sz="1000" dirty="0"/>
              </a:p>
              <a:p>
                <a:r>
                  <a:rPr lang="en-GB" sz="1000" dirty="0"/>
                  <a:t>Where </a:t>
                </a:r>
                <a:r>
                  <a:rPr lang="en-GB" sz="1000" dirty="0" err="1"/>
                  <a:t>a</a:t>
                </a:r>
                <a:r>
                  <a:rPr lang="en-GB" sz="1000" baseline="-25000" dirty="0" err="1"/>
                  <a:t>cw</a:t>
                </a:r>
                <a:r>
                  <a:rPr lang="en-GB" sz="1000" baseline="-25000" dirty="0"/>
                  <a:t> </a:t>
                </a:r>
                <a:r>
                  <a:rPr lang="en-GB" sz="1000" dirty="0"/>
                  <a:t>is the crab waist ratio</a:t>
                </a:r>
              </a:p>
              <a:p>
                <a:endParaRPr lang="en-GB" sz="1000" dirty="0"/>
              </a:p>
              <a:p>
                <a:r>
                  <a:rPr lang="en-GB" sz="1000" dirty="0"/>
                  <a:t>Ideal crab waist transform, used in bunch generation</a:t>
                </a:r>
                <a:endParaRPr lang="en-GB" sz="1000" b="0" dirty="0"/>
              </a:p>
            </p:txBody>
          </p:sp>
        </mc:Choice>
        <mc:Fallback xmlns="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687200" y="877810"/>
                <a:ext cx="4023000" cy="2702049"/>
              </a:xfrm>
              <a:blipFill>
                <a:blip r:embed="rId5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5">
                <a:extLst>
                  <a:ext uri="{FF2B5EF4-FFF2-40B4-BE49-F238E27FC236}">
                    <a16:creationId xmlns:a16="http://schemas.microsoft.com/office/drawing/2014/main" id="{8EC2076F-C073-AA82-C68E-3231B62B84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9270176"/>
                  </p:ext>
                </p:extLst>
              </p:nvPr>
            </p:nvGraphicFramePr>
            <p:xfrm>
              <a:off x="442800" y="3507856"/>
              <a:ext cx="3960000" cy="100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000">
                      <a:extLst>
                        <a:ext uri="{9D8B030D-6E8A-4147-A177-3AD203B41FA5}">
                          <a16:colId xmlns:a16="http://schemas.microsoft.com/office/drawing/2014/main" val="3022199775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176029340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746643013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391381129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049246859"/>
                        </a:ext>
                      </a:extLst>
                    </a:gridCol>
                  </a:tblGrid>
                  <a:tr h="50400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Piwinski</a:t>
                          </a:r>
                          <a:r>
                            <a:rPr lang="en-GB" dirty="0"/>
                            <a:t>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1370929"/>
                      </a:ext>
                    </a:extLst>
                  </a:tr>
                  <a:tr h="5040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𝑝𝑤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0.816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310143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5">
                <a:extLst>
                  <a:ext uri="{FF2B5EF4-FFF2-40B4-BE49-F238E27FC236}">
                    <a16:creationId xmlns:a16="http://schemas.microsoft.com/office/drawing/2014/main" id="{8EC2076F-C073-AA82-C68E-3231B62B84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9270176"/>
                  </p:ext>
                </p:extLst>
              </p:nvPr>
            </p:nvGraphicFramePr>
            <p:xfrm>
              <a:off x="442800" y="3507856"/>
              <a:ext cx="3960000" cy="100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000">
                      <a:extLst>
                        <a:ext uri="{9D8B030D-6E8A-4147-A177-3AD203B41FA5}">
                          <a16:colId xmlns:a16="http://schemas.microsoft.com/office/drawing/2014/main" val="3022199775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176029340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746643013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391381129"/>
                        </a:ext>
                      </a:extLst>
                    </a:gridCol>
                    <a:gridCol w="720000">
                      <a:extLst>
                        <a:ext uri="{9D8B030D-6E8A-4147-A177-3AD203B41FA5}">
                          <a16:colId xmlns:a16="http://schemas.microsoft.com/office/drawing/2014/main" val="3049246859"/>
                        </a:ext>
                      </a:extLst>
                    </a:gridCol>
                  </a:tblGrid>
                  <a:tr h="50400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Piwinski</a:t>
                          </a:r>
                          <a:r>
                            <a:rPr lang="en-GB" dirty="0"/>
                            <a:t>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1370929"/>
                      </a:ext>
                    </a:extLst>
                  </a:tr>
                  <a:tr h="504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102500" r="-270588" b="-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26.30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3.714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5.401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35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0.816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310143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Gerader Verbinder 9">
            <a:extLst>
              <a:ext uri="{FF2B5EF4-FFF2-40B4-BE49-F238E27FC236}">
                <a16:creationId xmlns:a16="http://schemas.microsoft.com/office/drawing/2014/main" id="{CA84BB82-0B7F-58B5-EBBF-0DD49A808AB4}"/>
              </a:ext>
            </a:extLst>
          </p:cNvPr>
          <p:cNvCxnSpPr/>
          <p:nvPr/>
        </p:nvCxnSpPr>
        <p:spPr>
          <a:xfrm>
            <a:off x="4753350" y="901366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9">
            <a:extLst>
              <a:ext uri="{FF2B5EF4-FFF2-40B4-BE49-F238E27FC236}">
                <a16:creationId xmlns:a16="http://schemas.microsoft.com/office/drawing/2014/main" id="{A066F059-01F7-2D0F-D09C-160FDABF305B}"/>
              </a:ext>
            </a:extLst>
          </p:cNvPr>
          <p:cNvCxnSpPr/>
          <p:nvPr/>
        </p:nvCxnSpPr>
        <p:spPr>
          <a:xfrm>
            <a:off x="4753350" y="4515856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897449-142A-E46C-852D-64AA8DEE2A79}"/>
                  </a:ext>
                </a:extLst>
              </p:cNvPr>
              <p:cNvSpPr txBox="1"/>
              <p:nvPr/>
            </p:nvSpPr>
            <p:spPr>
              <a:xfrm>
                <a:off x="4843459" y="3879951"/>
                <a:ext cx="3857741" cy="5413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𝑝𝑤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𝑓𝑢𝑙𝑙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D897449-142A-E46C-852D-64AA8DEE2A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459" y="3879951"/>
                <a:ext cx="3857741" cy="5413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071609AD-7AEB-EE77-DEBB-8995EFAF5E63}"/>
              </a:ext>
            </a:extLst>
          </p:cNvPr>
          <p:cNvSpPr txBox="1">
            <a:spLocks/>
          </p:cNvSpPr>
          <p:nvPr/>
        </p:nvSpPr>
        <p:spPr>
          <a:xfrm>
            <a:off x="4741202" y="3579859"/>
            <a:ext cx="39528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Piwinski Angle</a:t>
            </a:r>
          </a:p>
        </p:txBody>
      </p:sp>
      <p:cxnSp>
        <p:nvCxnSpPr>
          <p:cNvPr id="22" name="Gerader Verbinder 9">
            <a:extLst>
              <a:ext uri="{FF2B5EF4-FFF2-40B4-BE49-F238E27FC236}">
                <a16:creationId xmlns:a16="http://schemas.microsoft.com/office/drawing/2014/main" id="{D7375AF7-2F70-CCC6-F2E6-60418B820A26}"/>
              </a:ext>
            </a:extLst>
          </p:cNvPr>
          <p:cNvCxnSpPr/>
          <p:nvPr/>
        </p:nvCxnSpPr>
        <p:spPr>
          <a:xfrm>
            <a:off x="4737152" y="3862513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219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425B0E1-4E38-4C22-895F-AB3C229B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8420"/>
            <a:ext cx="2473016" cy="1577265"/>
          </a:xfrm>
        </p:spPr>
        <p:txBody>
          <a:bodyPr/>
          <a:lstStyle/>
          <a:p>
            <a:r>
              <a:rPr lang="en-GB" dirty="0"/>
              <a:t>Luminosity Maximisation with Crab Waist</a:t>
            </a:r>
            <a:endParaRPr lang="en-US" dirty="0"/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pic>
        <p:nvPicPr>
          <p:cNvPr id="24" name="Picture 23" descr="A group of graphs showing different types of numbers&#10;&#10;Description automatically generated">
            <a:extLst>
              <a:ext uri="{FF2B5EF4-FFF2-40B4-BE49-F238E27FC236}">
                <a16:creationId xmlns:a16="http://schemas.microsoft.com/office/drawing/2014/main" id="{96FDB86A-D87A-87E8-A10A-B7727ADB2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820454"/>
            <a:ext cx="6480000" cy="4323046"/>
          </a:xfrm>
          <a:prstGeom prst="rect">
            <a:avLst/>
          </a:prstGeom>
        </p:spPr>
      </p:pic>
      <p:sp>
        <p:nvSpPr>
          <p:cNvPr id="25" name="Textplatzhalter 8">
            <a:extLst>
              <a:ext uri="{FF2B5EF4-FFF2-40B4-BE49-F238E27FC236}">
                <a16:creationId xmlns:a16="http://schemas.microsoft.com/office/drawing/2014/main" id="{F9D9C951-BB3D-827D-2A79-4288564B8EBD}"/>
              </a:ext>
            </a:extLst>
          </p:cNvPr>
          <p:cNvSpPr txBox="1">
            <a:spLocks/>
          </p:cNvSpPr>
          <p:nvPr/>
        </p:nvSpPr>
        <p:spPr>
          <a:xfrm>
            <a:off x="0" y="1995685"/>
            <a:ext cx="2523600" cy="100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Scans in Crab Waist %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Applied as ideal transform to Gaussian bunch</a:t>
            </a:r>
          </a:p>
        </p:txBody>
      </p:sp>
    </p:spTree>
    <p:extLst>
      <p:ext uri="{BB962C8B-B14F-4D97-AF65-F5344CB8AC3E}">
        <p14:creationId xmlns:p14="http://schemas.microsoft.com/office/powerpoint/2010/main" val="176300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850" y="1131590"/>
            <a:ext cx="4023000" cy="3672408"/>
          </a:xfrm>
        </p:spPr>
        <p:txBody>
          <a:bodyPr/>
          <a:lstStyle/>
          <a:p>
            <a:r>
              <a:rPr lang="en-US" sz="1600" dirty="0"/>
              <a:t>Introduction</a:t>
            </a:r>
          </a:p>
          <a:p>
            <a:r>
              <a:rPr lang="en-US" sz="1600" dirty="0"/>
              <a:t>Beam-beam Interaction Simulations</a:t>
            </a:r>
          </a:p>
          <a:p>
            <a:pPr lvl="1"/>
            <a:r>
              <a:rPr lang="en-US" sz="1400" dirty="0"/>
              <a:t>GUINEA-PIG</a:t>
            </a:r>
          </a:p>
          <a:p>
            <a:r>
              <a:rPr lang="en-US" sz="1600" dirty="0"/>
              <a:t>Simulation Results</a:t>
            </a:r>
          </a:p>
          <a:p>
            <a:pPr lvl="1"/>
            <a:r>
              <a:rPr lang="en-US" sz="1400" dirty="0"/>
              <a:t>Primary Signal: Beam Deflection</a:t>
            </a:r>
          </a:p>
          <a:p>
            <a:pPr lvl="1"/>
            <a:r>
              <a:rPr lang="en-US" sz="1400" dirty="0"/>
              <a:t>Secondary Signal: Beamstrahlung Photons</a:t>
            </a:r>
          </a:p>
          <a:p>
            <a:r>
              <a:rPr lang="en-US" sz="1600" dirty="0"/>
              <a:t>Crab Waist Modelling</a:t>
            </a:r>
          </a:p>
          <a:p>
            <a:endParaRPr lang="en-US" sz="1400" dirty="0"/>
          </a:p>
          <a:p>
            <a:r>
              <a:rPr lang="en-US" sz="1600" dirty="0"/>
              <a:t>Luminosity Enhancement</a:t>
            </a:r>
          </a:p>
          <a:p>
            <a:endParaRPr lang="en-US" sz="1400" dirty="0"/>
          </a:p>
          <a:p>
            <a:r>
              <a:rPr lang="en-US" sz="1600" dirty="0"/>
              <a:t>Conclusions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1F57DE9E-3DF8-7859-9910-DBBE97AA1A4B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FBF67A-ACD3-4041-CBC1-E6BF31242AE0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0" name="Picture 9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EA40873D-03F2-C48D-1895-E231F540C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618481-4642-A671-676C-5DE69A4311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85A879B3-1E6F-3554-15AF-E89738F90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Luminosity Enhancement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6980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D754EA4-AA52-4E0A-80AE-92A6D0EB9F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471093"/>
            <a:ext cx="2523600" cy="3672407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Both Crab Waist and Strong-Strong beam effects cause luminosity enhancement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N.B. results here are all comparisons for ideal case, no machine errors yet simulated</a:t>
            </a:r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pic>
        <p:nvPicPr>
          <p:cNvPr id="20" name="Picture 19" descr="A group of blue and green bars&#10;&#10;Description automatically generated">
            <a:extLst>
              <a:ext uri="{FF2B5EF4-FFF2-40B4-BE49-F238E27FC236}">
                <a16:creationId xmlns:a16="http://schemas.microsoft.com/office/drawing/2014/main" id="{89E9F24D-5FA1-DD21-097E-35503D1C48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204319"/>
            <a:ext cx="6480000" cy="3939181"/>
          </a:xfrm>
          <a:prstGeom prst="rect">
            <a:avLst/>
          </a:prstGeom>
        </p:spPr>
      </p:pic>
      <p:sp>
        <p:nvSpPr>
          <p:cNvPr id="21" name="Titel 6">
            <a:extLst>
              <a:ext uri="{FF2B5EF4-FFF2-40B4-BE49-F238E27FC236}">
                <a16:creationId xmlns:a16="http://schemas.microsoft.com/office/drawing/2014/main" id="{58725ACE-DBB5-F036-F973-CED1110D5EA1}"/>
              </a:ext>
            </a:extLst>
          </p:cNvPr>
          <p:cNvSpPr txBox="1">
            <a:spLocks/>
          </p:cNvSpPr>
          <p:nvPr/>
        </p:nvSpPr>
        <p:spPr>
          <a:xfrm>
            <a:off x="251520" y="483518"/>
            <a:ext cx="8263350" cy="5040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Luminosity Enhancement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65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E6000F1-50B7-A942-9ED7-064DD0FADC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2F6DE34-786E-A14F-B50E-3062797B7E84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8880FB-DEBE-312B-1BBC-C3C0777D7D7C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36824E-5FE5-6CFE-434C-21BF3880D2E4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4" name="Picture 3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A2FE19B-5B52-D2FB-FD80-974A486F5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7A49A9-DD79-00C3-0933-B8F0BF6D5C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4582C83-BC5A-1BC1-51D2-E54369B59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pic>
        <p:nvPicPr>
          <p:cNvPr id="8" name="Picture 7" descr="A group of blue and green bars&#10;&#10;Description automatically generated">
            <a:extLst>
              <a:ext uri="{FF2B5EF4-FFF2-40B4-BE49-F238E27FC236}">
                <a16:creationId xmlns:a16="http://schemas.microsoft.com/office/drawing/2014/main" id="{4E10A0B7-6EB7-0EBE-37B0-56DC94E61D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204319"/>
            <a:ext cx="6480000" cy="3939181"/>
          </a:xfrm>
          <a:prstGeom prst="rect">
            <a:avLst/>
          </a:prstGeom>
        </p:spPr>
      </p:pic>
      <p:sp>
        <p:nvSpPr>
          <p:cNvPr id="19" name="Titel 6">
            <a:extLst>
              <a:ext uri="{FF2B5EF4-FFF2-40B4-BE49-F238E27FC236}">
                <a16:creationId xmlns:a16="http://schemas.microsoft.com/office/drawing/2014/main" id="{BA16C176-7D5C-7E10-6E8A-F66C83E23886}"/>
              </a:ext>
            </a:extLst>
          </p:cNvPr>
          <p:cNvSpPr txBox="1">
            <a:spLocks/>
          </p:cNvSpPr>
          <p:nvPr/>
        </p:nvSpPr>
        <p:spPr>
          <a:xfrm>
            <a:off x="251520" y="483518"/>
            <a:ext cx="8263350" cy="5040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Luminosity Enhancement</a:t>
            </a:r>
            <a:endParaRPr lang="en-US" dirty="0"/>
          </a:p>
        </p:txBody>
      </p:sp>
      <p:sp>
        <p:nvSpPr>
          <p:cNvPr id="21" name="Textplatzhalter 8">
            <a:extLst>
              <a:ext uri="{FF2B5EF4-FFF2-40B4-BE49-F238E27FC236}">
                <a16:creationId xmlns:a16="http://schemas.microsoft.com/office/drawing/2014/main" id="{6123AFD8-59BA-D290-74B7-5F2624DD03FD}"/>
              </a:ext>
            </a:extLst>
          </p:cNvPr>
          <p:cNvSpPr txBox="1">
            <a:spLocks/>
          </p:cNvSpPr>
          <p:nvPr/>
        </p:nvSpPr>
        <p:spPr>
          <a:xfrm>
            <a:off x="0" y="1471093"/>
            <a:ext cx="2523600" cy="3672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Both Crab Waist and Strong-Strong beam effects cause luminosity enhancement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N.B. results here are all comparisons for ideal case, no machine errors yet simulated</a:t>
            </a:r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21107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44567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70D1DD8-EDAD-459A-845F-432546A7D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745549"/>
            <a:ext cx="4023000" cy="2914431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Angular deflection shows strong linearity for small offsets, before becoming strongly non-linear.</a:t>
            </a:r>
          </a:p>
          <a:p>
            <a:pPr marL="414450" lvl="1" indent="-171450"/>
            <a:r>
              <a:rPr lang="en-GB" dirty="0">
                <a:effectLst/>
              </a:rPr>
              <a:t>This is encouraging for the use of downstream BPMs to measure IP offset.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BS radiation shows strong dependence on offset. It may be possible to use a Beamstrahlung monitor to measure beam properties at IP.</a:t>
            </a:r>
          </a:p>
          <a:p>
            <a:pPr marL="414450" lvl="1" indent="-171450"/>
            <a:r>
              <a:rPr lang="en-GB" dirty="0">
                <a:effectLst/>
              </a:rPr>
              <a:t>The high power output BS radiation poses a serious technical challenge to such a monitor.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Future Plans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5004048" y="1414763"/>
            <a:ext cx="3699402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Next Stages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>
            <a:cxnSpLocks/>
          </p:cNvCxnSpPr>
          <p:nvPr/>
        </p:nvCxnSpPr>
        <p:spPr>
          <a:xfrm flipV="1">
            <a:off x="4572000" y="1783678"/>
            <a:ext cx="0" cy="258827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1" name="Textplatzhalter 5">
            <a:extLst>
              <a:ext uri="{FF2B5EF4-FFF2-40B4-BE49-F238E27FC236}">
                <a16:creationId xmlns:a16="http://schemas.microsoft.com/office/drawing/2014/main" id="{3839C21B-2D98-D3B0-4B29-8AB53E1768C0}"/>
              </a:ext>
            </a:extLst>
          </p:cNvPr>
          <p:cNvSpPr txBox="1">
            <a:spLocks/>
          </p:cNvSpPr>
          <p:nvPr/>
        </p:nvSpPr>
        <p:spPr>
          <a:xfrm>
            <a:off x="5004048" y="1734930"/>
            <a:ext cx="3706152" cy="2637020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6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4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1" indent="-358775">
              <a:lnSpc>
                <a:spcPct val="150000"/>
              </a:lnSpc>
            </a:pPr>
            <a:r>
              <a:rPr lang="en-US" sz="1125" dirty="0"/>
              <a:t>More realistic bunch models</a:t>
            </a:r>
          </a:p>
          <a:p>
            <a:pPr marL="0" lvl="3" indent="0">
              <a:lnSpc>
                <a:spcPct val="150000"/>
              </a:lnSpc>
              <a:buNone/>
            </a:pPr>
            <a:endParaRPr lang="en-US" sz="1125" dirty="0"/>
          </a:p>
          <a:p>
            <a:pPr marL="358775" lvl="3" indent="-358775">
              <a:lnSpc>
                <a:spcPct val="150000"/>
              </a:lnSpc>
            </a:pPr>
            <a:r>
              <a:rPr lang="en-US" sz="1125" dirty="0"/>
              <a:t>Downstream Bunch Tracking</a:t>
            </a:r>
          </a:p>
          <a:p>
            <a:pPr marL="358775" lvl="4" indent="-358775">
              <a:lnSpc>
                <a:spcPct val="150000"/>
              </a:lnSpc>
            </a:pPr>
            <a:endParaRPr lang="en-US" sz="1125" dirty="0"/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Multi-turn tracking</a:t>
            </a:r>
          </a:p>
          <a:p>
            <a:pPr marL="358775" lvl="4" indent="-358775">
              <a:lnSpc>
                <a:spcPct val="150000"/>
              </a:lnSpc>
            </a:pPr>
            <a:endParaRPr lang="en-US" sz="1125" dirty="0"/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Ground motion model</a:t>
            </a:r>
          </a:p>
          <a:p>
            <a:pPr marL="358775" lvl="4" indent="-358775">
              <a:lnSpc>
                <a:spcPct val="150000"/>
              </a:lnSpc>
            </a:pPr>
            <a:endParaRPr lang="en-US" sz="1125" dirty="0"/>
          </a:p>
          <a:p>
            <a:pPr marL="358775" lvl="4" indent="-358775">
              <a:lnSpc>
                <a:spcPct val="150000"/>
              </a:lnSpc>
            </a:pPr>
            <a:r>
              <a:rPr lang="en-US" sz="1125" dirty="0"/>
              <a:t>BPM locations</a:t>
            </a:r>
          </a:p>
          <a:p>
            <a:pPr lvl="4">
              <a:lnSpc>
                <a:spcPct val="100000"/>
              </a:lnSpc>
            </a:pPr>
            <a:endParaRPr lang="en-US" sz="1125" dirty="0"/>
          </a:p>
          <a:p>
            <a:pPr lvl="1">
              <a:lnSpc>
                <a:spcPct val="100000"/>
              </a:lnSpc>
            </a:pPr>
            <a:endParaRPr lang="en-US" sz="1125" dirty="0"/>
          </a:p>
        </p:txBody>
      </p:sp>
    </p:spTree>
    <p:extLst>
      <p:ext uri="{BB962C8B-B14F-4D97-AF65-F5344CB8AC3E}">
        <p14:creationId xmlns:p14="http://schemas.microsoft.com/office/powerpoint/2010/main" val="868222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extfeld 3">
            <a:extLst>
              <a:ext uri="{FF2B5EF4-FFF2-40B4-BE49-F238E27FC236}">
                <a16:creationId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1FD90F23-53D9-73CC-6532-6D07452AB13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073AC0B-68EB-D1EC-496D-483AEC01959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6" name="Picture 5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57232B2-8027-4764-3458-D70A6E06E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1514E41-9277-7D03-8D51-0277C4715D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9" name="Picture 8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7A6D3DB-F301-C6BE-EDBF-D65E92D14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Appendices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John P T Salvesen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1F9DD140-464C-0A33-0949-F4A75618146B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20/07/2023		Transfer of Status</a:t>
            </a:r>
            <a:endParaRPr lang="de-AT" sz="900" dirty="0">
              <a:solidFill>
                <a:schemeClr val="tx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75A5B8-3773-9ADC-1FDE-C1782DA23A70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B008EFB-2BD9-2128-47F2-DB35500B9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273B1D-F2CF-D0EC-D06D-D8A54A701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2" name="Picture 11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1BAE7D0D-53FF-CD80-9678-72FADB50F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9551" y="4587974"/>
            <a:ext cx="7862670" cy="341550"/>
          </a:xfrm>
        </p:spPr>
        <p:txBody>
          <a:bodyPr/>
          <a:lstStyle/>
          <a:p>
            <a:r>
              <a:rPr lang="en-US" dirty="0"/>
              <a:t>Machine parameters used throughout</a:t>
            </a:r>
          </a:p>
          <a:p>
            <a:r>
              <a:rPr lang="en-GB" dirty="0">
                <a:effectLst/>
              </a:rPr>
              <a:t>Assuming layout PA31-3.0, with 4IPs </a:t>
            </a:r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Used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424E8284-B468-BA9A-0160-A2E60F67A3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3330402"/>
                  </p:ext>
                </p:extLst>
              </p:nvPr>
            </p:nvGraphicFramePr>
            <p:xfrm>
              <a:off x="539551" y="1131590"/>
              <a:ext cx="7862671" cy="33699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3526">
                      <a:extLst>
                        <a:ext uri="{9D8B030D-6E8A-4147-A177-3AD203B41FA5}">
                          <a16:colId xmlns:a16="http://schemas.microsoft.com/office/drawing/2014/main" val="1373171054"/>
                        </a:ext>
                      </a:extLst>
                    </a:gridCol>
                    <a:gridCol w="1135061">
                      <a:extLst>
                        <a:ext uri="{9D8B030D-6E8A-4147-A177-3AD203B41FA5}">
                          <a16:colId xmlns:a16="http://schemas.microsoft.com/office/drawing/2014/main" val="2257912506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314933266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4184929258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2928026690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2718865872"/>
                        </a:ext>
                      </a:extLst>
                    </a:gridCol>
                  </a:tblGrid>
                  <a:tr h="288166">
                    <a:tc gridSpan="2">
                      <a:txBody>
                        <a:bodyPr/>
                        <a:lstStyle/>
                        <a:p>
                          <a:r>
                            <a:rPr lang="en-GB" sz="1050" dirty="0"/>
                            <a:t>Working Point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sz="1050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GB" sz="1050" b="0" i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8968226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45.6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182.5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9310267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</a:t>
                          </a:r>
                          <a:r>
                            <a:rPr lang="en-GB" sz="1050" baseline="30000" dirty="0"/>
                            <a:t>11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6618005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Bunches/Beam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11200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1780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2910788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RMS Horizontal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nm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2066135"/>
                      </a:ext>
                    </a:extLst>
                  </a:tr>
                  <a:tr h="301774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RMS Vertical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1750456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Horizontal IP Beta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9123705"/>
                      </a:ext>
                    </a:extLst>
                  </a:tr>
                  <a:tr h="301774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Vertical IP Beta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8720999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Energy Spread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05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50" dirty="0"/>
                            <a:t> (BS)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0.089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6796763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Crab Waist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0830247"/>
                      </a:ext>
                    </a:extLst>
                  </a:tr>
                  <a:tr h="461066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Luminosity /IP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</a:t>
                          </a:r>
                          <a:r>
                            <a:rPr lang="en-GB" sz="1050" baseline="30000" dirty="0"/>
                            <a:t>34</a:t>
                          </a:r>
                        </a:p>
                        <a:p>
                          <a:r>
                            <a:rPr lang="en-GB" sz="1050" dirty="0"/>
                            <a:t>cm</a:t>
                          </a:r>
                          <a:r>
                            <a:rPr lang="en-GB" sz="1050" baseline="30000" dirty="0"/>
                            <a:t>-2</a:t>
                          </a:r>
                          <a:r>
                            <a:rPr lang="en-GB" sz="1050" dirty="0"/>
                            <a:t>s</a:t>
                          </a:r>
                          <a:r>
                            <a:rPr lang="en-GB" sz="1050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58934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424E8284-B468-BA9A-0160-A2E60F67A3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3330402"/>
                  </p:ext>
                </p:extLst>
              </p:nvPr>
            </p:nvGraphicFramePr>
            <p:xfrm>
              <a:off x="539551" y="1131590"/>
              <a:ext cx="7862671" cy="33699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3526">
                      <a:extLst>
                        <a:ext uri="{9D8B030D-6E8A-4147-A177-3AD203B41FA5}">
                          <a16:colId xmlns:a16="http://schemas.microsoft.com/office/drawing/2014/main" val="1373171054"/>
                        </a:ext>
                      </a:extLst>
                    </a:gridCol>
                    <a:gridCol w="1135061">
                      <a:extLst>
                        <a:ext uri="{9D8B030D-6E8A-4147-A177-3AD203B41FA5}">
                          <a16:colId xmlns:a16="http://schemas.microsoft.com/office/drawing/2014/main" val="2257912506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314933266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4184929258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2928026690"/>
                        </a:ext>
                      </a:extLst>
                    </a:gridCol>
                    <a:gridCol w="943521">
                      <a:extLst>
                        <a:ext uri="{9D8B030D-6E8A-4147-A177-3AD203B41FA5}">
                          <a16:colId xmlns:a16="http://schemas.microsoft.com/office/drawing/2014/main" val="2718865872"/>
                        </a:ext>
                      </a:extLst>
                    </a:gridCol>
                  </a:tblGrid>
                  <a:tr h="288166">
                    <a:tc gridSpan="2">
                      <a:txBody>
                        <a:bodyPr/>
                        <a:lstStyle/>
                        <a:p>
                          <a:r>
                            <a:rPr lang="en-GB" sz="1050" dirty="0"/>
                            <a:t>Working Point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050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739189" t="-4348" r="-2703" b="-10608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78968226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Beam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45.6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182.5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9310267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 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</a:t>
                          </a:r>
                          <a:r>
                            <a:rPr lang="en-GB" sz="1050" baseline="30000" dirty="0"/>
                            <a:t>11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6618005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Bunches/Beam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11200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1780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2910788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9" t="-400000" r="-166953" b="-6652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nm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32066135"/>
                      </a:ext>
                    </a:extLst>
                  </a:tr>
                  <a:tr h="30177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9" t="-479167" r="-166953" b="-5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1750456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9" t="-631818" r="-166953" b="-48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9123705"/>
                      </a:ext>
                    </a:extLst>
                  </a:tr>
                  <a:tr h="30177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9" t="-670833" r="-166953" b="-34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8720999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29" t="-804348" r="-166953" b="-26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0.089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0.192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66796763"/>
                      </a:ext>
                    </a:extLst>
                  </a:tr>
                  <a:tr h="288166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Crab Waist Ratio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40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0830247"/>
                      </a:ext>
                    </a:extLst>
                  </a:tr>
                  <a:tr h="461066"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050" dirty="0"/>
                            <a:t>Luminosity /IP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10</a:t>
                          </a:r>
                          <a:r>
                            <a:rPr lang="en-GB" sz="1050" baseline="30000" dirty="0"/>
                            <a:t>34</a:t>
                          </a:r>
                        </a:p>
                        <a:p>
                          <a:r>
                            <a:rPr lang="en-GB" sz="1050" dirty="0"/>
                            <a:t>cm</a:t>
                          </a:r>
                          <a:r>
                            <a:rPr lang="en-GB" sz="1050" baseline="30000" dirty="0"/>
                            <a:t>-2</a:t>
                          </a:r>
                          <a:r>
                            <a:rPr lang="en-GB" sz="1050" dirty="0"/>
                            <a:t>s</a:t>
                          </a:r>
                          <a:r>
                            <a:rPr lang="en-GB" sz="1050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050" dirty="0"/>
                            <a:t>1.25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58934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81426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Emission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pic>
        <p:nvPicPr>
          <p:cNvPr id="17" name="Picture 16" descr="A graph of energy&#10;&#10;Description automatically generated with low confidence">
            <a:extLst>
              <a:ext uri="{FF2B5EF4-FFF2-40B4-BE49-F238E27FC236}">
                <a16:creationId xmlns:a16="http://schemas.microsoft.com/office/drawing/2014/main" id="{3BF3DCCC-E88C-D9D9-D5E2-70AD0DA567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134" y="418639"/>
            <a:ext cx="2880000" cy="21559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platzhalter 6">
                <a:extLst>
                  <a:ext uri="{FF2B5EF4-FFF2-40B4-BE49-F238E27FC236}">
                    <a16:creationId xmlns:a16="http://schemas.microsoft.com/office/drawing/2014/main" id="{A4938989-7B47-49A1-E17E-DD723EEA05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7967" y="4659980"/>
                <a:ext cx="4023000" cy="20854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000" dirty="0"/>
                  <a:t>Top: </a:t>
                </a:r>
                <a:r>
                  <a:rPr lang="en-GB" sz="1000" dirty="0">
                    <a:effectLst/>
                  </a:rPr>
                  <a:t>Beamstrahlung power spectrum at the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effectLst/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10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000" b="0" i="1" smtClean="0"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000" dirty="0"/>
                  <a:t> working point</a:t>
                </a:r>
              </a:p>
              <a:p>
                <a:r>
                  <a:rPr lang="en-GB" sz="1000" dirty="0"/>
                  <a:t>Bottom: Incoherent Pair production processes used in GUINEA-PIG</a:t>
                </a:r>
                <a:r>
                  <a:rPr lang="en-GB" sz="1000" baseline="30000" dirty="0"/>
                  <a:t>1</a:t>
                </a:r>
                <a:endParaRPr lang="en-GB" sz="1000" dirty="0"/>
              </a:p>
            </p:txBody>
          </p:sp>
        </mc:Choice>
        <mc:Fallback xmlns="">
          <p:sp>
            <p:nvSpPr>
              <p:cNvPr id="21" name="Textplatzhalter 6">
                <a:extLst>
                  <a:ext uri="{FF2B5EF4-FFF2-40B4-BE49-F238E27FC236}">
                    <a16:creationId xmlns:a16="http://schemas.microsoft.com/office/drawing/2014/main" id="{A4938989-7B47-49A1-E17E-DD723EEA0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967" y="4659980"/>
                <a:ext cx="4023000" cy="208547"/>
              </a:xfrm>
              <a:prstGeom prst="rect">
                <a:avLst/>
              </a:prstGeom>
              <a:blipFill>
                <a:blip r:embed="rId6"/>
                <a:stretch>
                  <a:fillRect b="-1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platzhalter 3">
            <a:extLst>
              <a:ext uri="{FF2B5EF4-FFF2-40B4-BE49-F238E27FC236}">
                <a16:creationId xmlns:a16="http://schemas.microsoft.com/office/drawing/2014/main" id="{333E4E86-D327-DC76-1AAE-DC81A05CE628}"/>
              </a:ext>
            </a:extLst>
          </p:cNvPr>
          <p:cNvSpPr txBox="1">
            <a:spLocks/>
          </p:cNvSpPr>
          <p:nvPr/>
        </p:nvSpPr>
        <p:spPr>
          <a:xfrm>
            <a:off x="323528" y="1059582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Photon Radiation</a:t>
            </a:r>
          </a:p>
        </p:txBody>
      </p:sp>
      <p:cxnSp>
        <p:nvCxnSpPr>
          <p:cNvPr id="33" name="Gerader Verbinder 9">
            <a:extLst>
              <a:ext uri="{FF2B5EF4-FFF2-40B4-BE49-F238E27FC236}">
                <a16:creationId xmlns:a16="http://schemas.microsoft.com/office/drawing/2014/main" id="{505854B2-3B00-57AB-9B4C-51151810A8E0}"/>
              </a:ext>
            </a:extLst>
          </p:cNvPr>
          <p:cNvCxnSpPr/>
          <p:nvPr/>
        </p:nvCxnSpPr>
        <p:spPr>
          <a:xfrm>
            <a:off x="317293" y="2787774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19">
            <a:extLst>
              <a:ext uri="{FF2B5EF4-FFF2-40B4-BE49-F238E27FC236}">
                <a16:creationId xmlns:a16="http://schemas.microsoft.com/office/drawing/2014/main" id="{81F0029D-B444-F1FE-1337-37351D4472F3}"/>
              </a:ext>
            </a:extLst>
          </p:cNvPr>
          <p:cNvSpPr txBox="1">
            <a:spLocks/>
          </p:cNvSpPr>
          <p:nvPr/>
        </p:nvSpPr>
        <p:spPr>
          <a:xfrm>
            <a:off x="323528" y="1275606"/>
            <a:ext cx="4023000" cy="1060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Synchrotron/ </a:t>
            </a:r>
            <a:r>
              <a:rPr lang="en-GB" dirty="0">
                <a:effectLst/>
              </a:rPr>
              <a:t>Bremsstrahlung radiation is emitted as the beams are bent into the IP</a:t>
            </a:r>
          </a:p>
          <a:p>
            <a:pPr marL="414450" lvl="1" indent="-171450"/>
            <a:r>
              <a:rPr lang="en-GB" dirty="0"/>
              <a:t>Mostly Stopped by collimators</a:t>
            </a:r>
          </a:p>
          <a:p>
            <a:pPr marL="414450" lvl="1" indent="-171450"/>
            <a:r>
              <a:rPr lang="en-GB" dirty="0"/>
              <a:t>K Andre Studies not included here</a:t>
            </a:r>
          </a:p>
          <a:p>
            <a:pPr lvl="1" indent="0">
              <a:buNone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Beamstrahlung constitutes the bulk of the radiation power </a:t>
            </a:r>
            <a:endParaRPr lang="en-GB" dirty="0"/>
          </a:p>
        </p:txBody>
      </p:sp>
      <p:sp>
        <p:nvSpPr>
          <p:cNvPr id="35" name="Textplatzhalter 3">
            <a:extLst>
              <a:ext uri="{FF2B5EF4-FFF2-40B4-BE49-F238E27FC236}">
                <a16:creationId xmlns:a16="http://schemas.microsoft.com/office/drawing/2014/main" id="{DF574F7A-6DE0-FDA9-E54B-B17F63EFE2C7}"/>
              </a:ext>
            </a:extLst>
          </p:cNvPr>
          <p:cNvSpPr txBox="1">
            <a:spLocks/>
          </p:cNvSpPr>
          <p:nvPr/>
        </p:nvSpPr>
        <p:spPr>
          <a:xfrm>
            <a:off x="326587" y="2913440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Pair Production</a:t>
            </a:r>
          </a:p>
        </p:txBody>
      </p:sp>
      <p:cxnSp>
        <p:nvCxnSpPr>
          <p:cNvPr id="38" name="Gerader Verbinder 9">
            <a:extLst>
              <a:ext uri="{FF2B5EF4-FFF2-40B4-BE49-F238E27FC236}">
                <a16:creationId xmlns:a16="http://schemas.microsoft.com/office/drawing/2014/main" id="{66EBE229-5A9C-4E11-0ECA-831836B24A69}"/>
              </a:ext>
            </a:extLst>
          </p:cNvPr>
          <p:cNvCxnSpPr/>
          <p:nvPr/>
        </p:nvCxnSpPr>
        <p:spPr>
          <a:xfrm>
            <a:off x="320474" y="4083918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9">
            <a:extLst>
              <a:ext uri="{FF2B5EF4-FFF2-40B4-BE49-F238E27FC236}">
                <a16:creationId xmlns:a16="http://schemas.microsoft.com/office/drawing/2014/main" id="{728AF993-44AB-A932-CBE3-794F4936C2F4}"/>
              </a:ext>
            </a:extLst>
          </p:cNvPr>
          <p:cNvSpPr txBox="1">
            <a:spLocks/>
          </p:cNvSpPr>
          <p:nvPr/>
        </p:nvSpPr>
        <p:spPr>
          <a:xfrm>
            <a:off x="326587" y="3246905"/>
            <a:ext cx="4023000" cy="673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Pairs are produced coherently by BS photons in strong EM beam fields and incoherently from colliding photons</a:t>
            </a:r>
          </a:p>
        </p:txBody>
      </p:sp>
      <p:sp>
        <p:nvSpPr>
          <p:cNvPr id="40" name="Textplatzhalter 3">
            <a:extLst>
              <a:ext uri="{FF2B5EF4-FFF2-40B4-BE49-F238E27FC236}">
                <a16:creationId xmlns:a16="http://schemas.microsoft.com/office/drawing/2014/main" id="{9F35A75D-FD36-6319-7AD3-815BAEA0AB81}"/>
              </a:ext>
            </a:extLst>
          </p:cNvPr>
          <p:cNvSpPr txBox="1">
            <a:spLocks/>
          </p:cNvSpPr>
          <p:nvPr/>
        </p:nvSpPr>
        <p:spPr>
          <a:xfrm>
            <a:off x="317415" y="4155926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Other</a:t>
            </a:r>
          </a:p>
        </p:txBody>
      </p:sp>
      <p:sp>
        <p:nvSpPr>
          <p:cNvPr id="41" name="Text Placeholder 19">
            <a:extLst>
              <a:ext uri="{FF2B5EF4-FFF2-40B4-BE49-F238E27FC236}">
                <a16:creationId xmlns:a16="http://schemas.microsoft.com/office/drawing/2014/main" id="{7A721C80-874D-502A-AF6A-8E8E664E14AD}"/>
              </a:ext>
            </a:extLst>
          </p:cNvPr>
          <p:cNvSpPr txBox="1">
            <a:spLocks/>
          </p:cNvSpPr>
          <p:nvPr/>
        </p:nvSpPr>
        <p:spPr>
          <a:xfrm>
            <a:off x="317415" y="4428705"/>
            <a:ext cx="4023000" cy="591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Hadronic jets are also produced at IP</a:t>
            </a:r>
          </a:p>
        </p:txBody>
      </p:sp>
      <p:pic>
        <p:nvPicPr>
          <p:cNvPr id="43" name="Picture 42" descr="A picture containing origami, diagram, design&#10;&#10;Description automatically generated">
            <a:extLst>
              <a:ext uri="{FF2B5EF4-FFF2-40B4-BE49-F238E27FC236}">
                <a16:creationId xmlns:a16="http://schemas.microsoft.com/office/drawing/2014/main" id="{FB5F6CF8-11EC-1C90-3C5C-113A006DBB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743" y="2553293"/>
            <a:ext cx="2880000" cy="2071836"/>
          </a:xfrm>
          <a:prstGeom prst="rect">
            <a:avLst/>
          </a:prstGeom>
        </p:spPr>
      </p:pic>
      <p:sp>
        <p:nvSpPr>
          <p:cNvPr id="44" name="Textplatzhalter 7">
            <a:extLst>
              <a:ext uri="{FF2B5EF4-FFF2-40B4-BE49-F238E27FC236}">
                <a16:creationId xmlns:a16="http://schemas.microsoft.com/office/drawing/2014/main" id="{34838CBD-C094-6818-166F-C5ACC8AEC124}"/>
              </a:ext>
            </a:extLst>
          </p:cNvPr>
          <p:cNvSpPr txBox="1">
            <a:spLocks/>
          </p:cNvSpPr>
          <p:nvPr/>
        </p:nvSpPr>
        <p:spPr>
          <a:xfrm>
            <a:off x="317293" y="4724363"/>
            <a:ext cx="4023122" cy="341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/>
              <a:t>1. D. </a:t>
            </a:r>
            <a:r>
              <a:rPr lang="en-GB" sz="800" b="0" i="0" u="none" strike="noStrike" dirty="0">
                <a:solidFill>
                  <a:srgbClr val="222222"/>
                </a:solidFill>
                <a:effectLst/>
              </a:rPr>
              <a:t>Schulte, </a:t>
            </a:r>
            <a:r>
              <a:rPr lang="en-GB" sz="800" b="0" i="1" u="none" strike="noStrike" dirty="0">
                <a:solidFill>
                  <a:srgbClr val="222222"/>
                </a:solidFill>
                <a:effectLst/>
              </a:rPr>
              <a:t>Beam-beam simulations with GUINEA-PIG</a:t>
            </a:r>
            <a:r>
              <a:rPr lang="en-GB" sz="800" b="0" i="0" u="none" strike="noStrike" dirty="0">
                <a:solidFill>
                  <a:srgbClr val="222222"/>
                </a:solidFill>
                <a:effectLst/>
              </a:rPr>
              <a:t>. No. CERN-PS-99-014-LP. 1999.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9477934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1896952" cy="804066"/>
          </a:xfrm>
        </p:spPr>
        <p:txBody>
          <a:bodyPr/>
          <a:lstStyle/>
          <a:p>
            <a:r>
              <a:rPr lang="en-US" dirty="0"/>
              <a:t>Photon Scans: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E9FFC92-AD7D-5046-AA1D-8AE3C57E752B}"/>
              </a:ext>
            </a:extLst>
          </p:cNvPr>
          <p:cNvSpPr txBox="1"/>
          <p:nvPr/>
        </p:nvSpPr>
        <p:spPr>
          <a:xfrm>
            <a:off x="250125" y="1779662"/>
            <a:ext cx="1513563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Working Point: Z</a:t>
            </a:r>
          </a:p>
          <a:p>
            <a:r>
              <a:rPr lang="en-US" dirty="0"/>
              <a:t>Top: x offset</a:t>
            </a:r>
          </a:p>
          <a:p>
            <a:r>
              <a:rPr lang="en-US" dirty="0"/>
              <a:t>Bottom: y offset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F44CF4-95FE-8F36-9CE7-CD0B5F4C5CBA}"/>
              </a:ext>
            </a:extLst>
          </p:cNvPr>
          <p:cNvGrpSpPr/>
          <p:nvPr/>
        </p:nvGrpSpPr>
        <p:grpSpPr>
          <a:xfrm>
            <a:off x="2844000" y="2713500"/>
            <a:ext cx="6300000" cy="2430000"/>
            <a:chOff x="1907704" y="3003798"/>
            <a:chExt cx="6480000" cy="2430000"/>
          </a:xfrm>
        </p:grpSpPr>
        <p:pic>
          <p:nvPicPr>
            <p:cNvPr id="18" name="Picture 17" descr="A green and blue gradients&#10;&#10;Description automatically generated">
              <a:extLst>
                <a:ext uri="{FF2B5EF4-FFF2-40B4-BE49-F238E27FC236}">
                  <a16:creationId xmlns:a16="http://schemas.microsoft.com/office/drawing/2014/main" id="{0E38A02C-D250-A4A3-EFE4-7895F3DC6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7704" y="3003798"/>
              <a:ext cx="3240000" cy="2430000"/>
            </a:xfrm>
            <a:prstGeom prst="rect">
              <a:avLst/>
            </a:prstGeom>
          </p:spPr>
        </p:pic>
        <p:pic>
          <p:nvPicPr>
            <p:cNvPr id="20" name="Picture 19" descr="A graph of a blue curve&#10;&#10;Description automatically generated">
              <a:extLst>
                <a:ext uri="{FF2B5EF4-FFF2-40B4-BE49-F238E27FC236}">
                  <a16:creationId xmlns:a16="http://schemas.microsoft.com/office/drawing/2014/main" id="{71BCE3E3-0716-CE98-6CF8-F08B46A1C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3003798"/>
              <a:ext cx="3240000" cy="24300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C3F445-4737-EA43-C867-21629510CA31}"/>
              </a:ext>
            </a:extLst>
          </p:cNvPr>
          <p:cNvGrpSpPr/>
          <p:nvPr/>
        </p:nvGrpSpPr>
        <p:grpSpPr>
          <a:xfrm>
            <a:off x="2844000" y="461474"/>
            <a:ext cx="6300000" cy="2430000"/>
            <a:chOff x="2664000" y="461474"/>
            <a:chExt cx="6480000" cy="2430000"/>
          </a:xfrm>
        </p:grpSpPr>
        <p:pic>
          <p:nvPicPr>
            <p:cNvPr id="5" name="Picture 4" descr="A graph of a light&#10;&#10;Description automatically generated">
              <a:extLst>
                <a:ext uri="{FF2B5EF4-FFF2-40B4-BE49-F238E27FC236}">
                  <a16:creationId xmlns:a16="http://schemas.microsoft.com/office/drawing/2014/main" id="{0F113563-5EA9-C2D4-63E7-1FC687C9B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4000" y="461474"/>
              <a:ext cx="3240000" cy="2430000"/>
            </a:xfrm>
            <a:prstGeom prst="rect">
              <a:avLst/>
            </a:prstGeom>
          </p:spPr>
        </p:pic>
        <p:pic>
          <p:nvPicPr>
            <p:cNvPr id="6" name="Picture 5" descr="A graph of a blue curve&#10;&#10;Description automatically generated">
              <a:extLst>
                <a:ext uri="{FF2B5EF4-FFF2-40B4-BE49-F238E27FC236}">
                  <a16:creationId xmlns:a16="http://schemas.microsoft.com/office/drawing/2014/main" id="{57069E9D-015F-3DE6-2067-4D0FFCCC3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000" y="461474"/>
              <a:ext cx="3240000" cy="243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406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0104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1896952" cy="804066"/>
          </a:xfrm>
        </p:spPr>
        <p:txBody>
          <a:bodyPr/>
          <a:lstStyle/>
          <a:p>
            <a:r>
              <a:rPr lang="en-US" dirty="0"/>
              <a:t>Photon Scans: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E9FFC92-AD7D-5046-AA1D-8AE3C57E752B}"/>
              </a:ext>
            </a:extLst>
          </p:cNvPr>
          <p:cNvSpPr txBox="1"/>
          <p:nvPr/>
        </p:nvSpPr>
        <p:spPr>
          <a:xfrm>
            <a:off x="250125" y="1779662"/>
            <a:ext cx="15135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Working Point: WW</a:t>
            </a:r>
          </a:p>
          <a:p>
            <a:r>
              <a:rPr lang="en-US" dirty="0"/>
              <a:t>Top: x offset</a:t>
            </a:r>
          </a:p>
          <a:p>
            <a:r>
              <a:rPr lang="en-US" dirty="0"/>
              <a:t>Bottom: y offset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CA6B11-54C3-80E2-4211-3143662D6D5A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411510"/>
            <a:ext cx="6300000" cy="2362500"/>
            <a:chOff x="-2359182" y="-118016"/>
            <a:chExt cx="13716000" cy="5143500"/>
          </a:xfrm>
        </p:grpSpPr>
        <p:pic>
          <p:nvPicPr>
            <p:cNvPr id="12" name="Picture 11" descr="A graph of a graph&#10;&#10;Description automatically generated">
              <a:extLst>
                <a:ext uri="{FF2B5EF4-FFF2-40B4-BE49-F238E27FC236}">
                  <a16:creationId xmlns:a16="http://schemas.microsoft.com/office/drawing/2014/main" id="{11B318E3-416E-74DF-4EB2-9AE7BFFEF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818" y="-118016"/>
              <a:ext cx="6858000" cy="5143500"/>
            </a:xfrm>
            <a:prstGeom prst="rect">
              <a:avLst/>
            </a:prstGeom>
          </p:spPr>
        </p:pic>
        <p:pic>
          <p:nvPicPr>
            <p:cNvPr id="17" name="Picture 16" descr="A graph of a blue curve&#10;&#10;Description automatically generated">
              <a:extLst>
                <a:ext uri="{FF2B5EF4-FFF2-40B4-BE49-F238E27FC236}">
                  <a16:creationId xmlns:a16="http://schemas.microsoft.com/office/drawing/2014/main" id="{6A712BBA-AE83-E503-8E7A-5A8C9816D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59182" y="-118016"/>
              <a:ext cx="6858000" cy="51435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4F345C-A151-E802-5C83-CF7CF10ED1D4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2783010"/>
            <a:ext cx="6300000" cy="2360490"/>
            <a:chOff x="-2997882" y="487529"/>
            <a:chExt cx="13727682" cy="5143500"/>
          </a:xfrm>
        </p:grpSpPr>
        <p:pic>
          <p:nvPicPr>
            <p:cNvPr id="23" name="Picture 22" descr="A green and blue gradients&#10;&#10;Description automatically generated">
              <a:extLst>
                <a:ext uri="{FF2B5EF4-FFF2-40B4-BE49-F238E27FC236}">
                  <a16:creationId xmlns:a16="http://schemas.microsoft.com/office/drawing/2014/main" id="{48C1CD4C-0093-7465-FE39-D8CBC9209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1800" y="487529"/>
              <a:ext cx="6858000" cy="5143500"/>
            </a:xfrm>
            <a:prstGeom prst="rect">
              <a:avLst/>
            </a:prstGeom>
          </p:spPr>
        </p:pic>
        <p:pic>
          <p:nvPicPr>
            <p:cNvPr id="25" name="Picture 24" descr="A graph of a blue line&#10;&#10;Description automatically generated">
              <a:extLst>
                <a:ext uri="{FF2B5EF4-FFF2-40B4-BE49-F238E27FC236}">
                  <a16:creationId xmlns:a16="http://schemas.microsoft.com/office/drawing/2014/main" id="{DD68F58D-4222-4C86-8272-1322CD77D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997882" y="487529"/>
              <a:ext cx="6858000" cy="5143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9672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1896952" cy="804066"/>
          </a:xfrm>
        </p:spPr>
        <p:txBody>
          <a:bodyPr/>
          <a:lstStyle/>
          <a:p>
            <a:r>
              <a:rPr lang="en-US" dirty="0"/>
              <a:t>Photon Scans: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31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E9FFC92-AD7D-5046-AA1D-8AE3C57E752B}"/>
              </a:ext>
            </a:extLst>
          </p:cNvPr>
          <p:cNvSpPr txBox="1"/>
          <p:nvPr/>
        </p:nvSpPr>
        <p:spPr>
          <a:xfrm>
            <a:off x="250125" y="1779662"/>
            <a:ext cx="15135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Working Point: ZH</a:t>
            </a:r>
          </a:p>
          <a:p>
            <a:r>
              <a:rPr lang="en-US" dirty="0"/>
              <a:t>Top: x offset</a:t>
            </a:r>
          </a:p>
          <a:p>
            <a:r>
              <a:rPr lang="en-US" dirty="0"/>
              <a:t>Bottom: y offset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6B44F9-9300-3A33-E134-2AC7F87B86CC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483518"/>
            <a:ext cx="6300000" cy="2365515"/>
            <a:chOff x="-2481126" y="182458"/>
            <a:chExt cx="13716000" cy="5150065"/>
          </a:xfrm>
        </p:grpSpPr>
        <p:pic>
          <p:nvPicPr>
            <p:cNvPr id="12" name="Picture 11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7A41768E-D336-D1C3-0DF4-BD9191F02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6874" y="182458"/>
              <a:ext cx="6858000" cy="5143500"/>
            </a:xfrm>
            <a:prstGeom prst="rect">
              <a:avLst/>
            </a:prstGeom>
          </p:spPr>
        </p:pic>
        <p:pic>
          <p:nvPicPr>
            <p:cNvPr id="17" name="Picture 16" descr="A graph of a blue curve&#10;&#10;Description automatically generated">
              <a:extLst>
                <a:ext uri="{FF2B5EF4-FFF2-40B4-BE49-F238E27FC236}">
                  <a16:creationId xmlns:a16="http://schemas.microsoft.com/office/drawing/2014/main" id="{43DE6249-CFF0-C085-7042-C2497B51A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81126" y="189023"/>
              <a:ext cx="6858000" cy="51435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7CF17B8-610B-1D6D-C707-ABAC54684BD9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2781915"/>
            <a:ext cx="6300000" cy="2361585"/>
            <a:chOff x="-3371435" y="-330423"/>
            <a:chExt cx="13721315" cy="5143500"/>
          </a:xfrm>
        </p:grpSpPr>
        <p:pic>
          <p:nvPicPr>
            <p:cNvPr id="23" name="Picture 22" descr="A graph of a light&#10;&#10;Description automatically generated">
              <a:extLst>
                <a:ext uri="{FF2B5EF4-FFF2-40B4-BE49-F238E27FC236}">
                  <a16:creationId xmlns:a16="http://schemas.microsoft.com/office/drawing/2014/main" id="{F6971CCA-72C9-3197-4C93-8106DAC8B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-330423"/>
              <a:ext cx="6858000" cy="5143500"/>
            </a:xfrm>
            <a:prstGeom prst="rect">
              <a:avLst/>
            </a:prstGeom>
          </p:spPr>
        </p:pic>
        <p:pic>
          <p:nvPicPr>
            <p:cNvPr id="25" name="Picture 24" descr="A graph of a blue curve&#10;&#10;Description automatically generated">
              <a:extLst>
                <a:ext uri="{FF2B5EF4-FFF2-40B4-BE49-F238E27FC236}">
                  <a16:creationId xmlns:a16="http://schemas.microsoft.com/office/drawing/2014/main" id="{0D0DDED5-3B06-79DA-E5ED-1CB4D8370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71435" y="-330423"/>
              <a:ext cx="6858000" cy="5143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02222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1896952" cy="804066"/>
          </a:xfrm>
        </p:spPr>
        <p:txBody>
          <a:bodyPr/>
          <a:lstStyle/>
          <a:p>
            <a:r>
              <a:rPr lang="en-US" dirty="0"/>
              <a:t>Photon Scans: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E9FFC92-AD7D-5046-AA1D-8AE3C57E752B}"/>
              </a:ext>
            </a:extLst>
          </p:cNvPr>
          <p:cNvSpPr txBox="1"/>
          <p:nvPr/>
        </p:nvSpPr>
        <p:spPr>
          <a:xfrm>
            <a:off x="250125" y="1779662"/>
            <a:ext cx="1513563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Working Point: </a:t>
            </a:r>
            <a:r>
              <a:rPr lang="en-US" dirty="0" err="1"/>
              <a:t>tt</a:t>
            </a:r>
            <a:endParaRPr lang="en-US" dirty="0"/>
          </a:p>
          <a:p>
            <a:r>
              <a:rPr lang="en-US" dirty="0"/>
              <a:t>Top: x offset</a:t>
            </a:r>
          </a:p>
          <a:p>
            <a:r>
              <a:rPr lang="en-US" dirty="0"/>
              <a:t>Bottom: y offset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5945E61-C08E-AD44-4A59-69D4CF675DBD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411510"/>
            <a:ext cx="6300000" cy="2362500"/>
            <a:chOff x="-2705191" y="-792088"/>
            <a:chExt cx="13716000" cy="5143500"/>
          </a:xfrm>
        </p:grpSpPr>
        <p:pic>
          <p:nvPicPr>
            <p:cNvPr id="12" name="Picture 11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9FA24278-3E47-07B9-5D23-244EC59A8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2809" y="-792088"/>
              <a:ext cx="6858000" cy="5143500"/>
            </a:xfrm>
            <a:prstGeom prst="rect">
              <a:avLst/>
            </a:prstGeom>
          </p:spPr>
        </p:pic>
        <p:pic>
          <p:nvPicPr>
            <p:cNvPr id="17" name="Picture 16" descr="A graph of a graph&#10;&#10;Description automatically generated">
              <a:extLst>
                <a:ext uri="{FF2B5EF4-FFF2-40B4-BE49-F238E27FC236}">
                  <a16:creationId xmlns:a16="http://schemas.microsoft.com/office/drawing/2014/main" id="{38E391E8-6E28-4394-7336-BB0B3FC59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705191" y="-792088"/>
              <a:ext cx="6858000" cy="51435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20DADE1-EE66-3EE3-1474-761EA7042312}"/>
              </a:ext>
            </a:extLst>
          </p:cNvPr>
          <p:cNvGrpSpPr>
            <a:grpSpLocks noChangeAspect="1"/>
          </p:cNvGrpSpPr>
          <p:nvPr/>
        </p:nvGrpSpPr>
        <p:grpSpPr>
          <a:xfrm>
            <a:off x="2844000" y="2784800"/>
            <a:ext cx="6300000" cy="2358700"/>
            <a:chOff x="-2694930" y="-76507"/>
            <a:chExt cx="13738096" cy="5143500"/>
          </a:xfrm>
        </p:grpSpPr>
        <p:pic>
          <p:nvPicPr>
            <p:cNvPr id="23" name="Picture 22" descr="A graph of a light&#10;&#10;Description automatically generated">
              <a:extLst>
                <a:ext uri="{FF2B5EF4-FFF2-40B4-BE49-F238E27FC236}">
                  <a16:creationId xmlns:a16="http://schemas.microsoft.com/office/drawing/2014/main" id="{6B41686E-328E-E78B-EA71-661138413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5166" y="-76507"/>
              <a:ext cx="6858000" cy="5143500"/>
            </a:xfrm>
            <a:prstGeom prst="rect">
              <a:avLst/>
            </a:prstGeom>
          </p:spPr>
        </p:pic>
        <p:pic>
          <p:nvPicPr>
            <p:cNvPr id="25" name="Picture 24" descr="A graph of a blue curve&#10;&#10;Description automatically generated">
              <a:extLst>
                <a:ext uri="{FF2B5EF4-FFF2-40B4-BE49-F238E27FC236}">
                  <a16:creationId xmlns:a16="http://schemas.microsoft.com/office/drawing/2014/main" id="{A2F824A6-7B2C-9F73-FF3A-5CBEB42EE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94930" y="-76507"/>
              <a:ext cx="6858000" cy="5143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6398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609"/>
            <a:ext cx="4023000" cy="345637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Aim: Design of an Interaction Point Collision Feedback System for FCCee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Initial studies into beam-beam effects with a strong-strong beam model have been undertaken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Really fits more into “</a:t>
            </a:r>
            <a:r>
              <a:rPr lang="en-GB" sz="1400" i="0" u="none" strike="noStrike" dirty="0">
                <a:effectLst/>
              </a:rPr>
              <a:t>Task 2.3: Interaction region and machine detector interface design”, but heavy optics input requirements</a:t>
            </a:r>
            <a:endParaRPr lang="en-US" sz="1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5785384" cy="481782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4687200" y="1090614"/>
            <a:ext cx="4320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Who Am I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/>
          <p:nvPr/>
        </p:nvCxnSpPr>
        <p:spPr>
          <a:xfrm>
            <a:off x="4687200" y="4659982"/>
            <a:ext cx="432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1694E8A-75EC-6930-D8C7-B0741CF270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381865"/>
            <a:ext cx="4320000" cy="3278110"/>
          </a:xfrm>
        </p:spPr>
        <p:txBody>
          <a:bodyPr/>
          <a:lstStyle/>
          <a:p>
            <a:pPr algn="r">
              <a:lnSpc>
                <a:spcPct val="200000"/>
              </a:lnSpc>
            </a:pPr>
            <a:r>
              <a:rPr lang="en-GB" sz="1400" dirty="0"/>
              <a:t>John Salvesen (Jack)</a:t>
            </a:r>
          </a:p>
          <a:p>
            <a:pPr algn="r">
              <a:lnSpc>
                <a:spcPct val="200000"/>
              </a:lnSpc>
            </a:pPr>
            <a:endParaRPr lang="en-GB" sz="1400" dirty="0"/>
          </a:p>
          <a:p>
            <a:pPr algn="r">
              <a:lnSpc>
                <a:spcPct val="200000"/>
              </a:lnSpc>
            </a:pPr>
            <a:r>
              <a:rPr lang="en-GB" sz="1400" b="0" dirty="0"/>
              <a:t>Doctoral Student in BE-ABP-LAF</a:t>
            </a:r>
          </a:p>
          <a:p>
            <a:pPr algn="r">
              <a:lnSpc>
                <a:spcPct val="200000"/>
              </a:lnSpc>
            </a:pPr>
            <a:r>
              <a:rPr lang="en-GB" sz="1400" dirty="0"/>
              <a:t>DPhil Candidate at University of Oxford</a:t>
            </a:r>
          </a:p>
          <a:p>
            <a:pPr algn="r">
              <a:lnSpc>
                <a:spcPct val="200000"/>
              </a:lnSpc>
            </a:pPr>
            <a:endParaRPr lang="en-GB" sz="1400" b="0" dirty="0"/>
          </a:p>
          <a:p>
            <a:pPr algn="r">
              <a:lnSpc>
                <a:spcPct val="200000"/>
              </a:lnSpc>
            </a:pPr>
            <a:r>
              <a:rPr lang="en-GB" sz="1400" dirty="0"/>
              <a:t>CERN Supervisor: Frank Zimmermann</a:t>
            </a:r>
          </a:p>
          <a:p>
            <a:pPr algn="r">
              <a:lnSpc>
                <a:spcPct val="200000"/>
              </a:lnSpc>
            </a:pPr>
            <a:r>
              <a:rPr lang="en-GB" sz="1400" b="0" dirty="0"/>
              <a:t>University Supervisor: Phil Burrows</a:t>
            </a:r>
          </a:p>
        </p:txBody>
      </p:sp>
      <p:cxnSp>
        <p:nvCxnSpPr>
          <p:cNvPr id="4" name="Gerader Verbinder 9">
            <a:extLst>
              <a:ext uri="{FF2B5EF4-FFF2-40B4-BE49-F238E27FC236}">
                <a16:creationId xmlns:a16="http://schemas.microsoft.com/office/drawing/2014/main" id="{DCA2A1E7-7617-1954-CD58-97C2F66171B6}"/>
              </a:ext>
            </a:extLst>
          </p:cNvPr>
          <p:cNvCxnSpPr/>
          <p:nvPr/>
        </p:nvCxnSpPr>
        <p:spPr>
          <a:xfrm>
            <a:off x="4687200" y="1381023"/>
            <a:ext cx="432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622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Beam-beam Interaction Simulations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8752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59582"/>
            <a:ext cx="4417232" cy="3816424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Strong-Strong model for colliding beams</a:t>
            </a:r>
          </a:p>
          <a:p>
            <a:pPr marL="414450" lvl="1" indent="-171450">
              <a:lnSpc>
                <a:spcPct val="150000"/>
              </a:lnSpc>
            </a:pPr>
            <a:r>
              <a:rPr lang="en-GB" sz="1400" dirty="0"/>
              <a:t>Solves Poisson’s Equation on a 3D mesh</a:t>
            </a:r>
            <a:endParaRPr lang="en-US" sz="1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Including:</a:t>
            </a:r>
          </a:p>
          <a:p>
            <a:pPr marL="414450" lvl="1" indent="-171450">
              <a:lnSpc>
                <a:spcPct val="150000"/>
              </a:lnSpc>
            </a:pPr>
            <a:r>
              <a:rPr lang="en-GB" sz="1400" dirty="0">
                <a:effectLst/>
              </a:rPr>
              <a:t>Beamstrahlung</a:t>
            </a:r>
          </a:p>
          <a:p>
            <a:pPr marL="414450" lvl="1" indent="-171450">
              <a:lnSpc>
                <a:spcPct val="150000"/>
              </a:lnSpc>
            </a:pPr>
            <a:r>
              <a:rPr lang="en-GB" sz="1400" dirty="0"/>
              <a:t>P</a:t>
            </a:r>
            <a:r>
              <a:rPr lang="en-GB" sz="1400" dirty="0">
                <a:effectLst/>
              </a:rPr>
              <a:t>roduction of coherent and incoherent pairs</a:t>
            </a:r>
          </a:p>
          <a:p>
            <a:pPr marL="171450" indent="-171450">
              <a:lnSpc>
                <a:spcPct val="150000"/>
              </a:lnSpc>
            </a:pPr>
            <a:endParaRPr lang="en-GB" sz="1400" dirty="0"/>
          </a:p>
          <a:p>
            <a:pPr marL="171450" indent="-171450">
              <a:lnSpc>
                <a:spcPct val="150000"/>
              </a:lnSpc>
            </a:pPr>
            <a:r>
              <a:rPr lang="en-GB" sz="1400" b="1" dirty="0"/>
              <a:t>Limitations</a:t>
            </a:r>
            <a:endParaRPr lang="en-GB" sz="14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i="1" dirty="0"/>
              <a:t>Single bunch crossings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No downstream bunch tracking (yet)</a:t>
            </a:r>
          </a:p>
          <a:p>
            <a:pPr marL="171450" indent="-171450">
              <a:lnSpc>
                <a:spcPct val="150000"/>
              </a:lnSpc>
            </a:pPr>
            <a:endParaRPr lang="en-GB" sz="1400" dirty="0"/>
          </a:p>
          <a:p>
            <a:pPr marL="171450" indent="-171450">
              <a:lnSpc>
                <a:spcPct val="150000"/>
              </a:lnSpc>
            </a:pPr>
            <a:endParaRPr lang="en-GB" sz="1400" dirty="0"/>
          </a:p>
          <a:p>
            <a:pPr marL="171450" indent="-171450">
              <a:lnSpc>
                <a:spcPct val="150000"/>
              </a:lnSpc>
            </a:pPr>
            <a:r>
              <a:rPr lang="en-GB" sz="1400" i="1" dirty="0"/>
              <a:t>Using GUINEA-PIG++</a:t>
            </a:r>
            <a:r>
              <a:rPr lang="en-GB" sz="1400" i="1" baseline="30000" dirty="0"/>
              <a:t>2</a:t>
            </a:r>
            <a:r>
              <a:rPr lang="en-GB" sz="1400" i="1" dirty="0"/>
              <a:t> (C++ Version)</a:t>
            </a:r>
          </a:p>
          <a:p>
            <a:pPr marL="171450" indent="-171450">
              <a:lnSpc>
                <a:spcPct val="150000"/>
              </a:lnSpc>
            </a:pPr>
            <a:endParaRPr lang="en-GB" sz="14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51997"/>
          </a:xfrm>
        </p:spPr>
        <p:txBody>
          <a:bodyPr/>
          <a:lstStyle/>
          <a:p>
            <a:r>
              <a:rPr lang="en-US" dirty="0"/>
              <a:t>Strong-Strong simulation with GUINEA PIG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6" name="Textfeld 3">
            <a:extLst>
              <a:ext uri="{FF2B5EF4-FFF2-40B4-BE49-F238E27FC236}">
                <a16:creationId xmlns:a16="http://schemas.microsoft.com/office/drawing/2014/main" id="{C8C369C3-15F5-1A4D-8B97-D661AEEC91C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B5D70E-F736-D73E-40CC-FB48E3270F89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0B0D72-F68A-DB75-4E27-BE62647E695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8B981A26-FE9D-AFAF-27FA-25DC0AAF2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A30812-EDEC-7311-9728-56D9D83AD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4A7B628-E28E-1502-09C9-A4F3A64DC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283A3A9-2C56-FE70-59CF-A65833F01D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20072" y="4367449"/>
            <a:ext cx="3482940" cy="436549"/>
          </a:xfrm>
        </p:spPr>
        <p:txBody>
          <a:bodyPr/>
          <a:lstStyle/>
          <a:p>
            <a:r>
              <a:rPr lang="en-GB" sz="1200" dirty="0"/>
              <a:t>An example bunch used in GUINEA-PIG</a:t>
            </a:r>
          </a:p>
          <a:p>
            <a:r>
              <a:rPr lang="en-GB" sz="1200" dirty="0"/>
              <a:t>100,000 macroparticles shown</a:t>
            </a:r>
          </a:p>
        </p:txBody>
      </p:sp>
      <p:pic>
        <p:nvPicPr>
          <p:cNvPr id="22" name="Picture 21" descr="A picture containing text, screenshot, diagram&#10;&#10;Description automatically generated">
            <a:extLst>
              <a:ext uri="{FF2B5EF4-FFF2-40B4-BE49-F238E27FC236}">
                <a16:creationId xmlns:a16="http://schemas.microsoft.com/office/drawing/2014/main" id="{E1625A2C-2699-A08E-F27B-32A6352F1C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9" r="6106" b="1556"/>
          <a:stretch/>
        </p:blipFill>
        <p:spPr>
          <a:xfrm>
            <a:off x="4932040" y="979833"/>
            <a:ext cx="3600000" cy="338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96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1"/>
            <a:ext cx="3985651" cy="2304256"/>
          </a:xfrm>
        </p:spPr>
        <p:txBody>
          <a:bodyPr/>
          <a:lstStyle/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Several key effects at play :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The hourglass effect (focusing)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Dynamic Beta (beta dependance on beam-beam)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Loss of dynamic aperture (chaotic motion)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Emittance blowup</a:t>
            </a:r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Strength of beam-beam effects quantified by the </a:t>
            </a:r>
            <a:r>
              <a:rPr lang="en-US" sz="1400" i="1" dirty="0"/>
              <a:t>Disruption Factor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i="1" dirty="0"/>
              <a:t>Large disruption parameters in y throughout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/>
              <a:t>Beam-beam Effects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4687200" y="1131590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The Disruption Factor- adjusted for x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/>
          <p:nvPr/>
        </p:nvCxnSpPr>
        <p:spPr>
          <a:xfrm>
            <a:off x="4715550" y="2824200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687200" y="1381866"/>
                <a:ext cx="4023000" cy="1405908"/>
              </a:xfrm>
            </p:spPr>
            <p:txBody>
              <a:bodyPr/>
              <a:lstStyle/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ad>
                                <m:radPr>
                                  <m:degHide m:val="on"/>
                                  <m:ctrlP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𝑝𝑤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𝑝𝑤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b="0" dirty="0"/>
              </a:p>
              <a:p>
                <a:r>
                  <a:rPr lang="en-GB" sz="1000" dirty="0"/>
                  <a:t>Where N is the number of particles per bunch,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000" b="0" dirty="0"/>
                  <a:t> are the RMS bunch sizes at IP,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000" b="0" dirty="0"/>
                  <a:t> is the classical electron radius and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000" dirty="0"/>
                  <a:t> is the Lorentz factor.</a:t>
                </a:r>
                <a:endParaRPr lang="en-GB" sz="1000" b="0" dirty="0"/>
              </a:p>
            </p:txBody>
          </p:sp>
        </mc:Choice>
        <mc:Fallback xmlns="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687200" y="1381866"/>
                <a:ext cx="4023000" cy="1405908"/>
              </a:xfrm>
              <a:blipFill>
                <a:blip r:embed="rId5"/>
                <a:stretch>
                  <a:fillRect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platzhalter 3">
            <a:extLst>
              <a:ext uri="{FF2B5EF4-FFF2-40B4-BE49-F238E27FC236}">
                <a16:creationId xmlns:a16="http://schemas.microsoft.com/office/drawing/2014/main" id="{C04295EA-7663-C11F-029B-1D3DF202FA12}"/>
              </a:ext>
            </a:extLst>
          </p:cNvPr>
          <p:cNvSpPr txBox="1">
            <a:spLocks/>
          </p:cNvSpPr>
          <p:nvPr/>
        </p:nvSpPr>
        <p:spPr>
          <a:xfrm>
            <a:off x="4687200" y="3039697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Beam-beam deflection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19">
                <a:extLst>
                  <a:ext uri="{FF2B5EF4-FFF2-40B4-BE49-F238E27FC236}">
                    <a16:creationId xmlns:a16="http://schemas.microsoft.com/office/drawing/2014/main" id="{95552B3E-717A-6A7E-2815-4E4B5AC853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87200" y="3289973"/>
                <a:ext cx="4023000" cy="14059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accent1"/>
                  </a:solidFill>
                </a:endParaRPr>
              </a:p>
              <a:p>
                <a:endParaRPr lang="en-GB" dirty="0"/>
              </a:p>
              <a:p>
                <a:r>
                  <a:rPr lang="en-GB" sz="1000" dirty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000" b="0" i="0" smtClean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GB" sz="1000" dirty="0"/>
                  <a:t> is the deflection angle,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000" dirty="0"/>
                  <a:t> is the beam offset and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1000" dirty="0"/>
                  <a:t> is a function determined through simulations.</a:t>
                </a:r>
              </a:p>
              <a:p>
                <a:r>
                  <a:rPr lang="en-GB" sz="1000" b="1" i="1" dirty="0"/>
                  <a:t>The larger the disruption parameter, the larger the region where angular deflection is proportional to position offset</a:t>
                </a:r>
              </a:p>
            </p:txBody>
          </p:sp>
        </mc:Choice>
        <mc:Fallback xmlns="">
          <p:sp>
            <p:nvSpPr>
              <p:cNvPr id="15" name="Text Placeholder 19">
                <a:extLst>
                  <a:ext uri="{FF2B5EF4-FFF2-40B4-BE49-F238E27FC236}">
                    <a16:creationId xmlns:a16="http://schemas.microsoft.com/office/drawing/2014/main" id="{95552B3E-717A-6A7E-2815-4E4B5AC85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200" y="3289973"/>
                <a:ext cx="4023000" cy="1405908"/>
              </a:xfrm>
              <a:prstGeom prst="rect">
                <a:avLst/>
              </a:prstGeom>
              <a:blipFill>
                <a:blip r:embed="rId6"/>
                <a:stretch>
                  <a:fillRect r="-315" b="-90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EC2076F-C073-AA82-C68E-3231B62B84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709406"/>
              </p:ext>
            </p:extLst>
          </p:nvPr>
        </p:nvGraphicFramePr>
        <p:xfrm>
          <a:off x="442800" y="3507856"/>
          <a:ext cx="3960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02219977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7602934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74664301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913811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492468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ZH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370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  <a:r>
                        <a:rPr lang="en-GB" baseline="-25000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101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</a:t>
                      </a:r>
                      <a:r>
                        <a:rPr lang="en-GB" baseline="-25000" dirty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62832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837F10-8DC0-1BC7-D359-4A9F90C40317}"/>
              </a:ext>
            </a:extLst>
          </p:cNvPr>
          <p:cNvSpPr txBox="1"/>
          <p:nvPr/>
        </p:nvSpPr>
        <p:spPr>
          <a:xfrm rot="496282">
            <a:off x="5969789" y="56277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i="0" u="none" strike="noStrike" dirty="0">
                <a:effectLst/>
                <a:latin typeface="Helvetica" pitchFamily="2" charset="0"/>
              </a:rPr>
              <a:t>The collision area is much shorter than the bunch length due to the crossing angle.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06683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5D39DB-C37E-4734-B1D9-42602654B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1"/>
            <a:ext cx="3985651" cy="2304256"/>
          </a:xfrm>
        </p:spPr>
        <p:txBody>
          <a:bodyPr/>
          <a:lstStyle/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Several key effects at play :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The hourglass effect (focusing)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Dynamic Beta (beta dependance on beam-beam)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Loss of dynamic aperture (chaotic motion)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dirty="0"/>
              <a:t>Emittance blowup</a:t>
            </a:r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Strength of beam-beam effects quantified by the </a:t>
            </a:r>
            <a:r>
              <a:rPr lang="en-US" sz="1400" i="1" dirty="0"/>
              <a:t>Disruption Factor</a:t>
            </a:r>
          </a:p>
          <a:p>
            <a:pPr marL="414450" lvl="1" indent="-171450">
              <a:lnSpc>
                <a:spcPct val="125000"/>
              </a:lnSpc>
            </a:pPr>
            <a:r>
              <a:rPr lang="en-US" i="1" dirty="0"/>
              <a:t>Large disruption parameters in y throughout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/>
              <a:t>Beam-beam Effects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83403D9-11A0-4BF9-BD99-87138FD09D0F}"/>
              </a:ext>
            </a:extLst>
          </p:cNvPr>
          <p:cNvSpPr txBox="1">
            <a:spLocks/>
          </p:cNvSpPr>
          <p:nvPr/>
        </p:nvSpPr>
        <p:spPr>
          <a:xfrm>
            <a:off x="4687200" y="1131590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The Disruption Factor- Adjusted for y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E40E054-BE06-426C-8453-341C1B44F439}"/>
              </a:ext>
            </a:extLst>
          </p:cNvPr>
          <p:cNvCxnSpPr/>
          <p:nvPr/>
        </p:nvCxnSpPr>
        <p:spPr>
          <a:xfrm>
            <a:off x="4715550" y="2824200"/>
            <a:ext cx="39528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DD5EA16-6391-9644-ADD8-34454774EF6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B62CBEB-4663-7E3A-4C3D-300D41D94DDA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F00B15-DD64-1D7E-A927-40B21356224D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2" name="Picture 11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FED1B03-A361-50A4-0550-F1D126F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4B30C68-7401-9CCE-3100-DC3D60EB78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4" name="Picture 13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439B0998-9F22-D176-8495-41FBD472A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687200" y="1381866"/>
                <a:ext cx="4140000" cy="1405908"/>
              </a:xfrm>
            </p:spPr>
            <p:txBody>
              <a:bodyPr/>
              <a:lstStyle/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𝑝𝑤</m:t>
                                  </m:r>
                                </m:sub>
                                <m:sup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6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𝑝𝑤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1600" b="0" dirty="0">
                  <a:solidFill>
                    <a:schemeClr val="accent1"/>
                  </a:solidFill>
                </a:endParaRPr>
              </a:p>
              <a:p>
                <a:endParaRPr lang="en-GB" b="0" dirty="0"/>
              </a:p>
              <a:p>
                <a:r>
                  <a:rPr lang="en-GB" sz="1000" dirty="0"/>
                  <a:t>Where N is the number of particles per bunch,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000" b="0" dirty="0"/>
                  <a:t> are the RMS bunch sizes at IP,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000" b="0" dirty="0"/>
                  <a:t> is the classical electron radius,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000" dirty="0"/>
                  <a:t> is the Lorentz factor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𝑝𝑤</m:t>
                        </m:r>
                      </m:sub>
                    </m:sSub>
                  </m:oMath>
                </a14:m>
                <a:r>
                  <a:rPr lang="en-GB" sz="1000" b="0" dirty="0"/>
                  <a:t> is the </a:t>
                </a:r>
                <a:r>
                  <a:rPr lang="en-GB" sz="1000" b="0" dirty="0" err="1"/>
                  <a:t>Piwinski</a:t>
                </a:r>
                <a:r>
                  <a:rPr lang="en-GB" sz="1000" b="0" dirty="0"/>
                  <a:t> angle.</a:t>
                </a:r>
              </a:p>
            </p:txBody>
          </p:sp>
        </mc:Choice>
        <mc:Fallback xmlns="">
          <p:sp>
            <p:nvSpPr>
              <p:cNvPr id="20" name="Text Placeholder 19">
                <a:extLst>
                  <a:ext uri="{FF2B5EF4-FFF2-40B4-BE49-F238E27FC236}">
                    <a16:creationId xmlns:a16="http://schemas.microsoft.com/office/drawing/2014/main" id="{91694E8A-75EC-6930-D8C7-B0741CF270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687200" y="1381866"/>
                <a:ext cx="4140000" cy="1405908"/>
              </a:xfrm>
              <a:blipFill>
                <a:blip r:embed="rId5"/>
                <a:stretch>
                  <a:fillRect b="-8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platzhalter 3">
            <a:extLst>
              <a:ext uri="{FF2B5EF4-FFF2-40B4-BE49-F238E27FC236}">
                <a16:creationId xmlns:a16="http://schemas.microsoft.com/office/drawing/2014/main" id="{C04295EA-7663-C11F-029B-1D3DF202FA12}"/>
              </a:ext>
            </a:extLst>
          </p:cNvPr>
          <p:cNvSpPr txBox="1">
            <a:spLocks/>
          </p:cNvSpPr>
          <p:nvPr/>
        </p:nvSpPr>
        <p:spPr>
          <a:xfrm>
            <a:off x="4687200" y="3039697"/>
            <a:ext cx="4023000" cy="287574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solidFill>
                  <a:schemeClr val="tx2"/>
                </a:solidFill>
              </a:rPr>
              <a:t>Beam-beam deflection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19">
                <a:extLst>
                  <a:ext uri="{FF2B5EF4-FFF2-40B4-BE49-F238E27FC236}">
                    <a16:creationId xmlns:a16="http://schemas.microsoft.com/office/drawing/2014/main" id="{95552B3E-717A-6A7E-2815-4E4B5AC853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87200" y="3289973"/>
                <a:ext cx="4023000" cy="14059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accent1"/>
                  </a:solidFill>
                </a:endParaRPr>
              </a:p>
              <a:p>
                <a:endParaRPr lang="en-GB" dirty="0"/>
              </a:p>
              <a:p>
                <a:r>
                  <a:rPr lang="en-GB" sz="1000" dirty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000" b="0" i="0" smtClean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GB" sz="1000" dirty="0"/>
                  <a:t> is the deflection angle,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000" dirty="0"/>
                  <a:t> is the beam offset and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1000" dirty="0"/>
                  <a:t> is a function determined through simulations.</a:t>
                </a:r>
              </a:p>
              <a:p>
                <a:r>
                  <a:rPr lang="en-GB" sz="1000" b="1" i="1" dirty="0"/>
                  <a:t>The larger the disruption parameter, the larger the region where angular deflection is proportional to position offset</a:t>
                </a:r>
              </a:p>
            </p:txBody>
          </p:sp>
        </mc:Choice>
        <mc:Fallback xmlns="">
          <p:sp>
            <p:nvSpPr>
              <p:cNvPr id="15" name="Text Placeholder 19">
                <a:extLst>
                  <a:ext uri="{FF2B5EF4-FFF2-40B4-BE49-F238E27FC236}">
                    <a16:creationId xmlns:a16="http://schemas.microsoft.com/office/drawing/2014/main" id="{95552B3E-717A-6A7E-2815-4E4B5AC85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200" y="3289973"/>
                <a:ext cx="4023000" cy="1405908"/>
              </a:xfrm>
              <a:prstGeom prst="rect">
                <a:avLst/>
              </a:prstGeom>
              <a:blipFill>
                <a:blip r:embed="rId6"/>
                <a:stretch>
                  <a:fillRect r="-315" b="-90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CFB2A40-A7E6-E029-774A-FA06A960E3DB}"/>
              </a:ext>
            </a:extLst>
          </p:cNvPr>
          <p:cNvSpPr txBox="1"/>
          <p:nvPr/>
        </p:nvSpPr>
        <p:spPr>
          <a:xfrm rot="496282">
            <a:off x="5969789" y="56277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i="0" u="none" strike="noStrike" dirty="0">
                <a:effectLst/>
                <a:latin typeface="Helvetica" pitchFamily="2" charset="0"/>
              </a:rPr>
              <a:t>The collision area is much shorter than the bunch length due to the crossing angle.</a:t>
            </a:r>
            <a:endParaRPr lang="en-GB" sz="1200" b="1" dirty="0"/>
          </a:p>
        </p:txBody>
      </p: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522B33BE-1ED0-6C2F-05C0-5BFAFE9A9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839834"/>
              </p:ext>
            </p:extLst>
          </p:nvPr>
        </p:nvGraphicFramePr>
        <p:xfrm>
          <a:off x="442800" y="3507856"/>
          <a:ext cx="3960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02219977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7602934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74664301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913811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492468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ZH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370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  <a:r>
                        <a:rPr lang="en-GB" baseline="-25000" dirty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101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</a:t>
                      </a:r>
                      <a:r>
                        <a:rPr lang="en-GB" baseline="-25000" dirty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0.9241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628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737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" b="3148"/>
          <a:stretch>
            <a:fillRect/>
          </a:stretch>
        </p:blipFill>
        <p:spPr>
          <a:xfrm>
            <a:off x="-18000" y="339502"/>
            <a:ext cx="9180000" cy="4825117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Deflection Scans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EDF27C-8F6C-45AE-85EB-7919DF1A57F1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83AB91AD-C591-7B35-5A46-0EE4E0A463AF}"/>
              </a:ext>
            </a:extLst>
          </p:cNvPr>
          <p:cNvSpPr txBox="1"/>
          <p:nvPr/>
        </p:nvSpPr>
        <p:spPr>
          <a:xfrm>
            <a:off x="683568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20/07/2023		Transfer of Status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F5E49E-3607-629C-F050-A6B6270E77D8}"/>
              </a:ext>
            </a:extLst>
          </p:cNvPr>
          <p:cNvGrpSpPr>
            <a:grpSpLocks noChangeAspect="1"/>
          </p:cNvGrpSpPr>
          <p:nvPr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797C0307-2770-888A-DD9C-6D9EC6205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740C5E-29D9-053E-D9A0-6A66D891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651ABB61-3CA0-BF38-9861-65E69B5D0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530684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2212</TotalTime>
  <Words>1797</Words>
  <Application>Microsoft Macintosh PowerPoint</Application>
  <PresentationFormat>On-screen Show (16:9)</PresentationFormat>
  <Paragraphs>452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Cambria Math</vt:lpstr>
      <vt:lpstr>Helvetica</vt:lpstr>
      <vt:lpstr>Roboto</vt:lpstr>
      <vt:lpstr>Introslides</vt:lpstr>
      <vt:lpstr>Titleslides, Conclusion</vt:lpstr>
      <vt:lpstr>Content Slides - Deep Blue</vt:lpstr>
      <vt:lpstr>First Studies on IP Feedback</vt:lpstr>
      <vt:lpstr>Outline</vt:lpstr>
      <vt:lpstr>Introduction</vt:lpstr>
      <vt:lpstr>Introduction</vt:lpstr>
      <vt:lpstr>Beam-beam Interaction Simulations</vt:lpstr>
      <vt:lpstr>Strong-Strong simulation with GUINEA PIG</vt:lpstr>
      <vt:lpstr>Beam-beam Effects</vt:lpstr>
      <vt:lpstr>Beam-beam Effects</vt:lpstr>
      <vt:lpstr>Deflection Scans</vt:lpstr>
      <vt:lpstr>Primary Signal: Beam Deflection</vt:lpstr>
      <vt:lpstr>Primary Signal: Beam Deflection</vt:lpstr>
      <vt:lpstr>Secondary Signal: Beamstrahlung Photons</vt:lpstr>
      <vt:lpstr>Secondary Signal: Beamstrahlung Photons</vt:lpstr>
      <vt:lpstr>Secondary Signal: Beamstrahlung Photons</vt:lpstr>
      <vt:lpstr>Secondary Signal: Beamstrahlung Photons</vt:lpstr>
      <vt:lpstr>Secondary Signal: Beamstrahlung Photons</vt:lpstr>
      <vt:lpstr>Crab Waist Modelling</vt:lpstr>
      <vt:lpstr>Crab Waist Modelling</vt:lpstr>
      <vt:lpstr>Luminosity Maximisation with Crab Waist</vt:lpstr>
      <vt:lpstr>Luminosity Enhancement</vt:lpstr>
      <vt:lpstr>PowerPoint Presentation</vt:lpstr>
      <vt:lpstr>PowerPoint Presentation</vt:lpstr>
      <vt:lpstr>Conclusions</vt:lpstr>
      <vt:lpstr>Conclusion and Future Plans</vt:lpstr>
      <vt:lpstr>Thank you  for your attention.</vt:lpstr>
      <vt:lpstr>Appendices</vt:lpstr>
      <vt:lpstr>Parameters Used</vt:lpstr>
      <vt:lpstr>Radiation Emission</vt:lpstr>
      <vt:lpstr>Photon Scans:</vt:lpstr>
      <vt:lpstr>Photon Scans:</vt:lpstr>
      <vt:lpstr>Photon Scans:</vt:lpstr>
      <vt:lpstr>Photon Scans: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Jack Salvesen</cp:lastModifiedBy>
  <cp:revision>201</cp:revision>
  <dcterms:created xsi:type="dcterms:W3CDTF">2020-10-27T09:23:42Z</dcterms:created>
  <dcterms:modified xsi:type="dcterms:W3CDTF">2023-07-21T09:58:09Z</dcterms:modified>
</cp:coreProperties>
</file>