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25" autoAdjust="0"/>
    <p:restoredTop sz="96405"/>
  </p:normalViewPr>
  <p:slideViewPr>
    <p:cSldViewPr snapToGrid="0" snapToObjects="1">
      <p:cViewPr varScale="1">
        <p:scale>
          <a:sx n="120" d="100"/>
          <a:sy n="120" d="100"/>
        </p:scale>
        <p:origin x="192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x-none" smtClean="0"/>
              <a:t>13.07.23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13.07.23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457200" indent="-457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13.07.23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ggusSNow" TargetMode="External"/><Relationship Id="rId2" Type="http://schemas.openxmlformats.org/officeDocument/2006/relationships/hyperlink" Target="https://twiki.cern.ch/twiki/bin/view/LCG/WLCGCritSv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070121/#3-support-workflows-for-critic" TargetMode="External"/><Relationship Id="rId4" Type="http://schemas.openxmlformats.org/officeDocument/2006/relationships/hyperlink" Target="https://cern.service-now.com/service-portal/?id=kb_article&amp;n=KB000752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wiki.cern.ch/twiki/bin/view/LCG/WLCGCritSvc#CERN_IT_servic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twiki.cern.ch/twiki/bin/view/LCG/WLCGggusSNo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ern.service-now.com/service-portal?id=kb_article&amp;n=KB000752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event/1225113/#7-status-of-the-new-helpdes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?mode=ticket_info&amp;ticket_id=16263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x-none" smtClean="0"/>
              <a:t>1</a:t>
            </a:fld>
            <a:endParaRPr lang="x-none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support units for </a:t>
            </a:r>
          </a:p>
          <a:p>
            <a:r>
              <a:rPr lang="en-US" sz="5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</a:t>
            </a:r>
            <a:r>
              <a:rPr lang="en-US" sz="4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</a:t>
            </a:r>
            <a:r>
              <a:rPr lang="en-US" sz="5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services</a:t>
            </a:r>
            <a:br>
              <a:rPr lang="en-US" sz="5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Operations Coordination meeting</a:t>
            </a:r>
          </a:p>
          <a:p>
            <a:endParaRPr lang="en-US" sz="32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US" sz="3200" baseline="30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July 2023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Maarten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v1.0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82087F-9056-B14C-9284-6F24F9A93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>
                <a:hlinkClick r:id="rId2"/>
              </a:rPr>
              <a:t>WLCG critical services</a:t>
            </a:r>
            <a:r>
              <a:rPr lang="en-CH"/>
              <a:t> Twiki page:</a:t>
            </a:r>
          </a:p>
          <a:p>
            <a:pPr lvl="1"/>
            <a:r>
              <a:rPr lang="en-GB" dirty="0"/>
              <a:t>E</a:t>
            </a:r>
            <a:r>
              <a:rPr lang="en-CH"/>
              <a:t>ach service name now links to </a:t>
            </a:r>
            <a:r>
              <a:rPr lang="en-CH" b="1"/>
              <a:t>instructions</a:t>
            </a:r>
            <a:r>
              <a:rPr lang="en-CH"/>
              <a:t> on how to open a ticket for the corresponding service</a:t>
            </a:r>
          </a:p>
          <a:p>
            <a:pPr lvl="2"/>
            <a:r>
              <a:rPr lang="en-GB" dirty="0"/>
              <a:t>M</a:t>
            </a:r>
            <a:r>
              <a:rPr lang="en-CH"/>
              <a:t>ostly via </a:t>
            </a:r>
            <a:r>
              <a:rPr lang="en-CH" b="1"/>
              <a:t>GGUS</a:t>
            </a:r>
            <a:r>
              <a:rPr lang="en-CH"/>
              <a:t>, in some cases via </a:t>
            </a:r>
            <a:r>
              <a:rPr lang="en-CH" b="1"/>
              <a:t>S</a:t>
            </a:r>
            <a:r>
              <a:rPr lang="en-GB" b="1" dirty="0"/>
              <a:t>N</a:t>
            </a:r>
            <a:r>
              <a:rPr lang="en-CH" b="1"/>
              <a:t>ow</a:t>
            </a:r>
          </a:p>
          <a:p>
            <a:pPr lvl="2"/>
            <a:r>
              <a:rPr lang="en-GB" dirty="0"/>
              <a:t>F</a:t>
            </a:r>
            <a:r>
              <a:rPr lang="en-CH"/>
              <a:t>or S</a:t>
            </a:r>
            <a:r>
              <a:rPr lang="en-GB" dirty="0"/>
              <a:t>N</a:t>
            </a:r>
            <a:r>
              <a:rPr lang="en-CH"/>
              <a:t>ow, a </a:t>
            </a:r>
            <a:r>
              <a:rPr lang="en-CH" b="1"/>
              <a:t>dedicated form </a:t>
            </a:r>
            <a:r>
              <a:rPr lang="en-CH"/>
              <a:t>is used to have relevant experts notified directly</a:t>
            </a:r>
          </a:p>
          <a:p>
            <a:pPr lvl="1"/>
            <a:r>
              <a:rPr lang="en-GB" dirty="0"/>
              <a:t>T</a:t>
            </a:r>
            <a:r>
              <a:rPr lang="en-CH"/>
              <a:t>hose </a:t>
            </a:r>
            <a:r>
              <a:rPr lang="en-CH" b="1"/>
              <a:t>instructions</a:t>
            </a:r>
            <a:r>
              <a:rPr lang="en-CH"/>
              <a:t> are grouped together on a dedicated new page:</a:t>
            </a:r>
          </a:p>
          <a:p>
            <a:pPr lvl="2"/>
            <a:r>
              <a:rPr lang="en-GB" dirty="0">
                <a:hlinkClick r:id="rId3"/>
              </a:rPr>
              <a:t>https://twiki.cern.ch/twiki/bin/view/LCG/WLCGggusSNow</a:t>
            </a:r>
            <a:endParaRPr lang="en-GB" dirty="0"/>
          </a:p>
          <a:p>
            <a:pPr lvl="1"/>
            <a:r>
              <a:rPr lang="en-GB" dirty="0"/>
              <a:t>That page has been </a:t>
            </a:r>
            <a:r>
              <a:rPr lang="en-GB" b="1" dirty="0"/>
              <a:t>replicated</a:t>
            </a:r>
            <a:r>
              <a:rPr lang="en-GB" dirty="0"/>
              <a:t> into a SNow Knowledge Base article:</a:t>
            </a:r>
          </a:p>
          <a:p>
            <a:pPr lvl="2"/>
            <a:r>
              <a:rPr lang="en-GB" dirty="0">
                <a:hlinkClick r:id="rId4"/>
              </a:rPr>
              <a:t>https://cern.service-now.com/service-portal/?id=kb_article&amp;n=KB0007528</a:t>
            </a:r>
            <a:endParaRPr lang="en-GB" dirty="0"/>
          </a:p>
          <a:p>
            <a:pPr lvl="2"/>
            <a:r>
              <a:rPr lang="en-GB" dirty="0"/>
              <a:t>I</a:t>
            </a:r>
            <a:r>
              <a:rPr lang="en-CH"/>
              <a:t>t will be updated manually when needed</a:t>
            </a:r>
          </a:p>
          <a:p>
            <a:pPr lvl="2"/>
            <a:r>
              <a:rPr lang="en-GB" dirty="0"/>
              <a:t>T</a:t>
            </a:r>
            <a:r>
              <a:rPr lang="en-CH"/>
              <a:t>he Twiki source is versioned, the KB article does not support versioning</a:t>
            </a:r>
          </a:p>
          <a:p>
            <a:pPr lvl="1"/>
            <a:r>
              <a:rPr lang="en-GB" dirty="0"/>
              <a:t>T</a:t>
            </a:r>
            <a:r>
              <a:rPr lang="en-CH"/>
              <a:t>he instructions are thus available from 2 </a:t>
            </a:r>
            <a:r>
              <a:rPr lang="en-CH" b="1"/>
              <a:t>independent</a:t>
            </a:r>
            <a:r>
              <a:rPr lang="en-CH"/>
              <a:t> domains</a:t>
            </a:r>
          </a:p>
          <a:p>
            <a:pPr lvl="1"/>
            <a:r>
              <a:rPr lang="en-CH"/>
              <a:t>For CERN services also the corresponding S</a:t>
            </a:r>
            <a:r>
              <a:rPr lang="en-GB" dirty="0"/>
              <a:t>N</a:t>
            </a:r>
            <a:r>
              <a:rPr lang="en-CH"/>
              <a:t>ow Functional Elements and/or Service Elements are listed</a:t>
            </a:r>
          </a:p>
          <a:p>
            <a:pPr lvl="2"/>
            <a:r>
              <a:rPr lang="en-GB" dirty="0"/>
              <a:t>T</a:t>
            </a:r>
            <a:r>
              <a:rPr lang="en-CH"/>
              <a:t>hat information is for the IT Department groups providing the services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886EB2-C079-CC49-9F79-21B69DC8C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Recap from </a:t>
            </a:r>
            <a:r>
              <a:rPr lang="en-US" dirty="0">
                <a:hlinkClick r:id="rId5"/>
              </a:rPr>
              <a:t>September 2021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A8B479-B5F1-334C-AEF6-5E0D4BCBAD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52882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53A237-2828-0344-AE28-B6A81CCFD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Critical services at </a:t>
            </a:r>
            <a:r>
              <a:rPr lang="en-GB" dirty="0">
                <a:hlinkClick r:id="rId2"/>
              </a:rPr>
              <a:t>CERN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48374C-BE84-A748-AD57-4F4B2993E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x-none" smtClean="0"/>
              <a:t>3</a:t>
            </a:fld>
            <a:endParaRPr lang="x-none"/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E082CED0-04BD-434A-BE36-3ACDCB8E5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6005"/>
            <a:ext cx="12192000" cy="54259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8065-D683-DD46-B1E3-86D102EDF4F6}"/>
              </a:ext>
            </a:extLst>
          </p:cNvPr>
          <p:cNvSpPr txBox="1"/>
          <p:nvPr/>
        </p:nvSpPr>
        <p:spPr>
          <a:xfrm>
            <a:off x="0" y="5992296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/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175048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F3B28-282B-404E-BA4F-9424CD0A8C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x-none" smtClean="0"/>
              <a:t>4</a:t>
            </a:fld>
            <a:endParaRPr lang="x-none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4A4AD14D-EAE3-A03A-B894-BA44C249C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506" y="0"/>
            <a:ext cx="7772400" cy="617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41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2192C2-D585-C548-8855-E5FD46876A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x-none" smtClean="0"/>
              <a:t>5</a:t>
            </a:fld>
            <a:endParaRPr lang="x-none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BF35FE7E-5F72-FDEA-A7C9-893961C87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792" y="0"/>
            <a:ext cx="7392416" cy="632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10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F1BD7D-8276-3045-B088-28649804E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730023" cy="5367666"/>
          </a:xfrm>
        </p:spPr>
        <p:txBody>
          <a:bodyPr>
            <a:normAutofit/>
          </a:bodyPr>
          <a:lstStyle/>
          <a:p>
            <a:r>
              <a:rPr lang="en-GB" dirty="0"/>
              <a:t>P</a:t>
            </a:r>
            <a:r>
              <a:rPr lang="en-CH"/>
              <a:t>lans for the new WLCG Helpdesk were </a:t>
            </a:r>
            <a:r>
              <a:rPr lang="en-CH">
                <a:hlinkClick r:id="rId2"/>
              </a:rPr>
              <a:t>presented</a:t>
            </a:r>
            <a:r>
              <a:rPr lang="en-CH"/>
              <a:t> in the GDB meeting on 21 June</a:t>
            </a:r>
          </a:p>
          <a:p>
            <a:r>
              <a:rPr lang="en-CH"/>
              <a:t>The integration of the CERN SNow support units has recently started getting looked into</a:t>
            </a:r>
          </a:p>
          <a:p>
            <a:r>
              <a:rPr lang="en-GB" dirty="0"/>
              <a:t>A</a:t>
            </a:r>
            <a:r>
              <a:rPr lang="en-CH"/>
              <a:t> concern was raised about </a:t>
            </a:r>
            <a:r>
              <a:rPr lang="en-CH" b="1">
                <a:solidFill>
                  <a:srgbClr val="FF0000"/>
                </a:solidFill>
              </a:rPr>
              <a:t>costs</a:t>
            </a:r>
            <a:r>
              <a:rPr lang="en-CH"/>
              <a:t> vs. </a:t>
            </a:r>
            <a:r>
              <a:rPr lang="en-CH" b="1">
                <a:solidFill>
                  <a:srgbClr val="00B050"/>
                </a:solidFill>
              </a:rPr>
              <a:t>benefits</a:t>
            </a:r>
            <a:r>
              <a:rPr lang="en-CH"/>
              <a:t> of this approach</a:t>
            </a:r>
          </a:p>
          <a:p>
            <a:pPr lvl="1"/>
            <a:r>
              <a:rPr lang="en-GB" dirty="0"/>
              <a:t>O</a:t>
            </a:r>
            <a:r>
              <a:rPr lang="en-CH"/>
              <a:t>n average ~15 </a:t>
            </a:r>
            <a:br>
              <a:rPr lang="en-CH"/>
            </a:br>
            <a:r>
              <a:rPr lang="en-CH"/>
              <a:t>tickets per </a:t>
            </a:r>
            <a:r>
              <a:rPr lang="en-CH" b="1"/>
              <a:t>month</a:t>
            </a:r>
            <a:r>
              <a:rPr lang="en-CH"/>
              <a:t> </a:t>
            </a:r>
            <a:br>
              <a:rPr lang="en-CH"/>
            </a:br>
            <a:r>
              <a:rPr lang="en-CH"/>
              <a:t>in the last 1.5 years</a:t>
            </a:r>
          </a:p>
          <a:p>
            <a:pPr lvl="1"/>
            <a:r>
              <a:rPr lang="en-GB" dirty="0"/>
              <a:t>C</a:t>
            </a:r>
            <a:r>
              <a:rPr lang="en-CH"/>
              <a:t>an a lot of effort </a:t>
            </a:r>
            <a:br>
              <a:rPr lang="en-CH"/>
            </a:br>
            <a:r>
              <a:rPr lang="en-CH"/>
              <a:t>for implemention</a:t>
            </a:r>
            <a:br>
              <a:rPr lang="en-CH"/>
            </a:br>
            <a:r>
              <a:rPr lang="en-CH"/>
              <a:t>and maintenance</a:t>
            </a:r>
            <a:br>
              <a:rPr lang="en-CH"/>
            </a:br>
            <a:r>
              <a:rPr lang="en-CH"/>
              <a:t>be defended?</a:t>
            </a:r>
          </a:p>
          <a:p>
            <a:pPr lvl="2"/>
            <a:r>
              <a:rPr lang="en-GB" dirty="0"/>
              <a:t>U</a:t>
            </a:r>
            <a:r>
              <a:rPr lang="en-CH"/>
              <a:t>pgrades vs. </a:t>
            </a:r>
            <a:br>
              <a:rPr lang="en-CH"/>
            </a:br>
            <a:r>
              <a:rPr lang="en-GB" dirty="0"/>
              <a:t>c</a:t>
            </a:r>
            <a:r>
              <a:rPr lang="en-CH"/>
              <a:t>ompatibility…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9C118-445F-6F4F-89F1-91B47622F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new WLCG Helpdesk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F95EC-654D-BE46-A223-C82209351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x-none" smtClean="0"/>
              <a:t>6</a:t>
            </a:fld>
            <a:endParaRPr lang="x-non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5A41D6-07FC-325F-A98F-D4B804D4D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791" y="3030279"/>
            <a:ext cx="6446829" cy="327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401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A52E6C-70B0-E46F-CC68-EAF2D293D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</a:t>
            </a:r>
            <a:r>
              <a:rPr lang="en-CH"/>
              <a:t>nterface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7892C-A3EB-C150-8353-9585A0281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x-none" smtClean="0"/>
              <a:t>7</a:t>
            </a:fld>
            <a:endParaRPr lang="x-none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4683E44-603F-4D31-5035-5930AE2C5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CH"/>
              <a:t>he Helpdesk-S</a:t>
            </a:r>
            <a:r>
              <a:rPr lang="en-GB" dirty="0"/>
              <a:t>N</a:t>
            </a:r>
            <a:r>
              <a:rPr lang="en-CH"/>
              <a:t>ow interface may fail from time to time</a:t>
            </a:r>
          </a:p>
          <a:p>
            <a:pPr lvl="1"/>
            <a:r>
              <a:rPr lang="en-GB" dirty="0"/>
              <a:t>T</a:t>
            </a:r>
            <a:r>
              <a:rPr lang="en-CH"/>
              <a:t>his has happened a number of times for GGUS in the past years</a:t>
            </a:r>
          </a:p>
          <a:p>
            <a:pPr lvl="1"/>
            <a:r>
              <a:rPr lang="en-GB" dirty="0"/>
              <a:t>Recent examples are documented in this (open!) ticket: </a:t>
            </a:r>
            <a:r>
              <a:rPr lang="en-GB" dirty="0">
                <a:hlinkClick r:id="rId2"/>
              </a:rPr>
              <a:t>GGUS:162634</a:t>
            </a:r>
            <a:endParaRPr lang="en-GB" dirty="0"/>
          </a:p>
          <a:p>
            <a:pPr lvl="1"/>
            <a:r>
              <a:rPr lang="en-GB" dirty="0"/>
              <a:t>The fallout can be </a:t>
            </a:r>
            <a:r>
              <a:rPr lang="en-GB" i="1" dirty="0"/>
              <a:t>very</a:t>
            </a:r>
            <a:r>
              <a:rPr lang="en-GB" dirty="0"/>
              <a:t> annoying – the other side did not receive the latest ticket update message and therefore did not react…</a:t>
            </a:r>
          </a:p>
          <a:p>
            <a:pPr lvl="1"/>
            <a:endParaRPr lang="en-CH"/>
          </a:p>
          <a:p>
            <a:r>
              <a:rPr lang="en-GB" dirty="0"/>
              <a:t>Various causes</a:t>
            </a:r>
          </a:p>
          <a:p>
            <a:pPr lvl="1"/>
            <a:r>
              <a:rPr lang="en-GB" dirty="0"/>
              <a:t>Bugs</a:t>
            </a:r>
          </a:p>
          <a:p>
            <a:pPr lvl="1"/>
            <a:r>
              <a:rPr lang="en-GB" dirty="0"/>
              <a:t>Configuration mistakes</a:t>
            </a:r>
          </a:p>
          <a:p>
            <a:pPr lvl="1"/>
            <a:r>
              <a:rPr lang="en-GB" dirty="0"/>
              <a:t>Design flaws / limitations</a:t>
            </a:r>
          </a:p>
          <a:p>
            <a:pPr lvl="1"/>
            <a:r>
              <a:rPr lang="en-GB" dirty="0"/>
              <a:t>Incomplete / inconsistent testing of upgrades on </a:t>
            </a:r>
            <a:r>
              <a:rPr lang="en-GB" i="1" dirty="0"/>
              <a:t>either</a:t>
            </a:r>
            <a:r>
              <a:rPr lang="en-GB" dirty="0"/>
              <a:t> side</a:t>
            </a:r>
          </a:p>
        </p:txBody>
      </p:sp>
    </p:spTree>
    <p:extLst>
      <p:ext uri="{BB962C8B-B14F-4D97-AF65-F5344CB8AC3E}">
        <p14:creationId xmlns:p14="http://schemas.microsoft.com/office/powerpoint/2010/main" val="3936559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A183D6-CAAF-411B-10AE-147CC1FFF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</a:t>
            </a:r>
            <a:r>
              <a:rPr lang="en-CH"/>
              <a:t>hat if we used only </a:t>
            </a:r>
            <a:r>
              <a:rPr lang="en-CH" b="1"/>
              <a:t>S</a:t>
            </a:r>
            <a:r>
              <a:rPr lang="en-GB" b="1" dirty="0"/>
              <a:t>N</a:t>
            </a:r>
            <a:r>
              <a:rPr lang="en-CH" b="1"/>
              <a:t>ow </a:t>
            </a:r>
            <a:r>
              <a:rPr lang="en-CH"/>
              <a:t>for all the </a:t>
            </a:r>
            <a:r>
              <a:rPr lang="en-CH" b="1"/>
              <a:t>CERN</a:t>
            </a:r>
            <a:r>
              <a:rPr lang="en-CH"/>
              <a:t> support units?</a:t>
            </a:r>
          </a:p>
          <a:p>
            <a:pPr lvl="1"/>
            <a:r>
              <a:rPr lang="en-GB" dirty="0"/>
              <a:t>W</a:t>
            </a:r>
            <a:r>
              <a:rPr lang="en-CH"/>
              <a:t>e would avoid the described:</a:t>
            </a:r>
          </a:p>
          <a:p>
            <a:pPr lvl="2"/>
            <a:r>
              <a:rPr lang="en-CH"/>
              <a:t>Implementation and maintenance efforts</a:t>
            </a:r>
            <a:endParaRPr lang="en-US" dirty="0"/>
          </a:p>
          <a:p>
            <a:pPr lvl="2"/>
            <a:r>
              <a:rPr lang="en-CH"/>
              <a:t>Synchronization issues</a:t>
            </a:r>
          </a:p>
          <a:p>
            <a:pPr lvl="1"/>
            <a:r>
              <a:rPr lang="en-GB" dirty="0"/>
              <a:t>W</a:t>
            </a:r>
            <a:r>
              <a:rPr lang="en-CH"/>
              <a:t>e could finally </a:t>
            </a:r>
            <a:r>
              <a:rPr lang="en-CH" b="1"/>
              <a:t>target</a:t>
            </a:r>
            <a:r>
              <a:rPr lang="en-CH"/>
              <a:t> the support units behind </a:t>
            </a:r>
            <a:r>
              <a:rPr lang="en-CH" i="1">
                <a:solidFill>
                  <a:schemeClr val="tx1"/>
                </a:solidFill>
              </a:rPr>
              <a:t>ROC_CERN </a:t>
            </a:r>
            <a:r>
              <a:rPr lang="en-CH" b="1"/>
              <a:t>directly</a:t>
            </a:r>
            <a:r>
              <a:rPr lang="en-CH"/>
              <a:t> </a:t>
            </a:r>
          </a:p>
          <a:p>
            <a:pPr lvl="2"/>
            <a:r>
              <a:rPr lang="en-GB" dirty="0"/>
              <a:t>Send a ticket directly to the relevant team</a:t>
            </a:r>
          </a:p>
          <a:p>
            <a:pPr lvl="2"/>
            <a:r>
              <a:rPr lang="en-GB" dirty="0"/>
              <a:t>T</a:t>
            </a:r>
            <a:r>
              <a:rPr lang="en-CH"/>
              <a:t>hat feature has been requested before, but was declined so far</a:t>
            </a:r>
          </a:p>
          <a:p>
            <a:pPr lvl="2"/>
            <a:endParaRPr lang="en-CH"/>
          </a:p>
          <a:p>
            <a:r>
              <a:rPr lang="en-GB" dirty="0"/>
              <a:t>I</a:t>
            </a:r>
            <a:r>
              <a:rPr lang="en-CH"/>
              <a:t>t would imply that people need to have a CERN account and use that for interacting with S</a:t>
            </a:r>
            <a:r>
              <a:rPr lang="en-GB" dirty="0"/>
              <a:t>N</a:t>
            </a:r>
            <a:r>
              <a:rPr lang="en-CH"/>
              <a:t>ow </a:t>
            </a:r>
          </a:p>
          <a:p>
            <a:pPr lvl="1"/>
            <a:r>
              <a:rPr lang="en-GB" dirty="0"/>
              <a:t>Would that be a problem?</a:t>
            </a:r>
          </a:p>
          <a:p>
            <a:pPr lvl="1"/>
            <a:r>
              <a:rPr lang="en-GB" dirty="0"/>
              <a:t>They could log in using their home institute credentials via </a:t>
            </a:r>
            <a:r>
              <a:rPr lang="en-GB" i="1" dirty="0">
                <a:solidFill>
                  <a:schemeClr val="tx1"/>
                </a:solidFill>
              </a:rPr>
              <a:t>eduGAIN</a:t>
            </a:r>
          </a:p>
          <a:p>
            <a:pPr lvl="1"/>
            <a:r>
              <a:rPr lang="en-GB" dirty="0"/>
              <a:t>Which would also be the way to log into the new WLCG Helpdesk!</a:t>
            </a:r>
          </a:p>
          <a:p>
            <a:pPr lvl="1"/>
            <a:endParaRPr lang="en-GB" dirty="0"/>
          </a:p>
          <a:p>
            <a:r>
              <a:rPr lang="en-GB" dirty="0"/>
              <a:t>Discussion…</a:t>
            </a: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8BB74B-9E5B-3344-F77C-E56726C4C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</a:t>
            </a:r>
            <a:r>
              <a:rPr lang="en-CH"/>
              <a:t>lternative proposal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6D5C9B-2312-9FDA-EEAB-B8C52FE5B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x-none" smtClean="0"/>
              <a:t>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46341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2957</TotalTime>
  <Words>510</Words>
  <Application>Microsoft Macintosh PowerPoint</Application>
  <PresentationFormat>Widescreen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PowerPoint Presentation</vt:lpstr>
      <vt:lpstr>Recap from September 2021</vt:lpstr>
      <vt:lpstr>Critical services at CERN</vt:lpstr>
      <vt:lpstr>PowerPoint Presentation</vt:lpstr>
      <vt:lpstr>PowerPoint Presentation</vt:lpstr>
      <vt:lpstr>The new WLCG Helpdesk</vt:lpstr>
      <vt:lpstr>Interface considerations</vt:lpstr>
      <vt:lpstr>Alternative proposal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233</cp:revision>
  <dcterms:created xsi:type="dcterms:W3CDTF">2021-04-05T16:54:44Z</dcterms:created>
  <dcterms:modified xsi:type="dcterms:W3CDTF">2023-07-13T13:09:32Z</dcterms:modified>
</cp:coreProperties>
</file>