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7"/>
  </p:notesMasterIdLst>
  <p:sldIdLst>
    <p:sldId id="256" r:id="rId5"/>
    <p:sldId id="265" r:id="rId6"/>
    <p:sldId id="363" r:id="rId7"/>
    <p:sldId id="576" r:id="rId8"/>
    <p:sldId id="581" r:id="rId9"/>
    <p:sldId id="582" r:id="rId10"/>
    <p:sldId id="260" r:id="rId11"/>
    <p:sldId id="268" r:id="rId12"/>
    <p:sldId id="261" r:id="rId13"/>
    <p:sldId id="258" r:id="rId14"/>
    <p:sldId id="266" r:id="rId15"/>
    <p:sldId id="580" r:id="rId16"/>
    <p:sldId id="594" r:id="rId17"/>
    <p:sldId id="595" r:id="rId18"/>
    <p:sldId id="601" r:id="rId19"/>
    <p:sldId id="588" r:id="rId20"/>
    <p:sldId id="587" r:id="rId21"/>
    <p:sldId id="602" r:id="rId22"/>
    <p:sldId id="603" r:id="rId23"/>
    <p:sldId id="259" r:id="rId24"/>
    <p:sldId id="604" r:id="rId25"/>
    <p:sldId id="27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A7AB"/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482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295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463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046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90"/>
            <a:ext cx="8780746" cy="2169679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9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74" indent="0" algn="ctr">
              <a:buNone/>
              <a:defRPr sz="1500"/>
            </a:lvl2pPr>
            <a:lvl3pPr marL="685750" indent="0" algn="ctr">
              <a:buNone/>
              <a:defRPr sz="1351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2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4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C01D11BA-7BA0-4257-81CF-82214BB44DEA}" type="datetime3">
              <a:rPr lang="en-US" smtClean="0"/>
              <a:t>19 March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90" y="6032857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101004761.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8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dirty="0">
                <a:solidFill>
                  <a:schemeClr val="bg1"/>
                </a:solidFill>
                <a:latin typeface="+mn-lt"/>
              </a:rPr>
              <a:t>Advancement and Innovation for Detectors at Accelerators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8" y="5939377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BE937EF1-5E27-44A9-B871-6542F30F081F}" type="datetime3">
              <a:rPr lang="en-US" smtClean="0"/>
              <a:t>19 March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30"/>
            <a:ext cx="1971675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60" y="365130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32A87FC3-EAAE-4A3B-9314-DDE4FFBE0A1B}" type="datetime3">
              <a:rPr lang="en-US" smtClean="0"/>
              <a:t>19 March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ADFC3C-1019-2E0E-C309-299A2640F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66A916-4100-84D3-ADF7-6983232FE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4402C4-BD49-EA1A-EEBE-158FAD41C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F.Bosi 04/07/2023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B855B3-281B-62D5-F7C9-5E4C1FA41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2023 International Workshop on the circular Electron Positron Collider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F6D4D6-8634-CCB7-C816-231C3CC80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867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4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" y="6356349"/>
            <a:ext cx="9143999" cy="50165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22" y="6424612"/>
            <a:ext cx="1731223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B77521D4-B6A2-402E-A085-C880F30EB62E}" type="datetime3">
              <a:rPr lang="en-US" smtClean="0"/>
              <a:pPr/>
              <a:t>19 March 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6"/>
            <a:ext cx="5005670" cy="1077239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3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E5C1A8A6-A55F-4F98-B7EB-13D47285A1FE}" type="datetime3">
              <a:rPr lang="en-US" smtClean="0"/>
              <a:t>19 March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31AC57D9-8984-41BB-A9CE-EC121665631C}" type="datetime3">
              <a:rPr lang="en-US" smtClean="0"/>
              <a:t>19 March 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4" indent="0">
              <a:buNone/>
              <a:defRPr sz="1500" b="1"/>
            </a:lvl2pPr>
            <a:lvl3pPr marL="685750" indent="0">
              <a:buNone/>
              <a:defRPr sz="1351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4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4" indent="0">
              <a:buNone/>
              <a:defRPr sz="1500" b="1"/>
            </a:lvl2pPr>
            <a:lvl3pPr marL="685750" indent="0">
              <a:buNone/>
              <a:defRPr sz="1351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4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CBD499CD-D135-4E2F-90DD-1CE571D7BCBA}" type="datetime3">
              <a:rPr lang="en-US" smtClean="0"/>
              <a:t>19 March 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FD1F1141-94BA-4429-B2C2-BEA9DF9ABCCF}" type="datetime3">
              <a:rPr lang="en-US" smtClean="0"/>
              <a:t>19 March 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D97F96FE-9481-49EA-9681-9A8F194179A8}" type="datetime3">
              <a:rPr lang="en-US" smtClean="0"/>
              <a:t>19 March 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40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74" indent="0">
              <a:buNone/>
              <a:defRPr sz="1051"/>
            </a:lvl2pPr>
            <a:lvl3pPr marL="685750" indent="0">
              <a:buNone/>
              <a:defRPr sz="900"/>
            </a:lvl3pPr>
            <a:lvl4pPr marL="1028624" indent="0">
              <a:buNone/>
              <a:defRPr sz="751"/>
            </a:lvl4pPr>
            <a:lvl5pPr marL="1371498" indent="0">
              <a:buNone/>
              <a:defRPr sz="751"/>
            </a:lvl5pPr>
            <a:lvl6pPr marL="1714372" indent="0">
              <a:buNone/>
              <a:defRPr sz="751"/>
            </a:lvl6pPr>
            <a:lvl7pPr marL="2057246" indent="0">
              <a:buNone/>
              <a:defRPr sz="751"/>
            </a:lvl7pPr>
            <a:lvl8pPr marL="2400120" indent="0">
              <a:buNone/>
              <a:defRPr sz="751"/>
            </a:lvl8pPr>
            <a:lvl9pPr marL="274299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15604103-15D9-4C8A-AE7C-75C338439E56}" type="datetime3">
              <a:rPr lang="en-US" smtClean="0"/>
              <a:t>19 March 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40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74" indent="0">
              <a:buNone/>
              <a:defRPr sz="2100"/>
            </a:lvl2pPr>
            <a:lvl3pPr marL="685750" indent="0">
              <a:buNone/>
              <a:defRPr sz="18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2" indent="0">
              <a:buNone/>
              <a:defRPr sz="1500"/>
            </a:lvl6pPr>
            <a:lvl7pPr marL="2057246" indent="0">
              <a:buNone/>
              <a:defRPr sz="1500"/>
            </a:lvl7pPr>
            <a:lvl8pPr marL="2400120" indent="0">
              <a:buNone/>
              <a:defRPr sz="1500"/>
            </a:lvl8pPr>
            <a:lvl9pPr marL="2742994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3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74" indent="0">
              <a:buNone/>
              <a:defRPr sz="1051"/>
            </a:lvl2pPr>
            <a:lvl3pPr marL="685750" indent="0">
              <a:buNone/>
              <a:defRPr sz="900"/>
            </a:lvl3pPr>
            <a:lvl4pPr marL="1028624" indent="0">
              <a:buNone/>
              <a:defRPr sz="751"/>
            </a:lvl4pPr>
            <a:lvl5pPr marL="1371498" indent="0">
              <a:buNone/>
              <a:defRPr sz="751"/>
            </a:lvl5pPr>
            <a:lvl6pPr marL="1714372" indent="0">
              <a:buNone/>
              <a:defRPr sz="751"/>
            </a:lvl6pPr>
            <a:lvl7pPr marL="2057246" indent="0">
              <a:buNone/>
              <a:defRPr sz="751"/>
            </a:lvl7pPr>
            <a:lvl8pPr marL="2400120" indent="0">
              <a:buNone/>
              <a:defRPr sz="751"/>
            </a:lvl8pPr>
            <a:lvl9pPr marL="274299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/>
          <a:lstStyle/>
          <a:p>
            <a:fld id="{D57C27AA-62AC-464F-AD69-9F162FDFBA42}" type="datetime3">
              <a:rPr lang="en-US" smtClean="0"/>
              <a:t>19 March 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9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" y="6356349"/>
            <a:ext cx="9143999" cy="501651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8" y="6356349"/>
            <a:ext cx="715933" cy="5016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613980" y="0"/>
            <a:ext cx="6530020" cy="36933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sz="180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2" y="1"/>
            <a:ext cx="2603864" cy="11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6857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0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1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5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1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5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9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3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1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74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50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2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4" algn="l" defTabSz="68575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6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1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it-IT" dirty="0">
                <a:latin typeface="Calibri Light" panose="020F0302020204030204" pitchFamily="34" charset="0"/>
              </a:rPr>
              <a:t>Progress on R&amp;D at INFN-Pisa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 dirty="0"/>
              <a:t>F. </a:t>
            </a:r>
            <a:r>
              <a:rPr lang="en-GB" u="sng" dirty="0" err="1"/>
              <a:t>Bosi</a:t>
            </a:r>
            <a:endParaRPr lang="en-GB" u="sng" dirty="0"/>
          </a:p>
          <a:p>
            <a:r>
              <a:rPr lang="en-GB" dirty="0"/>
              <a:t>on behalf of the INFN Pisa mechanical studies group</a:t>
            </a:r>
          </a:p>
        </p:txBody>
      </p:sp>
      <p:pic>
        <p:nvPicPr>
          <p:cNvPr id="4" name="Google Shape;692;p32" descr="logoPI">
            <a:extLst>
              <a:ext uri="{FF2B5EF4-FFF2-40B4-BE49-F238E27FC236}">
                <a16:creationId xmlns:a16="http://schemas.microsoft.com/office/drawing/2014/main" id="{2304D94E-C73C-4E9D-9B1B-83662639E3CF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324" y="6354613"/>
            <a:ext cx="769493" cy="5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0D46B8C-78FF-EF43-299D-ADA6DE29D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1461" y="5931632"/>
            <a:ext cx="8666018" cy="4886789"/>
          </a:xfrm>
        </p:spPr>
        <p:txBody>
          <a:bodyPr/>
          <a:lstStyle/>
          <a:p>
            <a:r>
              <a:rPr lang="en-US" dirty="0"/>
              <a:t>One sample realized until now</a:t>
            </a:r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475E16E-1E26-D18A-7B15-4FC0F82A9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10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A7BC649-9897-05C3-1B31-04D904911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5246" y="6"/>
            <a:ext cx="6133805" cy="1077239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SINGLE LONG TRUSS STRUCTURE BY LONG MASK</a:t>
            </a:r>
            <a:endParaRPr lang="it-IT" sz="2400" dirty="0">
              <a:solidFill>
                <a:schemeClr val="accent1"/>
              </a:solidFill>
            </a:endParaRPr>
          </a:p>
        </p:txBody>
      </p:sp>
      <p:pic>
        <p:nvPicPr>
          <p:cNvPr id="8" name="Immagine 7" descr="Immagine che contiene testo, muro, interno, lavagna&#10;&#10;Descrizione generata automaticamente">
            <a:extLst>
              <a:ext uri="{FF2B5EF4-FFF2-40B4-BE49-F238E27FC236}">
                <a16:creationId xmlns:a16="http://schemas.microsoft.com/office/drawing/2014/main" id="{2018561D-D08C-3911-2314-EC21413F47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5801" y="1759390"/>
            <a:ext cx="4370615" cy="3277961"/>
          </a:xfrm>
          <a:prstGeom prst="rect">
            <a:avLst/>
          </a:prstGeom>
        </p:spPr>
      </p:pic>
      <p:pic>
        <p:nvPicPr>
          <p:cNvPr id="10" name="Immagine 9" descr="Immagine che contiene testo, edificio, aria aperta, terreno&#10;&#10;Descrizione generata automaticamente">
            <a:extLst>
              <a:ext uri="{FF2B5EF4-FFF2-40B4-BE49-F238E27FC236}">
                <a16:creationId xmlns:a16="http://schemas.microsoft.com/office/drawing/2014/main" id="{9B609A6B-79EF-D5FB-EBFD-C4CCBA5CF8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58403" y="1749866"/>
            <a:ext cx="4381499" cy="3286124"/>
          </a:xfrm>
          <a:prstGeom prst="rect">
            <a:avLst/>
          </a:prstGeom>
        </p:spPr>
      </p:pic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F228713D-E2EA-452E-62A2-1C722B85CBA8}"/>
              </a:ext>
            </a:extLst>
          </p:cNvPr>
          <p:cNvCxnSpPr>
            <a:cxnSpLocks/>
          </p:cNvCxnSpPr>
          <p:nvPr/>
        </p:nvCxnSpPr>
        <p:spPr>
          <a:xfrm flipH="1">
            <a:off x="1154113" y="1571626"/>
            <a:ext cx="138907" cy="3514725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F5E1C8E-11BE-4C03-4224-33BB836869D5}"/>
              </a:ext>
            </a:extLst>
          </p:cNvPr>
          <p:cNvSpPr txBox="1"/>
          <p:nvPr/>
        </p:nvSpPr>
        <p:spPr>
          <a:xfrm>
            <a:off x="264716" y="2893221"/>
            <a:ext cx="850107" cy="715965"/>
          </a:xfrm>
          <a:prstGeom prst="rect">
            <a:avLst/>
          </a:prstGeom>
          <a:noFill/>
          <a:ln w="12700"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51" dirty="0"/>
              <a:t>Long Stave 1332 mm</a:t>
            </a:r>
            <a:endParaRPr lang="it-IT" sz="1351" dirty="0"/>
          </a:p>
        </p:txBody>
      </p:sp>
    </p:spTree>
    <p:extLst>
      <p:ext uri="{BB962C8B-B14F-4D97-AF65-F5344CB8AC3E}">
        <p14:creationId xmlns:p14="http://schemas.microsoft.com/office/powerpoint/2010/main" val="525474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0D46B8C-78FF-EF43-299D-ADA6DE29D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067" y="1210302"/>
            <a:ext cx="8666018" cy="488678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Test for sagitta realized on the CNN measuring machine</a:t>
            </a:r>
            <a:endParaRPr lang="it-IT" dirty="0"/>
          </a:p>
        </p:txBody>
      </p:sp>
      <p:sp>
        <p:nvSpPr>
          <p:cNvPr id="23" name="Segnaposto numero diapositiva 22">
            <a:extLst>
              <a:ext uri="{FF2B5EF4-FFF2-40B4-BE49-F238E27FC236}">
                <a16:creationId xmlns:a16="http://schemas.microsoft.com/office/drawing/2014/main" id="{939C3F69-B7DB-A188-7991-A88D4454B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11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A7BC649-9897-05C3-1B31-04D904911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8609" y="163464"/>
            <a:ext cx="5890442" cy="1077239"/>
          </a:xfrm>
        </p:spPr>
        <p:txBody>
          <a:bodyPr>
            <a:noAutofit/>
          </a:bodyPr>
          <a:lstStyle/>
          <a:p>
            <a:r>
              <a:rPr lang="en-US" sz="2400" cap="all" dirty="0">
                <a:solidFill>
                  <a:schemeClr val="accent1"/>
                </a:solidFill>
              </a:rPr>
              <a:t>Experimental test for the sagitta value of Super Weight Load</a:t>
            </a:r>
            <a:endParaRPr lang="it-IT" sz="2400" cap="all" dirty="0">
              <a:solidFill>
                <a:schemeClr val="accent1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39D3793-FBA6-757F-7967-C82653E855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954" t="16593" r="4914" b="65158"/>
          <a:stretch/>
        </p:blipFill>
        <p:spPr>
          <a:xfrm>
            <a:off x="135732" y="2129690"/>
            <a:ext cx="9008269" cy="1650207"/>
          </a:xfrm>
          <a:prstGeom prst="rect">
            <a:avLst/>
          </a:prstGeom>
        </p:spPr>
      </p:pic>
      <p:sp>
        <p:nvSpPr>
          <p:cNvPr id="8" name="Freccia in giù 7">
            <a:extLst>
              <a:ext uri="{FF2B5EF4-FFF2-40B4-BE49-F238E27FC236}">
                <a16:creationId xmlns:a16="http://schemas.microsoft.com/office/drawing/2014/main" id="{63B6E0A2-9395-4B19-E3E4-0C2D8824BBBE}"/>
              </a:ext>
            </a:extLst>
          </p:cNvPr>
          <p:cNvSpPr/>
          <p:nvPr/>
        </p:nvSpPr>
        <p:spPr>
          <a:xfrm>
            <a:off x="3148609" y="1671637"/>
            <a:ext cx="300039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5ED2E857-2379-0C2B-8087-F22E3B42EA26}"/>
              </a:ext>
            </a:extLst>
          </p:cNvPr>
          <p:cNvSpPr/>
          <p:nvPr/>
        </p:nvSpPr>
        <p:spPr>
          <a:xfrm>
            <a:off x="5858597" y="1710095"/>
            <a:ext cx="300039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6627D786-3773-3217-FD2D-2865C6B278A3}"/>
              </a:ext>
            </a:extLst>
          </p:cNvPr>
          <p:cNvSpPr/>
          <p:nvPr/>
        </p:nvSpPr>
        <p:spPr>
          <a:xfrm>
            <a:off x="293915" y="2807495"/>
            <a:ext cx="220436" cy="1243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AD1E0061-0A4A-3BE0-7D8D-F25C373F05B0}"/>
              </a:ext>
            </a:extLst>
          </p:cNvPr>
          <p:cNvSpPr/>
          <p:nvPr/>
        </p:nvSpPr>
        <p:spPr>
          <a:xfrm>
            <a:off x="8787834" y="2807495"/>
            <a:ext cx="220436" cy="1243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D4A687EA-86D9-0DFB-9577-B99C7A8E86C4}"/>
              </a:ext>
            </a:extLst>
          </p:cNvPr>
          <p:cNvSpPr/>
          <p:nvPr/>
        </p:nvSpPr>
        <p:spPr>
          <a:xfrm>
            <a:off x="57149" y="4050507"/>
            <a:ext cx="9086851" cy="5912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77F4AB1-AD21-5705-4889-740CFFF27483}"/>
              </a:ext>
            </a:extLst>
          </p:cNvPr>
          <p:cNvSpPr txBox="1"/>
          <p:nvPr/>
        </p:nvSpPr>
        <p:spPr>
          <a:xfrm>
            <a:off x="2884289" y="1406223"/>
            <a:ext cx="828675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/>
              <a:t>P= 200 g</a:t>
            </a:r>
            <a:endParaRPr lang="it-IT" sz="1351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3249444-7A33-4592-3C21-0E4571949F49}"/>
              </a:ext>
            </a:extLst>
          </p:cNvPr>
          <p:cNvSpPr txBox="1"/>
          <p:nvPr/>
        </p:nvSpPr>
        <p:spPr>
          <a:xfrm>
            <a:off x="5594531" y="1443548"/>
            <a:ext cx="1013936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1" dirty="0"/>
              <a:t>P= 200 g</a:t>
            </a:r>
            <a:endParaRPr lang="it-IT" sz="1351" dirty="0"/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B02B93F7-1B70-32BC-E783-8791CA05618A}"/>
              </a:ext>
            </a:extLst>
          </p:cNvPr>
          <p:cNvCxnSpPr>
            <a:cxnSpLocks/>
          </p:cNvCxnSpPr>
          <p:nvPr/>
        </p:nvCxnSpPr>
        <p:spPr>
          <a:xfrm>
            <a:off x="4572000" y="2592266"/>
            <a:ext cx="0" cy="6916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6BD3855-DF3F-F7D0-15AD-7F020E1F602F}"/>
              </a:ext>
            </a:extLst>
          </p:cNvPr>
          <p:cNvSpPr txBox="1"/>
          <p:nvPr/>
        </p:nvSpPr>
        <p:spPr>
          <a:xfrm>
            <a:off x="135731" y="4680330"/>
            <a:ext cx="7356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Sagitta measured at the center and at the point where applied the load</a:t>
            </a:r>
            <a:endParaRPr lang="it-IT" dirty="0"/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5450C95F-FDC0-2F32-ED1E-B8ABE7FEF0BB}"/>
              </a:ext>
            </a:extLst>
          </p:cNvPr>
          <p:cNvCxnSpPr>
            <a:cxnSpLocks/>
          </p:cNvCxnSpPr>
          <p:nvPr/>
        </p:nvCxnSpPr>
        <p:spPr>
          <a:xfrm>
            <a:off x="514351" y="3222947"/>
            <a:ext cx="2763648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D6D52129-7BF1-D7B4-7241-BFB7A9B65BBA}"/>
              </a:ext>
            </a:extLst>
          </p:cNvPr>
          <p:cNvCxnSpPr>
            <a:cxnSpLocks/>
          </p:cNvCxnSpPr>
          <p:nvPr/>
        </p:nvCxnSpPr>
        <p:spPr>
          <a:xfrm>
            <a:off x="6008615" y="3222947"/>
            <a:ext cx="2779219" cy="0"/>
          </a:xfrm>
          <a:prstGeom prst="straightConnector1">
            <a:avLst/>
          </a:prstGeom>
          <a:ln w="190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B1C2005-EDE0-A95D-4579-A16B78A18B7D}"/>
              </a:ext>
            </a:extLst>
          </p:cNvPr>
          <p:cNvSpPr txBox="1"/>
          <p:nvPr/>
        </p:nvSpPr>
        <p:spPr>
          <a:xfrm>
            <a:off x="1446577" y="2974251"/>
            <a:ext cx="421547" cy="508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>
                <a:solidFill>
                  <a:srgbClr val="FF0000"/>
                </a:solidFill>
              </a:rPr>
              <a:t>450</a:t>
            </a:r>
            <a:endParaRPr lang="it-IT" sz="1351" dirty="0">
              <a:solidFill>
                <a:srgbClr val="FF0000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431D406-DB11-D783-CF4B-F0067FF6FAD1}"/>
              </a:ext>
            </a:extLst>
          </p:cNvPr>
          <p:cNvSpPr txBox="1"/>
          <p:nvPr/>
        </p:nvSpPr>
        <p:spPr>
          <a:xfrm>
            <a:off x="7486651" y="3005301"/>
            <a:ext cx="409487" cy="508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>
                <a:solidFill>
                  <a:srgbClr val="FF0000"/>
                </a:solidFill>
              </a:rPr>
              <a:t>450</a:t>
            </a:r>
            <a:endParaRPr lang="it-IT" sz="1351" dirty="0">
              <a:solidFill>
                <a:srgbClr val="FF0000"/>
              </a:solidFill>
            </a:endParaRP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94D39E48-2ABA-71F7-FF21-745A4DA9B552}"/>
              </a:ext>
            </a:extLst>
          </p:cNvPr>
          <p:cNvCxnSpPr>
            <a:cxnSpLocks/>
          </p:cNvCxnSpPr>
          <p:nvPr/>
        </p:nvCxnSpPr>
        <p:spPr>
          <a:xfrm flipV="1">
            <a:off x="2323977" y="3036887"/>
            <a:ext cx="980761" cy="17490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285ECC63-DE24-7A7E-63B4-D6237B314005}"/>
              </a:ext>
            </a:extLst>
          </p:cNvPr>
          <p:cNvCxnSpPr>
            <a:cxnSpLocks/>
          </p:cNvCxnSpPr>
          <p:nvPr/>
        </p:nvCxnSpPr>
        <p:spPr>
          <a:xfrm flipH="1" flipV="1">
            <a:off x="6020725" y="3068474"/>
            <a:ext cx="519083" cy="17211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44E13CC4-7F9C-B385-D317-592287FB2ABA}"/>
              </a:ext>
            </a:extLst>
          </p:cNvPr>
          <p:cNvCxnSpPr>
            <a:cxnSpLocks/>
          </p:cNvCxnSpPr>
          <p:nvPr/>
        </p:nvCxnSpPr>
        <p:spPr>
          <a:xfrm flipV="1">
            <a:off x="4089634" y="3311335"/>
            <a:ext cx="453057" cy="14745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369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egnaposto numero diapositiva 33">
            <a:extLst>
              <a:ext uri="{FF2B5EF4-FFF2-40B4-BE49-F238E27FC236}">
                <a16:creationId xmlns:a16="http://schemas.microsoft.com/office/drawing/2014/main" id="{08B22E81-E8A4-F41F-332C-DD365588B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12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8D5A649-8767-D28F-A734-E6EFBD70E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0756" y="245361"/>
            <a:ext cx="5938295" cy="1077239"/>
          </a:xfrm>
        </p:spPr>
        <p:txBody>
          <a:bodyPr>
            <a:noAutofit/>
          </a:bodyPr>
          <a:lstStyle/>
          <a:p>
            <a:pPr algn="ctr"/>
            <a:r>
              <a:rPr lang="en-US" sz="2400" cap="all" dirty="0">
                <a:solidFill>
                  <a:schemeClr val="accent1"/>
                </a:solidFill>
              </a:rPr>
              <a:t>Experimental test for the sagitta value of the real Weight</a:t>
            </a:r>
            <a:endParaRPr lang="it-IT" sz="2400" cap="all" dirty="0">
              <a:solidFill>
                <a:schemeClr val="accent1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8C3EC52-E211-02B1-E36C-C770CAC252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954" t="16593" r="4914" b="65158"/>
          <a:stretch/>
        </p:blipFill>
        <p:spPr>
          <a:xfrm>
            <a:off x="67867" y="2503253"/>
            <a:ext cx="9008269" cy="1650207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98B8A2C2-7228-24EA-51F0-07261F257017}"/>
              </a:ext>
            </a:extLst>
          </p:cNvPr>
          <p:cNvSpPr/>
          <p:nvPr/>
        </p:nvSpPr>
        <p:spPr>
          <a:xfrm>
            <a:off x="295811" y="3087412"/>
            <a:ext cx="220436" cy="1243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F1BDD6EE-0B16-75A4-6201-03EC3450E13F}"/>
              </a:ext>
            </a:extLst>
          </p:cNvPr>
          <p:cNvSpPr/>
          <p:nvPr/>
        </p:nvSpPr>
        <p:spPr>
          <a:xfrm>
            <a:off x="8718271" y="3087412"/>
            <a:ext cx="220436" cy="1243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4A6DFDFE-744A-AB93-1417-AAC064176A17}"/>
              </a:ext>
            </a:extLst>
          </p:cNvPr>
          <p:cNvSpPr/>
          <p:nvPr/>
        </p:nvSpPr>
        <p:spPr>
          <a:xfrm>
            <a:off x="580293" y="2973267"/>
            <a:ext cx="8146163" cy="6734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885E44D0-EF08-8534-0384-2F9B586A3697}"/>
              </a:ext>
            </a:extLst>
          </p:cNvPr>
          <p:cNvCxnSpPr>
            <a:cxnSpLocks/>
          </p:cNvCxnSpPr>
          <p:nvPr/>
        </p:nvCxnSpPr>
        <p:spPr>
          <a:xfrm flipH="1">
            <a:off x="2678725" y="1849801"/>
            <a:ext cx="422031" cy="11571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CD76467-1422-312C-1BD6-91E1530D4A45}"/>
              </a:ext>
            </a:extLst>
          </p:cNvPr>
          <p:cNvSpPr txBox="1"/>
          <p:nvPr/>
        </p:nvSpPr>
        <p:spPr>
          <a:xfrm>
            <a:off x="2573209" y="1411082"/>
            <a:ext cx="4160332" cy="508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1" dirty="0"/>
              <a:t>Equivalent weight </a:t>
            </a:r>
            <a:r>
              <a:rPr lang="en-US" sz="1351" dirty="0" err="1"/>
              <a:t>uniformily</a:t>
            </a:r>
            <a:r>
              <a:rPr lang="en-US" sz="1351" dirty="0"/>
              <a:t> </a:t>
            </a:r>
            <a:r>
              <a:rPr lang="en-US" sz="1351" dirty="0" err="1"/>
              <a:t>distribuited</a:t>
            </a:r>
            <a:r>
              <a:rPr lang="en-US" sz="1351" dirty="0"/>
              <a:t> of the detector + electronic + Power Bus + Cold Plate= 164,85 g</a:t>
            </a:r>
            <a:endParaRPr lang="it-IT" sz="1351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EDDD0CCD-37D4-39F4-C04B-212AA7CA8A05}"/>
              </a:ext>
            </a:extLst>
          </p:cNvPr>
          <p:cNvSpPr/>
          <p:nvPr/>
        </p:nvSpPr>
        <p:spPr>
          <a:xfrm>
            <a:off x="133836" y="4330424"/>
            <a:ext cx="8963272" cy="6357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6051AA8A-6076-6F32-DAA6-55F3B1BD6C21}"/>
              </a:ext>
            </a:extLst>
          </p:cNvPr>
          <p:cNvCxnSpPr>
            <a:cxnSpLocks/>
          </p:cNvCxnSpPr>
          <p:nvPr/>
        </p:nvCxnSpPr>
        <p:spPr>
          <a:xfrm flipH="1">
            <a:off x="4513386" y="2886287"/>
            <a:ext cx="10487" cy="7376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19E77063-D15A-F8C9-9968-CCF8FEF4F239}"/>
              </a:ext>
            </a:extLst>
          </p:cNvPr>
          <p:cNvSpPr txBox="1"/>
          <p:nvPr/>
        </p:nvSpPr>
        <p:spPr>
          <a:xfrm>
            <a:off x="6291905" y="5041239"/>
            <a:ext cx="2784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Sagitta measured at the center of the truss</a:t>
            </a:r>
            <a:endParaRPr lang="it-IT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DEBBC6A-8DE4-CE76-F929-B91D2DF0D72F}"/>
              </a:ext>
            </a:extLst>
          </p:cNvPr>
          <p:cNvSpPr txBox="1"/>
          <p:nvPr/>
        </p:nvSpPr>
        <p:spPr>
          <a:xfrm>
            <a:off x="109567" y="5046429"/>
            <a:ext cx="5438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Test for sagitta realized on the CNN measuring machine</a:t>
            </a:r>
            <a:endParaRPr lang="it-IT" dirty="0"/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298BD15A-4DCF-1527-D7E7-524938DEF4EB}"/>
              </a:ext>
            </a:extLst>
          </p:cNvPr>
          <p:cNvCxnSpPr/>
          <p:nvPr/>
        </p:nvCxnSpPr>
        <p:spPr>
          <a:xfrm flipH="1" flipV="1">
            <a:off x="4653373" y="3446996"/>
            <a:ext cx="1655003" cy="15955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180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D5E5F210-8AF8-1AC5-921A-DAFDF793A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52" y="5851901"/>
            <a:ext cx="8666018" cy="4886789"/>
          </a:xfrm>
        </p:spPr>
        <p:txBody>
          <a:bodyPr>
            <a:normAutofit/>
          </a:bodyPr>
          <a:lstStyle/>
          <a:p>
            <a:r>
              <a:rPr lang="en-US" sz="1400" dirty="0"/>
              <a:t>Truss Structure positioned under the 3D CNN Measuring Machine Hexagon DEA GHIBLI</a:t>
            </a:r>
          </a:p>
          <a:p>
            <a:r>
              <a:rPr lang="en-US" sz="1400" dirty="0"/>
              <a:t>Volume measured 3500x1500x1800 mm</a:t>
            </a:r>
            <a:r>
              <a:rPr lang="en-US" sz="1400" baseline="30000" dirty="0"/>
              <a:t>3</a:t>
            </a:r>
          </a:p>
          <a:p>
            <a:r>
              <a:rPr lang="en-US" sz="1400" dirty="0"/>
              <a:t>Precision X,Y,Z axis 4,5 micron</a:t>
            </a:r>
          </a:p>
          <a:p>
            <a:pPr marL="0" indent="0">
              <a:buNone/>
            </a:pPr>
            <a:endParaRPr lang="en-US" sz="1400" baseline="300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F819122-45FE-A414-9B4F-12120BA78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13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36914DE-6F28-CED3-38AC-D2547DC68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6901" y="6"/>
            <a:ext cx="6342150" cy="1077239"/>
          </a:xfrm>
        </p:spPr>
        <p:txBody>
          <a:bodyPr>
            <a:noAutofit/>
          </a:bodyPr>
          <a:lstStyle/>
          <a:p>
            <a:pPr algn="ctr"/>
            <a:r>
              <a:rPr lang="en-US" sz="2700" cap="all" dirty="0">
                <a:solidFill>
                  <a:schemeClr val="accent1"/>
                </a:solidFill>
              </a:rPr>
              <a:t>Truss Structure under Measuring Machine</a:t>
            </a:r>
            <a:endParaRPr lang="it-IT" sz="2700" cap="all" dirty="0">
              <a:solidFill>
                <a:schemeClr val="accent1"/>
              </a:solidFill>
            </a:endParaRPr>
          </a:p>
        </p:txBody>
      </p:sp>
      <p:pic>
        <p:nvPicPr>
          <p:cNvPr id="10" name="Immagine 9" descr="Immagine che contiene muro, interno&#10;&#10;Descrizione generata automaticamente">
            <a:extLst>
              <a:ext uri="{FF2B5EF4-FFF2-40B4-BE49-F238E27FC236}">
                <a16:creationId xmlns:a16="http://schemas.microsoft.com/office/drawing/2014/main" id="{2EAE2BC9-D912-49BE-3718-B271BC05D2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13915" y="1830873"/>
            <a:ext cx="4335588" cy="3251691"/>
          </a:xfrm>
          <a:prstGeom prst="rect">
            <a:avLst/>
          </a:prstGeom>
        </p:spPr>
      </p:pic>
      <p:pic>
        <p:nvPicPr>
          <p:cNvPr id="9" name="Immagine 8" descr="Immagine che contiene interno, Materiale composito, muro, lavandino&#10;&#10;Descrizione generata automaticamente">
            <a:extLst>
              <a:ext uri="{FF2B5EF4-FFF2-40B4-BE49-F238E27FC236}">
                <a16:creationId xmlns:a16="http://schemas.microsoft.com/office/drawing/2014/main" id="{70202D78-1AA5-0CC6-A345-44A95E3293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2058" y="1851289"/>
            <a:ext cx="4335588" cy="325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96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6AC6FCD8-5042-1CB6-C3EC-C080DE5E2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Super Weight Test</a:t>
            </a:r>
          </a:p>
          <a:p>
            <a:pPr>
              <a:buFontTx/>
              <a:buChar char="-"/>
            </a:pPr>
            <a:r>
              <a:rPr lang="it-IT" dirty="0" err="1"/>
              <a:t>Concentrated</a:t>
            </a:r>
            <a:r>
              <a:rPr lang="it-IT" dirty="0"/>
              <a:t> load 200 g </a:t>
            </a:r>
            <a:r>
              <a:rPr lang="it-IT" dirty="0" err="1"/>
              <a:t>at</a:t>
            </a:r>
            <a:r>
              <a:rPr lang="it-IT" dirty="0"/>
              <a:t> 450 mm from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edge</a:t>
            </a:r>
            <a:endParaRPr lang="it-IT" dirty="0"/>
          </a:p>
          <a:p>
            <a:pPr>
              <a:buFontTx/>
              <a:buChar char="-"/>
            </a:pPr>
            <a:r>
              <a:rPr lang="it-IT" dirty="0"/>
              <a:t>Sagitta </a:t>
            </a:r>
            <a:r>
              <a:rPr lang="it-IT" dirty="0" err="1"/>
              <a:t>at</a:t>
            </a:r>
            <a:r>
              <a:rPr lang="it-IT" dirty="0"/>
              <a:t> 450 mm from the </a:t>
            </a:r>
            <a:r>
              <a:rPr lang="it-IT" dirty="0" err="1"/>
              <a:t>edge</a:t>
            </a:r>
            <a:r>
              <a:rPr lang="it-IT" dirty="0"/>
              <a:t> = 800micron</a:t>
            </a:r>
          </a:p>
          <a:p>
            <a:pPr>
              <a:buFontTx/>
              <a:buChar char="-"/>
            </a:pPr>
            <a:r>
              <a:rPr lang="it-IT" dirty="0"/>
              <a:t>Sagitta </a:t>
            </a:r>
            <a:r>
              <a:rPr lang="it-IT" dirty="0" err="1"/>
              <a:t>at</a:t>
            </a:r>
            <a:r>
              <a:rPr lang="it-IT" dirty="0"/>
              <a:t> the center of the </a:t>
            </a:r>
            <a:r>
              <a:rPr lang="it-IT" dirty="0" err="1"/>
              <a:t>structure</a:t>
            </a:r>
            <a:r>
              <a:rPr lang="it-IT" dirty="0"/>
              <a:t> = 900 micron</a:t>
            </a:r>
          </a:p>
          <a:p>
            <a:pPr marL="0" indent="0">
              <a:buNone/>
            </a:pPr>
            <a:r>
              <a:rPr lang="it-IT" dirty="0"/>
              <a:t>(Some </a:t>
            </a:r>
            <a:r>
              <a:rPr lang="it-IT" dirty="0" err="1"/>
              <a:t>difference</a:t>
            </a:r>
            <a:r>
              <a:rPr lang="it-IT" dirty="0"/>
              <a:t> with the </a:t>
            </a:r>
            <a:r>
              <a:rPr lang="it-IT" dirty="0" err="1"/>
              <a:t>simulation</a:t>
            </a:r>
            <a:r>
              <a:rPr lang="it-IT" dirty="0"/>
              <a:t> </a:t>
            </a:r>
            <a:r>
              <a:rPr lang="it-IT" dirty="0" err="1"/>
              <a:t>value</a:t>
            </a:r>
            <a:r>
              <a:rPr lang="it-IT" dirty="0"/>
              <a:t> </a:t>
            </a:r>
            <a:r>
              <a:rPr lang="it-IT" dirty="0" err="1"/>
              <a:t>attributable</a:t>
            </a:r>
            <a:r>
              <a:rPr lang="it-IT" dirty="0"/>
              <a:t> to a non </a:t>
            </a:r>
            <a:r>
              <a:rPr lang="it-IT" dirty="0" err="1"/>
              <a:t>conformal</a:t>
            </a:r>
            <a:r>
              <a:rPr lang="it-IT" dirty="0"/>
              <a:t> CFRP </a:t>
            </a:r>
            <a:r>
              <a:rPr lang="it-IT" dirty="0" err="1"/>
              <a:t>material</a:t>
            </a:r>
            <a:r>
              <a:rPr lang="it-IT" dirty="0"/>
              <a:t>: to be </a:t>
            </a:r>
            <a:r>
              <a:rPr lang="it-IT" dirty="0" err="1"/>
              <a:t>optimized</a:t>
            </a:r>
            <a:r>
              <a:rPr lang="it-IT" dirty="0"/>
              <a:t>)</a:t>
            </a:r>
          </a:p>
          <a:p>
            <a:pPr>
              <a:buFontTx/>
              <a:buChar char="-"/>
            </a:pPr>
            <a:endParaRPr lang="it-IT" dirty="0"/>
          </a:p>
          <a:p>
            <a:pPr marL="0" indent="0" algn="ctr">
              <a:buNone/>
            </a:pPr>
            <a:r>
              <a:rPr lang="it-IT" dirty="0">
                <a:solidFill>
                  <a:srgbClr val="C00000"/>
                </a:solidFill>
              </a:rPr>
              <a:t>Real Weight Test</a:t>
            </a:r>
          </a:p>
          <a:p>
            <a:pPr>
              <a:buFontTx/>
              <a:buChar char="-"/>
            </a:pPr>
            <a:r>
              <a:rPr lang="it-IT" dirty="0" err="1"/>
              <a:t>Uniformily</a:t>
            </a:r>
            <a:r>
              <a:rPr lang="it-IT" dirty="0"/>
              <a:t> load  </a:t>
            </a:r>
            <a:r>
              <a:rPr lang="it-IT" dirty="0" err="1"/>
              <a:t>distributed</a:t>
            </a:r>
            <a:r>
              <a:rPr lang="it-IT" dirty="0"/>
              <a:t> of 164,85 g</a:t>
            </a:r>
          </a:p>
          <a:p>
            <a:pPr>
              <a:buFontTx/>
              <a:buChar char="-"/>
            </a:pPr>
            <a:r>
              <a:rPr lang="it-IT" dirty="0"/>
              <a:t>Sagitta </a:t>
            </a:r>
            <a:r>
              <a:rPr lang="it-IT" dirty="0" err="1"/>
              <a:t>at</a:t>
            </a:r>
            <a:r>
              <a:rPr lang="it-IT" dirty="0"/>
              <a:t> 450 mm from the </a:t>
            </a:r>
            <a:r>
              <a:rPr lang="it-IT" dirty="0" err="1"/>
              <a:t>edge</a:t>
            </a:r>
            <a:r>
              <a:rPr lang="it-IT" dirty="0"/>
              <a:t> =210 micron</a:t>
            </a:r>
          </a:p>
          <a:p>
            <a:pPr>
              <a:buFontTx/>
              <a:buChar char="-"/>
            </a:pPr>
            <a:r>
              <a:rPr lang="it-IT" dirty="0"/>
              <a:t>Sagitta </a:t>
            </a:r>
            <a:r>
              <a:rPr lang="it-IT" dirty="0" err="1"/>
              <a:t>at</a:t>
            </a:r>
            <a:r>
              <a:rPr lang="it-IT" dirty="0"/>
              <a:t> the center of the </a:t>
            </a:r>
            <a:r>
              <a:rPr lang="it-IT" dirty="0" err="1"/>
              <a:t>structure</a:t>
            </a:r>
            <a:r>
              <a:rPr lang="it-IT" dirty="0"/>
              <a:t> = 280 micron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601656-47F7-192F-4296-3449E7C20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14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93D8DAF-0B8A-7625-0604-B82DB85F7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700" dirty="0">
                <a:solidFill>
                  <a:schemeClr val="accent1"/>
                </a:solidFill>
              </a:rPr>
              <a:t>RESULTS</a:t>
            </a:r>
            <a:endParaRPr lang="it-IT" sz="27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773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F78B7668-135D-EBA7-58A9-92E186A596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495" t="15051" r="980" b="11265"/>
          <a:stretch/>
        </p:blipFill>
        <p:spPr>
          <a:xfrm>
            <a:off x="319174" y="1550286"/>
            <a:ext cx="8505652" cy="4049825"/>
          </a:xfr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554E3E1-E9DB-470E-4505-92E8BA4DD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15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84F4A44-CB06-C0B9-80E5-BDB3F3BE9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/>
              <a:t>Static Simulation  at 0°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C72EC65-20DD-A0BA-8348-B814C462A4D0}"/>
              </a:ext>
            </a:extLst>
          </p:cNvPr>
          <p:cNvSpPr txBox="1"/>
          <p:nvPr/>
        </p:nvSpPr>
        <p:spPr>
          <a:xfrm>
            <a:off x="5787793" y="4089437"/>
            <a:ext cx="2346819" cy="508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/>
              <a:t>Max sagitta = 582 micron with </a:t>
            </a:r>
            <a:r>
              <a:rPr lang="en-US" sz="1351" dirty="0" err="1"/>
              <a:t>superweight</a:t>
            </a:r>
            <a:r>
              <a:rPr lang="en-US" sz="1351" dirty="0"/>
              <a:t> load of 200 g </a:t>
            </a:r>
            <a:endParaRPr lang="it-IT" sz="1351" dirty="0"/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1354E9F7-66AF-7531-807A-C6E758340D84}"/>
              </a:ext>
            </a:extLst>
          </p:cNvPr>
          <p:cNvSpPr/>
          <p:nvPr/>
        </p:nvSpPr>
        <p:spPr>
          <a:xfrm>
            <a:off x="5162989" y="2568823"/>
            <a:ext cx="364921" cy="5599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D61538FE-810F-3755-8FB0-BEDABD310E48}"/>
              </a:ext>
            </a:extLst>
          </p:cNvPr>
          <p:cNvSpPr/>
          <p:nvPr/>
        </p:nvSpPr>
        <p:spPr>
          <a:xfrm>
            <a:off x="2712790" y="3575198"/>
            <a:ext cx="346047" cy="497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B6073BA-4160-C432-1456-02126163E09F}"/>
              </a:ext>
            </a:extLst>
          </p:cNvPr>
          <p:cNvSpPr txBox="1"/>
          <p:nvPr/>
        </p:nvSpPr>
        <p:spPr>
          <a:xfrm>
            <a:off x="5447777" y="2214310"/>
            <a:ext cx="68003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/>
              <a:t>200 g</a:t>
            </a:r>
            <a:endParaRPr lang="it-IT" sz="1351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C608389-F1CC-E005-C057-32D530ABA6E1}"/>
              </a:ext>
            </a:extLst>
          </p:cNvPr>
          <p:cNvSpPr txBox="1"/>
          <p:nvPr/>
        </p:nvSpPr>
        <p:spPr>
          <a:xfrm>
            <a:off x="2524037" y="3132697"/>
            <a:ext cx="72355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/>
              <a:t>200 g</a:t>
            </a:r>
            <a:endParaRPr lang="it-IT" sz="1351" dirty="0"/>
          </a:p>
        </p:txBody>
      </p:sp>
    </p:spTree>
    <p:extLst>
      <p:ext uri="{BB962C8B-B14F-4D97-AF65-F5344CB8AC3E}">
        <p14:creationId xmlns:p14="http://schemas.microsoft.com/office/powerpoint/2010/main" val="1333655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A8DD472E-A99A-478D-EC49-C8754B061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351"/>
              <a:t>Max sagitta = 613 micron with superweight load  of 200 g (shear)</a:t>
            </a:r>
            <a:endParaRPr lang="it-IT" sz="1351" dirty="0"/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320E6262-035B-5727-7D07-F5D785CA4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16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59D4900-2BE6-4825-C30E-8B3D43E70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/>
              <a:t>Static Simulation at 90 °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8243615-2426-017F-F083-3CF66135C7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714" t="15034" r="893" b="17755"/>
          <a:stretch/>
        </p:blipFill>
        <p:spPr>
          <a:xfrm>
            <a:off x="120855" y="1220779"/>
            <a:ext cx="8902292" cy="3878072"/>
          </a:xfrm>
          <a:prstGeom prst="rect">
            <a:avLst/>
          </a:prstGeom>
        </p:spPr>
      </p:pic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6A248A6E-D810-2F49-07E6-29DD6F0BA71E}"/>
              </a:ext>
            </a:extLst>
          </p:cNvPr>
          <p:cNvSpPr/>
          <p:nvPr/>
        </p:nvSpPr>
        <p:spPr>
          <a:xfrm rot="13179341">
            <a:off x="2804439" y="3453029"/>
            <a:ext cx="566256" cy="37594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67F63620-D382-AD6A-D000-3974BA36B115}"/>
              </a:ext>
            </a:extLst>
          </p:cNvPr>
          <p:cNvSpPr/>
          <p:nvPr/>
        </p:nvSpPr>
        <p:spPr>
          <a:xfrm rot="13339508">
            <a:off x="5279634" y="2541502"/>
            <a:ext cx="522215" cy="36352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0FBB64D-0F02-12E1-7EE7-34F852118FBA}"/>
              </a:ext>
            </a:extLst>
          </p:cNvPr>
          <p:cNvSpPr txBox="1"/>
          <p:nvPr/>
        </p:nvSpPr>
        <p:spPr>
          <a:xfrm>
            <a:off x="5724963" y="2894963"/>
            <a:ext cx="780176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/>
              <a:t>200 g</a:t>
            </a:r>
            <a:endParaRPr lang="it-IT" sz="1351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97845B7-86F9-0315-18E9-9D0912175F1C}"/>
              </a:ext>
            </a:extLst>
          </p:cNvPr>
          <p:cNvSpPr txBox="1"/>
          <p:nvPr/>
        </p:nvSpPr>
        <p:spPr>
          <a:xfrm>
            <a:off x="3346616" y="3762356"/>
            <a:ext cx="54109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/>
              <a:t>200g</a:t>
            </a:r>
            <a:endParaRPr lang="it-IT" sz="1351" dirty="0"/>
          </a:p>
        </p:txBody>
      </p:sp>
    </p:spTree>
    <p:extLst>
      <p:ext uri="{BB962C8B-B14F-4D97-AF65-F5344CB8AC3E}">
        <p14:creationId xmlns:p14="http://schemas.microsoft.com/office/powerpoint/2010/main" val="375888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9B603B-9F90-D071-470E-9CBB652AF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351"/>
              <a:t>First Frequency of resonance = 79,6 Hz</a:t>
            </a:r>
          </a:p>
          <a:p>
            <a:r>
              <a:rPr lang="en-US" sz="1351"/>
              <a:t>Second frequency of resonance = 81,4 Hz</a:t>
            </a:r>
          </a:p>
          <a:p>
            <a:r>
              <a:rPr lang="en-US" sz="1351"/>
              <a:t>Third Frequency of resonance = 166,6 Hz</a:t>
            </a:r>
            <a:endParaRPr lang="it-IT" sz="1351" dirty="0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DEC9A22C-16EB-AA16-E136-4BB1DD9D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17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59D4900-2BE6-4825-C30E-8B3D43E70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/>
              <a:t>Vibrational Simulation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3ABB8FF-D0F7-D46B-0114-818213D5C6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602" t="15125" b="6500"/>
          <a:stretch/>
        </p:blipFill>
        <p:spPr>
          <a:xfrm>
            <a:off x="236914" y="2352413"/>
            <a:ext cx="8563815" cy="363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89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Belle 2 Pisa - </a:t>
            </a:r>
            <a:r>
              <a:rPr lang="en-GB" dirty="0" err="1"/>
              <a:t>oVTX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33380" y="7"/>
            <a:ext cx="5054739" cy="786316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The DMAPS Upgrade of the Belle II Vertex Detector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fld id="{34378CA6-008A-4B95-87F2-5A5ECC18892C}" type="datetime3">
              <a:rPr lang="en-US" sz="1100" smtClean="0"/>
              <a:t>19 March 2024</a:t>
            </a:fld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B498AB-E184-CEE9-A156-DE69E4E3C2D1}"/>
              </a:ext>
            </a:extLst>
          </p:cNvPr>
          <p:cNvSpPr txBox="1"/>
          <p:nvPr/>
        </p:nvSpPr>
        <p:spPr>
          <a:xfrm>
            <a:off x="6536216" y="1089478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FEA simulations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F70B92-9E2F-E877-C1EA-6D83D0B6DAC5}"/>
              </a:ext>
            </a:extLst>
          </p:cNvPr>
          <p:cNvSpPr txBox="1"/>
          <p:nvPr/>
        </p:nvSpPr>
        <p:spPr>
          <a:xfrm>
            <a:off x="137161" y="1269971"/>
            <a:ext cx="895095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dirty="0" err="1"/>
              <a:t>SuperKEKB</a:t>
            </a:r>
            <a:r>
              <a:rPr lang="en-US" dirty="0"/>
              <a:t> collider is planning a major upgrade of the I.R. to reach the design luminosity. </a:t>
            </a:r>
          </a:p>
          <a:p>
            <a:pPr marL="0" indent="0">
              <a:buNone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All-layer monolithic</a:t>
            </a:r>
            <a:r>
              <a:rPr lang="en-US" dirty="0"/>
              <a:t> vertex detector upgrade (</a:t>
            </a:r>
            <a:r>
              <a:rPr lang="en-US" b="1" dirty="0"/>
              <a:t>VTX</a:t>
            </a:r>
            <a:r>
              <a:rPr lang="en-US" dirty="0"/>
              <a:t>) to be installed in LS2 in ~2028: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More performant and resilient against higher machine backgrounds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Defined target spec’s in terms of material budget, spatial resolution and integration time window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Baseline chip technology TJ180 nm, evolving from TJ-Monopix2:</a:t>
            </a:r>
            <a:br>
              <a:rPr lang="en-US" dirty="0"/>
            </a:br>
            <a:r>
              <a:rPr lang="en-US" b="1" dirty="0"/>
              <a:t>  	 OBELIX</a:t>
            </a:r>
            <a:r>
              <a:rPr lang="en-US" dirty="0"/>
              <a:t>: </a:t>
            </a:r>
            <a:r>
              <a:rPr lang="en-US" sz="1600" dirty="0"/>
              <a:t>First steps towards a Belle II CMOS sensor, </a:t>
            </a:r>
            <a:r>
              <a:rPr lang="en-US" sz="1600" b="1" dirty="0"/>
              <a:t>submission in 2024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7FED663-0353-E58E-C165-624376C9D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789" y="3346166"/>
            <a:ext cx="4101211" cy="253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E7ACB57-562E-EF17-8702-9C37A091A9FF}"/>
              </a:ext>
            </a:extLst>
          </p:cNvPr>
          <p:cNvSpPr txBox="1"/>
          <p:nvPr/>
        </p:nvSpPr>
        <p:spPr>
          <a:xfrm>
            <a:off x="137160" y="3543079"/>
            <a:ext cx="515111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Realization of prototypes of inner/outer layers ongoing, submitted to the mechanical, thermal and electrical characterization.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finalization phase the CDR of the Belle II Upgrade.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104559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C107AAD-1D36-5967-1564-42B0F8360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8942" y="4235562"/>
            <a:ext cx="1787282" cy="178728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Belle 2 Pisa - </a:t>
            </a:r>
            <a:r>
              <a:rPr lang="en-GB" dirty="0" err="1"/>
              <a:t>oVTX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98281" y="32659"/>
            <a:ext cx="4140769" cy="1077238"/>
          </a:xfrm>
        </p:spPr>
        <p:txBody>
          <a:bodyPr>
            <a:normAutofit/>
          </a:bodyPr>
          <a:lstStyle/>
          <a:p>
            <a:r>
              <a:rPr lang="en-GB" sz="2800" dirty="0"/>
              <a:t> VTX Baseline Concept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fld id="{34378CA6-008A-4B95-87F2-5A5ECC18892C}" type="datetime3">
              <a:rPr lang="en-US" sz="1100" smtClean="0"/>
              <a:t>19 March 2024</a:t>
            </a:fld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17E8B7-64EA-152C-73B4-623AF1C86F37}"/>
              </a:ext>
            </a:extLst>
          </p:cNvPr>
          <p:cNvSpPr txBox="1"/>
          <p:nvPr/>
        </p:nvSpPr>
        <p:spPr>
          <a:xfrm>
            <a:off x="236913" y="1177638"/>
            <a:ext cx="4574484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Low </a:t>
            </a:r>
            <a:r>
              <a:rPr lang="it-IT" b="1" dirty="0" err="1"/>
              <a:t>material</a:t>
            </a:r>
            <a:r>
              <a:rPr lang="it-IT" b="1" dirty="0"/>
              <a:t> budget </a:t>
            </a:r>
            <a:r>
              <a:rPr lang="it-IT" dirty="0"/>
              <a:t>(~50 </a:t>
            </a:r>
            <a:r>
              <a:rPr lang="el-GR" dirty="0"/>
              <a:t>μ</a:t>
            </a:r>
            <a:r>
              <a:rPr lang="it-IT" dirty="0"/>
              <a:t>m </a:t>
            </a:r>
            <a:r>
              <a:rPr lang="it-IT" dirty="0" err="1"/>
              <a:t>thin</a:t>
            </a:r>
            <a:r>
              <a:rPr lang="it-IT" dirty="0"/>
              <a:t> </a:t>
            </a:r>
            <a:r>
              <a:rPr lang="it-IT" dirty="0" err="1"/>
              <a:t>sensors</a:t>
            </a:r>
            <a:r>
              <a:rPr lang="it-IT" dirty="0"/>
              <a:t>):</a:t>
            </a:r>
            <a:br>
              <a:rPr lang="it-IT" dirty="0"/>
            </a:br>
            <a:r>
              <a:rPr lang="it-IT" sz="1600" dirty="0"/>
              <a:t>0.1% X0 (L1-2), 0.3-0.5% X0 (L3-4), 0.8% X0 (L5)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Requirements</a:t>
            </a:r>
            <a:r>
              <a:rPr lang="en-GB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Radiation levels for L1 (r=1.4 cm)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TID: ~100 </a:t>
            </a:r>
            <a:r>
              <a:rPr lang="en-GB" sz="1400" dirty="0" err="1"/>
              <a:t>Mrad</a:t>
            </a:r>
            <a:endParaRPr lang="en-GB" sz="1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NIEL: ~5∗10^14  </a:t>
            </a:r>
            <a:r>
              <a:rPr lang="en-GB" sz="1400" dirty="0" err="1"/>
              <a:t>n_eq</a:t>
            </a:r>
            <a:r>
              <a:rPr lang="en-GB" sz="1400" dirty="0"/>
              <a:t>/cm</a:t>
            </a:r>
            <a:r>
              <a:rPr lang="en-GB" sz="1400" baseline="30000" dirty="0"/>
              <a:t>2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Hit-rate up to 120 MHz/cm^2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Resolution &lt; 15 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Fast integration time 50-100 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Operation simplicity and </a:t>
            </a:r>
            <a:br>
              <a:rPr lang="en-GB" dirty="0"/>
            </a:br>
            <a:r>
              <a:rPr lang="en-GB" dirty="0"/>
              <a:t>reduced services 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Depleted monolithic </a:t>
            </a:r>
            <a:br>
              <a:rPr lang="en-GB" b="1" dirty="0"/>
            </a:br>
            <a:r>
              <a:rPr lang="en-GB" b="1" dirty="0"/>
              <a:t>active CMOS pixel sensors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Chip size: 2x3 cm</a:t>
            </a:r>
            <a:r>
              <a:rPr lang="it-IT" baseline="30000" dirty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Moderate pixel pitch 33 </a:t>
            </a:r>
            <a:r>
              <a:rPr lang="el-GR" dirty="0"/>
              <a:t>μ</a:t>
            </a:r>
            <a:r>
              <a:rPr lang="it-IT" dirty="0"/>
              <a:t>m</a:t>
            </a:r>
            <a:r>
              <a:rPr lang="it-IT" baseline="30000" dirty="0"/>
              <a:t>2</a:t>
            </a:r>
            <a:r>
              <a:rPr lang="it-IT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ED0B5E-3925-6EE9-7532-5E7A460F5E3B}"/>
              </a:ext>
            </a:extLst>
          </p:cNvPr>
          <p:cNvSpPr txBox="1"/>
          <p:nvPr/>
        </p:nvSpPr>
        <p:spPr>
          <a:xfrm>
            <a:off x="3155525" y="6021762"/>
            <a:ext cx="3311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Outer VTX</a:t>
            </a:r>
            <a:endParaRPr lang="en-GB" dirty="0"/>
          </a:p>
        </p:txBody>
      </p:sp>
      <p:pic>
        <p:nvPicPr>
          <p:cNvPr id="13" name="Imagen 7">
            <a:extLst>
              <a:ext uri="{FF2B5EF4-FFF2-40B4-BE49-F238E27FC236}">
                <a16:creationId xmlns:a16="http://schemas.microsoft.com/office/drawing/2014/main" id="{109E5DEB-7BA5-6DE9-4384-0FBFC1F9E6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07" b="10880"/>
          <a:stretch/>
        </p:blipFill>
        <p:spPr>
          <a:xfrm rot="1138091">
            <a:off x="5759725" y="4033425"/>
            <a:ext cx="3547868" cy="24167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9">
                <a:extLst>
                  <a:ext uri="{FF2B5EF4-FFF2-40B4-BE49-F238E27FC236}">
                    <a16:creationId xmlns:a16="http://schemas.microsoft.com/office/drawing/2014/main" id="{0142E73F-64A4-8479-DA20-8703B973D080}"/>
                  </a:ext>
                </a:extLst>
              </p:cNvPr>
              <p:cNvSpPr txBox="1"/>
              <p:nvPr/>
            </p:nvSpPr>
            <p:spPr>
              <a:xfrm>
                <a:off x="5083897" y="1142333"/>
                <a:ext cx="4140769" cy="36522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14313" indent="-214313" defTabSz="685800">
                  <a:spcBef>
                    <a:spcPts val="600"/>
                  </a:spcBef>
                  <a:spcAft>
                    <a:spcPts val="225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dirty="0"/>
                  <a:t>5 straight </a:t>
                </a:r>
                <a:r>
                  <a:rPr lang="en-US" b="1" dirty="0"/>
                  <a:t>fully pixelated </a:t>
                </a:r>
                <a:r>
                  <a:rPr lang="en-US" dirty="0"/>
                  <a:t>barrel layers</a:t>
                </a:r>
              </a:p>
              <a:p>
                <a:pPr marL="214313" indent="-214313" defTabSz="685800">
                  <a:spcBef>
                    <a:spcPts val="600"/>
                  </a:spcBef>
                  <a:spcAft>
                    <a:spcPts val="225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b="1" dirty="0"/>
                  <a:t>Same sensor chip for all layers</a:t>
                </a:r>
              </a:p>
              <a:p>
                <a:pPr marL="182563" indent="-182563" defTabSz="685800">
                  <a:spcBef>
                    <a:spcPts val="600"/>
                  </a:spcBef>
                  <a:spcAft>
                    <a:spcPts val="225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b="1" dirty="0" err="1"/>
                  <a:t>iVTX</a:t>
                </a:r>
                <a:r>
                  <a:rPr lang="en-US" dirty="0"/>
                  <a:t>:  Inner 2 layers</a:t>
                </a:r>
              </a:p>
              <a:p>
                <a:pPr defTabSz="685800">
                  <a:spcBef>
                    <a:spcPts val="600"/>
                  </a:spcBef>
                  <a:spcAft>
                    <a:spcPts val="225"/>
                  </a:spcAft>
                  <a:defRPr/>
                </a:pPr>
                <a:r>
                  <a:rPr lang="en-US" dirty="0"/>
                  <a:t>	see Marcel </a:t>
                </a:r>
                <a:r>
                  <a:rPr lang="en-US" dirty="0" err="1"/>
                  <a:t>Vos’</a:t>
                </a:r>
                <a:r>
                  <a:rPr lang="en-US" dirty="0"/>
                  <a:t> talk</a:t>
                </a:r>
              </a:p>
              <a:p>
                <a:pPr marL="162000" indent="-162000" defTabSz="685800">
                  <a:spcBef>
                    <a:spcPts val="600"/>
                  </a:spcBef>
                  <a:spcAft>
                    <a:spcPts val="225"/>
                  </a:spcAft>
                  <a:buFont typeface="Arial" pitchFamily="34" charset="0"/>
                  <a:buChar char="•"/>
                  <a:defRPr/>
                </a:pPr>
                <a:r>
                  <a:rPr lang="en-US" b="1" dirty="0" err="1"/>
                  <a:t>oVTX</a:t>
                </a:r>
                <a:r>
                  <a:rPr lang="en-US" dirty="0"/>
                  <a:t>: Outer sections (3 layers),</a:t>
                </a:r>
                <a:br>
                  <a:rPr lang="en-US" dirty="0"/>
                </a:br>
                <a:r>
                  <a:rPr lang="en-US" dirty="0"/>
                  <a:t>CF structure, water cooled</a:t>
                </a:r>
              </a:p>
              <a:p>
                <a:pPr marL="619200" lvl="1" indent="-162000" defTabSz="685800">
                  <a:spcBef>
                    <a:spcPts val="600"/>
                  </a:spcBef>
                  <a:spcAft>
                    <a:spcPts val="225"/>
                  </a:spcAft>
                  <a:buFont typeface="Arial" pitchFamily="34" charset="0"/>
                  <a:buChar char="•"/>
                  <a:defRPr/>
                </a:pPr>
                <a:r>
                  <a:rPr lang="en-US" dirty="0"/>
                  <a:t>L3@3.9 cm  (alternative @6.9 cm)</a:t>
                </a:r>
              </a:p>
              <a:p>
                <a:pPr marL="619200" lvl="1" indent="-162000" defTabSz="685800">
                  <a:spcBef>
                    <a:spcPts val="600"/>
                  </a:spcBef>
                  <a:spcAft>
                    <a:spcPts val="225"/>
                  </a:spcAft>
                  <a:buFont typeface="Arial" pitchFamily="34" charset="0"/>
                  <a:buChar char="•"/>
                  <a:defRPr/>
                </a:pPr>
                <a:r>
                  <a:rPr lang="en-US" dirty="0"/>
                  <a:t>L4@90 cm, L5@13.5 cm </a:t>
                </a:r>
              </a:p>
              <a:p>
                <a:pPr marL="162000" indent="-162000" defTabSz="685800">
                  <a:spcBef>
                    <a:spcPts val="600"/>
                  </a:spcBef>
                  <a:spcAft>
                    <a:spcPts val="225"/>
                  </a:spcAft>
                  <a:buFont typeface="Arial" pitchFamily="34" charset="0"/>
                  <a:buChar char="•"/>
                  <a:defRPr/>
                </a:pPr>
                <a:r>
                  <a:rPr lang="en-US" b="1" dirty="0"/>
                  <a:t>Power dissipation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 panose="02040503050406030204" pitchFamily="18" charset="0"/>
                      </a:rPr>
                      <m:t>~200 </m:t>
                    </m:r>
                    <m:r>
                      <m:rPr>
                        <m:sty m:val="p"/>
                      </m:rPr>
                      <a:rPr lang="en-US" dirty="0" err="1">
                        <a:latin typeface="Cambria Math" panose="02040503050406030204" pitchFamily="18" charset="0"/>
                      </a:rPr>
                      <m:t>mW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defTabSz="685800">
                  <a:spcBef>
                    <a:spcPts val="600"/>
                  </a:spcBef>
                  <a:spcAft>
                    <a:spcPts val="225"/>
                  </a:spcAft>
                  <a:tabLst>
                    <a:tab pos="449263" algn="l"/>
                  </a:tabLst>
                  <a:defRPr/>
                </a:pPr>
                <a:endParaRPr lang="en-US" sz="1600" dirty="0">
                  <a:solidFill>
                    <a:srgbClr val="07529A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6" name="Textfeld 19">
                <a:extLst>
                  <a:ext uri="{FF2B5EF4-FFF2-40B4-BE49-F238E27FC236}">
                    <a16:creationId xmlns:a16="http://schemas.microsoft.com/office/drawing/2014/main" id="{0142E73F-64A4-8479-DA20-8703B973D0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3897" y="1142333"/>
                <a:ext cx="4140769" cy="3652282"/>
              </a:xfrm>
              <a:prstGeom prst="rect">
                <a:avLst/>
              </a:prstGeom>
              <a:blipFill>
                <a:blip r:embed="rId5"/>
                <a:stretch>
                  <a:fillRect l="-917" t="-69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it-IT" dirty="0">
                <a:latin typeface="Calibri Light" panose="020F0302020204030204" pitchFamily="34" charset="0"/>
              </a:rPr>
              <a:t>Progress on R&amp;D at INFN-Pisa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fld id="{34378CA6-008A-4B95-87F2-5A5ECC18892C}" type="datetime3">
              <a:rPr lang="en-US"/>
              <a:t>19 March 2024</a:t>
            </a:fld>
            <a:endParaRPr lang="en-GB" sz="1400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6F082A6-A380-4746-82D0-BBFBF118828B}"/>
              </a:ext>
            </a:extLst>
          </p:cNvPr>
          <p:cNvSpPr txBox="1">
            <a:spLocks/>
          </p:cNvSpPr>
          <p:nvPr/>
        </p:nvSpPr>
        <p:spPr>
          <a:xfrm>
            <a:off x="187893" y="1847094"/>
            <a:ext cx="8780747" cy="3576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GB" dirty="0">
                <a:latin typeface="Candara" panose="020E0502030303020204" pitchFamily="34" charset="0"/>
              </a:rPr>
              <a:t>Light structure for CEPC</a:t>
            </a:r>
            <a:endParaRPr lang="en-US" dirty="0">
              <a:latin typeface="Candara" panose="020E0502030303020204" pitchFamily="34" charset="0"/>
            </a:endParaRPr>
          </a:p>
          <a:p>
            <a:pPr>
              <a:lnSpc>
                <a:spcPct val="160000"/>
              </a:lnSpc>
            </a:pPr>
            <a:r>
              <a:rPr lang="en-GB" dirty="0">
                <a:latin typeface="Candara" panose="020E0502030303020204" pitchFamily="34" charset="0"/>
              </a:rPr>
              <a:t>Light structure for Belle 2 DMAPS VTX Upgrade</a:t>
            </a:r>
          </a:p>
          <a:p>
            <a:pPr>
              <a:lnSpc>
                <a:spcPct val="160000"/>
              </a:lnSpc>
            </a:pPr>
            <a:r>
              <a:rPr lang="en-US" dirty="0">
                <a:latin typeface="Candara" panose="020E0502030303020204" pitchFamily="34" charset="0"/>
              </a:rPr>
              <a:t>Conclusions</a:t>
            </a:r>
          </a:p>
          <a:p>
            <a:endParaRPr lang="en-GB" dirty="0"/>
          </a:p>
        </p:txBody>
      </p:sp>
      <p:pic>
        <p:nvPicPr>
          <p:cNvPr id="13" name="Google Shape;692;p32" descr="logoPI">
            <a:extLst>
              <a:ext uri="{FF2B5EF4-FFF2-40B4-BE49-F238E27FC236}">
                <a16:creationId xmlns:a16="http://schemas.microsoft.com/office/drawing/2014/main" id="{E1623AAC-FCFD-41CB-835A-BC980A430A36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324" y="6354613"/>
            <a:ext cx="769493" cy="5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8430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17">
            <a:extLst>
              <a:ext uri="{FF2B5EF4-FFF2-40B4-BE49-F238E27FC236}">
                <a16:creationId xmlns:a16="http://schemas.microsoft.com/office/drawing/2014/main" id="{E5C20A0F-AAEF-E7E9-B128-6C501FCDE9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764" y="1704513"/>
            <a:ext cx="4617922" cy="23269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Belle 2 Pisa - </a:t>
            </a:r>
            <a:r>
              <a:rPr lang="en-GB" dirty="0" err="1"/>
              <a:t>oVTX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oVTX</a:t>
            </a:r>
            <a:r>
              <a:rPr lang="en-GB" dirty="0"/>
              <a:t> Thermo-mechanics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fld id="{34378CA6-008A-4B95-87F2-5A5ECC18892C}" type="datetime3">
              <a:rPr lang="en-US" sz="1100" smtClean="0"/>
              <a:t>19 March 2024</a:t>
            </a:fld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154199-39ED-3ED7-2548-98EFC5166064}"/>
              </a:ext>
            </a:extLst>
          </p:cNvPr>
          <p:cNvSpPr txBox="1"/>
          <p:nvPr/>
        </p:nvSpPr>
        <p:spPr>
          <a:xfrm>
            <a:off x="236912" y="1215159"/>
            <a:ext cx="6064039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IT" sz="1500" dirty="0"/>
              <a:t>Ladder structure design inspired by ALICE ITS2, composed of:</a:t>
            </a:r>
          </a:p>
          <a:p>
            <a:pPr marL="0" indent="0">
              <a:buNone/>
            </a:pPr>
            <a:r>
              <a:rPr lang="en-IT" sz="1500" dirty="0"/>
              <a:t>CF support structure (truss), cold-plate with pipes for </a:t>
            </a:r>
          </a:p>
          <a:p>
            <a:pPr marL="0" indent="0">
              <a:buNone/>
            </a:pPr>
            <a:r>
              <a:rPr lang="en-IT" sz="1500" dirty="0"/>
              <a:t>liquid coolant circulation (neg. pressure), </a:t>
            </a:r>
          </a:p>
          <a:p>
            <a:pPr marL="0" indent="0">
              <a:buNone/>
            </a:pPr>
            <a:r>
              <a:rPr lang="en-GB" sz="1500" dirty="0"/>
              <a:t>C</a:t>
            </a:r>
            <a:r>
              <a:rPr lang="en-IT" sz="1500" dirty="0"/>
              <a:t>hip and Flex circuit for power&amp;signal </a:t>
            </a:r>
          </a:p>
          <a:p>
            <a:pPr marL="0" indent="0">
              <a:buNone/>
            </a:pPr>
            <a:r>
              <a:rPr lang="en-IT" sz="1500" dirty="0"/>
              <a:t>glued on top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A5386C4-A844-1D8E-04C4-79A8126AD1AF}"/>
              </a:ext>
            </a:extLst>
          </p:cNvPr>
          <p:cNvGrpSpPr/>
          <p:nvPr/>
        </p:nvGrpSpPr>
        <p:grpSpPr>
          <a:xfrm>
            <a:off x="6132951" y="2488243"/>
            <a:ext cx="3046609" cy="1678389"/>
            <a:chOff x="5360119" y="3479899"/>
            <a:chExt cx="3425917" cy="2132735"/>
          </a:xfrm>
        </p:grpSpPr>
        <p:pic>
          <p:nvPicPr>
            <p:cNvPr id="9" name="Immagine 7" descr="Immagine che contiene strumento, macchina, ingegneria, interno&#10;&#10;Descrizione generata automaticamente">
              <a:extLst>
                <a:ext uri="{FF2B5EF4-FFF2-40B4-BE49-F238E27FC236}">
                  <a16:creationId xmlns:a16="http://schemas.microsoft.com/office/drawing/2014/main" id="{44932BEE-6571-CEC5-35DB-883DAA763A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5448"/>
            <a:stretch/>
          </p:blipFill>
          <p:spPr>
            <a:xfrm>
              <a:off x="5360119" y="3479899"/>
              <a:ext cx="3363208" cy="213273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E6416AF-39C7-97C5-D475-B707EB75ADA4}"/>
                </a:ext>
              </a:extLst>
            </p:cNvPr>
            <p:cNvSpPr txBox="1"/>
            <p:nvPr/>
          </p:nvSpPr>
          <p:spPr>
            <a:xfrm>
              <a:off x="5575228" y="3538249"/>
              <a:ext cx="3210808" cy="439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400" dirty="0">
                  <a:solidFill>
                    <a:srgbClr val="FFFF00"/>
                  </a:solidFill>
                </a:rPr>
                <a:t>Detail of a L5 ladder prototype</a:t>
              </a:r>
            </a:p>
          </p:txBody>
        </p:sp>
      </p:grp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657BD512-99C6-8D1B-8698-B8B84276B3C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8728" y="1144018"/>
            <a:ext cx="2985272" cy="1289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9" name="Picture 18" descr="A scale model of a bridge&#10;&#10;Description automatically generated">
            <a:extLst>
              <a:ext uri="{FF2B5EF4-FFF2-40B4-BE49-F238E27FC236}">
                <a16:creationId xmlns:a16="http://schemas.microsoft.com/office/drawing/2014/main" id="{E30BFA4F-9F6D-8383-D911-3C532FCDD2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2822" y="4422267"/>
            <a:ext cx="1952922" cy="1876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5B498AB-E184-CEE9-A156-DE69E4E3C2D1}"/>
              </a:ext>
            </a:extLst>
          </p:cNvPr>
          <p:cNvSpPr txBox="1"/>
          <p:nvPr/>
        </p:nvSpPr>
        <p:spPr>
          <a:xfrm>
            <a:off x="6536216" y="1089478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FEA simulations</a:t>
            </a:r>
          </a:p>
        </p:txBody>
      </p:sp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4EE65690-8C5B-0E07-E29C-3180E38209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1180" y="4217908"/>
            <a:ext cx="2402614" cy="2081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4CC4557-EA89-7F55-88BB-B2C319EB5D07}"/>
              </a:ext>
            </a:extLst>
          </p:cNvPr>
          <p:cNvSpPr txBox="1"/>
          <p:nvPr/>
        </p:nvSpPr>
        <p:spPr>
          <a:xfrm>
            <a:off x="4220587" y="3511602"/>
            <a:ext cx="18565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500" dirty="0"/>
              <a:t>L5 ladder: 70 cm long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F67929-E01B-FB37-95ED-441A3DE39579}"/>
              </a:ext>
            </a:extLst>
          </p:cNvPr>
          <p:cNvSpPr txBox="1"/>
          <p:nvPr/>
        </p:nvSpPr>
        <p:spPr>
          <a:xfrm>
            <a:off x="142240" y="4104329"/>
            <a:ext cx="48971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500" dirty="0"/>
              <a:t>Performed mechanical characterization of the L5 prototype: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500" dirty="0"/>
              <a:t>Distortion: measurements of sagitta (~340 um)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500" dirty="0"/>
              <a:t>Vibration: 1</a:t>
            </a:r>
            <a:r>
              <a:rPr lang="en-IT" sz="1500" baseline="30000" dirty="0"/>
              <a:t>st</a:t>
            </a:r>
            <a:r>
              <a:rPr lang="en-IT" sz="1500" dirty="0"/>
              <a:t> resonance frequency ~250 Hz (&gt;&gt;earthquake f.)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4DEDFCF-6431-2CF3-23EC-44E61F0F053A}"/>
              </a:ext>
            </a:extLst>
          </p:cNvPr>
          <p:cNvSpPr txBox="1"/>
          <p:nvPr/>
        </p:nvSpPr>
        <p:spPr>
          <a:xfrm>
            <a:off x="120500" y="5153036"/>
            <a:ext cx="46423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500" dirty="0"/>
              <a:t>Thermal characterization: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Used K</a:t>
            </a:r>
            <a:r>
              <a:rPr lang="en-IT" sz="1500" dirty="0"/>
              <a:t>apton heaters, inlet ( T=10</a:t>
            </a:r>
            <a:r>
              <a:rPr lang="en-IT" sz="1500" baseline="30000" dirty="0"/>
              <a:t>o</a:t>
            </a:r>
            <a:r>
              <a:rPr lang="en-IT" sz="1500" dirty="0"/>
              <a:t>C) and outlet on one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500" dirty="0"/>
              <a:t>Uniform temperature along the ladder </a:t>
            </a:r>
            <a:r>
              <a:rPr lang="en-IT" sz="1500" dirty="0">
                <a:latin typeface="Symbol" pitchFamily="2" charset="2"/>
              </a:rPr>
              <a:t>D</a:t>
            </a:r>
            <a:r>
              <a:rPr lang="en-IT" sz="1500" dirty="0"/>
              <a:t>T max=3.3 </a:t>
            </a:r>
            <a:r>
              <a:rPr lang="en-IT" sz="1500" baseline="30000" dirty="0"/>
              <a:t>o</a:t>
            </a:r>
            <a:r>
              <a:rPr lang="en-IT" sz="15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699241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Belle 2 Pisa - </a:t>
            </a:r>
            <a:r>
              <a:rPr lang="en-GB" dirty="0" err="1"/>
              <a:t>oVTX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oVTX</a:t>
            </a:r>
            <a:r>
              <a:rPr lang="en-GB" dirty="0"/>
              <a:t> Ladders Geometry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fld id="{34378CA6-008A-4B95-87F2-5A5ECC18892C}" type="datetime3">
              <a:rPr lang="en-US" sz="1100" smtClean="0"/>
              <a:t>19 March 2024</a:t>
            </a:fld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B498AB-E184-CEE9-A156-DE69E4E3C2D1}"/>
              </a:ext>
            </a:extLst>
          </p:cNvPr>
          <p:cNvSpPr txBox="1"/>
          <p:nvPr/>
        </p:nvSpPr>
        <p:spPr>
          <a:xfrm>
            <a:off x="6536216" y="1089478"/>
            <a:ext cx="165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FEA simulations</a:t>
            </a:r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5A86CA4D-52B5-C221-94FD-63FCB94D72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13" y="1204413"/>
            <a:ext cx="8711515" cy="456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55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6EDCCA-9E23-4ACC-B906-0D0D0913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A1D04-ED7F-46AB-BDAE-072FC44B3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19 March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30A265-C9C5-4AD0-AF9C-18A070260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414DB4-26CF-47C7-85D9-9751121BB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852" y="2566530"/>
            <a:ext cx="6122423" cy="1077239"/>
          </a:xfrm>
        </p:spPr>
        <p:txBody>
          <a:bodyPr>
            <a:normAutofit/>
          </a:bodyPr>
          <a:lstStyle/>
          <a:p>
            <a:r>
              <a:rPr lang="en-US" sz="4000" b="0" dirty="0">
                <a:solidFill>
                  <a:schemeClr val="tx1"/>
                </a:solidFill>
              </a:rPr>
              <a:t>Thanks for the attention</a:t>
            </a:r>
            <a:endParaRPr lang="it-IT" sz="4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69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DE4DC-E79B-4B38-94DA-8246E708B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CEPC Baseline layout</a:t>
            </a:r>
            <a:endParaRPr lang="LID4096" dirty="0"/>
          </a:p>
        </p:txBody>
      </p:sp>
      <p:pic>
        <p:nvPicPr>
          <p:cNvPr id="6" name="Immagine 2">
            <a:extLst>
              <a:ext uri="{FF2B5EF4-FFF2-40B4-BE49-F238E27FC236}">
                <a16:creationId xmlns:a16="http://schemas.microsoft.com/office/drawing/2014/main" id="{B0F8BD21-6C9B-43D0-B432-71F03C3CAC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607" t="22828" r="10583" b="14446"/>
          <a:stretch/>
        </p:blipFill>
        <p:spPr>
          <a:xfrm>
            <a:off x="413537" y="1359209"/>
            <a:ext cx="8370931" cy="421246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916AA1C-2DC7-4BDB-9212-9EAD87F4D68E}"/>
              </a:ext>
            </a:extLst>
          </p:cNvPr>
          <p:cNvSpPr/>
          <p:nvPr/>
        </p:nvSpPr>
        <p:spPr>
          <a:xfrm>
            <a:off x="413538" y="3429001"/>
            <a:ext cx="2646295" cy="324036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50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5534081E-F57D-4366-AB7E-D0B625D83898}"/>
              </a:ext>
            </a:extLst>
          </p:cNvPr>
          <p:cNvSpPr/>
          <p:nvPr/>
        </p:nvSpPr>
        <p:spPr>
          <a:xfrm>
            <a:off x="3221849" y="3591019"/>
            <a:ext cx="1096136" cy="428531"/>
          </a:xfrm>
          <a:prstGeom prst="wedgeRectCallout">
            <a:avLst>
              <a:gd name="adj1" fmla="val -60075"/>
              <a:gd name="adj2" fmla="val -38846"/>
            </a:avLst>
          </a:prstGeom>
          <a:solidFill>
            <a:srgbClr val="C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Calibri"/>
                <a:cs typeface="Calibri"/>
              </a:rPr>
              <a:t>INFN Focus</a:t>
            </a:r>
            <a:endParaRPr lang="LID4096" sz="15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515CA708-EE78-04AA-D585-ADB7E3ACF268}"/>
              </a:ext>
            </a:extLst>
          </p:cNvPr>
          <p:cNvSpPr/>
          <p:nvPr/>
        </p:nvSpPr>
        <p:spPr>
          <a:xfrm>
            <a:off x="5193682" y="1827407"/>
            <a:ext cx="3805900" cy="13381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FA389E01-551D-94C1-1948-393A67C88011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4317985" y="1961222"/>
            <a:ext cx="976059" cy="184406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D0D1D05B-D96F-5477-297C-16024B8F7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3</a:t>
            </a:fld>
            <a:endParaRPr lang="it-IT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CD8107-DC21-5BD1-B2B0-56EFE6BD2CDA}"/>
              </a:ext>
            </a:extLst>
          </p:cNvPr>
          <p:cNvSpPr txBox="1"/>
          <p:nvPr/>
        </p:nvSpPr>
        <p:spPr>
          <a:xfrm>
            <a:off x="3221851" y="1131095"/>
            <a:ext cx="109613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351" dirty="0"/>
              <a:t>CepC Tracker</a:t>
            </a:r>
          </a:p>
        </p:txBody>
      </p:sp>
    </p:spTree>
    <p:extLst>
      <p:ext uri="{BB962C8B-B14F-4D97-AF65-F5344CB8AC3E}">
        <p14:creationId xmlns:p14="http://schemas.microsoft.com/office/powerpoint/2010/main" val="339372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462"/>
    </mc:Choice>
    <mc:Fallback xmlns="">
      <p:transition spd="slow" advTm="4546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47445-6100-4065-6DF8-849CE0F5C7AB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04431" y="1830561"/>
            <a:ext cx="4252909" cy="3646315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Based on ATLASPIX3 R&amp;D </a:t>
            </a:r>
          </a:p>
          <a:p>
            <a:pPr lvl="1"/>
            <a:r>
              <a:rPr lang="en-US" u="sng" dirty="0"/>
              <a:t>50 x 150 µm2 </a:t>
            </a:r>
          </a:p>
          <a:p>
            <a:pPr lvl="1"/>
            <a:r>
              <a:rPr lang="en-US" dirty="0"/>
              <a:t>Up to 1.28 Gb/s downlink</a:t>
            </a:r>
          </a:p>
          <a:p>
            <a:pPr lvl="1"/>
            <a:r>
              <a:rPr lang="en-US" dirty="0"/>
              <a:t>TSI 180 nm process</a:t>
            </a:r>
          </a:p>
          <a:p>
            <a:pPr lvl="1"/>
            <a:r>
              <a:rPr lang="en-US" dirty="0"/>
              <a:t>132 columns of 372 pixels </a:t>
            </a:r>
          </a:p>
          <a:p>
            <a:r>
              <a:rPr lang="en-US" dirty="0"/>
              <a:t>Active  length (r-phi x z)</a:t>
            </a:r>
          </a:p>
          <a:p>
            <a:pPr lvl="1"/>
            <a:r>
              <a:rPr lang="en-US" u="sng" dirty="0"/>
              <a:t>18.6  mm x 19.8  mm</a:t>
            </a:r>
          </a:p>
          <a:p>
            <a:r>
              <a:rPr lang="en-US" u="sng" dirty="0"/>
              <a:t>Module is made of 2x2 chips</a:t>
            </a:r>
          </a:p>
          <a:p>
            <a:r>
              <a:rPr lang="en-US" u="sng" dirty="0"/>
              <a:t>Power goal 100 </a:t>
            </a:r>
            <a:r>
              <a:rPr lang="en-US" u="sng" dirty="0" err="1"/>
              <a:t>mW</a:t>
            </a:r>
            <a:r>
              <a:rPr lang="en-US" u="sng" dirty="0"/>
              <a:t>/cm</a:t>
            </a:r>
            <a:r>
              <a:rPr lang="en-US" u="sng" baseline="30000" dirty="0"/>
              <a:t>2</a:t>
            </a:r>
            <a:r>
              <a:rPr lang="en-US" u="sng" dirty="0"/>
              <a:t> (175 now)</a:t>
            </a:r>
          </a:p>
          <a:p>
            <a:r>
              <a:rPr lang="en-US" dirty="0"/>
              <a:t>Module tested on beam (DESY)</a:t>
            </a:r>
            <a:endParaRPr lang="it-IT" dirty="0"/>
          </a:p>
          <a:p>
            <a:pPr marL="0" indent="0">
              <a:buNone/>
            </a:pPr>
            <a:r>
              <a:rPr lang="en-US" dirty="0">
                <a:solidFill>
                  <a:srgbClr val="FFFF00">
                    <a:alpha val="0"/>
                  </a:srgbClr>
                </a:solidFill>
              </a:rPr>
              <a:t>Y)</a:t>
            </a:r>
            <a:endParaRPr lang="it-IT" dirty="0">
              <a:solidFill>
                <a:srgbClr val="FFFF00">
                  <a:alpha val="0"/>
                </a:srgb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5F9D4C-F742-CAA5-81DD-69DB3AE44B3B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94862" y="1025911"/>
            <a:ext cx="1765927" cy="542467"/>
          </a:xfrm>
        </p:spPr>
        <p:txBody>
          <a:bodyPr>
            <a:normAutofit fontScale="90000"/>
          </a:bodyPr>
          <a:lstStyle/>
          <a:p>
            <a:r>
              <a:rPr lang="en-US"/>
              <a:t>AtlasPix3 </a:t>
            </a:r>
            <a:endParaRPr lang="it-IT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F529E8-45E4-8913-257A-E402C8B8259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230996" y="1830560"/>
            <a:ext cx="1828361" cy="2245704"/>
            <a:chOff x="8121780" y="2746931"/>
            <a:chExt cx="3031360" cy="374594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872F78D-E8E8-BEB0-D560-B5A61BA33DE7}"/>
                </a:ext>
              </a:extLst>
            </p:cNvPr>
            <p:cNvGrpSpPr/>
            <p:nvPr/>
          </p:nvGrpSpPr>
          <p:grpSpPr>
            <a:xfrm>
              <a:off x="8123440" y="4595151"/>
              <a:ext cx="3029700" cy="1897724"/>
              <a:chOff x="8123440" y="4595151"/>
              <a:chExt cx="3029700" cy="1897724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FB66563B-BBB1-007E-F3C2-891324A5D0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123440" y="4600575"/>
                <a:ext cx="1574800" cy="189230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E83D105-3EF0-628F-E048-0F55EFC555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578340" y="4595151"/>
                <a:ext cx="1574800" cy="1892300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3109317-AF5B-B145-CE43-702B6DFD244D}"/>
                </a:ext>
              </a:extLst>
            </p:cNvPr>
            <p:cNvGrpSpPr/>
            <p:nvPr/>
          </p:nvGrpSpPr>
          <p:grpSpPr>
            <a:xfrm flipV="1">
              <a:off x="8121780" y="2746931"/>
              <a:ext cx="3029700" cy="1897724"/>
              <a:chOff x="8123440" y="4595151"/>
              <a:chExt cx="3029700" cy="1897724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D5AB30A-7F35-EC75-2C86-B0F48D7593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123440" y="4600575"/>
                <a:ext cx="1574800" cy="189230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9AB716CD-A931-9A58-B3AD-BCFE2E9E32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578340" y="4595151"/>
                <a:ext cx="1574800" cy="1892300"/>
              </a:xfrm>
              <a:prstGeom prst="rect">
                <a:avLst/>
              </a:prstGeom>
            </p:spPr>
          </p:pic>
        </p:grp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2142F07-25BE-E0C2-A594-2801C79E3BC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123769" y="1830562"/>
            <a:ext cx="2874539" cy="217242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4CDA242-A4E5-CAE3-99DF-54C6DEDE584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4572002" y="4070920"/>
            <a:ext cx="2700725" cy="148031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F73087F-A1CD-2710-F10C-D011970FC6E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579715" y="4001721"/>
            <a:ext cx="1519968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4 chip module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0ADF0B-DEF7-013F-2369-021A9177034B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6677182" y="5338405"/>
            <a:ext cx="670120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stave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D59F8B-F9F3-BFCF-C2E6-D1331CC5A2D8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9491" y="5290575"/>
            <a:ext cx="40642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Collaboration: INFN, IHEP, KIT, Liverpool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AABEF-1FB3-A5AA-6E91-35302FE436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69578" y="1853614"/>
            <a:ext cx="3458933" cy="208923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5D3EBD4-83C6-C031-D0EA-78C3457D19AE}"/>
              </a:ext>
            </a:extLst>
          </p:cNvPr>
          <p:cNvSpPr txBox="1"/>
          <p:nvPr/>
        </p:nvSpPr>
        <p:spPr>
          <a:xfrm>
            <a:off x="2727916" y="821443"/>
            <a:ext cx="39385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/>
              <a:t>DETECTOR</a:t>
            </a:r>
            <a:endParaRPr lang="it-IT" sz="3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3E83628-8F76-D33C-F118-F8BB0D79D8CC}"/>
              </a:ext>
            </a:extLst>
          </p:cNvPr>
          <p:cNvSpPr txBox="1"/>
          <p:nvPr/>
        </p:nvSpPr>
        <p:spPr>
          <a:xfrm>
            <a:off x="7272727" y="4820586"/>
            <a:ext cx="1851811" cy="508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1" dirty="0"/>
              <a:t>Attilio </a:t>
            </a:r>
            <a:r>
              <a:rPr lang="en-US" sz="1351" dirty="0" err="1"/>
              <a:t>Andreazza</a:t>
            </a:r>
            <a:r>
              <a:rPr lang="en-US" sz="1351" dirty="0"/>
              <a:t> Group</a:t>
            </a:r>
          </a:p>
          <a:p>
            <a:pPr algn="ctr"/>
            <a:r>
              <a:rPr lang="en-US" sz="1351" dirty="0"/>
              <a:t>INFN Milano</a:t>
            </a:r>
            <a:endParaRPr lang="it-IT" sz="1351" dirty="0"/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06D4A2ED-0103-EDFA-3DA3-B0F34DF33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4</a:t>
            </a:fld>
            <a:endParaRPr lang="it-IT"/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id="{75D1C373-BB40-304B-6426-D47A3815FC83}"/>
              </a:ext>
            </a:extLst>
          </p:cNvPr>
          <p:cNvSpPr txBox="1"/>
          <p:nvPr/>
        </p:nvSpPr>
        <p:spPr>
          <a:xfrm>
            <a:off x="6409753" y="1230096"/>
            <a:ext cx="1970155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Total thickness 372 µm</a:t>
            </a:r>
          </a:p>
          <a:p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Total copper 36 µm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40A5D1D2-E258-927A-9832-65927E65DEC4}"/>
              </a:ext>
            </a:extLst>
          </p:cNvPr>
          <p:cNvSpPr/>
          <p:nvPr/>
        </p:nvSpPr>
        <p:spPr>
          <a:xfrm>
            <a:off x="6922479" y="4174847"/>
            <a:ext cx="366891" cy="6174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44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94BDE849-BD87-2737-3928-6348D7480D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607" t="16078" r="1199" b="6375"/>
          <a:stretch/>
        </p:blipFill>
        <p:spPr>
          <a:xfrm>
            <a:off x="-27232" y="1734586"/>
            <a:ext cx="9152903" cy="4621763"/>
          </a:xfrm>
        </p:spPr>
      </p:pic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DF2C8BCF-EEA9-551B-B8C4-BD6F09C0B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5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E1668BF-B5FA-8F0F-2A89-83F421167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80" y="1135955"/>
            <a:ext cx="9051720" cy="542539"/>
          </a:xfrm>
        </p:spPr>
        <p:txBody>
          <a:bodyPr>
            <a:noAutofit/>
          </a:bodyPr>
          <a:lstStyle/>
          <a:p>
            <a:pPr algn="ctr"/>
            <a:r>
              <a:rPr lang="en-US" sz="3000" dirty="0"/>
              <a:t>Long Stave for the Outer Tracker of the CEPC Experiment</a:t>
            </a:r>
            <a:endParaRPr lang="it-IT" sz="3000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538B52E4-C477-A1AE-7546-9A9ED6E78921}"/>
              </a:ext>
            </a:extLst>
          </p:cNvPr>
          <p:cNvCxnSpPr/>
          <p:nvPr/>
        </p:nvCxnSpPr>
        <p:spPr>
          <a:xfrm flipV="1">
            <a:off x="176170" y="1650011"/>
            <a:ext cx="8537895" cy="3126996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8CD15B3-2B17-DA14-DD5F-8FA0B82D9931}"/>
              </a:ext>
            </a:extLst>
          </p:cNvPr>
          <p:cNvSpPr txBox="1"/>
          <p:nvPr/>
        </p:nvSpPr>
        <p:spPr>
          <a:xfrm>
            <a:off x="3706568" y="2982703"/>
            <a:ext cx="920477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/>
              <a:t>1332 mm</a:t>
            </a:r>
            <a:endParaRPr lang="it-IT" sz="1351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2F7AADE-3CC3-447D-8297-0B73E1CCD6E6}"/>
              </a:ext>
            </a:extLst>
          </p:cNvPr>
          <p:cNvSpPr/>
          <p:nvPr/>
        </p:nvSpPr>
        <p:spPr>
          <a:xfrm>
            <a:off x="6333929" y="5408257"/>
            <a:ext cx="1928963" cy="3665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dirty="0">
                <a:solidFill>
                  <a:schemeClr val="tx1"/>
                </a:solidFill>
              </a:rPr>
              <a:t>Single </a:t>
            </a:r>
            <a:r>
              <a:rPr lang="it-IT" sz="1500" dirty="0" err="1">
                <a:solidFill>
                  <a:schemeClr val="tx1"/>
                </a:solidFill>
              </a:rPr>
              <a:t>Truss</a:t>
            </a:r>
            <a:r>
              <a:rPr lang="it-IT" sz="1500" dirty="0">
                <a:solidFill>
                  <a:schemeClr val="tx1"/>
                </a:solidFill>
              </a:rPr>
              <a:t> </a:t>
            </a:r>
            <a:r>
              <a:rPr lang="it-IT" sz="1500" dirty="0" err="1">
                <a:solidFill>
                  <a:schemeClr val="tx1"/>
                </a:solidFill>
              </a:rPr>
              <a:t>Structure</a:t>
            </a:r>
            <a:endParaRPr lang="it-IT" sz="1500" dirty="0">
              <a:solidFill>
                <a:schemeClr val="tx1"/>
              </a:solidFill>
            </a:endParaRP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D71CEB92-3E1F-E4D2-02E6-233F1E53C188}"/>
              </a:ext>
            </a:extLst>
          </p:cNvPr>
          <p:cNvCxnSpPr>
            <a:cxnSpLocks/>
          </p:cNvCxnSpPr>
          <p:nvPr/>
        </p:nvCxnSpPr>
        <p:spPr>
          <a:xfrm flipH="1" flipV="1">
            <a:off x="6819900" y="3429000"/>
            <a:ext cx="478511" cy="19792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>
            <a:extLst>
              <a:ext uri="{FF2B5EF4-FFF2-40B4-BE49-F238E27FC236}">
                <a16:creationId xmlns:a16="http://schemas.microsoft.com/office/drawing/2014/main" id="{5CF55FCC-1BAC-871B-B36A-6EA31E293A15}"/>
              </a:ext>
            </a:extLst>
          </p:cNvPr>
          <p:cNvSpPr/>
          <p:nvPr/>
        </p:nvSpPr>
        <p:spPr>
          <a:xfrm>
            <a:off x="3640468" y="5539562"/>
            <a:ext cx="1405864" cy="3649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dirty="0">
                <a:solidFill>
                  <a:schemeClr val="tx1"/>
                </a:solidFill>
              </a:rPr>
              <a:t>Union Plate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DAD118CB-F750-A1D1-B43F-56373C3354D5}"/>
              </a:ext>
            </a:extLst>
          </p:cNvPr>
          <p:cNvCxnSpPr>
            <a:cxnSpLocks/>
          </p:cNvCxnSpPr>
          <p:nvPr/>
        </p:nvCxnSpPr>
        <p:spPr>
          <a:xfrm flipH="1" flipV="1">
            <a:off x="3343275" y="4705350"/>
            <a:ext cx="1000125" cy="8342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>
            <a:extLst>
              <a:ext uri="{FF2B5EF4-FFF2-40B4-BE49-F238E27FC236}">
                <a16:creationId xmlns:a16="http://schemas.microsoft.com/office/drawing/2014/main" id="{07345898-3805-1A28-B8F1-0D631DD05FB5}"/>
              </a:ext>
            </a:extLst>
          </p:cNvPr>
          <p:cNvSpPr/>
          <p:nvPr/>
        </p:nvSpPr>
        <p:spPr>
          <a:xfrm>
            <a:off x="1421142" y="2103199"/>
            <a:ext cx="1703057" cy="10495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dirty="0">
                <a:solidFill>
                  <a:schemeClr val="tx1"/>
                </a:solidFill>
              </a:rPr>
              <a:t>Three Single </a:t>
            </a:r>
            <a:r>
              <a:rPr lang="it-IT" sz="1500" dirty="0" err="1">
                <a:solidFill>
                  <a:schemeClr val="tx1"/>
                </a:solidFill>
              </a:rPr>
              <a:t>Truss</a:t>
            </a:r>
            <a:r>
              <a:rPr lang="it-IT" sz="1500" dirty="0">
                <a:solidFill>
                  <a:schemeClr val="tx1"/>
                </a:solidFill>
              </a:rPr>
              <a:t> </a:t>
            </a:r>
            <a:r>
              <a:rPr lang="it-IT" sz="1500" dirty="0" err="1">
                <a:solidFill>
                  <a:schemeClr val="tx1"/>
                </a:solidFill>
              </a:rPr>
              <a:t>Structure</a:t>
            </a:r>
            <a:r>
              <a:rPr lang="it-IT" sz="1500" dirty="0">
                <a:solidFill>
                  <a:schemeClr val="tx1"/>
                </a:solidFill>
              </a:rPr>
              <a:t> put </a:t>
            </a:r>
            <a:r>
              <a:rPr lang="it-IT" sz="1500" dirty="0" err="1">
                <a:solidFill>
                  <a:schemeClr val="tx1"/>
                </a:solidFill>
              </a:rPr>
              <a:t>together</a:t>
            </a:r>
            <a:r>
              <a:rPr lang="it-IT" sz="1500" dirty="0">
                <a:solidFill>
                  <a:schemeClr val="tx1"/>
                </a:solidFill>
              </a:rPr>
              <a:t> to </a:t>
            </a:r>
            <a:r>
              <a:rPr lang="it-IT" sz="1500" dirty="0" err="1">
                <a:solidFill>
                  <a:schemeClr val="tx1"/>
                </a:solidFill>
              </a:rPr>
              <a:t>form</a:t>
            </a:r>
            <a:r>
              <a:rPr lang="it-IT" sz="1500" dirty="0">
                <a:solidFill>
                  <a:schemeClr val="tx1"/>
                </a:solidFill>
              </a:rPr>
              <a:t> the Long </a:t>
            </a:r>
            <a:r>
              <a:rPr lang="it-IT" sz="1500" dirty="0" err="1">
                <a:solidFill>
                  <a:schemeClr val="tx1"/>
                </a:solidFill>
              </a:rPr>
              <a:t>Stave</a:t>
            </a:r>
            <a:endParaRPr lang="it-IT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2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egnaposto numero diapositiva 72">
            <a:extLst>
              <a:ext uri="{FF2B5EF4-FFF2-40B4-BE49-F238E27FC236}">
                <a16:creationId xmlns:a16="http://schemas.microsoft.com/office/drawing/2014/main" id="{CFCA33EA-EE09-A13E-742F-6E1D1FD9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6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76B3FCD-7612-3686-76AB-349761A9193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66850" y="877493"/>
            <a:ext cx="7677151" cy="372665"/>
          </a:xfrm>
        </p:spPr>
        <p:txBody>
          <a:bodyPr>
            <a:normAutofit fontScale="90000"/>
          </a:bodyPr>
          <a:lstStyle/>
          <a:p>
            <a:pPr algn="ctr"/>
            <a:r>
              <a:rPr lang="en-US"/>
              <a:t>Long Stave Exploded View</a:t>
            </a:r>
            <a:endParaRPr lang="it-IT" dirty="0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6B245CDF-1EB9-9936-7A9E-A292B1EE58A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51473" t="29778" r="2055" b="25299"/>
          <a:stretch/>
        </p:blipFill>
        <p:spPr>
          <a:xfrm>
            <a:off x="0" y="3444480"/>
            <a:ext cx="9144000" cy="2527697"/>
          </a:xfrm>
          <a:solidFill>
            <a:schemeClr val="accent2">
              <a:lumMod val="20000"/>
              <a:lumOff val="80000"/>
            </a:schemeClr>
          </a:solidFill>
        </p:spPr>
      </p:pic>
      <p:pic>
        <p:nvPicPr>
          <p:cNvPr id="6" name="Segnaposto contenuto 4">
            <a:extLst>
              <a:ext uri="{FF2B5EF4-FFF2-40B4-BE49-F238E27FC236}">
                <a16:creationId xmlns:a16="http://schemas.microsoft.com/office/drawing/2014/main" id="{CE75421C-1062-93A0-298A-47BC949D0F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473" t="50736" r="35590" b="22081"/>
          <a:stretch/>
        </p:blipFill>
        <p:spPr>
          <a:xfrm>
            <a:off x="2" y="1554041"/>
            <a:ext cx="4747023" cy="2805271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4EB87532-C38E-2226-D0EB-3879C29450F5}"/>
              </a:ext>
            </a:extLst>
          </p:cNvPr>
          <p:cNvSpPr/>
          <p:nvPr/>
        </p:nvSpPr>
        <p:spPr>
          <a:xfrm>
            <a:off x="0" y="4612425"/>
            <a:ext cx="2828925" cy="13883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ED3E840-A24D-D67A-208E-717E0D11B044}"/>
              </a:ext>
            </a:extLst>
          </p:cNvPr>
          <p:cNvSpPr/>
          <p:nvPr/>
        </p:nvSpPr>
        <p:spPr>
          <a:xfrm>
            <a:off x="1" y="1554039"/>
            <a:ext cx="4747023" cy="25733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8AF61B21-66C2-7F1B-011D-BDD863E1494E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1414461" y="4127346"/>
            <a:ext cx="818571" cy="4850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782B91C-1BF2-04AF-9188-87F0CBB162BA}"/>
              </a:ext>
            </a:extLst>
          </p:cNvPr>
          <p:cNvSpPr txBox="1"/>
          <p:nvPr/>
        </p:nvSpPr>
        <p:spPr>
          <a:xfrm>
            <a:off x="5390221" y="1449744"/>
            <a:ext cx="2274849" cy="3002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1" dirty="0"/>
              <a:t>Electronic plate and Bus Foil</a:t>
            </a:r>
            <a:endParaRPr lang="it-IT" sz="1351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4E6640E-F30F-9475-D661-6B6F738A1942}"/>
              </a:ext>
            </a:extLst>
          </p:cNvPr>
          <p:cNvSpPr txBox="1"/>
          <p:nvPr/>
        </p:nvSpPr>
        <p:spPr>
          <a:xfrm>
            <a:off x="5377677" y="1781832"/>
            <a:ext cx="1379963" cy="3002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1" dirty="0"/>
              <a:t>Pixel detectors</a:t>
            </a:r>
            <a:endParaRPr lang="it-IT" sz="1351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D0D3744-ED58-DEEF-7633-7FACD137F1AE}"/>
              </a:ext>
            </a:extLst>
          </p:cNvPr>
          <p:cNvSpPr txBox="1"/>
          <p:nvPr/>
        </p:nvSpPr>
        <p:spPr>
          <a:xfrm>
            <a:off x="5390221" y="2110432"/>
            <a:ext cx="1379963" cy="3002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1" dirty="0"/>
              <a:t>Cold Plate</a:t>
            </a:r>
            <a:endParaRPr lang="it-IT" sz="1351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206CF92-97E1-C7A2-9061-F691F9107C47}"/>
              </a:ext>
            </a:extLst>
          </p:cNvPr>
          <p:cNvSpPr txBox="1"/>
          <p:nvPr/>
        </p:nvSpPr>
        <p:spPr>
          <a:xfrm>
            <a:off x="5390222" y="2455867"/>
            <a:ext cx="1597412" cy="3002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1" dirty="0"/>
              <a:t>Truss Structure</a:t>
            </a:r>
            <a:endParaRPr lang="it-IT" sz="1351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422DA81-AF85-F7D3-1806-4155962E401C}"/>
              </a:ext>
            </a:extLst>
          </p:cNvPr>
          <p:cNvSpPr txBox="1"/>
          <p:nvPr/>
        </p:nvSpPr>
        <p:spPr>
          <a:xfrm>
            <a:off x="5377677" y="2800492"/>
            <a:ext cx="1915223" cy="3002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1" dirty="0"/>
              <a:t>Terminal Part Cold Plate</a:t>
            </a:r>
            <a:endParaRPr lang="it-IT" sz="1351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6A2836B-62E5-A68A-6049-4709C896F0DF}"/>
              </a:ext>
            </a:extLst>
          </p:cNvPr>
          <p:cNvSpPr txBox="1"/>
          <p:nvPr/>
        </p:nvSpPr>
        <p:spPr>
          <a:xfrm>
            <a:off x="5377677" y="3139397"/>
            <a:ext cx="1597412" cy="3002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1" dirty="0"/>
              <a:t>Terminal Part Truss</a:t>
            </a:r>
            <a:endParaRPr lang="it-IT" sz="1351" dirty="0"/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36906407-FAC6-A896-02E7-650F3D0A8CAC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802889" y="2950597"/>
            <a:ext cx="4574788" cy="2620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61CBA9DB-2880-4BE1-4DBD-53CC4B52ED7D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568713" y="3289502"/>
            <a:ext cx="4808964" cy="4231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A76892B0-91B5-8E25-CFA7-D451D7B7C878}"/>
              </a:ext>
            </a:extLst>
          </p:cNvPr>
          <p:cNvCxnSpPr>
            <a:cxnSpLocks/>
          </p:cNvCxnSpPr>
          <p:nvPr/>
        </p:nvCxnSpPr>
        <p:spPr>
          <a:xfrm flipH="1">
            <a:off x="3774679" y="1570872"/>
            <a:ext cx="1602996" cy="46462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E2C497D0-7A03-5D7B-AB0A-0E640556D1F9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2651205" y="1931937"/>
            <a:ext cx="2726472" cy="5641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4308F782-AF75-D429-7DC7-345B8E0263AA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3439453" y="2605972"/>
            <a:ext cx="1950769" cy="3923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C36AEB30-C246-D767-C0FF-64007A001DC1}"/>
              </a:ext>
            </a:extLst>
          </p:cNvPr>
          <p:cNvCxnSpPr>
            <a:cxnSpLocks/>
          </p:cNvCxnSpPr>
          <p:nvPr/>
        </p:nvCxnSpPr>
        <p:spPr>
          <a:xfrm flipH="1">
            <a:off x="3614391" y="2283317"/>
            <a:ext cx="1775828" cy="24914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C2FD8F51-F356-3557-1F78-5C977254EA85}"/>
              </a:ext>
            </a:extLst>
          </p:cNvPr>
          <p:cNvCxnSpPr>
            <a:cxnSpLocks/>
          </p:cNvCxnSpPr>
          <p:nvPr/>
        </p:nvCxnSpPr>
        <p:spPr>
          <a:xfrm>
            <a:off x="568714" y="5854145"/>
            <a:ext cx="669073" cy="4658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2E01D1E4-4150-C9C1-D328-E7B3B5FBBED9}"/>
              </a:ext>
            </a:extLst>
          </p:cNvPr>
          <p:cNvCxnSpPr>
            <a:cxnSpLocks/>
            <a:endCxn id="5" idx="3"/>
          </p:cNvCxnSpPr>
          <p:nvPr/>
        </p:nvCxnSpPr>
        <p:spPr>
          <a:xfrm>
            <a:off x="8647771" y="4300010"/>
            <a:ext cx="496231" cy="4083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30F39BE0-33A5-888E-41EA-260C4E9B214E}"/>
              </a:ext>
            </a:extLst>
          </p:cNvPr>
          <p:cNvCxnSpPr>
            <a:cxnSpLocks/>
          </p:cNvCxnSpPr>
          <p:nvPr/>
        </p:nvCxnSpPr>
        <p:spPr>
          <a:xfrm flipV="1">
            <a:off x="989061" y="4577897"/>
            <a:ext cx="8066163" cy="155893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1BE101E9-B0F8-2FC3-3BFF-687AB7B1D6B0}"/>
              </a:ext>
            </a:extLst>
          </p:cNvPr>
          <p:cNvSpPr txBox="1"/>
          <p:nvPr/>
        </p:nvSpPr>
        <p:spPr>
          <a:xfrm>
            <a:off x="4572000" y="5051597"/>
            <a:ext cx="943709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/>
              <a:t>1332 mm</a:t>
            </a:r>
            <a:endParaRPr lang="it-IT" sz="1351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6D7E1B2-8E80-7E64-1314-3F1C7214AC24}"/>
              </a:ext>
            </a:extLst>
          </p:cNvPr>
          <p:cNvSpPr/>
          <p:nvPr/>
        </p:nvSpPr>
        <p:spPr>
          <a:xfrm>
            <a:off x="4252157" y="5495543"/>
            <a:ext cx="1125519" cy="2894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0C076C9-0DB0-C4BD-0C15-D434D9F4A6FE}"/>
              </a:ext>
            </a:extLst>
          </p:cNvPr>
          <p:cNvSpPr txBox="1"/>
          <p:nvPr/>
        </p:nvSpPr>
        <p:spPr>
          <a:xfrm>
            <a:off x="4264701" y="5484947"/>
            <a:ext cx="11129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/>
              <a:t>Union Plate</a:t>
            </a: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694F42D6-3267-B0D4-AB89-99D1FC809604}"/>
              </a:ext>
            </a:extLst>
          </p:cNvPr>
          <p:cNvCxnSpPr>
            <a:cxnSpLocks/>
          </p:cNvCxnSpPr>
          <p:nvPr/>
        </p:nvCxnSpPr>
        <p:spPr>
          <a:xfrm flipV="1">
            <a:off x="5377675" y="4716181"/>
            <a:ext cx="558383" cy="7793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E298B822-B7B8-B522-55C3-BE5E95EF5841}"/>
              </a:ext>
            </a:extLst>
          </p:cNvPr>
          <p:cNvCxnSpPr>
            <a:cxnSpLocks/>
            <a:stCxn id="4" idx="1"/>
          </p:cNvCxnSpPr>
          <p:nvPr/>
        </p:nvCxnSpPr>
        <p:spPr>
          <a:xfrm flipH="1" flipV="1">
            <a:off x="3139182" y="5279330"/>
            <a:ext cx="1125519" cy="367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tangolo 43">
            <a:extLst>
              <a:ext uri="{FF2B5EF4-FFF2-40B4-BE49-F238E27FC236}">
                <a16:creationId xmlns:a16="http://schemas.microsoft.com/office/drawing/2014/main" id="{6CC60EC2-E82B-F55B-B493-99ABB6338777}"/>
              </a:ext>
            </a:extLst>
          </p:cNvPr>
          <p:cNvSpPr/>
          <p:nvPr/>
        </p:nvSpPr>
        <p:spPr>
          <a:xfrm>
            <a:off x="6333929" y="5408257"/>
            <a:ext cx="1928963" cy="3665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dirty="0">
                <a:solidFill>
                  <a:schemeClr val="tx1"/>
                </a:solidFill>
              </a:rPr>
              <a:t>Single </a:t>
            </a:r>
            <a:r>
              <a:rPr lang="it-IT" sz="1500" dirty="0" err="1">
                <a:solidFill>
                  <a:schemeClr val="tx1"/>
                </a:solidFill>
              </a:rPr>
              <a:t>Truss</a:t>
            </a:r>
            <a:r>
              <a:rPr lang="it-IT" sz="1500" dirty="0">
                <a:solidFill>
                  <a:schemeClr val="tx1"/>
                </a:solidFill>
              </a:rPr>
              <a:t> </a:t>
            </a:r>
            <a:r>
              <a:rPr lang="it-IT" sz="1500" dirty="0" err="1">
                <a:solidFill>
                  <a:schemeClr val="tx1"/>
                </a:solidFill>
              </a:rPr>
              <a:t>Structure</a:t>
            </a:r>
            <a:endParaRPr lang="it-IT" sz="1500" dirty="0">
              <a:solidFill>
                <a:schemeClr val="tx1"/>
              </a:solidFill>
            </a:endParaRPr>
          </a:p>
        </p:txBody>
      </p: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7BFBA10B-4590-593E-9960-78E01F81CA75}"/>
              </a:ext>
            </a:extLst>
          </p:cNvPr>
          <p:cNvCxnSpPr>
            <a:stCxn id="44" idx="0"/>
          </p:cNvCxnSpPr>
          <p:nvPr/>
        </p:nvCxnSpPr>
        <p:spPr>
          <a:xfrm flipH="1" flipV="1">
            <a:off x="7064407" y="4577897"/>
            <a:ext cx="234004" cy="8303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680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E0D46B8C-78FF-EF43-299D-ADA6DE29D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LAMINATED FOIL </a:t>
            </a:r>
          </a:p>
          <a:p>
            <a:r>
              <a:rPr lang="en-US" dirty="0"/>
              <a:t>Th=0.5 mm of 550x460 mm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r>
              <a:rPr lang="en-US" dirty="0"/>
              <a:t>Carbon Fiber MJ46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99B4E44-5A85-17C9-66F6-396CA03B2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7</a:t>
            </a:fld>
            <a:endParaRPr lang="it-IT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F87ABAA5-74B7-A155-9C42-0C80D13C3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648" y="6"/>
            <a:ext cx="6226403" cy="1077239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SINGLE SHORT TRUSS STRUCTURE</a:t>
            </a:r>
            <a:endParaRPr lang="en-IT" dirty="0">
              <a:solidFill>
                <a:schemeClr val="accent1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DA1AE57-3CA5-234D-F5CC-103ECCDE91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148" t="13748" r="6111" b="8436"/>
          <a:stretch/>
        </p:blipFill>
        <p:spPr>
          <a:xfrm>
            <a:off x="0" y="2417961"/>
            <a:ext cx="5125103" cy="3648785"/>
          </a:xfrm>
          <a:prstGeom prst="rect">
            <a:avLst/>
          </a:prstGeom>
        </p:spPr>
      </p:pic>
      <p:pic>
        <p:nvPicPr>
          <p:cNvPr id="4" name="Immagine 3" descr="Immagine che contiene modello, schizzo, Rettangolo, Simmetria&#10;&#10;Descrizione generata automaticamente">
            <a:extLst>
              <a:ext uri="{FF2B5EF4-FFF2-40B4-BE49-F238E27FC236}">
                <a16:creationId xmlns:a16="http://schemas.microsoft.com/office/drawing/2014/main" id="{F4F1E48A-9807-AED7-B4EC-12F493709B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577" y="2556485"/>
            <a:ext cx="4055425" cy="304156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8AC370B-B381-E09E-EF91-2F8C79027AB7}"/>
              </a:ext>
            </a:extLst>
          </p:cNvPr>
          <p:cNvSpPr txBox="1"/>
          <p:nvPr/>
        </p:nvSpPr>
        <p:spPr>
          <a:xfrm>
            <a:off x="0" y="6066746"/>
            <a:ext cx="55729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Single truss structure realized by </a:t>
            </a:r>
            <a:r>
              <a:rPr lang="en-US" dirty="0" err="1"/>
              <a:t>WataJet</a:t>
            </a:r>
            <a:r>
              <a:rPr lang="en-US" dirty="0"/>
              <a:t> Company</a:t>
            </a:r>
          </a:p>
          <a:p>
            <a:r>
              <a:rPr lang="en-US" dirty="0"/>
              <a:t>Special process waterjet technology (precision 50 µm</a:t>
            </a:r>
            <a:r>
              <a:rPr lang="en-US" sz="1351" dirty="0"/>
              <a:t>)</a:t>
            </a:r>
            <a:endParaRPr lang="it-IT" sz="1351" dirty="0"/>
          </a:p>
        </p:txBody>
      </p:sp>
    </p:spTree>
    <p:extLst>
      <p:ext uri="{BB962C8B-B14F-4D97-AF65-F5344CB8AC3E}">
        <p14:creationId xmlns:p14="http://schemas.microsoft.com/office/powerpoint/2010/main" val="4269037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>
            <a:extLst>
              <a:ext uri="{FF2B5EF4-FFF2-40B4-BE49-F238E27FC236}">
                <a16:creationId xmlns:a16="http://schemas.microsoft.com/office/drawing/2014/main" id="{A880EB56-0704-18C6-E666-1B21B98D5C79}"/>
              </a:ext>
            </a:extLst>
          </p:cNvPr>
          <p:cNvSpPr txBox="1">
            <a:spLocks/>
          </p:cNvSpPr>
          <p:nvPr/>
        </p:nvSpPr>
        <p:spPr>
          <a:xfrm>
            <a:off x="957263" y="5610226"/>
            <a:ext cx="6864216" cy="390525"/>
          </a:xfrm>
          <a:prstGeom prst="rect">
            <a:avLst/>
          </a:prstGeom>
        </p:spPr>
        <p:txBody>
          <a:bodyPr vert="horz" lIns="68580" tIns="34291" rIns="68580" bIns="34291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/>
              <a:t>Single truss structure mask assembled and glued on the mask</a:t>
            </a:r>
            <a:endParaRPr lang="it-IT" sz="2100" dirty="0"/>
          </a:p>
        </p:txBody>
      </p:sp>
      <p:pic>
        <p:nvPicPr>
          <p:cNvPr id="5" name="Immagine 4" descr="Immagine che contiene terreno, metro, bilancia, aria aperta&#10;&#10;Descrizione generata automaticamente">
            <a:extLst>
              <a:ext uri="{FF2B5EF4-FFF2-40B4-BE49-F238E27FC236}">
                <a16:creationId xmlns:a16="http://schemas.microsoft.com/office/drawing/2014/main" id="{EA93D2B0-170C-4550-0BF7-F930832F6C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7" y="1247775"/>
            <a:ext cx="3271839" cy="436245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33FEAED-A2A0-A2A4-DB09-911F488D6135}"/>
              </a:ext>
            </a:extLst>
          </p:cNvPr>
          <p:cNvSpPr txBox="1"/>
          <p:nvPr/>
        </p:nvSpPr>
        <p:spPr>
          <a:xfrm>
            <a:off x="4005557" y="1889336"/>
            <a:ext cx="2030912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1" dirty="0"/>
              <a:t>Single truss structure</a:t>
            </a:r>
            <a:endParaRPr lang="it-IT" sz="1351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7136B2F-C260-469C-E1CA-7B50F7B8EFDA}"/>
              </a:ext>
            </a:extLst>
          </p:cNvPr>
          <p:cNvSpPr txBox="1"/>
          <p:nvPr/>
        </p:nvSpPr>
        <p:spPr>
          <a:xfrm>
            <a:off x="3986213" y="3152001"/>
            <a:ext cx="4572000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1" dirty="0"/>
              <a:t>Single truss structure mask assembled and glued on the mask</a:t>
            </a:r>
            <a:endParaRPr lang="it-IT" sz="1351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6551E88-4EE4-13FB-C749-4965BB8817AB}"/>
              </a:ext>
            </a:extLst>
          </p:cNvPr>
          <p:cNvSpPr txBox="1"/>
          <p:nvPr/>
        </p:nvSpPr>
        <p:spPr>
          <a:xfrm>
            <a:off x="4149500" y="4681747"/>
            <a:ext cx="1528763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1" dirty="0"/>
              <a:t>Short Mask</a:t>
            </a:r>
            <a:endParaRPr lang="it-IT" sz="1351" dirty="0"/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AD6D5ACC-1DAC-41E2-5A20-C62163EC8BA3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101547" y="2039441"/>
            <a:ext cx="904010" cy="2545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2774E3CE-D646-AA9B-CD06-11E3880725BF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3036095" y="4684338"/>
            <a:ext cx="1113405" cy="1475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D86DF836-0B03-5FD9-3D87-44889E7B6653}"/>
              </a:ext>
            </a:extLst>
          </p:cNvPr>
          <p:cNvCxnSpPr>
            <a:cxnSpLocks/>
          </p:cNvCxnSpPr>
          <p:nvPr/>
        </p:nvCxnSpPr>
        <p:spPr>
          <a:xfrm flipH="1" flipV="1">
            <a:off x="2014539" y="3290501"/>
            <a:ext cx="2019732" cy="167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542349C-BD71-3073-3376-725CAE4B0670}"/>
              </a:ext>
            </a:extLst>
          </p:cNvPr>
          <p:cNvSpPr txBox="1"/>
          <p:nvPr/>
        </p:nvSpPr>
        <p:spPr>
          <a:xfrm>
            <a:off x="3986213" y="1373788"/>
            <a:ext cx="4572000" cy="30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1" dirty="0"/>
              <a:t>End piece truss structure</a:t>
            </a:r>
            <a:endParaRPr lang="it-IT" sz="1351" dirty="0"/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713C5AF6-9DCC-B239-0CC0-E4A490B785B6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3178970" y="1523893"/>
            <a:ext cx="807243" cy="38857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62A6186-C51E-A03E-7B12-CF9C54090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6878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23C012C-FC0E-763A-C3B3-2FB02C0C5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883FB0-0AD8-C605-7DFF-FEB354714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AA35-AB64-4360-82E8-7D8961EC08BD}" type="slidenum">
              <a:rPr lang="it-IT" smtClean="0"/>
              <a:t>9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A7BC649-9897-05C3-1B31-04D904911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6268" y="6"/>
            <a:ext cx="6052783" cy="1077239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SINGLE SHORT TRUSS STRUCTURE BY SHORT MASK</a:t>
            </a:r>
            <a:endParaRPr lang="it-IT" sz="2400" dirty="0">
              <a:solidFill>
                <a:schemeClr val="accent1"/>
              </a:solidFill>
            </a:endParaRP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880EB56-0704-18C6-E666-1B21B98D5C79}"/>
              </a:ext>
            </a:extLst>
          </p:cNvPr>
          <p:cNvSpPr txBox="1">
            <a:spLocks/>
          </p:cNvSpPr>
          <p:nvPr/>
        </p:nvSpPr>
        <p:spPr>
          <a:xfrm>
            <a:off x="3571967" y="1860472"/>
            <a:ext cx="1896156" cy="839867"/>
          </a:xfrm>
          <a:prstGeom prst="rect">
            <a:avLst/>
          </a:prstGeom>
        </p:spPr>
        <p:txBody>
          <a:bodyPr vert="horz" lIns="68580" tIns="34291" rIns="68580" bIns="34291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Single truss structure realized</a:t>
            </a:r>
            <a:endParaRPr lang="it-IT" sz="1800" dirty="0"/>
          </a:p>
        </p:txBody>
      </p:sp>
      <p:pic>
        <p:nvPicPr>
          <p:cNvPr id="7" name="Immagine 6" descr="Immagine che contiene terreno, aeroplano, pialla/aereo, aeromobile&#10;&#10;Descrizione generata automaticamente">
            <a:extLst>
              <a:ext uri="{FF2B5EF4-FFF2-40B4-BE49-F238E27FC236}">
                <a16:creationId xmlns:a16="http://schemas.microsoft.com/office/drawing/2014/main" id="{E78FFB40-00A0-FEF5-2B5E-28415AD93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4" y="1361362"/>
            <a:ext cx="3270413" cy="4360551"/>
          </a:xfrm>
          <a:prstGeom prst="rect">
            <a:avLst/>
          </a:prstGeom>
        </p:spPr>
      </p:pic>
      <p:pic>
        <p:nvPicPr>
          <p:cNvPr id="13" name="Immagine 12" descr="Immagine che contiene testo, tavolo, calligrafia, ricevuta&#10;&#10;Descrizione generata automaticamente">
            <a:extLst>
              <a:ext uri="{FF2B5EF4-FFF2-40B4-BE49-F238E27FC236}">
                <a16:creationId xmlns:a16="http://schemas.microsoft.com/office/drawing/2014/main" id="{FDA75E4C-981E-8863-6C3F-D96E10A995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59309" y="1970724"/>
            <a:ext cx="4360551" cy="3270413"/>
          </a:xfrm>
          <a:prstGeom prst="rect">
            <a:avLst/>
          </a:prstGeom>
        </p:spPr>
      </p:pic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E1DE5FA7-7D42-F0D1-E1A0-078EF680AC53}"/>
              </a:ext>
            </a:extLst>
          </p:cNvPr>
          <p:cNvCxnSpPr>
            <a:cxnSpLocks/>
          </p:cNvCxnSpPr>
          <p:nvPr/>
        </p:nvCxnSpPr>
        <p:spPr>
          <a:xfrm flipH="1">
            <a:off x="2185989" y="2436019"/>
            <a:ext cx="1885951" cy="11699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A7C4EE4B-CB2F-AA9B-5BC3-B6C07345A777}"/>
              </a:ext>
            </a:extLst>
          </p:cNvPr>
          <p:cNvCxnSpPr>
            <a:cxnSpLocks/>
          </p:cNvCxnSpPr>
          <p:nvPr/>
        </p:nvCxnSpPr>
        <p:spPr>
          <a:xfrm>
            <a:off x="4700588" y="2436021"/>
            <a:ext cx="2671763" cy="13627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39601C07-5A77-3CF6-3D2A-BC6AC9E87D43}"/>
              </a:ext>
            </a:extLst>
          </p:cNvPr>
          <p:cNvCxnSpPr>
            <a:cxnSpLocks/>
          </p:cNvCxnSpPr>
          <p:nvPr/>
        </p:nvCxnSpPr>
        <p:spPr>
          <a:xfrm flipH="1">
            <a:off x="2185988" y="1650207"/>
            <a:ext cx="462611" cy="391477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19A08FD-18F3-0003-52B3-9E5FAC33A06C}"/>
              </a:ext>
            </a:extLst>
          </p:cNvPr>
          <p:cNvSpPr txBox="1"/>
          <p:nvPr/>
        </p:nvSpPr>
        <p:spPr>
          <a:xfrm>
            <a:off x="2525239" y="2643188"/>
            <a:ext cx="814388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dirty="0">
                <a:solidFill>
                  <a:schemeClr val="bg1"/>
                </a:solidFill>
              </a:rPr>
              <a:t>444 mm</a:t>
            </a:r>
            <a:endParaRPr lang="it-IT" sz="1351" dirty="0">
              <a:solidFill>
                <a:schemeClr val="bg1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5185C8F0-ABB7-3761-BA1B-8DCE43BB4439}"/>
              </a:ext>
            </a:extLst>
          </p:cNvPr>
          <p:cNvSpPr txBox="1"/>
          <p:nvPr/>
        </p:nvSpPr>
        <p:spPr>
          <a:xfrm>
            <a:off x="3484327" y="4785714"/>
            <a:ext cx="19837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Until now three truss structures realized</a:t>
            </a:r>
            <a:endParaRPr lang="it-IT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041BA4-7A75-ACAC-487F-139A8895A763}"/>
              </a:ext>
            </a:extLst>
          </p:cNvPr>
          <p:cNvSpPr txBox="1"/>
          <p:nvPr/>
        </p:nvSpPr>
        <p:spPr>
          <a:xfrm>
            <a:off x="3345938" y="3289882"/>
            <a:ext cx="2348215" cy="508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1" dirty="0" err="1"/>
              <a:t>glueing</a:t>
            </a:r>
            <a:r>
              <a:rPr lang="en-US" sz="1351" dirty="0"/>
              <a:t> with Araldite 2011 and </a:t>
            </a:r>
            <a:r>
              <a:rPr lang="en-US" sz="1351" dirty="0" err="1"/>
              <a:t>Cyanacrlilate</a:t>
            </a:r>
            <a:endParaRPr lang="en-IT" sz="1351" dirty="0"/>
          </a:p>
        </p:txBody>
      </p:sp>
    </p:spTree>
    <p:extLst>
      <p:ext uri="{BB962C8B-B14F-4D97-AF65-F5344CB8AC3E}">
        <p14:creationId xmlns:p14="http://schemas.microsoft.com/office/powerpoint/2010/main" val="37446357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SLIDENUMBER" val=" 20"/>
  <p:tag name="DON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 27"/>
</p:tagLst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AEB554-AD36-43C8-9DF6-A08380DEEEAE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410</TotalTime>
  <Words>1028</Words>
  <Application>Microsoft Office PowerPoint</Application>
  <PresentationFormat>Presentazione su schermo (4:3)</PresentationFormat>
  <Paragraphs>192</Paragraphs>
  <Slides>22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Candara</vt:lpstr>
      <vt:lpstr>Symbol</vt:lpstr>
      <vt:lpstr>Office Theme</vt:lpstr>
      <vt:lpstr>Progress on R&amp;D at INFN-Pisa</vt:lpstr>
      <vt:lpstr>OUTLOOK</vt:lpstr>
      <vt:lpstr>CEPC Baseline layout</vt:lpstr>
      <vt:lpstr>AtlasPix3 </vt:lpstr>
      <vt:lpstr>Long Stave for the Outer Tracker of the CEPC Experiment</vt:lpstr>
      <vt:lpstr>Long Stave Exploded View</vt:lpstr>
      <vt:lpstr>SINGLE SHORT TRUSS STRUCTURE</vt:lpstr>
      <vt:lpstr>Presentazione standard di PowerPoint</vt:lpstr>
      <vt:lpstr>SINGLE SHORT TRUSS STRUCTURE BY SHORT MASK</vt:lpstr>
      <vt:lpstr>SINGLE LONG TRUSS STRUCTURE BY LONG MASK</vt:lpstr>
      <vt:lpstr>Experimental test for the sagitta value of Super Weight Load</vt:lpstr>
      <vt:lpstr>Experimental test for the sagitta value of the real Weight</vt:lpstr>
      <vt:lpstr>Truss Structure under Measuring Machine</vt:lpstr>
      <vt:lpstr>RESULTS</vt:lpstr>
      <vt:lpstr>Static Simulation  at 0°</vt:lpstr>
      <vt:lpstr>Static Simulation at 90 °</vt:lpstr>
      <vt:lpstr>Vibrational Simulation</vt:lpstr>
      <vt:lpstr>The DMAPS Upgrade of the Belle II Vertex Detector</vt:lpstr>
      <vt:lpstr> VTX Baseline Concept</vt:lpstr>
      <vt:lpstr>oVTX Thermo-mechanics</vt:lpstr>
      <vt:lpstr>oVTX Ladders Geometry</vt:lpstr>
      <vt:lpstr>Thanks for the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Filippo Bosi</cp:lastModifiedBy>
  <cp:revision>66</cp:revision>
  <dcterms:created xsi:type="dcterms:W3CDTF">2016-05-09T08:38:51Z</dcterms:created>
  <dcterms:modified xsi:type="dcterms:W3CDTF">2024-03-19T14:26:49Z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