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sldIdLst>
    <p:sldId id="267" r:id="rId5"/>
    <p:sldId id="268" r:id="rId6"/>
    <p:sldId id="266" r:id="rId7"/>
    <p:sldId id="305" r:id="rId8"/>
    <p:sldId id="270" r:id="rId9"/>
    <p:sldId id="306" r:id="rId10"/>
    <p:sldId id="298" r:id="rId11"/>
    <p:sldId id="300" r:id="rId12"/>
    <p:sldId id="307" r:id="rId13"/>
    <p:sldId id="274" r:id="rId14"/>
    <p:sldId id="312" r:id="rId15"/>
    <p:sldId id="283" r:id="rId16"/>
    <p:sldId id="285" r:id="rId17"/>
    <p:sldId id="310" r:id="rId18"/>
    <p:sldId id="308" r:id="rId19"/>
    <p:sldId id="309" r:id="rId20"/>
    <p:sldId id="28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A7AB"/>
    <a:srgbClr val="171A6C"/>
    <a:srgbClr val="232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7" d="100"/>
          <a:sy n="107" d="100"/>
        </p:scale>
        <p:origin x="1632" y="102"/>
      </p:cViewPr>
      <p:guideLst/>
    </p:cSldViewPr>
  </p:slideViewPr>
  <p:notesTextViewPr>
    <p:cViewPr>
      <p:scale>
        <a:sx n="1" d="1"/>
        <a:sy n="1" d="1"/>
      </p:scale>
      <p:origin x="0" y="0"/>
    </p:cViewPr>
  </p:notesText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59687-C613-4C83-A0F4-1BC6CC93F1E1}" type="datetimeFigureOut">
              <a:rPr lang="en-GB" smtClean="0"/>
              <a:t>18/03/2024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5" name="Footer Placeholder 4"/>
          <p:cNvSpPr>
            <a:spLocks noGrp="1"/>
          </p:cNvSpPr>
          <p:nvPr>
            <p:ph type="ftr" sz="quarter" idx="11"/>
          </p:nvPr>
        </p:nvSpPr>
        <p:spPr/>
        <p:txBody>
          <a:bodyPr/>
          <a:lstStyle/>
          <a:p>
            <a:r>
              <a:rPr lang="it-IT"/>
              <a:t>Federico Ravotti - AIDAinnova Task 4.3</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Text Box 14"/>
          <p:cNvSpPr txBox="1">
            <a:spLocks noChangeArrowheads="1"/>
          </p:cNvSpPr>
          <p:nvPr userDrawn="1"/>
        </p:nvSpPr>
        <p:spPr bwMode="auto">
          <a:xfrm>
            <a:off x="912282" y="6032852"/>
            <a:ext cx="8231717" cy="246221"/>
          </a:xfrm>
          <a:prstGeom prst="rect">
            <a:avLst/>
          </a:prstGeom>
          <a:noFill/>
          <a:ln>
            <a:noFill/>
          </a:ln>
          <a:effectLst/>
          <a:extLst>
            <a:ext uri="{909E8E84-426E-40DD-AFC4-6F175D3DCCD1}">
              <a14:hiddenFill xmlns:a14="http://schemas.microsoft.com/office/drawing/2010/main">
                <a:solidFill>
                  <a:schemeClr val="accent2">
                    <a:alpha val="39999"/>
                  </a:schemeClr>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GB" sz="1000" b="0" i="0" dirty="0">
                <a:solidFill>
                  <a:srgbClr val="444444"/>
                </a:solidFill>
                <a:effectLst/>
              </a:rPr>
              <a:t>This project has received funding from the European Union’s Horizon 2020 research and innovation programme under grant agreement No 101004761.</a:t>
            </a:r>
            <a:endParaRPr lang="en-GB" sz="1000" i="0" dirty="0"/>
          </a:p>
        </p:txBody>
      </p:sp>
      <p:sp>
        <p:nvSpPr>
          <p:cNvPr id="8" name="TextBox 7"/>
          <p:cNvSpPr txBox="1"/>
          <p:nvPr userDrawn="1"/>
        </p:nvSpPr>
        <p:spPr>
          <a:xfrm>
            <a:off x="3733800" y="135467"/>
            <a:ext cx="5410200" cy="923330"/>
          </a:xfrm>
          <a:prstGeom prst="rect">
            <a:avLst/>
          </a:prstGeom>
          <a:noFill/>
        </p:spPr>
        <p:txBody>
          <a:bodyPr wrap="square" rtlCol="0">
            <a:spAutoFit/>
          </a:bodyPr>
          <a:lstStyle/>
          <a:p>
            <a:pPr algn="r"/>
            <a:r>
              <a:rPr lang="en-GB" sz="2700" b="0" dirty="0">
                <a:solidFill>
                  <a:schemeClr val="bg1"/>
                </a:solidFill>
                <a:latin typeface="+mn-lt"/>
              </a:rPr>
              <a:t>Advancement and Innovation for Detectors at Accelerators</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381000" y="5939374"/>
            <a:ext cx="531283" cy="354339"/>
          </a:xfrm>
          <a:prstGeom prst="rect">
            <a:avLst/>
          </a:prstGeom>
        </p:spPr>
      </p:pic>
    </p:spTree>
    <p:extLst>
      <p:ext uri="{BB962C8B-B14F-4D97-AF65-F5344CB8AC3E}">
        <p14:creationId xmlns:p14="http://schemas.microsoft.com/office/powerpoint/2010/main" val="167633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5" name="Footer Placeholder 4"/>
          <p:cNvSpPr>
            <a:spLocks noGrp="1"/>
          </p:cNvSpPr>
          <p:nvPr>
            <p:ph type="ftr" sz="quarter" idx="11"/>
          </p:nvPr>
        </p:nvSpPr>
        <p:spPr/>
        <p:txBody>
          <a:bodyPr/>
          <a:lstStyle/>
          <a:p>
            <a:r>
              <a:rPr lang="it-IT"/>
              <a:t>Federico Ravotti - AIDAinnova Task 4.3</a:t>
            </a:r>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46879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5" name="Footer Placeholder 4"/>
          <p:cNvSpPr>
            <a:spLocks noGrp="1"/>
          </p:cNvSpPr>
          <p:nvPr>
            <p:ph type="ftr" sz="quarter" idx="11"/>
          </p:nvPr>
        </p:nvSpPr>
        <p:spPr/>
        <p:txBody>
          <a:bodyPr/>
          <a:lstStyle/>
          <a:p>
            <a:r>
              <a:rPr lang="it-IT"/>
              <a:t>Federico Ravotti - AIDAinnova Task 4.3</a:t>
            </a:r>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3747342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290181"/>
            <a:ext cx="8666018" cy="4886789"/>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1"/>
          </p:nvPr>
        </p:nvSpPr>
        <p:spPr>
          <a:xfrm>
            <a:off x="4" y="6356350"/>
            <a:ext cx="9143999" cy="501650"/>
          </a:xfrm>
        </p:spPr>
        <p:txBody>
          <a:bodyPr/>
          <a:lstStyle/>
          <a:p>
            <a:r>
              <a:rPr lang="it-IT"/>
              <a:t>Federico Ravotti - AIDAinnova Task 4.3</a:t>
            </a:r>
            <a:endParaRPr lang="en-GB" dirty="0"/>
          </a:p>
        </p:txBody>
      </p:sp>
      <p:sp>
        <p:nvSpPr>
          <p:cNvPr id="4" name="Date Placeholder 3"/>
          <p:cNvSpPr>
            <a:spLocks noGrp="1"/>
          </p:cNvSpPr>
          <p:nvPr>
            <p:ph type="dt" sz="half" idx="10"/>
          </p:nvPr>
        </p:nvSpPr>
        <p:spPr>
          <a:xfrm>
            <a:off x="236914" y="6424612"/>
            <a:ext cx="1731223" cy="365125"/>
          </a:xfrm>
          <a:prstGeom prst="rect">
            <a:avLst/>
          </a:prstGeom>
          <a:ln>
            <a:noFill/>
          </a:ln>
        </p:spPr>
        <p:txBody>
          <a:bodyPr anchor="ctr"/>
          <a:lstStyle>
            <a:lvl1pPr>
              <a:defRPr sz="1100">
                <a:solidFill>
                  <a:srgbClr val="171A6C"/>
                </a:solidFill>
              </a:defRPr>
            </a:lvl1pPr>
          </a:lstStyle>
          <a:p>
            <a:r>
              <a:rPr lang="en-US"/>
              <a:t>18 Mar 2024</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11" name="Title 10"/>
          <p:cNvSpPr>
            <a:spLocks noGrp="1"/>
          </p:cNvSpPr>
          <p:nvPr>
            <p:ph type="title"/>
          </p:nvPr>
        </p:nvSpPr>
        <p:spPr>
          <a:xfrm>
            <a:off x="4033381" y="1"/>
            <a:ext cx="5005670" cy="1077238"/>
          </a:xfrm>
        </p:spPr>
        <p:txBody>
          <a:bodyPr/>
          <a:lstStyle>
            <a:lvl1pPr>
              <a:defRPr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3368208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5" name="Footer Placeholder 4"/>
          <p:cNvSpPr>
            <a:spLocks noGrp="1"/>
          </p:cNvSpPr>
          <p:nvPr>
            <p:ph type="ftr" sz="quarter" idx="11"/>
          </p:nvPr>
        </p:nvSpPr>
        <p:spPr/>
        <p:txBody>
          <a:bodyPr/>
          <a:lstStyle/>
          <a:p>
            <a:r>
              <a:rPr lang="it-IT"/>
              <a:t>Federico Ravotti - AIDAinnova Task 4.3</a:t>
            </a:r>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51126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6" name="Footer Placeholder 5"/>
          <p:cNvSpPr>
            <a:spLocks noGrp="1"/>
          </p:cNvSpPr>
          <p:nvPr>
            <p:ph type="ftr" sz="quarter" idx="11"/>
          </p:nvPr>
        </p:nvSpPr>
        <p:spPr/>
        <p:txBody>
          <a:bodyPr/>
          <a:lstStyle/>
          <a:p>
            <a:r>
              <a:rPr lang="it-IT"/>
              <a:t>Federico Ravotti - AIDAinnova Task 4.3</a:t>
            </a:r>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12034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8" name="Footer Placeholder 7"/>
          <p:cNvSpPr>
            <a:spLocks noGrp="1"/>
          </p:cNvSpPr>
          <p:nvPr>
            <p:ph type="ftr" sz="quarter" idx="11"/>
          </p:nvPr>
        </p:nvSpPr>
        <p:spPr/>
        <p:txBody>
          <a:bodyPr/>
          <a:lstStyle/>
          <a:p>
            <a:r>
              <a:rPr lang="it-IT"/>
              <a:t>Federico Ravotti - AIDAinnova Task 4.3</a:t>
            </a:r>
            <a:endParaRPr lang="en-GB"/>
          </a:p>
        </p:txBody>
      </p:sp>
      <p:sp>
        <p:nvSpPr>
          <p:cNvPr id="9" name="Slide Number Placeholder 8"/>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4284104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4" name="Footer Placeholder 3"/>
          <p:cNvSpPr>
            <a:spLocks noGrp="1"/>
          </p:cNvSpPr>
          <p:nvPr>
            <p:ph type="ftr" sz="quarter" idx="11"/>
          </p:nvPr>
        </p:nvSpPr>
        <p:spPr/>
        <p:txBody>
          <a:bodyPr/>
          <a:lstStyle/>
          <a:p>
            <a:r>
              <a:rPr lang="it-IT"/>
              <a:t>Federico Ravotti - AIDAinnova Task 4.3</a:t>
            </a:r>
            <a:endParaRPr lang="en-GB"/>
          </a:p>
        </p:txBody>
      </p:sp>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89785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3" name="Footer Placeholder 2"/>
          <p:cNvSpPr>
            <a:spLocks noGrp="1"/>
          </p:cNvSpPr>
          <p:nvPr>
            <p:ph type="ftr" sz="quarter" idx="11"/>
          </p:nvPr>
        </p:nvSpPr>
        <p:spPr/>
        <p:txBody>
          <a:bodyPr/>
          <a:lstStyle/>
          <a:p>
            <a:r>
              <a:rPr lang="it-IT"/>
              <a:t>Federico Ravotti - AIDAinnova Task 4.3</a:t>
            </a:r>
            <a:endParaRPr lang="en-GB"/>
          </a:p>
        </p:txBody>
      </p:sp>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144143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34"/>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6" name="Footer Placeholder 5"/>
          <p:cNvSpPr>
            <a:spLocks noGrp="1"/>
          </p:cNvSpPr>
          <p:nvPr>
            <p:ph type="ftr" sz="quarter" idx="11"/>
          </p:nvPr>
        </p:nvSpPr>
        <p:spPr/>
        <p:txBody>
          <a:bodyPr/>
          <a:lstStyle/>
          <a:p>
            <a:r>
              <a:rPr lang="it-IT"/>
              <a:t>Federico Ravotti - AIDAinnova Task 4.3</a:t>
            </a:r>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50978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34"/>
            <a:ext cx="4629150" cy="4873625"/>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18 Mar 2024</a:t>
            </a:r>
            <a:endParaRPr lang="en-GB"/>
          </a:p>
        </p:txBody>
      </p:sp>
      <p:sp>
        <p:nvSpPr>
          <p:cNvPr id="6" name="Footer Placeholder 5"/>
          <p:cNvSpPr>
            <a:spLocks noGrp="1"/>
          </p:cNvSpPr>
          <p:nvPr>
            <p:ph type="ftr" sz="quarter" idx="11"/>
          </p:nvPr>
        </p:nvSpPr>
        <p:spPr/>
        <p:txBody>
          <a:bodyPr/>
          <a:lstStyle/>
          <a:p>
            <a:r>
              <a:rPr lang="it-IT"/>
              <a:t>Federico Ravotti - AIDAinnova Task 4.3</a:t>
            </a:r>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718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44A7AB"/>
              </a:gs>
              <a:gs pos="100000">
                <a:srgbClr val="44A7AB"/>
              </a:gs>
            </a:gsLst>
            <a:lin ang="0" scaled="0"/>
          </a:gradFill>
        </p:spPr>
        <p:txBody>
          <a:bodyPr vert="horz" lIns="91440" tIns="45720" rIns="91440" bIns="45720" rtlCol="0" anchor="ctr"/>
          <a:lstStyle>
            <a:lvl1pPr algn="ctr">
              <a:defRPr sz="1200">
                <a:solidFill>
                  <a:schemeClr val="bg1"/>
                </a:solidFill>
              </a:defRPr>
            </a:lvl1pPr>
          </a:lstStyle>
          <a:p>
            <a:r>
              <a:rPr lang="it-IT"/>
              <a:t>Federico Ravotti - AIDAinnova Task 4.3</a:t>
            </a:r>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2613980" y="0"/>
            <a:ext cx="6530020" cy="1165397"/>
          </a:xfrm>
          <a:prstGeom prst="rect">
            <a:avLst/>
          </a:prstGeom>
          <a:gradFill flip="none" rotWithShape="1">
            <a:gsLst>
              <a:gs pos="0">
                <a:schemeClr val="bg1"/>
              </a:gs>
              <a:gs pos="58000">
                <a:srgbClr val="44A7AB"/>
              </a:gs>
              <a:gs pos="100000">
                <a:srgbClr val="44A7AB"/>
              </a:gs>
            </a:gsLst>
            <a:lin ang="0" scaled="1"/>
            <a:tileRect/>
          </a:gradFill>
          <a:ln>
            <a:solidFill>
              <a:schemeClr val="bg1"/>
            </a:solidFill>
          </a:ln>
        </p:spPr>
        <p:txBody>
          <a:bodyPr wrap="square" rtlCol="0">
            <a:spAutoFit/>
          </a:bodyPr>
          <a:lstStyle/>
          <a:p>
            <a:endParaRPr lang="en-GB" dirty="0"/>
          </a:p>
        </p:txBody>
      </p:sp>
      <p:pic>
        <p:nvPicPr>
          <p:cNvPr id="13" name="Picture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3212" y="0"/>
            <a:ext cx="2603864" cy="1172459"/>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zenodo.org/records/10809780" TargetMode="External"/><Relationship Id="rId1" Type="http://schemas.openxmlformats.org/officeDocument/2006/relationships/slideLayout" Target="../slideLayouts/slideLayout2.xml"/><Relationship Id="rId6" Type="http://schemas.openxmlformats.org/officeDocument/2006/relationships/image" Target="../media/image29.png"/><Relationship Id="rId5" Type="http://schemas.microsoft.com/office/2007/relationships/hdphoto" Target="../media/hdphoto1.wdp"/><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hyperlink" Target="https://edms.cern.ch/document/2884302/" TargetMode="External"/><Relationship Id="rId2" Type="http://schemas.openxmlformats.org/officeDocument/2006/relationships/hyperlink" Target="https://edms.cern.ch/document/2680300/" TargetMode="Externa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1109/23.273529" TargetMode="External"/><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hyperlink" Target="https://doi.org/10.1016/S0168-9002(02)01227-5"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8" Type="http://schemas.openxmlformats.org/officeDocument/2006/relationships/hyperlink" Target="https://journals.aps.org/prb/pdf/10.1103/PhysRevB.65.245201" TargetMode="External"/><Relationship Id="rId3" Type="http://schemas.openxmlformats.org/officeDocument/2006/relationships/image" Target="../media/image37.png"/><Relationship Id="rId7" Type="http://schemas.openxmlformats.org/officeDocument/2006/relationships/hyperlink" Target="https://journals.aps.org/prb/pdf/10.1103/PhysRevB.79.075206" TargetMode="External"/><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hyperlink" Target="https://www.sciencedirect.com/science/article/pii/S0168583X01008862" TargetMode="External"/><Relationship Id="rId5" Type="http://schemas.openxmlformats.org/officeDocument/2006/relationships/image" Target="../media/image39.png"/><Relationship Id="rId10" Type="http://schemas.openxmlformats.org/officeDocument/2006/relationships/hyperlink" Target="https://www.sciencedirect.com/science/article/pii/S0168583X01011612" TargetMode="External"/><Relationship Id="rId4" Type="http://schemas.openxmlformats.org/officeDocument/2006/relationships/image" Target="../media/image38.png"/><Relationship Id="rId9" Type="http://schemas.openxmlformats.org/officeDocument/2006/relationships/hyperlink" Target="https://www.sciencedirect.com/science/article/abs/pii/0168583X95007024"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hyperlink" Target="https://edms.cern.ch/document/2796416/" TargetMode="Externa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indico.cern.ch/category/13502/"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Task 4.3 - Common Tools for Irradiation Facilities QC: Data Management, Traceability, Dosimetry and </a:t>
            </a:r>
            <a:br>
              <a:rPr lang="en-GB" dirty="0"/>
            </a:br>
            <a:r>
              <a:rPr lang="en-GB" dirty="0"/>
              <a:t>Activation Measurements</a:t>
            </a:r>
          </a:p>
        </p:txBody>
      </p:sp>
      <p:sp>
        <p:nvSpPr>
          <p:cNvPr id="3" name="Subtitle 2"/>
          <p:cNvSpPr>
            <a:spLocks noGrp="1"/>
          </p:cNvSpPr>
          <p:nvPr>
            <p:ph type="subTitle" idx="1"/>
          </p:nvPr>
        </p:nvSpPr>
        <p:spPr>
          <a:xfrm>
            <a:off x="187890" y="3578224"/>
            <a:ext cx="8555686" cy="802529"/>
          </a:xfrm>
        </p:spPr>
        <p:txBody>
          <a:bodyPr/>
          <a:lstStyle/>
          <a:p>
            <a:r>
              <a:rPr lang="en-US" sz="2000" dirty="0"/>
              <a:t>P. Garosi, B. Gkotse, </a:t>
            </a:r>
            <a:r>
              <a:rPr lang="en-US" sz="2000" b="1" u="sng" dirty="0"/>
              <a:t>F. Ravotti</a:t>
            </a:r>
            <a:r>
              <a:rPr lang="en-US" sz="2000" dirty="0"/>
              <a:t>, on behalf of Task 4.3   </a:t>
            </a:r>
          </a:p>
          <a:p>
            <a:r>
              <a:rPr lang="en-US" dirty="0"/>
              <a:t>18 March 2024</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7882" y="4461787"/>
            <a:ext cx="708778" cy="702871"/>
          </a:xfrm>
          <a:prstGeom prst="rect">
            <a:avLst/>
          </a:prstGeom>
        </p:spPr>
      </p:pic>
      <p:pic>
        <p:nvPicPr>
          <p:cNvPr id="6" name="Picture 5"/>
          <p:cNvPicPr>
            <a:picLocks noChangeAspect="1"/>
          </p:cNvPicPr>
          <p:nvPr/>
        </p:nvPicPr>
        <p:blipFill>
          <a:blip r:embed="rId3"/>
          <a:stretch>
            <a:fillRect/>
          </a:stretch>
        </p:blipFill>
        <p:spPr>
          <a:xfrm>
            <a:off x="1900954" y="4397587"/>
            <a:ext cx="1572975" cy="695820"/>
          </a:xfrm>
          <a:prstGeom prst="rect">
            <a:avLst/>
          </a:prstGeom>
        </p:spPr>
      </p:pic>
      <p:pic>
        <p:nvPicPr>
          <p:cNvPr id="1026" name="Picture 2" descr="INFN">
            <a:extLst>
              <a:ext uri="{FF2B5EF4-FFF2-40B4-BE49-F238E27FC236}">
                <a16:creationId xmlns:a16="http://schemas.microsoft.com/office/drawing/2014/main" id="{49B09B0B-6C29-46AB-8A48-A86D40A61E2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552" y="5332577"/>
            <a:ext cx="2707690" cy="41630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B4B21232-7F86-42A2-9192-262BBE69AF44}"/>
              </a:ext>
            </a:extLst>
          </p:cNvPr>
          <p:cNvPicPr>
            <a:picLocks noChangeAspect="1"/>
          </p:cNvPicPr>
          <p:nvPr/>
        </p:nvPicPr>
        <p:blipFill>
          <a:blip r:embed="rId5"/>
          <a:stretch>
            <a:fillRect/>
          </a:stretch>
        </p:blipFill>
        <p:spPr>
          <a:xfrm>
            <a:off x="3585267" y="5332577"/>
            <a:ext cx="1906850" cy="541133"/>
          </a:xfrm>
          <a:prstGeom prst="rect">
            <a:avLst/>
          </a:prstGeom>
        </p:spPr>
      </p:pic>
      <p:pic>
        <p:nvPicPr>
          <p:cNvPr id="12" name="Picture 11">
            <a:extLst>
              <a:ext uri="{FF2B5EF4-FFF2-40B4-BE49-F238E27FC236}">
                <a16:creationId xmlns:a16="http://schemas.microsoft.com/office/drawing/2014/main" id="{0A1A007C-0CD3-4C39-ACF7-463BFF0A9E0F}"/>
              </a:ext>
            </a:extLst>
          </p:cNvPr>
          <p:cNvPicPr>
            <a:picLocks noChangeAspect="1"/>
          </p:cNvPicPr>
          <p:nvPr/>
        </p:nvPicPr>
        <p:blipFill>
          <a:blip r:embed="rId6"/>
          <a:stretch>
            <a:fillRect/>
          </a:stretch>
        </p:blipFill>
        <p:spPr>
          <a:xfrm>
            <a:off x="5930284" y="5384927"/>
            <a:ext cx="2201662" cy="394518"/>
          </a:xfrm>
          <a:prstGeom prst="rect">
            <a:avLst/>
          </a:prstGeom>
        </p:spPr>
      </p:pic>
      <p:pic>
        <p:nvPicPr>
          <p:cNvPr id="14" name="Picture 13" descr="A picture containing text, clipart&#10;&#10;Description automatically generated">
            <a:extLst>
              <a:ext uri="{FF2B5EF4-FFF2-40B4-BE49-F238E27FC236}">
                <a16:creationId xmlns:a16="http://schemas.microsoft.com/office/drawing/2014/main" id="{45CE06E2-990C-4865-885E-26196B55A6E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85250" y="4461787"/>
            <a:ext cx="1195546" cy="635929"/>
          </a:xfrm>
          <a:prstGeom prst="rect">
            <a:avLst/>
          </a:prstGeom>
        </p:spPr>
      </p:pic>
      <p:pic>
        <p:nvPicPr>
          <p:cNvPr id="7" name="Picture 2" descr="Nouveau nom, nouveau logo pour Mines ParisTech qui devient ...">
            <a:extLst>
              <a:ext uri="{FF2B5EF4-FFF2-40B4-BE49-F238E27FC236}">
                <a16:creationId xmlns:a16="http://schemas.microsoft.com/office/drawing/2014/main" id="{4B737F7E-2A16-E7D7-6399-B67B216A634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31143" y="4099170"/>
            <a:ext cx="2774306" cy="1430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5418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a:t>Federico Ravotti - AIDAinnova Task 4.3</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a:t>18 Mar 2024</a:t>
            </a:r>
            <a:endParaRPr lang="en-GB" sz="1400" dirty="0"/>
          </a:p>
        </p:txBody>
      </p:sp>
      <p:sp>
        <p:nvSpPr>
          <p:cNvPr id="7" name="Title 4">
            <a:extLst>
              <a:ext uri="{FF2B5EF4-FFF2-40B4-BE49-F238E27FC236}">
                <a16:creationId xmlns:a16="http://schemas.microsoft.com/office/drawing/2014/main" id="{E644546D-4065-4612-AD97-65B8C13300BE}"/>
              </a:ext>
            </a:extLst>
          </p:cNvPr>
          <p:cNvSpPr>
            <a:spLocks noGrp="1"/>
          </p:cNvSpPr>
          <p:nvPr>
            <p:ph type="title"/>
          </p:nvPr>
        </p:nvSpPr>
        <p:spPr>
          <a:xfrm>
            <a:off x="5317323" y="66501"/>
            <a:ext cx="3721728" cy="1010737"/>
          </a:xfrm>
        </p:spPr>
        <p:txBody>
          <a:bodyPr/>
          <a:lstStyle/>
          <a:p>
            <a:r>
              <a:rPr lang="en-US" sz="3200" dirty="0"/>
              <a:t>IDM Generalisation</a:t>
            </a:r>
            <a:endParaRPr lang="en-GB" dirty="0"/>
          </a:p>
        </p:txBody>
      </p:sp>
      <p:sp>
        <p:nvSpPr>
          <p:cNvPr id="2" name="Slide Number Placeholder 1">
            <a:extLst>
              <a:ext uri="{FF2B5EF4-FFF2-40B4-BE49-F238E27FC236}">
                <a16:creationId xmlns:a16="http://schemas.microsoft.com/office/drawing/2014/main" id="{36743E3B-7A48-4066-A787-C836B84007D4}"/>
              </a:ext>
            </a:extLst>
          </p:cNvPr>
          <p:cNvSpPr>
            <a:spLocks noGrp="1"/>
          </p:cNvSpPr>
          <p:nvPr>
            <p:ph type="sldNum" sz="quarter" idx="12"/>
          </p:nvPr>
        </p:nvSpPr>
        <p:spPr/>
        <p:txBody>
          <a:bodyPr/>
          <a:lstStyle/>
          <a:p>
            <a:fld id="{FC4456CD-832E-41F2-9893-C7650CCC5376}" type="slidenum">
              <a:rPr lang="en-GB" smtClean="0"/>
              <a:t>10</a:t>
            </a:fld>
            <a:endParaRPr lang="en-GB"/>
          </a:p>
        </p:txBody>
      </p:sp>
      <p:sp>
        <p:nvSpPr>
          <p:cNvPr id="4" name="Content Placeholder 1">
            <a:extLst>
              <a:ext uri="{FF2B5EF4-FFF2-40B4-BE49-F238E27FC236}">
                <a16:creationId xmlns:a16="http://schemas.microsoft.com/office/drawing/2014/main" id="{DD00CFED-0A6F-1C70-53D8-E24FC19BC317}"/>
              </a:ext>
            </a:extLst>
          </p:cNvPr>
          <p:cNvSpPr txBox="1">
            <a:spLocks/>
          </p:cNvSpPr>
          <p:nvPr/>
        </p:nvSpPr>
        <p:spPr>
          <a:xfrm>
            <a:off x="177999" y="1188757"/>
            <a:ext cx="3357741" cy="1838125"/>
          </a:xfrm>
          <a:prstGeom prst="rect">
            <a:avLst/>
          </a:prstGeom>
        </p:spPr>
        <p:txBody>
          <a:bodyPr vert="horz" lIns="91440" tIns="45720" rIns="91440" bIns="45720" numCol="1"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endParaRPr lang="en-US" sz="200" dirty="0"/>
          </a:p>
          <a:p>
            <a:pPr marL="0" indent="0">
              <a:buNone/>
            </a:pPr>
            <a:r>
              <a:rPr lang="en-GB" sz="2200" dirty="0"/>
              <a:t>Milestone MS14 </a:t>
            </a:r>
            <a:r>
              <a:rPr lang="en-GB" sz="2200" b="1" dirty="0"/>
              <a:t>completed </a:t>
            </a:r>
            <a:r>
              <a:rPr lang="en-GB" sz="2200" dirty="0"/>
              <a:t>and </a:t>
            </a:r>
            <a:r>
              <a:rPr lang="en-GB" sz="2200" b="1" dirty="0"/>
              <a:t>released</a:t>
            </a:r>
          </a:p>
          <a:p>
            <a:pPr marL="0" indent="0">
              <a:buNone/>
            </a:pPr>
            <a:r>
              <a:rPr lang="en-GB" sz="2200" dirty="0"/>
              <a:t>Available in Zenodo: </a:t>
            </a:r>
            <a:r>
              <a:rPr lang="en-GB" sz="1400" dirty="0">
                <a:hlinkClick r:id="rId2"/>
              </a:rPr>
              <a:t>https://zenodo.org/records/10809780</a:t>
            </a:r>
            <a:endParaRPr lang="en-GB" sz="1400" dirty="0"/>
          </a:p>
          <a:p>
            <a:pPr marL="0" indent="0">
              <a:buNone/>
            </a:pPr>
            <a:r>
              <a:rPr lang="en-GB" sz="1400" dirty="0"/>
              <a:t>(including demo video!)</a:t>
            </a:r>
          </a:p>
          <a:p>
            <a:pPr marL="0" indent="0">
              <a:buNone/>
            </a:pPr>
            <a:endParaRPr lang="en-GB" sz="2000" dirty="0"/>
          </a:p>
          <a:p>
            <a:endParaRPr lang="en-GB" sz="2200" dirty="0"/>
          </a:p>
        </p:txBody>
      </p:sp>
      <p:pic>
        <p:nvPicPr>
          <p:cNvPr id="10" name="Picture 9">
            <a:extLst>
              <a:ext uri="{FF2B5EF4-FFF2-40B4-BE49-F238E27FC236}">
                <a16:creationId xmlns:a16="http://schemas.microsoft.com/office/drawing/2014/main" id="{70684E4D-49F9-5295-F853-C1FFC200ED40}"/>
              </a:ext>
            </a:extLst>
          </p:cNvPr>
          <p:cNvPicPr>
            <a:picLocks noChangeAspect="1"/>
          </p:cNvPicPr>
          <p:nvPr/>
        </p:nvPicPr>
        <p:blipFill>
          <a:blip r:embed="rId3"/>
          <a:stretch>
            <a:fillRect/>
          </a:stretch>
        </p:blipFill>
        <p:spPr>
          <a:xfrm>
            <a:off x="3649552" y="1278213"/>
            <a:ext cx="4043382" cy="4928643"/>
          </a:xfrm>
          <a:prstGeom prst="rect">
            <a:avLst/>
          </a:prstGeom>
          <a:ln>
            <a:noFill/>
          </a:ln>
          <a:effectLst>
            <a:outerShdw blurRad="292100" dist="139700" dir="2700000" algn="tl" rotWithShape="0">
              <a:srgbClr val="333333">
                <a:alpha val="65000"/>
              </a:srgbClr>
            </a:outerShdw>
          </a:effectLst>
        </p:spPr>
      </p:pic>
      <p:sp>
        <p:nvSpPr>
          <p:cNvPr id="12" name="TextBox 11">
            <a:extLst>
              <a:ext uri="{FF2B5EF4-FFF2-40B4-BE49-F238E27FC236}">
                <a16:creationId xmlns:a16="http://schemas.microsoft.com/office/drawing/2014/main" id="{80E87A3C-A9B4-E25D-B772-F42A14D2BDB3}"/>
              </a:ext>
            </a:extLst>
          </p:cNvPr>
          <p:cNvSpPr txBox="1"/>
          <p:nvPr/>
        </p:nvSpPr>
        <p:spPr>
          <a:xfrm rot="20373252">
            <a:off x="7273834" y="1907765"/>
            <a:ext cx="838199" cy="400110"/>
          </a:xfrm>
          <a:prstGeom prst="rect">
            <a:avLst/>
          </a:prstGeom>
          <a:solidFill>
            <a:srgbClr val="92D050"/>
          </a:solidFill>
        </p:spPr>
        <p:txBody>
          <a:bodyPr wrap="square" rtlCol="0">
            <a:spAutoFit/>
          </a:bodyPr>
          <a:lstStyle/>
          <a:p>
            <a:pPr algn="ctr"/>
            <a:r>
              <a:rPr lang="en-US" sz="2000" b="1" dirty="0"/>
              <a:t>MS14</a:t>
            </a:r>
            <a:endParaRPr lang="en-GB" sz="2000" b="1" dirty="0"/>
          </a:p>
        </p:txBody>
      </p:sp>
      <p:pic>
        <p:nvPicPr>
          <p:cNvPr id="8" name="Picture 7">
            <a:extLst>
              <a:ext uri="{FF2B5EF4-FFF2-40B4-BE49-F238E27FC236}">
                <a16:creationId xmlns:a16="http://schemas.microsoft.com/office/drawing/2014/main" id="{90CAD856-70E3-6DE6-F81F-CF34F9598081}"/>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6071" b="96429" l="4221" r="93182">
                        <a14:foregroundMark x1="44156" y1="66071" x2="44156" y2="66071"/>
                        <a14:foregroundMark x1="54221" y1="53571" x2="54221" y2="53571"/>
                        <a14:foregroundMark x1="70455" y1="77143" x2="70455" y2="77143"/>
                        <a14:foregroundMark x1="40260" y1="96429" x2="40260" y2="96429"/>
                        <a14:foregroundMark x1="4545" y1="51429" x2="4545" y2="51429"/>
                        <a14:foregroundMark x1="93182" y1="6071" x2="93182" y2="6071"/>
                        <a14:backgroundMark x1="40260" y1="33214" x2="40260" y2="33214"/>
                        <a14:backgroundMark x1="9091" y1="9643" x2="9091" y2="9643"/>
                        <a14:backgroundMark x1="90584" y1="77143" x2="90584" y2="77143"/>
                        <a14:backgroundMark x1="60390" y1="64643" x2="60390" y2="64643"/>
                      </a14:backgroundRemoval>
                    </a14:imgEffect>
                  </a14:imgLayer>
                </a14:imgProps>
              </a:ext>
            </a:extLst>
          </a:blip>
          <a:stretch>
            <a:fillRect/>
          </a:stretch>
        </p:blipFill>
        <p:spPr>
          <a:xfrm>
            <a:off x="8338085" y="1278213"/>
            <a:ext cx="627916" cy="570832"/>
          </a:xfrm>
          <a:prstGeom prst="rect">
            <a:avLst/>
          </a:prstGeom>
        </p:spPr>
      </p:pic>
      <p:pic>
        <p:nvPicPr>
          <p:cNvPr id="9" name="Picture 8">
            <a:extLst>
              <a:ext uri="{FF2B5EF4-FFF2-40B4-BE49-F238E27FC236}">
                <a16:creationId xmlns:a16="http://schemas.microsoft.com/office/drawing/2014/main" id="{002E7589-EF90-6B2D-E49F-C80C55C3F829}"/>
              </a:ext>
            </a:extLst>
          </p:cNvPr>
          <p:cNvPicPr>
            <a:picLocks noChangeAspect="1"/>
          </p:cNvPicPr>
          <p:nvPr/>
        </p:nvPicPr>
        <p:blipFill>
          <a:blip r:embed="rId6"/>
          <a:stretch>
            <a:fillRect/>
          </a:stretch>
        </p:blipFill>
        <p:spPr>
          <a:xfrm>
            <a:off x="833076" y="2993570"/>
            <a:ext cx="2254143" cy="3294517"/>
          </a:xfrm>
          <a:prstGeom prst="rect">
            <a:avLst/>
          </a:prstGeom>
        </p:spPr>
      </p:pic>
      <p:sp>
        <p:nvSpPr>
          <p:cNvPr id="5" name="TextBox 4">
            <a:extLst>
              <a:ext uri="{FF2B5EF4-FFF2-40B4-BE49-F238E27FC236}">
                <a16:creationId xmlns:a16="http://schemas.microsoft.com/office/drawing/2014/main" id="{4297A1D8-CE6B-17A5-182C-AE529CC37389}"/>
              </a:ext>
            </a:extLst>
          </p:cNvPr>
          <p:cNvSpPr txBox="1"/>
          <p:nvPr/>
        </p:nvSpPr>
        <p:spPr>
          <a:xfrm>
            <a:off x="2968208" y="445838"/>
            <a:ext cx="1131647" cy="276999"/>
          </a:xfrm>
          <a:prstGeom prst="rect">
            <a:avLst/>
          </a:prstGeom>
          <a:solidFill>
            <a:srgbClr val="92D050"/>
          </a:solidFill>
        </p:spPr>
        <p:txBody>
          <a:bodyPr wrap="none" lIns="36000" tIns="0" rIns="36000" bIns="0" rtlCol="0">
            <a:spAutoFit/>
          </a:bodyPr>
          <a:lstStyle/>
          <a:p>
            <a:r>
              <a:rPr lang="en-US" dirty="0"/>
              <a:t>Objective 2</a:t>
            </a:r>
            <a:endParaRPr lang="en-GB" dirty="0"/>
          </a:p>
        </p:txBody>
      </p:sp>
    </p:spTree>
    <p:extLst>
      <p:ext uri="{BB962C8B-B14F-4D97-AF65-F5344CB8AC3E}">
        <p14:creationId xmlns:p14="http://schemas.microsoft.com/office/powerpoint/2010/main" val="3926214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E586DBB-3929-2D62-4ABB-63C99BDEA171}"/>
              </a:ext>
            </a:extLst>
          </p:cNvPr>
          <p:cNvSpPr>
            <a:spLocks noGrp="1"/>
          </p:cNvSpPr>
          <p:nvPr>
            <p:ph type="ftr" sz="quarter" idx="11"/>
          </p:nvPr>
        </p:nvSpPr>
        <p:spPr/>
        <p:txBody>
          <a:bodyPr/>
          <a:lstStyle/>
          <a:p>
            <a:r>
              <a:rPr lang="it-IT"/>
              <a:t>Federico Ravotti - AIDAinnova Task 4.3</a:t>
            </a:r>
            <a:endParaRPr lang="en-GB" dirty="0"/>
          </a:p>
        </p:txBody>
      </p:sp>
      <p:sp>
        <p:nvSpPr>
          <p:cNvPr id="4" name="Date Placeholder 3">
            <a:extLst>
              <a:ext uri="{FF2B5EF4-FFF2-40B4-BE49-F238E27FC236}">
                <a16:creationId xmlns:a16="http://schemas.microsoft.com/office/drawing/2014/main" id="{3D68DEEA-0103-6DAA-87E7-F02262CC0959}"/>
              </a:ext>
            </a:extLst>
          </p:cNvPr>
          <p:cNvSpPr>
            <a:spLocks noGrp="1"/>
          </p:cNvSpPr>
          <p:nvPr>
            <p:ph type="dt" sz="half" idx="10"/>
          </p:nvPr>
        </p:nvSpPr>
        <p:spPr/>
        <p:txBody>
          <a:bodyPr/>
          <a:lstStyle/>
          <a:p>
            <a:r>
              <a:rPr lang="en-US"/>
              <a:t>18 Mar 2024</a:t>
            </a:r>
            <a:endParaRPr lang="en-GB" dirty="0"/>
          </a:p>
        </p:txBody>
      </p:sp>
      <p:sp>
        <p:nvSpPr>
          <p:cNvPr id="5" name="Slide Number Placeholder 4">
            <a:extLst>
              <a:ext uri="{FF2B5EF4-FFF2-40B4-BE49-F238E27FC236}">
                <a16:creationId xmlns:a16="http://schemas.microsoft.com/office/drawing/2014/main" id="{23BB59F8-126D-5E57-03EF-DA5D421F3E6A}"/>
              </a:ext>
            </a:extLst>
          </p:cNvPr>
          <p:cNvSpPr>
            <a:spLocks noGrp="1"/>
          </p:cNvSpPr>
          <p:nvPr>
            <p:ph type="sldNum" sz="quarter" idx="12"/>
          </p:nvPr>
        </p:nvSpPr>
        <p:spPr/>
        <p:txBody>
          <a:bodyPr/>
          <a:lstStyle/>
          <a:p>
            <a:fld id="{FC4456CD-832E-41F2-9893-C7650CCC5376}" type="slidenum">
              <a:rPr lang="en-GB" smtClean="0"/>
              <a:t>11</a:t>
            </a:fld>
            <a:endParaRPr lang="en-GB"/>
          </a:p>
        </p:txBody>
      </p:sp>
      <p:sp>
        <p:nvSpPr>
          <p:cNvPr id="7" name="TextBox 6">
            <a:extLst>
              <a:ext uri="{FF2B5EF4-FFF2-40B4-BE49-F238E27FC236}">
                <a16:creationId xmlns:a16="http://schemas.microsoft.com/office/drawing/2014/main" id="{B49513B2-17F5-9462-9EAA-F7E585369DCC}"/>
              </a:ext>
            </a:extLst>
          </p:cNvPr>
          <p:cNvSpPr txBox="1"/>
          <p:nvPr/>
        </p:nvSpPr>
        <p:spPr>
          <a:xfrm>
            <a:off x="2968208" y="445838"/>
            <a:ext cx="1131647" cy="276999"/>
          </a:xfrm>
          <a:prstGeom prst="rect">
            <a:avLst/>
          </a:prstGeom>
          <a:solidFill>
            <a:srgbClr val="92D050"/>
          </a:solidFill>
        </p:spPr>
        <p:txBody>
          <a:bodyPr wrap="none" lIns="36000" tIns="0" rIns="36000" bIns="0" rtlCol="0">
            <a:spAutoFit/>
          </a:bodyPr>
          <a:lstStyle/>
          <a:p>
            <a:r>
              <a:rPr lang="en-US" dirty="0"/>
              <a:t>Objective 2</a:t>
            </a:r>
            <a:endParaRPr lang="en-GB" dirty="0"/>
          </a:p>
        </p:txBody>
      </p:sp>
      <p:sp>
        <p:nvSpPr>
          <p:cNvPr id="2" name="Content Placeholder 1">
            <a:extLst>
              <a:ext uri="{FF2B5EF4-FFF2-40B4-BE49-F238E27FC236}">
                <a16:creationId xmlns:a16="http://schemas.microsoft.com/office/drawing/2014/main" id="{5835F608-3AD4-E215-F11A-AA2A799C5F4E}"/>
              </a:ext>
            </a:extLst>
          </p:cNvPr>
          <p:cNvSpPr>
            <a:spLocks noGrp="1"/>
          </p:cNvSpPr>
          <p:nvPr>
            <p:ph idx="1"/>
          </p:nvPr>
        </p:nvSpPr>
        <p:spPr>
          <a:xfrm>
            <a:off x="236914" y="1331980"/>
            <a:ext cx="4535748" cy="4733842"/>
          </a:xfrm>
        </p:spPr>
        <p:txBody>
          <a:bodyPr>
            <a:normAutofit/>
          </a:bodyPr>
          <a:lstStyle/>
          <a:p>
            <a:pPr>
              <a:defRPr/>
            </a:pPr>
            <a:r>
              <a:rPr lang="en-US" sz="2000" dirty="0">
                <a:ea typeface="Verdana" panose="020B0604030504040204" pitchFamily="34" charset="0"/>
              </a:rPr>
              <a:t>Investigating the suitability of RFIDs to be used in radiation environment:</a:t>
            </a:r>
          </a:p>
          <a:p>
            <a:pPr lvl="1">
              <a:defRPr/>
            </a:pPr>
            <a:r>
              <a:rPr lang="en-US" sz="1700" dirty="0">
                <a:ea typeface="Verdana" panose="020B0604030504040204" pitchFamily="34" charset="0"/>
              </a:rPr>
              <a:t>one model chosen at the beginning of the project (size, packaging, etc.)</a:t>
            </a:r>
          </a:p>
          <a:p>
            <a:pPr marL="342891" lvl="1" indent="0">
              <a:buNone/>
              <a:defRPr/>
            </a:pPr>
            <a:endParaRPr lang="en-US" sz="1700" dirty="0">
              <a:ea typeface="Verdana" panose="020B0604030504040204" pitchFamily="34" charset="0"/>
            </a:endParaRPr>
          </a:p>
          <a:p>
            <a:pPr lvl="1">
              <a:defRPr/>
            </a:pPr>
            <a:r>
              <a:rPr lang="en-US" sz="1700" b="1" dirty="0">
                <a:solidFill>
                  <a:srgbClr val="00B050"/>
                </a:solidFill>
                <a:ea typeface="Verdana" panose="020B0604030504040204" pitchFamily="34" charset="0"/>
              </a:rPr>
              <a:t>photons: </a:t>
            </a:r>
            <a:r>
              <a:rPr lang="en-US" sz="1700" dirty="0">
                <a:ea typeface="Verdana" panose="020B0604030504040204" pitchFamily="34" charset="0"/>
              </a:rPr>
              <a:t>bibliography data exist</a:t>
            </a:r>
          </a:p>
          <a:p>
            <a:pPr lvl="1">
              <a:defRPr/>
            </a:pPr>
            <a:r>
              <a:rPr lang="en-US" sz="1700" b="1" dirty="0">
                <a:solidFill>
                  <a:srgbClr val="00B050"/>
                </a:solidFill>
                <a:ea typeface="Verdana" panose="020B0604030504040204" pitchFamily="34" charset="0"/>
              </a:rPr>
              <a:t>protons at IRRAD</a:t>
            </a:r>
            <a:r>
              <a:rPr lang="en-US" sz="1700" dirty="0">
                <a:solidFill>
                  <a:srgbClr val="00B050"/>
                </a:solidFill>
                <a:ea typeface="Verdana" panose="020B0604030504040204" pitchFamily="34" charset="0"/>
              </a:rPr>
              <a:t> </a:t>
            </a:r>
            <a:r>
              <a:rPr lang="en-US" sz="1700" dirty="0">
                <a:ea typeface="Verdana" panose="020B0604030504040204" pitchFamily="34" charset="0"/>
              </a:rPr>
              <a:t>(AIDAinnova):</a:t>
            </a:r>
          </a:p>
          <a:p>
            <a:pPr lvl="2">
              <a:defRPr/>
            </a:pPr>
            <a:r>
              <a:rPr lang="en-US" sz="1400" dirty="0">
                <a:ea typeface="Verdana" panose="020B0604030504040204" pitchFamily="34" charset="0"/>
              </a:rPr>
              <a:t>Report (also in Zenodo): </a:t>
            </a:r>
            <a:r>
              <a:rPr lang="en-US" sz="1400" dirty="0">
                <a:ea typeface="Verdana" panose="020B0604030504040204" pitchFamily="34" charset="0"/>
                <a:hlinkClick r:id="rId2"/>
              </a:rPr>
              <a:t>https://edms.cern.ch/document/2680300/</a:t>
            </a:r>
            <a:endParaRPr lang="en-US" sz="1400" dirty="0">
              <a:ea typeface="Verdana" panose="020B0604030504040204" pitchFamily="34" charset="0"/>
            </a:endParaRPr>
          </a:p>
          <a:p>
            <a:pPr lvl="1">
              <a:defRPr/>
            </a:pPr>
            <a:r>
              <a:rPr lang="en-US" sz="1700" b="1" dirty="0">
                <a:solidFill>
                  <a:srgbClr val="00B050"/>
                </a:solidFill>
                <a:ea typeface="Verdana" panose="020B0604030504040204" pitchFamily="34" charset="0"/>
              </a:rPr>
              <a:t>neutrons at ENEA-FNG </a:t>
            </a:r>
            <a:r>
              <a:rPr lang="en-US" sz="1700" dirty="0">
                <a:ea typeface="Verdana" panose="020B0604030504040204" pitchFamily="34" charset="0"/>
              </a:rPr>
              <a:t>(AIDAinnova) funded by RADNEXT TA:</a:t>
            </a:r>
          </a:p>
          <a:p>
            <a:pPr lvl="2">
              <a:defRPr/>
            </a:pPr>
            <a:r>
              <a:rPr lang="en-US" sz="1400" dirty="0">
                <a:ea typeface="Verdana" panose="020B0604030504040204" pitchFamily="34" charset="0"/>
              </a:rPr>
              <a:t>Report (also in Zenodo): </a:t>
            </a:r>
            <a:r>
              <a:rPr lang="en-US" sz="1400" dirty="0">
                <a:ea typeface="Verdana" panose="020B0604030504040204" pitchFamily="34" charset="0"/>
                <a:hlinkClick r:id="rId3"/>
              </a:rPr>
              <a:t>https://edms.cern.ch/document/2884302/</a:t>
            </a:r>
            <a:endParaRPr lang="en-US" sz="1400" dirty="0">
              <a:ea typeface="Verdana" panose="020B0604030504040204" pitchFamily="34" charset="0"/>
            </a:endParaRPr>
          </a:p>
          <a:p>
            <a:pPr lvl="1">
              <a:defRPr/>
            </a:pPr>
            <a:r>
              <a:rPr lang="en-US" sz="1700" b="1" dirty="0">
                <a:solidFill>
                  <a:srgbClr val="FF0000"/>
                </a:solidFill>
                <a:ea typeface="Verdana" panose="020B0604030504040204" pitchFamily="34" charset="0"/>
              </a:rPr>
              <a:t>mixed-field at CERN</a:t>
            </a:r>
            <a:r>
              <a:rPr lang="en-US" sz="1700" dirty="0">
                <a:ea typeface="Verdana" panose="020B0604030504040204" pitchFamily="34" charset="0"/>
              </a:rPr>
              <a:t>: planned in 2024</a:t>
            </a:r>
          </a:p>
          <a:p>
            <a:pPr lvl="1">
              <a:defRPr/>
            </a:pPr>
            <a:endParaRPr lang="en-US" sz="1700" dirty="0">
              <a:ea typeface="Verdana" panose="020B0604030504040204" pitchFamily="34" charset="0"/>
            </a:endParaRPr>
          </a:p>
          <a:p>
            <a:pPr>
              <a:defRPr/>
            </a:pPr>
            <a:r>
              <a:rPr lang="en-US" sz="2000" dirty="0">
                <a:ea typeface="Verdana" panose="020B0604030504040204" pitchFamily="34" charset="0"/>
              </a:rPr>
              <a:t>Summary of these investigations to be compiled in form of MS report by M42</a:t>
            </a:r>
            <a:endParaRPr lang="en-US" sz="2400" dirty="0"/>
          </a:p>
        </p:txBody>
      </p:sp>
      <p:pic>
        <p:nvPicPr>
          <p:cNvPr id="8" name="Picture 7">
            <a:extLst>
              <a:ext uri="{FF2B5EF4-FFF2-40B4-BE49-F238E27FC236}">
                <a16:creationId xmlns:a16="http://schemas.microsoft.com/office/drawing/2014/main" id="{B23ECF5E-8A53-DAF7-259E-9799D7F97242}"/>
              </a:ext>
            </a:extLst>
          </p:cNvPr>
          <p:cNvPicPr>
            <a:picLocks noChangeAspect="1"/>
          </p:cNvPicPr>
          <p:nvPr/>
        </p:nvPicPr>
        <p:blipFill rotWithShape="1">
          <a:blip r:embed="rId4"/>
          <a:srcRect t="4719"/>
          <a:stretch/>
        </p:blipFill>
        <p:spPr>
          <a:xfrm>
            <a:off x="4503304" y="1494243"/>
            <a:ext cx="4535747" cy="3535933"/>
          </a:xfrm>
          <a:prstGeom prst="rect">
            <a:avLst/>
          </a:prstGeom>
        </p:spPr>
      </p:pic>
      <p:sp>
        <p:nvSpPr>
          <p:cNvPr id="9" name="Title 4">
            <a:extLst>
              <a:ext uri="{FF2B5EF4-FFF2-40B4-BE49-F238E27FC236}">
                <a16:creationId xmlns:a16="http://schemas.microsoft.com/office/drawing/2014/main" id="{DB77E41D-7AAB-74CF-5E0D-CF99CB1CF5D9}"/>
              </a:ext>
            </a:extLst>
          </p:cNvPr>
          <p:cNvSpPr>
            <a:spLocks noGrp="1"/>
          </p:cNvSpPr>
          <p:nvPr>
            <p:ph type="title"/>
          </p:nvPr>
        </p:nvSpPr>
        <p:spPr>
          <a:xfrm>
            <a:off x="5317323" y="66501"/>
            <a:ext cx="3721728" cy="1010737"/>
          </a:xfrm>
        </p:spPr>
        <p:txBody>
          <a:bodyPr/>
          <a:lstStyle/>
          <a:p>
            <a:r>
              <a:rPr lang="en-US" sz="3200" dirty="0"/>
              <a:t>Test of RFIDs for Samples Tagging</a:t>
            </a:r>
            <a:endParaRPr lang="en-GB" dirty="0"/>
          </a:p>
        </p:txBody>
      </p:sp>
      <p:sp>
        <p:nvSpPr>
          <p:cNvPr id="10" name="TextBox 9">
            <a:extLst>
              <a:ext uri="{FF2B5EF4-FFF2-40B4-BE49-F238E27FC236}">
                <a16:creationId xmlns:a16="http://schemas.microsoft.com/office/drawing/2014/main" id="{737EEA9C-05A9-26EE-C7DF-85B6EED7DA5B}"/>
              </a:ext>
            </a:extLst>
          </p:cNvPr>
          <p:cNvSpPr txBox="1"/>
          <p:nvPr/>
        </p:nvSpPr>
        <p:spPr>
          <a:xfrm>
            <a:off x="5966135" y="5447365"/>
            <a:ext cx="1642529" cy="400110"/>
          </a:xfrm>
          <a:prstGeom prst="rect">
            <a:avLst/>
          </a:prstGeom>
          <a:solidFill>
            <a:srgbClr val="FFC000"/>
          </a:solidFill>
        </p:spPr>
        <p:txBody>
          <a:bodyPr wrap="square" rtlCol="0">
            <a:spAutoFit/>
          </a:bodyPr>
          <a:lstStyle/>
          <a:p>
            <a:pPr algn="ctr"/>
            <a:r>
              <a:rPr lang="en-US" sz="2000" b="1" dirty="0"/>
              <a:t>MS15 (M42)</a:t>
            </a:r>
            <a:endParaRPr lang="en-GB" sz="2000" b="1" dirty="0"/>
          </a:p>
        </p:txBody>
      </p:sp>
    </p:spTree>
    <p:extLst>
      <p:ext uri="{BB962C8B-B14F-4D97-AF65-F5344CB8AC3E}">
        <p14:creationId xmlns:p14="http://schemas.microsoft.com/office/powerpoint/2010/main" val="2185387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a:t>Federico Ravotti - AIDAinnova Task 4.3</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a:t>18 Mar 2024</a:t>
            </a:r>
            <a:endParaRPr lang="en-GB" sz="1400" dirty="0"/>
          </a:p>
        </p:txBody>
      </p:sp>
      <p:sp>
        <p:nvSpPr>
          <p:cNvPr id="7" name="Title 4">
            <a:extLst>
              <a:ext uri="{FF2B5EF4-FFF2-40B4-BE49-F238E27FC236}">
                <a16:creationId xmlns:a16="http://schemas.microsoft.com/office/drawing/2014/main" id="{E644546D-4065-4612-AD97-65B8C13300BE}"/>
              </a:ext>
            </a:extLst>
          </p:cNvPr>
          <p:cNvSpPr>
            <a:spLocks noGrp="1"/>
          </p:cNvSpPr>
          <p:nvPr>
            <p:ph type="title"/>
          </p:nvPr>
        </p:nvSpPr>
        <p:spPr>
          <a:xfrm>
            <a:off x="4571999" y="116377"/>
            <a:ext cx="4467051" cy="960861"/>
          </a:xfrm>
        </p:spPr>
        <p:txBody>
          <a:bodyPr/>
          <a:lstStyle/>
          <a:p>
            <a:r>
              <a:rPr lang="en-US" sz="3200" dirty="0"/>
              <a:t>NIEL </a:t>
            </a:r>
            <a:br>
              <a:rPr lang="en-US" sz="3200" dirty="0"/>
            </a:br>
            <a:r>
              <a:rPr lang="en-US" sz="3200" dirty="0"/>
              <a:t>(Non-Ionizing Energy Loss)</a:t>
            </a:r>
            <a:endParaRPr lang="en-GB" dirty="0"/>
          </a:p>
        </p:txBody>
      </p:sp>
      <p:sp>
        <p:nvSpPr>
          <p:cNvPr id="24" name="Content Placeholder 1">
            <a:extLst>
              <a:ext uri="{FF2B5EF4-FFF2-40B4-BE49-F238E27FC236}">
                <a16:creationId xmlns:a16="http://schemas.microsoft.com/office/drawing/2014/main" id="{52402989-7EBA-4031-A06C-29452207FF1F}"/>
              </a:ext>
            </a:extLst>
          </p:cNvPr>
          <p:cNvSpPr txBox="1">
            <a:spLocks/>
          </p:cNvSpPr>
          <p:nvPr/>
        </p:nvSpPr>
        <p:spPr>
          <a:xfrm>
            <a:off x="236914" y="1290181"/>
            <a:ext cx="8666018"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GB" dirty="0"/>
          </a:p>
        </p:txBody>
      </p:sp>
      <p:sp>
        <p:nvSpPr>
          <p:cNvPr id="13" name="Content Placeholder 1">
            <a:extLst>
              <a:ext uri="{FF2B5EF4-FFF2-40B4-BE49-F238E27FC236}">
                <a16:creationId xmlns:a16="http://schemas.microsoft.com/office/drawing/2014/main" id="{EEBD8627-4195-4BBF-9653-B7D3758F82BB}"/>
              </a:ext>
            </a:extLst>
          </p:cNvPr>
          <p:cNvSpPr txBox="1">
            <a:spLocks/>
          </p:cNvSpPr>
          <p:nvPr/>
        </p:nvSpPr>
        <p:spPr>
          <a:xfrm>
            <a:off x="373033" y="1324312"/>
            <a:ext cx="4023707"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GB" sz="2400" dirty="0"/>
          </a:p>
          <a:p>
            <a:pPr marL="0" indent="0">
              <a:buNone/>
            </a:pPr>
            <a:endParaRPr lang="en-US" sz="2400" dirty="0"/>
          </a:p>
        </p:txBody>
      </p:sp>
      <p:sp>
        <p:nvSpPr>
          <p:cNvPr id="12" name="TextBox 11">
            <a:extLst>
              <a:ext uri="{FF2B5EF4-FFF2-40B4-BE49-F238E27FC236}">
                <a16:creationId xmlns:a16="http://schemas.microsoft.com/office/drawing/2014/main" id="{6408AA85-AB7F-481C-97B0-C499E57B0800}"/>
              </a:ext>
            </a:extLst>
          </p:cNvPr>
          <p:cNvSpPr txBox="1"/>
          <p:nvPr/>
        </p:nvSpPr>
        <p:spPr>
          <a:xfrm>
            <a:off x="-136120" y="1221918"/>
            <a:ext cx="9280120" cy="1588127"/>
          </a:xfrm>
          <a:prstGeom prst="rect">
            <a:avLst/>
          </a:prstGeom>
          <a:noFill/>
        </p:spPr>
        <p:txBody>
          <a:bodyPr wrap="square">
            <a:spAutoFit/>
          </a:bodyPr>
          <a:lstStyle/>
          <a:p>
            <a:pPr marL="457200" lvl="0" indent="-317500" algn="l" rtl="0">
              <a:lnSpc>
                <a:spcPct val="90000"/>
              </a:lnSpc>
              <a:spcBef>
                <a:spcPts val="0"/>
              </a:spcBef>
              <a:spcAft>
                <a:spcPts val="0"/>
              </a:spcAft>
              <a:buSzPts val="1400"/>
              <a:buChar char="●"/>
            </a:pPr>
            <a:r>
              <a:rPr lang="en-GB" b="1" dirty="0">
                <a:solidFill>
                  <a:srgbClr val="FFC000"/>
                </a:solidFill>
              </a:rPr>
              <a:t>NIEL</a:t>
            </a:r>
            <a:r>
              <a:rPr lang="en-GB" b="1" dirty="0">
                <a:solidFill>
                  <a:srgbClr val="0055A0"/>
                </a:solidFill>
              </a:rPr>
              <a:t> </a:t>
            </a:r>
            <a:r>
              <a:rPr lang="en-GB" sz="1800" dirty="0"/>
              <a:t>is a physical quantity describing the non-ionizing energy loss as the particle travels </a:t>
            </a:r>
            <a:r>
              <a:rPr lang="en-GB" dirty="0"/>
              <a:t>through</a:t>
            </a:r>
            <a:r>
              <a:rPr lang="en-GB" sz="1800" dirty="0"/>
              <a:t> the medium</a:t>
            </a:r>
          </a:p>
          <a:p>
            <a:pPr marL="457200" lvl="0" indent="-317500" algn="l" rtl="0">
              <a:lnSpc>
                <a:spcPct val="90000"/>
              </a:lnSpc>
              <a:spcBef>
                <a:spcPts val="0"/>
              </a:spcBef>
              <a:spcAft>
                <a:spcPts val="0"/>
              </a:spcAft>
              <a:buSzPts val="1400"/>
              <a:buChar char="●"/>
            </a:pPr>
            <a:r>
              <a:rPr lang="en-GB" b="1" dirty="0">
                <a:solidFill>
                  <a:srgbClr val="FFC000"/>
                </a:solidFill>
              </a:rPr>
              <a:t>NIEL</a:t>
            </a:r>
            <a:r>
              <a:rPr lang="en-GB" b="1" dirty="0">
                <a:solidFill>
                  <a:schemeClr val="accent2"/>
                </a:solidFill>
              </a:rPr>
              <a:t> </a:t>
            </a:r>
            <a:r>
              <a:rPr lang="en-GB" sz="1800" dirty="0"/>
              <a:t>can be used to predict the radiation damage and therefore to predict the lifetime of the detectors and components necessary for measurements</a:t>
            </a:r>
          </a:p>
          <a:p>
            <a:pPr marL="457200" lvl="0" indent="-317500" algn="l" rtl="0">
              <a:lnSpc>
                <a:spcPct val="90000"/>
              </a:lnSpc>
              <a:spcBef>
                <a:spcPts val="0"/>
              </a:spcBef>
              <a:spcAft>
                <a:spcPts val="0"/>
              </a:spcAft>
              <a:buSzPts val="1400"/>
              <a:buChar char="●"/>
            </a:pPr>
            <a:r>
              <a:rPr lang="en-GB" b="1" dirty="0">
                <a:solidFill>
                  <a:srgbClr val="FFC000"/>
                </a:solidFill>
              </a:rPr>
              <a:t>NIEL</a:t>
            </a:r>
            <a:r>
              <a:rPr lang="en-GB" b="1" dirty="0">
                <a:solidFill>
                  <a:schemeClr val="accent2"/>
                </a:solidFill>
              </a:rPr>
              <a:t> </a:t>
            </a:r>
            <a:r>
              <a:rPr lang="en-GB" sz="1800" dirty="0"/>
              <a:t>is usually expressed as an equivalent to</a:t>
            </a:r>
            <a:r>
              <a:rPr lang="en-GB" sz="1800" dirty="0">
                <a:solidFill>
                  <a:srgbClr val="FFC000"/>
                </a:solidFill>
              </a:rPr>
              <a:t> </a:t>
            </a:r>
            <a:r>
              <a:rPr lang="en-GB" b="1" dirty="0">
                <a:solidFill>
                  <a:srgbClr val="FFC000"/>
                </a:solidFill>
              </a:rPr>
              <a:t>NIEL</a:t>
            </a:r>
            <a:r>
              <a:rPr lang="en-GB" sz="1800" dirty="0">
                <a:solidFill>
                  <a:srgbClr val="FFC000"/>
                </a:solidFill>
              </a:rPr>
              <a:t> </a:t>
            </a:r>
            <a:r>
              <a:rPr lang="en-GB" sz="1800" dirty="0"/>
              <a:t>of 1 MeV neutrons</a:t>
            </a:r>
          </a:p>
          <a:p>
            <a:pPr marL="457200" indent="-317500">
              <a:lnSpc>
                <a:spcPct val="90000"/>
              </a:lnSpc>
              <a:buSzPts val="1400"/>
              <a:buFontTx/>
              <a:buChar char="●"/>
            </a:pPr>
            <a:r>
              <a:rPr lang="en-GB" b="1" dirty="0">
                <a:solidFill>
                  <a:srgbClr val="FFC000"/>
                </a:solidFill>
              </a:rPr>
              <a:t>NIEL is used by </a:t>
            </a:r>
            <a:r>
              <a:rPr lang="en-GB" b="1" dirty="0">
                <a:solidFill>
                  <a:srgbClr val="FF0000"/>
                </a:solidFill>
              </a:rPr>
              <a:t>most of the LHC experiments</a:t>
            </a:r>
            <a:endParaRPr lang="en-GB" sz="1800" dirty="0"/>
          </a:p>
        </p:txBody>
      </p:sp>
      <p:sp>
        <p:nvSpPr>
          <p:cNvPr id="14" name="Google Shape;476;p37">
            <a:extLst>
              <a:ext uri="{FF2B5EF4-FFF2-40B4-BE49-F238E27FC236}">
                <a16:creationId xmlns:a16="http://schemas.microsoft.com/office/drawing/2014/main" id="{4776F817-9B6B-4DE9-873C-E52CCB45EF53}"/>
              </a:ext>
            </a:extLst>
          </p:cNvPr>
          <p:cNvSpPr txBox="1"/>
          <p:nvPr/>
        </p:nvSpPr>
        <p:spPr>
          <a:xfrm>
            <a:off x="156353" y="2731585"/>
            <a:ext cx="682684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latin typeface="Kanit Light"/>
                <a:ea typeface="Kanit Light"/>
                <a:cs typeface="Kanit Light"/>
                <a:sym typeface="Kanit Light"/>
              </a:rPr>
              <a:t>NIEL for Silicon was determined from various sources 20 years ago by A. Vasilescu and G. Linstrom</a:t>
            </a:r>
            <a:r>
              <a:rPr lang="en" baseline="30000" dirty="0">
                <a:latin typeface="Kanit Light"/>
                <a:ea typeface="Kanit Light"/>
                <a:cs typeface="Kanit Light"/>
                <a:sym typeface="Kanit Light"/>
              </a:rPr>
              <a:t>1-5 </a:t>
            </a:r>
            <a:r>
              <a:rPr lang="en" dirty="0">
                <a:latin typeface="Kanit Light"/>
                <a:ea typeface="Kanit Light"/>
                <a:cs typeface="Kanit Light"/>
                <a:sym typeface="Kanit Light"/>
              </a:rPr>
              <a:t>(RD-48 data).</a:t>
            </a:r>
            <a:endParaRPr baseline="30000" dirty="0">
              <a:latin typeface="Kanit Light"/>
              <a:ea typeface="Kanit Light"/>
              <a:cs typeface="Kanit Light"/>
              <a:sym typeface="Kanit Light"/>
            </a:endParaRPr>
          </a:p>
        </p:txBody>
      </p:sp>
      <p:sp>
        <p:nvSpPr>
          <p:cNvPr id="16" name="Google Shape;470;p37">
            <a:extLst>
              <a:ext uri="{FF2B5EF4-FFF2-40B4-BE49-F238E27FC236}">
                <a16:creationId xmlns:a16="http://schemas.microsoft.com/office/drawing/2014/main" id="{7A1EA840-F0B0-4401-A588-287EC9AE70BB}"/>
              </a:ext>
            </a:extLst>
          </p:cNvPr>
          <p:cNvSpPr txBox="1"/>
          <p:nvPr/>
        </p:nvSpPr>
        <p:spPr>
          <a:xfrm>
            <a:off x="4442435" y="4111931"/>
            <a:ext cx="2942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Kanit Light"/>
              <a:ea typeface="Kanit Light"/>
              <a:cs typeface="Kanit Light"/>
              <a:sym typeface="Kanit Light"/>
            </a:endParaRPr>
          </a:p>
        </p:txBody>
      </p:sp>
      <p:sp>
        <p:nvSpPr>
          <p:cNvPr id="17" name="Google Shape;471;p37">
            <a:extLst>
              <a:ext uri="{FF2B5EF4-FFF2-40B4-BE49-F238E27FC236}">
                <a16:creationId xmlns:a16="http://schemas.microsoft.com/office/drawing/2014/main" id="{C5F79A27-434D-4462-96C1-329358C4106E}"/>
              </a:ext>
            </a:extLst>
          </p:cNvPr>
          <p:cNvSpPr txBox="1">
            <a:spLocks/>
          </p:cNvSpPr>
          <p:nvPr/>
        </p:nvSpPr>
        <p:spPr>
          <a:xfrm>
            <a:off x="8675194" y="5996882"/>
            <a:ext cx="548700" cy="393600"/>
          </a:xfrm>
          <a:prstGeom prst="rect">
            <a:avLst/>
          </a:prstGeom>
        </p:spPr>
        <p:txBody>
          <a:bodyPr spcFirstLastPara="1" vert="horz" wrap="square" lIns="91425" tIns="91425" rIns="91425" bIns="91425" rtlCol="0" anchor="t" anchorCtr="0">
            <a:noAutofit/>
          </a:bodyP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0000000-1234-1234-1234-123412341234}" type="slidenum">
              <a:rPr lang="en" smtClean="0"/>
              <a:pPr/>
              <a:t>12</a:t>
            </a:fld>
            <a:endParaRPr lang="en"/>
          </a:p>
        </p:txBody>
      </p:sp>
      <p:pic>
        <p:nvPicPr>
          <p:cNvPr id="19" name="Google Shape;474;p37">
            <a:extLst>
              <a:ext uri="{FF2B5EF4-FFF2-40B4-BE49-F238E27FC236}">
                <a16:creationId xmlns:a16="http://schemas.microsoft.com/office/drawing/2014/main" id="{9392EE95-6CAE-43AC-90BE-6723EA7D3D6F}"/>
              </a:ext>
            </a:extLst>
          </p:cNvPr>
          <p:cNvPicPr preferRelativeResize="0"/>
          <p:nvPr/>
        </p:nvPicPr>
        <p:blipFill rotWithShape="1">
          <a:blip r:embed="rId2">
            <a:alphaModFix/>
          </a:blip>
          <a:srcRect t="1351"/>
          <a:stretch/>
        </p:blipFill>
        <p:spPr>
          <a:xfrm>
            <a:off x="5313084" y="3393575"/>
            <a:ext cx="3764326" cy="2738714"/>
          </a:xfrm>
          <a:prstGeom prst="rect">
            <a:avLst/>
          </a:prstGeom>
          <a:noFill/>
          <a:ln>
            <a:noFill/>
          </a:ln>
        </p:spPr>
      </p:pic>
      <p:sp>
        <p:nvSpPr>
          <p:cNvPr id="20" name="Google Shape;475;p37">
            <a:extLst>
              <a:ext uri="{FF2B5EF4-FFF2-40B4-BE49-F238E27FC236}">
                <a16:creationId xmlns:a16="http://schemas.microsoft.com/office/drawing/2014/main" id="{5BE9C783-83D5-4E53-A8DB-9045591DD33A}"/>
              </a:ext>
            </a:extLst>
          </p:cNvPr>
          <p:cNvSpPr txBox="1"/>
          <p:nvPr/>
        </p:nvSpPr>
        <p:spPr>
          <a:xfrm>
            <a:off x="5860706" y="4398547"/>
            <a:ext cx="13185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dirty="0">
                <a:solidFill>
                  <a:srgbClr val="FF0000"/>
                </a:solidFill>
                <a:latin typeface="Kanit"/>
                <a:ea typeface="Kanit"/>
                <a:cs typeface="Kanit"/>
                <a:sym typeface="Kanit"/>
              </a:rPr>
              <a:t>RD-48 data</a:t>
            </a:r>
            <a:endParaRPr sz="1200" b="1" dirty="0">
              <a:solidFill>
                <a:srgbClr val="FF0000"/>
              </a:solidFill>
              <a:latin typeface="Kanit"/>
              <a:ea typeface="Kanit"/>
              <a:cs typeface="Kanit"/>
              <a:sym typeface="Kanit"/>
            </a:endParaRPr>
          </a:p>
        </p:txBody>
      </p:sp>
      <p:sp>
        <p:nvSpPr>
          <p:cNvPr id="21" name="Google Shape;477;p37">
            <a:extLst>
              <a:ext uri="{FF2B5EF4-FFF2-40B4-BE49-F238E27FC236}">
                <a16:creationId xmlns:a16="http://schemas.microsoft.com/office/drawing/2014/main" id="{90BDA94E-0DEA-4931-A3E1-DED6E5257ABB}"/>
              </a:ext>
            </a:extLst>
          </p:cNvPr>
          <p:cNvSpPr txBox="1"/>
          <p:nvPr/>
        </p:nvSpPr>
        <p:spPr>
          <a:xfrm>
            <a:off x="24860" y="4815161"/>
            <a:ext cx="5430300" cy="1754700"/>
          </a:xfrm>
          <a:prstGeom prst="rect">
            <a:avLst/>
          </a:prstGeom>
          <a:noFill/>
          <a:ln>
            <a:noFill/>
          </a:ln>
        </p:spPr>
        <p:txBody>
          <a:bodyPr spcFirstLastPara="1" wrap="square" lIns="91425" tIns="91425" rIns="91425" bIns="91425" anchor="t" anchorCtr="0">
            <a:spAutoFit/>
          </a:bodyPr>
          <a:lstStyle/>
          <a:p>
            <a:pPr marL="457200" lvl="0" indent="-266700" algn="l" rtl="0">
              <a:spcBef>
                <a:spcPts val="0"/>
              </a:spcBef>
              <a:spcAft>
                <a:spcPts val="0"/>
              </a:spcAft>
              <a:buSzPts val="600"/>
              <a:buAutoNum type="arabicParenR"/>
            </a:pPr>
            <a:r>
              <a:rPr lang="en" sz="600" dirty="0"/>
              <a:t>Data from A. Vasilescu (INPE Bucharest) and G. Lindström (Univ. of Hamburg)</a:t>
            </a:r>
            <a:endParaRPr sz="600" dirty="0"/>
          </a:p>
          <a:p>
            <a:pPr marL="457200" lvl="0" indent="-266700" algn="l" rtl="0">
              <a:spcBef>
                <a:spcPts val="0"/>
              </a:spcBef>
              <a:spcAft>
                <a:spcPts val="0"/>
              </a:spcAft>
              <a:buSzPts val="600"/>
              <a:buAutoNum type="arabicParenR"/>
            </a:pPr>
            <a:r>
              <a:rPr lang="en" sz="600" dirty="0"/>
              <a:t>P.J. Griffin et al., SAND92-0094 (Sandia Natl. Lab.93), priv. comm. 1996: E = 1.025E-10 - 1.995E+01 MeV</a:t>
            </a:r>
            <a:endParaRPr sz="600" dirty="0"/>
          </a:p>
          <a:p>
            <a:pPr marL="457200" lvl="0" indent="-266700" algn="l" rtl="0">
              <a:spcBef>
                <a:spcPts val="0"/>
              </a:spcBef>
              <a:spcAft>
                <a:spcPts val="0"/>
              </a:spcAft>
              <a:buSzPts val="600"/>
              <a:buAutoNum type="arabicParenR"/>
            </a:pPr>
            <a:r>
              <a:rPr lang="en" sz="600" dirty="0"/>
              <a:t>Konobeyev, Alexander Yu., et al. “Nuclear Data to Study Damage in Materials under Irradiation by Nucleons with Energies up to 25 GeV.” Journal of Nuclear Science and Technology, vol. 39, no. sup2, Aug. 2002, pp. 1236–39. Taylor and Francis+NEJM, https://doi.org/10.1080/00223131.2002.10875327.</a:t>
            </a:r>
            <a:endParaRPr sz="600" dirty="0"/>
          </a:p>
          <a:p>
            <a:pPr marL="457200" lvl="0" indent="-266700" algn="l" rtl="0">
              <a:spcBef>
                <a:spcPts val="0"/>
              </a:spcBef>
              <a:spcAft>
                <a:spcPts val="0"/>
              </a:spcAft>
              <a:buSzPts val="600"/>
              <a:buAutoNum type="arabicParenR"/>
            </a:pPr>
            <a:r>
              <a:rPr lang="en" sz="600" dirty="0"/>
              <a:t>Huhtinen, M., and P. A. Aarnio. “Pion Induced Displacement Damage in Silicon Devices.” Nuclear Instruments and Methods in Physics Research Section A: Accelerators, Spectrometers, Detectors and Associated Equipment, vol. 335, no. 3, Nov. 1993, pp. 580–82. ScienceDirect, https://doi.org/10.1016/0168-9002(93)91246-J.</a:t>
            </a:r>
            <a:endParaRPr sz="600" dirty="0"/>
          </a:p>
          <a:p>
            <a:pPr marL="457200" lvl="0" indent="-266700" algn="l" rtl="0">
              <a:spcBef>
                <a:spcPts val="0"/>
              </a:spcBef>
              <a:spcAft>
                <a:spcPts val="0"/>
              </a:spcAft>
              <a:buSzPts val="600"/>
              <a:buAutoNum type="arabicParenR"/>
            </a:pPr>
            <a:r>
              <a:rPr lang="en" sz="600" dirty="0"/>
              <a:t>Summers, G. P., E. A. Burke, P. Shapiro, et al. “Damage Correlations in Semiconductors Exposed to Gamma, Electron and Proton Radiations.” IEEE Transactions on Nuclear Science, vol. 40, no. 6, Dec. 1993, pp. 1372–79. IEEE Xplore, </a:t>
            </a:r>
            <a:r>
              <a:rPr lang="en" sz="600" u="sng" dirty="0">
                <a:solidFill>
                  <a:schemeClr val="hlink"/>
                </a:solidFill>
                <a:hlinkClick r:id="rId3"/>
              </a:rPr>
              <a:t>https://doi.org/10.1109/23.273529</a:t>
            </a:r>
            <a:r>
              <a:rPr lang="en" sz="600" dirty="0"/>
              <a:t>.</a:t>
            </a:r>
            <a:endParaRPr sz="600" dirty="0"/>
          </a:p>
          <a:p>
            <a:pPr marL="457200" lvl="0" indent="-266700" algn="l" rtl="0">
              <a:spcBef>
                <a:spcPts val="0"/>
              </a:spcBef>
              <a:spcAft>
                <a:spcPts val="0"/>
              </a:spcAft>
              <a:buSzPts val="600"/>
              <a:buAutoNum type="arabicParenR"/>
            </a:pPr>
            <a:r>
              <a:rPr lang="en" sz="700" dirty="0"/>
              <a:t> Huhtinen, M. “Simulation of Non-Ionising Energy Loss and Defect Formation in Silicon.” Nuclear Instruments and Methods in Physics Research Section A: Accelerators, Spectrometers, Detectors and Associated Equipment, vol. 491, no. 1, Sept. 2002, pp. 194–215. ScienceDirect, </a:t>
            </a:r>
            <a:r>
              <a:rPr lang="en" sz="700" u="sng" dirty="0">
                <a:solidFill>
                  <a:schemeClr val="hlink"/>
                </a:solidFill>
                <a:hlinkClick r:id="rId4"/>
              </a:rPr>
              <a:t>https://doi.org/10.1016/S0168-9002(02)01227-5</a:t>
            </a:r>
            <a:r>
              <a:rPr lang="en" sz="700" dirty="0"/>
              <a:t>.</a:t>
            </a:r>
            <a:endParaRPr sz="700" dirty="0"/>
          </a:p>
          <a:p>
            <a:pPr marL="457200" lvl="0" indent="-273050" algn="l" rtl="0">
              <a:spcBef>
                <a:spcPts val="0"/>
              </a:spcBef>
              <a:spcAft>
                <a:spcPts val="0"/>
              </a:spcAft>
              <a:buSzPts val="700"/>
              <a:buAutoNum type="arabicParenR"/>
            </a:pPr>
            <a:r>
              <a:rPr lang="en" sz="700" dirty="0"/>
              <a:t>Gurimskaya, Yana, et al. “Radiation Damage in P-Type EPI Silicon Pad Diodes Irradiated with Protons and Neutrons.” Nuclear Instruments and Methods in Physics Research Section A: Accelerators, Spectrometers, Detectors and Associated Equipment, vol. 958, Apr. 2020, p. 162221. ScienceDirect, </a:t>
            </a:r>
            <a:endParaRPr sz="600" dirty="0"/>
          </a:p>
        </p:txBody>
      </p:sp>
      <p:sp>
        <p:nvSpPr>
          <p:cNvPr id="22" name="Google Shape;478;p37">
            <a:extLst>
              <a:ext uri="{FF2B5EF4-FFF2-40B4-BE49-F238E27FC236}">
                <a16:creationId xmlns:a16="http://schemas.microsoft.com/office/drawing/2014/main" id="{4C19A470-F93A-4C55-BC54-CD1B42C5FFBB}"/>
              </a:ext>
            </a:extLst>
          </p:cNvPr>
          <p:cNvSpPr txBox="1"/>
          <p:nvPr/>
        </p:nvSpPr>
        <p:spPr>
          <a:xfrm>
            <a:off x="156353" y="3371941"/>
            <a:ext cx="2809500" cy="156963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ea typeface="Kanit Light"/>
                <a:cs typeface="Kanit Light"/>
                <a:sym typeface="Kanit Light"/>
              </a:rPr>
              <a:t>NIEL does not distinguish in point defects/ cluster defects, NIEL violation has been reported. </a:t>
            </a:r>
            <a:r>
              <a:rPr lang="en" baseline="30000" dirty="0">
                <a:ea typeface="Kanit Light"/>
                <a:cs typeface="Kanit Light"/>
                <a:sym typeface="Kanit Light"/>
              </a:rPr>
              <a:t>6-7</a:t>
            </a:r>
            <a:r>
              <a:rPr lang="en" dirty="0">
                <a:ea typeface="Kanit Light"/>
                <a:cs typeface="Kanit Light"/>
                <a:sym typeface="Kanit Light"/>
              </a:rPr>
              <a:t>-&gt;need to </a:t>
            </a:r>
            <a:r>
              <a:rPr lang="en" b="1" dirty="0">
                <a:solidFill>
                  <a:srgbClr val="FF0000"/>
                </a:solidFill>
                <a:latin typeface="Kanit"/>
                <a:ea typeface="Kanit"/>
                <a:cs typeface="Kanit"/>
                <a:sym typeface="Kanit"/>
              </a:rPr>
              <a:t>revisit NIEL</a:t>
            </a:r>
            <a:endParaRPr b="1" dirty="0">
              <a:solidFill>
                <a:srgbClr val="FF0000"/>
              </a:solidFill>
              <a:latin typeface="Kanit"/>
              <a:ea typeface="Kanit"/>
              <a:cs typeface="Kanit"/>
              <a:sym typeface="Kanit"/>
            </a:endParaRPr>
          </a:p>
        </p:txBody>
      </p:sp>
      <p:pic>
        <p:nvPicPr>
          <p:cNvPr id="23" name="Google Shape;479;p37" descr="fig4">
            <a:extLst>
              <a:ext uri="{FF2B5EF4-FFF2-40B4-BE49-F238E27FC236}">
                <a16:creationId xmlns:a16="http://schemas.microsoft.com/office/drawing/2014/main" id="{FEE5A1B3-A653-4B0F-B73D-04B7E03BB942}"/>
              </a:ext>
            </a:extLst>
          </p:cNvPr>
          <p:cNvPicPr preferRelativeResize="0"/>
          <p:nvPr/>
        </p:nvPicPr>
        <p:blipFill rotWithShape="1">
          <a:blip r:embed="rId5">
            <a:alphaModFix/>
          </a:blip>
          <a:srcRect l="39577"/>
          <a:stretch/>
        </p:blipFill>
        <p:spPr>
          <a:xfrm>
            <a:off x="3011548" y="3493190"/>
            <a:ext cx="2331325" cy="1298998"/>
          </a:xfrm>
          <a:prstGeom prst="rect">
            <a:avLst/>
          </a:prstGeom>
          <a:noFill/>
          <a:ln>
            <a:noFill/>
          </a:ln>
        </p:spPr>
      </p:pic>
      <p:sp>
        <p:nvSpPr>
          <p:cNvPr id="2" name="Slide Number Placeholder 1">
            <a:extLst>
              <a:ext uri="{FF2B5EF4-FFF2-40B4-BE49-F238E27FC236}">
                <a16:creationId xmlns:a16="http://schemas.microsoft.com/office/drawing/2014/main" id="{6BB04E91-1C15-4D31-A957-977FEF309BE8}"/>
              </a:ext>
            </a:extLst>
          </p:cNvPr>
          <p:cNvSpPr>
            <a:spLocks noGrp="1"/>
          </p:cNvSpPr>
          <p:nvPr>
            <p:ph type="sldNum" sz="quarter" idx="12"/>
          </p:nvPr>
        </p:nvSpPr>
        <p:spPr/>
        <p:txBody>
          <a:bodyPr/>
          <a:lstStyle/>
          <a:p>
            <a:fld id="{FC4456CD-832E-41F2-9893-C7650CCC5376}" type="slidenum">
              <a:rPr lang="en-GB" smtClean="0"/>
              <a:t>12</a:t>
            </a:fld>
            <a:endParaRPr lang="en-GB"/>
          </a:p>
        </p:txBody>
      </p:sp>
      <p:sp>
        <p:nvSpPr>
          <p:cNvPr id="4" name="TextBox 3">
            <a:extLst>
              <a:ext uri="{FF2B5EF4-FFF2-40B4-BE49-F238E27FC236}">
                <a16:creationId xmlns:a16="http://schemas.microsoft.com/office/drawing/2014/main" id="{E5297F69-2D35-D4E8-7710-233E403E91F1}"/>
              </a:ext>
            </a:extLst>
          </p:cNvPr>
          <p:cNvSpPr txBox="1"/>
          <p:nvPr/>
        </p:nvSpPr>
        <p:spPr>
          <a:xfrm>
            <a:off x="7356227" y="2269920"/>
            <a:ext cx="1512461" cy="923330"/>
          </a:xfrm>
          <a:prstGeom prst="rect">
            <a:avLst/>
          </a:prstGeom>
          <a:noFill/>
          <a:ln w="28575">
            <a:solidFill>
              <a:schemeClr val="accent1"/>
            </a:solidFill>
          </a:ln>
        </p:spPr>
        <p:txBody>
          <a:bodyPr wrap="square" rtlCol="0">
            <a:spAutoFit/>
          </a:bodyPr>
          <a:lstStyle/>
          <a:p>
            <a:r>
              <a:rPr lang="en-US" b="1" dirty="0"/>
              <a:t>V. Subert</a:t>
            </a:r>
          </a:p>
          <a:p>
            <a:r>
              <a:rPr lang="en-US" b="1" dirty="0"/>
              <a:t>(PhD, synergy with EP-R&amp;D) </a:t>
            </a:r>
          </a:p>
        </p:txBody>
      </p:sp>
      <p:sp>
        <p:nvSpPr>
          <p:cNvPr id="5" name="TextBox 4">
            <a:extLst>
              <a:ext uri="{FF2B5EF4-FFF2-40B4-BE49-F238E27FC236}">
                <a16:creationId xmlns:a16="http://schemas.microsoft.com/office/drawing/2014/main" id="{7E2D4C3F-3030-E61E-FE4A-C1135B86A182}"/>
              </a:ext>
            </a:extLst>
          </p:cNvPr>
          <p:cNvSpPr txBox="1"/>
          <p:nvPr/>
        </p:nvSpPr>
        <p:spPr>
          <a:xfrm>
            <a:off x="2968208" y="445838"/>
            <a:ext cx="1131647" cy="276999"/>
          </a:xfrm>
          <a:prstGeom prst="rect">
            <a:avLst/>
          </a:prstGeom>
          <a:solidFill>
            <a:srgbClr val="FFC000"/>
          </a:solidFill>
        </p:spPr>
        <p:txBody>
          <a:bodyPr wrap="none" lIns="36000" tIns="0" rIns="36000" bIns="0" rtlCol="0">
            <a:spAutoFit/>
          </a:bodyPr>
          <a:lstStyle/>
          <a:p>
            <a:r>
              <a:rPr lang="en-US" dirty="0"/>
              <a:t>Objective 3</a:t>
            </a:r>
            <a:endParaRPr lang="en-GB" dirty="0"/>
          </a:p>
        </p:txBody>
      </p:sp>
    </p:spTree>
    <p:extLst>
      <p:ext uri="{BB962C8B-B14F-4D97-AF65-F5344CB8AC3E}">
        <p14:creationId xmlns:p14="http://schemas.microsoft.com/office/powerpoint/2010/main" val="3551681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a:t>Federico Ravotti - AIDAinnova Task 4.3</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a:t>18 Mar 2024</a:t>
            </a:r>
            <a:endParaRPr lang="en-GB" sz="1400" dirty="0"/>
          </a:p>
        </p:txBody>
      </p:sp>
      <p:sp>
        <p:nvSpPr>
          <p:cNvPr id="24" name="Content Placeholder 1">
            <a:extLst>
              <a:ext uri="{FF2B5EF4-FFF2-40B4-BE49-F238E27FC236}">
                <a16:creationId xmlns:a16="http://schemas.microsoft.com/office/drawing/2014/main" id="{52402989-7EBA-4031-A06C-29452207FF1F}"/>
              </a:ext>
            </a:extLst>
          </p:cNvPr>
          <p:cNvSpPr txBox="1">
            <a:spLocks/>
          </p:cNvSpPr>
          <p:nvPr/>
        </p:nvSpPr>
        <p:spPr>
          <a:xfrm>
            <a:off x="236914" y="1290181"/>
            <a:ext cx="8666018"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GB" dirty="0"/>
          </a:p>
        </p:txBody>
      </p:sp>
      <p:pic>
        <p:nvPicPr>
          <p:cNvPr id="8" name="Google Shape;485;p38" descr="NIEL(T_0)=\frac{N_A}{A}\sum_i\int_{T_{min}}^{T_{max}} Q(T)T\left(\frac{d \sigma}{dT}\right)_i dT " title="MathEquation,#000000">
            <a:extLst>
              <a:ext uri="{FF2B5EF4-FFF2-40B4-BE49-F238E27FC236}">
                <a16:creationId xmlns:a16="http://schemas.microsoft.com/office/drawing/2014/main" id="{6D00B0A7-BB40-41A1-A7E8-306F067D6E9B}"/>
              </a:ext>
            </a:extLst>
          </p:cNvPr>
          <p:cNvPicPr preferRelativeResize="0"/>
          <p:nvPr/>
        </p:nvPicPr>
        <p:blipFill>
          <a:blip r:embed="rId2">
            <a:alphaModFix/>
          </a:blip>
          <a:stretch>
            <a:fillRect/>
          </a:stretch>
        </p:blipFill>
        <p:spPr>
          <a:xfrm>
            <a:off x="178524" y="1290181"/>
            <a:ext cx="3712279" cy="348515"/>
          </a:xfrm>
          <a:prstGeom prst="rect">
            <a:avLst/>
          </a:prstGeom>
          <a:noFill/>
          <a:ln>
            <a:noFill/>
          </a:ln>
        </p:spPr>
      </p:pic>
      <p:sp>
        <p:nvSpPr>
          <p:cNvPr id="9" name="Google Shape;486;p38">
            <a:extLst>
              <a:ext uri="{FF2B5EF4-FFF2-40B4-BE49-F238E27FC236}">
                <a16:creationId xmlns:a16="http://schemas.microsoft.com/office/drawing/2014/main" id="{6A7E2401-3E24-4942-8BC6-84A83E62D9D4}"/>
              </a:ext>
            </a:extLst>
          </p:cNvPr>
          <p:cNvSpPr txBox="1"/>
          <p:nvPr/>
        </p:nvSpPr>
        <p:spPr>
          <a:xfrm>
            <a:off x="4140755" y="1256619"/>
            <a:ext cx="4231985" cy="1695128"/>
          </a:xfrm>
          <a:prstGeom prst="rect">
            <a:avLst/>
          </a:prstGeom>
          <a:noFill/>
          <a:ln w="9525" cap="flat" cmpd="sng">
            <a:solidFill>
              <a:srgbClr val="000000"/>
            </a:solidFill>
            <a:prstDash val="solid"/>
            <a:round/>
            <a:headEnd type="none" w="sm" len="sm"/>
            <a:tailEnd type="none" w="sm" len="sm"/>
          </a:ln>
        </p:spPr>
        <p:txBody>
          <a:bodyPr spcFirstLastPara="1" wrap="square" lIns="68575" tIns="34275" rIns="68575" bIns="34275" anchor="t" anchorCtr="0">
            <a:noAutofit/>
          </a:bodyPr>
          <a:lstStyle/>
          <a:p>
            <a:pPr marL="215900" marR="0" lvl="0" indent="-177800" algn="l" rtl="0">
              <a:spcBef>
                <a:spcPts val="0"/>
              </a:spcBef>
              <a:spcAft>
                <a:spcPts val="0"/>
              </a:spcAft>
              <a:buClr>
                <a:srgbClr val="0055A0"/>
              </a:buClr>
              <a:buSzPts val="800"/>
              <a:buFont typeface="Arial"/>
              <a:buChar char="•"/>
            </a:pPr>
            <a:r>
              <a:rPr lang="en" sz="1050" b="1" dirty="0"/>
              <a:t>T</a:t>
            </a:r>
            <a:r>
              <a:rPr lang="en" sz="1050" b="1" baseline="-25000" dirty="0"/>
              <a:t>0</a:t>
            </a:r>
            <a:r>
              <a:rPr lang="en" sz="1050" dirty="0">
                <a:solidFill>
                  <a:srgbClr val="000000"/>
                </a:solidFill>
                <a:latin typeface="Arial"/>
                <a:ea typeface="Arial"/>
                <a:cs typeface="Arial"/>
                <a:sym typeface="Arial"/>
              </a:rPr>
              <a:t>: energy of i</a:t>
            </a:r>
            <a:r>
              <a:rPr lang="en" sz="1050" dirty="0"/>
              <a:t>ncident</a:t>
            </a:r>
            <a:r>
              <a:rPr lang="en" sz="1050" dirty="0">
                <a:solidFill>
                  <a:srgbClr val="000000"/>
                </a:solidFill>
                <a:latin typeface="Arial"/>
                <a:ea typeface="Arial"/>
                <a:cs typeface="Arial"/>
                <a:sym typeface="Arial"/>
              </a:rPr>
              <a:t> particle</a:t>
            </a:r>
            <a:endParaRPr sz="1050" dirty="0"/>
          </a:p>
          <a:p>
            <a:pPr marL="215900" marR="0" lvl="0" indent="-177800" algn="l" rtl="0">
              <a:spcBef>
                <a:spcPts val="300"/>
              </a:spcBef>
              <a:spcAft>
                <a:spcPts val="0"/>
              </a:spcAft>
              <a:buClr>
                <a:srgbClr val="0055A0"/>
              </a:buClr>
              <a:buSzPts val="800"/>
              <a:buFont typeface="Arial"/>
              <a:buChar char="•"/>
            </a:pPr>
            <a:r>
              <a:rPr lang="en" sz="1050" b="1" dirty="0"/>
              <a:t>T</a:t>
            </a:r>
            <a:r>
              <a:rPr lang="en" sz="1050" dirty="0">
                <a:solidFill>
                  <a:srgbClr val="000000"/>
                </a:solidFill>
                <a:latin typeface="Arial"/>
                <a:ea typeface="Arial"/>
                <a:cs typeface="Arial"/>
                <a:sym typeface="Arial"/>
              </a:rPr>
              <a:t>: energy </a:t>
            </a:r>
            <a:r>
              <a:rPr lang="en" sz="1050" dirty="0"/>
              <a:t>transferred</a:t>
            </a:r>
            <a:r>
              <a:rPr lang="en" sz="1050" dirty="0">
                <a:solidFill>
                  <a:srgbClr val="000000"/>
                </a:solidFill>
                <a:latin typeface="Arial"/>
                <a:ea typeface="Arial"/>
                <a:cs typeface="Arial"/>
                <a:sym typeface="Arial"/>
              </a:rPr>
              <a:t> to the recoil atom</a:t>
            </a:r>
            <a:endParaRPr sz="1050" dirty="0">
              <a:solidFill>
                <a:srgbClr val="000000"/>
              </a:solidFill>
              <a:latin typeface="Arial"/>
              <a:ea typeface="Arial"/>
              <a:cs typeface="Arial"/>
              <a:sym typeface="Arial"/>
            </a:endParaRPr>
          </a:p>
          <a:p>
            <a:pPr marL="215900" marR="0" lvl="0" indent="-177800" algn="l" rtl="0">
              <a:spcBef>
                <a:spcPts val="300"/>
              </a:spcBef>
              <a:spcAft>
                <a:spcPts val="0"/>
              </a:spcAft>
              <a:buClr>
                <a:srgbClr val="0055A0"/>
              </a:buClr>
              <a:buSzPts val="800"/>
              <a:buFont typeface="Arial"/>
              <a:buChar char="•"/>
            </a:pPr>
            <a:r>
              <a:rPr lang="en" sz="1050" b="1" dirty="0">
                <a:latin typeface="Arial"/>
                <a:ea typeface="Arial"/>
                <a:cs typeface="Arial"/>
                <a:sym typeface="Arial"/>
              </a:rPr>
              <a:t>(d</a:t>
            </a:r>
            <a:r>
              <a:rPr lang="en" sz="1050" b="1" dirty="0">
                <a:latin typeface="Noto Sans Symbols"/>
                <a:ea typeface="Noto Sans Symbols"/>
                <a:cs typeface="Noto Sans Symbols"/>
                <a:sym typeface="Noto Sans Symbols"/>
              </a:rPr>
              <a:t>σ</a:t>
            </a:r>
            <a:r>
              <a:rPr lang="en" sz="1050" b="1" dirty="0">
                <a:latin typeface="Arial"/>
                <a:ea typeface="Arial"/>
                <a:cs typeface="Arial"/>
                <a:sym typeface="Arial"/>
              </a:rPr>
              <a:t>/d</a:t>
            </a:r>
            <a:r>
              <a:rPr lang="en" sz="1050" b="1" dirty="0"/>
              <a:t>T</a:t>
            </a:r>
            <a:r>
              <a:rPr lang="en" sz="1050" b="1" dirty="0">
                <a:latin typeface="Arial"/>
                <a:ea typeface="Arial"/>
                <a:cs typeface="Arial"/>
                <a:sym typeface="Arial"/>
              </a:rPr>
              <a:t>)</a:t>
            </a:r>
            <a:r>
              <a:rPr lang="en" sz="1050" dirty="0">
                <a:solidFill>
                  <a:srgbClr val="000000"/>
                </a:solidFill>
                <a:latin typeface="Arial"/>
                <a:ea typeface="Arial"/>
                <a:cs typeface="Arial"/>
                <a:sym typeface="Arial"/>
              </a:rPr>
              <a:t>: differential partial cross section for a particle with energy </a:t>
            </a:r>
            <a:r>
              <a:rPr lang="en" sz="1050" b="1" dirty="0"/>
              <a:t>T</a:t>
            </a:r>
            <a:r>
              <a:rPr lang="en" sz="1050" b="1" baseline="-25000" dirty="0"/>
              <a:t>0</a:t>
            </a:r>
            <a:r>
              <a:rPr lang="en" sz="1050" dirty="0">
                <a:solidFill>
                  <a:srgbClr val="000000"/>
                </a:solidFill>
                <a:latin typeface="Arial"/>
                <a:ea typeface="Arial"/>
                <a:cs typeface="Arial"/>
                <a:sym typeface="Arial"/>
              </a:rPr>
              <a:t> to create a recoil atom with energy </a:t>
            </a:r>
            <a:r>
              <a:rPr lang="en" sz="1050" b="1" dirty="0"/>
              <a:t>T</a:t>
            </a:r>
            <a:r>
              <a:rPr lang="en" sz="1050" dirty="0"/>
              <a:t> </a:t>
            </a:r>
            <a:r>
              <a:rPr lang="en" sz="1050" dirty="0">
                <a:solidFill>
                  <a:srgbClr val="000000"/>
                </a:solidFill>
                <a:latin typeface="Arial"/>
                <a:ea typeface="Arial"/>
                <a:cs typeface="Arial"/>
                <a:sym typeface="Arial"/>
              </a:rPr>
              <a:t>in the i-th reaction</a:t>
            </a:r>
            <a:endParaRPr sz="1050" dirty="0">
              <a:solidFill>
                <a:srgbClr val="000000"/>
              </a:solidFill>
              <a:latin typeface="Arial"/>
              <a:ea typeface="Arial"/>
              <a:cs typeface="Arial"/>
              <a:sym typeface="Arial"/>
            </a:endParaRPr>
          </a:p>
          <a:p>
            <a:pPr marL="215900" marR="0" lvl="0" indent="-177800" algn="l" rtl="0">
              <a:spcBef>
                <a:spcPts val="300"/>
              </a:spcBef>
              <a:spcAft>
                <a:spcPts val="0"/>
              </a:spcAft>
              <a:buClr>
                <a:srgbClr val="0055A0"/>
              </a:buClr>
              <a:buSzPts val="800"/>
              <a:buFont typeface="Arial"/>
              <a:buChar char="•"/>
            </a:pPr>
            <a:r>
              <a:rPr lang="en" sz="1050" b="1" dirty="0">
                <a:latin typeface="Arial"/>
                <a:ea typeface="Arial"/>
                <a:cs typeface="Arial"/>
                <a:sym typeface="Arial"/>
              </a:rPr>
              <a:t>Q(</a:t>
            </a:r>
            <a:r>
              <a:rPr lang="en" sz="1050" b="1" dirty="0"/>
              <a:t>T</a:t>
            </a:r>
            <a:r>
              <a:rPr lang="en" sz="1050" b="1" dirty="0">
                <a:latin typeface="Arial"/>
                <a:ea typeface="Arial"/>
                <a:cs typeface="Arial"/>
                <a:sym typeface="Arial"/>
              </a:rPr>
              <a:t>)</a:t>
            </a:r>
            <a:r>
              <a:rPr lang="en" sz="1050" dirty="0">
                <a:solidFill>
                  <a:srgbClr val="000000"/>
                </a:solidFill>
                <a:latin typeface="Arial"/>
                <a:ea typeface="Arial"/>
                <a:cs typeface="Arial"/>
                <a:sym typeface="Arial"/>
              </a:rPr>
              <a:t>: partition factor giving the fraction of </a:t>
            </a:r>
            <a:r>
              <a:rPr lang="en" sz="1050" b="1" dirty="0"/>
              <a:t>T</a:t>
            </a:r>
            <a:r>
              <a:rPr lang="en" sz="1050" dirty="0">
                <a:solidFill>
                  <a:srgbClr val="000000"/>
                </a:solidFill>
                <a:latin typeface="Arial"/>
                <a:ea typeface="Arial"/>
                <a:cs typeface="Arial"/>
                <a:sym typeface="Arial"/>
              </a:rPr>
              <a:t> that is going into further displacements</a:t>
            </a:r>
            <a:endParaRPr sz="1050" dirty="0"/>
          </a:p>
          <a:p>
            <a:pPr marL="215900" marR="0" lvl="0" indent="-177800" algn="l" rtl="0">
              <a:spcBef>
                <a:spcPts val="300"/>
              </a:spcBef>
              <a:spcAft>
                <a:spcPts val="0"/>
              </a:spcAft>
              <a:buClr>
                <a:srgbClr val="0055A0"/>
              </a:buClr>
              <a:buSzPts val="800"/>
              <a:buFont typeface="Arial"/>
              <a:buChar char="•"/>
            </a:pPr>
            <a:r>
              <a:rPr lang="en" sz="1050" b="1" dirty="0"/>
              <a:t>N</a:t>
            </a:r>
            <a:r>
              <a:rPr lang="en" sz="1050" b="1" baseline="-25000" dirty="0"/>
              <a:t>A</a:t>
            </a:r>
            <a:r>
              <a:rPr lang="en" sz="1050" b="1" dirty="0"/>
              <a:t> </a:t>
            </a:r>
            <a:r>
              <a:rPr lang="en" sz="1050" dirty="0">
                <a:solidFill>
                  <a:srgbClr val="000000"/>
                </a:solidFill>
                <a:latin typeface="Arial"/>
                <a:ea typeface="Arial"/>
                <a:cs typeface="Arial"/>
                <a:sym typeface="Arial"/>
              </a:rPr>
              <a:t>: Avogadro number</a:t>
            </a:r>
            <a:endParaRPr sz="1050" dirty="0"/>
          </a:p>
          <a:p>
            <a:pPr marL="215900" marR="0" lvl="0" indent="-177800" algn="l" rtl="0">
              <a:spcBef>
                <a:spcPts val="300"/>
              </a:spcBef>
              <a:spcAft>
                <a:spcPts val="0"/>
              </a:spcAft>
              <a:buClr>
                <a:srgbClr val="0055A0"/>
              </a:buClr>
              <a:buSzPts val="800"/>
              <a:buFont typeface="Arial"/>
              <a:buChar char="•"/>
            </a:pPr>
            <a:r>
              <a:rPr lang="en" sz="1050" b="1" dirty="0">
                <a:latin typeface="Arial"/>
                <a:ea typeface="Arial"/>
                <a:cs typeface="Arial"/>
                <a:sym typeface="Arial"/>
              </a:rPr>
              <a:t>A </a:t>
            </a:r>
            <a:r>
              <a:rPr lang="en" sz="1050" b="1" dirty="0"/>
              <a:t>: </a:t>
            </a:r>
            <a:r>
              <a:rPr lang="en" sz="1050" dirty="0">
                <a:solidFill>
                  <a:srgbClr val="000000"/>
                </a:solidFill>
                <a:latin typeface="Arial"/>
                <a:ea typeface="Arial"/>
                <a:cs typeface="Arial"/>
                <a:sym typeface="Arial"/>
              </a:rPr>
              <a:t>atomic mass of target atom</a:t>
            </a:r>
            <a:endParaRPr sz="1050" dirty="0">
              <a:solidFill>
                <a:srgbClr val="000000"/>
              </a:solidFill>
              <a:latin typeface="Arial"/>
              <a:ea typeface="Arial"/>
              <a:cs typeface="Arial"/>
              <a:sym typeface="Arial"/>
            </a:endParaRPr>
          </a:p>
        </p:txBody>
      </p:sp>
      <p:grpSp>
        <p:nvGrpSpPr>
          <p:cNvPr id="10" name="Google Shape;487;p38">
            <a:extLst>
              <a:ext uri="{FF2B5EF4-FFF2-40B4-BE49-F238E27FC236}">
                <a16:creationId xmlns:a16="http://schemas.microsoft.com/office/drawing/2014/main" id="{274E1487-B6F4-4F51-B567-4830C5869171}"/>
              </a:ext>
            </a:extLst>
          </p:cNvPr>
          <p:cNvGrpSpPr/>
          <p:nvPr/>
        </p:nvGrpSpPr>
        <p:grpSpPr>
          <a:xfrm>
            <a:off x="86326" y="1797913"/>
            <a:ext cx="3724331" cy="1251953"/>
            <a:chOff x="5838690" y="380982"/>
            <a:chExt cx="3662870" cy="1585906"/>
          </a:xfrm>
        </p:grpSpPr>
        <p:sp>
          <p:nvSpPr>
            <p:cNvPr id="11" name="Google Shape;488;p38">
              <a:extLst>
                <a:ext uri="{FF2B5EF4-FFF2-40B4-BE49-F238E27FC236}">
                  <a16:creationId xmlns:a16="http://schemas.microsoft.com/office/drawing/2014/main" id="{E6CCF14F-DBDA-4D0D-9865-99AD63427185}"/>
                </a:ext>
              </a:extLst>
            </p:cNvPr>
            <p:cNvSpPr txBox="1"/>
            <p:nvPr/>
          </p:nvSpPr>
          <p:spPr>
            <a:xfrm>
              <a:off x="6126700" y="1636375"/>
              <a:ext cx="705900" cy="273900"/>
            </a:xfrm>
            <a:prstGeom prst="rect">
              <a:avLst/>
            </a:prstGeom>
            <a:noFill/>
            <a:ln>
              <a:noFill/>
            </a:ln>
          </p:spPr>
          <p:txBody>
            <a:bodyPr spcFirstLastPara="1" wrap="square" lIns="68575" tIns="34275" rIns="68575" bIns="34275" anchor="t" anchorCtr="0">
              <a:noAutofit/>
            </a:bodyPr>
            <a:lstStyle/>
            <a:p>
              <a:pPr marL="0" lvl="0" indent="0" algn="l" rtl="0">
                <a:spcBef>
                  <a:spcPts val="200"/>
                </a:spcBef>
                <a:spcAft>
                  <a:spcPts val="0"/>
                </a:spcAft>
                <a:buNone/>
              </a:pPr>
              <a:r>
                <a:rPr lang="en" sz="900">
                  <a:solidFill>
                    <a:srgbClr val="0055A0"/>
                  </a:solidFill>
                </a:rPr>
                <a:t>MeV cm</a:t>
              </a:r>
              <a:r>
                <a:rPr lang="en" sz="900" baseline="30000">
                  <a:solidFill>
                    <a:srgbClr val="0055A0"/>
                  </a:solidFill>
                </a:rPr>
                <a:t>2</a:t>
              </a:r>
              <a:r>
                <a:rPr lang="en" sz="900">
                  <a:solidFill>
                    <a:srgbClr val="0055A0"/>
                  </a:solidFill>
                </a:rPr>
                <a:t>/g</a:t>
              </a:r>
              <a:endParaRPr sz="1800">
                <a:solidFill>
                  <a:srgbClr val="0055A0"/>
                </a:solidFill>
              </a:endParaRPr>
            </a:p>
          </p:txBody>
        </p:sp>
        <p:pic>
          <p:nvPicPr>
            <p:cNvPr id="12" name="Google Shape;489;p38" descr="NIEL(T_0)=\frac{N_A}{A}D(T)" title="MathEquation,#000000">
              <a:extLst>
                <a:ext uri="{FF2B5EF4-FFF2-40B4-BE49-F238E27FC236}">
                  <a16:creationId xmlns:a16="http://schemas.microsoft.com/office/drawing/2014/main" id="{E8ABCF3B-281E-4F25-85AC-931025DAD56A}"/>
                </a:ext>
              </a:extLst>
            </p:cNvPr>
            <p:cNvPicPr preferRelativeResize="0"/>
            <p:nvPr/>
          </p:nvPicPr>
          <p:blipFill>
            <a:blip r:embed="rId3">
              <a:alphaModFix/>
            </a:blip>
            <a:stretch>
              <a:fillRect/>
            </a:stretch>
          </p:blipFill>
          <p:spPr>
            <a:xfrm>
              <a:off x="5838690" y="1022611"/>
              <a:ext cx="2835827" cy="493775"/>
            </a:xfrm>
            <a:prstGeom prst="rect">
              <a:avLst/>
            </a:prstGeom>
            <a:noFill/>
            <a:ln>
              <a:noFill/>
            </a:ln>
          </p:spPr>
        </p:pic>
        <p:cxnSp>
          <p:nvCxnSpPr>
            <p:cNvPr id="14" name="Google Shape;490;p38">
              <a:extLst>
                <a:ext uri="{FF2B5EF4-FFF2-40B4-BE49-F238E27FC236}">
                  <a16:creationId xmlns:a16="http://schemas.microsoft.com/office/drawing/2014/main" id="{B27217C6-A4C9-4CBA-9052-FB06FE23BA5A}"/>
                </a:ext>
              </a:extLst>
            </p:cNvPr>
            <p:cNvCxnSpPr>
              <a:endCxn id="11" idx="0"/>
            </p:cNvCxnSpPr>
            <p:nvPr/>
          </p:nvCxnSpPr>
          <p:spPr>
            <a:xfrm flipH="1">
              <a:off x="6479650" y="1420975"/>
              <a:ext cx="9600" cy="215400"/>
            </a:xfrm>
            <a:prstGeom prst="straightConnector1">
              <a:avLst/>
            </a:prstGeom>
            <a:noFill/>
            <a:ln w="9525" cap="flat" cmpd="sng">
              <a:solidFill>
                <a:srgbClr val="0055A0"/>
              </a:solidFill>
              <a:prstDash val="solid"/>
              <a:round/>
              <a:headEnd type="none" w="med" len="med"/>
              <a:tailEnd type="triangle" w="med" len="med"/>
            </a:ln>
          </p:spPr>
        </p:cxnSp>
        <p:cxnSp>
          <p:nvCxnSpPr>
            <p:cNvPr id="15" name="Google Shape;491;p38">
              <a:extLst>
                <a:ext uri="{FF2B5EF4-FFF2-40B4-BE49-F238E27FC236}">
                  <a16:creationId xmlns:a16="http://schemas.microsoft.com/office/drawing/2014/main" id="{84C27D67-31C2-4CD0-865B-C19D6A389DEC}"/>
                </a:ext>
              </a:extLst>
            </p:cNvPr>
            <p:cNvCxnSpPr/>
            <p:nvPr/>
          </p:nvCxnSpPr>
          <p:spPr>
            <a:xfrm>
              <a:off x="8353025" y="1437450"/>
              <a:ext cx="13800" cy="163500"/>
            </a:xfrm>
            <a:prstGeom prst="straightConnector1">
              <a:avLst/>
            </a:prstGeom>
            <a:noFill/>
            <a:ln w="9525" cap="flat" cmpd="sng">
              <a:solidFill>
                <a:srgbClr val="0055A0"/>
              </a:solidFill>
              <a:prstDash val="solid"/>
              <a:round/>
              <a:headEnd type="none" w="med" len="med"/>
              <a:tailEnd type="triangle" w="med" len="med"/>
            </a:ln>
          </p:spPr>
        </p:cxnSp>
        <p:sp>
          <p:nvSpPr>
            <p:cNvPr id="16" name="Google Shape;492;p38">
              <a:extLst>
                <a:ext uri="{FF2B5EF4-FFF2-40B4-BE49-F238E27FC236}">
                  <a16:creationId xmlns:a16="http://schemas.microsoft.com/office/drawing/2014/main" id="{821D213B-6468-48AA-981C-4786E7D753F5}"/>
                </a:ext>
              </a:extLst>
            </p:cNvPr>
            <p:cNvSpPr txBox="1"/>
            <p:nvPr/>
          </p:nvSpPr>
          <p:spPr>
            <a:xfrm>
              <a:off x="8043275" y="1643788"/>
              <a:ext cx="633300" cy="323100"/>
            </a:xfrm>
            <a:prstGeom prst="rect">
              <a:avLst/>
            </a:prstGeom>
            <a:noFill/>
            <a:ln>
              <a:noFill/>
            </a:ln>
          </p:spPr>
          <p:txBody>
            <a:bodyPr spcFirstLastPara="1" wrap="square" lIns="91425" tIns="91425" rIns="91425" bIns="91425" anchor="t" anchorCtr="0">
              <a:spAutoFit/>
            </a:bodyPr>
            <a:lstStyle/>
            <a:p>
              <a:pPr marL="0" lvl="0" indent="0" algn="l" rtl="0">
                <a:spcBef>
                  <a:spcPts val="200"/>
                </a:spcBef>
                <a:spcAft>
                  <a:spcPts val="0"/>
                </a:spcAft>
                <a:buNone/>
              </a:pPr>
              <a:r>
                <a:rPr lang="en" sz="900">
                  <a:solidFill>
                    <a:srgbClr val="0055A0"/>
                  </a:solidFill>
                </a:rPr>
                <a:t>MeV mb </a:t>
              </a:r>
              <a:endParaRPr/>
            </a:p>
          </p:txBody>
        </p:sp>
        <p:cxnSp>
          <p:nvCxnSpPr>
            <p:cNvPr id="17" name="Google Shape;493;p38">
              <a:extLst>
                <a:ext uri="{FF2B5EF4-FFF2-40B4-BE49-F238E27FC236}">
                  <a16:creationId xmlns:a16="http://schemas.microsoft.com/office/drawing/2014/main" id="{8C447F27-BB63-4DB8-B2EA-A389C8CBAF5B}"/>
                </a:ext>
              </a:extLst>
            </p:cNvPr>
            <p:cNvCxnSpPr/>
            <p:nvPr/>
          </p:nvCxnSpPr>
          <p:spPr>
            <a:xfrm>
              <a:off x="7978400" y="850650"/>
              <a:ext cx="318900" cy="166800"/>
            </a:xfrm>
            <a:prstGeom prst="straightConnector1">
              <a:avLst/>
            </a:prstGeom>
            <a:noFill/>
            <a:ln w="9525" cap="flat" cmpd="sng">
              <a:solidFill>
                <a:srgbClr val="0055A0"/>
              </a:solidFill>
              <a:prstDash val="solid"/>
              <a:round/>
              <a:headEnd type="none" w="med" len="med"/>
              <a:tailEnd type="triangle" w="med" len="med"/>
            </a:ln>
          </p:spPr>
        </p:cxnSp>
        <p:sp>
          <p:nvSpPr>
            <p:cNvPr id="18" name="Google Shape;494;p38">
              <a:extLst>
                <a:ext uri="{FF2B5EF4-FFF2-40B4-BE49-F238E27FC236}">
                  <a16:creationId xmlns:a16="http://schemas.microsoft.com/office/drawing/2014/main" id="{DA1A0B8D-FE30-4C34-A594-21000DFC2F47}"/>
                </a:ext>
              </a:extLst>
            </p:cNvPr>
            <p:cNvSpPr txBox="1"/>
            <p:nvPr/>
          </p:nvSpPr>
          <p:spPr>
            <a:xfrm>
              <a:off x="6027937" y="380982"/>
              <a:ext cx="3473623" cy="64747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t>Displacement damage function</a:t>
              </a:r>
              <a:endParaRPr dirty="0"/>
            </a:p>
          </p:txBody>
        </p:sp>
      </p:grpSp>
      <p:pic>
        <p:nvPicPr>
          <p:cNvPr id="19" name="Google Shape;496;p38">
            <a:extLst>
              <a:ext uri="{FF2B5EF4-FFF2-40B4-BE49-F238E27FC236}">
                <a16:creationId xmlns:a16="http://schemas.microsoft.com/office/drawing/2014/main" id="{08183A5A-4D85-409A-A499-DD205CB9C895}"/>
              </a:ext>
            </a:extLst>
          </p:cNvPr>
          <p:cNvPicPr preferRelativeResize="0"/>
          <p:nvPr/>
        </p:nvPicPr>
        <p:blipFill rotWithShape="1">
          <a:blip r:embed="rId4">
            <a:alphaModFix/>
          </a:blip>
          <a:srcRect l="1969" r="1969"/>
          <a:stretch/>
        </p:blipFill>
        <p:spPr>
          <a:xfrm>
            <a:off x="86326" y="3224212"/>
            <a:ext cx="3191355" cy="2491724"/>
          </a:xfrm>
          <a:prstGeom prst="rect">
            <a:avLst/>
          </a:prstGeom>
          <a:noFill/>
          <a:ln>
            <a:noFill/>
          </a:ln>
        </p:spPr>
      </p:pic>
      <p:sp>
        <p:nvSpPr>
          <p:cNvPr id="20" name="Google Shape;505;p38">
            <a:extLst>
              <a:ext uri="{FF2B5EF4-FFF2-40B4-BE49-F238E27FC236}">
                <a16:creationId xmlns:a16="http://schemas.microsoft.com/office/drawing/2014/main" id="{769D917E-92FD-4ABA-BFFF-FBDB371D24F0}"/>
              </a:ext>
            </a:extLst>
          </p:cNvPr>
          <p:cNvSpPr txBox="1"/>
          <p:nvPr/>
        </p:nvSpPr>
        <p:spPr>
          <a:xfrm>
            <a:off x="3441405" y="3164690"/>
            <a:ext cx="5461539" cy="2677626"/>
          </a:xfrm>
          <a:prstGeom prst="rect">
            <a:avLst/>
          </a:prstGeom>
          <a:noFill/>
          <a:ln>
            <a:noFill/>
          </a:ln>
        </p:spPr>
        <p:txBody>
          <a:bodyPr spcFirstLastPara="1" wrap="square" lIns="91425" tIns="91425" rIns="91425" bIns="91425" anchor="t" anchorCtr="0">
            <a:spAutoFit/>
          </a:bodyPr>
          <a:lstStyle/>
          <a:p>
            <a:pPr marL="457200" marR="0" lvl="0" indent="-317500" algn="l" rtl="0">
              <a:spcBef>
                <a:spcPts val="0"/>
              </a:spcBef>
              <a:spcAft>
                <a:spcPts val="0"/>
              </a:spcAft>
              <a:buClr>
                <a:srgbClr val="FFC000"/>
              </a:buClr>
              <a:buSzPts val="1400"/>
              <a:buFont typeface="Kanit Light"/>
              <a:buChar char="●"/>
            </a:pPr>
            <a:r>
              <a:rPr lang="en-GB" sz="1800" dirty="0">
                <a:solidFill>
                  <a:srgbClr val="171A6C"/>
                </a:solidFill>
                <a:latin typeface="Calibri"/>
                <a:ea typeface="Calibri"/>
                <a:cs typeface="Calibri"/>
                <a:sym typeface="Calibri"/>
              </a:rPr>
              <a:t>NIEL curves in literature with Geant4 and FLUKA simulations successfully reproduced</a:t>
            </a:r>
            <a:endParaRPr lang="en-GB" dirty="0"/>
          </a:p>
          <a:p>
            <a:pPr marL="457200" marR="0" lvl="0" indent="-317500" algn="l" rtl="0">
              <a:spcBef>
                <a:spcPts val="0"/>
              </a:spcBef>
              <a:spcAft>
                <a:spcPts val="0"/>
              </a:spcAft>
              <a:buClr>
                <a:srgbClr val="FFC000"/>
              </a:buClr>
              <a:buSzPts val="1400"/>
              <a:buFont typeface="Kanit Light"/>
              <a:buChar char="●"/>
            </a:pPr>
            <a:r>
              <a:rPr lang="en-GB" sz="1800" dirty="0">
                <a:solidFill>
                  <a:srgbClr val="171A6C"/>
                </a:solidFill>
                <a:latin typeface="Calibri"/>
                <a:ea typeface="Calibri"/>
                <a:cs typeface="Calibri"/>
                <a:sym typeface="Calibri"/>
              </a:rPr>
              <a:t>Algorithm for identifying clustered versus point defect damage implemented</a:t>
            </a:r>
            <a:endParaRPr lang="en-GB" dirty="0"/>
          </a:p>
          <a:p>
            <a:pPr marL="457200" marR="0" lvl="0" indent="-317500" algn="l" rtl="0">
              <a:spcBef>
                <a:spcPts val="0"/>
              </a:spcBef>
              <a:spcAft>
                <a:spcPts val="0"/>
              </a:spcAft>
              <a:buClr>
                <a:srgbClr val="FFC000"/>
              </a:buClr>
              <a:buSzPts val="1400"/>
              <a:buFont typeface="Kanit Light"/>
              <a:buChar char="●"/>
            </a:pPr>
            <a:r>
              <a:rPr lang="en-GB" sz="1800" dirty="0">
                <a:solidFill>
                  <a:srgbClr val="171A6C"/>
                </a:solidFill>
                <a:latin typeface="Calibri"/>
                <a:ea typeface="Calibri"/>
                <a:cs typeface="Calibri"/>
                <a:sym typeface="Calibri"/>
              </a:rPr>
              <a:t>Agreement with qualitative analysis reached</a:t>
            </a:r>
            <a:endParaRPr lang="en-GB" dirty="0"/>
          </a:p>
          <a:p>
            <a:pPr marL="457200" marR="0" lvl="0" indent="-317500" algn="l" rtl="0">
              <a:spcBef>
                <a:spcPts val="0"/>
              </a:spcBef>
              <a:spcAft>
                <a:spcPts val="0"/>
              </a:spcAft>
              <a:buClr>
                <a:srgbClr val="FFC000"/>
              </a:buClr>
              <a:buSzPts val="1400"/>
              <a:buFont typeface="Kanit Light"/>
              <a:buChar char="●"/>
            </a:pPr>
            <a:r>
              <a:rPr lang="en-GB" sz="1800" b="1" dirty="0">
                <a:solidFill>
                  <a:srgbClr val="171A6C"/>
                </a:solidFill>
                <a:latin typeface="Calibri"/>
                <a:ea typeface="Calibri"/>
                <a:cs typeface="Calibri"/>
                <a:sym typeface="Calibri"/>
              </a:rPr>
              <a:t>The tuning of the parameters </a:t>
            </a:r>
            <a:r>
              <a:rPr lang="en-GB" sz="1800" dirty="0">
                <a:solidFill>
                  <a:srgbClr val="171A6C"/>
                </a:solidFill>
                <a:latin typeface="Calibri"/>
                <a:ea typeface="Calibri"/>
                <a:cs typeface="Calibri"/>
                <a:sym typeface="Calibri"/>
              </a:rPr>
              <a:t>(number of neighbours to be considered cluster, threshold energy for recoil production in Silicon) </a:t>
            </a:r>
            <a:r>
              <a:rPr lang="en-GB" sz="1800" b="1" dirty="0">
                <a:solidFill>
                  <a:srgbClr val="171A6C"/>
                </a:solidFill>
                <a:latin typeface="Calibri"/>
                <a:ea typeface="Calibri"/>
                <a:cs typeface="Calibri"/>
                <a:sym typeface="Calibri"/>
              </a:rPr>
              <a:t>ongoing: benchmarking with the measurements data</a:t>
            </a:r>
            <a:endParaRPr lang="en-GB" b="1" dirty="0"/>
          </a:p>
        </p:txBody>
      </p:sp>
      <p:sp>
        <p:nvSpPr>
          <p:cNvPr id="2" name="Slide Number Placeholder 1">
            <a:extLst>
              <a:ext uri="{FF2B5EF4-FFF2-40B4-BE49-F238E27FC236}">
                <a16:creationId xmlns:a16="http://schemas.microsoft.com/office/drawing/2014/main" id="{A67A5D7E-2FE2-4FEC-8E87-64FD9DDA7C8A}"/>
              </a:ext>
            </a:extLst>
          </p:cNvPr>
          <p:cNvSpPr>
            <a:spLocks noGrp="1"/>
          </p:cNvSpPr>
          <p:nvPr>
            <p:ph type="sldNum" sz="quarter" idx="12"/>
          </p:nvPr>
        </p:nvSpPr>
        <p:spPr/>
        <p:txBody>
          <a:bodyPr/>
          <a:lstStyle/>
          <a:p>
            <a:fld id="{FC4456CD-832E-41F2-9893-C7650CCC5376}" type="slidenum">
              <a:rPr lang="en-GB" smtClean="0"/>
              <a:t>13</a:t>
            </a:fld>
            <a:endParaRPr lang="en-GB"/>
          </a:p>
        </p:txBody>
      </p:sp>
      <p:sp>
        <p:nvSpPr>
          <p:cNvPr id="33" name="Google Shape;495;p38">
            <a:extLst>
              <a:ext uri="{FF2B5EF4-FFF2-40B4-BE49-F238E27FC236}">
                <a16:creationId xmlns:a16="http://schemas.microsoft.com/office/drawing/2014/main" id="{53DF6E00-19E0-4B13-83BC-FE5D5E66B4B4}"/>
              </a:ext>
            </a:extLst>
          </p:cNvPr>
          <p:cNvSpPr txBox="1"/>
          <p:nvPr/>
        </p:nvSpPr>
        <p:spPr>
          <a:xfrm>
            <a:off x="2536841" y="4436204"/>
            <a:ext cx="570600" cy="3540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1100" baseline="30000" dirty="0">
                <a:solidFill>
                  <a:schemeClr val="accent2"/>
                </a:solidFill>
              </a:rPr>
              <a:t>1,2,3,4,5</a:t>
            </a:r>
            <a:endParaRPr sz="1100" baseline="30000" dirty="0">
              <a:solidFill>
                <a:schemeClr val="accent2"/>
              </a:solidFill>
            </a:endParaRPr>
          </a:p>
        </p:txBody>
      </p:sp>
      <p:sp>
        <p:nvSpPr>
          <p:cNvPr id="34" name="Google Shape;497;p38">
            <a:extLst>
              <a:ext uri="{FF2B5EF4-FFF2-40B4-BE49-F238E27FC236}">
                <a16:creationId xmlns:a16="http://schemas.microsoft.com/office/drawing/2014/main" id="{4AA2D71A-FF44-4805-B83D-75BD70BC9804}"/>
              </a:ext>
            </a:extLst>
          </p:cNvPr>
          <p:cNvSpPr txBox="1"/>
          <p:nvPr/>
        </p:nvSpPr>
        <p:spPr>
          <a:xfrm>
            <a:off x="1879426" y="4790204"/>
            <a:ext cx="1435800" cy="7389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1200" b="1" dirty="0">
                <a:solidFill>
                  <a:srgbClr val="FF0000"/>
                </a:solidFill>
                <a:latin typeface="Kanit"/>
                <a:ea typeface="Kanit"/>
                <a:cs typeface="Kanit"/>
                <a:sym typeface="Kanit"/>
              </a:rPr>
              <a:t>New Geant4</a:t>
            </a:r>
            <a:endParaRPr sz="1200" b="1" dirty="0">
              <a:solidFill>
                <a:srgbClr val="FF0000"/>
              </a:solidFill>
              <a:latin typeface="Kanit"/>
              <a:ea typeface="Kanit"/>
              <a:cs typeface="Kanit"/>
              <a:sym typeface="Kanit"/>
            </a:endParaRPr>
          </a:p>
          <a:p>
            <a:pPr marL="0" lvl="0" indent="0" algn="l" rtl="0">
              <a:spcBef>
                <a:spcPts val="0"/>
              </a:spcBef>
              <a:spcAft>
                <a:spcPts val="0"/>
              </a:spcAft>
              <a:buNone/>
            </a:pPr>
            <a:r>
              <a:rPr lang="en" sz="1200" b="1" dirty="0">
                <a:solidFill>
                  <a:srgbClr val="FF0000"/>
                </a:solidFill>
                <a:latin typeface="Kanit"/>
                <a:ea typeface="Kanit"/>
                <a:cs typeface="Kanit"/>
                <a:sym typeface="Kanit"/>
              </a:rPr>
              <a:t>Simulations vs</a:t>
            </a:r>
          </a:p>
          <a:p>
            <a:pPr marL="0" lvl="0" indent="0" algn="l" rtl="0">
              <a:spcBef>
                <a:spcPts val="0"/>
              </a:spcBef>
              <a:spcAft>
                <a:spcPts val="0"/>
              </a:spcAft>
              <a:buNone/>
            </a:pPr>
            <a:r>
              <a:rPr lang="en" sz="1200" b="1" dirty="0">
                <a:solidFill>
                  <a:srgbClr val="FF0000"/>
                </a:solidFill>
                <a:latin typeface="Kanit"/>
                <a:ea typeface="Kanit"/>
                <a:cs typeface="Kanit"/>
                <a:sym typeface="Kanit"/>
              </a:rPr>
              <a:t>RD-48 data</a:t>
            </a:r>
            <a:endParaRPr sz="1200" b="1" dirty="0">
              <a:solidFill>
                <a:srgbClr val="FF0000"/>
              </a:solidFill>
              <a:latin typeface="Kanit"/>
              <a:ea typeface="Kanit"/>
              <a:cs typeface="Kanit"/>
              <a:sym typeface="Kanit"/>
            </a:endParaRPr>
          </a:p>
        </p:txBody>
      </p:sp>
      <p:grpSp>
        <p:nvGrpSpPr>
          <p:cNvPr id="35" name="Google Shape;498;p38">
            <a:extLst>
              <a:ext uri="{FF2B5EF4-FFF2-40B4-BE49-F238E27FC236}">
                <a16:creationId xmlns:a16="http://schemas.microsoft.com/office/drawing/2014/main" id="{B4E69E51-61F1-4A80-B7A9-E2690A6DFC03}"/>
              </a:ext>
            </a:extLst>
          </p:cNvPr>
          <p:cNvGrpSpPr/>
          <p:nvPr/>
        </p:nvGrpSpPr>
        <p:grpSpPr>
          <a:xfrm>
            <a:off x="948651" y="3498279"/>
            <a:ext cx="2074500" cy="1118500"/>
            <a:chOff x="6815250" y="3477050"/>
            <a:chExt cx="2074500" cy="1118500"/>
          </a:xfrm>
        </p:grpSpPr>
        <p:sp>
          <p:nvSpPr>
            <p:cNvPr id="37" name="Google Shape;499;p38">
              <a:extLst>
                <a:ext uri="{FF2B5EF4-FFF2-40B4-BE49-F238E27FC236}">
                  <a16:creationId xmlns:a16="http://schemas.microsoft.com/office/drawing/2014/main" id="{92C7EAFE-8C8E-4C48-B53E-DF6A71525627}"/>
                </a:ext>
              </a:extLst>
            </p:cNvPr>
            <p:cNvSpPr/>
            <p:nvPr/>
          </p:nvSpPr>
          <p:spPr>
            <a:xfrm>
              <a:off x="7771325" y="3477050"/>
              <a:ext cx="1118400" cy="596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8" name="Google Shape;500;p38">
              <a:extLst>
                <a:ext uri="{FF2B5EF4-FFF2-40B4-BE49-F238E27FC236}">
                  <a16:creationId xmlns:a16="http://schemas.microsoft.com/office/drawing/2014/main" id="{42E1F456-6609-4741-8798-E09DC89D11D4}"/>
                </a:ext>
              </a:extLst>
            </p:cNvPr>
            <p:cNvSpPr/>
            <p:nvPr/>
          </p:nvSpPr>
          <p:spPr>
            <a:xfrm>
              <a:off x="7771350" y="4073475"/>
              <a:ext cx="1118400" cy="3540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9" name="Google Shape;501;p38">
              <a:extLst>
                <a:ext uri="{FF2B5EF4-FFF2-40B4-BE49-F238E27FC236}">
                  <a16:creationId xmlns:a16="http://schemas.microsoft.com/office/drawing/2014/main" id="{7B808029-73EB-4076-80F8-0E1C2B902E74}"/>
                </a:ext>
              </a:extLst>
            </p:cNvPr>
            <p:cNvSpPr txBox="1"/>
            <p:nvPr/>
          </p:nvSpPr>
          <p:spPr>
            <a:xfrm>
              <a:off x="6815250" y="3672150"/>
              <a:ext cx="1318500" cy="3693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1200" b="1" dirty="0">
                  <a:latin typeface="Kanit"/>
                  <a:ea typeface="Kanit"/>
                  <a:cs typeface="Kanit"/>
                  <a:sym typeface="Kanit"/>
                </a:rPr>
                <a:t> RD-48 data</a:t>
              </a:r>
              <a:endParaRPr sz="1200" b="1" dirty="0">
                <a:latin typeface="Kanit"/>
                <a:ea typeface="Kanit"/>
                <a:cs typeface="Kanit"/>
                <a:sym typeface="Kanit"/>
              </a:endParaRPr>
            </a:p>
          </p:txBody>
        </p:sp>
        <p:sp>
          <p:nvSpPr>
            <p:cNvPr id="40" name="Google Shape;502;p38">
              <a:extLst>
                <a:ext uri="{FF2B5EF4-FFF2-40B4-BE49-F238E27FC236}">
                  <a16:creationId xmlns:a16="http://schemas.microsoft.com/office/drawing/2014/main" id="{D551E36B-9EFC-4047-BCD6-C97A7827A579}"/>
                </a:ext>
              </a:extLst>
            </p:cNvPr>
            <p:cNvSpPr txBox="1"/>
            <p:nvPr/>
          </p:nvSpPr>
          <p:spPr>
            <a:xfrm>
              <a:off x="7088600" y="4041450"/>
              <a:ext cx="1318500" cy="5541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1200" b="1">
                  <a:solidFill>
                    <a:srgbClr val="FF0000"/>
                  </a:solidFill>
                  <a:latin typeface="Kanit"/>
                  <a:ea typeface="Kanit"/>
                  <a:cs typeface="Kanit"/>
                  <a:sym typeface="Kanit"/>
                </a:rPr>
                <a:t>Geant4</a:t>
              </a:r>
              <a:endParaRPr sz="1200" b="1">
                <a:solidFill>
                  <a:srgbClr val="FF0000"/>
                </a:solidFill>
                <a:latin typeface="Kanit"/>
                <a:ea typeface="Kanit"/>
                <a:cs typeface="Kanit"/>
                <a:sym typeface="Kanit"/>
              </a:endParaRPr>
            </a:p>
            <a:p>
              <a:pPr marL="0" lvl="0" indent="0" algn="l" rtl="0">
                <a:spcBef>
                  <a:spcPts val="0"/>
                </a:spcBef>
                <a:spcAft>
                  <a:spcPts val="0"/>
                </a:spcAft>
                <a:buNone/>
              </a:pPr>
              <a:endParaRPr sz="1200" b="1">
                <a:solidFill>
                  <a:srgbClr val="FF0000"/>
                </a:solidFill>
                <a:latin typeface="Kanit"/>
                <a:ea typeface="Kanit"/>
                <a:cs typeface="Kanit"/>
                <a:sym typeface="Kanit"/>
              </a:endParaRPr>
            </a:p>
          </p:txBody>
        </p:sp>
      </p:grpSp>
      <p:sp>
        <p:nvSpPr>
          <p:cNvPr id="13" name="Title 4">
            <a:extLst>
              <a:ext uri="{FF2B5EF4-FFF2-40B4-BE49-F238E27FC236}">
                <a16:creationId xmlns:a16="http://schemas.microsoft.com/office/drawing/2014/main" id="{4EF2B7E3-4F14-C571-FD03-BEFDA75FCA03}"/>
              </a:ext>
            </a:extLst>
          </p:cNvPr>
          <p:cNvSpPr>
            <a:spLocks noGrp="1"/>
          </p:cNvSpPr>
          <p:nvPr>
            <p:ph type="title"/>
          </p:nvPr>
        </p:nvSpPr>
        <p:spPr>
          <a:xfrm>
            <a:off x="4571999" y="116377"/>
            <a:ext cx="4467051" cy="960861"/>
          </a:xfrm>
        </p:spPr>
        <p:txBody>
          <a:bodyPr/>
          <a:lstStyle/>
          <a:p>
            <a:r>
              <a:rPr lang="en-US" sz="3200" dirty="0"/>
              <a:t>NIEL </a:t>
            </a:r>
            <a:br>
              <a:rPr lang="en-US" sz="3200" dirty="0"/>
            </a:br>
            <a:r>
              <a:rPr lang="en-US" sz="3200" dirty="0"/>
              <a:t>(Non-Ionizing Energy Loss)</a:t>
            </a:r>
            <a:endParaRPr lang="en-GB" dirty="0"/>
          </a:p>
        </p:txBody>
      </p:sp>
      <p:sp>
        <p:nvSpPr>
          <p:cNvPr id="4" name="TextBox 3">
            <a:extLst>
              <a:ext uri="{FF2B5EF4-FFF2-40B4-BE49-F238E27FC236}">
                <a16:creationId xmlns:a16="http://schemas.microsoft.com/office/drawing/2014/main" id="{D407ED86-75BE-6D44-A3AD-88E2FB63D416}"/>
              </a:ext>
            </a:extLst>
          </p:cNvPr>
          <p:cNvSpPr txBox="1"/>
          <p:nvPr/>
        </p:nvSpPr>
        <p:spPr>
          <a:xfrm>
            <a:off x="2968208" y="445838"/>
            <a:ext cx="1131647" cy="276999"/>
          </a:xfrm>
          <a:prstGeom prst="rect">
            <a:avLst/>
          </a:prstGeom>
          <a:solidFill>
            <a:srgbClr val="FFC000"/>
          </a:solidFill>
        </p:spPr>
        <p:txBody>
          <a:bodyPr wrap="none" lIns="36000" tIns="0" rIns="36000" bIns="0" rtlCol="0">
            <a:spAutoFit/>
          </a:bodyPr>
          <a:lstStyle/>
          <a:p>
            <a:r>
              <a:rPr lang="en-US" dirty="0"/>
              <a:t>Objective 3</a:t>
            </a:r>
            <a:endParaRPr lang="en-GB" dirty="0"/>
          </a:p>
        </p:txBody>
      </p:sp>
    </p:spTree>
    <p:extLst>
      <p:ext uri="{BB962C8B-B14F-4D97-AF65-F5344CB8AC3E}">
        <p14:creationId xmlns:p14="http://schemas.microsoft.com/office/powerpoint/2010/main" val="3893781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8F8CC99-D067-336C-F89E-1A25652FDCCA}"/>
              </a:ext>
            </a:extLst>
          </p:cNvPr>
          <p:cNvSpPr>
            <a:spLocks noGrp="1"/>
          </p:cNvSpPr>
          <p:nvPr>
            <p:ph type="ftr" sz="quarter" idx="11"/>
          </p:nvPr>
        </p:nvSpPr>
        <p:spPr/>
        <p:txBody>
          <a:bodyPr/>
          <a:lstStyle/>
          <a:p>
            <a:r>
              <a:rPr lang="it-IT"/>
              <a:t>Federico Ravotti - AIDAinnova Task 4.3</a:t>
            </a:r>
            <a:endParaRPr lang="en-GB" dirty="0"/>
          </a:p>
        </p:txBody>
      </p:sp>
      <p:sp>
        <p:nvSpPr>
          <p:cNvPr id="4" name="Date Placeholder 3">
            <a:extLst>
              <a:ext uri="{FF2B5EF4-FFF2-40B4-BE49-F238E27FC236}">
                <a16:creationId xmlns:a16="http://schemas.microsoft.com/office/drawing/2014/main" id="{CE7978ED-90B9-D968-0530-0771A5B47C2A}"/>
              </a:ext>
            </a:extLst>
          </p:cNvPr>
          <p:cNvSpPr>
            <a:spLocks noGrp="1"/>
          </p:cNvSpPr>
          <p:nvPr>
            <p:ph type="dt" sz="half" idx="10"/>
          </p:nvPr>
        </p:nvSpPr>
        <p:spPr/>
        <p:txBody>
          <a:bodyPr/>
          <a:lstStyle/>
          <a:p>
            <a:r>
              <a:rPr lang="en-US"/>
              <a:t>18 Mar 2024</a:t>
            </a:r>
            <a:endParaRPr lang="en-GB" dirty="0"/>
          </a:p>
        </p:txBody>
      </p:sp>
      <p:sp>
        <p:nvSpPr>
          <p:cNvPr id="5" name="Slide Number Placeholder 4">
            <a:extLst>
              <a:ext uri="{FF2B5EF4-FFF2-40B4-BE49-F238E27FC236}">
                <a16:creationId xmlns:a16="http://schemas.microsoft.com/office/drawing/2014/main" id="{2707087D-8693-8A88-CB50-B1FEF11D7EEF}"/>
              </a:ext>
            </a:extLst>
          </p:cNvPr>
          <p:cNvSpPr>
            <a:spLocks noGrp="1"/>
          </p:cNvSpPr>
          <p:nvPr>
            <p:ph type="sldNum" sz="quarter" idx="12"/>
          </p:nvPr>
        </p:nvSpPr>
        <p:spPr/>
        <p:txBody>
          <a:bodyPr/>
          <a:lstStyle/>
          <a:p>
            <a:fld id="{FC4456CD-832E-41F2-9893-C7650CCC5376}" type="slidenum">
              <a:rPr lang="en-GB" smtClean="0"/>
              <a:t>14</a:t>
            </a:fld>
            <a:endParaRPr lang="en-GB"/>
          </a:p>
        </p:txBody>
      </p:sp>
      <p:sp>
        <p:nvSpPr>
          <p:cNvPr id="7" name="Google Shape;143;p15">
            <a:extLst>
              <a:ext uri="{FF2B5EF4-FFF2-40B4-BE49-F238E27FC236}">
                <a16:creationId xmlns:a16="http://schemas.microsoft.com/office/drawing/2014/main" id="{701BF98E-0223-42E6-D6CA-5D3D2B46DA09}"/>
              </a:ext>
            </a:extLst>
          </p:cNvPr>
          <p:cNvSpPr txBox="1">
            <a:spLocks/>
          </p:cNvSpPr>
          <p:nvPr/>
        </p:nvSpPr>
        <p:spPr>
          <a:xfrm>
            <a:off x="5245330" y="83127"/>
            <a:ext cx="3715789" cy="1077300"/>
          </a:xfrm>
          <a:prstGeom prst="rect">
            <a:avLst/>
          </a:prstGeom>
          <a:noFill/>
          <a:ln>
            <a:noFill/>
          </a:ln>
        </p:spPr>
        <p:txBody>
          <a:bodyPr spcFirstLastPara="1" vert="horz" wrap="square" lIns="91425" tIns="45700" rIns="91425" bIns="45700" rtlCol="0" anchor="ctr" anchorCtr="0">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spcBef>
                <a:spcPts val="0"/>
              </a:spcBef>
              <a:buClr>
                <a:schemeClr val="lt1"/>
              </a:buClr>
              <a:buSzPts val="3200"/>
              <a:buFont typeface="Calibri"/>
              <a:buNone/>
            </a:pPr>
            <a:r>
              <a:rPr lang="en-GB" sz="3200" dirty="0"/>
              <a:t>Parameter tuning and meas. benchmarking</a:t>
            </a:r>
            <a:endParaRPr lang="en-GB" dirty="0"/>
          </a:p>
        </p:txBody>
      </p:sp>
      <p:sp>
        <p:nvSpPr>
          <p:cNvPr id="167" name="Google Shape;167;p16"/>
          <p:cNvSpPr txBox="1"/>
          <p:nvPr/>
        </p:nvSpPr>
        <p:spPr>
          <a:xfrm>
            <a:off x="112219" y="1315120"/>
            <a:ext cx="8666100" cy="4886700"/>
          </a:xfrm>
          <a:prstGeom prst="rect">
            <a:avLst/>
          </a:prstGeom>
          <a:noFill/>
          <a:ln>
            <a:noFill/>
          </a:ln>
        </p:spPr>
        <p:txBody>
          <a:bodyPr spcFirstLastPara="1" wrap="square" lIns="91425" tIns="45700" rIns="91425" bIns="45700" anchor="t" anchorCtr="0">
            <a:normAutofit/>
          </a:bodyPr>
          <a:lstStyle/>
          <a:p>
            <a:pPr marL="171446" marR="0" lvl="0" indent="-38096" algn="l" rtl="0">
              <a:lnSpc>
                <a:spcPct val="90000"/>
              </a:lnSpc>
              <a:spcBef>
                <a:spcPts val="0"/>
              </a:spcBef>
              <a:spcAft>
                <a:spcPts val="0"/>
              </a:spcAft>
              <a:buClr>
                <a:srgbClr val="F2B53C"/>
              </a:buClr>
              <a:buSzPts val="2100"/>
              <a:buFont typeface="Arial"/>
              <a:buNone/>
            </a:pPr>
            <a:endParaRPr sz="2100" b="0">
              <a:solidFill>
                <a:srgbClr val="171A6C"/>
              </a:solidFill>
              <a:latin typeface="Calibri"/>
              <a:ea typeface="Calibri"/>
              <a:cs typeface="Calibri"/>
              <a:sym typeface="Calibri"/>
            </a:endParaRPr>
          </a:p>
        </p:txBody>
      </p:sp>
      <p:pic>
        <p:nvPicPr>
          <p:cNvPr id="169" name="Google Shape;169;p16"/>
          <p:cNvPicPr preferRelativeResize="0"/>
          <p:nvPr/>
        </p:nvPicPr>
        <p:blipFill>
          <a:blip r:embed="rId2">
            <a:alphaModFix/>
          </a:blip>
          <a:stretch>
            <a:fillRect/>
          </a:stretch>
        </p:blipFill>
        <p:spPr>
          <a:xfrm>
            <a:off x="101880" y="2413164"/>
            <a:ext cx="4107920" cy="3875000"/>
          </a:xfrm>
          <a:prstGeom prst="rect">
            <a:avLst/>
          </a:prstGeom>
          <a:noFill/>
          <a:ln>
            <a:noFill/>
          </a:ln>
        </p:spPr>
      </p:pic>
      <p:pic>
        <p:nvPicPr>
          <p:cNvPr id="170" name="Google Shape;170;p16"/>
          <p:cNvPicPr preferRelativeResize="0"/>
          <p:nvPr/>
        </p:nvPicPr>
        <p:blipFill>
          <a:blip r:embed="rId3">
            <a:alphaModFix/>
          </a:blip>
          <a:stretch>
            <a:fillRect/>
          </a:stretch>
        </p:blipFill>
        <p:spPr>
          <a:xfrm>
            <a:off x="4209801" y="2781588"/>
            <a:ext cx="3266930" cy="3266930"/>
          </a:xfrm>
          <a:prstGeom prst="rect">
            <a:avLst/>
          </a:prstGeom>
          <a:noFill/>
          <a:ln>
            <a:noFill/>
          </a:ln>
        </p:spPr>
      </p:pic>
      <p:pic>
        <p:nvPicPr>
          <p:cNvPr id="171" name="Google Shape;171;p16" descr="| (\frac{V_{cl}}{V})_{sim}-(\frac{V_2}{V})_{meas}|" title="MathEquation,#000000"/>
          <p:cNvPicPr preferRelativeResize="0"/>
          <p:nvPr/>
        </p:nvPicPr>
        <p:blipFill>
          <a:blip r:embed="rId4">
            <a:alphaModFix/>
          </a:blip>
          <a:stretch>
            <a:fillRect/>
          </a:stretch>
        </p:blipFill>
        <p:spPr>
          <a:xfrm>
            <a:off x="2895953" y="5807382"/>
            <a:ext cx="2499648" cy="445064"/>
          </a:xfrm>
          <a:prstGeom prst="rect">
            <a:avLst/>
          </a:prstGeom>
          <a:noFill/>
          <a:ln>
            <a:noFill/>
          </a:ln>
        </p:spPr>
      </p:pic>
      <p:cxnSp>
        <p:nvCxnSpPr>
          <p:cNvPr id="172" name="Google Shape;172;p16"/>
          <p:cNvCxnSpPr/>
          <p:nvPr/>
        </p:nvCxnSpPr>
        <p:spPr>
          <a:xfrm>
            <a:off x="1280656" y="3189073"/>
            <a:ext cx="1394400" cy="278100"/>
          </a:xfrm>
          <a:prstGeom prst="straightConnector1">
            <a:avLst/>
          </a:prstGeom>
          <a:noFill/>
          <a:ln w="28575" cap="flat" cmpd="sng">
            <a:solidFill>
              <a:srgbClr val="FF0000"/>
            </a:solidFill>
            <a:prstDash val="solid"/>
            <a:round/>
            <a:headEnd type="none" w="med" len="med"/>
            <a:tailEnd type="triangle" w="med" len="med"/>
          </a:ln>
        </p:spPr>
      </p:cxnSp>
      <p:cxnSp>
        <p:nvCxnSpPr>
          <p:cNvPr id="173" name="Google Shape;173;p16"/>
          <p:cNvCxnSpPr/>
          <p:nvPr/>
        </p:nvCxnSpPr>
        <p:spPr>
          <a:xfrm>
            <a:off x="2637823" y="3432407"/>
            <a:ext cx="2608800" cy="170100"/>
          </a:xfrm>
          <a:prstGeom prst="straightConnector1">
            <a:avLst/>
          </a:prstGeom>
          <a:noFill/>
          <a:ln w="28575" cap="flat" cmpd="sng">
            <a:solidFill>
              <a:srgbClr val="783F04"/>
            </a:solidFill>
            <a:prstDash val="dash"/>
            <a:round/>
            <a:headEnd type="triangle" w="med" len="med"/>
            <a:tailEnd type="none" w="med" len="med"/>
          </a:ln>
        </p:spPr>
      </p:cxnSp>
      <p:cxnSp>
        <p:nvCxnSpPr>
          <p:cNvPr id="174" name="Google Shape;174;p16"/>
          <p:cNvCxnSpPr/>
          <p:nvPr/>
        </p:nvCxnSpPr>
        <p:spPr>
          <a:xfrm>
            <a:off x="1864112" y="3299168"/>
            <a:ext cx="3224400" cy="1477200"/>
          </a:xfrm>
          <a:prstGeom prst="straightConnector1">
            <a:avLst/>
          </a:prstGeom>
          <a:noFill/>
          <a:ln w="28575" cap="flat" cmpd="sng">
            <a:solidFill>
              <a:srgbClr val="FF0000"/>
            </a:solidFill>
            <a:prstDash val="dash"/>
            <a:round/>
            <a:headEnd type="triangle" w="med" len="med"/>
            <a:tailEnd type="none" w="med" len="med"/>
          </a:ln>
        </p:spPr>
      </p:cxnSp>
      <p:pic>
        <p:nvPicPr>
          <p:cNvPr id="175" name="Google Shape;175;p16"/>
          <p:cNvPicPr preferRelativeResize="0"/>
          <p:nvPr/>
        </p:nvPicPr>
        <p:blipFill>
          <a:blip r:embed="rId5">
            <a:alphaModFix/>
          </a:blip>
          <a:stretch>
            <a:fillRect/>
          </a:stretch>
        </p:blipFill>
        <p:spPr>
          <a:xfrm>
            <a:off x="7286380" y="3019987"/>
            <a:ext cx="1732925" cy="2366725"/>
          </a:xfrm>
          <a:prstGeom prst="rect">
            <a:avLst/>
          </a:prstGeom>
          <a:noFill/>
          <a:ln>
            <a:noFill/>
          </a:ln>
        </p:spPr>
      </p:pic>
      <p:sp>
        <p:nvSpPr>
          <p:cNvPr id="176" name="Google Shape;176;p16"/>
          <p:cNvSpPr txBox="1"/>
          <p:nvPr/>
        </p:nvSpPr>
        <p:spPr>
          <a:xfrm>
            <a:off x="112230" y="1157302"/>
            <a:ext cx="8954400" cy="208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dirty="0"/>
              <a:t>Measurements compilation from:</a:t>
            </a:r>
            <a:endParaRPr sz="1100" b="1" dirty="0">
              <a:solidFill>
                <a:srgbClr val="FF0000"/>
              </a:solidFill>
            </a:endParaRPr>
          </a:p>
          <a:p>
            <a:pPr marL="0" lvl="0" indent="0" algn="l" rtl="0">
              <a:spcBef>
                <a:spcPts val="0"/>
              </a:spcBef>
              <a:spcAft>
                <a:spcPts val="0"/>
              </a:spcAft>
              <a:buNone/>
            </a:pPr>
            <a:r>
              <a:rPr lang="en-US" sz="800" dirty="0" err="1"/>
              <a:t>M.Kuhnke</a:t>
            </a:r>
            <a:r>
              <a:rPr lang="en-US" sz="800" dirty="0"/>
              <a:t> et al., Defect generation in crystalline silicon irradiated with high energy particles, </a:t>
            </a:r>
            <a:r>
              <a:rPr lang="en-US" sz="800" u="sng" dirty="0">
                <a:solidFill>
                  <a:schemeClr val="hlink"/>
                </a:solidFill>
                <a:hlinkClick r:id="rId6"/>
              </a:rPr>
              <a:t>https://www.sciencedirect.com/science/article/pii/S0168583X01008862</a:t>
            </a:r>
            <a:r>
              <a:rPr lang="en-US" sz="800" dirty="0"/>
              <a:t>,</a:t>
            </a:r>
            <a:endParaRPr sz="800" dirty="0"/>
          </a:p>
          <a:p>
            <a:pPr marL="0" lvl="0" indent="0" algn="l" rtl="0">
              <a:spcBef>
                <a:spcPts val="0"/>
              </a:spcBef>
              <a:spcAft>
                <a:spcPts val="0"/>
              </a:spcAft>
              <a:buNone/>
            </a:pPr>
            <a:r>
              <a:rPr lang="en-US" sz="800" dirty="0" err="1"/>
              <a:t>L.Vines</a:t>
            </a:r>
            <a:r>
              <a:rPr lang="en-US" sz="800" dirty="0"/>
              <a:t>: Effect of spatial defect distribution on the electrical behavior of prominent vacancy point defects in swift-ion implanted Si, </a:t>
            </a:r>
            <a:r>
              <a:rPr lang="en-US" sz="800" u="sng" dirty="0">
                <a:hlinkClick r:id="rId7"/>
              </a:rPr>
              <a:t>https://journals.aps.org/prb/pdf/10.1103/PhysRevB.79.075206</a:t>
            </a:r>
            <a:endParaRPr sz="800" dirty="0"/>
          </a:p>
          <a:p>
            <a:pPr marL="0" lvl="0" indent="0" algn="l" rtl="0">
              <a:spcBef>
                <a:spcPts val="0"/>
              </a:spcBef>
              <a:spcAft>
                <a:spcPts val="0"/>
              </a:spcAft>
              <a:buNone/>
            </a:pPr>
            <a:r>
              <a:rPr lang="en-US" sz="800" dirty="0" err="1"/>
              <a:t>E.V.Monakhov</a:t>
            </a:r>
            <a:r>
              <a:rPr lang="en-US" sz="800" dirty="0"/>
              <a:t>: Ion mass effect on vacancy-related deep levels in Si induced by ion implantation, </a:t>
            </a:r>
            <a:r>
              <a:rPr lang="en-US" sz="800" u="sng" dirty="0">
                <a:hlinkClick r:id="rId8"/>
              </a:rPr>
              <a:t>https://journals.aps.org/prb/pdf/10.1103/PhysRevB.65.245201</a:t>
            </a:r>
            <a:endParaRPr sz="800" dirty="0"/>
          </a:p>
          <a:p>
            <a:pPr marL="0" lvl="0" indent="0" algn="l" rtl="0">
              <a:spcBef>
                <a:spcPts val="0"/>
              </a:spcBef>
              <a:spcAft>
                <a:spcPts val="0"/>
              </a:spcAft>
              <a:buNone/>
            </a:pPr>
            <a:r>
              <a:rPr lang="en-US" sz="800" dirty="0"/>
              <a:t>B.G. Svensson: Point defects in MeV ion-implanted silicon studied by deep level transient spectroscopy, </a:t>
            </a:r>
            <a:r>
              <a:rPr lang="en-US" sz="800" u="sng" dirty="0">
                <a:solidFill>
                  <a:schemeClr val="hlink"/>
                </a:solidFill>
                <a:hlinkClick r:id="rId9"/>
              </a:rPr>
              <a:t>https://www.sciencedirect.com/science/article/abs/pii/0168583X95007024</a:t>
            </a:r>
            <a:endParaRPr sz="800" dirty="0"/>
          </a:p>
          <a:p>
            <a:pPr marL="0" lvl="0" indent="0" algn="l" rtl="0">
              <a:spcBef>
                <a:spcPts val="0"/>
              </a:spcBef>
              <a:spcAft>
                <a:spcPts val="0"/>
              </a:spcAft>
              <a:buNone/>
            </a:pPr>
            <a:r>
              <a:rPr lang="en-US" sz="800" dirty="0" err="1">
                <a:solidFill>
                  <a:srgbClr val="595959"/>
                </a:solidFill>
              </a:rPr>
              <a:t>M.Moll</a:t>
            </a:r>
            <a:r>
              <a:rPr lang="en-US" sz="800" dirty="0">
                <a:solidFill>
                  <a:srgbClr val="595959"/>
                </a:solidFill>
              </a:rPr>
              <a:t>: Radiation Damage in Silicon Particle Detectors: microscopic defects and macroscopic properties, PhD thesis</a:t>
            </a:r>
            <a:endParaRPr sz="800" dirty="0">
              <a:solidFill>
                <a:srgbClr val="595959"/>
              </a:solidFill>
            </a:endParaRPr>
          </a:p>
          <a:p>
            <a:pPr marL="0" lvl="0" indent="0" algn="l" rtl="0">
              <a:spcBef>
                <a:spcPts val="0"/>
              </a:spcBef>
              <a:spcAft>
                <a:spcPts val="0"/>
              </a:spcAft>
              <a:buNone/>
            </a:pPr>
            <a:r>
              <a:rPr lang="en-US" sz="800" dirty="0">
                <a:solidFill>
                  <a:srgbClr val="595959"/>
                </a:solidFill>
              </a:rPr>
              <a:t>P. </a:t>
            </a:r>
            <a:r>
              <a:rPr lang="en-US" sz="800" dirty="0" err="1">
                <a:solidFill>
                  <a:srgbClr val="595959"/>
                </a:solidFill>
              </a:rPr>
              <a:t>Hazdra</a:t>
            </a:r>
            <a:r>
              <a:rPr lang="en-US" sz="800" dirty="0">
                <a:solidFill>
                  <a:srgbClr val="595959"/>
                </a:solidFill>
              </a:rPr>
              <a:t>: Defect distribution in MeV proton irradiated silicon measured by high-voltage current transient spectroscopy, 2002, </a:t>
            </a:r>
            <a:r>
              <a:rPr lang="en-US" sz="800" u="sng" dirty="0">
                <a:solidFill>
                  <a:schemeClr val="hlink"/>
                </a:solidFill>
                <a:hlinkClick r:id="rId10"/>
              </a:rPr>
              <a:t>https://www.sciencedirect.com/science/article/pii/S0168583X01011612</a:t>
            </a:r>
            <a:endParaRPr sz="800" dirty="0">
              <a:solidFill>
                <a:srgbClr val="595959"/>
              </a:solidFill>
            </a:endParaRPr>
          </a:p>
          <a:p>
            <a:pPr marL="0" lvl="0" indent="0" algn="l" rtl="0">
              <a:spcBef>
                <a:spcPts val="0"/>
              </a:spcBef>
              <a:spcAft>
                <a:spcPts val="0"/>
              </a:spcAft>
              <a:buNone/>
            </a:pPr>
            <a:r>
              <a:rPr lang="en-US" sz="800" dirty="0">
                <a:solidFill>
                  <a:srgbClr val="595959"/>
                </a:solidFill>
              </a:rPr>
              <a:t>F. </a:t>
            </a:r>
            <a:r>
              <a:rPr lang="en-US" sz="800" dirty="0" err="1">
                <a:solidFill>
                  <a:srgbClr val="595959"/>
                </a:solidFill>
              </a:rPr>
              <a:t>Honniger</a:t>
            </a:r>
            <a:r>
              <a:rPr lang="en-US" sz="800" dirty="0">
                <a:solidFill>
                  <a:srgbClr val="595959"/>
                </a:solidFill>
              </a:rPr>
              <a:t>: Radiation Damage in Silicon - Defect Analysis and Detector Properties, 2007, https://inspirehep.net/files/f1ccf3f290d0ec203961dbdcd962701a</a:t>
            </a:r>
            <a:endParaRPr sz="800" dirty="0">
              <a:solidFill>
                <a:srgbClr val="595959"/>
              </a:solidFill>
            </a:endParaRPr>
          </a:p>
          <a:p>
            <a:pPr marL="0" lvl="0" indent="0" algn="l" rtl="0">
              <a:spcBef>
                <a:spcPts val="0"/>
              </a:spcBef>
              <a:spcAft>
                <a:spcPts val="0"/>
              </a:spcAft>
              <a:buNone/>
            </a:pPr>
            <a:r>
              <a:rPr lang="en-US" sz="800" dirty="0">
                <a:solidFill>
                  <a:srgbClr val="595959"/>
                </a:solidFill>
              </a:rPr>
              <a:t>R. Radu: Bulk radiation damage in Silicon: from point defects to clusters, PhD thesis 2015</a:t>
            </a:r>
            <a:endParaRPr sz="800" dirty="0">
              <a:solidFill>
                <a:srgbClr val="595959"/>
              </a:solidFill>
            </a:endParaRPr>
          </a:p>
          <a:p>
            <a:pPr marL="0" lvl="0" indent="0" algn="l" rtl="0">
              <a:spcBef>
                <a:spcPts val="0"/>
              </a:spcBef>
              <a:spcAft>
                <a:spcPts val="0"/>
              </a:spcAft>
              <a:buNone/>
            </a:pPr>
            <a:r>
              <a:rPr lang="en-US" sz="800" dirty="0" err="1">
                <a:solidFill>
                  <a:srgbClr val="595959"/>
                </a:solidFill>
              </a:rPr>
              <a:t>A.Himmerlic</a:t>
            </a:r>
            <a:r>
              <a:rPr lang="en-US" sz="800" dirty="0">
                <a:solidFill>
                  <a:srgbClr val="595959"/>
                </a:solidFill>
              </a:rPr>
              <a:t>, private communication, CERN</a:t>
            </a:r>
            <a:endParaRPr sz="800" dirty="0">
              <a:solidFill>
                <a:srgbClr val="595959"/>
              </a:solidFill>
            </a:endParaRPr>
          </a:p>
        </p:txBody>
      </p:sp>
      <p:cxnSp>
        <p:nvCxnSpPr>
          <p:cNvPr id="177" name="Google Shape;177;p16"/>
          <p:cNvCxnSpPr/>
          <p:nvPr/>
        </p:nvCxnSpPr>
        <p:spPr>
          <a:xfrm rot="10800000">
            <a:off x="3722455" y="5386714"/>
            <a:ext cx="37200" cy="501900"/>
          </a:xfrm>
          <a:prstGeom prst="straightConnector1">
            <a:avLst/>
          </a:prstGeom>
          <a:noFill/>
          <a:ln w="28575" cap="flat" cmpd="sng">
            <a:solidFill>
              <a:srgbClr val="000000"/>
            </a:solidFill>
            <a:prstDash val="solid"/>
            <a:round/>
            <a:headEnd type="none" w="med" len="med"/>
            <a:tailEnd type="triangle" w="med" len="med"/>
          </a:ln>
        </p:spPr>
      </p:cxnSp>
      <p:sp>
        <p:nvSpPr>
          <p:cNvPr id="2" name="TextBox 1">
            <a:extLst>
              <a:ext uri="{FF2B5EF4-FFF2-40B4-BE49-F238E27FC236}">
                <a16:creationId xmlns:a16="http://schemas.microsoft.com/office/drawing/2014/main" id="{9DF83786-185A-525E-B347-EAFDA6C2E59C}"/>
              </a:ext>
            </a:extLst>
          </p:cNvPr>
          <p:cNvSpPr txBox="1"/>
          <p:nvPr/>
        </p:nvSpPr>
        <p:spPr>
          <a:xfrm>
            <a:off x="2968208" y="445838"/>
            <a:ext cx="1131647" cy="276999"/>
          </a:xfrm>
          <a:prstGeom prst="rect">
            <a:avLst/>
          </a:prstGeom>
          <a:solidFill>
            <a:srgbClr val="FFC000"/>
          </a:solidFill>
        </p:spPr>
        <p:txBody>
          <a:bodyPr wrap="none" lIns="36000" tIns="0" rIns="36000" bIns="0" rtlCol="0">
            <a:spAutoFit/>
          </a:bodyPr>
          <a:lstStyle/>
          <a:p>
            <a:r>
              <a:rPr lang="en-US" dirty="0"/>
              <a:t>Objective 3</a:t>
            </a:r>
            <a:endParaRPr lang="en-GB" dirty="0"/>
          </a:p>
        </p:txBody>
      </p:sp>
      <p:sp>
        <p:nvSpPr>
          <p:cNvPr id="152" name="Google Shape;152;p15"/>
          <p:cNvSpPr txBox="1"/>
          <p:nvPr/>
        </p:nvSpPr>
        <p:spPr>
          <a:xfrm>
            <a:off x="81825" y="1077300"/>
            <a:ext cx="6249300" cy="1900200"/>
          </a:xfrm>
          <a:prstGeom prst="rect">
            <a:avLst/>
          </a:prstGeom>
          <a:solidFill>
            <a:schemeClr val="bg1"/>
          </a:solidFill>
          <a:ln w="2857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1300" dirty="0"/>
              <a:t>X: axis measurement points </a:t>
            </a:r>
            <a:endParaRPr sz="1300" dirty="0"/>
          </a:p>
          <a:p>
            <a:pPr marL="0" lvl="0" indent="0" algn="l" rtl="0">
              <a:spcBef>
                <a:spcPts val="0"/>
              </a:spcBef>
              <a:spcAft>
                <a:spcPts val="0"/>
              </a:spcAft>
              <a:buNone/>
            </a:pPr>
            <a:r>
              <a:rPr lang="en-US" sz="1300" dirty="0"/>
              <a:t>Y axis: nearest neighbor parameter in A</a:t>
            </a:r>
            <a:endParaRPr sz="1300" dirty="0"/>
          </a:p>
          <a:p>
            <a:pPr marL="0" lvl="0" indent="0" algn="l" rtl="0">
              <a:spcBef>
                <a:spcPts val="0"/>
              </a:spcBef>
              <a:spcAft>
                <a:spcPts val="0"/>
              </a:spcAft>
              <a:buNone/>
            </a:pPr>
            <a:r>
              <a:rPr lang="en-US" sz="1300" dirty="0"/>
              <a:t>Z: recoil threshold production cutoff</a:t>
            </a:r>
            <a:endParaRPr sz="1300" dirty="0"/>
          </a:p>
          <a:p>
            <a:pPr marL="0" lvl="0" indent="0" algn="l" rtl="0">
              <a:spcBef>
                <a:spcPts val="0"/>
              </a:spcBef>
              <a:spcAft>
                <a:spcPts val="0"/>
              </a:spcAft>
              <a:buNone/>
            </a:pPr>
            <a:r>
              <a:rPr lang="en-US" sz="1300" dirty="0"/>
              <a:t>Yellow shows the settings for which the simulation and measurements does not agree by &gt; 5 %</a:t>
            </a:r>
            <a:endParaRPr sz="1300" dirty="0"/>
          </a:p>
          <a:p>
            <a:pPr marL="0" lvl="0" indent="0" algn="l" rtl="0">
              <a:spcBef>
                <a:spcPts val="0"/>
              </a:spcBef>
              <a:spcAft>
                <a:spcPts val="0"/>
              </a:spcAft>
              <a:buNone/>
            </a:pPr>
            <a:r>
              <a:rPr lang="en-US" sz="1300" dirty="0"/>
              <a:t>We look for a row that is dark along the X-axis: good candidate for parameter tuning.</a:t>
            </a:r>
            <a:endParaRPr sz="1300" dirty="0"/>
          </a:p>
          <a:p>
            <a:pPr marL="0" lvl="0" indent="0" algn="l" rtl="0">
              <a:spcBef>
                <a:spcPts val="0"/>
              </a:spcBef>
              <a:spcAft>
                <a:spcPts val="0"/>
              </a:spcAft>
              <a:buNone/>
            </a:pPr>
            <a:r>
              <a:rPr lang="en-US" sz="1300" dirty="0"/>
              <a:t>Cubes: Simulation predict higher fraction of clusters/isolated then measurements</a:t>
            </a:r>
            <a:endParaRPr sz="1300" dirty="0"/>
          </a:p>
          <a:p>
            <a:pPr marL="0" lvl="0" indent="0" algn="l" rtl="0">
              <a:spcBef>
                <a:spcPts val="0"/>
              </a:spcBef>
              <a:spcAft>
                <a:spcPts val="0"/>
              </a:spcAft>
              <a:buNone/>
            </a:pPr>
            <a:r>
              <a:rPr lang="en-US" sz="1300" dirty="0"/>
              <a:t>Spheres: Simulation predict lower fraction of clusters/isolated then measurements</a:t>
            </a:r>
            <a:endParaRPr sz="1300" dirty="0"/>
          </a:p>
        </p:txBody>
      </p:sp>
      <p:cxnSp>
        <p:nvCxnSpPr>
          <p:cNvPr id="154" name="Google Shape;154;p15"/>
          <p:cNvCxnSpPr/>
          <p:nvPr/>
        </p:nvCxnSpPr>
        <p:spPr>
          <a:xfrm>
            <a:off x="223025" y="3122350"/>
            <a:ext cx="492600" cy="910800"/>
          </a:xfrm>
          <a:prstGeom prst="straightConnector1">
            <a:avLst/>
          </a:prstGeom>
          <a:noFill/>
          <a:ln w="28575" cap="flat" cmpd="sng">
            <a:solidFill>
              <a:srgbClr val="000000"/>
            </a:solidFill>
            <a:prstDash val="solid"/>
            <a:round/>
            <a:headEnd type="none" w="med" len="med"/>
            <a:tailEnd type="triangle" w="med" len="med"/>
          </a:ln>
        </p:spPr>
      </p:cxnSp>
    </p:spTree>
    <p:extLst>
      <p:ext uri="{BB962C8B-B14F-4D97-AF65-F5344CB8AC3E}">
        <p14:creationId xmlns:p14="http://schemas.microsoft.com/office/powerpoint/2010/main" val="1037446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500" fill="hold"/>
                                        <p:tgtEl>
                                          <p:spTgt spid="154"/>
                                        </p:tgtEl>
                                        <p:attrNameLst>
                                          <p:attrName>ppt_x</p:attrName>
                                        </p:attrNameLst>
                                      </p:cBhvr>
                                      <p:tavLst>
                                        <p:tav tm="0">
                                          <p:val>
                                            <p:strVal val="0-#ppt_w/2"/>
                                          </p:val>
                                        </p:tav>
                                        <p:tav tm="100000">
                                          <p:val>
                                            <p:strVal val="#ppt_x"/>
                                          </p:val>
                                        </p:tav>
                                      </p:tavLst>
                                    </p:anim>
                                    <p:anim calcmode="lin" valueType="num">
                                      <p:cBhvr additive="base">
                                        <p:cTn id="8" dur="50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2"/>
                                        </p:tgtEl>
                                        <p:attrNameLst>
                                          <p:attrName>style.visibility</p:attrName>
                                        </p:attrNameLst>
                                      </p:cBhvr>
                                      <p:to>
                                        <p:strVal val="visible"/>
                                      </p:to>
                                    </p:set>
                                    <p:anim calcmode="lin" valueType="num">
                                      <p:cBhvr additive="base">
                                        <p:cTn id="11" dur="500" fill="hold"/>
                                        <p:tgtEl>
                                          <p:spTgt spid="152"/>
                                        </p:tgtEl>
                                        <p:attrNameLst>
                                          <p:attrName>ppt_x</p:attrName>
                                        </p:attrNameLst>
                                      </p:cBhvr>
                                      <p:tavLst>
                                        <p:tav tm="0">
                                          <p:val>
                                            <p:strVal val="0-#ppt_w/2"/>
                                          </p:val>
                                        </p:tav>
                                        <p:tav tm="100000">
                                          <p:val>
                                            <p:strVal val="#ppt_x"/>
                                          </p:val>
                                        </p:tav>
                                      </p:tavLst>
                                    </p:anim>
                                    <p:anim calcmode="lin" valueType="num">
                                      <p:cBhvr additive="base">
                                        <p:cTn id="12" dur="500" fill="hold"/>
                                        <p:tgtEl>
                                          <p:spTgt spid="1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24A5444-85C3-A008-4B15-521B30CA1564}"/>
              </a:ext>
            </a:extLst>
          </p:cNvPr>
          <p:cNvSpPr>
            <a:spLocks noGrp="1"/>
          </p:cNvSpPr>
          <p:nvPr>
            <p:ph type="ftr" sz="quarter" idx="11"/>
          </p:nvPr>
        </p:nvSpPr>
        <p:spPr/>
        <p:txBody>
          <a:bodyPr/>
          <a:lstStyle/>
          <a:p>
            <a:r>
              <a:rPr lang="it-IT"/>
              <a:t>Federico Ravotti - AIDAinnova Task 4.3</a:t>
            </a:r>
            <a:endParaRPr lang="en-GB" dirty="0"/>
          </a:p>
        </p:txBody>
      </p:sp>
      <p:sp>
        <p:nvSpPr>
          <p:cNvPr id="4" name="Date Placeholder 3">
            <a:extLst>
              <a:ext uri="{FF2B5EF4-FFF2-40B4-BE49-F238E27FC236}">
                <a16:creationId xmlns:a16="http://schemas.microsoft.com/office/drawing/2014/main" id="{20C1ECAF-02BB-C9B4-7ACF-ECCF8812CE92}"/>
              </a:ext>
            </a:extLst>
          </p:cNvPr>
          <p:cNvSpPr>
            <a:spLocks noGrp="1"/>
          </p:cNvSpPr>
          <p:nvPr>
            <p:ph type="dt" sz="half" idx="10"/>
          </p:nvPr>
        </p:nvSpPr>
        <p:spPr/>
        <p:txBody>
          <a:bodyPr/>
          <a:lstStyle/>
          <a:p>
            <a:r>
              <a:rPr lang="en-US"/>
              <a:t>18 Mar 2024</a:t>
            </a:r>
            <a:endParaRPr lang="en-GB" dirty="0"/>
          </a:p>
        </p:txBody>
      </p:sp>
      <p:sp>
        <p:nvSpPr>
          <p:cNvPr id="5" name="Slide Number Placeholder 4">
            <a:extLst>
              <a:ext uri="{FF2B5EF4-FFF2-40B4-BE49-F238E27FC236}">
                <a16:creationId xmlns:a16="http://schemas.microsoft.com/office/drawing/2014/main" id="{0EBDD428-7E31-91D5-EA71-F84C411BC95E}"/>
              </a:ext>
            </a:extLst>
          </p:cNvPr>
          <p:cNvSpPr>
            <a:spLocks noGrp="1"/>
          </p:cNvSpPr>
          <p:nvPr>
            <p:ph type="sldNum" sz="quarter" idx="12"/>
          </p:nvPr>
        </p:nvSpPr>
        <p:spPr/>
        <p:txBody>
          <a:bodyPr/>
          <a:lstStyle/>
          <a:p>
            <a:fld id="{FC4456CD-832E-41F2-9893-C7650CCC5376}" type="slidenum">
              <a:rPr lang="en-GB" smtClean="0"/>
              <a:t>15</a:t>
            </a:fld>
            <a:endParaRPr lang="en-GB"/>
          </a:p>
        </p:txBody>
      </p:sp>
      <p:sp>
        <p:nvSpPr>
          <p:cNvPr id="6" name="Title 5">
            <a:extLst>
              <a:ext uri="{FF2B5EF4-FFF2-40B4-BE49-F238E27FC236}">
                <a16:creationId xmlns:a16="http://schemas.microsoft.com/office/drawing/2014/main" id="{46005908-BFA1-C502-70DC-C72F04D5F6DA}"/>
              </a:ext>
            </a:extLst>
          </p:cNvPr>
          <p:cNvSpPr>
            <a:spLocks noGrp="1"/>
          </p:cNvSpPr>
          <p:nvPr>
            <p:ph type="title"/>
          </p:nvPr>
        </p:nvSpPr>
        <p:spPr>
          <a:xfrm>
            <a:off x="5311833" y="108065"/>
            <a:ext cx="3727218" cy="969174"/>
          </a:xfrm>
        </p:spPr>
        <p:txBody>
          <a:bodyPr/>
          <a:lstStyle/>
          <a:p>
            <a:r>
              <a:rPr lang="en-GB" dirty="0"/>
              <a:t>Sensors for NIEL measurements</a:t>
            </a:r>
          </a:p>
        </p:txBody>
      </p:sp>
      <p:sp>
        <p:nvSpPr>
          <p:cNvPr id="7" name="Content Placeholder 1">
            <a:extLst>
              <a:ext uri="{FF2B5EF4-FFF2-40B4-BE49-F238E27FC236}">
                <a16:creationId xmlns:a16="http://schemas.microsoft.com/office/drawing/2014/main" id="{E989B629-C4C8-4AF2-CB32-B11AEBE57AEF}"/>
              </a:ext>
            </a:extLst>
          </p:cNvPr>
          <p:cNvSpPr>
            <a:spLocks noGrp="1"/>
          </p:cNvSpPr>
          <p:nvPr>
            <p:ph idx="1"/>
          </p:nvPr>
        </p:nvSpPr>
        <p:spPr>
          <a:xfrm>
            <a:off x="318052" y="1214408"/>
            <a:ext cx="8448261" cy="2257662"/>
          </a:xfrm>
        </p:spPr>
        <p:txBody>
          <a:bodyPr>
            <a:normAutofit lnSpcReduction="10000"/>
          </a:bodyPr>
          <a:lstStyle/>
          <a:p>
            <a:r>
              <a:rPr lang="en-US" b="1" dirty="0"/>
              <a:t>NIEL sensors </a:t>
            </a:r>
          </a:p>
          <a:p>
            <a:pPr lvl="1"/>
            <a:r>
              <a:rPr lang="en-US" b="1" dirty="0"/>
              <a:t>Produce a set of identical sensors that will be used to </a:t>
            </a:r>
          </a:p>
          <a:p>
            <a:pPr lvl="2"/>
            <a:r>
              <a:rPr lang="en-US" b="1" dirty="0"/>
              <a:t>(a) study more profoundly the NIEL Hypothesis in dependence of particle type and energy</a:t>
            </a:r>
          </a:p>
          <a:p>
            <a:pPr lvl="3"/>
            <a:r>
              <a:rPr lang="en-US" b="1" dirty="0"/>
              <a:t>Measurement of damage parameters: Diode (leakage, depletion, E-Field) and material (defect spectroscopy)</a:t>
            </a:r>
          </a:p>
          <a:p>
            <a:pPr lvl="2"/>
            <a:r>
              <a:rPr lang="en-US" b="1" dirty="0"/>
              <a:t>(b) inter-compare radiation facilities in terms of their ‘hardness factors’ </a:t>
            </a:r>
          </a:p>
          <a:p>
            <a:pPr lvl="3"/>
            <a:r>
              <a:rPr lang="en-US" b="1" dirty="0"/>
              <a:t>Measurement of leakage current after exposure and specified annealing [alpha-value]</a:t>
            </a:r>
          </a:p>
          <a:p>
            <a:pPr lvl="3"/>
            <a:endParaRPr lang="en-US" b="1" dirty="0"/>
          </a:p>
          <a:p>
            <a:r>
              <a:rPr lang="en-US" b="1" dirty="0"/>
              <a:t>A set of Silicon Sensors (n-in-p) are in production at CNM, Barcelona</a:t>
            </a:r>
            <a:endParaRPr lang="en-GB" dirty="0"/>
          </a:p>
          <a:p>
            <a:pPr lvl="1"/>
            <a:endParaRPr lang="en-GB" b="0" dirty="0"/>
          </a:p>
        </p:txBody>
      </p:sp>
      <p:pic>
        <p:nvPicPr>
          <p:cNvPr id="8" name="Picture 7">
            <a:extLst>
              <a:ext uri="{FF2B5EF4-FFF2-40B4-BE49-F238E27FC236}">
                <a16:creationId xmlns:a16="http://schemas.microsoft.com/office/drawing/2014/main" id="{16D9D709-1D95-BCBD-840C-D865307C96E6}"/>
              </a:ext>
            </a:extLst>
          </p:cNvPr>
          <p:cNvPicPr>
            <a:picLocks noChangeAspect="1"/>
          </p:cNvPicPr>
          <p:nvPr/>
        </p:nvPicPr>
        <p:blipFill>
          <a:blip r:embed="rId2"/>
          <a:stretch>
            <a:fillRect/>
          </a:stretch>
        </p:blipFill>
        <p:spPr>
          <a:xfrm>
            <a:off x="364524" y="3538330"/>
            <a:ext cx="2675398" cy="2617304"/>
          </a:xfrm>
          <a:prstGeom prst="rect">
            <a:avLst/>
          </a:prstGeom>
        </p:spPr>
      </p:pic>
      <p:sp>
        <p:nvSpPr>
          <p:cNvPr id="9" name="TextBox 8">
            <a:extLst>
              <a:ext uri="{FF2B5EF4-FFF2-40B4-BE49-F238E27FC236}">
                <a16:creationId xmlns:a16="http://schemas.microsoft.com/office/drawing/2014/main" id="{A347A303-FB3A-5D9F-B74E-E2FD5C651F9A}"/>
              </a:ext>
            </a:extLst>
          </p:cNvPr>
          <p:cNvSpPr txBox="1"/>
          <p:nvPr/>
        </p:nvSpPr>
        <p:spPr>
          <a:xfrm>
            <a:off x="2955234" y="3564834"/>
            <a:ext cx="4731027" cy="2585323"/>
          </a:xfrm>
          <a:prstGeom prst="rect">
            <a:avLst/>
          </a:prstGeom>
          <a:noFill/>
        </p:spPr>
        <p:txBody>
          <a:bodyPr wrap="square" rtlCol="0">
            <a:spAutoFit/>
          </a:bodyPr>
          <a:lstStyle/>
          <a:p>
            <a:pPr marL="285750" indent="-285750">
              <a:buFont typeface="Arial" panose="020B0604020202020204" pitchFamily="34" charset="0"/>
              <a:buChar char="•"/>
            </a:pPr>
            <a:r>
              <a:rPr lang="en-US" dirty="0"/>
              <a:t>simple mask: 8 mask levels</a:t>
            </a:r>
          </a:p>
          <a:p>
            <a:pPr marL="285750" indent="-285750">
              <a:buFont typeface="Arial" panose="020B0604020202020204" pitchFamily="34" charset="0"/>
              <a:buChar char="•"/>
            </a:pPr>
            <a:r>
              <a:rPr lang="en-US" dirty="0"/>
              <a:t>600 devices of 5x5 mm</a:t>
            </a:r>
            <a:r>
              <a:rPr lang="en-US" baseline="30000" dirty="0"/>
              <a:t>2</a:t>
            </a:r>
            <a:r>
              <a:rPr lang="en-US" dirty="0"/>
              <a:t> per wafer (150 mm)</a:t>
            </a:r>
          </a:p>
          <a:p>
            <a:pPr marL="285750" indent="-285750">
              <a:buFont typeface="Arial" panose="020B0604020202020204" pitchFamily="34" charset="0"/>
              <a:buChar char="•"/>
            </a:pPr>
            <a:r>
              <a:rPr lang="en-US" dirty="0"/>
              <a:t>10 wafers in production</a:t>
            </a:r>
          </a:p>
          <a:p>
            <a:pPr marL="742950" lvl="1" indent="-285750">
              <a:buFont typeface="Arial" panose="020B0604020202020204" pitchFamily="34" charset="0"/>
              <a:buChar char="•"/>
            </a:pPr>
            <a:r>
              <a:rPr lang="en-US" dirty="0"/>
              <a:t>2 wafers will go to Ljubljana reactor</a:t>
            </a:r>
          </a:p>
          <a:p>
            <a:pPr marL="742950" lvl="1" indent="-285750">
              <a:buFont typeface="Arial" panose="020B0604020202020204" pitchFamily="34" charset="0"/>
              <a:buChar char="•"/>
            </a:pPr>
            <a:r>
              <a:rPr lang="en-US" dirty="0"/>
              <a:t>2 wafers will go to CERN IRRAD</a:t>
            </a:r>
          </a:p>
          <a:p>
            <a:pPr marL="742950" lvl="1" indent="-285750">
              <a:buFont typeface="Arial" panose="020B0604020202020204" pitchFamily="34" charset="0"/>
              <a:buChar char="•"/>
            </a:pPr>
            <a:r>
              <a:rPr lang="en-US" dirty="0"/>
              <a:t>6 wafers for in-depth NIEL studies</a:t>
            </a:r>
            <a:br>
              <a:rPr lang="en-US" dirty="0"/>
            </a:br>
            <a:endParaRPr lang="en-US" dirty="0"/>
          </a:p>
          <a:p>
            <a:pPr marL="285750" indent="-285750">
              <a:buFont typeface="Arial" panose="020B0604020202020204" pitchFamily="34" charset="0"/>
              <a:buChar char="•"/>
            </a:pPr>
            <a:r>
              <a:rPr lang="en-US" dirty="0"/>
              <a:t>Status: In production since beginning of 2024</a:t>
            </a:r>
          </a:p>
          <a:p>
            <a:pPr marL="742950" lvl="1" indent="-285750">
              <a:buFont typeface="Arial" panose="020B0604020202020204" pitchFamily="34" charset="0"/>
              <a:buChar char="•"/>
            </a:pPr>
            <a:r>
              <a:rPr lang="en-US" dirty="0"/>
              <a:t>33% of processing steps done</a:t>
            </a:r>
            <a:endParaRPr lang="en-GB" dirty="0"/>
          </a:p>
        </p:txBody>
      </p:sp>
      <p:pic>
        <p:nvPicPr>
          <p:cNvPr id="10" name="Picture 9">
            <a:extLst>
              <a:ext uri="{FF2B5EF4-FFF2-40B4-BE49-F238E27FC236}">
                <a16:creationId xmlns:a16="http://schemas.microsoft.com/office/drawing/2014/main" id="{45FF06FE-62C6-BBE5-97E7-646B9D68A1A6}"/>
              </a:ext>
            </a:extLst>
          </p:cNvPr>
          <p:cNvPicPr>
            <a:picLocks noChangeAspect="1"/>
          </p:cNvPicPr>
          <p:nvPr/>
        </p:nvPicPr>
        <p:blipFill>
          <a:blip r:embed="rId3"/>
          <a:stretch>
            <a:fillRect/>
          </a:stretch>
        </p:blipFill>
        <p:spPr>
          <a:xfrm>
            <a:off x="7610060" y="3803374"/>
            <a:ext cx="1285219" cy="1298712"/>
          </a:xfrm>
          <a:prstGeom prst="rect">
            <a:avLst/>
          </a:prstGeom>
        </p:spPr>
      </p:pic>
      <p:sp>
        <p:nvSpPr>
          <p:cNvPr id="2" name="TextBox 1">
            <a:extLst>
              <a:ext uri="{FF2B5EF4-FFF2-40B4-BE49-F238E27FC236}">
                <a16:creationId xmlns:a16="http://schemas.microsoft.com/office/drawing/2014/main" id="{1D1FBA0F-6C87-FC1C-9CAC-6AE70E93480A}"/>
              </a:ext>
            </a:extLst>
          </p:cNvPr>
          <p:cNvSpPr txBox="1"/>
          <p:nvPr/>
        </p:nvSpPr>
        <p:spPr>
          <a:xfrm>
            <a:off x="2968208" y="445838"/>
            <a:ext cx="1131647" cy="276999"/>
          </a:xfrm>
          <a:prstGeom prst="rect">
            <a:avLst/>
          </a:prstGeom>
          <a:solidFill>
            <a:srgbClr val="FFC000"/>
          </a:solidFill>
        </p:spPr>
        <p:txBody>
          <a:bodyPr wrap="none" lIns="36000" tIns="0" rIns="36000" bIns="0" rtlCol="0">
            <a:spAutoFit/>
          </a:bodyPr>
          <a:lstStyle/>
          <a:p>
            <a:r>
              <a:rPr lang="en-US" dirty="0"/>
              <a:t>Objective 3</a:t>
            </a:r>
            <a:endParaRPr lang="en-GB" dirty="0"/>
          </a:p>
        </p:txBody>
      </p:sp>
      <p:sp>
        <p:nvSpPr>
          <p:cNvPr id="11" name="TextBox 10">
            <a:extLst>
              <a:ext uri="{FF2B5EF4-FFF2-40B4-BE49-F238E27FC236}">
                <a16:creationId xmlns:a16="http://schemas.microsoft.com/office/drawing/2014/main" id="{43AA2EFB-4CB7-D276-1BDD-8A4E21103526}"/>
              </a:ext>
            </a:extLst>
          </p:cNvPr>
          <p:cNvSpPr txBox="1"/>
          <p:nvPr/>
        </p:nvSpPr>
        <p:spPr>
          <a:xfrm rot="21238040">
            <a:off x="7753257" y="5831954"/>
            <a:ext cx="1128976" cy="307777"/>
          </a:xfrm>
          <a:prstGeom prst="rect">
            <a:avLst/>
          </a:prstGeom>
          <a:solidFill>
            <a:srgbClr val="FFC000"/>
          </a:solidFill>
        </p:spPr>
        <p:txBody>
          <a:bodyPr wrap="square" rtlCol="0">
            <a:spAutoFit/>
          </a:bodyPr>
          <a:lstStyle/>
          <a:p>
            <a:pPr algn="ctr"/>
            <a:r>
              <a:rPr lang="en-US" sz="1400" dirty="0"/>
              <a:t>D4.2 (M42)</a:t>
            </a:r>
            <a:endParaRPr lang="en-GB" sz="1400" dirty="0"/>
          </a:p>
        </p:txBody>
      </p:sp>
    </p:spTree>
    <p:extLst>
      <p:ext uri="{BB962C8B-B14F-4D97-AF65-F5344CB8AC3E}">
        <p14:creationId xmlns:p14="http://schemas.microsoft.com/office/powerpoint/2010/main" val="1576077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8310072-945C-4D95-C95E-8D0B694E8451}"/>
              </a:ext>
            </a:extLst>
          </p:cNvPr>
          <p:cNvSpPr>
            <a:spLocks noGrp="1"/>
          </p:cNvSpPr>
          <p:nvPr>
            <p:ph type="ftr" sz="quarter" idx="11"/>
          </p:nvPr>
        </p:nvSpPr>
        <p:spPr/>
        <p:txBody>
          <a:bodyPr/>
          <a:lstStyle/>
          <a:p>
            <a:r>
              <a:rPr lang="it-IT"/>
              <a:t>Federico Ravotti - AIDAinnova Task 4.3</a:t>
            </a:r>
            <a:endParaRPr lang="en-GB" dirty="0"/>
          </a:p>
        </p:txBody>
      </p:sp>
      <p:sp>
        <p:nvSpPr>
          <p:cNvPr id="4" name="Date Placeholder 3">
            <a:extLst>
              <a:ext uri="{FF2B5EF4-FFF2-40B4-BE49-F238E27FC236}">
                <a16:creationId xmlns:a16="http://schemas.microsoft.com/office/drawing/2014/main" id="{C9F7425C-BECB-EBC6-69ED-B85999DA61CB}"/>
              </a:ext>
            </a:extLst>
          </p:cNvPr>
          <p:cNvSpPr>
            <a:spLocks noGrp="1"/>
          </p:cNvSpPr>
          <p:nvPr>
            <p:ph type="dt" sz="half" idx="10"/>
          </p:nvPr>
        </p:nvSpPr>
        <p:spPr/>
        <p:txBody>
          <a:bodyPr/>
          <a:lstStyle/>
          <a:p>
            <a:r>
              <a:rPr lang="en-US"/>
              <a:t>18 Mar 2024</a:t>
            </a:r>
            <a:endParaRPr lang="en-GB" dirty="0"/>
          </a:p>
        </p:txBody>
      </p:sp>
      <p:sp>
        <p:nvSpPr>
          <p:cNvPr id="5" name="Slide Number Placeholder 4">
            <a:extLst>
              <a:ext uri="{FF2B5EF4-FFF2-40B4-BE49-F238E27FC236}">
                <a16:creationId xmlns:a16="http://schemas.microsoft.com/office/drawing/2014/main" id="{0432416F-6E63-7730-EBDC-C747EFE21BCC}"/>
              </a:ext>
            </a:extLst>
          </p:cNvPr>
          <p:cNvSpPr>
            <a:spLocks noGrp="1"/>
          </p:cNvSpPr>
          <p:nvPr>
            <p:ph type="sldNum" sz="quarter" idx="12"/>
          </p:nvPr>
        </p:nvSpPr>
        <p:spPr/>
        <p:txBody>
          <a:bodyPr/>
          <a:lstStyle/>
          <a:p>
            <a:fld id="{FC4456CD-832E-41F2-9893-C7650CCC5376}" type="slidenum">
              <a:rPr lang="en-GB" smtClean="0"/>
              <a:t>16</a:t>
            </a:fld>
            <a:endParaRPr lang="en-GB"/>
          </a:p>
        </p:txBody>
      </p:sp>
      <p:sp>
        <p:nvSpPr>
          <p:cNvPr id="6" name="Title 5">
            <a:extLst>
              <a:ext uri="{FF2B5EF4-FFF2-40B4-BE49-F238E27FC236}">
                <a16:creationId xmlns:a16="http://schemas.microsoft.com/office/drawing/2014/main" id="{3A3EA3DA-7B60-D478-6859-B862E0946FE8}"/>
              </a:ext>
            </a:extLst>
          </p:cNvPr>
          <p:cNvSpPr>
            <a:spLocks noGrp="1"/>
          </p:cNvSpPr>
          <p:nvPr>
            <p:ph type="title"/>
          </p:nvPr>
        </p:nvSpPr>
        <p:spPr>
          <a:xfrm>
            <a:off x="5328457" y="108065"/>
            <a:ext cx="3710593" cy="969174"/>
          </a:xfrm>
        </p:spPr>
        <p:txBody>
          <a:bodyPr/>
          <a:lstStyle/>
          <a:p>
            <a:r>
              <a:rPr lang="en-US" dirty="0"/>
              <a:t>Timeline</a:t>
            </a:r>
            <a:endParaRPr lang="en-GB" dirty="0"/>
          </a:p>
        </p:txBody>
      </p:sp>
      <p:pic>
        <p:nvPicPr>
          <p:cNvPr id="7" name="Picture 6">
            <a:extLst>
              <a:ext uri="{FF2B5EF4-FFF2-40B4-BE49-F238E27FC236}">
                <a16:creationId xmlns:a16="http://schemas.microsoft.com/office/drawing/2014/main" id="{AD6DA61D-4CCD-1103-C062-08727E71CF8E}"/>
              </a:ext>
            </a:extLst>
          </p:cNvPr>
          <p:cNvPicPr>
            <a:picLocks noChangeAspect="1"/>
          </p:cNvPicPr>
          <p:nvPr/>
        </p:nvPicPr>
        <p:blipFill>
          <a:blip r:embed="rId2"/>
          <a:stretch>
            <a:fillRect/>
          </a:stretch>
        </p:blipFill>
        <p:spPr>
          <a:xfrm>
            <a:off x="236914" y="1963858"/>
            <a:ext cx="8626588" cy="3761558"/>
          </a:xfrm>
          <a:prstGeom prst="rect">
            <a:avLst/>
          </a:prstGeom>
        </p:spPr>
      </p:pic>
      <p:pic>
        <p:nvPicPr>
          <p:cNvPr id="28" name="Picture 27">
            <a:extLst>
              <a:ext uri="{FF2B5EF4-FFF2-40B4-BE49-F238E27FC236}">
                <a16:creationId xmlns:a16="http://schemas.microsoft.com/office/drawing/2014/main" id="{3D08A9AB-6EEF-CB7C-9486-DC0EB27A775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071" b="96429" l="4221" r="93182">
                        <a14:foregroundMark x1="44156" y1="66071" x2="44156" y2="66071"/>
                        <a14:foregroundMark x1="54221" y1="53571" x2="54221" y2="53571"/>
                        <a14:foregroundMark x1="70455" y1="77143" x2="70455" y2="77143"/>
                        <a14:foregroundMark x1="40260" y1="96429" x2="40260" y2="96429"/>
                        <a14:foregroundMark x1="4545" y1="51429" x2="4545" y2="51429"/>
                        <a14:foregroundMark x1="93182" y1="6071" x2="93182" y2="6071"/>
                        <a14:backgroundMark x1="40260" y1="33214" x2="40260" y2="33214"/>
                        <a14:backgroundMark x1="9091" y1="9643" x2="9091" y2="9643"/>
                        <a14:backgroundMark x1="90584" y1="77143" x2="90584" y2="77143"/>
                        <a14:backgroundMark x1="60390" y1="64643" x2="60390" y2="64643"/>
                      </a14:backgroundRemoval>
                    </a14:imgEffect>
                  </a14:imgLayer>
                </a14:imgProps>
              </a:ext>
            </a:extLst>
          </a:blip>
          <a:stretch>
            <a:fillRect/>
          </a:stretch>
        </p:blipFill>
        <p:spPr>
          <a:xfrm>
            <a:off x="3569176" y="3042318"/>
            <a:ext cx="425351" cy="386682"/>
          </a:xfrm>
          <a:prstGeom prst="rect">
            <a:avLst/>
          </a:prstGeom>
        </p:spPr>
      </p:pic>
      <p:pic>
        <p:nvPicPr>
          <p:cNvPr id="8" name="Picture 7">
            <a:extLst>
              <a:ext uri="{FF2B5EF4-FFF2-40B4-BE49-F238E27FC236}">
                <a16:creationId xmlns:a16="http://schemas.microsoft.com/office/drawing/2014/main" id="{7BBE024F-5D60-A0D5-7967-58A9D21E629E}"/>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071" b="96429" l="4221" r="93182">
                        <a14:foregroundMark x1="44156" y1="66071" x2="44156" y2="66071"/>
                        <a14:foregroundMark x1="54221" y1="53571" x2="54221" y2="53571"/>
                        <a14:foregroundMark x1="70455" y1="77143" x2="70455" y2="77143"/>
                        <a14:foregroundMark x1="40260" y1="96429" x2="40260" y2="96429"/>
                        <a14:foregroundMark x1="4545" y1="51429" x2="4545" y2="51429"/>
                        <a14:foregroundMark x1="93182" y1="6071" x2="93182" y2="6071"/>
                        <a14:backgroundMark x1="40260" y1="33214" x2="40260" y2="33214"/>
                        <a14:backgroundMark x1="9091" y1="9643" x2="9091" y2="9643"/>
                        <a14:backgroundMark x1="90584" y1="77143" x2="90584" y2="77143"/>
                        <a14:backgroundMark x1="60390" y1="64643" x2="60390" y2="64643"/>
                      </a14:backgroundRemoval>
                    </a14:imgEffect>
                  </a14:imgLayer>
                </a14:imgProps>
              </a:ext>
            </a:extLst>
          </a:blip>
          <a:stretch>
            <a:fillRect/>
          </a:stretch>
        </p:blipFill>
        <p:spPr>
          <a:xfrm>
            <a:off x="6003663" y="3042318"/>
            <a:ext cx="425351" cy="386682"/>
          </a:xfrm>
          <a:prstGeom prst="rect">
            <a:avLst/>
          </a:prstGeom>
        </p:spPr>
      </p:pic>
      <p:sp>
        <p:nvSpPr>
          <p:cNvPr id="9" name="Arrow: Down 8">
            <a:extLst>
              <a:ext uri="{FF2B5EF4-FFF2-40B4-BE49-F238E27FC236}">
                <a16:creationId xmlns:a16="http://schemas.microsoft.com/office/drawing/2014/main" id="{4473259C-CCDA-3E3B-BC61-634B7EB8D54E}"/>
              </a:ext>
            </a:extLst>
          </p:cNvPr>
          <p:cNvSpPr/>
          <p:nvPr/>
        </p:nvSpPr>
        <p:spPr>
          <a:xfrm rot="10800000">
            <a:off x="5802286" y="5482244"/>
            <a:ext cx="149629" cy="710738"/>
          </a:xfrm>
          <a:prstGeom prst="downArrow">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83AE4506-B092-6AB7-F79B-F7B7C0C8B248}"/>
              </a:ext>
            </a:extLst>
          </p:cNvPr>
          <p:cNvSpPr txBox="1"/>
          <p:nvPr/>
        </p:nvSpPr>
        <p:spPr>
          <a:xfrm>
            <a:off x="1721224" y="4014869"/>
            <a:ext cx="1379341" cy="738664"/>
          </a:xfrm>
          <a:prstGeom prst="rect">
            <a:avLst/>
          </a:prstGeom>
          <a:solidFill>
            <a:schemeClr val="bg1"/>
          </a:solidFill>
          <a:ln>
            <a:solidFill>
              <a:schemeClr val="accent6">
                <a:lumMod val="10000"/>
              </a:schemeClr>
            </a:solidFill>
          </a:ln>
        </p:spPr>
        <p:txBody>
          <a:bodyPr wrap="square">
            <a:spAutoFit/>
          </a:bodyPr>
          <a:lstStyle/>
          <a:p>
            <a:pPr algn="r"/>
            <a:r>
              <a:rPr lang="en-GB" sz="1400" b="1" dirty="0">
                <a:solidFill>
                  <a:srgbClr val="FF0000"/>
                </a:solidFill>
              </a:rPr>
              <a:t>Spectrometry data model </a:t>
            </a:r>
            <a:r>
              <a:rPr lang="en-GB" sz="1400" dirty="0"/>
              <a:t>(</a:t>
            </a:r>
            <a:r>
              <a:rPr lang="en-GB" sz="1400" dirty="0">
                <a:hlinkClick r:id="rId5"/>
              </a:rPr>
              <a:t>ARAMIS report</a:t>
            </a:r>
            <a:r>
              <a:rPr lang="en-GB" sz="1400" dirty="0"/>
              <a:t>)</a:t>
            </a:r>
          </a:p>
        </p:txBody>
      </p:sp>
      <p:sp>
        <p:nvSpPr>
          <p:cNvPr id="12" name="TextBox 11">
            <a:extLst>
              <a:ext uri="{FF2B5EF4-FFF2-40B4-BE49-F238E27FC236}">
                <a16:creationId xmlns:a16="http://schemas.microsoft.com/office/drawing/2014/main" id="{220E04E7-D8E4-B638-F95A-9588F348E075}"/>
              </a:ext>
            </a:extLst>
          </p:cNvPr>
          <p:cNvSpPr txBox="1"/>
          <p:nvPr/>
        </p:nvSpPr>
        <p:spPr>
          <a:xfrm>
            <a:off x="1319316" y="3520027"/>
            <a:ext cx="1701458" cy="384721"/>
          </a:xfrm>
          <a:prstGeom prst="rect">
            <a:avLst/>
          </a:prstGeom>
          <a:solidFill>
            <a:schemeClr val="bg1"/>
          </a:solidFill>
          <a:ln>
            <a:noFill/>
          </a:ln>
        </p:spPr>
        <p:txBody>
          <a:bodyPr wrap="square" bIns="0">
            <a:spAutoFit/>
          </a:bodyPr>
          <a:lstStyle/>
          <a:p>
            <a:r>
              <a:rPr lang="en-GB" sz="1100" b="1" dirty="0">
                <a:solidFill>
                  <a:schemeClr val="accent6">
                    <a:lumMod val="10000"/>
                  </a:schemeClr>
                </a:solidFill>
                <a:latin typeface="Arial" panose="020B0604020202020204" pitchFamily="34" charset="0"/>
                <a:cs typeface="Arial" panose="020B0604020202020204" pitchFamily="34" charset="0"/>
              </a:rPr>
              <a:t>requirements + design DM new facilities</a:t>
            </a:r>
          </a:p>
        </p:txBody>
      </p:sp>
      <p:pic>
        <p:nvPicPr>
          <p:cNvPr id="13" name="Picture 12">
            <a:extLst>
              <a:ext uri="{FF2B5EF4-FFF2-40B4-BE49-F238E27FC236}">
                <a16:creationId xmlns:a16="http://schemas.microsoft.com/office/drawing/2014/main" id="{F618BD3D-FA9E-15AF-565E-1BB12DA53D5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071" b="96429" l="4221" r="93182">
                        <a14:foregroundMark x1="44156" y1="66071" x2="44156" y2="66071"/>
                        <a14:foregroundMark x1="54221" y1="53571" x2="54221" y2="53571"/>
                        <a14:foregroundMark x1="70455" y1="77143" x2="70455" y2="77143"/>
                        <a14:foregroundMark x1="40260" y1="96429" x2="40260" y2="96429"/>
                        <a14:foregroundMark x1="4545" y1="51429" x2="4545" y2="51429"/>
                        <a14:foregroundMark x1="93182" y1="6071" x2="93182" y2="6071"/>
                        <a14:backgroundMark x1="40260" y1="33214" x2="40260" y2="33214"/>
                        <a14:backgroundMark x1="9091" y1="9643" x2="9091" y2="9643"/>
                        <a14:backgroundMark x1="90584" y1="77143" x2="90584" y2="77143"/>
                        <a14:backgroundMark x1="60390" y1="64643" x2="60390" y2="64643"/>
                      </a14:backgroundRemoval>
                    </a14:imgEffect>
                  </a14:imgLayer>
                </a14:imgProps>
              </a:ext>
            </a:extLst>
          </a:blip>
          <a:stretch>
            <a:fillRect/>
          </a:stretch>
        </p:blipFill>
        <p:spPr>
          <a:xfrm>
            <a:off x="1295873" y="4560192"/>
            <a:ext cx="425351" cy="386682"/>
          </a:xfrm>
          <a:prstGeom prst="rect">
            <a:avLst/>
          </a:prstGeom>
        </p:spPr>
      </p:pic>
    </p:spTree>
    <p:extLst>
      <p:ext uri="{BB962C8B-B14F-4D97-AF65-F5344CB8AC3E}">
        <p14:creationId xmlns:p14="http://schemas.microsoft.com/office/powerpoint/2010/main" val="722731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a:t>Federico Ravotti - AIDAinnova Task 4.3</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a:t>18 Mar 2024</a:t>
            </a:r>
            <a:endParaRPr lang="en-GB" sz="1400" dirty="0"/>
          </a:p>
        </p:txBody>
      </p:sp>
      <p:sp>
        <p:nvSpPr>
          <p:cNvPr id="7" name="Title 4">
            <a:extLst>
              <a:ext uri="{FF2B5EF4-FFF2-40B4-BE49-F238E27FC236}">
                <a16:creationId xmlns:a16="http://schemas.microsoft.com/office/drawing/2014/main" id="{E644546D-4065-4612-AD97-65B8C13300BE}"/>
              </a:ext>
            </a:extLst>
          </p:cNvPr>
          <p:cNvSpPr>
            <a:spLocks noGrp="1"/>
          </p:cNvSpPr>
          <p:nvPr>
            <p:ph type="title"/>
          </p:nvPr>
        </p:nvSpPr>
        <p:spPr>
          <a:xfrm>
            <a:off x="5278581" y="116377"/>
            <a:ext cx="3760469" cy="960861"/>
          </a:xfrm>
        </p:spPr>
        <p:txBody>
          <a:bodyPr>
            <a:normAutofit/>
          </a:bodyPr>
          <a:lstStyle/>
          <a:p>
            <a:r>
              <a:rPr lang="en-US" sz="4400" dirty="0"/>
              <a:t>Conclusion</a:t>
            </a:r>
            <a:endParaRPr lang="en-GB" sz="4400" dirty="0"/>
          </a:p>
        </p:txBody>
      </p:sp>
      <p:sp>
        <p:nvSpPr>
          <p:cNvPr id="24" name="Content Placeholder 1">
            <a:extLst>
              <a:ext uri="{FF2B5EF4-FFF2-40B4-BE49-F238E27FC236}">
                <a16:creationId xmlns:a16="http://schemas.microsoft.com/office/drawing/2014/main" id="{52402989-7EBA-4031-A06C-29452207FF1F}"/>
              </a:ext>
            </a:extLst>
          </p:cNvPr>
          <p:cNvSpPr txBox="1">
            <a:spLocks/>
          </p:cNvSpPr>
          <p:nvPr/>
        </p:nvSpPr>
        <p:spPr>
          <a:xfrm>
            <a:off x="236914" y="1290181"/>
            <a:ext cx="8666018"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GB" dirty="0"/>
          </a:p>
        </p:txBody>
      </p:sp>
      <p:sp>
        <p:nvSpPr>
          <p:cNvPr id="13" name="Content Placeholder 1">
            <a:extLst>
              <a:ext uri="{FF2B5EF4-FFF2-40B4-BE49-F238E27FC236}">
                <a16:creationId xmlns:a16="http://schemas.microsoft.com/office/drawing/2014/main" id="{EEBD8627-4195-4BBF-9653-B7D3758F82BB}"/>
              </a:ext>
            </a:extLst>
          </p:cNvPr>
          <p:cNvSpPr txBox="1">
            <a:spLocks/>
          </p:cNvSpPr>
          <p:nvPr/>
        </p:nvSpPr>
        <p:spPr>
          <a:xfrm>
            <a:off x="373033" y="1324312"/>
            <a:ext cx="8666018"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sz="2400" dirty="0"/>
          </a:p>
          <a:p>
            <a:endParaRPr lang="en-US" sz="2400" dirty="0"/>
          </a:p>
        </p:txBody>
      </p:sp>
      <p:sp>
        <p:nvSpPr>
          <p:cNvPr id="8" name="Content Placeholder 1">
            <a:extLst>
              <a:ext uri="{FF2B5EF4-FFF2-40B4-BE49-F238E27FC236}">
                <a16:creationId xmlns:a16="http://schemas.microsoft.com/office/drawing/2014/main" id="{2C579D74-BA09-4681-B2C3-D5067971AFE5}"/>
              </a:ext>
            </a:extLst>
          </p:cNvPr>
          <p:cNvSpPr txBox="1">
            <a:spLocks/>
          </p:cNvSpPr>
          <p:nvPr/>
        </p:nvSpPr>
        <p:spPr>
          <a:xfrm>
            <a:off x="100794" y="1221918"/>
            <a:ext cx="9043205" cy="506616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200" dirty="0"/>
              <a:t>Objective 1 – Generalisation of IDM</a:t>
            </a:r>
          </a:p>
          <a:p>
            <a:pPr lvl="1">
              <a:buFont typeface="Wingdings" panose="05000000000000000000" pitchFamily="2" charset="2"/>
              <a:buChar char="§"/>
            </a:pPr>
            <a:r>
              <a:rPr lang="en-GB" dirty="0">
                <a:solidFill>
                  <a:srgbClr val="00B050"/>
                </a:solidFill>
              </a:rPr>
              <a:t>IDM specifications for deployment to new facilities finalised (MS13)</a:t>
            </a:r>
          </a:p>
          <a:p>
            <a:pPr lvl="1">
              <a:buFont typeface="Wingdings" panose="05000000000000000000" pitchFamily="2" charset="2"/>
              <a:buChar char="§"/>
            </a:pPr>
            <a:r>
              <a:rPr lang="en-GB" dirty="0">
                <a:solidFill>
                  <a:srgbClr val="00B050"/>
                </a:solidFill>
              </a:rPr>
              <a:t>Deployment @ GIF</a:t>
            </a:r>
            <a:r>
              <a:rPr lang="en-GB" baseline="30000" dirty="0">
                <a:solidFill>
                  <a:srgbClr val="00B050"/>
                </a:solidFill>
              </a:rPr>
              <a:t>++</a:t>
            </a:r>
            <a:r>
              <a:rPr lang="en-GB" dirty="0">
                <a:solidFill>
                  <a:srgbClr val="00B050"/>
                </a:solidFill>
              </a:rPr>
              <a:t> finalized</a:t>
            </a:r>
          </a:p>
          <a:p>
            <a:pPr lvl="1">
              <a:buFont typeface="Wingdings" panose="05000000000000000000" pitchFamily="2" charset="2"/>
              <a:buChar char="§"/>
            </a:pPr>
            <a:r>
              <a:rPr lang="en-GB" dirty="0">
                <a:solidFill>
                  <a:srgbClr val="C00000"/>
                </a:solidFill>
              </a:rPr>
              <a:t>Deployment @ FNAL ongoing (D4.3)</a:t>
            </a:r>
          </a:p>
          <a:p>
            <a:r>
              <a:rPr lang="en-GB" sz="2200" dirty="0"/>
              <a:t>Objective 2 –  Integrated system for induced activation data management and traceability</a:t>
            </a:r>
          </a:p>
          <a:p>
            <a:pPr lvl="1">
              <a:buFont typeface="Wingdings" panose="05000000000000000000" pitchFamily="2" charset="2"/>
              <a:buChar char="§"/>
            </a:pPr>
            <a:r>
              <a:rPr lang="en-GB" dirty="0">
                <a:solidFill>
                  <a:srgbClr val="00B050"/>
                </a:solidFill>
              </a:rPr>
              <a:t>APEX-gamma DB communication with IDM and proton fluence computation (MS14)</a:t>
            </a:r>
          </a:p>
          <a:p>
            <a:pPr lvl="1">
              <a:buFont typeface="Wingdings" panose="05000000000000000000" pitchFamily="2" charset="2"/>
              <a:buChar char="§"/>
            </a:pPr>
            <a:r>
              <a:rPr lang="en-GB" dirty="0">
                <a:solidFill>
                  <a:srgbClr val="00B050"/>
                </a:solidFill>
              </a:rPr>
              <a:t>CAEN RadHAND / RadBASE API </a:t>
            </a:r>
            <a:r>
              <a:rPr lang="en-GB" dirty="0">
                <a:solidFill>
                  <a:srgbClr val="00B050"/>
                </a:solidFill>
                <a:sym typeface="Wingdings" panose="05000000000000000000" pitchFamily="2" charset="2"/>
              </a:rPr>
              <a:t></a:t>
            </a:r>
            <a:r>
              <a:rPr lang="en-GB" dirty="0">
                <a:solidFill>
                  <a:srgbClr val="00B050"/>
                </a:solidFill>
              </a:rPr>
              <a:t> IDM integration tested (MS14)</a:t>
            </a:r>
          </a:p>
          <a:p>
            <a:pPr lvl="1">
              <a:buFont typeface="Wingdings" panose="05000000000000000000" pitchFamily="2" charset="2"/>
              <a:buChar char="§"/>
            </a:pPr>
            <a:r>
              <a:rPr lang="en-GB" dirty="0">
                <a:solidFill>
                  <a:srgbClr val="00B050"/>
                </a:solidFill>
              </a:rPr>
              <a:t>Irradiation campaigns for CAEN RFID tags </a:t>
            </a:r>
            <a:r>
              <a:rPr lang="en-GB" dirty="0"/>
              <a:t>performed in IRRAD (protons) and ENEA-FNG (neutrons) while </a:t>
            </a:r>
            <a:r>
              <a:rPr lang="en-GB" dirty="0">
                <a:solidFill>
                  <a:srgbClr val="C00000"/>
                </a:solidFill>
              </a:rPr>
              <a:t>other tests are being planned (MS15)</a:t>
            </a:r>
          </a:p>
          <a:p>
            <a:r>
              <a:rPr lang="en-GB" sz="2200" dirty="0"/>
              <a:t>Objective 3 –</a:t>
            </a:r>
            <a:r>
              <a:rPr lang="en-US" sz="2200" b="1" dirty="0"/>
              <a:t> Common dosimetry calibration set </a:t>
            </a:r>
            <a:r>
              <a:rPr lang="en-US" sz="2200" dirty="0"/>
              <a:t>for </a:t>
            </a:r>
            <a:r>
              <a:rPr lang="en-US" sz="2200" b="1" dirty="0"/>
              <a:t>cross-comparison of irradiation facilities</a:t>
            </a:r>
            <a:r>
              <a:rPr lang="en-US" sz="2200" dirty="0"/>
              <a:t> by NIEL evaluation</a:t>
            </a:r>
            <a:endParaRPr lang="en-GB" sz="2200" dirty="0"/>
          </a:p>
          <a:p>
            <a:pPr lvl="1">
              <a:buSzPct val="100000"/>
              <a:buFont typeface="Wingdings" panose="05000000000000000000" pitchFamily="2" charset="2"/>
              <a:buChar char="§"/>
            </a:pPr>
            <a:r>
              <a:rPr lang="en-GB" dirty="0">
                <a:sym typeface="Kanit Light"/>
              </a:rPr>
              <a:t>Geant4 and FLUKA simulations for NIEL curves </a:t>
            </a:r>
            <a:r>
              <a:rPr lang="en-GB" dirty="0">
                <a:solidFill>
                  <a:srgbClr val="00B050"/>
                </a:solidFill>
                <a:sym typeface="Kanit Light"/>
              </a:rPr>
              <a:t>successfully reproduced </a:t>
            </a:r>
            <a:r>
              <a:rPr lang="en-GB" dirty="0">
                <a:sym typeface="Kanit Light"/>
              </a:rPr>
              <a:t>and algorithm for identifying </a:t>
            </a:r>
            <a:r>
              <a:rPr lang="en-GB" dirty="0">
                <a:solidFill>
                  <a:srgbClr val="00B050"/>
                </a:solidFill>
                <a:sym typeface="Kanit Light"/>
              </a:rPr>
              <a:t>clustered vs point defect damage implemented</a:t>
            </a:r>
          </a:p>
          <a:p>
            <a:pPr lvl="1">
              <a:buSzPct val="100000"/>
              <a:buFont typeface="Wingdings" panose="05000000000000000000" pitchFamily="2" charset="2"/>
              <a:buChar char="§"/>
            </a:pPr>
            <a:r>
              <a:rPr lang="en-GB" dirty="0">
                <a:solidFill>
                  <a:schemeClr val="tx1"/>
                </a:solidFill>
                <a:ea typeface="Kanit Light"/>
                <a:cs typeface="Kanit Light"/>
                <a:sym typeface="Kanit Light"/>
              </a:rPr>
              <a:t>Benchmarking simulations with measurements data is ongoing</a:t>
            </a:r>
          </a:p>
          <a:p>
            <a:pPr lvl="1">
              <a:buSzPct val="100000"/>
              <a:buFont typeface="Wingdings" panose="05000000000000000000" pitchFamily="2" charset="2"/>
              <a:buChar char="§"/>
            </a:pPr>
            <a:r>
              <a:rPr lang="en-GB" dirty="0">
                <a:solidFill>
                  <a:srgbClr val="C00000"/>
                </a:solidFill>
                <a:sym typeface="Kanit Light"/>
              </a:rPr>
              <a:t>Production of silicon sensors is ongoing (D4.2)</a:t>
            </a:r>
            <a:endParaRPr lang="en-US" sz="2400" dirty="0">
              <a:solidFill>
                <a:srgbClr val="C00000"/>
              </a:solidFill>
            </a:endParaRPr>
          </a:p>
        </p:txBody>
      </p:sp>
      <p:sp>
        <p:nvSpPr>
          <p:cNvPr id="2" name="Slide Number Placeholder 1">
            <a:extLst>
              <a:ext uri="{FF2B5EF4-FFF2-40B4-BE49-F238E27FC236}">
                <a16:creationId xmlns:a16="http://schemas.microsoft.com/office/drawing/2014/main" id="{FF2B983B-E06A-4745-B1CC-2AE437A91DFB}"/>
              </a:ext>
            </a:extLst>
          </p:cNvPr>
          <p:cNvSpPr>
            <a:spLocks noGrp="1"/>
          </p:cNvSpPr>
          <p:nvPr>
            <p:ph type="sldNum" sz="quarter" idx="12"/>
          </p:nvPr>
        </p:nvSpPr>
        <p:spPr/>
        <p:txBody>
          <a:bodyPr/>
          <a:lstStyle/>
          <a:p>
            <a:fld id="{FC4456CD-832E-41F2-9893-C7650CCC5376}" type="slidenum">
              <a:rPr lang="en-GB" smtClean="0"/>
              <a:t>17</a:t>
            </a:fld>
            <a:endParaRPr lang="en-GB"/>
          </a:p>
        </p:txBody>
      </p:sp>
    </p:spTree>
    <p:extLst>
      <p:ext uri="{BB962C8B-B14F-4D97-AF65-F5344CB8AC3E}">
        <p14:creationId xmlns:p14="http://schemas.microsoft.com/office/powerpoint/2010/main" val="506849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a:t>Federico Ravotti - AIDAinnova Task 4.3</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dirty="0"/>
              <a:t>18 Mar 2024</a:t>
            </a:r>
            <a:endParaRPr lang="en-GB" sz="1400" dirty="0"/>
          </a:p>
        </p:txBody>
      </p:sp>
      <p:sp>
        <p:nvSpPr>
          <p:cNvPr id="5" name="Content Placeholder 4">
            <a:extLst>
              <a:ext uri="{FF2B5EF4-FFF2-40B4-BE49-F238E27FC236}">
                <a16:creationId xmlns:a16="http://schemas.microsoft.com/office/drawing/2014/main" id="{F48B7838-B269-47D9-9CC6-EA1A55C48A8A}"/>
              </a:ext>
            </a:extLst>
          </p:cNvPr>
          <p:cNvSpPr>
            <a:spLocks noGrp="1"/>
          </p:cNvSpPr>
          <p:nvPr>
            <p:ph idx="1"/>
          </p:nvPr>
        </p:nvSpPr>
        <p:spPr>
          <a:xfrm>
            <a:off x="236913" y="1401299"/>
            <a:ext cx="8562182" cy="4558926"/>
          </a:xfrm>
        </p:spPr>
        <p:txBody>
          <a:bodyPr>
            <a:normAutofit fontScale="92500" lnSpcReduction="20000"/>
          </a:bodyPr>
          <a:lstStyle/>
          <a:p>
            <a:pPr marL="539750" indent="-447675">
              <a:spcBef>
                <a:spcPts val="0"/>
              </a:spcBef>
              <a:spcAft>
                <a:spcPts val="1800"/>
              </a:spcAft>
              <a:buFont typeface="Wingdings" panose="05000000000000000000" pitchFamily="2" charset="2"/>
              <a:buChar char="Ø"/>
            </a:pPr>
            <a:r>
              <a:rPr lang="en-US" sz="3600" dirty="0"/>
              <a:t>Task Objectives &amp; Management</a:t>
            </a:r>
          </a:p>
          <a:p>
            <a:pPr marL="539750" indent="-447675">
              <a:spcBef>
                <a:spcPts val="0"/>
              </a:spcBef>
              <a:spcAft>
                <a:spcPts val="1800"/>
              </a:spcAft>
              <a:buFont typeface="Wingdings" panose="05000000000000000000" pitchFamily="2" charset="2"/>
              <a:buChar char="Ø"/>
            </a:pPr>
            <a:r>
              <a:rPr lang="en-US" sz="3600" dirty="0"/>
              <a:t>Activities Status</a:t>
            </a:r>
          </a:p>
          <a:p>
            <a:pPr marL="1071563" lvl="1" indent="-357188">
              <a:spcBef>
                <a:spcPts val="1800"/>
              </a:spcBef>
            </a:pPr>
            <a:r>
              <a:rPr lang="en-US" sz="2600" b="1" dirty="0"/>
              <a:t>Objective 1:</a:t>
            </a:r>
            <a:r>
              <a:rPr lang="en-US" sz="2600" dirty="0"/>
              <a:t> IDM Updates &amp; Generalization</a:t>
            </a:r>
          </a:p>
          <a:p>
            <a:pPr marL="1071563" lvl="1" indent="-357188">
              <a:spcBef>
                <a:spcPts val="1800"/>
              </a:spcBef>
            </a:pPr>
            <a:r>
              <a:rPr lang="en-US" sz="2600" b="1" dirty="0"/>
              <a:t>Objective 2:</a:t>
            </a:r>
            <a:r>
              <a:rPr lang="en-US" sz="2600" dirty="0"/>
              <a:t> Integrated system for induced activation measurements and RFID tagging</a:t>
            </a:r>
          </a:p>
          <a:p>
            <a:pPr marL="1071563" lvl="1" indent="-357188">
              <a:spcBef>
                <a:spcPts val="1800"/>
              </a:spcBef>
            </a:pPr>
            <a:r>
              <a:rPr lang="en-GB" sz="2600" b="1" dirty="0"/>
              <a:t>Objective 3:</a:t>
            </a:r>
            <a:r>
              <a:rPr lang="en-GB" sz="2600" dirty="0"/>
              <a:t> Common NIEL dosimetry calibration set for cross-comparison of irradiation facilities </a:t>
            </a:r>
          </a:p>
          <a:p>
            <a:pPr marL="342891" lvl="1" indent="0">
              <a:buNone/>
            </a:pPr>
            <a:endParaRPr lang="en-US" sz="3000" dirty="0"/>
          </a:p>
          <a:p>
            <a:pPr marL="539750" indent="-447675">
              <a:spcBef>
                <a:spcPts val="0"/>
              </a:spcBef>
              <a:spcAft>
                <a:spcPts val="1800"/>
              </a:spcAft>
              <a:buFont typeface="Wingdings" panose="05000000000000000000" pitchFamily="2" charset="2"/>
              <a:buChar char="Ø"/>
            </a:pPr>
            <a:r>
              <a:rPr lang="en-US" sz="3600" dirty="0"/>
              <a:t>Timeline</a:t>
            </a:r>
          </a:p>
          <a:p>
            <a:pPr marL="539750" indent="-447675">
              <a:spcBef>
                <a:spcPts val="0"/>
              </a:spcBef>
              <a:spcAft>
                <a:spcPts val="1800"/>
              </a:spcAft>
              <a:buFont typeface="Wingdings" panose="05000000000000000000" pitchFamily="2" charset="2"/>
              <a:buChar char="Ø"/>
            </a:pPr>
            <a:r>
              <a:rPr lang="en-US" sz="3600" dirty="0"/>
              <a:t>Conclusion</a:t>
            </a:r>
          </a:p>
        </p:txBody>
      </p:sp>
      <p:sp>
        <p:nvSpPr>
          <p:cNvPr id="7" name="Title 4">
            <a:extLst>
              <a:ext uri="{FF2B5EF4-FFF2-40B4-BE49-F238E27FC236}">
                <a16:creationId xmlns:a16="http://schemas.microsoft.com/office/drawing/2014/main" id="{E644546D-4065-4612-AD97-65B8C13300BE}"/>
              </a:ext>
            </a:extLst>
          </p:cNvPr>
          <p:cNvSpPr>
            <a:spLocks noGrp="1"/>
          </p:cNvSpPr>
          <p:nvPr>
            <p:ph type="title"/>
          </p:nvPr>
        </p:nvSpPr>
        <p:spPr>
          <a:xfrm>
            <a:off x="5993475" y="91439"/>
            <a:ext cx="3045575" cy="985799"/>
          </a:xfrm>
        </p:spPr>
        <p:txBody>
          <a:bodyPr>
            <a:normAutofit/>
          </a:bodyPr>
          <a:lstStyle/>
          <a:p>
            <a:r>
              <a:rPr lang="en-US" sz="4800" dirty="0"/>
              <a:t>Outline</a:t>
            </a:r>
            <a:endParaRPr lang="en-GB" sz="4800" dirty="0"/>
          </a:p>
        </p:txBody>
      </p:sp>
      <p:sp>
        <p:nvSpPr>
          <p:cNvPr id="2" name="Slide Number Placeholder 1">
            <a:extLst>
              <a:ext uri="{FF2B5EF4-FFF2-40B4-BE49-F238E27FC236}">
                <a16:creationId xmlns:a16="http://schemas.microsoft.com/office/drawing/2014/main" id="{7A9ECEE7-42DD-4530-B07D-6A52B2E553DA}"/>
              </a:ext>
            </a:extLst>
          </p:cNvPr>
          <p:cNvSpPr>
            <a:spLocks noGrp="1"/>
          </p:cNvSpPr>
          <p:nvPr>
            <p:ph type="sldNum" sz="quarter" idx="12"/>
          </p:nvPr>
        </p:nvSpPr>
        <p:spPr/>
        <p:txBody>
          <a:bodyPr/>
          <a:lstStyle/>
          <a:p>
            <a:fld id="{FC4456CD-832E-41F2-9893-C7650CCC5376}" type="slidenum">
              <a:rPr lang="en-GB" smtClean="0"/>
              <a:t>2</a:t>
            </a:fld>
            <a:endParaRPr lang="en-GB"/>
          </a:p>
        </p:txBody>
      </p:sp>
    </p:spTree>
    <p:extLst>
      <p:ext uri="{BB962C8B-B14F-4D97-AF65-F5344CB8AC3E}">
        <p14:creationId xmlns:p14="http://schemas.microsoft.com/office/powerpoint/2010/main" val="3971065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E6AFF84-7752-4B70-A627-CDA9373F7F30}"/>
              </a:ext>
            </a:extLst>
          </p:cNvPr>
          <p:cNvSpPr>
            <a:spLocks noGrp="1"/>
          </p:cNvSpPr>
          <p:nvPr>
            <p:ph type="dt" sz="half" idx="10"/>
          </p:nvPr>
        </p:nvSpPr>
        <p:spPr/>
        <p:txBody>
          <a:bodyPr/>
          <a:lstStyle/>
          <a:p>
            <a:r>
              <a:rPr lang="en-US"/>
              <a:t>18 Mar 2024</a:t>
            </a:r>
            <a:endParaRPr lang="en-GB" dirty="0"/>
          </a:p>
        </p:txBody>
      </p:sp>
      <p:sp>
        <p:nvSpPr>
          <p:cNvPr id="6" name="Title 5">
            <a:extLst>
              <a:ext uri="{FF2B5EF4-FFF2-40B4-BE49-F238E27FC236}">
                <a16:creationId xmlns:a16="http://schemas.microsoft.com/office/drawing/2014/main" id="{53EA5359-3774-4EF6-8331-36D064A3F56A}"/>
              </a:ext>
            </a:extLst>
          </p:cNvPr>
          <p:cNvSpPr>
            <a:spLocks noGrp="1"/>
          </p:cNvSpPr>
          <p:nvPr>
            <p:ph type="title"/>
          </p:nvPr>
        </p:nvSpPr>
        <p:spPr>
          <a:xfrm>
            <a:off x="5303519" y="83127"/>
            <a:ext cx="3735531" cy="1027673"/>
          </a:xfrm>
        </p:spPr>
        <p:txBody>
          <a:bodyPr/>
          <a:lstStyle/>
          <a:p>
            <a:r>
              <a:rPr lang="en-US" dirty="0"/>
              <a:t>Task 4.3 Objectives</a:t>
            </a:r>
            <a:endParaRPr lang="en-GB" dirty="0"/>
          </a:p>
        </p:txBody>
      </p:sp>
      <p:sp>
        <p:nvSpPr>
          <p:cNvPr id="10" name="Content Placeholder 9">
            <a:extLst>
              <a:ext uri="{FF2B5EF4-FFF2-40B4-BE49-F238E27FC236}">
                <a16:creationId xmlns:a16="http://schemas.microsoft.com/office/drawing/2014/main" id="{3F44CBC0-B145-4BD9-A1F9-FDAB9D50610D}"/>
              </a:ext>
            </a:extLst>
          </p:cNvPr>
          <p:cNvSpPr>
            <a:spLocks noGrp="1"/>
          </p:cNvSpPr>
          <p:nvPr>
            <p:ph idx="1"/>
          </p:nvPr>
        </p:nvSpPr>
        <p:spPr>
          <a:xfrm>
            <a:off x="170931" y="1541929"/>
            <a:ext cx="8802137" cy="4572288"/>
          </a:xfrm>
        </p:spPr>
        <p:txBody>
          <a:bodyPr/>
          <a:lstStyle/>
          <a:p>
            <a:pPr marL="554038" indent="-457200">
              <a:buFont typeface="+mj-lt"/>
              <a:buAutoNum type="arabicPeriod"/>
            </a:pPr>
            <a:r>
              <a:rPr lang="en-US" sz="2400" b="1" dirty="0"/>
              <a:t>Generalize</a:t>
            </a:r>
            <a:r>
              <a:rPr lang="en-US" sz="2400" dirty="0"/>
              <a:t> </a:t>
            </a:r>
            <a:r>
              <a:rPr lang="en-US" sz="2400" b="1" dirty="0"/>
              <a:t>the </a:t>
            </a:r>
            <a:r>
              <a:rPr lang="en-US" sz="2400" b="1" u="sng" dirty="0"/>
              <a:t>I</a:t>
            </a:r>
            <a:r>
              <a:rPr lang="en-US" sz="2400" b="1" dirty="0"/>
              <a:t>RRAD facility </a:t>
            </a:r>
            <a:r>
              <a:rPr lang="en-US" sz="2400" b="1" u="sng" dirty="0"/>
              <a:t>D</a:t>
            </a:r>
            <a:r>
              <a:rPr lang="en-US" sz="2400" b="1" dirty="0"/>
              <a:t>ata </a:t>
            </a:r>
            <a:r>
              <a:rPr lang="en-US" sz="2400" b="1" u="sng" dirty="0"/>
              <a:t>M</a:t>
            </a:r>
            <a:r>
              <a:rPr lang="en-US" sz="2400" b="1" dirty="0"/>
              <a:t>anager (IDM) </a:t>
            </a:r>
            <a:r>
              <a:rPr lang="en-US" sz="2400" dirty="0"/>
              <a:t>system to </a:t>
            </a:r>
            <a:r>
              <a:rPr lang="en-US" sz="2400" b="1" dirty="0"/>
              <a:t>include new facilities</a:t>
            </a:r>
            <a:r>
              <a:rPr lang="en-US" sz="2400" dirty="0"/>
              <a:t> and </a:t>
            </a:r>
            <a:r>
              <a:rPr lang="en-US" sz="2400" b="1" dirty="0"/>
              <a:t>improve its features </a:t>
            </a:r>
            <a:r>
              <a:rPr lang="en-US" sz="2400" dirty="0"/>
              <a:t>(usability, sharing of irradiation experiment results and operational data, etc.)</a:t>
            </a:r>
            <a:r>
              <a:rPr lang="en-US" sz="2400" b="1" dirty="0"/>
              <a:t> </a:t>
            </a:r>
          </a:p>
          <a:p>
            <a:pPr marL="554038" indent="-457200">
              <a:buFont typeface="+mj-lt"/>
              <a:buAutoNum type="arabicPeriod"/>
            </a:pPr>
            <a:endParaRPr lang="en-GB" dirty="0"/>
          </a:p>
          <a:p>
            <a:pPr marL="554038" indent="-457200">
              <a:buFont typeface="+mj-lt"/>
              <a:buAutoNum type="arabicPeriod"/>
            </a:pPr>
            <a:r>
              <a:rPr lang="en-US" sz="2400" b="1" dirty="0"/>
              <a:t>Design and develop</a:t>
            </a:r>
            <a:r>
              <a:rPr lang="en-US" sz="2400" dirty="0"/>
              <a:t> a prototype for an </a:t>
            </a:r>
            <a:r>
              <a:rPr lang="en-US" sz="2400" b="1" dirty="0"/>
              <a:t>integrated system </a:t>
            </a:r>
            <a:r>
              <a:rPr lang="en-US" sz="2400" dirty="0"/>
              <a:t>to </a:t>
            </a:r>
            <a:r>
              <a:rPr lang="en-US" sz="2400" b="1" dirty="0"/>
              <a:t>manage induced activation </a:t>
            </a:r>
            <a:r>
              <a:rPr lang="en-US" sz="2400" dirty="0"/>
              <a:t>(APEX-gamma, etc.) and </a:t>
            </a:r>
            <a:r>
              <a:rPr lang="en-US" sz="2400" b="1" dirty="0"/>
              <a:t>traceability data for irradiated objects </a:t>
            </a:r>
            <a:r>
              <a:rPr lang="en-US" sz="2400" dirty="0"/>
              <a:t>(CAEN DigiWaste) based on IDM </a:t>
            </a:r>
          </a:p>
          <a:p>
            <a:pPr marL="554038" indent="-457200">
              <a:buFont typeface="+mj-lt"/>
              <a:buAutoNum type="arabicPeriod"/>
            </a:pPr>
            <a:endParaRPr lang="en-US" dirty="0"/>
          </a:p>
          <a:p>
            <a:pPr marL="554038" indent="-457200">
              <a:buFont typeface="+mj-lt"/>
              <a:buAutoNum type="arabicPeriod"/>
            </a:pPr>
            <a:r>
              <a:rPr lang="en-US" sz="2400" b="1" dirty="0"/>
              <a:t>Produce a common dosimetry calibration set </a:t>
            </a:r>
            <a:r>
              <a:rPr lang="en-US" sz="2400" dirty="0"/>
              <a:t>for </a:t>
            </a:r>
            <a:r>
              <a:rPr lang="en-US" sz="2400" b="1" dirty="0"/>
              <a:t>cross-comparing irradiation facilities</a:t>
            </a:r>
            <a:r>
              <a:rPr lang="en-US" sz="2400" dirty="0"/>
              <a:t> by evaluating, with </a:t>
            </a:r>
            <a:r>
              <a:rPr lang="en-US" sz="2400" b="1" dirty="0"/>
              <a:t>dedicated dosimeter structures,</a:t>
            </a:r>
            <a:r>
              <a:rPr lang="en-US" sz="2400" dirty="0"/>
              <a:t> the </a:t>
            </a:r>
            <a:r>
              <a:rPr lang="en-US" sz="2400" b="1" dirty="0"/>
              <a:t>Non-Ionizing Energy Loss (NIEL)</a:t>
            </a:r>
            <a:r>
              <a:rPr lang="en-US" sz="2400" dirty="0"/>
              <a:t> of their particle beam</a:t>
            </a:r>
          </a:p>
        </p:txBody>
      </p:sp>
      <p:sp>
        <p:nvSpPr>
          <p:cNvPr id="8" name="Footer Placeholder 2">
            <a:extLst>
              <a:ext uri="{FF2B5EF4-FFF2-40B4-BE49-F238E27FC236}">
                <a16:creationId xmlns:a16="http://schemas.microsoft.com/office/drawing/2014/main" id="{14EFC3C8-CB65-4E54-AD0B-BFD09EF36940}"/>
              </a:ext>
            </a:extLst>
          </p:cNvPr>
          <p:cNvSpPr>
            <a:spLocks noGrp="1"/>
          </p:cNvSpPr>
          <p:nvPr>
            <p:ph type="ftr" sz="quarter" idx="11"/>
          </p:nvPr>
        </p:nvSpPr>
        <p:spPr>
          <a:xfrm>
            <a:off x="4" y="6356350"/>
            <a:ext cx="9143999" cy="501650"/>
          </a:xfrm>
        </p:spPr>
        <p:txBody>
          <a:bodyPr/>
          <a:lstStyle/>
          <a:p>
            <a:r>
              <a:rPr lang="it-IT"/>
              <a:t>Federico Ravotti - AIDAinnova Task 4.3</a:t>
            </a:r>
            <a:endParaRPr lang="en-GB" dirty="0"/>
          </a:p>
        </p:txBody>
      </p:sp>
      <p:sp>
        <p:nvSpPr>
          <p:cNvPr id="2" name="Slide Number Placeholder 1">
            <a:extLst>
              <a:ext uri="{FF2B5EF4-FFF2-40B4-BE49-F238E27FC236}">
                <a16:creationId xmlns:a16="http://schemas.microsoft.com/office/drawing/2014/main" id="{C089C873-8147-442B-8D82-D0A57AC400E3}"/>
              </a:ext>
            </a:extLst>
          </p:cNvPr>
          <p:cNvSpPr>
            <a:spLocks noGrp="1"/>
          </p:cNvSpPr>
          <p:nvPr>
            <p:ph type="sldNum" sz="quarter" idx="12"/>
          </p:nvPr>
        </p:nvSpPr>
        <p:spPr/>
        <p:txBody>
          <a:bodyPr/>
          <a:lstStyle/>
          <a:p>
            <a:fld id="{FC4456CD-832E-41F2-9893-C7650CCC5376}" type="slidenum">
              <a:rPr lang="en-GB" smtClean="0"/>
              <a:t>3</a:t>
            </a:fld>
            <a:endParaRPr lang="en-GB"/>
          </a:p>
        </p:txBody>
      </p:sp>
      <p:sp>
        <p:nvSpPr>
          <p:cNvPr id="3" name="Date Placeholder 5">
            <a:extLst>
              <a:ext uri="{FF2B5EF4-FFF2-40B4-BE49-F238E27FC236}">
                <a16:creationId xmlns:a16="http://schemas.microsoft.com/office/drawing/2014/main" id="{B3FE6266-C90A-006D-F19F-AC51C5C68088}"/>
              </a:ext>
            </a:extLst>
          </p:cNvPr>
          <p:cNvSpPr txBox="1">
            <a:spLocks/>
          </p:cNvSpPr>
          <p:nvPr/>
        </p:nvSpPr>
        <p:spPr>
          <a:xfrm>
            <a:off x="236913" y="6424612"/>
            <a:ext cx="973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18 Mar 2024</a:t>
            </a:r>
            <a:endParaRPr lang="en-GB" sz="1400" dirty="0"/>
          </a:p>
        </p:txBody>
      </p:sp>
    </p:spTree>
    <p:extLst>
      <p:ext uri="{BB962C8B-B14F-4D97-AF65-F5344CB8AC3E}">
        <p14:creationId xmlns:p14="http://schemas.microsoft.com/office/powerpoint/2010/main" val="3755201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E6AFF84-7752-4B70-A627-CDA9373F7F30}"/>
              </a:ext>
            </a:extLst>
          </p:cNvPr>
          <p:cNvSpPr>
            <a:spLocks noGrp="1"/>
          </p:cNvSpPr>
          <p:nvPr>
            <p:ph type="dt" sz="half" idx="10"/>
          </p:nvPr>
        </p:nvSpPr>
        <p:spPr/>
        <p:txBody>
          <a:bodyPr/>
          <a:lstStyle/>
          <a:p>
            <a:r>
              <a:rPr lang="en-US"/>
              <a:t>18 Mar 2024</a:t>
            </a:r>
            <a:endParaRPr lang="en-GB" dirty="0"/>
          </a:p>
        </p:txBody>
      </p:sp>
      <p:sp>
        <p:nvSpPr>
          <p:cNvPr id="6" name="Title 5">
            <a:extLst>
              <a:ext uri="{FF2B5EF4-FFF2-40B4-BE49-F238E27FC236}">
                <a16:creationId xmlns:a16="http://schemas.microsoft.com/office/drawing/2014/main" id="{53EA5359-3774-4EF6-8331-36D064A3F56A}"/>
              </a:ext>
            </a:extLst>
          </p:cNvPr>
          <p:cNvSpPr>
            <a:spLocks noGrp="1"/>
          </p:cNvSpPr>
          <p:nvPr>
            <p:ph type="title"/>
          </p:nvPr>
        </p:nvSpPr>
        <p:spPr>
          <a:xfrm>
            <a:off x="5328457" y="66501"/>
            <a:ext cx="3710593" cy="1010737"/>
          </a:xfrm>
        </p:spPr>
        <p:txBody>
          <a:bodyPr/>
          <a:lstStyle/>
          <a:p>
            <a:r>
              <a:rPr lang="en-US" dirty="0"/>
              <a:t>Task 4.3 Management</a:t>
            </a:r>
            <a:endParaRPr lang="en-GB" dirty="0"/>
          </a:p>
        </p:txBody>
      </p:sp>
      <p:sp>
        <p:nvSpPr>
          <p:cNvPr id="10" name="Content Placeholder 9">
            <a:extLst>
              <a:ext uri="{FF2B5EF4-FFF2-40B4-BE49-F238E27FC236}">
                <a16:creationId xmlns:a16="http://schemas.microsoft.com/office/drawing/2014/main" id="{3F44CBC0-B145-4BD9-A1F9-FDAB9D50610D}"/>
              </a:ext>
            </a:extLst>
          </p:cNvPr>
          <p:cNvSpPr>
            <a:spLocks noGrp="1"/>
          </p:cNvSpPr>
          <p:nvPr>
            <p:ph idx="1"/>
          </p:nvPr>
        </p:nvSpPr>
        <p:spPr>
          <a:xfrm>
            <a:off x="128848" y="1273400"/>
            <a:ext cx="4842163" cy="4038433"/>
          </a:xfrm>
        </p:spPr>
        <p:txBody>
          <a:bodyPr/>
          <a:lstStyle/>
          <a:p>
            <a:pPr marL="357188" indent="-260350"/>
            <a:r>
              <a:rPr lang="en-GB" sz="2400" dirty="0"/>
              <a:t>Blerina Gkotse </a:t>
            </a:r>
            <a:r>
              <a:rPr lang="en-GB" sz="2400" b="1" dirty="0"/>
              <a:t>moved from CERN to the University of Madison</a:t>
            </a:r>
            <a:r>
              <a:rPr lang="en-GB" sz="2400" dirty="0"/>
              <a:t>, Wisconsin (USA) as of 2024:  </a:t>
            </a:r>
          </a:p>
          <a:p>
            <a:pPr marL="700079" lvl="1" indent="-260350"/>
            <a:r>
              <a:rPr lang="en-GB" dirty="0"/>
              <a:t>CERN User (EP-DT) collaborating in common R&amp;D activities </a:t>
            </a:r>
            <a:r>
              <a:rPr lang="en-GB" b="1" dirty="0"/>
              <a:t> </a:t>
            </a:r>
          </a:p>
          <a:p>
            <a:pPr marL="357188" indent="-260350"/>
            <a:endParaRPr lang="en-GB" sz="2400" b="1" dirty="0"/>
          </a:p>
          <a:p>
            <a:pPr marL="357188" indent="-260350"/>
            <a:r>
              <a:rPr lang="en-GB" sz="2400" b="1" dirty="0"/>
              <a:t>Paola Garosi (CAEN) </a:t>
            </a:r>
            <a:r>
              <a:rPr lang="en-GB" sz="2400" dirty="0"/>
              <a:t>is the new Task 4.3 leader!</a:t>
            </a:r>
          </a:p>
          <a:p>
            <a:pPr marL="357188" indent="-260350"/>
            <a:endParaRPr lang="en-US" sz="2400" b="1" dirty="0"/>
          </a:p>
          <a:p>
            <a:pPr marL="357188" indent="-260350"/>
            <a:r>
              <a:rPr lang="en-GB" sz="2400" b="1" dirty="0"/>
              <a:t>#3 task meetings during</a:t>
            </a:r>
            <a:r>
              <a:rPr lang="en-GB" sz="2400" dirty="0"/>
              <a:t> the last year:</a:t>
            </a:r>
          </a:p>
          <a:p>
            <a:pPr marL="700079" lvl="1" indent="-260350"/>
            <a:r>
              <a:rPr lang="en-GB" sz="2100" dirty="0"/>
              <a:t> </a:t>
            </a:r>
            <a:r>
              <a:rPr lang="en-GB" dirty="0">
                <a:hlinkClick r:id="rId2"/>
              </a:rPr>
              <a:t>https://indico.cern.ch/category/13502/</a:t>
            </a:r>
            <a:r>
              <a:rPr lang="en-GB" dirty="0"/>
              <a:t> </a:t>
            </a:r>
            <a:endParaRPr lang="en-US" dirty="0"/>
          </a:p>
        </p:txBody>
      </p:sp>
      <p:sp>
        <p:nvSpPr>
          <p:cNvPr id="8" name="Footer Placeholder 2">
            <a:extLst>
              <a:ext uri="{FF2B5EF4-FFF2-40B4-BE49-F238E27FC236}">
                <a16:creationId xmlns:a16="http://schemas.microsoft.com/office/drawing/2014/main" id="{14EFC3C8-CB65-4E54-AD0B-BFD09EF36940}"/>
              </a:ext>
            </a:extLst>
          </p:cNvPr>
          <p:cNvSpPr>
            <a:spLocks noGrp="1"/>
          </p:cNvSpPr>
          <p:nvPr>
            <p:ph type="ftr" sz="quarter" idx="11"/>
          </p:nvPr>
        </p:nvSpPr>
        <p:spPr>
          <a:xfrm>
            <a:off x="4" y="6356350"/>
            <a:ext cx="9143999" cy="501650"/>
          </a:xfrm>
        </p:spPr>
        <p:txBody>
          <a:bodyPr/>
          <a:lstStyle/>
          <a:p>
            <a:r>
              <a:rPr lang="it-IT"/>
              <a:t>Federico Ravotti - AIDAinnova Task 4.3</a:t>
            </a:r>
            <a:endParaRPr lang="en-GB" dirty="0"/>
          </a:p>
        </p:txBody>
      </p:sp>
      <p:sp>
        <p:nvSpPr>
          <p:cNvPr id="2" name="Slide Number Placeholder 1">
            <a:extLst>
              <a:ext uri="{FF2B5EF4-FFF2-40B4-BE49-F238E27FC236}">
                <a16:creationId xmlns:a16="http://schemas.microsoft.com/office/drawing/2014/main" id="{C089C873-8147-442B-8D82-D0A57AC400E3}"/>
              </a:ext>
            </a:extLst>
          </p:cNvPr>
          <p:cNvSpPr>
            <a:spLocks noGrp="1"/>
          </p:cNvSpPr>
          <p:nvPr>
            <p:ph type="sldNum" sz="quarter" idx="12"/>
          </p:nvPr>
        </p:nvSpPr>
        <p:spPr/>
        <p:txBody>
          <a:bodyPr/>
          <a:lstStyle/>
          <a:p>
            <a:fld id="{FC4456CD-832E-41F2-9893-C7650CCC5376}" type="slidenum">
              <a:rPr lang="en-GB" smtClean="0"/>
              <a:t>4</a:t>
            </a:fld>
            <a:endParaRPr lang="en-GB"/>
          </a:p>
        </p:txBody>
      </p:sp>
      <p:pic>
        <p:nvPicPr>
          <p:cNvPr id="3" name="Picture 2">
            <a:extLst>
              <a:ext uri="{FF2B5EF4-FFF2-40B4-BE49-F238E27FC236}">
                <a16:creationId xmlns:a16="http://schemas.microsoft.com/office/drawing/2014/main" id="{7F522C02-6487-57AF-6F23-3EDBF3D7D2BC}"/>
              </a:ext>
            </a:extLst>
          </p:cNvPr>
          <p:cNvPicPr>
            <a:picLocks noChangeAspect="1"/>
          </p:cNvPicPr>
          <p:nvPr/>
        </p:nvPicPr>
        <p:blipFill>
          <a:blip r:embed="rId3"/>
          <a:stretch>
            <a:fillRect/>
          </a:stretch>
        </p:blipFill>
        <p:spPr>
          <a:xfrm>
            <a:off x="5050862" y="1339977"/>
            <a:ext cx="3964290" cy="1816966"/>
          </a:xfrm>
          <a:prstGeom prst="rect">
            <a:avLst/>
          </a:prstGeom>
        </p:spPr>
      </p:pic>
      <p:pic>
        <p:nvPicPr>
          <p:cNvPr id="5" name="Picture 4">
            <a:extLst>
              <a:ext uri="{FF2B5EF4-FFF2-40B4-BE49-F238E27FC236}">
                <a16:creationId xmlns:a16="http://schemas.microsoft.com/office/drawing/2014/main" id="{4242395F-684F-4299-4DBB-2DDC8245EF0B}"/>
              </a:ext>
            </a:extLst>
          </p:cNvPr>
          <p:cNvPicPr>
            <a:picLocks noChangeAspect="1"/>
          </p:cNvPicPr>
          <p:nvPr/>
        </p:nvPicPr>
        <p:blipFill>
          <a:blip r:embed="rId4"/>
          <a:stretch>
            <a:fillRect/>
          </a:stretch>
        </p:blipFill>
        <p:spPr>
          <a:xfrm>
            <a:off x="5934123" y="3716794"/>
            <a:ext cx="2197767" cy="2079705"/>
          </a:xfrm>
          <a:prstGeom prst="rect">
            <a:avLst/>
          </a:prstGeom>
        </p:spPr>
      </p:pic>
      <p:sp>
        <p:nvSpPr>
          <p:cNvPr id="7" name="Date Placeholder 5">
            <a:extLst>
              <a:ext uri="{FF2B5EF4-FFF2-40B4-BE49-F238E27FC236}">
                <a16:creationId xmlns:a16="http://schemas.microsoft.com/office/drawing/2014/main" id="{D2B88908-1A17-F771-A528-D1AABF42E5F9}"/>
              </a:ext>
            </a:extLst>
          </p:cNvPr>
          <p:cNvSpPr txBox="1">
            <a:spLocks/>
          </p:cNvSpPr>
          <p:nvPr/>
        </p:nvSpPr>
        <p:spPr>
          <a:xfrm>
            <a:off x="236913" y="6424612"/>
            <a:ext cx="973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18 Mar 2024</a:t>
            </a:r>
            <a:endParaRPr lang="en-GB" sz="1400" dirty="0"/>
          </a:p>
        </p:txBody>
      </p:sp>
    </p:spTree>
    <p:extLst>
      <p:ext uri="{BB962C8B-B14F-4D97-AF65-F5344CB8AC3E}">
        <p14:creationId xmlns:p14="http://schemas.microsoft.com/office/powerpoint/2010/main" val="3017425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85FE326-ABE1-4EF8-8F22-3F990B5DB43C}"/>
              </a:ext>
            </a:extLst>
          </p:cNvPr>
          <p:cNvSpPr>
            <a:spLocks noGrp="1"/>
          </p:cNvSpPr>
          <p:nvPr>
            <p:ph type="ftr" sz="quarter" idx="11"/>
          </p:nvPr>
        </p:nvSpPr>
        <p:spPr/>
        <p:txBody>
          <a:bodyPr/>
          <a:lstStyle/>
          <a:p>
            <a:r>
              <a:rPr lang="it-IT"/>
              <a:t>Federico Ravotti - AIDAinnova Task 4.3</a:t>
            </a:r>
            <a:endParaRPr lang="en-GB" dirty="0"/>
          </a:p>
        </p:txBody>
      </p:sp>
      <p:sp>
        <p:nvSpPr>
          <p:cNvPr id="4" name="Date Placeholder 3">
            <a:extLst>
              <a:ext uri="{FF2B5EF4-FFF2-40B4-BE49-F238E27FC236}">
                <a16:creationId xmlns:a16="http://schemas.microsoft.com/office/drawing/2014/main" id="{3BE24590-CD3E-4E98-937A-FFD90E3E6D95}"/>
              </a:ext>
            </a:extLst>
          </p:cNvPr>
          <p:cNvSpPr>
            <a:spLocks noGrp="1"/>
          </p:cNvSpPr>
          <p:nvPr>
            <p:ph type="dt" sz="half" idx="10"/>
          </p:nvPr>
        </p:nvSpPr>
        <p:spPr/>
        <p:txBody>
          <a:bodyPr/>
          <a:lstStyle/>
          <a:p>
            <a:r>
              <a:rPr lang="en-US"/>
              <a:t>18 Mar 2024</a:t>
            </a:r>
            <a:endParaRPr lang="en-GB" dirty="0"/>
          </a:p>
        </p:txBody>
      </p:sp>
      <p:sp>
        <p:nvSpPr>
          <p:cNvPr id="6" name="Title 5">
            <a:extLst>
              <a:ext uri="{FF2B5EF4-FFF2-40B4-BE49-F238E27FC236}">
                <a16:creationId xmlns:a16="http://schemas.microsoft.com/office/drawing/2014/main" id="{F3BD1C23-D23F-40E3-BC0D-881598F6786E}"/>
              </a:ext>
            </a:extLst>
          </p:cNvPr>
          <p:cNvSpPr>
            <a:spLocks noGrp="1"/>
          </p:cNvSpPr>
          <p:nvPr>
            <p:ph type="title"/>
          </p:nvPr>
        </p:nvSpPr>
        <p:spPr>
          <a:xfrm>
            <a:off x="5328458" y="48325"/>
            <a:ext cx="3660716" cy="1077238"/>
          </a:xfrm>
        </p:spPr>
        <p:txBody>
          <a:bodyPr/>
          <a:lstStyle/>
          <a:p>
            <a:r>
              <a:rPr lang="en-US" dirty="0"/>
              <a:t>IRRAD Data Manager (IDM) Updates</a:t>
            </a:r>
            <a:endParaRPr lang="en-GB" dirty="0"/>
          </a:p>
        </p:txBody>
      </p:sp>
      <p:sp>
        <p:nvSpPr>
          <p:cNvPr id="5" name="Slide Number Placeholder 4">
            <a:extLst>
              <a:ext uri="{FF2B5EF4-FFF2-40B4-BE49-F238E27FC236}">
                <a16:creationId xmlns:a16="http://schemas.microsoft.com/office/drawing/2014/main" id="{6D3A149D-F00C-44E6-966B-64413F5EC050}"/>
              </a:ext>
            </a:extLst>
          </p:cNvPr>
          <p:cNvSpPr>
            <a:spLocks noGrp="1"/>
          </p:cNvSpPr>
          <p:nvPr>
            <p:ph type="sldNum" sz="quarter" idx="12"/>
          </p:nvPr>
        </p:nvSpPr>
        <p:spPr/>
        <p:txBody>
          <a:bodyPr/>
          <a:lstStyle/>
          <a:p>
            <a:fld id="{FC4456CD-832E-41F2-9893-C7650CCC5376}" type="slidenum">
              <a:rPr lang="en-GB" smtClean="0"/>
              <a:t>5</a:t>
            </a:fld>
            <a:endParaRPr lang="en-GB"/>
          </a:p>
        </p:txBody>
      </p:sp>
      <p:sp>
        <p:nvSpPr>
          <p:cNvPr id="16" name="TextBox 15">
            <a:extLst>
              <a:ext uri="{FF2B5EF4-FFF2-40B4-BE49-F238E27FC236}">
                <a16:creationId xmlns:a16="http://schemas.microsoft.com/office/drawing/2014/main" id="{C3E34E70-5FAE-6CF3-B2BA-8C9D8725A8C3}"/>
              </a:ext>
            </a:extLst>
          </p:cNvPr>
          <p:cNvSpPr txBox="1"/>
          <p:nvPr/>
        </p:nvSpPr>
        <p:spPr>
          <a:xfrm>
            <a:off x="236914" y="4605377"/>
            <a:ext cx="8191156" cy="1785104"/>
          </a:xfrm>
          <a:prstGeom prst="rect">
            <a:avLst/>
          </a:prstGeom>
          <a:noFill/>
        </p:spPr>
        <p:txBody>
          <a:bodyPr wrap="square" rtlCol="0">
            <a:spAutoFit/>
          </a:bodyPr>
          <a:lstStyle/>
          <a:p>
            <a:pPr marL="357188" lvl="1" indent="-265113" defTabSz="685783">
              <a:lnSpc>
                <a:spcPct val="90000"/>
              </a:lnSpc>
              <a:spcBef>
                <a:spcPts val="750"/>
              </a:spcBef>
              <a:buClr>
                <a:srgbClr val="F2B53C"/>
              </a:buClr>
              <a:buFont typeface="Arial" panose="020B0604020202020204" pitchFamily="34" charset="0"/>
              <a:buChar char="•"/>
            </a:pPr>
            <a:r>
              <a:rPr lang="en-GB" sz="2000" dirty="0">
                <a:solidFill>
                  <a:srgbClr val="171A6C"/>
                </a:solidFill>
                <a:cs typeface="Times New Roman" panose="02020603050405020304" pitchFamily="18" charset="0"/>
              </a:rPr>
              <a:t>For irradiation run 2024, </a:t>
            </a:r>
            <a:r>
              <a:rPr lang="en-GB" sz="2000" b="1" dirty="0">
                <a:solidFill>
                  <a:srgbClr val="171A6C"/>
                </a:solidFill>
                <a:cs typeface="Times New Roman" panose="02020603050405020304" pitchFamily="18" charset="0"/>
              </a:rPr>
              <a:t>new version of IDM deployed </a:t>
            </a:r>
            <a:r>
              <a:rPr lang="en-GB" sz="2000" dirty="0">
                <a:solidFill>
                  <a:srgbClr val="171A6C"/>
                </a:solidFill>
                <a:cs typeface="Times New Roman" panose="02020603050405020304" pitchFamily="18" charset="0"/>
              </a:rPr>
              <a:t>implementing the recommendations gathered during the </a:t>
            </a:r>
            <a:r>
              <a:rPr lang="en-GB" sz="2000" b="1" dirty="0">
                <a:solidFill>
                  <a:srgbClr val="171A6C"/>
                </a:solidFill>
                <a:cs typeface="Times New Roman" panose="02020603050405020304" pitchFamily="18" charset="0"/>
              </a:rPr>
              <a:t>usability session:</a:t>
            </a:r>
            <a:r>
              <a:rPr lang="en-GB" sz="2000" dirty="0">
                <a:solidFill>
                  <a:srgbClr val="171A6C"/>
                </a:solidFill>
                <a:cs typeface="Times New Roman" panose="02020603050405020304" pitchFamily="18" charset="0"/>
              </a:rPr>
              <a:t> </a:t>
            </a:r>
          </a:p>
          <a:p>
            <a:pPr marL="814388" lvl="2" indent="-265113" defTabSz="685783">
              <a:lnSpc>
                <a:spcPct val="90000"/>
              </a:lnSpc>
              <a:spcBef>
                <a:spcPts val="750"/>
              </a:spcBef>
              <a:buClr>
                <a:srgbClr val="F2B53C"/>
              </a:buClr>
              <a:buFont typeface="Arial" panose="020B0604020202020204" pitchFamily="34" charset="0"/>
              <a:buChar char="•"/>
            </a:pPr>
            <a:r>
              <a:rPr lang="en-GB" sz="2000" dirty="0">
                <a:solidFill>
                  <a:srgbClr val="171A6C"/>
                </a:solidFill>
                <a:cs typeface="Times New Roman" panose="02020603050405020304" pitchFamily="18" charset="0"/>
              </a:rPr>
              <a:t>SMTP server </a:t>
            </a:r>
            <a:r>
              <a:rPr lang="en-GB" sz="2000" b="1" dirty="0">
                <a:solidFill>
                  <a:srgbClr val="171A6C"/>
                </a:solidFill>
                <a:cs typeface="Times New Roman" panose="02020603050405020304" pitchFamily="18" charset="0"/>
              </a:rPr>
              <a:t>changes for e-mail notifications</a:t>
            </a:r>
          </a:p>
          <a:p>
            <a:pPr marL="814388" lvl="2" indent="-265113" defTabSz="685783">
              <a:lnSpc>
                <a:spcPct val="90000"/>
              </a:lnSpc>
              <a:spcBef>
                <a:spcPts val="750"/>
              </a:spcBef>
              <a:buClr>
                <a:srgbClr val="F2B53C"/>
              </a:buClr>
              <a:buFont typeface="Arial" panose="020B0604020202020204" pitchFamily="34" charset="0"/>
              <a:buChar char="•"/>
            </a:pPr>
            <a:r>
              <a:rPr lang="en-GB" sz="2000" dirty="0">
                <a:solidFill>
                  <a:srgbClr val="171A6C"/>
                </a:solidFill>
                <a:cs typeface="Times New Roman" panose="02020603050405020304" pitchFamily="18" charset="0"/>
              </a:rPr>
              <a:t>Making IDM </a:t>
            </a:r>
            <a:r>
              <a:rPr lang="en-GB" sz="2000" b="1" dirty="0">
                <a:solidFill>
                  <a:srgbClr val="171A6C"/>
                </a:solidFill>
                <a:cs typeface="Times New Roman" panose="02020603050405020304" pitchFamily="18" charset="0"/>
              </a:rPr>
              <a:t>settings more configurable</a:t>
            </a:r>
          </a:p>
          <a:p>
            <a:pPr marL="814388" lvl="2" indent="-265113" defTabSz="685783">
              <a:lnSpc>
                <a:spcPct val="90000"/>
              </a:lnSpc>
              <a:spcBef>
                <a:spcPts val="750"/>
              </a:spcBef>
              <a:buClr>
                <a:srgbClr val="F2B53C"/>
              </a:buClr>
              <a:buFont typeface="Arial" panose="020B0604020202020204" pitchFamily="34" charset="0"/>
              <a:buChar char="•"/>
            </a:pPr>
            <a:r>
              <a:rPr lang="en-GB" sz="2000" dirty="0">
                <a:solidFill>
                  <a:srgbClr val="171A6C"/>
                </a:solidFill>
                <a:cs typeface="Times New Roman" panose="02020603050405020304" pitchFamily="18" charset="0"/>
              </a:rPr>
              <a:t>etc.</a:t>
            </a:r>
            <a:endParaRPr lang="en-US" sz="1400" dirty="0">
              <a:solidFill>
                <a:srgbClr val="171A6C"/>
              </a:solidFill>
              <a:cs typeface="Times New Roman" panose="02020603050405020304" pitchFamily="18" charset="0"/>
            </a:endParaRPr>
          </a:p>
        </p:txBody>
      </p:sp>
      <p:pic>
        <p:nvPicPr>
          <p:cNvPr id="2" name="Picture 1">
            <a:extLst>
              <a:ext uri="{FF2B5EF4-FFF2-40B4-BE49-F238E27FC236}">
                <a16:creationId xmlns:a16="http://schemas.microsoft.com/office/drawing/2014/main" id="{A91CFB98-6925-08AE-3A37-9C6A084A98BD}"/>
              </a:ext>
            </a:extLst>
          </p:cNvPr>
          <p:cNvPicPr>
            <a:picLocks noChangeAspect="1"/>
          </p:cNvPicPr>
          <p:nvPr/>
        </p:nvPicPr>
        <p:blipFill rotWithShape="1">
          <a:blip r:embed="rId2"/>
          <a:srcRect l="355" r="349" b="19628"/>
          <a:stretch/>
        </p:blipFill>
        <p:spPr>
          <a:xfrm>
            <a:off x="831910" y="1276333"/>
            <a:ext cx="7480180" cy="3137725"/>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5B449AEC-69B9-44C2-FF24-467306014EB4}"/>
              </a:ext>
            </a:extLst>
          </p:cNvPr>
          <p:cNvSpPr txBox="1"/>
          <p:nvPr/>
        </p:nvSpPr>
        <p:spPr>
          <a:xfrm>
            <a:off x="3440353" y="448444"/>
            <a:ext cx="1131647" cy="276999"/>
          </a:xfrm>
          <a:prstGeom prst="rect">
            <a:avLst/>
          </a:prstGeom>
          <a:solidFill>
            <a:srgbClr val="FFFF00"/>
          </a:solidFill>
        </p:spPr>
        <p:txBody>
          <a:bodyPr wrap="none" lIns="36000" tIns="0" rIns="36000" bIns="0" rtlCol="0">
            <a:spAutoFit/>
          </a:bodyPr>
          <a:lstStyle/>
          <a:p>
            <a:r>
              <a:rPr lang="en-US" dirty="0"/>
              <a:t>Objective 1</a:t>
            </a:r>
            <a:endParaRPr lang="en-GB" dirty="0"/>
          </a:p>
        </p:txBody>
      </p:sp>
    </p:spTree>
    <p:extLst>
      <p:ext uri="{BB962C8B-B14F-4D97-AF65-F5344CB8AC3E}">
        <p14:creationId xmlns:p14="http://schemas.microsoft.com/office/powerpoint/2010/main" val="1583342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a:t>Federico Ravotti - AIDAinnova Task 4.3</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a:t>18 Mar 2024</a:t>
            </a:r>
            <a:endParaRPr lang="en-GB" sz="1400" dirty="0"/>
          </a:p>
        </p:txBody>
      </p:sp>
      <p:sp>
        <p:nvSpPr>
          <p:cNvPr id="7" name="Title 4">
            <a:extLst>
              <a:ext uri="{FF2B5EF4-FFF2-40B4-BE49-F238E27FC236}">
                <a16:creationId xmlns:a16="http://schemas.microsoft.com/office/drawing/2014/main" id="{E644546D-4065-4612-AD97-65B8C13300BE}"/>
              </a:ext>
            </a:extLst>
          </p:cNvPr>
          <p:cNvSpPr>
            <a:spLocks noGrp="1"/>
          </p:cNvSpPr>
          <p:nvPr>
            <p:ph type="title"/>
          </p:nvPr>
        </p:nvSpPr>
        <p:spPr>
          <a:xfrm>
            <a:off x="5317323" y="66501"/>
            <a:ext cx="3721728" cy="1010737"/>
          </a:xfrm>
        </p:spPr>
        <p:txBody>
          <a:bodyPr/>
          <a:lstStyle/>
          <a:p>
            <a:r>
              <a:rPr lang="en-US" sz="3200" dirty="0"/>
              <a:t>IDM Generalisation</a:t>
            </a:r>
            <a:endParaRPr lang="en-GB" dirty="0"/>
          </a:p>
        </p:txBody>
      </p:sp>
      <p:sp>
        <p:nvSpPr>
          <p:cNvPr id="2" name="Slide Number Placeholder 1">
            <a:extLst>
              <a:ext uri="{FF2B5EF4-FFF2-40B4-BE49-F238E27FC236}">
                <a16:creationId xmlns:a16="http://schemas.microsoft.com/office/drawing/2014/main" id="{36743E3B-7A48-4066-A787-C836B84007D4}"/>
              </a:ext>
            </a:extLst>
          </p:cNvPr>
          <p:cNvSpPr>
            <a:spLocks noGrp="1"/>
          </p:cNvSpPr>
          <p:nvPr>
            <p:ph type="sldNum" sz="quarter" idx="12"/>
          </p:nvPr>
        </p:nvSpPr>
        <p:spPr/>
        <p:txBody>
          <a:bodyPr/>
          <a:lstStyle/>
          <a:p>
            <a:fld id="{FC4456CD-832E-41F2-9893-C7650CCC5376}" type="slidenum">
              <a:rPr lang="en-GB" smtClean="0"/>
              <a:t>6</a:t>
            </a:fld>
            <a:endParaRPr lang="en-GB"/>
          </a:p>
        </p:txBody>
      </p:sp>
      <p:sp>
        <p:nvSpPr>
          <p:cNvPr id="9" name="TextBox 8">
            <a:extLst>
              <a:ext uri="{FF2B5EF4-FFF2-40B4-BE49-F238E27FC236}">
                <a16:creationId xmlns:a16="http://schemas.microsoft.com/office/drawing/2014/main" id="{FDEC600E-F135-5D42-0BC2-778D9ACCEEB5}"/>
              </a:ext>
            </a:extLst>
          </p:cNvPr>
          <p:cNvSpPr txBox="1"/>
          <p:nvPr/>
        </p:nvSpPr>
        <p:spPr>
          <a:xfrm>
            <a:off x="0" y="1407133"/>
            <a:ext cx="3882044" cy="665823"/>
          </a:xfrm>
          <a:prstGeom prst="rect">
            <a:avLst/>
          </a:prstGeom>
          <a:noFill/>
        </p:spPr>
        <p:txBody>
          <a:bodyPr wrap="square" rtlCol="0">
            <a:spAutoFit/>
          </a:bodyPr>
          <a:lstStyle/>
          <a:p>
            <a:pPr marL="357188" lvl="1" indent="-265113" defTabSz="685783">
              <a:lnSpc>
                <a:spcPct val="90000"/>
              </a:lnSpc>
              <a:spcBef>
                <a:spcPts val="750"/>
              </a:spcBef>
              <a:buClr>
                <a:srgbClr val="F2B53C"/>
              </a:buClr>
              <a:buFont typeface="Arial" panose="020B0604020202020204" pitchFamily="34" charset="0"/>
              <a:buChar char="•"/>
            </a:pPr>
            <a:r>
              <a:rPr lang="en-GB" sz="2000" dirty="0">
                <a:solidFill>
                  <a:srgbClr val="171A6C"/>
                </a:solidFill>
                <a:cs typeface="Times New Roman" panose="02020603050405020304" pitchFamily="18" charset="0"/>
              </a:rPr>
              <a:t>Change of target facility for D4.3</a:t>
            </a:r>
          </a:p>
          <a:p>
            <a:pPr marL="357188" lvl="1" indent="-265113" defTabSz="685783">
              <a:lnSpc>
                <a:spcPct val="90000"/>
              </a:lnSpc>
              <a:spcBef>
                <a:spcPts val="750"/>
              </a:spcBef>
              <a:buClr>
                <a:srgbClr val="F2B53C"/>
              </a:buClr>
              <a:buFont typeface="Arial" panose="020B0604020202020204" pitchFamily="34" charset="0"/>
              <a:buChar char="•"/>
            </a:pPr>
            <a:endParaRPr lang="en-US" sz="1400" b="1" dirty="0">
              <a:solidFill>
                <a:srgbClr val="171A6C"/>
              </a:solidFill>
              <a:cs typeface="Times New Roman" panose="02020603050405020304" pitchFamily="18" charset="0"/>
            </a:endParaRPr>
          </a:p>
        </p:txBody>
      </p:sp>
      <p:sp>
        <p:nvSpPr>
          <p:cNvPr id="10" name="TextBox 9">
            <a:extLst>
              <a:ext uri="{FF2B5EF4-FFF2-40B4-BE49-F238E27FC236}">
                <a16:creationId xmlns:a16="http://schemas.microsoft.com/office/drawing/2014/main" id="{05330640-F804-4262-F88F-1D88A8706CA1}"/>
              </a:ext>
            </a:extLst>
          </p:cNvPr>
          <p:cNvSpPr txBox="1"/>
          <p:nvPr/>
        </p:nvSpPr>
        <p:spPr>
          <a:xfrm>
            <a:off x="90643" y="1774701"/>
            <a:ext cx="3945137" cy="3308598"/>
          </a:xfrm>
          <a:prstGeom prst="rect">
            <a:avLst/>
          </a:prstGeom>
          <a:noFill/>
        </p:spPr>
        <p:txBody>
          <a:bodyPr wrap="square">
            <a:spAutoFit/>
          </a:bodyPr>
          <a:lstStyle/>
          <a:p>
            <a:pPr algn="just"/>
            <a:r>
              <a:rPr lang="en-GB" sz="1100" i="1" dirty="0"/>
              <a:t>&lt;&lt; While the </a:t>
            </a:r>
            <a:r>
              <a:rPr lang="en-GB" sz="1100" b="1" i="1" dirty="0">
                <a:solidFill>
                  <a:srgbClr val="00B050"/>
                </a:solidFill>
              </a:rPr>
              <a:t>extension of IDM to CERN-GIF++ is completed</a:t>
            </a:r>
            <a:r>
              <a:rPr lang="en-GB" sz="1100" i="1" dirty="0"/>
              <a:t>, </a:t>
            </a:r>
            <a:r>
              <a:rPr lang="en-GB" sz="1100" b="1" i="1" dirty="0">
                <a:solidFill>
                  <a:srgbClr val="FF0000"/>
                </a:solidFill>
              </a:rPr>
              <a:t>the departure of the senior staff leading the AIDAinnova task at ENEA-FNG in Rome</a:t>
            </a:r>
            <a:r>
              <a:rPr lang="en-GB" sz="1100" i="1" dirty="0"/>
              <a:t> (who moved to a new position at the beginning of 2023), as well as of his post-doc working on the technical development, </a:t>
            </a:r>
            <a:r>
              <a:rPr lang="en-GB" sz="1100" b="1" i="1" dirty="0">
                <a:solidFill>
                  <a:srgbClr val="FF0000"/>
                </a:solidFill>
              </a:rPr>
              <a:t>de facto stopped the software deployment work ongoing at ENEA-FNG required to fully achieve the future D4.3.</a:t>
            </a:r>
          </a:p>
          <a:p>
            <a:pPr algn="just"/>
            <a:endParaRPr lang="en-GB" sz="1100" i="1" dirty="0"/>
          </a:p>
          <a:p>
            <a:pPr algn="just"/>
            <a:r>
              <a:rPr lang="en-GB" sz="1100" i="1" dirty="0"/>
              <a:t>Since the contribution of ENEA-FNG to D4.3 (…) aims to prove that IDM can be generalized and employed in facility infrastructures other than the CERN one, for the purposes of D4.3, </a:t>
            </a:r>
            <a:r>
              <a:rPr lang="en-GB" sz="1100" b="1" i="1" dirty="0">
                <a:highlight>
                  <a:srgbClr val="FFFF00"/>
                </a:highlight>
              </a:rPr>
              <a:t>we propose the change of the target facility for the software deployment from ENEA-FNG to the Fermilab-ITA proton irradiation facility in the USA where the deployment of an extended version of the original IDM tool is currently ongoing </a:t>
            </a:r>
            <a:r>
              <a:rPr lang="en-GB" sz="1100" i="1" dirty="0"/>
              <a:t>with the support of the CERN team involved in Task 4.3. The proposed change of target facility infrastructure </a:t>
            </a:r>
            <a:r>
              <a:rPr lang="en-GB" sz="1100" b="1" i="1" dirty="0">
                <a:highlight>
                  <a:srgbClr val="FFFF00"/>
                </a:highlight>
              </a:rPr>
              <a:t>does not change the scope of the work and still demonstrate the technical feasibility of the task</a:t>
            </a:r>
            <a:r>
              <a:rPr lang="en-GB" sz="1100" i="1" dirty="0">
                <a:highlight>
                  <a:srgbClr val="FFFF00"/>
                </a:highlight>
              </a:rPr>
              <a:t> </a:t>
            </a:r>
            <a:r>
              <a:rPr lang="en-GB" sz="1100" i="1" dirty="0"/>
              <a:t>originally foreseen in D4.3. &gt;&gt;</a:t>
            </a:r>
          </a:p>
        </p:txBody>
      </p:sp>
      <p:pic>
        <p:nvPicPr>
          <p:cNvPr id="13" name="Picture 12">
            <a:extLst>
              <a:ext uri="{FF2B5EF4-FFF2-40B4-BE49-F238E27FC236}">
                <a16:creationId xmlns:a16="http://schemas.microsoft.com/office/drawing/2014/main" id="{E5D3858B-DEF6-9BA9-E1E2-099FD4F48696}"/>
              </a:ext>
            </a:extLst>
          </p:cNvPr>
          <p:cNvPicPr>
            <a:picLocks noChangeAspect="1"/>
          </p:cNvPicPr>
          <p:nvPr/>
        </p:nvPicPr>
        <p:blipFill>
          <a:blip r:embed="rId2"/>
          <a:stretch>
            <a:fillRect/>
          </a:stretch>
        </p:blipFill>
        <p:spPr>
          <a:xfrm>
            <a:off x="4179519" y="1235515"/>
            <a:ext cx="3892041" cy="2229547"/>
          </a:xfrm>
          <a:prstGeom prst="rect">
            <a:avLst/>
          </a:prstGeom>
          <a:ln>
            <a:noFill/>
          </a:ln>
          <a:effectLst>
            <a:outerShdw blurRad="292100" dist="139700" dir="2700000" algn="tl" rotWithShape="0">
              <a:srgbClr val="333333">
                <a:alpha val="65000"/>
              </a:srgbClr>
            </a:outerShdw>
          </a:effectLst>
        </p:spPr>
      </p:pic>
      <p:pic>
        <p:nvPicPr>
          <p:cNvPr id="14" name="Picture 13">
            <a:extLst>
              <a:ext uri="{FF2B5EF4-FFF2-40B4-BE49-F238E27FC236}">
                <a16:creationId xmlns:a16="http://schemas.microsoft.com/office/drawing/2014/main" id="{71E1D123-0431-458E-ED9D-2DCE868A817E}"/>
              </a:ext>
            </a:extLst>
          </p:cNvPr>
          <p:cNvPicPr>
            <a:picLocks noChangeAspect="1"/>
          </p:cNvPicPr>
          <p:nvPr/>
        </p:nvPicPr>
        <p:blipFill>
          <a:blip r:embed="rId3"/>
          <a:stretch>
            <a:fillRect/>
          </a:stretch>
        </p:blipFill>
        <p:spPr>
          <a:xfrm>
            <a:off x="6200255" y="4161368"/>
            <a:ext cx="2838796" cy="2133506"/>
          </a:xfrm>
          <a:prstGeom prst="rect">
            <a:avLst/>
          </a:prstGeom>
        </p:spPr>
      </p:pic>
      <p:sp>
        <p:nvSpPr>
          <p:cNvPr id="17" name="Arrow: Notched Right 16">
            <a:extLst>
              <a:ext uri="{FF2B5EF4-FFF2-40B4-BE49-F238E27FC236}">
                <a16:creationId xmlns:a16="http://schemas.microsoft.com/office/drawing/2014/main" id="{38FD154C-C195-66BA-5634-A95ED0E56CF2}"/>
              </a:ext>
            </a:extLst>
          </p:cNvPr>
          <p:cNvSpPr/>
          <p:nvPr/>
        </p:nvSpPr>
        <p:spPr>
          <a:xfrm rot="2173771">
            <a:off x="5511339" y="3660886"/>
            <a:ext cx="688917" cy="561957"/>
          </a:xfrm>
          <a:prstGeom prst="notch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F8A45FB9-1657-9082-8550-EFEE2AFDD49F}"/>
              </a:ext>
            </a:extLst>
          </p:cNvPr>
          <p:cNvPicPr>
            <a:picLocks noChangeAspect="1"/>
          </p:cNvPicPr>
          <p:nvPr/>
        </p:nvPicPr>
        <p:blipFill>
          <a:blip r:embed="rId4"/>
          <a:stretch>
            <a:fillRect/>
          </a:stretch>
        </p:blipFill>
        <p:spPr>
          <a:xfrm>
            <a:off x="1387330" y="5228121"/>
            <a:ext cx="1481456" cy="951058"/>
          </a:xfrm>
          <a:prstGeom prst="rect">
            <a:avLst/>
          </a:prstGeom>
        </p:spPr>
      </p:pic>
      <p:sp>
        <p:nvSpPr>
          <p:cNvPr id="4" name="TextBox 3">
            <a:extLst>
              <a:ext uri="{FF2B5EF4-FFF2-40B4-BE49-F238E27FC236}">
                <a16:creationId xmlns:a16="http://schemas.microsoft.com/office/drawing/2014/main" id="{A1833937-D8F4-1E2F-C3A9-56A68D11D58E}"/>
              </a:ext>
            </a:extLst>
          </p:cNvPr>
          <p:cNvSpPr txBox="1"/>
          <p:nvPr/>
        </p:nvSpPr>
        <p:spPr>
          <a:xfrm>
            <a:off x="3440353" y="448444"/>
            <a:ext cx="1131647" cy="276999"/>
          </a:xfrm>
          <a:prstGeom prst="rect">
            <a:avLst/>
          </a:prstGeom>
          <a:solidFill>
            <a:srgbClr val="FFFF00"/>
          </a:solidFill>
        </p:spPr>
        <p:txBody>
          <a:bodyPr wrap="none" lIns="36000" tIns="0" rIns="36000" bIns="0" rtlCol="0">
            <a:spAutoFit/>
          </a:bodyPr>
          <a:lstStyle/>
          <a:p>
            <a:r>
              <a:rPr lang="en-US" dirty="0"/>
              <a:t>Objective 1</a:t>
            </a:r>
            <a:endParaRPr lang="en-GB" dirty="0"/>
          </a:p>
        </p:txBody>
      </p:sp>
    </p:spTree>
    <p:extLst>
      <p:ext uri="{BB962C8B-B14F-4D97-AF65-F5344CB8AC3E}">
        <p14:creationId xmlns:p14="http://schemas.microsoft.com/office/powerpoint/2010/main" val="510691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a:t>Federico Ravotti - AIDAinnova Task 4.3</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a:t>18 Mar 2024</a:t>
            </a:r>
            <a:endParaRPr lang="en-GB" sz="1400" dirty="0"/>
          </a:p>
        </p:txBody>
      </p:sp>
      <p:sp>
        <p:nvSpPr>
          <p:cNvPr id="7" name="Title 4">
            <a:extLst>
              <a:ext uri="{FF2B5EF4-FFF2-40B4-BE49-F238E27FC236}">
                <a16:creationId xmlns:a16="http://schemas.microsoft.com/office/drawing/2014/main" id="{E644546D-4065-4612-AD97-65B8C13300BE}"/>
              </a:ext>
            </a:extLst>
          </p:cNvPr>
          <p:cNvSpPr>
            <a:spLocks noGrp="1"/>
          </p:cNvSpPr>
          <p:nvPr>
            <p:ph type="title"/>
          </p:nvPr>
        </p:nvSpPr>
        <p:spPr>
          <a:xfrm>
            <a:off x="5366906" y="158576"/>
            <a:ext cx="3777094" cy="962251"/>
          </a:xfrm>
        </p:spPr>
        <p:txBody>
          <a:bodyPr/>
          <a:lstStyle/>
          <a:p>
            <a:r>
              <a:rPr lang="en-US" sz="3200" dirty="0"/>
              <a:t>ITA Data Manager @ FNAL</a:t>
            </a:r>
            <a:endParaRPr lang="en-GB" baseline="30000" dirty="0"/>
          </a:p>
        </p:txBody>
      </p:sp>
      <p:sp>
        <p:nvSpPr>
          <p:cNvPr id="2" name="Slide Number Placeholder 1">
            <a:extLst>
              <a:ext uri="{FF2B5EF4-FFF2-40B4-BE49-F238E27FC236}">
                <a16:creationId xmlns:a16="http://schemas.microsoft.com/office/drawing/2014/main" id="{36743E3B-7A48-4066-A787-C836B84007D4}"/>
              </a:ext>
            </a:extLst>
          </p:cNvPr>
          <p:cNvSpPr>
            <a:spLocks noGrp="1"/>
          </p:cNvSpPr>
          <p:nvPr>
            <p:ph type="sldNum" sz="quarter" idx="12"/>
          </p:nvPr>
        </p:nvSpPr>
        <p:spPr/>
        <p:txBody>
          <a:bodyPr/>
          <a:lstStyle/>
          <a:p>
            <a:fld id="{FC4456CD-832E-41F2-9893-C7650CCC5376}" type="slidenum">
              <a:rPr lang="en-GB" smtClean="0"/>
              <a:t>7</a:t>
            </a:fld>
            <a:endParaRPr lang="en-GB"/>
          </a:p>
        </p:txBody>
      </p:sp>
      <p:pic>
        <p:nvPicPr>
          <p:cNvPr id="4" name="Picture 1">
            <a:extLst>
              <a:ext uri="{FF2B5EF4-FFF2-40B4-BE49-F238E27FC236}">
                <a16:creationId xmlns:a16="http://schemas.microsoft.com/office/drawing/2014/main" id="{6F4E13BB-8D25-4D31-5BD6-AFFC8589464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196" y="3357190"/>
            <a:ext cx="5132231" cy="2896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EBA82F62-F109-0026-4281-DF5D71E61EE6}"/>
              </a:ext>
            </a:extLst>
          </p:cNvPr>
          <p:cNvPicPr>
            <a:picLocks noChangeAspect="1"/>
          </p:cNvPicPr>
          <p:nvPr/>
        </p:nvPicPr>
        <p:blipFill>
          <a:blip r:embed="rId3"/>
          <a:stretch>
            <a:fillRect/>
          </a:stretch>
        </p:blipFill>
        <p:spPr>
          <a:xfrm>
            <a:off x="4016234" y="3646388"/>
            <a:ext cx="5127766" cy="2809030"/>
          </a:xfrm>
          <a:prstGeom prst="rect">
            <a:avLst/>
          </a:prstGeom>
        </p:spPr>
      </p:pic>
      <p:sp>
        <p:nvSpPr>
          <p:cNvPr id="8" name="TextBox 7">
            <a:extLst>
              <a:ext uri="{FF2B5EF4-FFF2-40B4-BE49-F238E27FC236}">
                <a16:creationId xmlns:a16="http://schemas.microsoft.com/office/drawing/2014/main" id="{59809A4A-1D15-9CEB-8FBD-6B2686665E45}"/>
              </a:ext>
            </a:extLst>
          </p:cNvPr>
          <p:cNvSpPr txBox="1"/>
          <p:nvPr/>
        </p:nvSpPr>
        <p:spPr>
          <a:xfrm>
            <a:off x="4441891" y="5726767"/>
            <a:ext cx="4276452" cy="246221"/>
          </a:xfrm>
          <a:prstGeom prst="rect">
            <a:avLst/>
          </a:prstGeom>
          <a:noFill/>
        </p:spPr>
        <p:txBody>
          <a:bodyPr wrap="square" rtlCol="0">
            <a:spAutoFit/>
          </a:bodyPr>
          <a:lstStyle/>
          <a:p>
            <a:r>
              <a:rPr lang="en-US" sz="1000" b="1" i="1" dirty="0">
                <a:solidFill>
                  <a:schemeClr val="accent6">
                    <a:lumMod val="10000"/>
                  </a:schemeClr>
                </a:solidFill>
              </a:rPr>
              <a:t>Screenshots of ITA data manager prototype @ FNAL (© </a:t>
            </a:r>
            <a:r>
              <a:rPr lang="nl-NL" sz="1000" b="1" i="1" dirty="0">
                <a:solidFill>
                  <a:schemeClr val="accent6">
                    <a:lumMod val="10000"/>
                  </a:schemeClr>
                </a:solidFill>
              </a:rPr>
              <a:t>M. Zalokar, E. Niner)</a:t>
            </a:r>
            <a:endParaRPr lang="en-GB" sz="1000" b="1" i="1" dirty="0">
              <a:solidFill>
                <a:schemeClr val="accent6">
                  <a:lumMod val="10000"/>
                </a:schemeClr>
              </a:solidFill>
            </a:endParaRPr>
          </a:p>
        </p:txBody>
      </p:sp>
      <p:sp>
        <p:nvSpPr>
          <p:cNvPr id="9" name="TextBox 8">
            <a:extLst>
              <a:ext uri="{FF2B5EF4-FFF2-40B4-BE49-F238E27FC236}">
                <a16:creationId xmlns:a16="http://schemas.microsoft.com/office/drawing/2014/main" id="{3722C84F-49D9-787B-BDC1-82A7713F72F6}"/>
              </a:ext>
            </a:extLst>
          </p:cNvPr>
          <p:cNvSpPr txBox="1"/>
          <p:nvPr/>
        </p:nvSpPr>
        <p:spPr>
          <a:xfrm>
            <a:off x="94960" y="1194002"/>
            <a:ext cx="5612241" cy="2283702"/>
          </a:xfrm>
          <a:prstGeom prst="rect">
            <a:avLst/>
          </a:prstGeom>
          <a:noFill/>
        </p:spPr>
        <p:txBody>
          <a:bodyPr wrap="square" rtlCol="0">
            <a:spAutoFit/>
          </a:bodyPr>
          <a:lstStyle/>
          <a:p>
            <a:pPr marL="357188" lvl="1" indent="-265113" defTabSz="685783">
              <a:lnSpc>
                <a:spcPct val="90000"/>
              </a:lnSpc>
              <a:spcBef>
                <a:spcPts val="750"/>
              </a:spcBef>
              <a:buClr>
                <a:srgbClr val="F2B53C"/>
              </a:buClr>
              <a:buFont typeface="Arial" panose="020B0604020202020204" pitchFamily="34" charset="0"/>
              <a:buChar char="•"/>
            </a:pPr>
            <a:r>
              <a:rPr lang="en-GB" sz="2000" b="1" dirty="0">
                <a:solidFill>
                  <a:srgbClr val="171A6C"/>
                </a:solidFill>
                <a:cs typeface="Times New Roman" panose="02020603050405020304" pitchFamily="18" charset="0"/>
              </a:rPr>
              <a:t>Cloning and adapting IDM according to ITA requirements </a:t>
            </a:r>
            <a:r>
              <a:rPr lang="en-GB" sz="2000" dirty="0">
                <a:solidFill>
                  <a:srgbClr val="171A6C"/>
                </a:solidFill>
                <a:cs typeface="Times New Roman" panose="02020603050405020304" pitchFamily="18" charset="0"/>
              </a:rPr>
              <a:t>(based on the work of MS13):</a:t>
            </a:r>
          </a:p>
          <a:p>
            <a:pPr marL="814388" lvl="2" indent="-265113" defTabSz="685783">
              <a:lnSpc>
                <a:spcPct val="90000"/>
              </a:lnSpc>
              <a:spcBef>
                <a:spcPts val="750"/>
              </a:spcBef>
              <a:buClr>
                <a:srgbClr val="F2B53C"/>
              </a:buClr>
              <a:buFont typeface="Arial" panose="020B0604020202020204" pitchFamily="34" charset="0"/>
              <a:buChar char="•"/>
            </a:pPr>
            <a:r>
              <a:rPr lang="en-GB" sz="2000" dirty="0">
                <a:solidFill>
                  <a:srgbClr val="171A6C"/>
                </a:solidFill>
                <a:cs typeface="Times New Roman" panose="02020603050405020304" pitchFamily="18" charset="0"/>
              </a:rPr>
              <a:t>a prototype version already exist</a:t>
            </a:r>
          </a:p>
          <a:p>
            <a:pPr marL="357188" lvl="1" indent="-265113" defTabSz="685783">
              <a:lnSpc>
                <a:spcPct val="90000"/>
              </a:lnSpc>
              <a:spcBef>
                <a:spcPts val="750"/>
              </a:spcBef>
              <a:buClr>
                <a:srgbClr val="F2B53C"/>
              </a:buClr>
              <a:buFont typeface="Arial" panose="020B0604020202020204" pitchFamily="34" charset="0"/>
              <a:buChar char="•"/>
            </a:pPr>
            <a:r>
              <a:rPr lang="en-GB" sz="2000" b="1" dirty="0">
                <a:solidFill>
                  <a:srgbClr val="171A6C"/>
                </a:solidFill>
                <a:cs typeface="Times New Roman" panose="02020603050405020304" pitchFamily="18" charset="0"/>
              </a:rPr>
              <a:t>Meeting @ FNAL on 08/03/24 </a:t>
            </a:r>
            <a:r>
              <a:rPr lang="en-GB" sz="2000" dirty="0">
                <a:solidFill>
                  <a:srgbClr val="171A6C"/>
                </a:solidFill>
                <a:cs typeface="Times New Roman" panose="02020603050405020304" pitchFamily="18" charset="0"/>
              </a:rPr>
              <a:t>to discuss technical issues, advancement, support:</a:t>
            </a:r>
          </a:p>
          <a:p>
            <a:pPr marL="814388" lvl="2" indent="-265113" defTabSz="685783">
              <a:lnSpc>
                <a:spcPct val="90000"/>
              </a:lnSpc>
              <a:spcBef>
                <a:spcPts val="750"/>
              </a:spcBef>
              <a:buClr>
                <a:srgbClr val="F2B53C"/>
              </a:buClr>
              <a:buFont typeface="Arial" panose="020B0604020202020204" pitchFamily="34" charset="0"/>
              <a:buChar char="•"/>
            </a:pPr>
            <a:r>
              <a:rPr lang="en-GB" dirty="0">
                <a:solidFill>
                  <a:srgbClr val="171A6C"/>
                </a:solidFill>
                <a:cs typeface="Times New Roman" panose="02020603050405020304" pitchFamily="18" charset="0"/>
              </a:rPr>
              <a:t>IT system updates, warnings to users while registering experiments, etc. </a:t>
            </a:r>
          </a:p>
        </p:txBody>
      </p:sp>
      <p:pic>
        <p:nvPicPr>
          <p:cNvPr id="11" name="Picture 10" descr="A group of people standing together&#10;&#10;Description automatically generated">
            <a:extLst>
              <a:ext uri="{FF2B5EF4-FFF2-40B4-BE49-F238E27FC236}">
                <a16:creationId xmlns:a16="http://schemas.microsoft.com/office/drawing/2014/main" id="{3F617F26-8F0B-C5DB-1EEE-48F73A0A63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7202" y="1207470"/>
            <a:ext cx="3341837" cy="1502479"/>
          </a:xfrm>
          <a:prstGeom prst="rect">
            <a:avLst/>
          </a:prstGeom>
        </p:spPr>
      </p:pic>
      <p:sp>
        <p:nvSpPr>
          <p:cNvPr id="12" name="TextBox 11">
            <a:extLst>
              <a:ext uri="{FF2B5EF4-FFF2-40B4-BE49-F238E27FC236}">
                <a16:creationId xmlns:a16="http://schemas.microsoft.com/office/drawing/2014/main" id="{EE468649-E25C-59D9-E770-61A41B470717}"/>
              </a:ext>
            </a:extLst>
          </p:cNvPr>
          <p:cNvSpPr txBox="1"/>
          <p:nvPr/>
        </p:nvSpPr>
        <p:spPr>
          <a:xfrm>
            <a:off x="5227191" y="2823691"/>
            <a:ext cx="3777094" cy="840230"/>
          </a:xfrm>
          <a:prstGeom prst="rect">
            <a:avLst/>
          </a:prstGeom>
          <a:noFill/>
        </p:spPr>
        <p:txBody>
          <a:bodyPr wrap="square" rtlCol="0">
            <a:spAutoFit/>
          </a:bodyPr>
          <a:lstStyle/>
          <a:p>
            <a:pPr marL="357188" lvl="1" indent="-265113" defTabSz="685783">
              <a:lnSpc>
                <a:spcPct val="90000"/>
              </a:lnSpc>
              <a:spcBef>
                <a:spcPts val="750"/>
              </a:spcBef>
              <a:buClr>
                <a:srgbClr val="F2B53C"/>
              </a:buClr>
              <a:buFont typeface="Arial" panose="020B0604020202020204" pitchFamily="34" charset="0"/>
              <a:buChar char="•"/>
            </a:pPr>
            <a:r>
              <a:rPr lang="en-US" dirty="0">
                <a:solidFill>
                  <a:srgbClr val="171A6C"/>
                </a:solidFill>
                <a:cs typeface="Times New Roman" panose="02020603050405020304" pitchFamily="18" charset="0"/>
              </a:rPr>
              <a:t>Discussion started about possibility to test CAEN DigiWaste platform also @ FNAL ?</a:t>
            </a:r>
            <a:endParaRPr lang="en-GB" dirty="0">
              <a:solidFill>
                <a:srgbClr val="171A6C"/>
              </a:solidFill>
              <a:cs typeface="Times New Roman" panose="02020603050405020304" pitchFamily="18" charset="0"/>
            </a:endParaRPr>
          </a:p>
        </p:txBody>
      </p:sp>
      <p:sp>
        <p:nvSpPr>
          <p:cNvPr id="10" name="TextBox 9">
            <a:extLst>
              <a:ext uri="{FF2B5EF4-FFF2-40B4-BE49-F238E27FC236}">
                <a16:creationId xmlns:a16="http://schemas.microsoft.com/office/drawing/2014/main" id="{04F9E598-C0FD-729F-43D5-BC9BDEEE9E75}"/>
              </a:ext>
            </a:extLst>
          </p:cNvPr>
          <p:cNvSpPr txBox="1"/>
          <p:nvPr/>
        </p:nvSpPr>
        <p:spPr>
          <a:xfrm>
            <a:off x="3440353" y="448444"/>
            <a:ext cx="1131647" cy="276999"/>
          </a:xfrm>
          <a:prstGeom prst="rect">
            <a:avLst/>
          </a:prstGeom>
          <a:solidFill>
            <a:srgbClr val="FFFF00"/>
          </a:solidFill>
        </p:spPr>
        <p:txBody>
          <a:bodyPr wrap="none" lIns="36000" tIns="0" rIns="36000" bIns="0" rtlCol="0">
            <a:spAutoFit/>
          </a:bodyPr>
          <a:lstStyle/>
          <a:p>
            <a:r>
              <a:rPr lang="en-US" dirty="0"/>
              <a:t>Objective 1</a:t>
            </a:r>
            <a:endParaRPr lang="en-GB" dirty="0"/>
          </a:p>
        </p:txBody>
      </p:sp>
      <p:sp>
        <p:nvSpPr>
          <p:cNvPr id="13" name="TextBox 12">
            <a:extLst>
              <a:ext uri="{FF2B5EF4-FFF2-40B4-BE49-F238E27FC236}">
                <a16:creationId xmlns:a16="http://schemas.microsoft.com/office/drawing/2014/main" id="{E9BCE950-54CB-74C6-8AC8-79E048204A5A}"/>
              </a:ext>
            </a:extLst>
          </p:cNvPr>
          <p:cNvSpPr txBox="1"/>
          <p:nvPr/>
        </p:nvSpPr>
        <p:spPr>
          <a:xfrm rot="21238040">
            <a:off x="1672230" y="6270442"/>
            <a:ext cx="1128976" cy="307777"/>
          </a:xfrm>
          <a:prstGeom prst="rect">
            <a:avLst/>
          </a:prstGeom>
          <a:solidFill>
            <a:srgbClr val="FFC000"/>
          </a:solidFill>
        </p:spPr>
        <p:txBody>
          <a:bodyPr wrap="square" rtlCol="0">
            <a:spAutoFit/>
          </a:bodyPr>
          <a:lstStyle/>
          <a:p>
            <a:pPr algn="ctr"/>
            <a:r>
              <a:rPr lang="en-US" sz="1400" dirty="0"/>
              <a:t>D4.3 (M45)</a:t>
            </a:r>
            <a:endParaRPr lang="en-GB" sz="1400" dirty="0"/>
          </a:p>
        </p:txBody>
      </p:sp>
    </p:spTree>
    <p:extLst>
      <p:ext uri="{BB962C8B-B14F-4D97-AF65-F5344CB8AC3E}">
        <p14:creationId xmlns:p14="http://schemas.microsoft.com/office/powerpoint/2010/main" val="2329009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9551129-189B-52F6-3451-2E7F13BD739F}"/>
              </a:ext>
            </a:extLst>
          </p:cNvPr>
          <p:cNvSpPr>
            <a:spLocks noGrp="1"/>
          </p:cNvSpPr>
          <p:nvPr>
            <p:ph type="ftr" sz="quarter" idx="11"/>
          </p:nvPr>
        </p:nvSpPr>
        <p:spPr/>
        <p:txBody>
          <a:bodyPr/>
          <a:lstStyle/>
          <a:p>
            <a:r>
              <a:rPr lang="it-IT"/>
              <a:t>Federico Ravotti - AIDAinnova Task 4.3</a:t>
            </a:r>
            <a:endParaRPr lang="en-GB" dirty="0"/>
          </a:p>
        </p:txBody>
      </p:sp>
      <p:sp>
        <p:nvSpPr>
          <p:cNvPr id="4" name="Date Placeholder 3">
            <a:extLst>
              <a:ext uri="{FF2B5EF4-FFF2-40B4-BE49-F238E27FC236}">
                <a16:creationId xmlns:a16="http://schemas.microsoft.com/office/drawing/2014/main" id="{1DDF598F-7B72-9F67-39C3-02417F62AADC}"/>
              </a:ext>
            </a:extLst>
          </p:cNvPr>
          <p:cNvSpPr>
            <a:spLocks noGrp="1"/>
          </p:cNvSpPr>
          <p:nvPr>
            <p:ph type="dt" sz="half" idx="10"/>
          </p:nvPr>
        </p:nvSpPr>
        <p:spPr/>
        <p:txBody>
          <a:bodyPr/>
          <a:lstStyle/>
          <a:p>
            <a:r>
              <a:rPr lang="en-US"/>
              <a:t>18 Mar 2024</a:t>
            </a:r>
            <a:endParaRPr lang="en-GB" dirty="0"/>
          </a:p>
        </p:txBody>
      </p:sp>
      <p:sp>
        <p:nvSpPr>
          <p:cNvPr id="5" name="Slide Number Placeholder 4">
            <a:extLst>
              <a:ext uri="{FF2B5EF4-FFF2-40B4-BE49-F238E27FC236}">
                <a16:creationId xmlns:a16="http://schemas.microsoft.com/office/drawing/2014/main" id="{DCA05BE9-A6E7-24CE-D72E-45FF31F3EBBE}"/>
              </a:ext>
            </a:extLst>
          </p:cNvPr>
          <p:cNvSpPr>
            <a:spLocks noGrp="1"/>
          </p:cNvSpPr>
          <p:nvPr>
            <p:ph type="sldNum" sz="quarter" idx="12"/>
          </p:nvPr>
        </p:nvSpPr>
        <p:spPr/>
        <p:txBody>
          <a:bodyPr/>
          <a:lstStyle/>
          <a:p>
            <a:fld id="{FC4456CD-832E-41F2-9893-C7650CCC5376}" type="slidenum">
              <a:rPr lang="en-GB" smtClean="0"/>
              <a:t>8</a:t>
            </a:fld>
            <a:endParaRPr lang="en-GB"/>
          </a:p>
        </p:txBody>
      </p:sp>
      <p:sp>
        <p:nvSpPr>
          <p:cNvPr id="6" name="Title 5">
            <a:extLst>
              <a:ext uri="{FF2B5EF4-FFF2-40B4-BE49-F238E27FC236}">
                <a16:creationId xmlns:a16="http://schemas.microsoft.com/office/drawing/2014/main" id="{CADDA835-1F16-FA74-2BC4-87DF0031517F}"/>
              </a:ext>
            </a:extLst>
          </p:cNvPr>
          <p:cNvSpPr>
            <a:spLocks noGrp="1"/>
          </p:cNvSpPr>
          <p:nvPr>
            <p:ph type="title"/>
          </p:nvPr>
        </p:nvSpPr>
        <p:spPr>
          <a:xfrm>
            <a:off x="4197927" y="91439"/>
            <a:ext cx="4841123" cy="985799"/>
          </a:xfrm>
        </p:spPr>
        <p:txBody>
          <a:bodyPr>
            <a:normAutofit/>
          </a:bodyPr>
          <a:lstStyle/>
          <a:p>
            <a:r>
              <a:rPr lang="en-US" dirty="0"/>
              <a:t>Spectrometry &amp; Traceability Data Aggregation </a:t>
            </a:r>
            <a:endParaRPr lang="en-GB" dirty="0"/>
          </a:p>
        </p:txBody>
      </p:sp>
      <p:sp>
        <p:nvSpPr>
          <p:cNvPr id="8" name="Content Placeholder 1">
            <a:extLst>
              <a:ext uri="{FF2B5EF4-FFF2-40B4-BE49-F238E27FC236}">
                <a16:creationId xmlns:a16="http://schemas.microsoft.com/office/drawing/2014/main" id="{002C8988-D771-9E8B-2305-20A09F19CE57}"/>
              </a:ext>
            </a:extLst>
          </p:cNvPr>
          <p:cNvSpPr>
            <a:spLocks noGrp="1"/>
          </p:cNvSpPr>
          <p:nvPr>
            <p:ph idx="1"/>
          </p:nvPr>
        </p:nvSpPr>
        <p:spPr>
          <a:xfrm>
            <a:off x="0" y="1343197"/>
            <a:ext cx="4929447" cy="1427579"/>
          </a:xfrm>
        </p:spPr>
        <p:txBody>
          <a:bodyPr>
            <a:normAutofit/>
          </a:bodyPr>
          <a:lstStyle/>
          <a:p>
            <a:r>
              <a:rPr lang="en-US" sz="2000" dirty="0">
                <a:ea typeface="Calibri" panose="020F0502020204030204" pitchFamily="34" charset="0"/>
                <a:cs typeface="Times New Roman" panose="02020603050405020304" pitchFamily="18" charset="0"/>
              </a:rPr>
              <a:t>CAEN </a:t>
            </a:r>
            <a:r>
              <a:rPr lang="en-US" sz="2000" b="1" dirty="0">
                <a:ea typeface="Calibri" panose="020F0502020204030204" pitchFamily="34" charset="0"/>
                <a:cs typeface="Times New Roman" panose="02020603050405020304" pitchFamily="18" charset="0"/>
              </a:rPr>
              <a:t>RadHAND</a:t>
            </a:r>
            <a:r>
              <a:rPr lang="en-US" sz="2000" dirty="0">
                <a:ea typeface="Calibri" panose="020F0502020204030204" pitchFamily="34" charset="0"/>
                <a:cs typeface="Times New Roman" panose="02020603050405020304" pitchFamily="18" charset="0"/>
              </a:rPr>
              <a:t> device delivered at CERN</a:t>
            </a:r>
          </a:p>
          <a:p>
            <a:r>
              <a:rPr lang="en-US" sz="2000" b="1" dirty="0">
                <a:ea typeface="Calibri" panose="020F0502020204030204" pitchFamily="34" charset="0"/>
                <a:cs typeface="Times New Roman" panose="02020603050405020304" pitchFamily="18" charset="0"/>
              </a:rPr>
              <a:t>RadBASE</a:t>
            </a:r>
            <a:r>
              <a:rPr lang="en-US" sz="2000" dirty="0">
                <a:ea typeface="Calibri" panose="020F0502020204030204" pitchFamily="34" charset="0"/>
                <a:cs typeface="Times New Roman" panose="02020603050405020304" pitchFamily="18" charset="0"/>
              </a:rPr>
              <a:t> </a:t>
            </a:r>
            <a:r>
              <a:rPr lang="en-US" sz="2000" b="1" dirty="0">
                <a:ea typeface="Calibri" panose="020F0502020204030204" pitchFamily="34" charset="0"/>
                <a:cs typeface="Times New Roman" panose="02020603050405020304" pitchFamily="18" charset="0"/>
              </a:rPr>
              <a:t>interface</a:t>
            </a:r>
            <a:r>
              <a:rPr lang="en-US" sz="2000" dirty="0">
                <a:ea typeface="Calibri" panose="020F0502020204030204" pitchFamily="34" charset="0"/>
                <a:cs typeface="Times New Roman" panose="02020603050405020304" pitchFamily="18" charset="0"/>
              </a:rPr>
              <a:t> configured, and workflow tested for IRRAD</a:t>
            </a:r>
          </a:p>
        </p:txBody>
      </p:sp>
      <p:pic>
        <p:nvPicPr>
          <p:cNvPr id="11" name="Picture 10">
            <a:extLst>
              <a:ext uri="{FF2B5EF4-FFF2-40B4-BE49-F238E27FC236}">
                <a16:creationId xmlns:a16="http://schemas.microsoft.com/office/drawing/2014/main" id="{F0D28A8B-2C57-3AA0-EEE5-6306B96F9099}"/>
              </a:ext>
            </a:extLst>
          </p:cNvPr>
          <p:cNvPicPr>
            <a:picLocks noChangeAspect="1"/>
          </p:cNvPicPr>
          <p:nvPr/>
        </p:nvPicPr>
        <p:blipFill>
          <a:blip r:embed="rId2"/>
          <a:stretch>
            <a:fillRect/>
          </a:stretch>
        </p:blipFill>
        <p:spPr>
          <a:xfrm>
            <a:off x="5018" y="2471072"/>
            <a:ext cx="3529014" cy="3055355"/>
          </a:xfrm>
          <a:prstGeom prst="rect">
            <a:avLst/>
          </a:prstGeom>
        </p:spPr>
      </p:pic>
      <p:pic>
        <p:nvPicPr>
          <p:cNvPr id="10" name="Picture 9">
            <a:extLst>
              <a:ext uri="{FF2B5EF4-FFF2-40B4-BE49-F238E27FC236}">
                <a16:creationId xmlns:a16="http://schemas.microsoft.com/office/drawing/2014/main" id="{CC572CC2-903A-EE6F-E89A-9BC48AEB62AC}"/>
              </a:ext>
            </a:extLst>
          </p:cNvPr>
          <p:cNvPicPr>
            <a:picLocks noChangeAspect="1"/>
          </p:cNvPicPr>
          <p:nvPr/>
        </p:nvPicPr>
        <p:blipFill>
          <a:blip r:embed="rId3"/>
          <a:stretch>
            <a:fillRect/>
          </a:stretch>
        </p:blipFill>
        <p:spPr>
          <a:xfrm>
            <a:off x="3466575" y="2545243"/>
            <a:ext cx="3872580" cy="3384507"/>
          </a:xfrm>
          <a:prstGeom prst="rect">
            <a:avLst/>
          </a:prstGeom>
          <a:ln>
            <a:noFill/>
          </a:ln>
          <a:effectLst>
            <a:outerShdw blurRad="292100" dist="139700" dir="2700000" algn="tl" rotWithShape="0">
              <a:srgbClr val="333333">
                <a:alpha val="65000"/>
              </a:srgbClr>
            </a:outerShdw>
          </a:effectLst>
        </p:spPr>
      </p:pic>
      <p:sp>
        <p:nvSpPr>
          <p:cNvPr id="2" name="TextBox 1">
            <a:extLst>
              <a:ext uri="{FF2B5EF4-FFF2-40B4-BE49-F238E27FC236}">
                <a16:creationId xmlns:a16="http://schemas.microsoft.com/office/drawing/2014/main" id="{255BACBA-C6ED-0E67-772A-323D669849AA}"/>
              </a:ext>
            </a:extLst>
          </p:cNvPr>
          <p:cNvSpPr txBox="1"/>
          <p:nvPr/>
        </p:nvSpPr>
        <p:spPr>
          <a:xfrm>
            <a:off x="843331" y="5663755"/>
            <a:ext cx="2249612" cy="369332"/>
          </a:xfrm>
          <a:prstGeom prst="rect">
            <a:avLst/>
          </a:prstGeom>
          <a:noFill/>
        </p:spPr>
        <p:txBody>
          <a:bodyPr wrap="square" rtlCol="0">
            <a:spAutoFit/>
          </a:bodyPr>
          <a:lstStyle/>
          <a:p>
            <a:r>
              <a:rPr lang="en-US" i="1" dirty="0"/>
              <a:t>DigiWaste platform</a:t>
            </a:r>
            <a:endParaRPr lang="en-GB" i="1" dirty="0"/>
          </a:p>
        </p:txBody>
      </p:sp>
      <p:pic>
        <p:nvPicPr>
          <p:cNvPr id="12" name="Picture 11">
            <a:extLst>
              <a:ext uri="{FF2B5EF4-FFF2-40B4-BE49-F238E27FC236}">
                <a16:creationId xmlns:a16="http://schemas.microsoft.com/office/drawing/2014/main" id="{5CED8B28-EC3E-840E-263A-3186B12E7728}"/>
              </a:ext>
            </a:extLst>
          </p:cNvPr>
          <p:cNvPicPr>
            <a:picLocks noChangeAspect="1"/>
          </p:cNvPicPr>
          <p:nvPr/>
        </p:nvPicPr>
        <p:blipFill>
          <a:blip r:embed="rId4"/>
          <a:stretch>
            <a:fillRect/>
          </a:stretch>
        </p:blipFill>
        <p:spPr>
          <a:xfrm>
            <a:off x="6475620" y="1213302"/>
            <a:ext cx="2474334" cy="21787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descr="A diagram of a computer server&#10;&#10;Description automatically generated">
            <a:extLst>
              <a:ext uri="{FF2B5EF4-FFF2-40B4-BE49-F238E27FC236}">
                <a16:creationId xmlns:a16="http://schemas.microsoft.com/office/drawing/2014/main" id="{2EF6D207-D578-2A71-4945-D864BA46A55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34199" y="4418131"/>
            <a:ext cx="3520399" cy="2371606"/>
          </a:xfrm>
          <a:prstGeom prst="rect">
            <a:avLst/>
          </a:prstGeom>
        </p:spPr>
      </p:pic>
      <p:sp>
        <p:nvSpPr>
          <p:cNvPr id="7" name="TextBox 6">
            <a:extLst>
              <a:ext uri="{FF2B5EF4-FFF2-40B4-BE49-F238E27FC236}">
                <a16:creationId xmlns:a16="http://schemas.microsoft.com/office/drawing/2014/main" id="{BCD8F267-361B-DC70-C5B6-D11C86DB5DE2}"/>
              </a:ext>
            </a:extLst>
          </p:cNvPr>
          <p:cNvSpPr txBox="1"/>
          <p:nvPr/>
        </p:nvSpPr>
        <p:spPr>
          <a:xfrm>
            <a:off x="2968208" y="445838"/>
            <a:ext cx="1131647" cy="276999"/>
          </a:xfrm>
          <a:prstGeom prst="rect">
            <a:avLst/>
          </a:prstGeom>
          <a:solidFill>
            <a:srgbClr val="92D050"/>
          </a:solidFill>
        </p:spPr>
        <p:txBody>
          <a:bodyPr wrap="none" lIns="36000" tIns="0" rIns="36000" bIns="0" rtlCol="0">
            <a:spAutoFit/>
          </a:bodyPr>
          <a:lstStyle/>
          <a:p>
            <a:r>
              <a:rPr lang="en-US" dirty="0"/>
              <a:t>Objective 2</a:t>
            </a:r>
            <a:endParaRPr lang="en-GB" dirty="0"/>
          </a:p>
        </p:txBody>
      </p:sp>
    </p:spTree>
    <p:extLst>
      <p:ext uri="{BB962C8B-B14F-4D97-AF65-F5344CB8AC3E}">
        <p14:creationId xmlns:p14="http://schemas.microsoft.com/office/powerpoint/2010/main" val="2912525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9551129-189B-52F6-3451-2E7F13BD739F}"/>
              </a:ext>
            </a:extLst>
          </p:cNvPr>
          <p:cNvSpPr>
            <a:spLocks noGrp="1"/>
          </p:cNvSpPr>
          <p:nvPr>
            <p:ph type="ftr" sz="quarter" idx="11"/>
          </p:nvPr>
        </p:nvSpPr>
        <p:spPr/>
        <p:txBody>
          <a:bodyPr/>
          <a:lstStyle/>
          <a:p>
            <a:r>
              <a:rPr lang="it-IT"/>
              <a:t>Federico Ravotti - AIDAinnova Task 4.3</a:t>
            </a:r>
            <a:endParaRPr lang="en-GB" dirty="0"/>
          </a:p>
        </p:txBody>
      </p:sp>
      <p:sp>
        <p:nvSpPr>
          <p:cNvPr id="4" name="Date Placeholder 3">
            <a:extLst>
              <a:ext uri="{FF2B5EF4-FFF2-40B4-BE49-F238E27FC236}">
                <a16:creationId xmlns:a16="http://schemas.microsoft.com/office/drawing/2014/main" id="{1DDF598F-7B72-9F67-39C3-02417F62AADC}"/>
              </a:ext>
            </a:extLst>
          </p:cNvPr>
          <p:cNvSpPr>
            <a:spLocks noGrp="1"/>
          </p:cNvSpPr>
          <p:nvPr>
            <p:ph type="dt" sz="half" idx="10"/>
          </p:nvPr>
        </p:nvSpPr>
        <p:spPr/>
        <p:txBody>
          <a:bodyPr/>
          <a:lstStyle/>
          <a:p>
            <a:r>
              <a:rPr lang="en-US"/>
              <a:t>18 Mar 2024</a:t>
            </a:r>
            <a:endParaRPr lang="en-GB" dirty="0"/>
          </a:p>
        </p:txBody>
      </p:sp>
      <p:sp>
        <p:nvSpPr>
          <p:cNvPr id="5" name="Slide Number Placeholder 4">
            <a:extLst>
              <a:ext uri="{FF2B5EF4-FFF2-40B4-BE49-F238E27FC236}">
                <a16:creationId xmlns:a16="http://schemas.microsoft.com/office/drawing/2014/main" id="{DCA05BE9-A6E7-24CE-D72E-45FF31F3EBBE}"/>
              </a:ext>
            </a:extLst>
          </p:cNvPr>
          <p:cNvSpPr>
            <a:spLocks noGrp="1"/>
          </p:cNvSpPr>
          <p:nvPr>
            <p:ph type="sldNum" sz="quarter" idx="12"/>
          </p:nvPr>
        </p:nvSpPr>
        <p:spPr/>
        <p:txBody>
          <a:bodyPr/>
          <a:lstStyle/>
          <a:p>
            <a:fld id="{FC4456CD-832E-41F2-9893-C7650CCC5376}" type="slidenum">
              <a:rPr lang="en-GB" smtClean="0"/>
              <a:t>9</a:t>
            </a:fld>
            <a:endParaRPr lang="en-GB"/>
          </a:p>
        </p:txBody>
      </p:sp>
      <p:sp>
        <p:nvSpPr>
          <p:cNvPr id="6" name="Title 5">
            <a:extLst>
              <a:ext uri="{FF2B5EF4-FFF2-40B4-BE49-F238E27FC236}">
                <a16:creationId xmlns:a16="http://schemas.microsoft.com/office/drawing/2014/main" id="{CADDA835-1F16-FA74-2BC4-87DF0031517F}"/>
              </a:ext>
            </a:extLst>
          </p:cNvPr>
          <p:cNvSpPr>
            <a:spLocks noGrp="1"/>
          </p:cNvSpPr>
          <p:nvPr>
            <p:ph type="title"/>
          </p:nvPr>
        </p:nvSpPr>
        <p:spPr>
          <a:xfrm>
            <a:off x="4197927" y="91439"/>
            <a:ext cx="4841123" cy="985799"/>
          </a:xfrm>
        </p:spPr>
        <p:txBody>
          <a:bodyPr>
            <a:normAutofit/>
          </a:bodyPr>
          <a:lstStyle/>
          <a:p>
            <a:r>
              <a:rPr lang="en-US" dirty="0"/>
              <a:t>Spectrometry &amp; Traceability Data Aggregation </a:t>
            </a:r>
            <a:endParaRPr lang="en-GB" dirty="0"/>
          </a:p>
        </p:txBody>
      </p:sp>
      <p:sp>
        <p:nvSpPr>
          <p:cNvPr id="14" name="Content Placeholder 1">
            <a:extLst>
              <a:ext uri="{FF2B5EF4-FFF2-40B4-BE49-F238E27FC236}">
                <a16:creationId xmlns:a16="http://schemas.microsoft.com/office/drawing/2014/main" id="{E411DCAE-2408-FAB3-E476-85F3463985F0}"/>
              </a:ext>
            </a:extLst>
          </p:cNvPr>
          <p:cNvSpPr txBox="1">
            <a:spLocks/>
          </p:cNvSpPr>
          <p:nvPr/>
        </p:nvSpPr>
        <p:spPr>
          <a:xfrm>
            <a:off x="139697" y="1174595"/>
            <a:ext cx="8736854" cy="2106296"/>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200" dirty="0"/>
              <a:t>New integrated system RFID-based is being tested at IRRAD</a:t>
            </a:r>
          </a:p>
          <a:p>
            <a:pPr lvl="1"/>
            <a:r>
              <a:rPr lang="en-US" sz="1900" dirty="0"/>
              <a:t>RadHAND device used with RFID tags tested within AIDAinnova (slide 11)</a:t>
            </a:r>
          </a:p>
          <a:p>
            <a:r>
              <a:rPr lang="en-US" sz="2200" dirty="0"/>
              <a:t>Complete workflow tested using the RadHAND device:</a:t>
            </a:r>
          </a:p>
          <a:p>
            <a:pPr lvl="1"/>
            <a:r>
              <a:rPr lang="en-US" sz="1900" b="1" dirty="0">
                <a:solidFill>
                  <a:srgbClr val="00B050"/>
                </a:solidFill>
              </a:rPr>
              <a:t>Data acquired with RadHAND integrated in IDM</a:t>
            </a:r>
            <a:r>
              <a:rPr lang="en-US" sz="1900" dirty="0"/>
              <a:t> using CAEN API</a:t>
            </a:r>
          </a:p>
          <a:p>
            <a:r>
              <a:rPr lang="en-US" sz="2200" dirty="0"/>
              <a:t>Operation also </a:t>
            </a:r>
            <a:r>
              <a:rPr lang="en-US" sz="2200" b="1" dirty="0">
                <a:solidFill>
                  <a:schemeClr val="accent1"/>
                </a:solidFill>
              </a:rPr>
              <a:t>shown in WP2 promotional video </a:t>
            </a:r>
            <a:r>
              <a:rPr lang="en-US" sz="2200" dirty="0"/>
              <a:t>recorded in Nov. 2023</a:t>
            </a:r>
          </a:p>
        </p:txBody>
      </p:sp>
      <p:pic>
        <p:nvPicPr>
          <p:cNvPr id="15" name="Picture 14">
            <a:extLst>
              <a:ext uri="{FF2B5EF4-FFF2-40B4-BE49-F238E27FC236}">
                <a16:creationId xmlns:a16="http://schemas.microsoft.com/office/drawing/2014/main" id="{5EADBB19-7388-3231-442A-DCB50B0BE2EB}"/>
              </a:ext>
            </a:extLst>
          </p:cNvPr>
          <p:cNvPicPr>
            <a:picLocks noChangeAspect="1"/>
          </p:cNvPicPr>
          <p:nvPr/>
        </p:nvPicPr>
        <p:blipFill>
          <a:blip r:embed="rId2"/>
          <a:stretch>
            <a:fillRect/>
          </a:stretch>
        </p:blipFill>
        <p:spPr>
          <a:xfrm>
            <a:off x="3820017" y="3280892"/>
            <a:ext cx="5241701" cy="2628257"/>
          </a:xfrm>
          <a:prstGeom prst="rect">
            <a:avLst/>
          </a:prstGeom>
          <a:ln>
            <a:noFill/>
          </a:ln>
          <a:effectLst>
            <a:outerShdw blurRad="292100" dist="139700" dir="2700000" algn="tl" rotWithShape="0">
              <a:srgbClr val="333333">
                <a:alpha val="65000"/>
              </a:srgbClr>
            </a:outerShdw>
          </a:effectLst>
        </p:spPr>
      </p:pic>
      <p:sp>
        <p:nvSpPr>
          <p:cNvPr id="16" name="TextBox 15">
            <a:extLst>
              <a:ext uri="{FF2B5EF4-FFF2-40B4-BE49-F238E27FC236}">
                <a16:creationId xmlns:a16="http://schemas.microsoft.com/office/drawing/2014/main" id="{46BB52A2-07F9-90AB-5268-80DEB467086B}"/>
              </a:ext>
            </a:extLst>
          </p:cNvPr>
          <p:cNvSpPr txBox="1"/>
          <p:nvPr/>
        </p:nvSpPr>
        <p:spPr>
          <a:xfrm>
            <a:off x="6575925" y="6000835"/>
            <a:ext cx="2485793" cy="246221"/>
          </a:xfrm>
          <a:prstGeom prst="rect">
            <a:avLst/>
          </a:prstGeom>
          <a:noFill/>
        </p:spPr>
        <p:txBody>
          <a:bodyPr wrap="square" rtlCol="0">
            <a:spAutoFit/>
          </a:bodyPr>
          <a:lstStyle/>
          <a:p>
            <a:r>
              <a:rPr lang="en-US" sz="1000" b="1" i="1" dirty="0">
                <a:solidFill>
                  <a:schemeClr val="accent6">
                    <a:lumMod val="10000"/>
                  </a:schemeClr>
                </a:solidFill>
              </a:rPr>
              <a:t>RadHAND measurements integrated in IDM</a:t>
            </a:r>
            <a:endParaRPr lang="en-GB" sz="1000" b="1" i="1" dirty="0">
              <a:solidFill>
                <a:schemeClr val="accent6">
                  <a:lumMod val="10000"/>
                </a:schemeClr>
              </a:solidFill>
            </a:endParaRPr>
          </a:p>
        </p:txBody>
      </p:sp>
      <p:pic>
        <p:nvPicPr>
          <p:cNvPr id="17" name="Picture 16">
            <a:extLst>
              <a:ext uri="{FF2B5EF4-FFF2-40B4-BE49-F238E27FC236}">
                <a16:creationId xmlns:a16="http://schemas.microsoft.com/office/drawing/2014/main" id="{9D77CB28-2E25-345F-D739-894BF4D5D6F8}"/>
              </a:ext>
            </a:extLst>
          </p:cNvPr>
          <p:cNvPicPr>
            <a:picLocks noChangeAspect="1"/>
          </p:cNvPicPr>
          <p:nvPr/>
        </p:nvPicPr>
        <p:blipFill>
          <a:blip r:embed="rId3"/>
          <a:stretch>
            <a:fillRect/>
          </a:stretch>
        </p:blipFill>
        <p:spPr>
          <a:xfrm>
            <a:off x="132627" y="3303755"/>
            <a:ext cx="2912306" cy="2392251"/>
          </a:xfrm>
          <a:prstGeom prst="rect">
            <a:avLst/>
          </a:prstGeom>
          <a:ln>
            <a:noFill/>
          </a:ln>
          <a:effectLst>
            <a:outerShdw blurRad="292100" dist="139700" dir="2700000" algn="tl" rotWithShape="0">
              <a:srgbClr val="333333">
                <a:alpha val="65000"/>
              </a:srgbClr>
            </a:outerShdw>
          </a:effectLst>
        </p:spPr>
      </p:pic>
      <p:sp>
        <p:nvSpPr>
          <p:cNvPr id="18" name="Arrow: Right 17">
            <a:extLst>
              <a:ext uri="{FF2B5EF4-FFF2-40B4-BE49-F238E27FC236}">
                <a16:creationId xmlns:a16="http://schemas.microsoft.com/office/drawing/2014/main" id="{A5D9FA18-923E-5931-087C-6F5F4CB80961}"/>
              </a:ext>
            </a:extLst>
          </p:cNvPr>
          <p:cNvSpPr/>
          <p:nvPr/>
        </p:nvSpPr>
        <p:spPr>
          <a:xfrm>
            <a:off x="3226122" y="4353059"/>
            <a:ext cx="593895" cy="3693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0E4128A9-3F66-9C32-4164-E67CACA74120}"/>
              </a:ext>
            </a:extLst>
          </p:cNvPr>
          <p:cNvPicPr>
            <a:picLocks noChangeAspect="1"/>
          </p:cNvPicPr>
          <p:nvPr/>
        </p:nvPicPr>
        <p:blipFill rotWithShape="1">
          <a:blip r:embed="rId2"/>
          <a:srcRect l="8167" t="27909" r="65919" b="41165"/>
          <a:stretch/>
        </p:blipFill>
        <p:spPr>
          <a:xfrm>
            <a:off x="3401162" y="5370903"/>
            <a:ext cx="2341675" cy="1401227"/>
          </a:xfrm>
          <a:prstGeom prst="rect">
            <a:avLst/>
          </a:prstGeom>
          <a:ln w="19050">
            <a:solidFill>
              <a:srgbClr val="FF0000"/>
            </a:solidFill>
          </a:ln>
          <a:effectLst>
            <a:outerShdw blurRad="292100" dist="139700" dir="2700000" algn="tl" rotWithShape="0">
              <a:srgbClr val="333333">
                <a:alpha val="65000"/>
              </a:srgbClr>
            </a:outerShdw>
          </a:effectLst>
        </p:spPr>
      </p:pic>
      <p:sp>
        <p:nvSpPr>
          <p:cNvPr id="20" name="Rectangle: Rounded Corners 19">
            <a:extLst>
              <a:ext uri="{FF2B5EF4-FFF2-40B4-BE49-F238E27FC236}">
                <a16:creationId xmlns:a16="http://schemas.microsoft.com/office/drawing/2014/main" id="{C109E921-A128-72B7-D2EE-2038F892D21D}"/>
              </a:ext>
            </a:extLst>
          </p:cNvPr>
          <p:cNvSpPr/>
          <p:nvPr/>
        </p:nvSpPr>
        <p:spPr>
          <a:xfrm>
            <a:off x="4220308" y="3993344"/>
            <a:ext cx="1441938" cy="831874"/>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475D11DD-76E3-08F3-7937-72CC0D504419}"/>
              </a:ext>
            </a:extLst>
          </p:cNvPr>
          <p:cNvCxnSpPr>
            <a:cxnSpLocks/>
            <a:endCxn id="19" idx="0"/>
          </p:cNvCxnSpPr>
          <p:nvPr/>
        </p:nvCxnSpPr>
        <p:spPr>
          <a:xfrm flipH="1">
            <a:off x="4572000" y="4825218"/>
            <a:ext cx="372794" cy="54568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1BB83E17-8762-912E-EF49-8DD04E331EDC}"/>
              </a:ext>
            </a:extLst>
          </p:cNvPr>
          <p:cNvPicPr>
            <a:picLocks noChangeAspect="1"/>
          </p:cNvPicPr>
          <p:nvPr/>
        </p:nvPicPr>
        <p:blipFill>
          <a:blip r:embed="rId4"/>
          <a:stretch>
            <a:fillRect/>
          </a:stretch>
        </p:blipFill>
        <p:spPr>
          <a:xfrm>
            <a:off x="813162" y="5341680"/>
            <a:ext cx="2409886" cy="1082931"/>
          </a:xfrm>
          <a:prstGeom prst="rect">
            <a:avLst/>
          </a:prstGeom>
          <a:ln>
            <a:noFill/>
          </a:ln>
          <a:effectLst>
            <a:outerShdw blurRad="292100" dist="139700" dir="2700000" algn="tl" rotWithShape="0">
              <a:srgbClr val="333333">
                <a:alpha val="65000"/>
              </a:srgbClr>
            </a:outerShdw>
          </a:effectLst>
        </p:spPr>
      </p:pic>
      <p:pic>
        <p:nvPicPr>
          <p:cNvPr id="7" name="Picture 6" descr="A graph with numbers and lines&#10;&#10;Description automatically generated">
            <a:extLst>
              <a:ext uri="{FF2B5EF4-FFF2-40B4-BE49-F238E27FC236}">
                <a16:creationId xmlns:a16="http://schemas.microsoft.com/office/drawing/2014/main" id="{1946DA1A-9E6A-88A4-B365-85C6A9D64E1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8908" y="3026026"/>
            <a:ext cx="1322994" cy="8504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a:extLst>
              <a:ext uri="{FF2B5EF4-FFF2-40B4-BE49-F238E27FC236}">
                <a16:creationId xmlns:a16="http://schemas.microsoft.com/office/drawing/2014/main" id="{6B3C638A-8CDB-D300-61DD-59ACBF487F6A}"/>
              </a:ext>
            </a:extLst>
          </p:cNvPr>
          <p:cNvSpPr txBox="1"/>
          <p:nvPr/>
        </p:nvSpPr>
        <p:spPr>
          <a:xfrm>
            <a:off x="2968208" y="445838"/>
            <a:ext cx="1131647" cy="276999"/>
          </a:xfrm>
          <a:prstGeom prst="rect">
            <a:avLst/>
          </a:prstGeom>
          <a:solidFill>
            <a:srgbClr val="92D050"/>
          </a:solidFill>
        </p:spPr>
        <p:txBody>
          <a:bodyPr wrap="none" lIns="36000" tIns="0" rIns="36000" bIns="0" rtlCol="0">
            <a:spAutoFit/>
          </a:bodyPr>
          <a:lstStyle/>
          <a:p>
            <a:r>
              <a:rPr lang="en-US" dirty="0"/>
              <a:t>Objective 2</a:t>
            </a:r>
            <a:endParaRPr lang="en-GB" dirty="0"/>
          </a:p>
        </p:txBody>
      </p:sp>
    </p:spTree>
    <p:extLst>
      <p:ext uri="{BB962C8B-B14F-4D97-AF65-F5344CB8AC3E}">
        <p14:creationId xmlns:p14="http://schemas.microsoft.com/office/powerpoint/2010/main" val="4133297684"/>
      </p:ext>
    </p:extLst>
  </p:cSld>
  <p:clrMapOvr>
    <a:masterClrMapping/>
  </p:clrMapOvr>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1297D64DC01694398705FD739D63467" ma:contentTypeVersion="0" ma:contentTypeDescription="Create a new document." ma:contentTypeScope="" ma:versionID="d74227126e935054d2e2cd3ed0e1fd9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BC118D4-9A13-4030-884E-F0CE0D4135A2}">
  <ds:schemaRefs>
    <ds:schemaRef ds:uri="http://schemas.microsoft.com/sharepoint/v3/contenttype/forms"/>
  </ds:schemaRefs>
</ds:datastoreItem>
</file>

<file path=customXml/itemProps2.xml><?xml version="1.0" encoding="utf-8"?>
<ds:datastoreItem xmlns:ds="http://schemas.openxmlformats.org/officeDocument/2006/customXml" ds:itemID="{643D2B95-5EFD-46AE-B4B7-481492F764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D1AEB554-AD36-43C8-9DF6-A08380DEEEAE}">
  <ds:schemaRef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www.w3.org/XML/1998/namespace"/>
    <ds:schemaRef ds:uri="http://schemas.microsoft.com/office/infopath/2007/PartnerControls"/>
    <ds:schemaRef ds:uri="http://purl.org/dc/terms/"/>
  </ds:schemaRefs>
</ds:datastoreItem>
</file>

<file path=docProps/app.xml><?xml version="1.0" encoding="utf-8"?>
<Properties xmlns="http://schemas.openxmlformats.org/officeDocument/2006/extended-properties" xmlns:vt="http://schemas.openxmlformats.org/officeDocument/2006/docPropsVTypes">
  <Template>AIDA-2020_PowerPoint template-master file</Template>
  <TotalTime>8854</TotalTime>
  <Words>2269</Words>
  <Application>Microsoft Office PowerPoint</Application>
  <PresentationFormat>On-screen Show (4:3)</PresentationFormat>
  <Paragraphs>225</Paragraphs>
  <Slides>17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Calibri</vt:lpstr>
      <vt:lpstr>Calibri Light</vt:lpstr>
      <vt:lpstr>Kanit</vt:lpstr>
      <vt:lpstr>Kanit Light</vt:lpstr>
      <vt:lpstr>Noto Sans Symbols</vt:lpstr>
      <vt:lpstr>Times New Roman</vt:lpstr>
      <vt:lpstr>Verdana</vt:lpstr>
      <vt:lpstr>Wingdings</vt:lpstr>
      <vt:lpstr>Office Theme</vt:lpstr>
      <vt:lpstr>Task 4.3 - Common Tools for Irradiation Facilities QC: Data Management, Traceability, Dosimetry and  Activation Measurements</vt:lpstr>
      <vt:lpstr>Outline</vt:lpstr>
      <vt:lpstr>Task 4.3 Objectives</vt:lpstr>
      <vt:lpstr>Task 4.3 Management</vt:lpstr>
      <vt:lpstr>IRRAD Data Manager (IDM) Updates</vt:lpstr>
      <vt:lpstr>IDM Generalisation</vt:lpstr>
      <vt:lpstr>ITA Data Manager @ FNAL</vt:lpstr>
      <vt:lpstr>Spectrometry &amp; Traceability Data Aggregation </vt:lpstr>
      <vt:lpstr>Spectrometry &amp; Traceability Data Aggregation </vt:lpstr>
      <vt:lpstr>IDM Generalisation</vt:lpstr>
      <vt:lpstr>Test of RFIDs for Samples Tagging</vt:lpstr>
      <vt:lpstr>NIEL  (Non-Ionizing Energy Loss)</vt:lpstr>
      <vt:lpstr>NIEL  (Non-Ionizing Energy Loss)</vt:lpstr>
      <vt:lpstr>PowerPoint Presentation</vt:lpstr>
      <vt:lpstr>Sensors for NIEL measurements</vt:lpstr>
      <vt:lpstr>Timeline</vt:lpstr>
      <vt:lpstr>Conclusion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Federico Ravotti</cp:lastModifiedBy>
  <cp:revision>423</cp:revision>
  <dcterms:created xsi:type="dcterms:W3CDTF">2016-05-09T08:38:51Z</dcterms:created>
  <dcterms:modified xsi:type="dcterms:W3CDTF">2024-03-18T09:15:36Z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