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68" r:id="rId2"/>
    <p:sldId id="269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70" r:id="rId11"/>
    <p:sldId id="256" r:id="rId12"/>
    <p:sldId id="271" r:id="rId13"/>
    <p:sldId id="272" r:id="rId14"/>
    <p:sldId id="264" r:id="rId15"/>
    <p:sldId id="265" r:id="rId16"/>
    <p:sldId id="267" r:id="rId17"/>
  </p:sldIdLst>
  <p:sldSz cx="12192000" cy="6858000"/>
  <p:notesSz cx="6858000" cy="9144000"/>
  <p:defaultTextStyle>
    <a:defPPr>
      <a:defRPr lang="en-K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1"/>
    <p:restoredTop sz="85918"/>
  </p:normalViewPr>
  <p:slideViewPr>
    <p:cSldViewPr snapToGrid="0">
      <p:cViewPr varScale="1">
        <p:scale>
          <a:sx n="109" d="100"/>
          <a:sy n="109" d="100"/>
        </p:scale>
        <p:origin x="124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244230-C1F1-104A-AFDC-362E60BB3738}" type="datetimeFigureOut">
              <a:rPr lang="en-FR" smtClean="0"/>
              <a:t>18/03/2024</a:t>
            </a:fld>
            <a:endParaRPr lang="en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4E6F8-83A7-0D45-9E6A-55670A9BB7B9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441345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74E6F8-83A7-0D45-9E6A-55670A9BB7B9}" type="slidenum">
              <a:rPr lang="en-FR" smtClean="0"/>
              <a:t>1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79428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2F7CF-4E57-DD13-5B18-1BB1E8C0B6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6685DC-946C-00DC-6643-1B0E03477C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B62B33-DE21-46F9-13E4-38B16D717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D454F-1FCD-2746-9C6C-6B08706799F5}" type="datetimeFigureOut">
              <a:rPr lang="en-US" smtClean="0"/>
              <a:t>3/18/24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33DD20-7A36-4B89-F620-1CC04580E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2E458C-06CE-E46B-C32B-99A859B5F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5C80-F227-7E42-AB26-6E581B9A1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577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1AC695-2D2D-2EBB-6D3E-BC6EE3046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92F746-34DE-1C80-A181-9FD989038C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2A6320-60ED-48B5-229E-35767FF14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D454F-1FCD-2746-9C6C-6B08706799F5}" type="datetimeFigureOut">
              <a:rPr lang="en-US" smtClean="0"/>
              <a:t>3/18/24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BA8097-06E0-12AC-AEAB-F852F4B30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112E58-FAFE-4B10-DEFD-846129C26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5C80-F227-7E42-AB26-6E581B9A1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202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93DC681-124D-B7E2-ABC5-420826CE37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1BC50D-2F02-1226-3539-1899E95596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03B39E-1305-39D7-2C88-5B8017FE9B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D454F-1FCD-2746-9C6C-6B08706799F5}" type="datetimeFigureOut">
              <a:rPr lang="en-US" smtClean="0"/>
              <a:t>3/18/24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3123C8-1B01-2402-2091-41B754040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A2997-8470-32AF-3E50-EAE77638F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5C80-F227-7E42-AB26-6E581B9A1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717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C4413-D12B-69A1-F1B9-3C9D0ED04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4D4F5F-6534-0AED-99A6-A70A1178CB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A9D5CC-77CF-828C-5B21-F2C69B2FB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D454F-1FCD-2746-9C6C-6B08706799F5}" type="datetimeFigureOut">
              <a:rPr lang="en-US" smtClean="0"/>
              <a:t>3/18/24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80A2B4-1973-2E99-672C-6F50D942D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A19B9B-82C7-7132-88B0-D11415C72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5C80-F227-7E42-AB26-6E581B9A1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94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E5A38-A3D4-45F7-5221-97B8107710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B79315-E950-A9BA-5B4F-7335AF5112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8C0FA4-F01F-DF02-D1FD-97246E028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D454F-1FCD-2746-9C6C-6B08706799F5}" type="datetimeFigureOut">
              <a:rPr lang="en-US" smtClean="0"/>
              <a:t>3/18/24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FBEFF2-44D3-09FF-4996-E1C0AAE02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11E09-CA09-E195-33D6-970F9922E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5C80-F227-7E42-AB26-6E581B9A1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296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47629-E7C2-7353-3974-FBD98DAA8E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39F54B-3601-D0B3-572E-9853DD9295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844464-56F1-A249-18FC-8CE6AF9674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596DE0-2EFB-6D24-B8F6-68380A9BA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D454F-1FCD-2746-9C6C-6B08706799F5}" type="datetimeFigureOut">
              <a:rPr lang="en-US" smtClean="0"/>
              <a:t>3/18/24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5D39BF-96B9-1926-8737-24DB858BF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6D4258-1C42-DAA5-2421-218A003CD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5C80-F227-7E42-AB26-6E581B9A1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17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30863-169B-5C2B-A79E-4202D2233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70B456-BA81-D38E-2485-28A8398B26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D1A9FC-E530-2867-ECB6-59E703739C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C7B257-EB49-1171-4D19-CCE8FFB79C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BE7BBC2-F9D4-A772-A29A-204FF55946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E19BAED-20D4-3EA8-37E6-B0B5A4C4D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D454F-1FCD-2746-9C6C-6B08706799F5}" type="datetimeFigureOut">
              <a:rPr lang="en-US" smtClean="0"/>
              <a:t>3/18/24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ADE805B-A014-2B42-599F-6B81519B1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44297D-C77C-5313-DD2E-5A231CDB8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5C80-F227-7E42-AB26-6E581B9A1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527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0F2A2-1170-B4F8-E807-0AFE01F1A1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D328C5-794C-F7F6-DD47-0AED041D68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D454F-1FCD-2746-9C6C-6B08706799F5}" type="datetimeFigureOut">
              <a:rPr lang="en-US" smtClean="0"/>
              <a:t>3/18/24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3BE34D-18E7-C3C5-5603-DABF6D116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C8069E-A7EF-06D7-3463-206D8977A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5C80-F227-7E42-AB26-6E581B9A1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306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B519A95-365E-B066-24E3-8BE33212A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D454F-1FCD-2746-9C6C-6B08706799F5}" type="datetimeFigureOut">
              <a:rPr lang="en-US" smtClean="0"/>
              <a:t>3/18/24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E744B8-4E2A-1572-BC14-10160E184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704541-9393-6292-74FD-9BF6FB9D7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5C80-F227-7E42-AB26-6E581B9A1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99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816E3-C217-0592-5A39-B3EA1F4A0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33690C-B866-1294-4D74-8D19184CFD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7DF40E-C575-B7A7-A15B-C7E83B5845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4EBDA8-1489-0C47-C05F-DAEA499EB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D454F-1FCD-2746-9C6C-6B08706799F5}" type="datetimeFigureOut">
              <a:rPr lang="en-US" smtClean="0"/>
              <a:t>3/18/24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878AA5-ED2D-4FFC-4507-F1020AE0FB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0ADD68-6849-7567-5604-7D904338F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5C80-F227-7E42-AB26-6E581B9A1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37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BEC09-B4EC-B523-D474-4B854AB40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610632-CFF1-AD30-E96B-37799B144F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F2FA63-4950-0085-B8E6-BC3A8BF94C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DF5DBA-6E66-1BA6-58AF-1D586F6E0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D454F-1FCD-2746-9C6C-6B08706799F5}" type="datetimeFigureOut">
              <a:rPr lang="en-US" smtClean="0"/>
              <a:t>3/18/24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54A4B4-7E08-F5FF-1510-2C87439BD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3B74A5-0A79-2F77-CD53-7D69227A2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5C80-F227-7E42-AB26-6E581B9A1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08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FF165BF-0282-6396-2A5B-143BF87D5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B75994-647A-6217-E259-455D9E6426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1C2DE8-B980-10D8-2521-268E14DCDD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63D454F-1FCD-2746-9C6C-6B08706799F5}" type="datetimeFigureOut">
              <a:rPr lang="en-US" smtClean="0"/>
              <a:t>3/18/24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11DA90-7685-E4E7-B00A-3CD5A84B81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ED5BDB-3E22-B6B3-6F97-4075FB471B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89B5C80-F227-7E42-AB26-6E581B9A1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622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K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eeroc.com/products/sipm-read-out/liroc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">
            <a:extLst>
              <a:ext uri="{FF2B5EF4-FFF2-40B4-BE49-F238E27FC236}">
                <a16:creationId xmlns:a16="http://schemas.microsoft.com/office/drawing/2014/main" id="{8FC65CD1-F8AC-E58F-A6DF-592449FC5B9D}"/>
              </a:ext>
            </a:extLst>
          </p:cNvPr>
          <p:cNvSpPr/>
          <p:nvPr/>
        </p:nvSpPr>
        <p:spPr>
          <a:xfrm>
            <a:off x="632597" y="25929"/>
            <a:ext cx="11149095" cy="1076771"/>
          </a:xfrm>
          <a:prstGeom prst="rect">
            <a:avLst/>
          </a:prstGeom>
          <a:solidFill>
            <a:srgbClr val="94175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spcBef>
                <a:spcPts val="0"/>
              </a:spcBef>
              <a:defRPr sz="2400" i="0" spc="0">
                <a:solidFill>
                  <a:srgbClr val="FFFFFF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pPr>
            <a:endParaRPr/>
          </a:p>
        </p:txBody>
      </p:sp>
      <p:graphicFrame>
        <p:nvGraphicFramePr>
          <p:cNvPr id="5" name="Table 1">
            <a:extLst>
              <a:ext uri="{FF2B5EF4-FFF2-40B4-BE49-F238E27FC236}">
                <a16:creationId xmlns:a16="http://schemas.microsoft.com/office/drawing/2014/main" id="{770702EA-584F-4AC0-D8C9-08B3D65F736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30236334"/>
              </p:ext>
            </p:extLst>
          </p:nvPr>
        </p:nvGraphicFramePr>
        <p:xfrm>
          <a:off x="632598" y="1102700"/>
          <a:ext cx="11149095" cy="2446384"/>
        </p:xfrm>
        <a:graphic>
          <a:graphicData uri="http://schemas.openxmlformats.org/drawingml/2006/table">
            <a:tbl>
              <a:tblPr firstRow="1" bandRow="1"/>
              <a:tblGrid>
                <a:gridCol w="59891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63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43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692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96660"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100" dirty="0">
                          <a:solidFill>
                            <a:srgbClr val="FFFFFF"/>
                          </a:solidFill>
                        </a:rPr>
                        <a:t>Name of the legal entity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A367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FFFFFF"/>
                          </a:solidFill>
                        </a:rPr>
                        <a:t>Type 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A367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FFFFFF"/>
                          </a:solidFill>
                        </a:rPr>
                        <a:t>Country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A367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FFFFFF"/>
                          </a:solidFill>
                        </a:rPr>
                        <a:t>Main contact person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A36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6176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INFN, Bologna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47A0A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80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Institute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47A0A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80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Italy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47A0A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80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Gilda Scioli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47A0A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6176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 err="1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Picotech</a:t>
                      </a:r>
                      <a:r>
                        <a:rPr sz="1800" dirty="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 SAS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47A0A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80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Company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47A0A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80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France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47A0A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80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Crispin Williams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47A0A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6176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LIP-Coimbra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47A0A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80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Institute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47A0A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Portugal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47A0A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Alberto Blanco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47A0A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6176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University of Clermont Ferrand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47A0A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University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47A0A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France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47A0A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Cristina </a:t>
                      </a:r>
                      <a:r>
                        <a:rPr sz="1800" dirty="0" err="1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Carloganu</a:t>
                      </a:r>
                      <a:endParaRPr sz="1800" dirty="0">
                        <a:solidFill>
                          <a:srgbClr val="FFFFFF"/>
                        </a:solidFill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47A0A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EUROPEAN MEMBERS">
            <a:extLst>
              <a:ext uri="{FF2B5EF4-FFF2-40B4-BE49-F238E27FC236}">
                <a16:creationId xmlns:a16="http://schemas.microsoft.com/office/drawing/2014/main" id="{1E901036-3E1A-94D4-9BB8-24DCDB5A9E74}"/>
              </a:ext>
            </a:extLst>
          </p:cNvPr>
          <p:cNvSpPr/>
          <p:nvPr/>
        </p:nvSpPr>
        <p:spPr>
          <a:xfrm rot="16200000">
            <a:off x="-513240" y="2370860"/>
            <a:ext cx="1659083" cy="609601"/>
          </a:xfrm>
          <a:prstGeom prst="rect">
            <a:avLst/>
          </a:prstGeom>
          <a:solidFill>
            <a:schemeClr val="accent1">
              <a:hueOff val="147319"/>
              <a:satOff val="13526"/>
              <a:lumOff val="-23026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spcBef>
                <a:spcPts val="0"/>
              </a:spcBef>
              <a:defRPr sz="2400" i="0" spc="0">
                <a:solidFill>
                  <a:srgbClr val="FFFFFF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lvl1pPr>
          </a:lstStyle>
          <a:p>
            <a:r>
              <a:rPr sz="2000" dirty="0"/>
              <a:t>EUROPEAN MEMBERS</a:t>
            </a:r>
          </a:p>
        </p:txBody>
      </p:sp>
      <p:sp>
        <p:nvSpPr>
          <p:cNvPr id="7" name="AIDAinnova (7.2)…">
            <a:extLst>
              <a:ext uri="{FF2B5EF4-FFF2-40B4-BE49-F238E27FC236}">
                <a16:creationId xmlns:a16="http://schemas.microsoft.com/office/drawing/2014/main" id="{AB28A05C-B00E-E4D7-DEDB-33E028A18807}"/>
              </a:ext>
            </a:extLst>
          </p:cNvPr>
          <p:cNvSpPr txBox="1">
            <a:spLocks/>
          </p:cNvSpPr>
          <p:nvPr/>
        </p:nvSpPr>
        <p:spPr>
          <a:xfrm>
            <a:off x="632596" y="83796"/>
            <a:ext cx="11483799" cy="9610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549148">
              <a:lnSpc>
                <a:spcPct val="70000"/>
              </a:lnSpc>
              <a:spcBef>
                <a:spcPts val="500"/>
              </a:spcBef>
              <a:buFontTx/>
              <a:buNone/>
              <a:defRPr sz="3008" i="1">
                <a:solidFill>
                  <a:srgbClr val="FFFFFF"/>
                </a:solidFill>
              </a:defRPr>
            </a:pPr>
            <a:r>
              <a:rPr lang="en-US" sz="2400" i="1" dirty="0" err="1">
                <a:solidFill>
                  <a:srgbClr val="FFFFFF"/>
                </a:solidFill>
              </a:rPr>
              <a:t>AIDAinnova</a:t>
            </a:r>
            <a:r>
              <a:rPr lang="en-US" sz="2400" i="1" dirty="0">
                <a:solidFill>
                  <a:srgbClr val="FFFFFF"/>
                </a:solidFill>
              </a:rPr>
              <a:t> (7.2)</a:t>
            </a:r>
          </a:p>
          <a:p>
            <a:pPr marL="0" indent="0" defTabSz="549148">
              <a:lnSpc>
                <a:spcPct val="70000"/>
              </a:lnSpc>
              <a:spcBef>
                <a:spcPts val="500"/>
              </a:spcBef>
              <a:buFontTx/>
              <a:buNone/>
              <a:defRPr sz="3008" i="1">
                <a:solidFill>
                  <a:srgbClr val="FFFFFF"/>
                </a:solidFill>
              </a:defRPr>
            </a:pPr>
            <a:r>
              <a:rPr lang="en-US" sz="2400" i="1" dirty="0">
                <a:solidFill>
                  <a:srgbClr val="FFFFFF"/>
                </a:solidFill>
              </a:rPr>
              <a:t>MRPCs for fast timing at high incident flux of charged particles </a:t>
            </a:r>
          </a:p>
          <a:p>
            <a:pPr marL="0" indent="0" defTabSz="549148">
              <a:lnSpc>
                <a:spcPct val="70000"/>
              </a:lnSpc>
              <a:spcBef>
                <a:spcPts val="500"/>
              </a:spcBef>
              <a:buFontTx/>
              <a:buNone/>
              <a:defRPr sz="3008" i="1">
                <a:solidFill>
                  <a:srgbClr val="FFFFFF"/>
                </a:solidFill>
              </a:defRPr>
            </a:pPr>
            <a:r>
              <a:rPr lang="en-US" sz="2400" i="1" dirty="0">
                <a:solidFill>
                  <a:srgbClr val="FFFFFF"/>
                </a:solidFill>
              </a:rPr>
              <a:t>Muon tomography: Low power, minimal  gas use, excellent time resolution</a:t>
            </a:r>
          </a:p>
        </p:txBody>
      </p:sp>
      <p:graphicFrame>
        <p:nvGraphicFramePr>
          <p:cNvPr id="8" name="Table 1-1">
            <a:extLst>
              <a:ext uri="{FF2B5EF4-FFF2-40B4-BE49-F238E27FC236}">
                <a16:creationId xmlns:a16="http://schemas.microsoft.com/office/drawing/2014/main" id="{E01DA1B8-9AF9-0811-AA9D-E810DB5793F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71717643"/>
              </p:ext>
            </p:extLst>
          </p:nvPr>
        </p:nvGraphicFramePr>
        <p:xfrm>
          <a:off x="609604" y="3505201"/>
          <a:ext cx="11172089" cy="3207260"/>
        </p:xfrm>
        <a:graphic>
          <a:graphicData uri="http://schemas.openxmlformats.org/drawingml/2006/table">
            <a:tbl>
              <a:tblPr firstRow="1" bandRow="1"/>
              <a:tblGrid>
                <a:gridCol w="60139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50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74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56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2359"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Tsinghua University</a:t>
                      </a:r>
                    </a:p>
                  </a:txBody>
                  <a:tcPr marL="88900" marR="88900" marT="88900" marB="889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C7E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80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University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C7E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80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China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C7E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Yi Wang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C7E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9682"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Shenzhen Institute of Advanced Technology,  Chinese Academy of Sciences</a:t>
                      </a:r>
                    </a:p>
                  </a:txBody>
                  <a:tcPr marL="88900" marR="88900" marT="88900" marB="889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C7E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80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Institute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C7E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80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China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C7E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Zheng Liu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C7E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1553"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Seoul National University </a:t>
                      </a:r>
                      <a:r>
                        <a:rPr sz="1800" dirty="0" err="1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Bundang</a:t>
                      </a:r>
                      <a:r>
                        <a:rPr sz="1800" dirty="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 Hospital </a:t>
                      </a:r>
                    </a:p>
                  </a:txBody>
                  <a:tcPr marL="190500" marR="190500" marT="190500" marB="1905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C7E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Institute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C7E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80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South Korea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C7E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80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Do-Won Kim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C7E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1553"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 err="1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Gangneung-Wonju</a:t>
                      </a:r>
                      <a:r>
                        <a:rPr sz="1800" dirty="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 National University </a:t>
                      </a:r>
                    </a:p>
                  </a:txBody>
                  <a:tcPr marL="190500" marR="190500" marT="190500" marB="1905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C7E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University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C7E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South Korea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C7E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 err="1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Yongwook</a:t>
                      </a:r>
                      <a:r>
                        <a:rPr sz="1800" dirty="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 </a:t>
                      </a:r>
                      <a:r>
                        <a:rPr sz="1800" dirty="0" err="1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Baek</a:t>
                      </a:r>
                      <a:endParaRPr sz="1800" dirty="0">
                        <a:solidFill>
                          <a:srgbClr val="FFFFFF"/>
                        </a:solidFill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C7E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7422"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 err="1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Benemérita</a:t>
                      </a:r>
                      <a:r>
                        <a:rPr sz="1800" dirty="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 Universidad </a:t>
                      </a:r>
                      <a:r>
                        <a:rPr sz="1800" dirty="0" err="1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Autónoma</a:t>
                      </a:r>
                      <a:r>
                        <a:rPr sz="1800" dirty="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 de Puebla </a:t>
                      </a:r>
                    </a:p>
                  </a:txBody>
                  <a:tcPr marL="88900" marR="88900" marT="88900" marB="889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C7E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University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C7E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Mexico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C7E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Cecilia Uribe Estrada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2C7E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9" name="EXTERNAL MEMBERS">
            <a:extLst>
              <a:ext uri="{FF2B5EF4-FFF2-40B4-BE49-F238E27FC236}">
                <a16:creationId xmlns:a16="http://schemas.microsoft.com/office/drawing/2014/main" id="{88B157A6-E5A7-E66E-CFF9-08590EF60B18}"/>
              </a:ext>
            </a:extLst>
          </p:cNvPr>
          <p:cNvSpPr/>
          <p:nvPr/>
        </p:nvSpPr>
        <p:spPr>
          <a:xfrm rot="16200000">
            <a:off x="-1265386" y="4814473"/>
            <a:ext cx="3163378" cy="632595"/>
          </a:xfrm>
          <a:prstGeom prst="rect">
            <a:avLst/>
          </a:prstGeom>
          <a:solidFill>
            <a:schemeClr val="accent1">
              <a:hueOff val="147319"/>
              <a:satOff val="13526"/>
              <a:lumOff val="-23026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>
              <a:spcBef>
                <a:spcPts val="0"/>
              </a:spcBef>
              <a:defRPr sz="2400" i="0" spc="0">
                <a:solidFill>
                  <a:srgbClr val="FFFFFF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lvl1pPr>
          </a:lstStyle>
          <a:p>
            <a:r>
              <a:rPr sz="2000" dirty="0"/>
              <a:t>EXTERNAL MEMBERS</a:t>
            </a:r>
          </a:p>
        </p:txBody>
      </p:sp>
    </p:spTree>
    <p:extLst>
      <p:ext uri="{BB962C8B-B14F-4D97-AF65-F5344CB8AC3E}">
        <p14:creationId xmlns:p14="http://schemas.microsoft.com/office/powerpoint/2010/main" val="1481672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F54BF-25BD-1B46-49A9-D84A38BB2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Some words on the picoTDC development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B2B6B7-26E4-DADF-A7A0-546F98E462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dirty="0"/>
              <a:t>INFN Bologna</a:t>
            </a:r>
          </a:p>
        </p:txBody>
      </p:sp>
    </p:spTree>
    <p:extLst>
      <p:ext uri="{BB962C8B-B14F-4D97-AF65-F5344CB8AC3E}">
        <p14:creationId xmlns:p14="http://schemas.microsoft.com/office/powerpoint/2010/main" val="7357360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E009CC8-DD97-8699-8E31-78146D7EF670}"/>
              </a:ext>
            </a:extLst>
          </p:cNvPr>
          <p:cNvSpPr txBox="1"/>
          <p:nvPr/>
        </p:nvSpPr>
        <p:spPr>
          <a:xfrm>
            <a:off x="526774" y="278296"/>
            <a:ext cx="3882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Update on picoTDC card (128 channels)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4F3FD9B-8FE5-8E79-B937-30AA54A375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774" y="854632"/>
            <a:ext cx="4365211" cy="329578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B1639DC-B6A6-88F5-46FC-2C2FA1A03392}"/>
              </a:ext>
            </a:extLst>
          </p:cNvPr>
          <p:cNvSpPr txBox="1"/>
          <p:nvPr/>
        </p:nvSpPr>
        <p:spPr>
          <a:xfrm>
            <a:off x="5546034" y="278296"/>
            <a:ext cx="609513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/>
              <a:t>Firmware suite fully developed for PolarFire FPGA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/>
              <a:t>I2C programming of picoTDC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/>
              <a:t>Data acquisition via Ethernet (IPBUS)</a:t>
            </a:r>
          </a:p>
          <a:p>
            <a:endParaRPr lang="en-IT"/>
          </a:p>
          <a:p>
            <a:r>
              <a:rPr lang="en-IT"/>
              <a:t>Resolution tests using calibrated delayed line (EM) (0 – 600 ps)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7407E4-BF98-295A-9353-D9F73FE07F30}"/>
              </a:ext>
            </a:extLst>
          </p:cNvPr>
          <p:cNvSpPr txBox="1"/>
          <p:nvPr/>
        </p:nvSpPr>
        <p:spPr>
          <a:xfrm>
            <a:off x="99392" y="4412974"/>
            <a:ext cx="51642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/>
              <a:t>1. power supply (12 V)</a:t>
            </a:r>
          </a:p>
          <a:p>
            <a:r>
              <a:rPr lang="en-IT"/>
              <a:t>2. picoTDC board with 2 picoTDC</a:t>
            </a:r>
          </a:p>
          <a:p>
            <a:r>
              <a:rPr lang="en-IT"/>
              <a:t>3. FMC adapter card (includes VHDCI connectors getting inputs from ALICE TOF FEA cards)</a:t>
            </a:r>
          </a:p>
          <a:p>
            <a:r>
              <a:rPr lang="en-IT"/>
              <a:t>4. SiLab low-jitter clock (used to pulse at 30 KHz)</a:t>
            </a:r>
          </a:p>
          <a:p>
            <a:r>
              <a:rPr lang="en-IT"/>
              <a:t>5. Electromagnetic trombone (Colby XT-200)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702CE54-CA83-1339-8975-105586EAA41B}"/>
              </a:ext>
            </a:extLst>
          </p:cNvPr>
          <p:cNvSpPr txBox="1"/>
          <p:nvPr/>
        </p:nvSpPr>
        <p:spPr>
          <a:xfrm>
            <a:off x="5546034" y="1848678"/>
            <a:ext cx="1617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>
                <a:latin typeface="Symbol" pitchFamily="2" charset="2"/>
              </a:rPr>
              <a:t>s</a:t>
            </a:r>
            <a:r>
              <a:rPr lang="en-IT" baseline="-25000"/>
              <a:t>2ch</a:t>
            </a:r>
            <a:r>
              <a:rPr lang="en-IT"/>
              <a:t> ≅ 1.34 LSB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01E2AC0-8713-6A65-9C6B-99E43931C6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6033" y="2311064"/>
            <a:ext cx="4474985" cy="342381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BB28BF7-D893-631D-F31A-3F2C816C33EB}"/>
              </a:ext>
            </a:extLst>
          </p:cNvPr>
          <p:cNvSpPr txBox="1"/>
          <p:nvPr/>
        </p:nvSpPr>
        <p:spPr>
          <a:xfrm>
            <a:off x="8219664" y="5550212"/>
            <a:ext cx="171765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IT"/>
              <a:t>Delay (TDC bins)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512B41E-A4ED-B06E-3FB3-5CC19DEA3CD0}"/>
              </a:ext>
            </a:extLst>
          </p:cNvPr>
          <p:cNvSpPr txBox="1"/>
          <p:nvPr/>
        </p:nvSpPr>
        <p:spPr>
          <a:xfrm rot="16200000">
            <a:off x="4766011" y="3244334"/>
            <a:ext cx="156004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IT">
                <a:latin typeface="Symbol" pitchFamily="2" charset="2"/>
              </a:rPr>
              <a:t>s</a:t>
            </a:r>
            <a:r>
              <a:rPr lang="en-IT" baseline="-25000"/>
              <a:t>2ch</a:t>
            </a:r>
            <a:r>
              <a:rPr lang="en-IT"/>
              <a:t> (TDC bins)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A141C1B-464E-C73D-CAB7-3003FD142304}"/>
              </a:ext>
            </a:extLst>
          </p:cNvPr>
          <p:cNvCxnSpPr/>
          <p:nvPr/>
        </p:nvCxnSpPr>
        <p:spPr>
          <a:xfrm>
            <a:off x="7335078" y="2033344"/>
            <a:ext cx="1649896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3EBA7A9-1A05-5D97-DF5A-83C54084EB9C}"/>
              </a:ext>
            </a:extLst>
          </p:cNvPr>
          <p:cNvSpPr txBox="1"/>
          <p:nvPr/>
        </p:nvSpPr>
        <p:spPr>
          <a:xfrm>
            <a:off x="9157293" y="1836929"/>
            <a:ext cx="1616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>
                <a:latin typeface="Symbol" pitchFamily="2" charset="2"/>
              </a:rPr>
              <a:t>s</a:t>
            </a:r>
            <a:r>
              <a:rPr lang="en-IT" baseline="-25000">
                <a:latin typeface="Symbol" pitchFamily="2" charset="2"/>
              </a:rPr>
              <a:t>1</a:t>
            </a:r>
            <a:r>
              <a:rPr lang="en-IT" baseline="-25000"/>
              <a:t>ch</a:t>
            </a:r>
            <a:r>
              <a:rPr lang="en-IT"/>
              <a:t> ≅ 0.95 LSB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A677510-F5EE-7FDB-4160-F09AA9E095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799" y="38679"/>
            <a:ext cx="1102691" cy="60894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A629DDD-6220-4B09-AF8E-606D19E7F459}"/>
              </a:ext>
            </a:extLst>
          </p:cNvPr>
          <p:cNvSpPr txBox="1"/>
          <p:nvPr/>
        </p:nvSpPr>
        <p:spPr>
          <a:xfrm>
            <a:off x="10351477" y="2648978"/>
            <a:ext cx="17240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dirty="0"/>
              <a:t>Note : </a:t>
            </a:r>
          </a:p>
          <a:p>
            <a:r>
              <a:rPr lang="en-FR" dirty="0"/>
              <a:t>LSB is 3 ps</a:t>
            </a:r>
          </a:p>
        </p:txBody>
      </p:sp>
    </p:spTree>
    <p:extLst>
      <p:ext uri="{BB962C8B-B14F-4D97-AF65-F5344CB8AC3E}">
        <p14:creationId xmlns:p14="http://schemas.microsoft.com/office/powerpoint/2010/main" val="36999083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B341E15-8F0D-A413-9F0C-B67B1771DE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625" y="377687"/>
            <a:ext cx="4576970" cy="6102626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A321210-8EB8-40AB-3E73-3FFE1DE267B5}"/>
              </a:ext>
            </a:extLst>
          </p:cNvPr>
          <p:cNvCxnSpPr/>
          <p:nvPr/>
        </p:nvCxnSpPr>
        <p:spPr>
          <a:xfrm>
            <a:off x="5317435" y="0"/>
            <a:ext cx="0" cy="67784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5399619-215E-61FF-C6F0-3DFC9B7F093A}"/>
              </a:ext>
            </a:extLst>
          </p:cNvPr>
          <p:cNvSpPr txBox="1"/>
          <p:nvPr/>
        </p:nvSpPr>
        <p:spPr>
          <a:xfrm>
            <a:off x="5526157" y="268357"/>
            <a:ext cx="5382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Additional custom card: FMC adapter for Weeroc </a:t>
            </a:r>
            <a:r>
              <a:rPr lang="en-IT">
                <a:hlinkClick r:id="rId3"/>
              </a:rPr>
              <a:t>LIROC</a:t>
            </a:r>
            <a:endParaRPr lang="en-IT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07224A1-F662-2365-BEB1-BC4E932C63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6173181" y="89452"/>
            <a:ext cx="3973694" cy="5267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F00B51C-D1CA-43BE-E007-B3D3D3E61E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62461" y="3094204"/>
            <a:ext cx="4242185" cy="144797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EDB6F24-62F1-9193-5ABE-CB33C3F918D5}"/>
              </a:ext>
            </a:extLst>
          </p:cNvPr>
          <p:cNvSpPr txBox="1"/>
          <p:nvPr/>
        </p:nvSpPr>
        <p:spPr>
          <a:xfrm>
            <a:off x="5526157" y="4800599"/>
            <a:ext cx="627821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/>
              <a:t>LIROC is an ASIC (preamp+disc) optimized for SiPM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/>
              <a:t>64 channels naturally “coupled” with picoTDC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/>
              <a:t>8 discriminated output available on ext. connectors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/>
              <a:t>I2C programming of LIROC via picoTDC Board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T"/>
          </a:p>
          <a:p>
            <a:r>
              <a:rPr lang="en-IT"/>
              <a:t>The cards will be used for test beams at CERN both on MRPC</a:t>
            </a:r>
          </a:p>
          <a:p>
            <a:r>
              <a:rPr lang="en-IT"/>
              <a:t>(from NINO FEA) and SiPM (from LIROC)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47CB039-4618-C972-3532-3DB3AD6DB0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59025" y="26076"/>
            <a:ext cx="923787" cy="51015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0B0C6A8-F5E6-E76B-33D7-61BC7F6AE96B}"/>
              </a:ext>
            </a:extLst>
          </p:cNvPr>
          <p:cNvSpPr txBox="1"/>
          <p:nvPr/>
        </p:nvSpPr>
        <p:spPr>
          <a:xfrm>
            <a:off x="238539" y="0"/>
            <a:ext cx="4458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Delay line measurements with picoTDC Board</a:t>
            </a:r>
          </a:p>
        </p:txBody>
      </p:sp>
    </p:spTree>
    <p:extLst>
      <p:ext uri="{BB962C8B-B14F-4D97-AF65-F5344CB8AC3E}">
        <p14:creationId xmlns:p14="http://schemas.microsoft.com/office/powerpoint/2010/main" val="10181905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2E1B4-5AD0-2067-1846-4FAE07631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9738" y="2637264"/>
            <a:ext cx="6582508" cy="1325563"/>
          </a:xfrm>
        </p:spPr>
        <p:txBody>
          <a:bodyPr/>
          <a:lstStyle/>
          <a:p>
            <a:r>
              <a:rPr lang="en-FR" dirty="0"/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16819815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270627-C2E2-09C7-0D54-68E69E68E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1272652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17C81-E07F-3A4E-B52B-F3528646D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Efficiency in a beam spill </a:t>
            </a:r>
          </a:p>
        </p:txBody>
      </p:sp>
      <p:pic>
        <p:nvPicPr>
          <p:cNvPr id="4" name="Image 5">
            <a:extLst>
              <a:ext uri="{FF2B5EF4-FFF2-40B4-BE49-F238E27FC236}">
                <a16:creationId xmlns:a16="http://schemas.microsoft.com/office/drawing/2014/main" id="{777620A9-26DC-D000-1D4D-8A1B2AFDE4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312941"/>
            <a:ext cx="6115850" cy="3956858"/>
          </a:xfrm>
          <a:prstGeom prst="rect">
            <a:avLst/>
          </a:prstGeom>
        </p:spPr>
      </p:pic>
      <p:pic>
        <p:nvPicPr>
          <p:cNvPr id="5" name="Image 7">
            <a:extLst>
              <a:ext uri="{FF2B5EF4-FFF2-40B4-BE49-F238E27FC236}">
                <a16:creationId xmlns:a16="http://schemas.microsoft.com/office/drawing/2014/main" id="{0DABDA89-0E2A-5CD5-61A1-5223BA8767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6000" y="2324002"/>
            <a:ext cx="6081659" cy="393473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E7867E1-1CCD-6CC3-A369-38EB343A82EB}"/>
              </a:ext>
            </a:extLst>
          </p:cNvPr>
          <p:cNvSpPr txBox="1"/>
          <p:nvPr/>
        </p:nvSpPr>
        <p:spPr>
          <a:xfrm>
            <a:off x="2155371" y="2129246"/>
            <a:ext cx="7707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HRG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3865F8-1519-D1A8-E090-54DE5D3C6A00}"/>
              </a:ext>
            </a:extLst>
          </p:cNvPr>
          <p:cNvSpPr txBox="1"/>
          <p:nvPr/>
        </p:nvSpPr>
        <p:spPr>
          <a:xfrm>
            <a:off x="8751474" y="2112886"/>
            <a:ext cx="7707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LRG</a:t>
            </a:r>
          </a:p>
        </p:txBody>
      </p:sp>
    </p:spTree>
    <p:extLst>
      <p:ext uri="{BB962C8B-B14F-4D97-AF65-F5344CB8AC3E}">
        <p14:creationId xmlns:p14="http://schemas.microsoft.com/office/powerpoint/2010/main" val="39510998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A0D5C2C-30D2-43B5-8633-16675F12D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BA1A-5676-41BD-B627-3B118ACCC2F8}" type="slidenum">
              <a:rPr lang="fr-FR" smtClean="0"/>
              <a:t>16</a:t>
            </a:fld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0A055CB-6735-4660-BCB5-B678B8860C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17621" y="883640"/>
            <a:ext cx="8556757" cy="5552385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EF53C445-F1A8-4AAC-8B21-988CB071E776}"/>
              </a:ext>
            </a:extLst>
          </p:cNvPr>
          <p:cNvSpPr txBox="1"/>
          <p:nvPr/>
        </p:nvSpPr>
        <p:spPr>
          <a:xfrm>
            <a:off x="4591395" y="421975"/>
            <a:ext cx="3009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/>
              <a:t>ToT</a:t>
            </a:r>
            <a:r>
              <a:rPr lang="fr-FR" sz="2400" dirty="0"/>
              <a:t> distribution</a:t>
            </a:r>
          </a:p>
        </p:txBody>
      </p:sp>
    </p:spTree>
    <p:extLst>
      <p:ext uri="{BB962C8B-B14F-4D97-AF65-F5344CB8AC3E}">
        <p14:creationId xmlns:p14="http://schemas.microsoft.com/office/powerpoint/2010/main" val="2618418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65F2C9C-787E-9793-6715-C85F668CD4A0}"/>
              </a:ext>
            </a:extLst>
          </p:cNvPr>
          <p:cNvSpPr txBox="1"/>
          <p:nvPr/>
        </p:nvSpPr>
        <p:spPr>
          <a:xfrm>
            <a:off x="445476" y="1172308"/>
            <a:ext cx="11301047" cy="4960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800" spc="10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 </a:t>
            </a:r>
            <a:endParaRPr lang="en-FR" sz="1800" spc="100" dirty="0">
              <a:solidFill>
                <a:srgbClr val="000099"/>
              </a:solidFill>
              <a:effectLst/>
              <a:latin typeface="Arial" panose="020B060402020202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algn="ctr">
              <a:lnSpc>
                <a:spcPts val="12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800" spc="100" dirty="0">
                <a:solidFill>
                  <a:srgbClr val="171A6C"/>
                </a:solidFill>
                <a:effectLst/>
                <a:latin typeface="Arial" panose="020B060402020202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Grant Agreement No: 101004761 </a:t>
            </a:r>
            <a:endParaRPr lang="en-FR" sz="1800" spc="100" dirty="0">
              <a:solidFill>
                <a:srgbClr val="000099"/>
              </a:solidFill>
              <a:effectLst/>
              <a:latin typeface="Arial" panose="020B060402020202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en-GB" sz="4400" b="1" spc="100" dirty="0" err="1">
                <a:solidFill>
                  <a:srgbClr val="171A6C"/>
                </a:solidFill>
                <a:effectLst/>
                <a:latin typeface="Arial" panose="020B060402020202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AIDAinnova</a:t>
            </a:r>
            <a:endParaRPr lang="en-FR" sz="4400" b="1" spc="100" dirty="0">
              <a:solidFill>
                <a:srgbClr val="000099"/>
              </a:solidFill>
              <a:effectLst/>
              <a:latin typeface="Arial" panose="020B060402020202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algn="ctr">
              <a:lnSpc>
                <a:spcPts val="12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800" spc="100" dirty="0">
                <a:solidFill>
                  <a:srgbClr val="171A6C"/>
                </a:solidFill>
                <a:effectLst/>
                <a:latin typeface="Arial" panose="020B060402020202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Advancement and Innovation for Detectors at Accelerators</a:t>
            </a:r>
            <a:endParaRPr lang="en-FR" sz="1800" spc="100" dirty="0">
              <a:solidFill>
                <a:srgbClr val="000099"/>
              </a:solidFill>
              <a:effectLst/>
              <a:latin typeface="Arial" panose="020B060402020202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en-GB" sz="1100" spc="100" dirty="0">
                <a:solidFill>
                  <a:srgbClr val="171A6C"/>
                </a:solidFill>
                <a:effectLst/>
                <a:latin typeface="Arial" panose="020B060402020202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Horizon 2020 Research Infrastructures project AIDAINNOVA</a:t>
            </a:r>
            <a:endParaRPr lang="en-FR" sz="1800" dirty="0">
              <a:effectLst/>
              <a:latin typeface="Times New Roman" panose="02020603050405020304" pitchFamily="18" charset="0"/>
              <a:ea typeface="Malgun Gothic" panose="020B0503020000020004" pitchFamily="34" charset="-127"/>
            </a:endParaRPr>
          </a:p>
          <a:p>
            <a:pPr algn="just">
              <a:spcBef>
                <a:spcPts val="200"/>
              </a:spcBef>
              <a:spcAft>
                <a:spcPts val="200"/>
              </a:spcAft>
            </a:pPr>
            <a:r>
              <a:rPr lang="en-GB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 </a:t>
            </a:r>
            <a:endParaRPr lang="en-FR" sz="1800" dirty="0">
              <a:effectLst/>
              <a:latin typeface="Times New Roman" panose="02020603050405020304" pitchFamily="18" charset="0"/>
              <a:ea typeface="Malgun Gothic" panose="020B0503020000020004" pitchFamily="34" charset="-127"/>
            </a:endParaRPr>
          </a:p>
          <a:p>
            <a:pPr algn="ctr">
              <a:spcBef>
                <a:spcPts val="200"/>
              </a:spcBef>
              <a:spcAft>
                <a:spcPts val="200"/>
              </a:spcAft>
              <a:tabLst>
                <a:tab pos="1047750" algn="l"/>
                <a:tab pos="3060065" algn="ctr"/>
              </a:tabLst>
            </a:pPr>
            <a:r>
              <a:rPr lang="en-GB" sz="3600" b="1" cap="all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deliverable report</a:t>
            </a:r>
            <a:endParaRPr lang="en-FR" sz="3600" b="1" cap="all" dirty="0">
              <a:solidFill>
                <a:srgbClr val="FF0000"/>
              </a:solidFill>
              <a:effectLst/>
              <a:latin typeface="Arial" panose="020B060402020202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algn="just">
              <a:spcBef>
                <a:spcPts val="200"/>
              </a:spcBef>
              <a:spcAft>
                <a:spcPts val="200"/>
              </a:spcAft>
            </a:pPr>
            <a:r>
              <a:rPr lang="en-GB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 </a:t>
            </a:r>
            <a:endParaRPr lang="en-FR" sz="1800" dirty="0">
              <a:effectLst/>
              <a:latin typeface="Times New Roman" panose="02020603050405020304" pitchFamily="18" charset="0"/>
              <a:ea typeface="Malgun Gothic" panose="020B0503020000020004" pitchFamily="34" charset="-127"/>
            </a:endParaRPr>
          </a:p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en-GB" sz="4000" b="1" cap="small" spc="100" dirty="0">
                <a:effectLst/>
                <a:latin typeface="Arial" panose="020B060402020202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Characterisation of small size MRPC prototypes for fast timing and high rates</a:t>
            </a:r>
            <a:endParaRPr lang="en-FR" sz="4000" b="1" cap="small" spc="100" dirty="0">
              <a:effectLst/>
              <a:latin typeface="Arial" panose="020B060402020202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algn="just">
              <a:spcBef>
                <a:spcPts val="200"/>
              </a:spcBef>
              <a:spcAft>
                <a:spcPts val="200"/>
              </a:spcAft>
            </a:pPr>
            <a:r>
              <a:rPr lang="en-GB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 </a:t>
            </a:r>
            <a:endParaRPr lang="en-FR" sz="1800" dirty="0">
              <a:effectLst/>
              <a:latin typeface="Times New Roman" panose="02020603050405020304" pitchFamily="18" charset="0"/>
              <a:ea typeface="Malgun Gothic" panose="020B0503020000020004" pitchFamily="34" charset="-127"/>
            </a:endParaRPr>
          </a:p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en-GB" sz="2800" b="1" cap="small" spc="100" dirty="0">
                <a:effectLst/>
                <a:latin typeface="Arial" panose="020B060402020202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Deliverable: D7.2</a:t>
            </a:r>
            <a:endParaRPr lang="en-FR" sz="2800" b="1" cap="small" spc="100" dirty="0">
              <a:effectLst/>
              <a:latin typeface="Arial" panose="020B060402020202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136D348-BA0B-ABAF-398B-BE38353FB5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044" y="258012"/>
            <a:ext cx="2032401" cy="9142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BAB09CC-B0B3-F9BD-4B47-DCAEED398F4F}"/>
              </a:ext>
            </a:extLst>
          </p:cNvPr>
          <p:cNvSpPr txBox="1"/>
          <p:nvPr/>
        </p:nvSpPr>
        <p:spPr>
          <a:xfrm>
            <a:off x="3259015" y="6365631"/>
            <a:ext cx="6283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dirty="0"/>
              <a:t>Many thanks to Yongwook Baek and Jinsook Kim for this report</a:t>
            </a:r>
          </a:p>
        </p:txBody>
      </p:sp>
    </p:spTree>
    <p:extLst>
      <p:ext uri="{BB962C8B-B14F-4D97-AF65-F5344CB8AC3E}">
        <p14:creationId xmlns:p14="http://schemas.microsoft.com/office/powerpoint/2010/main" val="3646744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11053A1-52DA-497F-839C-8899BCFAD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BA1A-5676-41BD-B627-3B118ACCC2F8}" type="slidenum">
              <a:rPr lang="fr-FR" smtClean="0"/>
              <a:t>3</a:t>
            </a:fld>
            <a:endParaRPr lang="fr-FR"/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EFB645C4-7DEB-42D3-AB9F-FDCC078B1B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282633"/>
            <a:ext cx="5943600" cy="6292735"/>
          </a:xfrm>
        </p:spPr>
        <p:txBody>
          <a:bodyPr>
            <a:normAutofit fontScale="92500"/>
          </a:bodyPr>
          <a:lstStyle/>
          <a:p>
            <a:r>
              <a:rPr lang="en-US" dirty="0"/>
              <a:t>Beam test : </a:t>
            </a:r>
          </a:p>
          <a:p>
            <a:pPr lvl="1"/>
            <a:r>
              <a:rPr lang="en-US" dirty="0"/>
              <a:t>T10 line at PS  CERN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Two MRPC tested : </a:t>
            </a:r>
          </a:p>
          <a:p>
            <a:pPr lvl="2"/>
            <a:r>
              <a:rPr lang="en-US" dirty="0"/>
              <a:t>8-gap (2 stacks of 4-gaps) chamber     </a:t>
            </a:r>
            <a:r>
              <a:rPr lang="en-US" b="1" dirty="0"/>
              <a:t>(HRG)</a:t>
            </a:r>
          </a:p>
          <a:p>
            <a:pPr lvl="3"/>
            <a:r>
              <a:rPr lang="en-US" dirty="0"/>
              <a:t>standard float glass, thickness 400μm</a:t>
            </a:r>
          </a:p>
          <a:p>
            <a:pPr lvl="3"/>
            <a:r>
              <a:rPr lang="en-US" dirty="0"/>
              <a:t>gap size 250 </a:t>
            </a:r>
            <a:r>
              <a:rPr lang="en-US" dirty="0" err="1"/>
              <a:t>μm</a:t>
            </a:r>
            <a:endParaRPr lang="en-US" dirty="0"/>
          </a:p>
          <a:p>
            <a:pPr lvl="3"/>
            <a:r>
              <a:rPr lang="en-US" dirty="0"/>
              <a:t>nylon fishing lines as spacers</a:t>
            </a:r>
          </a:p>
          <a:p>
            <a:pPr lvl="3"/>
            <a:endParaRPr lang="en-US" dirty="0"/>
          </a:p>
          <a:p>
            <a:pPr lvl="2"/>
            <a:r>
              <a:rPr lang="en-US" dirty="0"/>
              <a:t>10-gap (2 stacks of 5 gaps) chamber     </a:t>
            </a:r>
            <a:r>
              <a:rPr lang="en-US" b="1" dirty="0"/>
              <a:t>(LRG)</a:t>
            </a:r>
          </a:p>
          <a:p>
            <a:pPr lvl="3"/>
            <a:r>
              <a:rPr lang="en-US" dirty="0"/>
              <a:t>Low resistive glass (10</a:t>
            </a:r>
            <a:r>
              <a:rPr lang="en-US" baseline="30000" dirty="0"/>
              <a:t>9</a:t>
            </a:r>
            <a:r>
              <a:rPr lang="en-US" dirty="0"/>
              <a:t> </a:t>
            </a:r>
            <a:r>
              <a:rPr lang="en-US" dirty="0" err="1"/>
              <a:t>Ωcm</a:t>
            </a:r>
            <a:r>
              <a:rPr lang="en-US" dirty="0"/>
              <a:t>), thickness 500μm</a:t>
            </a:r>
          </a:p>
          <a:p>
            <a:pPr lvl="3"/>
            <a:r>
              <a:rPr lang="en-US" dirty="0"/>
              <a:t>gap size 235 </a:t>
            </a:r>
            <a:r>
              <a:rPr lang="en-US" dirty="0" err="1"/>
              <a:t>μm</a:t>
            </a:r>
            <a:endParaRPr lang="en-US" dirty="0"/>
          </a:p>
          <a:p>
            <a:pPr lvl="3"/>
            <a:r>
              <a:rPr lang="en-US" dirty="0"/>
              <a:t>ceramic coated fishing lines as spacers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Two mixtures of gas tested : </a:t>
            </a:r>
          </a:p>
          <a:p>
            <a:pPr lvl="2"/>
            <a:r>
              <a:rPr lang="en-US" sz="2200" dirty="0"/>
              <a:t>98% C</a:t>
            </a:r>
            <a:r>
              <a:rPr lang="en-US" sz="2200" baseline="-25000" dirty="0"/>
              <a:t>2</a:t>
            </a:r>
            <a:r>
              <a:rPr lang="en-US" sz="2200" dirty="0"/>
              <a:t>F</a:t>
            </a:r>
            <a:r>
              <a:rPr lang="en-US" sz="2200" baseline="-25000" dirty="0"/>
              <a:t>4</a:t>
            </a:r>
            <a:r>
              <a:rPr lang="en-US" sz="2200" dirty="0"/>
              <a:t>H</a:t>
            </a:r>
            <a:r>
              <a:rPr lang="en-US" sz="2200" baseline="-25000" dirty="0"/>
              <a:t>2</a:t>
            </a:r>
            <a:r>
              <a:rPr lang="en-US" sz="2200" dirty="0"/>
              <a:t> and 2% SF</a:t>
            </a:r>
            <a:r>
              <a:rPr lang="en-US" sz="2200" baseline="-25000" dirty="0"/>
              <a:t>6</a:t>
            </a:r>
            <a:endParaRPr lang="en-US" sz="2200" dirty="0"/>
          </a:p>
          <a:p>
            <a:pPr lvl="2"/>
            <a:r>
              <a:rPr lang="en-US" sz="2200" b="1" dirty="0"/>
              <a:t>100% HFO-1234ze</a:t>
            </a:r>
          </a:p>
          <a:p>
            <a:pPr lvl="1"/>
            <a:endParaRPr lang="en-US" dirty="0"/>
          </a:p>
        </p:txBody>
      </p:sp>
      <p:pic>
        <p:nvPicPr>
          <p:cNvPr id="3" name="Picture 2" descr="A diagram of different sizes of objects&#10;&#10;Description automatically generated">
            <a:extLst>
              <a:ext uri="{FF2B5EF4-FFF2-40B4-BE49-F238E27FC236}">
                <a16:creationId xmlns:a16="http://schemas.microsoft.com/office/drawing/2014/main" id="{5C398DDC-712C-6EE6-9261-BC56E674F2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2816" y="453174"/>
            <a:ext cx="5159184" cy="2439104"/>
          </a:xfrm>
          <a:prstGeom prst="rect">
            <a:avLst/>
          </a:prstGeom>
        </p:spPr>
      </p:pic>
      <p:pic>
        <p:nvPicPr>
          <p:cNvPr id="15" name="Picture 14" descr="A diagram of a printed circuit board&#10;&#10;Description automatically generated">
            <a:extLst>
              <a:ext uri="{FF2B5EF4-FFF2-40B4-BE49-F238E27FC236}">
                <a16:creationId xmlns:a16="http://schemas.microsoft.com/office/drawing/2014/main" id="{C963D15D-1602-A7D0-062A-FC6B6301B1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6287" y="3644197"/>
            <a:ext cx="5335713" cy="2416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728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7845ED-25A4-79C2-0894-68751A877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424"/>
            <a:ext cx="10515600" cy="1325563"/>
          </a:xfrm>
        </p:spPr>
        <p:txBody>
          <a:bodyPr/>
          <a:lstStyle/>
          <a:p>
            <a:r>
              <a:rPr lang="en-US" dirty="0"/>
              <a:t>Efficiency/Multiplicity</a:t>
            </a:r>
          </a:p>
        </p:txBody>
      </p:sp>
      <p:pic>
        <p:nvPicPr>
          <p:cNvPr id="7" name="Image 5">
            <a:extLst>
              <a:ext uri="{FF2B5EF4-FFF2-40B4-BE49-F238E27FC236}">
                <a16:creationId xmlns:a16="http://schemas.microsoft.com/office/drawing/2014/main" id="{C9A4389C-B0BD-876B-737A-AC2B053AA1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047941"/>
            <a:ext cx="5964549" cy="3847607"/>
          </a:xfrm>
          <a:prstGeom prst="rect">
            <a:avLst/>
          </a:prstGeom>
        </p:spPr>
      </p:pic>
      <p:pic>
        <p:nvPicPr>
          <p:cNvPr id="8" name="Image 10">
            <a:extLst>
              <a:ext uri="{FF2B5EF4-FFF2-40B4-BE49-F238E27FC236}">
                <a16:creationId xmlns:a16="http://schemas.microsoft.com/office/drawing/2014/main" id="{16B3B61B-C3C4-9288-9CCD-CF25114E89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25398" y="1047941"/>
            <a:ext cx="5966602" cy="3848931"/>
          </a:xfrm>
          <a:prstGeom prst="rect">
            <a:avLst/>
          </a:prstGeom>
        </p:spPr>
      </p:pic>
      <p:sp>
        <p:nvSpPr>
          <p:cNvPr id="9" name="ZoneTexte 18">
            <a:extLst>
              <a:ext uri="{FF2B5EF4-FFF2-40B4-BE49-F238E27FC236}">
                <a16:creationId xmlns:a16="http://schemas.microsoft.com/office/drawing/2014/main" id="{76489882-99C1-F35C-F1C6-760DB7146E94}"/>
              </a:ext>
            </a:extLst>
          </p:cNvPr>
          <p:cNvSpPr txBox="1"/>
          <p:nvPr/>
        </p:nvSpPr>
        <p:spPr>
          <a:xfrm>
            <a:off x="653223" y="5155507"/>
            <a:ext cx="11064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In the case of ecological gas, the voltage needs to be increased by 4 kV to reach the efficiency plateau  … also current starts to rise quicker when on efficiency plateau</a:t>
            </a:r>
          </a:p>
        </p:txBody>
      </p:sp>
    </p:spTree>
    <p:extLst>
      <p:ext uri="{BB962C8B-B14F-4D97-AF65-F5344CB8AC3E}">
        <p14:creationId xmlns:p14="http://schemas.microsoft.com/office/powerpoint/2010/main" val="1671413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D0276-3D1F-72BE-FE93-70C43CCF7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428"/>
            <a:ext cx="10515600" cy="1325563"/>
          </a:xfrm>
        </p:spPr>
        <p:txBody>
          <a:bodyPr/>
          <a:lstStyle/>
          <a:p>
            <a:r>
              <a:rPr lang="en-US" dirty="0"/>
              <a:t>Calibration for channels</a:t>
            </a:r>
          </a:p>
        </p:txBody>
      </p:sp>
      <p:pic>
        <p:nvPicPr>
          <p:cNvPr id="4" name="Image 6">
            <a:extLst>
              <a:ext uri="{FF2B5EF4-FFF2-40B4-BE49-F238E27FC236}">
                <a16:creationId xmlns:a16="http://schemas.microsoft.com/office/drawing/2014/main" id="{C44FAF92-287E-13FC-5E4C-86B0FC4A13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2948" y="989135"/>
            <a:ext cx="3694043" cy="2389987"/>
          </a:xfrm>
          <a:prstGeom prst="rect">
            <a:avLst/>
          </a:prstGeom>
        </p:spPr>
      </p:pic>
      <p:pic>
        <p:nvPicPr>
          <p:cNvPr id="5" name="Image 8">
            <a:extLst>
              <a:ext uri="{FF2B5EF4-FFF2-40B4-BE49-F238E27FC236}">
                <a16:creationId xmlns:a16="http://schemas.microsoft.com/office/drawing/2014/main" id="{D4ED20A7-69A4-C730-0452-5E0DD950B4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7858" y="3487653"/>
            <a:ext cx="3686942" cy="2385393"/>
          </a:xfrm>
          <a:prstGeom prst="rect">
            <a:avLst/>
          </a:prstGeom>
        </p:spPr>
      </p:pic>
      <p:pic>
        <p:nvPicPr>
          <p:cNvPr id="6" name="Image 10">
            <a:extLst>
              <a:ext uri="{FF2B5EF4-FFF2-40B4-BE49-F238E27FC236}">
                <a16:creationId xmlns:a16="http://schemas.microsoft.com/office/drawing/2014/main" id="{09BC4FA4-8795-2578-EE75-35ABC0F88A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25589" y="1948241"/>
            <a:ext cx="6403635" cy="30818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B645FED-0437-8790-AEED-BF33FBD835ED}"/>
              </a:ext>
            </a:extLst>
          </p:cNvPr>
          <p:cNvSpPr txBox="1"/>
          <p:nvPr/>
        </p:nvSpPr>
        <p:spPr>
          <a:xfrm>
            <a:off x="838200" y="5981577"/>
            <a:ext cx="3553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Time-slewing correction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720F80-C8AF-A7D3-508C-2AD03BDDB5B8}"/>
              </a:ext>
            </a:extLst>
          </p:cNvPr>
          <p:cNvSpPr txBox="1"/>
          <p:nvPr/>
        </p:nvSpPr>
        <p:spPr>
          <a:xfrm>
            <a:off x="7352211" y="5411381"/>
            <a:ext cx="3553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Time-off set correction</a:t>
            </a:r>
          </a:p>
        </p:txBody>
      </p:sp>
    </p:spTree>
    <p:extLst>
      <p:ext uri="{BB962C8B-B14F-4D97-AF65-F5344CB8AC3E}">
        <p14:creationId xmlns:p14="http://schemas.microsoft.com/office/powerpoint/2010/main" val="3119643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347155-E536-5588-6257-A11D357DD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613"/>
            <a:ext cx="10515600" cy="1325563"/>
          </a:xfrm>
        </p:spPr>
        <p:txBody>
          <a:bodyPr/>
          <a:lstStyle/>
          <a:p>
            <a:r>
              <a:rPr lang="en-US" dirty="0"/>
              <a:t>Timing</a:t>
            </a:r>
          </a:p>
        </p:txBody>
      </p:sp>
      <p:sp>
        <p:nvSpPr>
          <p:cNvPr id="7" name="ZoneTexte 10">
            <a:extLst>
              <a:ext uri="{FF2B5EF4-FFF2-40B4-BE49-F238E27FC236}">
                <a16:creationId xmlns:a16="http://schemas.microsoft.com/office/drawing/2014/main" id="{9EC9DCD3-A4A3-97C9-CA32-1ED151F64995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83326" y="2086883"/>
            <a:ext cx="5133703" cy="3782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Use the difference between the two chambers to estimate their timing resolution (CFD was not operating properly) </a:t>
            </a:r>
          </a:p>
          <a:p>
            <a:pPr marL="457200" lvl="1" indent="0">
              <a:buNone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Standard gas :	</a:t>
            </a:r>
          </a:p>
          <a:p>
            <a:pPr marL="742950" lvl="1" indent="-285750"/>
            <a:r>
              <a:rPr lang="en-US" sz="2000" dirty="0" err="1"/>
              <a:t>σ</a:t>
            </a:r>
            <a:r>
              <a:rPr lang="en-US" sz="2000" dirty="0"/>
              <a:t> = 100 </a:t>
            </a:r>
            <a:r>
              <a:rPr lang="en-US" sz="2000" dirty="0" err="1"/>
              <a:t>ps</a:t>
            </a:r>
            <a:endParaRPr lang="en-US" sz="2000" dirty="0"/>
          </a:p>
          <a:p>
            <a:pPr marL="457200" lvl="1" indent="0">
              <a:buNone/>
            </a:pPr>
            <a:r>
              <a:rPr lang="en-US" sz="2000" dirty="0"/>
              <a:t>         =&gt; 70 </a:t>
            </a:r>
            <a:r>
              <a:rPr lang="en-US" sz="2000" dirty="0" err="1"/>
              <a:t>ps</a:t>
            </a:r>
            <a:r>
              <a:rPr lang="en-US" sz="2000" dirty="0"/>
              <a:t> per chamber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Eco gas :	</a:t>
            </a:r>
          </a:p>
          <a:p>
            <a:pPr marL="742950" lvl="1" indent="-285750"/>
            <a:r>
              <a:rPr lang="en-US" sz="2000" dirty="0" err="1"/>
              <a:t>σ</a:t>
            </a:r>
            <a:r>
              <a:rPr lang="en-US" sz="2000" dirty="0"/>
              <a:t> = 107 </a:t>
            </a:r>
            <a:r>
              <a:rPr lang="en-US" sz="2000" dirty="0" err="1"/>
              <a:t>ps</a:t>
            </a:r>
            <a:endParaRPr lang="en-US" sz="2000" dirty="0"/>
          </a:p>
          <a:p>
            <a:pPr marL="457200" lvl="1" indent="0">
              <a:buNone/>
            </a:pPr>
            <a:r>
              <a:rPr lang="en-US" sz="2000" dirty="0"/>
              <a:t>         =&gt; 76 </a:t>
            </a:r>
            <a:r>
              <a:rPr lang="en-US" sz="2000" dirty="0" err="1"/>
              <a:t>ps</a:t>
            </a:r>
            <a:r>
              <a:rPr lang="en-US" sz="2000" dirty="0"/>
              <a:t> per chamber</a:t>
            </a:r>
          </a:p>
        </p:txBody>
      </p:sp>
      <p:pic>
        <p:nvPicPr>
          <p:cNvPr id="8" name="Image 5">
            <a:extLst>
              <a:ext uri="{FF2B5EF4-FFF2-40B4-BE49-F238E27FC236}">
                <a16:creationId xmlns:a16="http://schemas.microsoft.com/office/drawing/2014/main" id="{3EE44E95-3E14-5759-1EDE-44B88E883E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85955" y="1978919"/>
            <a:ext cx="6658122" cy="3204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439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58175-EF71-14CD-0E80-353DF23E1F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491"/>
            <a:ext cx="10515600" cy="1325563"/>
          </a:xfrm>
        </p:spPr>
        <p:txBody>
          <a:bodyPr/>
          <a:lstStyle/>
          <a:p>
            <a:r>
              <a:rPr lang="en-US" dirty="0"/>
              <a:t>Efficiency vs. Rate </a:t>
            </a:r>
          </a:p>
        </p:txBody>
      </p:sp>
      <p:pic>
        <p:nvPicPr>
          <p:cNvPr id="4" name="Image 2">
            <a:extLst>
              <a:ext uri="{FF2B5EF4-FFF2-40B4-BE49-F238E27FC236}">
                <a16:creationId xmlns:a16="http://schemas.microsoft.com/office/drawing/2014/main" id="{A6C25B1F-1D39-6DB7-587B-27ECA2A8A8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50684" y="1370648"/>
            <a:ext cx="6741007" cy="4351338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5C0833E7-53D8-179E-9078-72DC8CAA458D}"/>
              </a:ext>
            </a:extLst>
          </p:cNvPr>
          <p:cNvSpPr txBox="1"/>
          <p:nvPr/>
        </p:nvSpPr>
        <p:spPr>
          <a:xfrm>
            <a:off x="838200" y="2143584"/>
            <a:ext cx="3089709" cy="3190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/>
              <a:t>Beam: 7 </a:t>
            </a:r>
            <a:r>
              <a:rPr lang="fr-FR" sz="2000" dirty="0" err="1"/>
              <a:t>GeV</a:t>
            </a:r>
            <a:r>
              <a:rPr lang="fr-FR" sz="2000" dirty="0"/>
              <a:t> pions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/>
              <a:t>Beam profile : 1.3 cm FWHM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/>
              <a:t>Rates 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000" dirty="0"/>
              <a:t>up to 28 kHz/cm2 for standard </a:t>
            </a:r>
            <a:r>
              <a:rPr lang="fr-FR" sz="2000" dirty="0" err="1"/>
              <a:t>gas</a:t>
            </a:r>
            <a:endParaRPr lang="fr-FR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000" dirty="0"/>
              <a:t>up to 63 kHz/cm2 for </a:t>
            </a:r>
            <a:r>
              <a:rPr lang="fr-FR" sz="2000" dirty="0" err="1"/>
              <a:t>eco</a:t>
            </a:r>
            <a:r>
              <a:rPr lang="fr-FR" sz="2000" dirty="0"/>
              <a:t> </a:t>
            </a:r>
            <a:r>
              <a:rPr lang="fr-FR" sz="2000" dirty="0" err="1"/>
              <a:t>gas</a:t>
            </a:r>
            <a:endParaRPr lang="fr-F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0EA808-1CD3-0AE6-B4B9-7971D58D4C5C}"/>
              </a:ext>
            </a:extLst>
          </p:cNvPr>
          <p:cNvSpPr txBox="1"/>
          <p:nvPr/>
        </p:nvSpPr>
        <p:spPr>
          <a:xfrm>
            <a:off x="1400907" y="6126743"/>
            <a:ext cx="525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dirty="0"/>
              <a:t>Rate has no effect on LRG chamber (as expected)</a:t>
            </a:r>
          </a:p>
        </p:txBody>
      </p:sp>
    </p:spTree>
    <p:extLst>
      <p:ext uri="{BB962C8B-B14F-4D97-AF65-F5344CB8AC3E}">
        <p14:creationId xmlns:p14="http://schemas.microsoft.com/office/powerpoint/2010/main" val="2491482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E6C83-C2DC-C782-73CE-086352472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427"/>
            <a:ext cx="10515600" cy="1325563"/>
          </a:xfrm>
        </p:spPr>
        <p:txBody>
          <a:bodyPr/>
          <a:lstStyle/>
          <a:p>
            <a:r>
              <a:rPr lang="en-US" dirty="0"/>
              <a:t>Time resolution vs. Rate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754DC8A-77B6-4A9B-793A-ABAE510E31BA}"/>
              </a:ext>
            </a:extLst>
          </p:cNvPr>
          <p:cNvGrpSpPr/>
          <p:nvPr/>
        </p:nvGrpSpPr>
        <p:grpSpPr>
          <a:xfrm>
            <a:off x="5360521" y="1155110"/>
            <a:ext cx="6147856" cy="5183310"/>
            <a:chOff x="5438898" y="446295"/>
            <a:chExt cx="6156960" cy="6075005"/>
          </a:xfrm>
        </p:grpSpPr>
        <p:pic>
          <p:nvPicPr>
            <p:cNvPr id="4" name="Image 4">
              <a:extLst>
                <a:ext uri="{FF2B5EF4-FFF2-40B4-BE49-F238E27FC236}">
                  <a16:creationId xmlns:a16="http://schemas.microsoft.com/office/drawing/2014/main" id="{4EBFE2B5-8BEC-F222-9E9C-477975609B2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438898" y="446295"/>
              <a:ext cx="6156960" cy="2982705"/>
            </a:xfrm>
            <a:prstGeom prst="rect">
              <a:avLst/>
            </a:prstGeom>
          </p:spPr>
        </p:pic>
        <p:pic>
          <p:nvPicPr>
            <p:cNvPr id="5" name="Image 6">
              <a:extLst>
                <a:ext uri="{FF2B5EF4-FFF2-40B4-BE49-F238E27FC236}">
                  <a16:creationId xmlns:a16="http://schemas.microsoft.com/office/drawing/2014/main" id="{5B5DB410-F1AA-AB47-1589-7342B46CD8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438898" y="3538596"/>
              <a:ext cx="6156959" cy="2982704"/>
            </a:xfrm>
            <a:prstGeom prst="rect">
              <a:avLst/>
            </a:prstGeom>
          </p:spPr>
        </p:pic>
      </p:grpSp>
      <p:sp>
        <p:nvSpPr>
          <p:cNvPr id="7" name="ZoneTexte 9">
            <a:extLst>
              <a:ext uri="{FF2B5EF4-FFF2-40B4-BE49-F238E27FC236}">
                <a16:creationId xmlns:a16="http://schemas.microsoft.com/office/drawing/2014/main" id="{F8EA41AD-8A2D-5722-FDA3-303860C13B85}"/>
              </a:ext>
            </a:extLst>
          </p:cNvPr>
          <p:cNvSpPr txBox="1"/>
          <p:nvPr/>
        </p:nvSpPr>
        <p:spPr>
          <a:xfrm>
            <a:off x="3949491" y="2165645"/>
            <a:ext cx="152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rgbClr val="FF0000"/>
                </a:solidFill>
              </a:rPr>
              <a:t>STD </a:t>
            </a:r>
            <a:r>
              <a:rPr lang="fr-FR" sz="2000" b="1" dirty="0" err="1">
                <a:solidFill>
                  <a:srgbClr val="FF0000"/>
                </a:solidFill>
              </a:rPr>
              <a:t>gas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8" name="ZoneTexte 10">
            <a:extLst>
              <a:ext uri="{FF2B5EF4-FFF2-40B4-BE49-F238E27FC236}">
                <a16:creationId xmlns:a16="http://schemas.microsoft.com/office/drawing/2014/main" id="{68DDE30C-6579-E58E-8811-3D7F4E378C04}"/>
              </a:ext>
            </a:extLst>
          </p:cNvPr>
          <p:cNvSpPr txBox="1"/>
          <p:nvPr/>
        </p:nvSpPr>
        <p:spPr>
          <a:xfrm>
            <a:off x="4068298" y="4865915"/>
            <a:ext cx="12922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rgbClr val="FF0000"/>
                </a:solidFill>
              </a:rPr>
              <a:t>ECO </a:t>
            </a:r>
            <a:r>
              <a:rPr lang="fr-FR" sz="2000" b="1" dirty="0" err="1">
                <a:solidFill>
                  <a:srgbClr val="FF0000"/>
                </a:solidFill>
              </a:rPr>
              <a:t>gas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3812489-E437-C08E-AF47-577817AA8A24}"/>
              </a:ext>
            </a:extLst>
          </p:cNvPr>
          <p:cNvSpPr txBox="1"/>
          <p:nvPr/>
        </p:nvSpPr>
        <p:spPr>
          <a:xfrm>
            <a:off x="222069" y="2468879"/>
            <a:ext cx="384622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Overall, similar results were obtained for both gases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3836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53F40-8B6D-4A39-5208-BD0A2F7A6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551"/>
            <a:ext cx="10515600" cy="1325563"/>
          </a:xfrm>
        </p:spPr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5F71F4-69DA-F2E2-539C-BC4762B6FF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9166"/>
            <a:ext cx="10515600" cy="4687797"/>
          </a:xfrm>
        </p:spPr>
        <p:txBody>
          <a:bodyPr/>
          <a:lstStyle/>
          <a:p>
            <a:r>
              <a:rPr lang="en-US" dirty="0"/>
              <a:t>HRG vs. LRG</a:t>
            </a:r>
          </a:p>
          <a:p>
            <a:pPr lvl="1"/>
            <a:r>
              <a:rPr lang="en-US" dirty="0"/>
              <a:t>A distinct difference in the rate capability at high rate flux</a:t>
            </a:r>
          </a:p>
          <a:p>
            <a:r>
              <a:rPr lang="en-US" dirty="0"/>
              <a:t>Ecological gas vs. Standard gas</a:t>
            </a:r>
          </a:p>
          <a:p>
            <a:pPr lvl="1"/>
            <a:r>
              <a:rPr lang="en-US" dirty="0"/>
              <a:t>No conspicuous difference in efficiency and timing performance </a:t>
            </a:r>
          </a:p>
          <a:p>
            <a:pPr lvl="1"/>
            <a:endParaRPr lang="en-US" dirty="0"/>
          </a:p>
          <a:p>
            <a:r>
              <a:rPr lang="en-US" dirty="0"/>
              <a:t>A realistic test on the rate capability needs to be carried out in the further test by irradiating the larger detector area instead of a focused beam on a small spot.  </a:t>
            </a:r>
          </a:p>
        </p:txBody>
      </p:sp>
    </p:spTree>
    <p:extLst>
      <p:ext uri="{BB962C8B-B14F-4D97-AF65-F5344CB8AC3E}">
        <p14:creationId xmlns:p14="http://schemas.microsoft.com/office/powerpoint/2010/main" val="3897381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5365</TotalTime>
  <Words>687</Words>
  <Application>Microsoft Macintosh PowerPoint</Application>
  <PresentationFormat>Widescreen</PresentationFormat>
  <Paragraphs>145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Aptos</vt:lpstr>
      <vt:lpstr>Aptos Display</vt:lpstr>
      <vt:lpstr>Arial</vt:lpstr>
      <vt:lpstr>Calibri</vt:lpstr>
      <vt:lpstr>Gill Sans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Efficiency/Multiplicity</vt:lpstr>
      <vt:lpstr>Calibration for channels</vt:lpstr>
      <vt:lpstr>Timing</vt:lpstr>
      <vt:lpstr>Efficiency vs. Rate </vt:lpstr>
      <vt:lpstr>Time resolution vs. Rate</vt:lpstr>
      <vt:lpstr>Conclusion</vt:lpstr>
      <vt:lpstr>Some words on the picoTDC development </vt:lpstr>
      <vt:lpstr>PowerPoint Presentation</vt:lpstr>
      <vt:lpstr>PowerPoint Presentation</vt:lpstr>
      <vt:lpstr>Thank you for your attention</vt:lpstr>
      <vt:lpstr>Backup</vt:lpstr>
      <vt:lpstr>Efficiency in a beam spill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rate &amp; eco-gas</dc:title>
  <dc:creator>Yongwook Baek</dc:creator>
  <cp:lastModifiedBy>crispin.williams@orange.fr</cp:lastModifiedBy>
  <cp:revision>10</cp:revision>
  <dcterms:created xsi:type="dcterms:W3CDTF">2024-03-15T12:49:56Z</dcterms:created>
  <dcterms:modified xsi:type="dcterms:W3CDTF">2024-03-19T06:30:23Z</dcterms:modified>
</cp:coreProperties>
</file>