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17" r:id="rId2"/>
    <p:sldId id="353" r:id="rId3"/>
    <p:sldId id="356" r:id="rId4"/>
    <p:sldId id="358" r:id="rId5"/>
    <p:sldId id="354" r:id="rId6"/>
    <p:sldId id="352" r:id="rId7"/>
    <p:sldId id="360" r:id="rId8"/>
    <p:sldId id="361" r:id="rId9"/>
    <p:sldId id="359" r:id="rId10"/>
    <p:sldId id="355" r:id="rId11"/>
  </p:sldIdLst>
  <p:sldSz cx="9144000" cy="5143500" type="screen16x9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E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94692"/>
  </p:normalViewPr>
  <p:slideViewPr>
    <p:cSldViewPr snapToGrid="0" snapToObjects="1">
      <p:cViewPr varScale="1">
        <p:scale>
          <a:sx n="124" d="100"/>
          <a:sy n="124" d="100"/>
        </p:scale>
        <p:origin x="17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4F4A8-FC79-0B45-87A3-CDC25268F25B}" type="datetimeFigureOut">
              <a:rPr lang="en-US" smtClean="0"/>
              <a:t>9/24/23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6B2CE-2CA9-D94E-9AF0-CFD6045B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0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6B2CE-2CA9-D94E-9AF0-CFD6045BCF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51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6B2CE-2CA9-D94E-9AF0-CFD6045BCF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215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6B2CE-2CA9-D94E-9AF0-CFD6045BCF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54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6B2CE-2CA9-D94E-9AF0-CFD6045BCFE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42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1EA770D-FD8C-4F78-82E6-06C170F96E0B}" type="slidenum">
              <a:rPr/>
              <a:t>‹#›</a:t>
            </a:fld>
            <a:endParaRPr dirty="0"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222120" y="190440"/>
            <a:ext cx="867528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222120" y="2463480"/>
            <a:ext cx="867528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3B89C00-B3D0-49C3-851E-8E4D5839B2C0}" type="slidenum">
              <a:rPr/>
              <a:t>‹#›</a:t>
            </a:fld>
            <a:endParaRPr dirty="0"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222120" y="19044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667400" y="19044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222120" y="246348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667400" y="246348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AFBA80B-8EBD-460F-A3E9-5787D7FC0B04}" type="slidenum">
              <a:rPr/>
              <a:t>‹#›</a:t>
            </a:fld>
            <a:endParaRPr dirty="0"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222120" y="190440"/>
            <a:ext cx="279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155400" y="190440"/>
            <a:ext cx="279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088680" y="190440"/>
            <a:ext cx="279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222120" y="2463480"/>
            <a:ext cx="279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155400" y="2463480"/>
            <a:ext cx="279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088680" y="2463480"/>
            <a:ext cx="279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C6883C1-1FD1-4A63-9FE5-EA2BEC873A20}" type="slidenum">
              <a:rPr/>
              <a:t>‹#›</a:t>
            </a:fld>
            <a:endParaRPr dirty="0"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236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9/8/2021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    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PDS Group Geant4 Retreat                                                                                       </a:t>
            </a:r>
            <a:r>
              <a:rPr lang="en-US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8</a:t>
            </a:r>
            <a:r>
              <a:rPr lang="en-US" spc="-1" baseline="30000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 dirty="0">
              <a:solidFill>
                <a:schemeClr val="tx2"/>
              </a:solidFill>
            </a:endParaRPr>
          </a:p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978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222120" y="190440"/>
            <a:ext cx="8675280" cy="4351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C57A72-20D9-43B6-BFB7-8F85F8ED9C88}" type="slidenum">
              <a:rPr/>
              <a:t>‹#›</a:t>
            </a:fld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222120" y="190440"/>
            <a:ext cx="8675280" cy="4351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DD19EE0-35FC-4B78-B42B-AA116CC823E8}" type="slidenum">
              <a:rPr/>
              <a:t>‹#›</a:t>
            </a:fld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222120" y="190440"/>
            <a:ext cx="4233240" cy="4351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67400" y="190440"/>
            <a:ext cx="4233240" cy="4351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ADEC49E-B804-4798-AC49-A5B38B3F9855}" type="slidenum">
              <a:rPr/>
              <a:t>‹#›</a:t>
            </a:fld>
            <a:endParaRPr dirty="0"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36BD57-1981-4008-9587-B9C9EAAC40C1}" type="slidenum">
              <a:rPr/>
              <a:t>‹#›</a:t>
            </a:fld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E2CF128-65C7-4FAB-A9DC-8C90CB71D646}" type="slidenum">
              <a:rPr/>
              <a:t>‹#›</a:t>
            </a:fld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222120" y="19044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67400" y="190440"/>
            <a:ext cx="4233240" cy="4351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222120" y="246348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D827DE3-BF7E-4EBE-927B-0A44D332EF9E}" type="slidenum">
              <a:rPr/>
              <a:t>‹#›</a:t>
            </a:fld>
            <a:endParaRPr dirty="0"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222120" y="190440"/>
            <a:ext cx="4233240" cy="4351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67400" y="19044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667400" y="246348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E5835C8-A5E6-4BD0-8388-260305355842}" type="slidenum">
              <a:rPr/>
              <a:t>‹#›</a:t>
            </a:fld>
            <a:endParaRPr dirty="0"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3087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222120" y="19044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67400" y="190440"/>
            <a:ext cx="423324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222120" y="2463480"/>
            <a:ext cx="8675280" cy="20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A431296-92FA-4A53-A2AF-49445871C627}" type="slidenum">
              <a:rPr/>
              <a:t>‹#›</a:t>
            </a:fld>
            <a:endParaRPr dirty="0"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/>
          <p:nvPr/>
        </p:nvSpPr>
        <p:spPr>
          <a:xfrm>
            <a:off x="6450120" y="3358080"/>
            <a:ext cx="1076040" cy="180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0" name="Group 24"/>
          <p:cNvGrpSpPr/>
          <p:nvPr/>
        </p:nvGrpSpPr>
        <p:grpSpPr>
          <a:xfrm>
            <a:off x="215640" y="4671000"/>
            <a:ext cx="8699400" cy="201960"/>
            <a:chOff x="215640" y="4671000"/>
            <a:chExt cx="8699400" cy="201960"/>
          </a:xfrm>
        </p:grpSpPr>
        <p:sp>
          <p:nvSpPr>
            <p:cNvPr id="2" name="Straight Connector 25"/>
            <p:cNvSpPr/>
            <p:nvPr/>
          </p:nvSpPr>
          <p:spPr>
            <a:xfrm>
              <a:off x="215640" y="4771440"/>
              <a:ext cx="7539120" cy="360"/>
            </a:xfrm>
            <a:prstGeom prst="line">
              <a:avLst/>
            </a:prstGeom>
            <a:ln w="76200">
              <a:solidFill>
                <a:srgbClr val="99D6EA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pic>
          <p:nvPicPr>
            <p:cNvPr id="3" name="Picture 6" descr="FermiLogo_RGB_NALBlue.png"/>
            <p:cNvPicPr/>
            <p:nvPr/>
          </p:nvPicPr>
          <p:blipFill>
            <a:blip r:embed="rId16"/>
            <a:stretch/>
          </p:blipFill>
          <p:spPr>
            <a:xfrm>
              <a:off x="7820640" y="4671000"/>
              <a:ext cx="1094400" cy="2019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" name="PlaceHolder 1"/>
          <p:cNvSpPr>
            <a:spLocks noGrp="1"/>
          </p:cNvSpPr>
          <p:nvPr>
            <p:ph type="dt" idx="1"/>
          </p:nvPr>
        </p:nvSpPr>
        <p:spPr>
          <a:xfrm>
            <a:off x="736920" y="4878000"/>
            <a:ext cx="675000" cy="18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lstStyle>
            <a:lvl1pPr>
              <a:lnSpc>
                <a:spcPct val="100000"/>
              </a:lnSpc>
              <a:buNone/>
              <a:defRPr lang="en-US" sz="900" b="0" strike="noStrike" spc="-1">
                <a:solidFill>
                  <a:srgbClr val="004C97"/>
                </a:solidFill>
                <a:latin typeface="Arial"/>
                <a:ea typeface="Geneva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900" b="0" strike="noStrike" spc="-1" dirty="0">
                <a:solidFill>
                  <a:srgbClr val="004C97"/>
                </a:solidFill>
                <a:latin typeface="Arial"/>
                <a:ea typeface="Geneva"/>
              </a:rPr>
              <a:t>&lt;date/time&gt;</a:t>
            </a:r>
            <a:endParaRPr lang="en-US" sz="90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2"/>
          </p:nvPr>
        </p:nvSpPr>
        <p:spPr>
          <a:xfrm>
            <a:off x="1530720" y="4878000"/>
            <a:ext cx="6260040" cy="18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US" sz="900" b="0" strike="noStrike" spc="-1">
                <a:solidFill>
                  <a:srgbClr val="004C97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900" b="0" strike="noStrike" spc="-1" dirty="0">
                <a:solidFill>
                  <a:srgbClr val="004C97"/>
                </a:solidFill>
                <a:latin typeface="Arial"/>
                <a:ea typeface="ＭＳ Ｐゴシック"/>
              </a:rPr>
              <a:t>&lt;footer&gt;</a:t>
            </a:r>
            <a:endParaRPr lang="en-US" sz="900" b="0" strike="noStrike" spc="-1" dirty="0"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3"/>
          </p:nvPr>
        </p:nvSpPr>
        <p:spPr>
          <a:xfrm>
            <a:off x="222120" y="4878000"/>
            <a:ext cx="414000" cy="17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lstStyle>
            <a:lvl1pPr>
              <a:lnSpc>
                <a:spcPct val="100000"/>
              </a:lnSpc>
              <a:buNone/>
              <a:defRPr lang="en-US" sz="900" b="0" strike="noStrike" spc="-1">
                <a:solidFill>
                  <a:srgbClr val="004C97"/>
                </a:solidFill>
                <a:latin typeface="Arial"/>
                <a:ea typeface="Geneva"/>
              </a:defRPr>
            </a:lvl1pPr>
          </a:lstStyle>
          <a:p>
            <a:pPr>
              <a:lnSpc>
                <a:spcPct val="100000"/>
              </a:lnSpc>
              <a:buNone/>
            </a:pPr>
            <a:fld id="{71817E9B-5B33-42C8-AEB6-422A3AAF89C1}" type="slidenum">
              <a:rPr lang="en-US" sz="900" b="0" strike="noStrike" spc="-1">
                <a:solidFill>
                  <a:srgbClr val="004C97"/>
                </a:solidFill>
                <a:latin typeface="Arial"/>
                <a:ea typeface="Geneva"/>
              </a:rPr>
              <a:t>‹#›</a:t>
            </a:fld>
            <a:endParaRPr lang="en-US" sz="900" b="0" strike="noStrike" spc="-1" dirty="0"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>
          <a:xfrm>
            <a:off x="222120" y="190440"/>
            <a:ext cx="8675280" cy="4351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30040" indent="-23004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505050"/>
                </a:solidFill>
                <a:latin typeface="Calibri"/>
                <a:ea typeface="Geneva"/>
              </a:rPr>
              <a:t>Click icon to add picture</a:t>
            </a:r>
            <a:endParaRPr lang="en-US" sz="1400" b="0" strike="noStrike" spc="-1">
              <a:solidFill>
                <a:srgbClr val="7F7F7F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b="0" strike="noStrike" spc="-1">
                <a:solidFill>
                  <a:srgbClr val="003087"/>
                </a:solidFill>
                <a:latin typeface="Calibri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7A8F265-AAA8-3341-AB28-1C1A580A8A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0917" y="3833915"/>
            <a:ext cx="1455837" cy="935794"/>
          </a:xfrm>
        </p:spPr>
        <p:txBody>
          <a:bodyPr/>
          <a:lstStyle/>
          <a:p>
            <a:r>
              <a:rPr lang="en-US" sz="1200" u="sng" dirty="0"/>
              <a:t>Hans Wenzel</a:t>
            </a:r>
            <a:endParaRPr lang="en-US" sz="1200" u="sng" baseline="30000" dirty="0"/>
          </a:p>
          <a:p>
            <a:endParaRPr lang="en-US" baseline="30000" dirty="0"/>
          </a:p>
          <a:p>
            <a:endParaRPr lang="en-US" sz="800" b="1" dirty="0"/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7AD7DCF-9962-844C-9325-5AFBE6C442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242" y="3290484"/>
            <a:ext cx="9036030" cy="752287"/>
          </a:xfrm>
        </p:spPr>
        <p:txBody>
          <a:bodyPr vert="horz" wrap="square" lIns="0" tIns="45720" rIns="91440" bIns="45720" anchor="ctr" anchorCtr="0">
            <a:normAutofit/>
          </a:bodyPr>
          <a:lstStyle/>
          <a:p>
            <a:r>
              <a:rPr lang="en-US" dirty="0"/>
              <a:t> </a:t>
            </a:r>
            <a:r>
              <a:rPr lang="en-US" dirty="0" err="1"/>
              <a:t>IntensityFrontier</a:t>
            </a:r>
            <a:r>
              <a:rPr lang="en-US" dirty="0"/>
              <a:t> experiments: Geant4 performance </a:t>
            </a:r>
          </a:p>
          <a:p>
            <a:endParaRPr lang="en-US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7892380-A697-8842-879F-2E8D89683DC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715271" y="3666627"/>
            <a:ext cx="3644280" cy="1211760"/>
          </a:xfrm>
          <a:prstGeom prst="rect">
            <a:avLst/>
          </a:prstGeom>
          <a:ln>
            <a:noFill/>
          </a:ln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E84FAD9-0B39-744F-8567-BB2199793F9F}"/>
              </a:ext>
            </a:extLst>
          </p:cNvPr>
          <p:cNvSpPr txBox="1">
            <a:spLocks/>
          </p:cNvSpPr>
          <p:nvPr/>
        </p:nvSpPr>
        <p:spPr>
          <a:xfrm>
            <a:off x="3748" y="4878387"/>
            <a:ext cx="414338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1000" smtClean="0">
                <a:solidFill>
                  <a:schemeClr val="tx2"/>
                </a:solidFill>
              </a:rPr>
              <a:pPr>
                <a:defRPr/>
              </a:pPr>
              <a:t>1</a:t>
            </a:fld>
            <a:endParaRPr lang="en-US" sz="1000">
              <a:solidFill>
                <a:schemeClr val="tx2"/>
              </a:solidFill>
            </a:endParaRP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F041A46-89C9-9549-9865-74B1AC13B09B}"/>
              </a:ext>
            </a:extLst>
          </p:cNvPr>
          <p:cNvSpPr txBox="1">
            <a:spLocks/>
          </p:cNvSpPr>
          <p:nvPr/>
        </p:nvSpPr>
        <p:spPr>
          <a:xfrm>
            <a:off x="304975" y="4878388"/>
            <a:ext cx="8805297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</a:t>
            </a:r>
            <a:r>
              <a:rPr lang="en-US" sz="800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US" sz="800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j-lt"/>
                <a:ea typeface="ＭＳ Ｐゴシック"/>
              </a:rPr>
              <a:t>                                                                               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800" dirty="0">
                <a:solidFill>
                  <a:schemeClr val="tx2"/>
                </a:solidFill>
                <a:effectLst/>
                <a:latin typeface="+mj-lt"/>
              </a:rPr>
              <a:t>28th Geant4 Collaboration Meeting, Hokkaido University                                                                         25–29 Sept 2023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en-US" sz="8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	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259761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E5B360-F255-8D41-AD8D-25D001644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Geometry avoid duplication of materials, logical volumes</a:t>
            </a:r>
          </a:p>
          <a:p>
            <a:r>
              <a:rPr lang="en-US" dirty="0">
                <a:solidFill>
                  <a:schemeClr val="tx2"/>
                </a:solidFill>
              </a:rPr>
              <a:t>Currently none of the LArTPC experiments make use of multithreading</a:t>
            </a:r>
          </a:p>
          <a:p>
            <a:r>
              <a:rPr lang="en-US" dirty="0">
                <a:solidFill>
                  <a:schemeClr val="tx2"/>
                </a:solidFill>
              </a:rPr>
              <a:t>No killing of particles that can’t produce a hit. E.g. simulation might involve lots of rock. </a:t>
            </a:r>
          </a:p>
          <a:p>
            <a:r>
              <a:rPr lang="en-US" dirty="0">
                <a:solidFill>
                  <a:schemeClr val="tx2"/>
                </a:solidFill>
              </a:rPr>
              <a:t>Optimize the step limit to match the readout pitch. </a:t>
            </a:r>
          </a:p>
          <a:p>
            <a:r>
              <a:rPr lang="en-US" dirty="0">
                <a:solidFill>
                  <a:schemeClr val="tx2"/>
                </a:solidFill>
              </a:rPr>
              <a:t>Optimize data layout avoid extensive use of compression/</a:t>
            </a:r>
            <a:r>
              <a:rPr lang="en-US" dirty="0" err="1">
                <a:solidFill>
                  <a:schemeClr val="tx2"/>
                </a:solidFill>
              </a:rPr>
              <a:t>uncompression</a:t>
            </a:r>
            <a:r>
              <a:rPr lang="en-US" dirty="0">
                <a:solidFill>
                  <a:schemeClr val="tx2"/>
                </a:solidFill>
              </a:rPr>
              <a:t> (CPU/Memory)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733857-C8AE-1A4D-9978-95DA9C43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optimization</a:t>
            </a:r>
          </a:p>
        </p:txBody>
      </p:sp>
    </p:spTree>
    <p:extLst>
      <p:ext uri="{BB962C8B-B14F-4D97-AF65-F5344CB8AC3E}">
        <p14:creationId xmlns:p14="http://schemas.microsoft.com/office/powerpoint/2010/main" val="3338280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CB7C9D-DA16-954B-B792-D48B0E77E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509722"/>
            <a:ext cx="8672513" cy="3794522"/>
          </a:xfrm>
        </p:spPr>
        <p:txBody>
          <a:bodyPr/>
          <a:lstStyle/>
          <a:p>
            <a:r>
              <a:rPr lang="en-US" i="1" dirty="0">
                <a:solidFill>
                  <a:schemeClr val="tx2"/>
                </a:solidFill>
              </a:rPr>
              <a:t>In common: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tx2"/>
                </a:solidFill>
              </a:rPr>
              <a:t>art: event-processing framework</a:t>
            </a:r>
            <a:r>
              <a:rPr lang="en-US" dirty="0">
                <a:solidFill>
                  <a:schemeClr val="tx2"/>
                </a:solidFill>
              </a:rPr>
              <a:t> for particle physics experiments,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Currently: ups/</a:t>
            </a:r>
            <a:r>
              <a:rPr lang="en-US" dirty="0" err="1">
                <a:solidFill>
                  <a:schemeClr val="tx2"/>
                </a:solidFill>
              </a:rPr>
              <a:t>upd</a:t>
            </a:r>
            <a:r>
              <a:rPr lang="en-US" dirty="0">
                <a:solidFill>
                  <a:schemeClr val="tx2"/>
                </a:solidFill>
              </a:rPr>
              <a:t> for software distribution, Scientific Linux 7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Future: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spack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: package manager, alma Linux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But different way to integrate Geant4</a:t>
            </a:r>
            <a:endParaRPr lang="en-US" dirty="0">
              <a:solidFill>
                <a:schemeClr val="tx2"/>
              </a:solidFill>
              <a:latin typeface="Symbol" pitchFamily="2" charset="2"/>
            </a:endParaRPr>
          </a:p>
          <a:p>
            <a:r>
              <a:rPr lang="en-US" dirty="0">
                <a:solidFill>
                  <a:schemeClr val="tx2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chemeClr val="tx2"/>
                </a:solidFill>
              </a:rPr>
              <a:t>-&gt;e:</a:t>
            </a:r>
          </a:p>
          <a:p>
            <a:r>
              <a:rPr lang="en-US" dirty="0">
                <a:solidFill>
                  <a:schemeClr val="tx2"/>
                </a:solidFill>
              </a:rPr>
              <a:t>g-2: artg4 experiment specific, Geant4 </a:t>
            </a:r>
            <a:r>
              <a:rPr lang="en-US" dirty="0" err="1">
                <a:solidFill>
                  <a:schemeClr val="tx2"/>
                </a:solidFill>
              </a:rPr>
              <a:t>UserActions</a:t>
            </a:r>
            <a:r>
              <a:rPr lang="en-US" dirty="0">
                <a:solidFill>
                  <a:schemeClr val="tx2"/>
                </a:solidFill>
              </a:rPr>
              <a:t> are implemented as art services for Geant4, can be configured at runtime via </a:t>
            </a:r>
            <a:r>
              <a:rPr lang="en-US" dirty="0" err="1">
                <a:solidFill>
                  <a:schemeClr val="tx2"/>
                </a:solidFill>
              </a:rPr>
              <a:t>fcl</a:t>
            </a:r>
            <a:r>
              <a:rPr lang="en-US" dirty="0">
                <a:solidFill>
                  <a:schemeClr val="tx2"/>
                </a:solidFill>
              </a:rPr>
              <a:t> files</a:t>
            </a:r>
          </a:p>
          <a:p>
            <a:r>
              <a:rPr lang="en-US" dirty="0">
                <a:solidFill>
                  <a:schemeClr val="tx2"/>
                </a:solidFill>
              </a:rPr>
              <a:t>Lar TPCs: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… all but Dune ND use  </a:t>
            </a:r>
            <a:r>
              <a:rPr lang="en-US" dirty="0" err="1">
                <a:solidFill>
                  <a:schemeClr val="tx2"/>
                </a:solidFill>
              </a:rPr>
              <a:t>Larsoft</a:t>
            </a:r>
            <a:r>
              <a:rPr lang="en-US" dirty="0">
                <a:solidFill>
                  <a:schemeClr val="tx2"/>
                </a:solidFill>
              </a:rPr>
              <a:t>: The Liquid Argon Software (LArSoft) Collaboration: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Legacy larg4 Geant4 module 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Refactored larg4 module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The plan is that, if possible, all will migrate to the refactored larg4.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792F66-A474-EE43-ADBE-48C45D199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Geant4 in </a:t>
            </a:r>
            <a:r>
              <a:rPr lang="en-US" dirty="0" err="1"/>
              <a:t>Iintensity</a:t>
            </a:r>
            <a:r>
              <a:rPr lang="en-US" dirty="0"/>
              <a:t> Frontier experiments </a:t>
            </a:r>
          </a:p>
        </p:txBody>
      </p:sp>
    </p:spTree>
    <p:extLst>
      <p:ext uri="{BB962C8B-B14F-4D97-AF65-F5344CB8AC3E}">
        <p14:creationId xmlns:p14="http://schemas.microsoft.com/office/powerpoint/2010/main" val="324999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4">
            <a:extLst>
              <a:ext uri="{FF2B5EF4-FFF2-40B4-BE49-F238E27FC236}">
                <a16:creationId xmlns:a16="http://schemas.microsoft.com/office/drawing/2014/main" id="{353067B3-C2D7-834D-BC0F-D900A8763FF3}"/>
              </a:ext>
            </a:extLst>
          </p:cNvPr>
          <p:cNvSpPr/>
          <p:nvPr/>
        </p:nvSpPr>
        <p:spPr>
          <a:xfrm>
            <a:off x="1470028" y="151020"/>
            <a:ext cx="8419383" cy="28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00">
              <a:buClr>
                <a:srgbClr val="2A6099"/>
              </a:buClr>
              <a:buSzPct val="45000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DC5DE5E6-97C7-664B-AA7E-BC844A3BD2DC}"/>
              </a:ext>
            </a:extLst>
          </p:cNvPr>
          <p:cNvSpPr/>
          <p:nvPr/>
        </p:nvSpPr>
        <p:spPr>
          <a:xfrm>
            <a:off x="0" y="0"/>
            <a:ext cx="302040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BD39A91-690A-A74D-B2DD-7893FBF35FB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906946" y="3715473"/>
            <a:ext cx="3417053" cy="1039388"/>
          </a:xfrm>
          <a:prstGeom prst="rect">
            <a:avLst/>
          </a:prstGeom>
          <a:ln>
            <a:noFill/>
          </a:ln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0EBB7F9-7C8B-C74E-83A3-7646338BAB0A}"/>
              </a:ext>
            </a:extLst>
          </p:cNvPr>
          <p:cNvSpPr txBox="1">
            <a:spLocks/>
          </p:cNvSpPr>
          <p:nvPr/>
        </p:nvSpPr>
        <p:spPr>
          <a:xfrm>
            <a:off x="3748" y="4878387"/>
            <a:ext cx="414338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1000" smtClean="0">
                <a:solidFill>
                  <a:schemeClr val="tx2"/>
                </a:solidFill>
              </a:rPr>
              <a:pPr>
                <a:defRPr/>
              </a:pPr>
              <a:t>3</a:t>
            </a:fld>
            <a:endParaRPr lang="en-US" sz="1000">
              <a:solidFill>
                <a:schemeClr val="tx2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937575-2B23-F849-8933-A372A9B27F63}"/>
              </a:ext>
            </a:extLst>
          </p:cNvPr>
          <p:cNvSpPr txBox="1">
            <a:spLocks/>
          </p:cNvSpPr>
          <p:nvPr/>
        </p:nvSpPr>
        <p:spPr>
          <a:xfrm>
            <a:off x="304975" y="4878388"/>
            <a:ext cx="8805297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</a:t>
            </a:r>
            <a:r>
              <a:rPr lang="en-US" sz="800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US" sz="800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j-lt"/>
                <a:ea typeface="ＭＳ Ｐゴシック"/>
              </a:rPr>
              <a:t>                                                                               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800" dirty="0">
                <a:solidFill>
                  <a:schemeClr val="tx2"/>
                </a:solidFill>
                <a:effectLst/>
                <a:latin typeface="+mj-lt"/>
              </a:rPr>
              <a:t>28th Geant4 Collaboration Meeting, Hokkaido University                                                                         25–29 Sept 2023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en-US" sz="8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	</a:t>
            </a:r>
            <a:endParaRPr lang="en-US" sz="800" b="1" dirty="0"/>
          </a:p>
        </p:txBody>
      </p:sp>
      <p:pic>
        <p:nvPicPr>
          <p:cNvPr id="4" name="Picture 3" descr="A diagram of a radar&#10;&#10;Description automatically generated">
            <a:extLst>
              <a:ext uri="{FF2B5EF4-FFF2-40B4-BE49-F238E27FC236}">
                <a16:creationId xmlns:a16="http://schemas.microsoft.com/office/drawing/2014/main" id="{C9498303-B069-4F41-ACDB-0D7FD878E8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17" y="654734"/>
            <a:ext cx="5296031" cy="17439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0EE310-0C4C-294C-892F-35582137FC48}"/>
              </a:ext>
            </a:extLst>
          </p:cNvPr>
          <p:cNvSpPr txBox="1"/>
          <p:nvPr/>
        </p:nvSpPr>
        <p:spPr>
          <a:xfrm>
            <a:off x="-239383" y="322970"/>
            <a:ext cx="723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 err="1">
                <a:solidFill>
                  <a:schemeClr val="tx2"/>
                </a:solidFill>
              </a:rPr>
              <a:t>LArTPCs</a:t>
            </a:r>
            <a:r>
              <a:rPr lang="en-US" dirty="0">
                <a:solidFill>
                  <a:schemeClr val="tx2"/>
                </a:solidFill>
              </a:rPr>
              <a:t>: Long baseline Neutrino experiments : Dune FD/ND </a:t>
            </a:r>
          </a:p>
        </p:txBody>
      </p:sp>
      <p:pic>
        <p:nvPicPr>
          <p:cNvPr id="14" name="Picture 13" descr="A aerial view of a green field&#10;&#10;Description automatically generated">
            <a:extLst>
              <a:ext uri="{FF2B5EF4-FFF2-40B4-BE49-F238E27FC236}">
                <a16:creationId xmlns:a16="http://schemas.microsoft.com/office/drawing/2014/main" id="{044496E5-B7D1-9A4F-89F1-379D1A962B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17" y="2744778"/>
            <a:ext cx="5296031" cy="19761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8031E2B-4ABF-414A-8274-45FC51FC27FB}"/>
              </a:ext>
            </a:extLst>
          </p:cNvPr>
          <p:cNvSpPr txBox="1"/>
          <p:nvPr/>
        </p:nvSpPr>
        <p:spPr>
          <a:xfrm>
            <a:off x="-239384" y="2437765"/>
            <a:ext cx="7688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>
                <a:solidFill>
                  <a:schemeClr val="tx2"/>
                </a:solidFill>
              </a:rPr>
              <a:t>Short baseline neutrino experiments: </a:t>
            </a:r>
            <a:r>
              <a:rPr lang="en-US" dirty="0" err="1">
                <a:solidFill>
                  <a:schemeClr val="tx2"/>
                </a:solidFill>
              </a:rPr>
              <a:t>microBoone</a:t>
            </a:r>
            <a:r>
              <a:rPr lang="en-US" dirty="0">
                <a:solidFill>
                  <a:schemeClr val="tx2"/>
                </a:solidFill>
              </a:rPr>
              <a:t>, Icarus, SBND</a:t>
            </a:r>
          </a:p>
        </p:txBody>
      </p:sp>
    </p:spTree>
    <p:extLst>
      <p:ext uri="{BB962C8B-B14F-4D97-AF65-F5344CB8AC3E}">
        <p14:creationId xmlns:p14="http://schemas.microsoft.com/office/powerpoint/2010/main" val="2780080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4">
            <a:extLst>
              <a:ext uri="{FF2B5EF4-FFF2-40B4-BE49-F238E27FC236}">
                <a16:creationId xmlns:a16="http://schemas.microsoft.com/office/drawing/2014/main" id="{353067B3-C2D7-834D-BC0F-D900A8763FF3}"/>
              </a:ext>
            </a:extLst>
          </p:cNvPr>
          <p:cNvSpPr/>
          <p:nvPr/>
        </p:nvSpPr>
        <p:spPr>
          <a:xfrm>
            <a:off x="1470028" y="151020"/>
            <a:ext cx="8419383" cy="28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00">
              <a:buClr>
                <a:srgbClr val="2A6099"/>
              </a:buClr>
              <a:buSzPct val="45000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DC5DE5E6-97C7-664B-AA7E-BC844A3BD2DC}"/>
              </a:ext>
            </a:extLst>
          </p:cNvPr>
          <p:cNvSpPr/>
          <p:nvPr/>
        </p:nvSpPr>
        <p:spPr>
          <a:xfrm>
            <a:off x="0" y="0"/>
            <a:ext cx="302040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BD39A91-690A-A74D-B2DD-7893FBF35FB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906946" y="3715473"/>
            <a:ext cx="3417053" cy="1039388"/>
          </a:xfrm>
          <a:prstGeom prst="rect">
            <a:avLst/>
          </a:prstGeom>
          <a:ln>
            <a:noFill/>
          </a:ln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0EBB7F9-7C8B-C74E-83A3-7646338BAB0A}"/>
              </a:ext>
            </a:extLst>
          </p:cNvPr>
          <p:cNvSpPr txBox="1">
            <a:spLocks/>
          </p:cNvSpPr>
          <p:nvPr/>
        </p:nvSpPr>
        <p:spPr>
          <a:xfrm>
            <a:off x="3748" y="4878387"/>
            <a:ext cx="414338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1000" smtClean="0">
                <a:solidFill>
                  <a:schemeClr val="tx2"/>
                </a:solidFill>
              </a:rPr>
              <a:pPr>
                <a:defRPr/>
              </a:pPr>
              <a:t>4</a:t>
            </a:fld>
            <a:endParaRPr lang="en-US" sz="1000">
              <a:solidFill>
                <a:schemeClr val="tx2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937575-2B23-F849-8933-A372A9B27F63}"/>
              </a:ext>
            </a:extLst>
          </p:cNvPr>
          <p:cNvSpPr txBox="1">
            <a:spLocks/>
          </p:cNvSpPr>
          <p:nvPr/>
        </p:nvSpPr>
        <p:spPr>
          <a:xfrm>
            <a:off x="304975" y="4878388"/>
            <a:ext cx="8805297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</a:t>
            </a:r>
            <a:r>
              <a:rPr lang="en-US" sz="800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US" sz="800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j-lt"/>
                <a:ea typeface="ＭＳ Ｐゴシック"/>
              </a:rPr>
              <a:t>                                                                               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800" dirty="0">
                <a:solidFill>
                  <a:schemeClr val="tx2"/>
                </a:solidFill>
                <a:effectLst/>
                <a:latin typeface="+mj-lt"/>
              </a:rPr>
              <a:t>28th Geant4 Collaboration Meeting, Hokkaido University                                                                         25–29 Sept 2023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en-US" sz="8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	</a:t>
            </a:r>
            <a:endParaRPr lang="en-US" sz="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283951-E702-CA48-A3CF-BF555ED40E83}"/>
              </a:ext>
            </a:extLst>
          </p:cNvPr>
          <p:cNvSpPr txBox="1"/>
          <p:nvPr/>
        </p:nvSpPr>
        <p:spPr>
          <a:xfrm>
            <a:off x="302040" y="87148"/>
            <a:ext cx="5604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Test beam : </a:t>
            </a:r>
            <a:r>
              <a:rPr lang="en-US" dirty="0" err="1">
                <a:solidFill>
                  <a:schemeClr val="tx2"/>
                </a:solidFill>
              </a:rPr>
              <a:t>protoDune</a:t>
            </a:r>
            <a:r>
              <a:rPr lang="en-US" dirty="0">
                <a:solidFill>
                  <a:schemeClr val="tx2"/>
                </a:solidFill>
              </a:rPr>
              <a:t> (CERN),Lariat(Fermilab)</a:t>
            </a:r>
          </a:p>
        </p:txBody>
      </p:sp>
      <p:pic>
        <p:nvPicPr>
          <p:cNvPr id="5" name="Picture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024E4742-9C5A-6B4B-A818-702D3DBB6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40" y="621967"/>
            <a:ext cx="2948683" cy="1968246"/>
          </a:xfrm>
          <a:prstGeom prst="rect">
            <a:avLst/>
          </a:prstGeom>
        </p:spPr>
      </p:pic>
      <p:pic>
        <p:nvPicPr>
          <p:cNvPr id="7" name="Picture 6" descr="A person standing in a room with a gold wall&#10;&#10;Description automatically generated">
            <a:extLst>
              <a:ext uri="{FF2B5EF4-FFF2-40B4-BE49-F238E27FC236}">
                <a16:creationId xmlns:a16="http://schemas.microsoft.com/office/drawing/2014/main" id="{83CB502D-B78C-3547-8D2B-7A50077234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40" y="2744654"/>
            <a:ext cx="2948683" cy="1965789"/>
          </a:xfrm>
          <a:prstGeom prst="rect">
            <a:avLst/>
          </a:prstGeom>
        </p:spPr>
      </p:pic>
      <p:pic>
        <p:nvPicPr>
          <p:cNvPr id="15" name="Picture 14" descr="A blue rectangular object with letters and numbers&#10;&#10;Description automatically generated with medium confidence">
            <a:extLst>
              <a:ext uri="{FF2B5EF4-FFF2-40B4-BE49-F238E27FC236}">
                <a16:creationId xmlns:a16="http://schemas.microsoft.com/office/drawing/2014/main" id="{F5C776F0-08CC-B84F-8FCE-61FA9B2894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013" y="621966"/>
            <a:ext cx="2209754" cy="19497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F27E8AF-B84E-514C-AC65-2297F7232033}"/>
              </a:ext>
            </a:extLst>
          </p:cNvPr>
          <p:cNvSpPr txBox="1"/>
          <p:nvPr/>
        </p:nvSpPr>
        <p:spPr>
          <a:xfrm>
            <a:off x="3441843" y="2744654"/>
            <a:ext cx="5400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Experiments in test beams at CERN and Fermilab, </a:t>
            </a:r>
          </a:p>
          <a:p>
            <a:r>
              <a:rPr lang="en-US" dirty="0">
                <a:solidFill>
                  <a:schemeClr val="tx2"/>
                </a:solidFill>
              </a:rPr>
              <a:t>Besides LArTPC R&amp;D (readout </a:t>
            </a:r>
            <a:r>
              <a:rPr lang="en-US" dirty="0" err="1">
                <a:solidFill>
                  <a:schemeClr val="tx2"/>
                </a:solidFill>
              </a:rPr>
              <a:t>PhotoDetectors</a:t>
            </a:r>
            <a:r>
              <a:rPr lang="en-US" dirty="0">
                <a:solidFill>
                  <a:schemeClr val="tx2"/>
                </a:solidFill>
              </a:rPr>
              <a:t>…)</a:t>
            </a:r>
          </a:p>
          <a:p>
            <a:r>
              <a:rPr lang="en-US" dirty="0">
                <a:solidFill>
                  <a:schemeClr val="tx2"/>
                </a:solidFill>
              </a:rPr>
              <a:t>Measurement of cross sections: total, inelastic, quasi-elastic, pi exchange..</a:t>
            </a:r>
          </a:p>
        </p:txBody>
      </p:sp>
    </p:spTree>
    <p:extLst>
      <p:ext uri="{BB962C8B-B14F-4D97-AF65-F5344CB8AC3E}">
        <p14:creationId xmlns:p14="http://schemas.microsoft.com/office/powerpoint/2010/main" val="2747406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4">
            <a:extLst>
              <a:ext uri="{FF2B5EF4-FFF2-40B4-BE49-F238E27FC236}">
                <a16:creationId xmlns:a16="http://schemas.microsoft.com/office/drawing/2014/main" id="{353067B3-C2D7-834D-BC0F-D900A8763FF3}"/>
              </a:ext>
            </a:extLst>
          </p:cNvPr>
          <p:cNvSpPr/>
          <p:nvPr/>
        </p:nvSpPr>
        <p:spPr>
          <a:xfrm>
            <a:off x="1470028" y="151020"/>
            <a:ext cx="8419383" cy="28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00">
              <a:buClr>
                <a:srgbClr val="2A6099"/>
              </a:buClr>
              <a:buSzPct val="45000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DC5DE5E6-97C7-664B-AA7E-BC844A3BD2DC}"/>
              </a:ext>
            </a:extLst>
          </p:cNvPr>
          <p:cNvSpPr/>
          <p:nvPr/>
        </p:nvSpPr>
        <p:spPr>
          <a:xfrm>
            <a:off x="0" y="0"/>
            <a:ext cx="302040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BD39A91-690A-A74D-B2DD-7893FBF35FB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906946" y="3715473"/>
            <a:ext cx="3417053" cy="1039388"/>
          </a:xfrm>
          <a:prstGeom prst="rect">
            <a:avLst/>
          </a:prstGeom>
          <a:ln>
            <a:noFill/>
          </a:ln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0EBB7F9-7C8B-C74E-83A3-7646338BAB0A}"/>
              </a:ext>
            </a:extLst>
          </p:cNvPr>
          <p:cNvSpPr txBox="1">
            <a:spLocks/>
          </p:cNvSpPr>
          <p:nvPr/>
        </p:nvSpPr>
        <p:spPr>
          <a:xfrm>
            <a:off x="3748" y="4878387"/>
            <a:ext cx="414338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1000" smtClean="0">
                <a:solidFill>
                  <a:schemeClr val="tx2"/>
                </a:solidFill>
              </a:rPr>
              <a:pPr>
                <a:defRPr/>
              </a:pPr>
              <a:t>5</a:t>
            </a:fld>
            <a:endParaRPr lang="en-US" sz="1000">
              <a:solidFill>
                <a:schemeClr val="tx2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937575-2B23-F849-8933-A372A9B27F63}"/>
              </a:ext>
            </a:extLst>
          </p:cNvPr>
          <p:cNvSpPr txBox="1">
            <a:spLocks/>
          </p:cNvSpPr>
          <p:nvPr/>
        </p:nvSpPr>
        <p:spPr>
          <a:xfrm>
            <a:off x="304975" y="4878388"/>
            <a:ext cx="8805297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</a:t>
            </a:r>
            <a:r>
              <a:rPr lang="en-US" sz="800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US" sz="800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j-lt"/>
                <a:ea typeface="ＭＳ Ｐゴシック"/>
              </a:rPr>
              <a:t>                                                                               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800" dirty="0">
                <a:solidFill>
                  <a:schemeClr val="tx2"/>
                </a:solidFill>
                <a:effectLst/>
                <a:latin typeface="+mj-lt"/>
              </a:rPr>
              <a:t>28th Geant4 Collaboration Meeting, Hokkaido University                                                                         25–29 Sept 2023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en-US" sz="8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	</a:t>
            </a:r>
            <a:endParaRPr lang="en-US" sz="800" b="1" dirty="0"/>
          </a:p>
        </p:txBody>
      </p:sp>
      <p:pic>
        <p:nvPicPr>
          <p:cNvPr id="3" name="Picture 2" descr="A diagram of a computer&#10;&#10;Description automatically generated">
            <a:extLst>
              <a:ext uri="{FF2B5EF4-FFF2-40B4-BE49-F238E27FC236}">
                <a16:creationId xmlns:a16="http://schemas.microsoft.com/office/drawing/2014/main" id="{2152CC4F-CD76-954B-9263-1208CB3A3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31" y="269342"/>
            <a:ext cx="4968421" cy="39658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ABE751-6072-6E43-8056-BFB1E7B0EBCB}"/>
              </a:ext>
            </a:extLst>
          </p:cNvPr>
          <p:cNvSpPr txBox="1"/>
          <p:nvPr/>
        </p:nvSpPr>
        <p:spPr>
          <a:xfrm>
            <a:off x="5476126" y="269342"/>
            <a:ext cx="344184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Refactored larg4:</a:t>
            </a:r>
          </a:p>
          <a:p>
            <a:r>
              <a:rPr lang="en-US" dirty="0">
                <a:solidFill>
                  <a:schemeClr val="tx2"/>
                </a:solidFill>
              </a:rPr>
              <a:t>Separate out all functions that are not Geant4 specific,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more modular,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easier to move to new versions of Geant4, (assuming no changes to Geant4 API),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each of the components can be easily switched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Easier to study the performance of each component</a:t>
            </a:r>
          </a:p>
        </p:txBody>
      </p:sp>
    </p:spTree>
    <p:extLst>
      <p:ext uri="{BB962C8B-B14F-4D97-AF65-F5344CB8AC3E}">
        <p14:creationId xmlns:p14="http://schemas.microsoft.com/office/powerpoint/2010/main" val="1874575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4">
            <a:extLst>
              <a:ext uri="{FF2B5EF4-FFF2-40B4-BE49-F238E27FC236}">
                <a16:creationId xmlns:a16="http://schemas.microsoft.com/office/drawing/2014/main" id="{353067B3-C2D7-834D-BC0F-D900A8763FF3}"/>
              </a:ext>
            </a:extLst>
          </p:cNvPr>
          <p:cNvSpPr/>
          <p:nvPr/>
        </p:nvSpPr>
        <p:spPr>
          <a:xfrm>
            <a:off x="1470028" y="151020"/>
            <a:ext cx="8419383" cy="28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00">
              <a:buClr>
                <a:srgbClr val="2A6099"/>
              </a:buClr>
              <a:buSzPct val="45000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DC5DE5E6-97C7-664B-AA7E-BC844A3BD2DC}"/>
              </a:ext>
            </a:extLst>
          </p:cNvPr>
          <p:cNvSpPr/>
          <p:nvPr/>
        </p:nvSpPr>
        <p:spPr>
          <a:xfrm>
            <a:off x="0" y="0"/>
            <a:ext cx="302040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0EBB7F9-7C8B-C74E-83A3-7646338BAB0A}"/>
              </a:ext>
            </a:extLst>
          </p:cNvPr>
          <p:cNvSpPr txBox="1">
            <a:spLocks/>
          </p:cNvSpPr>
          <p:nvPr/>
        </p:nvSpPr>
        <p:spPr>
          <a:xfrm>
            <a:off x="3748" y="4878387"/>
            <a:ext cx="414338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1000" smtClean="0">
                <a:solidFill>
                  <a:schemeClr val="tx2"/>
                </a:solidFill>
              </a:rPr>
              <a:pPr>
                <a:defRPr/>
              </a:pPr>
              <a:t>6</a:t>
            </a:fld>
            <a:endParaRPr lang="en-US" sz="1000">
              <a:solidFill>
                <a:schemeClr val="tx2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937575-2B23-F849-8933-A372A9B27F63}"/>
              </a:ext>
            </a:extLst>
          </p:cNvPr>
          <p:cNvSpPr txBox="1">
            <a:spLocks/>
          </p:cNvSpPr>
          <p:nvPr/>
        </p:nvSpPr>
        <p:spPr>
          <a:xfrm>
            <a:off x="304975" y="4878388"/>
            <a:ext cx="8805297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</a:t>
            </a:r>
            <a:r>
              <a:rPr lang="en-US" sz="800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US" sz="800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j-lt"/>
                <a:ea typeface="ＭＳ Ｐゴシック"/>
              </a:rPr>
              <a:t>                                                                               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800" dirty="0">
                <a:solidFill>
                  <a:schemeClr val="tx2"/>
                </a:solidFill>
                <a:effectLst/>
                <a:latin typeface="+mj-lt"/>
              </a:rPr>
              <a:t>28th Geant4 Collaboration Meeting, Hokkaido University                                                                         25–29 Sept 2023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en-US" sz="8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	</a:t>
            </a:r>
            <a:endParaRPr lang="en-US" sz="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57013F-B554-D54C-9269-645E5B705F06}"/>
              </a:ext>
            </a:extLst>
          </p:cNvPr>
          <p:cNvSpPr txBox="1"/>
          <p:nvPr/>
        </p:nvSpPr>
        <p:spPr>
          <a:xfrm>
            <a:off x="3619276" y="126148"/>
            <a:ext cx="55247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Artg4tk:</a:t>
            </a:r>
            <a:r>
              <a:rPr lang="en-US" dirty="0">
                <a:solidFill>
                  <a:schemeClr val="tx2"/>
                </a:solidFill>
              </a:rPr>
              <a:t> derived from artg4 (g-2 specific), </a:t>
            </a:r>
          </a:p>
          <a:p>
            <a:r>
              <a:rPr lang="en-US" dirty="0">
                <a:solidFill>
                  <a:schemeClr val="tx2"/>
                </a:solidFill>
              </a:rPr>
              <a:t>Flexible framework to integrate Geant4 and art: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provides </a:t>
            </a:r>
            <a:r>
              <a:rPr lang="en-US" dirty="0" err="1">
                <a:solidFill>
                  <a:schemeClr val="tx2"/>
                </a:solidFill>
              </a:rPr>
              <a:t>Geant</a:t>
            </a:r>
            <a:r>
              <a:rPr lang="en-US" dirty="0">
                <a:solidFill>
                  <a:schemeClr val="tx2"/>
                </a:solidFill>
              </a:rPr>
              <a:t> 4 User action as art service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Uses gdml + extensions (assign sensitive detectors to LV. Visualization attributes, step limits and cuts)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Uses G4PhysListFactoryAlt to define and configure physics (reference physics list, </a:t>
            </a:r>
            <a:r>
              <a:rPr lang="en-US" dirty="0" err="1">
                <a:solidFill>
                  <a:schemeClr val="tx2"/>
                </a:solidFill>
              </a:rPr>
              <a:t>em</a:t>
            </a:r>
            <a:r>
              <a:rPr lang="en-US" dirty="0">
                <a:solidFill>
                  <a:schemeClr val="tx2"/>
                </a:solidFill>
              </a:rPr>
              <a:t> option, physics constructor) at runtime via command line option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Provides library of predefined sensitive detector and associated hit collections (e.g. tracker, (DR)Calorimeter, Photodetector, LArTPC…..).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Larg4: depends on artg4tk, all </a:t>
            </a:r>
            <a:r>
              <a:rPr lang="en-US" dirty="0" err="1">
                <a:solidFill>
                  <a:schemeClr val="tx2"/>
                </a:solidFill>
              </a:rPr>
              <a:t>Larsoft</a:t>
            </a:r>
            <a:r>
              <a:rPr lang="en-US" dirty="0">
                <a:solidFill>
                  <a:schemeClr val="tx2"/>
                </a:solidFill>
              </a:rPr>
              <a:t> dependencies are kept here, to preserve artg4tk as general Geant4 frame work.</a:t>
            </a:r>
          </a:p>
          <a:p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C5711B6-D93F-CC46-9302-ED980AD09DDD}"/>
              </a:ext>
            </a:extLst>
          </p:cNvPr>
          <p:cNvGrpSpPr/>
          <p:nvPr/>
        </p:nvGrpSpPr>
        <p:grpSpPr>
          <a:xfrm>
            <a:off x="-939012" y="592403"/>
            <a:ext cx="4834024" cy="3774113"/>
            <a:chOff x="2916846" y="610239"/>
            <a:chExt cx="4572000" cy="275295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1E9F60A-9941-5A41-890F-5B607A40C0D9}"/>
                </a:ext>
              </a:extLst>
            </p:cNvPr>
            <p:cNvGrpSpPr/>
            <p:nvPr/>
          </p:nvGrpSpPr>
          <p:grpSpPr>
            <a:xfrm>
              <a:off x="3921266" y="610239"/>
              <a:ext cx="3239096" cy="2752953"/>
              <a:chOff x="3511728" y="592929"/>
              <a:chExt cx="3239096" cy="2752953"/>
            </a:xfrm>
          </p:grpSpPr>
          <p:sp>
            <p:nvSpPr>
              <p:cNvPr id="19" name="Rounded Rectangle 18">
                <a:extLst>
                  <a:ext uri="{FF2B5EF4-FFF2-40B4-BE49-F238E27FC236}">
                    <a16:creationId xmlns:a16="http://schemas.microsoft.com/office/drawing/2014/main" id="{53276BC7-2656-534A-A7F9-C4B1A7FDFDA5}"/>
                  </a:ext>
                </a:extLst>
              </p:cNvPr>
              <p:cNvSpPr/>
              <p:nvPr/>
            </p:nvSpPr>
            <p:spPr>
              <a:xfrm>
                <a:off x="3686903" y="592929"/>
                <a:ext cx="2799760" cy="85707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F7F83BA9-CEC9-B14E-B50E-A772F18087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241757" y="2740243"/>
                <a:ext cx="457201" cy="21914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FF67AB9B-1236-DC42-A09C-BE0475F7B4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24196" y="2725284"/>
                <a:ext cx="504522" cy="234099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DBE2947D-718F-9243-9DE1-EC0D77A72A1B}"/>
                  </a:ext>
                </a:extLst>
              </p:cNvPr>
              <p:cNvSpPr/>
              <p:nvPr/>
            </p:nvSpPr>
            <p:spPr>
              <a:xfrm>
                <a:off x="4352432" y="985055"/>
                <a:ext cx="1376022" cy="386499"/>
              </a:xfrm>
              <a:prstGeom prst="roundRect">
                <a:avLst/>
              </a:prstGeom>
              <a:solidFill>
                <a:srgbClr val="EDFEB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>
                    <a:solidFill>
                      <a:schemeClr val="tx2"/>
                    </a:solidFill>
                  </a:rPr>
                  <a:t>LArG4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487B6FD7-A2CC-C146-B616-F6B6A0FC76B2}"/>
                  </a:ext>
                </a:extLst>
              </p:cNvPr>
              <p:cNvSpPr/>
              <p:nvPr/>
            </p:nvSpPr>
            <p:spPr>
              <a:xfrm>
                <a:off x="3724380" y="1617442"/>
                <a:ext cx="2799761" cy="386499"/>
              </a:xfrm>
              <a:prstGeom prst="roundRect">
                <a:avLst/>
              </a:prstGeom>
              <a:solidFill>
                <a:srgbClr val="EDFEB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>
                    <a:solidFill>
                      <a:schemeClr val="tx2"/>
                    </a:solidFill>
                  </a:rPr>
                  <a:t>artg4tk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1E46C39E-9FF4-3942-9E78-E9AC3BBB7719}"/>
                  </a:ext>
                </a:extLst>
              </p:cNvPr>
              <p:cNvSpPr/>
              <p:nvPr/>
            </p:nvSpPr>
            <p:spPr>
              <a:xfrm>
                <a:off x="5290765" y="2337605"/>
                <a:ext cx="1460059" cy="386499"/>
              </a:xfrm>
              <a:prstGeom prst="roundRect">
                <a:avLst/>
              </a:prstGeom>
              <a:solidFill>
                <a:srgbClr val="EDFEB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>
                    <a:solidFill>
                      <a:schemeClr val="tx2"/>
                    </a:solidFill>
                  </a:rPr>
                  <a:t>art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2A46B6FE-F81F-BE45-9E3A-6E3F4726191E}"/>
                  </a:ext>
                </a:extLst>
              </p:cNvPr>
              <p:cNvSpPr/>
              <p:nvPr/>
            </p:nvSpPr>
            <p:spPr>
              <a:xfrm>
                <a:off x="4394230" y="2959383"/>
                <a:ext cx="1460059" cy="386499"/>
              </a:xfrm>
              <a:prstGeom prst="roundRect">
                <a:avLst/>
              </a:prstGeom>
              <a:solidFill>
                <a:srgbClr val="EDFEB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>
                    <a:solidFill>
                      <a:schemeClr val="tx2"/>
                    </a:solidFill>
                  </a:rPr>
                  <a:t>CLHEP</a:t>
                </a:r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83A8D362-7295-5E4E-A072-333AEE7BE5BE}"/>
                  </a:ext>
                </a:extLst>
              </p:cNvPr>
              <p:cNvSpPr/>
              <p:nvPr/>
            </p:nvSpPr>
            <p:spPr>
              <a:xfrm>
                <a:off x="3511728" y="2337605"/>
                <a:ext cx="1460059" cy="386499"/>
              </a:xfrm>
              <a:prstGeom prst="roundRect">
                <a:avLst/>
              </a:prstGeom>
              <a:solidFill>
                <a:srgbClr val="EDFEB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>
                    <a:solidFill>
                      <a:schemeClr val="tx2"/>
                    </a:solidFill>
                  </a:rPr>
                  <a:t>Geant4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6569E79-2DEA-A640-8FEA-0A4A98F167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2645" y="1998211"/>
                <a:ext cx="432844" cy="338214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356BC4EE-8E40-1E4D-BAA0-A2EA2F1A48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556577" y="1988105"/>
                <a:ext cx="580000" cy="34832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C73236DF-C73A-5C49-BDEB-010818C25D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71787" y="1381762"/>
                <a:ext cx="0" cy="21914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B25607B-AB30-EF4C-B4F1-4460FC98D723}"/>
                </a:ext>
              </a:extLst>
            </p:cNvPr>
            <p:cNvSpPr txBox="1"/>
            <p:nvPr/>
          </p:nvSpPr>
          <p:spPr>
            <a:xfrm>
              <a:off x="2916846" y="623497"/>
              <a:ext cx="4572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2"/>
                  </a:solidFill>
                </a:rPr>
                <a:t>LArSoft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9749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4">
            <a:extLst>
              <a:ext uri="{FF2B5EF4-FFF2-40B4-BE49-F238E27FC236}">
                <a16:creationId xmlns:a16="http://schemas.microsoft.com/office/drawing/2014/main" id="{353067B3-C2D7-834D-BC0F-D900A8763FF3}"/>
              </a:ext>
            </a:extLst>
          </p:cNvPr>
          <p:cNvSpPr/>
          <p:nvPr/>
        </p:nvSpPr>
        <p:spPr>
          <a:xfrm>
            <a:off x="1470028" y="151020"/>
            <a:ext cx="8419383" cy="28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00">
              <a:buClr>
                <a:srgbClr val="2A6099"/>
              </a:buClr>
              <a:buSzPct val="45000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DC5DE5E6-97C7-664B-AA7E-BC844A3BD2DC}"/>
              </a:ext>
            </a:extLst>
          </p:cNvPr>
          <p:cNvSpPr/>
          <p:nvPr/>
        </p:nvSpPr>
        <p:spPr>
          <a:xfrm>
            <a:off x="0" y="0"/>
            <a:ext cx="302040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0EBB7F9-7C8B-C74E-83A3-7646338BAB0A}"/>
              </a:ext>
            </a:extLst>
          </p:cNvPr>
          <p:cNvSpPr txBox="1">
            <a:spLocks/>
          </p:cNvSpPr>
          <p:nvPr/>
        </p:nvSpPr>
        <p:spPr>
          <a:xfrm>
            <a:off x="3748" y="4878387"/>
            <a:ext cx="414338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1000" smtClean="0">
                <a:solidFill>
                  <a:schemeClr val="tx2"/>
                </a:solidFill>
              </a:rPr>
              <a:pPr>
                <a:defRPr/>
              </a:pPr>
              <a:t>7</a:t>
            </a:fld>
            <a:endParaRPr lang="en-US" sz="1000">
              <a:solidFill>
                <a:schemeClr val="tx2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937575-2B23-F849-8933-A372A9B27F63}"/>
              </a:ext>
            </a:extLst>
          </p:cNvPr>
          <p:cNvSpPr txBox="1">
            <a:spLocks/>
          </p:cNvSpPr>
          <p:nvPr/>
        </p:nvSpPr>
        <p:spPr>
          <a:xfrm>
            <a:off x="304975" y="4878388"/>
            <a:ext cx="8805297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</a:t>
            </a:r>
            <a:r>
              <a:rPr lang="en-US" sz="800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US" sz="800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j-lt"/>
                <a:ea typeface="ＭＳ Ｐゴシック"/>
              </a:rPr>
              <a:t>                                                                               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800" dirty="0">
                <a:solidFill>
                  <a:schemeClr val="tx2"/>
                </a:solidFill>
                <a:effectLst/>
                <a:latin typeface="+mj-lt"/>
              </a:rPr>
              <a:t>28th Geant4 Collaboration Meeting, Hokkaido University                                                                         25–29 Sept 2023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en-US" sz="8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	</a:t>
            </a:r>
            <a:endParaRPr lang="en-US" sz="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57013F-B554-D54C-9269-645E5B705F06}"/>
              </a:ext>
            </a:extLst>
          </p:cNvPr>
          <p:cNvSpPr txBox="1"/>
          <p:nvPr/>
        </p:nvSpPr>
        <p:spPr>
          <a:xfrm>
            <a:off x="418086" y="87148"/>
            <a:ext cx="5369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Optical photons in liquid Argon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D240AD-3904-314D-8D0E-42A7902764D5}"/>
              </a:ext>
            </a:extLst>
          </p:cNvPr>
          <p:cNvSpPr txBox="1"/>
          <p:nvPr/>
        </p:nvSpPr>
        <p:spPr>
          <a:xfrm>
            <a:off x="151020" y="551130"/>
            <a:ext cx="880529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Liquid Argon Is  a very efficient scintillator: (50000 VUV photons/</a:t>
            </a:r>
            <a:r>
              <a:rPr lang="en-US" sz="1800" dirty="0" err="1">
                <a:solidFill>
                  <a:schemeClr val="tx2"/>
                </a:solidFill>
              </a:rPr>
              <a:t>Mev</a:t>
            </a:r>
            <a:r>
              <a:rPr lang="en-US" sz="1800" dirty="0">
                <a:solidFill>
                  <a:schemeClr val="tx2"/>
                </a:solidFill>
              </a:rPr>
              <a:t> deposited)</a:t>
            </a:r>
          </a:p>
          <a:p>
            <a:r>
              <a:rPr lang="en-US" dirty="0">
                <a:solidFill>
                  <a:schemeClr val="tx2"/>
                </a:solidFill>
              </a:rPr>
              <a:t>e.g. in a 2 GeV electron shower about </a:t>
            </a:r>
            <a:r>
              <a:rPr lang="en-US" sz="1800" dirty="0">
                <a:solidFill>
                  <a:schemeClr val="tx2"/>
                </a:solidFill>
              </a:rPr>
              <a:t>~7x10</a:t>
            </a:r>
            <a:r>
              <a:rPr lang="en-US" sz="1800" baseline="30000" dirty="0">
                <a:solidFill>
                  <a:schemeClr val="tx2"/>
                </a:solidFill>
              </a:rPr>
              <a:t>7</a:t>
            </a:r>
            <a:r>
              <a:rPr lang="en-US" sz="1800" dirty="0">
                <a:solidFill>
                  <a:schemeClr val="tx2"/>
                </a:solidFill>
              </a:rPr>
              <a:t> VUV scintillation photons are </a:t>
            </a:r>
          </a:p>
          <a:p>
            <a:r>
              <a:rPr lang="en-US" sz="1800" dirty="0">
                <a:solidFill>
                  <a:schemeClr val="tx2"/>
                </a:solidFill>
              </a:rPr>
              <a:t>produced/event in the absence of an electric field. </a:t>
            </a:r>
          </a:p>
          <a:p>
            <a:r>
              <a:rPr lang="en-US" sz="1800" dirty="0">
                <a:solidFill>
                  <a:schemeClr val="tx2"/>
                </a:solidFill>
              </a:rPr>
              <a:t>Using Geant4 (11.1.p02) to simulate photon generation and propagation on </a:t>
            </a:r>
          </a:p>
          <a:p>
            <a:r>
              <a:rPr lang="en-US" sz="1800" dirty="0">
                <a:solidFill>
                  <a:schemeClr val="tx2"/>
                </a:solidFill>
              </a:rPr>
              <a:t>using a single core on an </a:t>
            </a:r>
            <a:r>
              <a:rPr lang="en-US" sz="1800" b="0" i="0" baseline="0" dirty="0">
                <a:solidFill>
                  <a:schemeClr val="tx2"/>
                </a:solidFill>
              </a:rPr>
              <a:t>Intel</a:t>
            </a:r>
            <a:r>
              <a:rPr lang="en-US" sz="1800" baseline="30000" dirty="0">
                <a:solidFill>
                  <a:schemeClr val="tx2"/>
                </a:solidFill>
              </a:rPr>
              <a:t>®</a:t>
            </a:r>
            <a:r>
              <a:rPr lang="en-US" sz="2000" baseline="30000" dirty="0">
                <a:solidFill>
                  <a:schemeClr val="tx2"/>
                </a:solidFill>
              </a:rPr>
              <a:t> </a:t>
            </a:r>
            <a:r>
              <a:rPr lang="en-US" sz="1800" b="0" i="0" baseline="0" dirty="0">
                <a:solidFill>
                  <a:schemeClr val="tx2"/>
                </a:solidFill>
              </a:rPr>
              <a:t>Core</a:t>
            </a:r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i9-10900k@ 3.7Ghz</a:t>
            </a:r>
            <a:r>
              <a:rPr lang="en-US" sz="1800" dirty="0">
                <a:solidFill>
                  <a:schemeClr val="tx2"/>
                </a:solidFill>
              </a:rPr>
              <a:t> takes :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       </a:t>
            </a:r>
            <a:r>
              <a:rPr lang="en-US" sz="2000" dirty="0">
                <a:solidFill>
                  <a:schemeClr val="tx2"/>
                </a:solidFill>
              </a:rPr>
              <a:t>  &gt; 5 minutes minutes/event</a:t>
            </a:r>
          </a:p>
          <a:p>
            <a:r>
              <a:rPr lang="en-US" sz="1800" dirty="0">
                <a:solidFill>
                  <a:schemeClr val="tx2"/>
                </a:solidFill>
              </a:rPr>
              <a:t>(Compared to 0.034 seconds/event without optical photon simulation) </a:t>
            </a:r>
            <a:r>
              <a:rPr lang="en-US" sz="1800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sz="1800" dirty="0">
                <a:solidFill>
                  <a:schemeClr val="tx2"/>
                </a:solidFill>
              </a:rPr>
              <a:t> LArTPC-Experiments use look up tables and parameterizations instead of full simulation for photon response.</a:t>
            </a:r>
          </a:p>
          <a:p>
            <a:r>
              <a:rPr lang="en-US" dirty="0">
                <a:solidFill>
                  <a:schemeClr val="tx2"/>
                </a:solidFill>
              </a:rPr>
              <a:t>In the presence of an electric field there is competition between Ionization and </a:t>
            </a:r>
          </a:p>
          <a:p>
            <a:r>
              <a:rPr lang="en-US" sz="1800" dirty="0">
                <a:solidFill>
                  <a:schemeClr val="tx2"/>
                </a:solidFill>
              </a:rPr>
              <a:t>Scintillation </a:t>
            </a:r>
            <a:r>
              <a:rPr lang="en-US" dirty="0">
                <a:solidFill>
                  <a:schemeClr val="tx2"/>
                </a:solidFill>
              </a:rPr>
              <a:t>since electrons and Ions can be separated and the drift of electrons along the electric field is read out by wires in a stereo configuration or pixels.  e.g. with an electric field of 500 V/cm the number of optical photons is reduced by a factor of two.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73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4">
            <a:extLst>
              <a:ext uri="{FF2B5EF4-FFF2-40B4-BE49-F238E27FC236}">
                <a16:creationId xmlns:a16="http://schemas.microsoft.com/office/drawing/2014/main" id="{353067B3-C2D7-834D-BC0F-D900A8763FF3}"/>
              </a:ext>
            </a:extLst>
          </p:cNvPr>
          <p:cNvSpPr/>
          <p:nvPr/>
        </p:nvSpPr>
        <p:spPr>
          <a:xfrm>
            <a:off x="1470028" y="151020"/>
            <a:ext cx="8419383" cy="28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00">
              <a:buClr>
                <a:srgbClr val="2A6099"/>
              </a:buClr>
              <a:buSzPct val="45000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DC5DE5E6-97C7-664B-AA7E-BC844A3BD2DC}"/>
              </a:ext>
            </a:extLst>
          </p:cNvPr>
          <p:cNvSpPr/>
          <p:nvPr/>
        </p:nvSpPr>
        <p:spPr>
          <a:xfrm>
            <a:off x="0" y="0"/>
            <a:ext cx="302040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0EBB7F9-7C8B-C74E-83A3-7646338BAB0A}"/>
              </a:ext>
            </a:extLst>
          </p:cNvPr>
          <p:cNvSpPr txBox="1">
            <a:spLocks/>
          </p:cNvSpPr>
          <p:nvPr/>
        </p:nvSpPr>
        <p:spPr>
          <a:xfrm>
            <a:off x="3748" y="4878387"/>
            <a:ext cx="414338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1000" smtClean="0">
                <a:solidFill>
                  <a:schemeClr val="tx2"/>
                </a:solidFill>
              </a:rPr>
              <a:pPr>
                <a:defRPr/>
              </a:pPr>
              <a:t>8</a:t>
            </a:fld>
            <a:endParaRPr lang="en-US" sz="1000">
              <a:solidFill>
                <a:schemeClr val="tx2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937575-2B23-F849-8933-A372A9B27F63}"/>
              </a:ext>
            </a:extLst>
          </p:cNvPr>
          <p:cNvSpPr txBox="1">
            <a:spLocks/>
          </p:cNvSpPr>
          <p:nvPr/>
        </p:nvSpPr>
        <p:spPr>
          <a:xfrm>
            <a:off x="304975" y="4878388"/>
            <a:ext cx="8805297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</a:t>
            </a:r>
            <a:r>
              <a:rPr lang="en-US" sz="800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US" sz="800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j-lt"/>
                <a:ea typeface="ＭＳ Ｐゴシック"/>
              </a:rPr>
              <a:t>                                                                               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800" dirty="0">
                <a:solidFill>
                  <a:schemeClr val="tx2"/>
                </a:solidFill>
                <a:effectLst/>
                <a:latin typeface="+mj-lt"/>
              </a:rPr>
              <a:t>28th Geant4 Collaboration Meeting, Hokkaido University                                                                         25–29 Sept 2023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en-US" sz="8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	</a:t>
            </a:r>
            <a:endParaRPr lang="en-US" sz="8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8059949-B124-EA43-A468-A116E109D808}"/>
              </a:ext>
            </a:extLst>
          </p:cNvPr>
          <p:cNvSpPr txBox="1"/>
          <p:nvPr/>
        </p:nvSpPr>
        <p:spPr>
          <a:xfrm>
            <a:off x="225906" y="63507"/>
            <a:ext cx="869218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Geant4 performance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b="1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ProtoDune</a:t>
            </a:r>
            <a:r>
              <a:rPr lang="en-US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SP:</a:t>
            </a:r>
          </a:p>
          <a:p>
            <a:pPr algn="l"/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Single thread: G4 "stage 1": 25.6 seconds/event for the entire job. 15.5 seconds per event in larg4. almost all the rest is in the </a:t>
            </a:r>
            <a:r>
              <a:rPr lang="en-US" b="0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RootOutput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module, probably compressing </a:t>
            </a:r>
            <a:r>
              <a:rPr lang="en-US" b="0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MCParticle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trajectories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</a:rPr>
              <a:t>. </a:t>
            </a:r>
            <a:r>
              <a:rPr lang="en-US" b="0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VMPeak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: 5.1 GB,  a large amount of the memory used here is to store </a:t>
            </a:r>
            <a:r>
              <a:rPr lang="en-US" b="0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MCParticle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trajectories and energy deposits. Bottlenecks outside Geant4 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sym typeface="Wingdings" pitchFamily="2" charset="2"/>
              </a:rPr>
              <a:t>(e.g. </a:t>
            </a:r>
            <a:r>
              <a:rPr lang="en-US" b="0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sym typeface="Wingdings" pitchFamily="2" charset="2"/>
              </a:rPr>
              <a:t>wircell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sym typeface="Wingdings" pitchFamily="2" charset="2"/>
              </a:rPr>
              <a:t>. Geant4 represents only 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1.3%    CPU in a </a:t>
            </a:r>
            <a:r>
              <a:rPr lang="en-US" b="0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ProtoDUNE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-SP </a:t>
            </a:r>
            <a:r>
              <a:rPr lang="en-US" b="0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sim+reco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workflow)</a:t>
            </a:r>
          </a:p>
          <a:p>
            <a:pPr algn="l"/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sym typeface="Wingdings" pitchFamily="2" charset="2"/>
              </a:rPr>
              <a:t>Dune:</a:t>
            </a:r>
          </a:p>
          <a:p>
            <a:pPr algn="l"/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sym typeface="Wingdings" pitchFamily="2" charset="2"/>
              </a:rPr>
              <a:t>Single thread</a:t>
            </a:r>
          </a:p>
          <a:p>
            <a:r>
              <a:rPr lang="en-US" b="1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sym typeface="Wingdings" pitchFamily="2" charset="2"/>
              </a:rPr>
              <a:t>Ikarus</a:t>
            </a:r>
            <a:r>
              <a:rPr lang="en-US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sym typeface="Wingdings" pitchFamily="2" charset="2"/>
              </a:rPr>
              <a:t>:</a:t>
            </a:r>
          </a:p>
          <a:p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</a:rPr>
              <a:t>s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ingle thread: 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sym typeface="Wingdings" pitchFamily="2" charset="2"/>
              </a:rPr>
              <a:t>Gent4 stage: 21 sec/event, </a:t>
            </a:r>
            <a:r>
              <a:rPr lang="en-US" dirty="0" err="1">
                <a:solidFill>
                  <a:schemeClr val="tx2"/>
                </a:solidFill>
                <a:latin typeface="Calibri" panose="020F0502020204030204" pitchFamily="34" charset="0"/>
                <a:sym typeface="Wingdings" pitchFamily="2" charset="2"/>
              </a:rPr>
              <a:t>Rootoutput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sym typeface="Wingdings" pitchFamily="2" charset="2"/>
              </a:rPr>
              <a:t> 9sec/event. They attribute 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Peak resident size : 7 GB to detector simulation.</a:t>
            </a:r>
          </a:p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sym typeface="Wingdings" pitchFamily="2" charset="2"/>
              </a:rPr>
              <a:t>SBND: </a:t>
            </a:r>
          </a:p>
          <a:p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</a:rPr>
              <a:t>s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ingle thread: 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sym typeface="Wingdings" pitchFamily="2" charset="2"/>
              </a:rPr>
              <a:t>15 sec/event, 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Peak resident size: 6.2 GB.</a:t>
            </a:r>
          </a:p>
          <a:p>
            <a:r>
              <a:rPr lang="en-US" b="1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MicroBooNE</a:t>
            </a:r>
            <a:r>
              <a:rPr lang="en-US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: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</a:t>
            </a:r>
          </a:p>
          <a:p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</a:rPr>
              <a:t>s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ingle thread: Geant4 resource usage is a sub-leading concern for them compared to detector electronics simulation. Performance is sufficient for current </a:t>
            </a:r>
            <a:r>
              <a:rPr lang="en-US" b="0" i="0" u="none" strike="noStrike" dirty="0" err="1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MicroBooNE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needs.</a:t>
            </a:r>
            <a:endParaRPr lang="en-US" i="0" u="none" strike="noStrike" dirty="0">
              <a:solidFill>
                <a:schemeClr val="tx2"/>
              </a:solidFill>
              <a:effectLst/>
              <a:latin typeface="Calibri" panose="020F0502020204030204" pitchFamily="34" charset="0"/>
              <a:sym typeface="Wingdings" pitchFamily="2" charset="2"/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924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4">
            <a:extLst>
              <a:ext uri="{FF2B5EF4-FFF2-40B4-BE49-F238E27FC236}">
                <a16:creationId xmlns:a16="http://schemas.microsoft.com/office/drawing/2014/main" id="{353067B3-C2D7-834D-BC0F-D900A8763FF3}"/>
              </a:ext>
            </a:extLst>
          </p:cNvPr>
          <p:cNvSpPr/>
          <p:nvPr/>
        </p:nvSpPr>
        <p:spPr>
          <a:xfrm>
            <a:off x="1470028" y="151020"/>
            <a:ext cx="8419383" cy="28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00">
              <a:buClr>
                <a:srgbClr val="2A6099"/>
              </a:buClr>
              <a:buSzPct val="45000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endParaRPr lang="en-US" sz="18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DC5DE5E6-97C7-664B-AA7E-BC844A3BD2DC}"/>
              </a:ext>
            </a:extLst>
          </p:cNvPr>
          <p:cNvSpPr/>
          <p:nvPr/>
        </p:nvSpPr>
        <p:spPr>
          <a:xfrm>
            <a:off x="0" y="0"/>
            <a:ext cx="302040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0EBB7F9-7C8B-C74E-83A3-7646338BAB0A}"/>
              </a:ext>
            </a:extLst>
          </p:cNvPr>
          <p:cNvSpPr txBox="1">
            <a:spLocks/>
          </p:cNvSpPr>
          <p:nvPr/>
        </p:nvSpPr>
        <p:spPr>
          <a:xfrm>
            <a:off x="3748" y="4878387"/>
            <a:ext cx="414338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1000" smtClean="0">
                <a:solidFill>
                  <a:schemeClr val="tx2"/>
                </a:solidFill>
              </a:rPr>
              <a:pPr>
                <a:defRPr/>
              </a:pPr>
              <a:t>9</a:t>
            </a:fld>
            <a:endParaRPr lang="en-US" sz="1000">
              <a:solidFill>
                <a:schemeClr val="tx2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937575-2B23-F849-8933-A372A9B27F63}"/>
              </a:ext>
            </a:extLst>
          </p:cNvPr>
          <p:cNvSpPr txBox="1">
            <a:spLocks/>
          </p:cNvSpPr>
          <p:nvPr/>
        </p:nvSpPr>
        <p:spPr>
          <a:xfrm>
            <a:off x="304975" y="4878388"/>
            <a:ext cx="8805297" cy="1779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</a:t>
            </a:r>
            <a:r>
              <a:rPr lang="en-US" sz="800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US" sz="800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j-lt"/>
                <a:ea typeface="ＭＳ Ｐゴシック"/>
              </a:rPr>
              <a:t>                                                                               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800" dirty="0">
                <a:solidFill>
                  <a:schemeClr val="tx2"/>
                </a:solidFill>
                <a:effectLst/>
                <a:latin typeface="+mj-lt"/>
              </a:rPr>
              <a:t>28th Geant4 Collaboration Meeting, Hokkaido University                                                                         25–29 Sept 2023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en-US" sz="8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	</a:t>
            </a:r>
            <a:endParaRPr lang="en-US" sz="8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8059949-B124-EA43-A468-A116E109D808}"/>
              </a:ext>
            </a:extLst>
          </p:cNvPr>
          <p:cNvSpPr txBox="1"/>
          <p:nvPr/>
        </p:nvSpPr>
        <p:spPr>
          <a:xfrm>
            <a:off x="210917" y="302040"/>
            <a:ext cx="869218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Geant4 performance (cont.)</a:t>
            </a:r>
          </a:p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</a:p>
          <a:p>
            <a:pPr algn="l"/>
            <a:r>
              <a:rPr lang="en-US" b="1" dirty="0" err="1">
                <a:solidFill>
                  <a:schemeClr val="tx2"/>
                </a:solidFill>
                <a:latin typeface="+mj-lt"/>
              </a:rPr>
              <a:t>LArTPCs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in summary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Geant4 CPU resource usage is a sub-leading concern for them compared to detector electronics simulation and reconstruction stage. Memory is a concern.</a:t>
            </a:r>
          </a:p>
          <a:p>
            <a:pPr algn="l"/>
            <a:endParaRPr lang="en-US" dirty="0">
              <a:solidFill>
                <a:schemeClr val="tx2"/>
              </a:solidFill>
              <a:latin typeface="+mj-lt"/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  <a:latin typeface="Symbol" pitchFamily="2" charset="2"/>
              </a:rPr>
              <a:t>m</a:t>
            </a:r>
            <a:r>
              <a:rPr lang="en-US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2e: </a:t>
            </a:r>
          </a:p>
          <a:p>
            <a:pPr algn="l"/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most common configuration is 2 threads with about 3.4 GB of total memory.</a:t>
            </a:r>
          </a:p>
          <a:p>
            <a:pPr algn="l"/>
            <a:r>
              <a:rPr lang="en-US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less with 1 thread and ~3 GB of memory. Geant4 stage CPU fractions of a second to a few seconds.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257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81723</TotalTime>
  <Words>989</Words>
  <Application>Microsoft Macintosh PowerPoint</Application>
  <PresentationFormat>On-screen Show (16:9)</PresentationFormat>
  <Paragraphs>105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Helvetica</vt:lpstr>
      <vt:lpstr>Symbol</vt:lpstr>
      <vt:lpstr>Times New Roman</vt:lpstr>
      <vt:lpstr>Wingdings</vt:lpstr>
      <vt:lpstr>Office Theme</vt:lpstr>
      <vt:lpstr>PowerPoint Presentation</vt:lpstr>
      <vt:lpstr>Use of Geant4 in Iintensity Frontier experiments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Possible optimization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Hans-Joachim Wenzel</dc:creator>
  <dc:description/>
  <cp:lastModifiedBy>Hans-Joachim Wenzel</cp:lastModifiedBy>
  <cp:revision>84</cp:revision>
  <cp:lastPrinted>2023-04-27T13:13:27Z</cp:lastPrinted>
  <dcterms:created xsi:type="dcterms:W3CDTF">2021-03-03T16:45:40Z</dcterms:created>
  <dcterms:modified xsi:type="dcterms:W3CDTF">2023-09-26T00:25:14Z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(16:9)</vt:lpwstr>
  </property>
  <property fmtid="{D5CDD505-2E9C-101B-9397-08002B2CF9AE}" pid="3" name="Slides">
    <vt:i4>3</vt:i4>
  </property>
</Properties>
</file>