
<file path=[Content_Types].xml><?xml version="1.0" encoding="utf-8"?>
<Types xmlns="http://schemas.openxmlformats.org/package/2006/content-types">
  <Default Extension="emf" ContentType="image/x-emf"/>
  <Default Extension="glb" ContentType="model/gltf.binary"/>
  <Default Extension="jpe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61" r:id="rId3"/>
    <p:sldId id="262" r:id="rId4"/>
    <p:sldId id="273" r:id="rId5"/>
    <p:sldId id="266" r:id="rId6"/>
    <p:sldId id="267" r:id="rId7"/>
    <p:sldId id="269" r:id="rId8"/>
    <p:sldId id="260" r:id="rId9"/>
    <p:sldId id="279" r:id="rId10"/>
    <p:sldId id="280" r:id="rId11"/>
    <p:sldId id="277" r:id="rId12"/>
    <p:sldId id="276" r:id="rId13"/>
    <p:sldId id="278" r:id="rId14"/>
    <p:sldId id="281" r:id="rId15"/>
    <p:sldId id="275"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94"/>
    <p:restoredTop sz="96291"/>
  </p:normalViewPr>
  <p:slideViewPr>
    <p:cSldViewPr snapToGrid="0" snapToObjects="1">
      <p:cViewPr varScale="1">
        <p:scale>
          <a:sx n="126" d="100"/>
          <a:sy n="126" d="100"/>
        </p:scale>
        <p:origin x="232"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2AB07F-13D9-5941-BE74-4749D969ABAC}" type="datetimeFigureOut">
              <a:rPr lang="en-US" smtClean="0"/>
              <a:t>9/26/23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0A0404-0E78-AE4C-9C23-1E0B502E063D}" type="slidenum">
              <a:rPr lang="en-US" smtClean="0"/>
              <a:t>‹#›</a:t>
            </a:fld>
            <a:endParaRPr lang="en-US"/>
          </a:p>
        </p:txBody>
      </p:sp>
    </p:spTree>
    <p:extLst>
      <p:ext uri="{BB962C8B-B14F-4D97-AF65-F5344CB8AC3E}">
        <p14:creationId xmlns:p14="http://schemas.microsoft.com/office/powerpoint/2010/main" val="605510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310CE-5A3E-BB40-844B-67266B8BB35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FCD279-2A85-D040-B7F6-F1B12F506F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774D24C-6695-E14E-9877-8B51D16E2588}"/>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0517AED3-F1F0-3849-AB0A-D1B9FB1C9B02}"/>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D80963E0-681F-D946-8AE8-DF408E8CD5FF}"/>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3348145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F8C14-C372-2840-B04A-0ED6BCF2A1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47B59A1-8534-824D-A159-E2E59CBA921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54A082-E6A1-484C-B071-C9F6D907644B}"/>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C4FA0D0D-51DE-A94C-A4CB-D3484AF8BA45}"/>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EBE83FA3-7EA5-EE47-ACE7-F7163B9080C4}"/>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2086429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F14AE4-954A-4947-855D-B6FC3773905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A40DCB-8CAC-A247-B3AD-27FD31A6DFC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20044E-0142-CF49-9342-734DF4E1C33F}"/>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41F7BA77-DAA0-5342-A3FE-993E2C2F2D09}"/>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A6B5B624-2F6C-894E-83C2-CC6909664CC4}"/>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4262225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CB819-F26A-0E4B-8BCA-DEB33232FB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B4CE7B-D5DC-4249-BDEC-D5C8CF58DEA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2A43D6-4903-9843-BC75-C84B140C300D}"/>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D06BE94F-3A33-2C44-80C9-1008919C1432}"/>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87DC5FC1-B720-F84D-88B9-DB42B2B79A51}"/>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1026505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8C9C5-195F-7D45-A0F8-81330CF303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D259D55-35EF-AE4E-B8F4-AE7FB017AF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46A700-F296-2F49-8E1C-535BF43DAFF5}"/>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10BE0DE2-2745-6044-96EF-62867BB1AD7D}"/>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B6623358-E26B-484A-90E2-68D54EB8A149}"/>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3120278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9400-49EA-1A43-91E0-28653AE70B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676310-7B1B-F44D-8BF3-E363EB34C0A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7C1ECC-5204-614F-8667-C367E85A329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36DD75F-6644-4E46-A2DC-9474DE990758}"/>
              </a:ext>
            </a:extLst>
          </p:cNvPr>
          <p:cNvSpPr>
            <a:spLocks noGrp="1"/>
          </p:cNvSpPr>
          <p:nvPr>
            <p:ph type="dt" sz="half" idx="10"/>
          </p:nvPr>
        </p:nvSpPr>
        <p:spPr/>
        <p:txBody>
          <a:bodyPr/>
          <a:lstStyle/>
          <a:p>
            <a:r>
              <a:rPr lang="en-GB"/>
              <a:t>27/9/23</a:t>
            </a:r>
            <a:endParaRPr lang="en-US"/>
          </a:p>
        </p:txBody>
      </p:sp>
      <p:sp>
        <p:nvSpPr>
          <p:cNvPr id="6" name="Footer Placeholder 5">
            <a:extLst>
              <a:ext uri="{FF2B5EF4-FFF2-40B4-BE49-F238E27FC236}">
                <a16:creationId xmlns:a16="http://schemas.microsoft.com/office/drawing/2014/main" id="{17D0AD31-8F3E-8248-9232-9820FF97EEDA}"/>
              </a:ext>
            </a:extLst>
          </p:cNvPr>
          <p:cNvSpPr>
            <a:spLocks noGrp="1"/>
          </p:cNvSpPr>
          <p:nvPr>
            <p:ph type="ftr" sz="quarter" idx="11"/>
          </p:nvPr>
        </p:nvSpPr>
        <p:spPr/>
        <p:txBody>
          <a:bodyPr/>
          <a:lstStyle/>
          <a:p>
            <a:r>
              <a:rPr lang="en-US"/>
              <a:t>John Allison  Geant4 Collaboration Meeting  Hokkaido 2023</a:t>
            </a:r>
          </a:p>
        </p:txBody>
      </p:sp>
      <p:sp>
        <p:nvSpPr>
          <p:cNvPr id="7" name="Slide Number Placeholder 6">
            <a:extLst>
              <a:ext uri="{FF2B5EF4-FFF2-40B4-BE49-F238E27FC236}">
                <a16:creationId xmlns:a16="http://schemas.microsoft.com/office/drawing/2014/main" id="{F03E15E7-EC7E-8C42-97DE-613A7F9B28EB}"/>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2661707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49D87-C980-F047-B905-EB01FC4C61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614D03-DB70-AD43-9E17-63D0E68AAF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E36BCA7-A210-444C-8C11-C4057F2A116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FE01A13-737D-9144-8906-2CDBB9599B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1997DAD-51CB-A24A-AC5E-BE47CDD5EAB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442202-312F-5D4A-B9CA-68E34C8EDFE0}"/>
              </a:ext>
            </a:extLst>
          </p:cNvPr>
          <p:cNvSpPr>
            <a:spLocks noGrp="1"/>
          </p:cNvSpPr>
          <p:nvPr>
            <p:ph type="dt" sz="half" idx="10"/>
          </p:nvPr>
        </p:nvSpPr>
        <p:spPr/>
        <p:txBody>
          <a:bodyPr/>
          <a:lstStyle/>
          <a:p>
            <a:r>
              <a:rPr lang="en-GB"/>
              <a:t>27/9/23</a:t>
            </a:r>
            <a:endParaRPr lang="en-US"/>
          </a:p>
        </p:txBody>
      </p:sp>
      <p:sp>
        <p:nvSpPr>
          <p:cNvPr id="8" name="Footer Placeholder 7">
            <a:extLst>
              <a:ext uri="{FF2B5EF4-FFF2-40B4-BE49-F238E27FC236}">
                <a16:creationId xmlns:a16="http://schemas.microsoft.com/office/drawing/2014/main" id="{EC3F6C6E-55A5-6243-BDE6-D9B8FE385111}"/>
              </a:ext>
            </a:extLst>
          </p:cNvPr>
          <p:cNvSpPr>
            <a:spLocks noGrp="1"/>
          </p:cNvSpPr>
          <p:nvPr>
            <p:ph type="ftr" sz="quarter" idx="11"/>
          </p:nvPr>
        </p:nvSpPr>
        <p:spPr/>
        <p:txBody>
          <a:bodyPr/>
          <a:lstStyle/>
          <a:p>
            <a:r>
              <a:rPr lang="en-US"/>
              <a:t>John Allison  Geant4 Collaboration Meeting  Hokkaido 2023</a:t>
            </a:r>
          </a:p>
        </p:txBody>
      </p:sp>
      <p:sp>
        <p:nvSpPr>
          <p:cNvPr id="9" name="Slide Number Placeholder 8">
            <a:extLst>
              <a:ext uri="{FF2B5EF4-FFF2-40B4-BE49-F238E27FC236}">
                <a16:creationId xmlns:a16="http://schemas.microsoft.com/office/drawing/2014/main" id="{D427CAF5-28BB-3E48-AA9F-16A98FCA632F}"/>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2958916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6AEF7-27E1-4648-A342-C76AFE045ED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C8310A-6733-8D4B-97AD-077FA1BDB28C}"/>
              </a:ext>
            </a:extLst>
          </p:cNvPr>
          <p:cNvSpPr>
            <a:spLocks noGrp="1"/>
          </p:cNvSpPr>
          <p:nvPr>
            <p:ph type="dt" sz="half" idx="10"/>
          </p:nvPr>
        </p:nvSpPr>
        <p:spPr/>
        <p:txBody>
          <a:bodyPr/>
          <a:lstStyle/>
          <a:p>
            <a:r>
              <a:rPr lang="en-GB"/>
              <a:t>27/9/23</a:t>
            </a:r>
            <a:endParaRPr lang="en-US"/>
          </a:p>
        </p:txBody>
      </p:sp>
      <p:sp>
        <p:nvSpPr>
          <p:cNvPr id="4" name="Footer Placeholder 3">
            <a:extLst>
              <a:ext uri="{FF2B5EF4-FFF2-40B4-BE49-F238E27FC236}">
                <a16:creationId xmlns:a16="http://schemas.microsoft.com/office/drawing/2014/main" id="{650FA9C8-F93A-4D46-BD8D-93D99A6EBCC8}"/>
              </a:ext>
            </a:extLst>
          </p:cNvPr>
          <p:cNvSpPr>
            <a:spLocks noGrp="1"/>
          </p:cNvSpPr>
          <p:nvPr>
            <p:ph type="ftr" sz="quarter" idx="11"/>
          </p:nvPr>
        </p:nvSpPr>
        <p:spPr/>
        <p:txBody>
          <a:bodyPr/>
          <a:lstStyle/>
          <a:p>
            <a:r>
              <a:rPr lang="en-US"/>
              <a:t>John Allison  Geant4 Collaboration Meeting  Hokkaido 2023</a:t>
            </a:r>
          </a:p>
        </p:txBody>
      </p:sp>
      <p:sp>
        <p:nvSpPr>
          <p:cNvPr id="5" name="Slide Number Placeholder 4">
            <a:extLst>
              <a:ext uri="{FF2B5EF4-FFF2-40B4-BE49-F238E27FC236}">
                <a16:creationId xmlns:a16="http://schemas.microsoft.com/office/drawing/2014/main" id="{B837474E-D790-BF4D-B19E-E0864A77D206}"/>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2750201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124871-8B51-5444-BB46-15E416DEF906}"/>
              </a:ext>
            </a:extLst>
          </p:cNvPr>
          <p:cNvSpPr>
            <a:spLocks noGrp="1"/>
          </p:cNvSpPr>
          <p:nvPr>
            <p:ph type="dt" sz="half" idx="10"/>
          </p:nvPr>
        </p:nvSpPr>
        <p:spPr/>
        <p:txBody>
          <a:bodyPr/>
          <a:lstStyle/>
          <a:p>
            <a:r>
              <a:rPr lang="en-GB"/>
              <a:t>27/9/23</a:t>
            </a:r>
            <a:endParaRPr lang="en-US"/>
          </a:p>
        </p:txBody>
      </p:sp>
      <p:sp>
        <p:nvSpPr>
          <p:cNvPr id="3" name="Footer Placeholder 2">
            <a:extLst>
              <a:ext uri="{FF2B5EF4-FFF2-40B4-BE49-F238E27FC236}">
                <a16:creationId xmlns:a16="http://schemas.microsoft.com/office/drawing/2014/main" id="{46611996-0DA9-2541-A99E-10F923E99941}"/>
              </a:ext>
            </a:extLst>
          </p:cNvPr>
          <p:cNvSpPr>
            <a:spLocks noGrp="1"/>
          </p:cNvSpPr>
          <p:nvPr>
            <p:ph type="ftr" sz="quarter" idx="11"/>
          </p:nvPr>
        </p:nvSpPr>
        <p:spPr/>
        <p:txBody>
          <a:bodyPr/>
          <a:lstStyle/>
          <a:p>
            <a:r>
              <a:rPr lang="en-US"/>
              <a:t>John Allison  Geant4 Collaboration Meeting  Hokkaido 2023</a:t>
            </a:r>
          </a:p>
        </p:txBody>
      </p:sp>
      <p:sp>
        <p:nvSpPr>
          <p:cNvPr id="4" name="Slide Number Placeholder 3">
            <a:extLst>
              <a:ext uri="{FF2B5EF4-FFF2-40B4-BE49-F238E27FC236}">
                <a16:creationId xmlns:a16="http://schemas.microsoft.com/office/drawing/2014/main" id="{11E21763-D149-224B-9EEB-08F93AAD4B50}"/>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2890274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D4E55-8F0F-D94F-B703-3467E5E5BF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6ECDE4B-8E95-D24E-A1A9-8C6045804D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B57471-212C-3F4E-8D41-592092F732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9552662-0DFB-F948-A7FE-F4CC40739B75}"/>
              </a:ext>
            </a:extLst>
          </p:cNvPr>
          <p:cNvSpPr>
            <a:spLocks noGrp="1"/>
          </p:cNvSpPr>
          <p:nvPr>
            <p:ph type="dt" sz="half" idx="10"/>
          </p:nvPr>
        </p:nvSpPr>
        <p:spPr/>
        <p:txBody>
          <a:bodyPr/>
          <a:lstStyle/>
          <a:p>
            <a:r>
              <a:rPr lang="en-GB"/>
              <a:t>27/9/23</a:t>
            </a:r>
            <a:endParaRPr lang="en-US"/>
          </a:p>
        </p:txBody>
      </p:sp>
      <p:sp>
        <p:nvSpPr>
          <p:cNvPr id="6" name="Footer Placeholder 5">
            <a:extLst>
              <a:ext uri="{FF2B5EF4-FFF2-40B4-BE49-F238E27FC236}">
                <a16:creationId xmlns:a16="http://schemas.microsoft.com/office/drawing/2014/main" id="{F67F032E-5E0A-7647-AE27-61331F92DC48}"/>
              </a:ext>
            </a:extLst>
          </p:cNvPr>
          <p:cNvSpPr>
            <a:spLocks noGrp="1"/>
          </p:cNvSpPr>
          <p:nvPr>
            <p:ph type="ftr" sz="quarter" idx="11"/>
          </p:nvPr>
        </p:nvSpPr>
        <p:spPr/>
        <p:txBody>
          <a:bodyPr/>
          <a:lstStyle/>
          <a:p>
            <a:r>
              <a:rPr lang="en-US"/>
              <a:t>John Allison  Geant4 Collaboration Meeting  Hokkaido 2023</a:t>
            </a:r>
          </a:p>
        </p:txBody>
      </p:sp>
      <p:sp>
        <p:nvSpPr>
          <p:cNvPr id="7" name="Slide Number Placeholder 6">
            <a:extLst>
              <a:ext uri="{FF2B5EF4-FFF2-40B4-BE49-F238E27FC236}">
                <a16:creationId xmlns:a16="http://schemas.microsoft.com/office/drawing/2014/main" id="{2A0DD23D-EEE9-0449-AD27-43CEFFD7B1AC}"/>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4076508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DEF14-923E-B545-BD82-3FB2CF1365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487D19-BD7F-E74C-8597-7FD2DB6CCD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30636A-B91F-EF4E-8C39-3F4C26C1B4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DCAD68B-A2D9-C143-BC43-C71663D11C75}"/>
              </a:ext>
            </a:extLst>
          </p:cNvPr>
          <p:cNvSpPr>
            <a:spLocks noGrp="1"/>
          </p:cNvSpPr>
          <p:nvPr>
            <p:ph type="dt" sz="half" idx="10"/>
          </p:nvPr>
        </p:nvSpPr>
        <p:spPr/>
        <p:txBody>
          <a:bodyPr/>
          <a:lstStyle/>
          <a:p>
            <a:r>
              <a:rPr lang="en-GB"/>
              <a:t>27/9/23</a:t>
            </a:r>
            <a:endParaRPr lang="en-US"/>
          </a:p>
        </p:txBody>
      </p:sp>
      <p:sp>
        <p:nvSpPr>
          <p:cNvPr id="6" name="Footer Placeholder 5">
            <a:extLst>
              <a:ext uri="{FF2B5EF4-FFF2-40B4-BE49-F238E27FC236}">
                <a16:creationId xmlns:a16="http://schemas.microsoft.com/office/drawing/2014/main" id="{5B62F9EF-3ED6-0741-BDC5-F40174215E3F}"/>
              </a:ext>
            </a:extLst>
          </p:cNvPr>
          <p:cNvSpPr>
            <a:spLocks noGrp="1"/>
          </p:cNvSpPr>
          <p:nvPr>
            <p:ph type="ftr" sz="quarter" idx="11"/>
          </p:nvPr>
        </p:nvSpPr>
        <p:spPr/>
        <p:txBody>
          <a:bodyPr/>
          <a:lstStyle/>
          <a:p>
            <a:r>
              <a:rPr lang="en-US"/>
              <a:t>John Allison  Geant4 Collaboration Meeting  Hokkaido 2023</a:t>
            </a:r>
          </a:p>
        </p:txBody>
      </p:sp>
      <p:sp>
        <p:nvSpPr>
          <p:cNvPr id="7" name="Slide Number Placeholder 6">
            <a:extLst>
              <a:ext uri="{FF2B5EF4-FFF2-40B4-BE49-F238E27FC236}">
                <a16:creationId xmlns:a16="http://schemas.microsoft.com/office/drawing/2014/main" id="{245D61DF-520A-384D-A484-D2139CC81AAF}"/>
              </a:ext>
            </a:extLst>
          </p:cNvPr>
          <p:cNvSpPr>
            <a:spLocks noGrp="1"/>
          </p:cNvSpPr>
          <p:nvPr>
            <p:ph type="sldNum" sz="quarter" idx="12"/>
          </p:nvPr>
        </p:nvSpPr>
        <p:spPr/>
        <p:txBody>
          <a:bodyPr/>
          <a:lstStyle/>
          <a:p>
            <a:fld id="{E35911B7-D657-D84C-A09D-2BC1691CD141}" type="slidenum">
              <a:rPr lang="en-US" smtClean="0"/>
              <a:t>‹#›</a:t>
            </a:fld>
            <a:endParaRPr lang="en-US"/>
          </a:p>
        </p:txBody>
      </p:sp>
    </p:spTree>
    <p:extLst>
      <p:ext uri="{BB962C8B-B14F-4D97-AF65-F5344CB8AC3E}">
        <p14:creationId xmlns:p14="http://schemas.microsoft.com/office/powerpoint/2010/main" val="648493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87EBA3-048F-C440-9604-A254EB9C59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DE28D2-334F-054A-ACE9-26DD087A16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C66AC8-7567-E040-AF9B-FF11AD9770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27/9/23</a:t>
            </a:r>
            <a:endParaRPr lang="en-US"/>
          </a:p>
        </p:txBody>
      </p:sp>
      <p:sp>
        <p:nvSpPr>
          <p:cNvPr id="5" name="Footer Placeholder 4">
            <a:extLst>
              <a:ext uri="{FF2B5EF4-FFF2-40B4-BE49-F238E27FC236}">
                <a16:creationId xmlns:a16="http://schemas.microsoft.com/office/drawing/2014/main" id="{49719637-33B3-6A4B-A715-2ADD02D793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7ED4BBB7-9C10-0442-9AE6-FAD5DFABE6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5911B7-D657-D84C-A09D-2BC1691CD141}" type="slidenum">
              <a:rPr lang="en-US" smtClean="0"/>
              <a:t>‹#›</a:t>
            </a:fld>
            <a:endParaRPr lang="en-US"/>
          </a:p>
        </p:txBody>
      </p:sp>
    </p:spTree>
    <p:extLst>
      <p:ext uri="{BB962C8B-B14F-4D97-AF65-F5344CB8AC3E}">
        <p14:creationId xmlns:p14="http://schemas.microsoft.com/office/powerpoint/2010/main" val="306201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microsoft.com/office/2017/06/relationships/model3d" Target="../media/model3d1.glb"/><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987F6-65F6-3C42-AA90-1C2DA7F54AE7}"/>
              </a:ext>
            </a:extLst>
          </p:cNvPr>
          <p:cNvSpPr>
            <a:spLocks noGrp="1"/>
          </p:cNvSpPr>
          <p:nvPr>
            <p:ph type="ctrTitle"/>
          </p:nvPr>
        </p:nvSpPr>
        <p:spPr/>
        <p:txBody>
          <a:bodyPr>
            <a:normAutofit fontScale="90000"/>
          </a:bodyPr>
          <a:lstStyle/>
          <a:p>
            <a:r>
              <a:rPr lang="en-US" dirty="0"/>
              <a:t>New vis</a:t>
            </a:r>
            <a:br>
              <a:rPr lang="en-US" dirty="0"/>
            </a:br>
            <a:r>
              <a:rPr lang="en-US" dirty="0"/>
              <a:t>(and some GUI)</a:t>
            </a:r>
            <a:br>
              <a:rPr lang="en-US" dirty="0"/>
            </a:br>
            <a:r>
              <a:rPr lang="en-US" dirty="0"/>
              <a:t>features 2023</a:t>
            </a:r>
          </a:p>
        </p:txBody>
      </p:sp>
      <p:sp>
        <p:nvSpPr>
          <p:cNvPr id="3" name="Subtitle 2">
            <a:extLst>
              <a:ext uri="{FF2B5EF4-FFF2-40B4-BE49-F238E27FC236}">
                <a16:creationId xmlns:a16="http://schemas.microsoft.com/office/drawing/2014/main" id="{2516A06A-383E-DE47-A848-B4BEEE651A45}"/>
              </a:ext>
            </a:extLst>
          </p:cNvPr>
          <p:cNvSpPr>
            <a:spLocks noGrp="1"/>
          </p:cNvSpPr>
          <p:nvPr>
            <p:ph type="subTitle" idx="1"/>
          </p:nvPr>
        </p:nvSpPr>
        <p:spPr/>
        <p:txBody>
          <a:bodyPr>
            <a:normAutofit lnSpcReduction="10000"/>
          </a:bodyPr>
          <a:lstStyle/>
          <a:p>
            <a:r>
              <a:rPr lang="en-US" dirty="0"/>
              <a:t>Scheduled for Geant4 11.2</a:t>
            </a:r>
          </a:p>
          <a:p>
            <a:r>
              <a:rPr lang="en-US" dirty="0"/>
              <a:t>These are summary slides for the plenary session</a:t>
            </a:r>
          </a:p>
          <a:p>
            <a:r>
              <a:rPr lang="en-US" dirty="0"/>
              <a:t>Please come to the vis parallel session this afternoon</a:t>
            </a:r>
            <a:br>
              <a:rPr lang="en-US" dirty="0"/>
            </a:br>
            <a:r>
              <a:rPr lang="en-US" dirty="0"/>
              <a:t>for a full report and discussion</a:t>
            </a:r>
          </a:p>
        </p:txBody>
      </p:sp>
      <p:sp>
        <p:nvSpPr>
          <p:cNvPr id="4" name="Date Placeholder 3">
            <a:extLst>
              <a:ext uri="{FF2B5EF4-FFF2-40B4-BE49-F238E27FC236}">
                <a16:creationId xmlns:a16="http://schemas.microsoft.com/office/drawing/2014/main" id="{8C373C85-C880-5F4E-9918-8D311FFD9CC1}"/>
              </a:ext>
            </a:extLst>
          </p:cNvPr>
          <p:cNvSpPr>
            <a:spLocks noGrp="1"/>
          </p:cNvSpPr>
          <p:nvPr>
            <p:ph type="dt" sz="half" idx="10"/>
          </p:nvPr>
        </p:nvSpPr>
        <p:spPr/>
        <p:txBody>
          <a:bodyPr/>
          <a:lstStyle/>
          <a:p>
            <a:r>
              <a:rPr lang="en-GB"/>
              <a:t>27/9/23</a:t>
            </a:r>
            <a:endParaRPr lang="en-US" dirty="0"/>
          </a:p>
        </p:txBody>
      </p:sp>
      <p:sp>
        <p:nvSpPr>
          <p:cNvPr id="5" name="Footer Placeholder 4">
            <a:extLst>
              <a:ext uri="{FF2B5EF4-FFF2-40B4-BE49-F238E27FC236}">
                <a16:creationId xmlns:a16="http://schemas.microsoft.com/office/drawing/2014/main" id="{7F055AF0-B298-9C41-87F6-DEB052380343}"/>
              </a:ext>
            </a:extLst>
          </p:cNvPr>
          <p:cNvSpPr>
            <a:spLocks noGrp="1"/>
          </p:cNvSpPr>
          <p:nvPr>
            <p:ph type="ftr" sz="quarter" idx="11"/>
          </p:nvPr>
        </p:nvSpPr>
        <p:spPr/>
        <p:txBody>
          <a:bodyPr/>
          <a:lstStyle/>
          <a:p>
            <a:r>
              <a:rPr lang="en-US" dirty="0"/>
              <a:t>John Allison  Geant4 Collaboration Meeting  Hokkaido 2023</a:t>
            </a:r>
          </a:p>
        </p:txBody>
      </p:sp>
      <p:sp>
        <p:nvSpPr>
          <p:cNvPr id="6" name="Slide Number Placeholder 5">
            <a:extLst>
              <a:ext uri="{FF2B5EF4-FFF2-40B4-BE49-F238E27FC236}">
                <a16:creationId xmlns:a16="http://schemas.microsoft.com/office/drawing/2014/main" id="{C538CC24-16C1-CB4D-8B77-F424E53A8CB8}"/>
              </a:ext>
            </a:extLst>
          </p:cNvPr>
          <p:cNvSpPr>
            <a:spLocks noGrp="1"/>
          </p:cNvSpPr>
          <p:nvPr>
            <p:ph type="sldNum" sz="quarter" idx="12"/>
          </p:nvPr>
        </p:nvSpPr>
        <p:spPr/>
        <p:txBody>
          <a:bodyPr/>
          <a:lstStyle/>
          <a:p>
            <a:fld id="{E35911B7-D657-D84C-A09D-2BC1691CD141}" type="slidenum">
              <a:rPr lang="en-US" smtClean="0"/>
              <a:t>1</a:t>
            </a:fld>
            <a:endParaRPr lang="en-US"/>
          </a:p>
        </p:txBody>
      </p:sp>
    </p:spTree>
    <p:extLst>
      <p:ext uri="{BB962C8B-B14F-4D97-AF65-F5344CB8AC3E}">
        <p14:creationId xmlns:p14="http://schemas.microsoft.com/office/powerpoint/2010/main" val="2213093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6011DF-D653-F819-14FC-763376E907CD}"/>
              </a:ext>
            </a:extLst>
          </p:cNvPr>
          <p:cNvSpPr>
            <a:spLocks noGrp="1"/>
          </p:cNvSpPr>
          <p:nvPr>
            <p:ph type="dt" sz="half" idx="10"/>
          </p:nvPr>
        </p:nvSpPr>
        <p:spPr/>
        <p:txBody>
          <a:bodyPr/>
          <a:lstStyle/>
          <a:p>
            <a:r>
              <a:rPr lang="en-GB"/>
              <a:t>27/9/23</a:t>
            </a:r>
            <a:endParaRPr lang="en-US"/>
          </a:p>
        </p:txBody>
      </p:sp>
      <p:sp>
        <p:nvSpPr>
          <p:cNvPr id="3" name="Footer Placeholder 2">
            <a:extLst>
              <a:ext uri="{FF2B5EF4-FFF2-40B4-BE49-F238E27FC236}">
                <a16:creationId xmlns:a16="http://schemas.microsoft.com/office/drawing/2014/main" id="{407A4538-466D-E34E-6872-BEEE36949558}"/>
              </a:ext>
            </a:extLst>
          </p:cNvPr>
          <p:cNvSpPr>
            <a:spLocks noGrp="1"/>
          </p:cNvSpPr>
          <p:nvPr>
            <p:ph type="ftr" sz="quarter" idx="11"/>
          </p:nvPr>
        </p:nvSpPr>
        <p:spPr/>
        <p:txBody>
          <a:bodyPr/>
          <a:lstStyle/>
          <a:p>
            <a:r>
              <a:rPr lang="en-US"/>
              <a:t>John Allison  Geant4 Collaboration Meeting  Hokkaido 2023</a:t>
            </a:r>
          </a:p>
        </p:txBody>
      </p:sp>
      <p:sp>
        <p:nvSpPr>
          <p:cNvPr id="4" name="Slide Number Placeholder 3">
            <a:extLst>
              <a:ext uri="{FF2B5EF4-FFF2-40B4-BE49-F238E27FC236}">
                <a16:creationId xmlns:a16="http://schemas.microsoft.com/office/drawing/2014/main" id="{EA09542E-D703-E613-898E-657F2EEF1ED1}"/>
              </a:ext>
            </a:extLst>
          </p:cNvPr>
          <p:cNvSpPr>
            <a:spLocks noGrp="1"/>
          </p:cNvSpPr>
          <p:nvPr>
            <p:ph type="sldNum" sz="quarter" idx="12"/>
          </p:nvPr>
        </p:nvSpPr>
        <p:spPr/>
        <p:txBody>
          <a:bodyPr/>
          <a:lstStyle/>
          <a:p>
            <a:fld id="{E35911B7-D657-D84C-A09D-2BC1691CD141}" type="slidenum">
              <a:rPr lang="en-US" smtClean="0"/>
              <a:t>10</a:t>
            </a:fld>
            <a:endParaRPr lang="en-US"/>
          </a:p>
        </p:txBody>
      </p:sp>
      <p:pic>
        <p:nvPicPr>
          <p:cNvPr id="6" name="Picture 5">
            <a:extLst>
              <a:ext uri="{FF2B5EF4-FFF2-40B4-BE49-F238E27FC236}">
                <a16:creationId xmlns:a16="http://schemas.microsoft.com/office/drawing/2014/main" id="{5D9128AF-80A1-DC9A-EB5B-7279B9EDD007}"/>
              </a:ext>
            </a:extLst>
          </p:cNvPr>
          <p:cNvPicPr>
            <a:picLocks noChangeAspect="1"/>
          </p:cNvPicPr>
          <p:nvPr/>
        </p:nvPicPr>
        <p:blipFill>
          <a:blip r:embed="rId2"/>
          <a:stretch>
            <a:fillRect/>
          </a:stretch>
        </p:blipFill>
        <p:spPr>
          <a:xfrm>
            <a:off x="1523999" y="-1"/>
            <a:ext cx="9144002" cy="6858001"/>
          </a:xfrm>
          <a:prstGeom prst="rect">
            <a:avLst/>
          </a:prstGeom>
        </p:spPr>
      </p:pic>
    </p:spTree>
    <p:extLst>
      <p:ext uri="{BB962C8B-B14F-4D97-AF65-F5344CB8AC3E}">
        <p14:creationId xmlns:p14="http://schemas.microsoft.com/office/powerpoint/2010/main" val="3231824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F06B4-04C2-9B82-372A-F9A486772A4E}"/>
              </a:ext>
            </a:extLst>
          </p:cNvPr>
          <p:cNvSpPr>
            <a:spLocks noGrp="1"/>
          </p:cNvSpPr>
          <p:nvPr>
            <p:ph type="title"/>
          </p:nvPr>
        </p:nvSpPr>
        <p:spPr/>
        <p:txBody>
          <a:bodyPr/>
          <a:lstStyle/>
          <a:p>
            <a:r>
              <a:rPr lang="en-US" dirty="0"/>
              <a:t>Why VTK?</a:t>
            </a:r>
          </a:p>
        </p:txBody>
      </p:sp>
      <p:sp>
        <p:nvSpPr>
          <p:cNvPr id="3" name="Content Placeholder 2">
            <a:extLst>
              <a:ext uri="{FF2B5EF4-FFF2-40B4-BE49-F238E27FC236}">
                <a16:creationId xmlns:a16="http://schemas.microsoft.com/office/drawing/2014/main" id="{77805672-DEB0-C6CD-D3DF-643020C3D971}"/>
              </a:ext>
            </a:extLst>
          </p:cNvPr>
          <p:cNvSpPr>
            <a:spLocks noGrp="1"/>
          </p:cNvSpPr>
          <p:nvPr>
            <p:ph sz="half" idx="1"/>
          </p:nvPr>
        </p:nvSpPr>
        <p:spPr>
          <a:xfrm>
            <a:off x="838200" y="1429785"/>
            <a:ext cx="5181600" cy="4747178"/>
          </a:xfrm>
        </p:spPr>
        <p:txBody>
          <a:bodyPr>
            <a:normAutofit fontScale="85000" lnSpcReduction="20000"/>
          </a:bodyPr>
          <a:lstStyle/>
          <a:p>
            <a:r>
              <a:rPr lang="en-US" dirty="0"/>
              <a:t>Best in class scientific rendering</a:t>
            </a:r>
          </a:p>
          <a:p>
            <a:r>
              <a:rPr lang="en-US" dirty="0" err="1"/>
              <a:t>KitWare</a:t>
            </a:r>
            <a:r>
              <a:rPr lang="en-US" dirty="0"/>
              <a:t> world leading opensource scientific computing company (cf. </a:t>
            </a:r>
            <a:r>
              <a:rPr lang="en-US" dirty="0" err="1"/>
              <a:t>Cmake</a:t>
            </a:r>
            <a:r>
              <a:rPr lang="en-US" dirty="0"/>
              <a:t>)</a:t>
            </a:r>
          </a:p>
          <a:p>
            <a:r>
              <a:rPr lang="en-US" dirty="0"/>
              <a:t>Trusted in medical applications, high end engineering, non-HEP scientific </a:t>
            </a:r>
            <a:r>
              <a:rPr lang="en-US" dirty="0" err="1"/>
              <a:t>visualisation</a:t>
            </a:r>
            <a:endParaRPr lang="en-US" dirty="0"/>
          </a:p>
          <a:p>
            <a:r>
              <a:rPr lang="en-US" dirty="0"/>
              <a:t>Large user community </a:t>
            </a:r>
          </a:p>
          <a:p>
            <a:r>
              <a:rPr lang="en-US" dirty="0"/>
              <a:t>Stable and </a:t>
            </a:r>
            <a:r>
              <a:rPr lang="en-US" b="1" dirty="0"/>
              <a:t>documented</a:t>
            </a:r>
            <a:r>
              <a:rPr lang="en-US" dirty="0"/>
              <a:t> API in C++</a:t>
            </a:r>
          </a:p>
          <a:p>
            <a:r>
              <a:rPr lang="en-US" dirty="0"/>
              <a:t>1000s of C++ examples to base visualization code on</a:t>
            </a:r>
          </a:p>
          <a:p>
            <a:r>
              <a:rPr lang="en-US" dirty="0"/>
              <a:t>Started in December 1993 (pre-dates Geant4) </a:t>
            </a:r>
          </a:p>
          <a:p>
            <a:r>
              <a:rPr lang="en-US" b="1" dirty="0">
                <a:solidFill>
                  <a:srgbClr val="0070C0"/>
                </a:solidFill>
              </a:rPr>
              <a:t>Works exceptionally well for Geant4!</a:t>
            </a:r>
          </a:p>
          <a:p>
            <a:endParaRPr lang="en-US" dirty="0"/>
          </a:p>
        </p:txBody>
      </p:sp>
      <p:sp>
        <p:nvSpPr>
          <p:cNvPr id="5" name="Date Placeholder 4">
            <a:extLst>
              <a:ext uri="{FF2B5EF4-FFF2-40B4-BE49-F238E27FC236}">
                <a16:creationId xmlns:a16="http://schemas.microsoft.com/office/drawing/2014/main" id="{41455EB1-CF98-B761-7918-E86A10DBD5AA}"/>
              </a:ext>
            </a:extLst>
          </p:cNvPr>
          <p:cNvSpPr>
            <a:spLocks noGrp="1"/>
          </p:cNvSpPr>
          <p:nvPr>
            <p:ph type="dt" sz="half" idx="10"/>
          </p:nvPr>
        </p:nvSpPr>
        <p:spPr/>
        <p:txBody>
          <a:bodyPr/>
          <a:lstStyle/>
          <a:p>
            <a:r>
              <a:rPr lang="en-GB"/>
              <a:t>27/9/23</a:t>
            </a:r>
            <a:endParaRPr lang="en-US"/>
          </a:p>
        </p:txBody>
      </p:sp>
      <p:sp>
        <p:nvSpPr>
          <p:cNvPr id="6" name="Footer Placeholder 5">
            <a:extLst>
              <a:ext uri="{FF2B5EF4-FFF2-40B4-BE49-F238E27FC236}">
                <a16:creationId xmlns:a16="http://schemas.microsoft.com/office/drawing/2014/main" id="{260A96EB-A570-8BF2-A3BE-ABAC78E0E1CA}"/>
              </a:ext>
            </a:extLst>
          </p:cNvPr>
          <p:cNvSpPr>
            <a:spLocks noGrp="1"/>
          </p:cNvSpPr>
          <p:nvPr>
            <p:ph type="ftr" sz="quarter" idx="11"/>
          </p:nvPr>
        </p:nvSpPr>
        <p:spPr/>
        <p:txBody>
          <a:bodyPr/>
          <a:lstStyle/>
          <a:p>
            <a:r>
              <a:rPr lang="en-US"/>
              <a:t>Stewart Boogert  Geant4 Collaboration Meeting  Hokkaido 2023</a:t>
            </a:r>
          </a:p>
        </p:txBody>
      </p:sp>
      <p:sp>
        <p:nvSpPr>
          <p:cNvPr id="7" name="Slide Number Placeholder 6">
            <a:extLst>
              <a:ext uri="{FF2B5EF4-FFF2-40B4-BE49-F238E27FC236}">
                <a16:creationId xmlns:a16="http://schemas.microsoft.com/office/drawing/2014/main" id="{206AE6BA-08A8-5BD5-8A18-948D2DECE5A0}"/>
              </a:ext>
            </a:extLst>
          </p:cNvPr>
          <p:cNvSpPr>
            <a:spLocks noGrp="1"/>
          </p:cNvSpPr>
          <p:nvPr>
            <p:ph type="sldNum" sz="quarter" idx="12"/>
          </p:nvPr>
        </p:nvSpPr>
        <p:spPr/>
        <p:txBody>
          <a:bodyPr/>
          <a:lstStyle/>
          <a:p>
            <a:fld id="{E35911B7-D657-D84C-A09D-2BC1691CD141}" type="slidenum">
              <a:rPr lang="en-US" smtClean="0"/>
              <a:t>11</a:t>
            </a:fld>
            <a:endParaRPr lang="en-US"/>
          </a:p>
        </p:txBody>
      </p:sp>
      <p:pic>
        <p:nvPicPr>
          <p:cNvPr id="1026" name="Picture 2">
            <a:extLst>
              <a:ext uri="{FF2B5EF4-FFF2-40B4-BE49-F238E27FC236}">
                <a16:creationId xmlns:a16="http://schemas.microsoft.com/office/drawing/2014/main" id="{C2B5B2E3-CC1C-262B-B9B2-D37EEFF8C5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5965" y="1429785"/>
            <a:ext cx="2650537" cy="13335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86FF748-F1A2-4A5B-6D35-91983577EA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2200" y="1446310"/>
            <a:ext cx="1333500" cy="13335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9C885CDF-1E1A-FA24-1408-A08F7EE065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3239" y="2920088"/>
            <a:ext cx="1580322" cy="15050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5B7C7695-04A0-DAE2-789E-8C969B8E9D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06041" y="3294096"/>
            <a:ext cx="2418762" cy="93029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BEA677FF-43E9-6F9A-6800-AE78B7D3E6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62872" y="4847529"/>
            <a:ext cx="1686339" cy="126081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18654D6-0FC7-F6DC-42DE-2DD1ECA97F33}"/>
              </a:ext>
            </a:extLst>
          </p:cNvPr>
          <p:cNvSpPr txBox="1"/>
          <p:nvPr/>
        </p:nvSpPr>
        <p:spPr>
          <a:xfrm>
            <a:off x="8006316" y="865189"/>
            <a:ext cx="3587367" cy="369332"/>
          </a:xfrm>
          <a:prstGeom prst="rect">
            <a:avLst/>
          </a:prstGeom>
          <a:noFill/>
        </p:spPr>
        <p:txBody>
          <a:bodyPr wrap="square">
            <a:spAutoFit/>
          </a:bodyPr>
          <a:lstStyle/>
          <a:p>
            <a:r>
              <a:rPr lang="en-US" sz="1800" b="1" dirty="0"/>
              <a:t>Development supported  by </a:t>
            </a:r>
          </a:p>
        </p:txBody>
      </p:sp>
    </p:spTree>
    <p:extLst>
      <p:ext uri="{BB962C8B-B14F-4D97-AF65-F5344CB8AC3E}">
        <p14:creationId xmlns:p14="http://schemas.microsoft.com/office/powerpoint/2010/main" val="3502360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3932D-5915-9440-A657-2258C2D504D5}"/>
              </a:ext>
            </a:extLst>
          </p:cNvPr>
          <p:cNvSpPr>
            <a:spLocks noGrp="1"/>
          </p:cNvSpPr>
          <p:nvPr>
            <p:ph type="title"/>
          </p:nvPr>
        </p:nvSpPr>
        <p:spPr/>
        <p:txBody>
          <a:bodyPr/>
          <a:lstStyle/>
          <a:p>
            <a:r>
              <a:rPr lang="en-US" dirty="0" err="1"/>
              <a:t>Vtk</a:t>
            </a:r>
            <a:r>
              <a:rPr lang="en-US" dirty="0"/>
              <a:t> exports</a:t>
            </a:r>
          </a:p>
        </p:txBody>
      </p:sp>
      <p:sp>
        <p:nvSpPr>
          <p:cNvPr id="3" name="Content Placeholder 2">
            <a:extLst>
              <a:ext uri="{FF2B5EF4-FFF2-40B4-BE49-F238E27FC236}">
                <a16:creationId xmlns:a16="http://schemas.microsoft.com/office/drawing/2014/main" id="{8AA3B637-F567-0B42-B15A-B80291FBE032}"/>
              </a:ext>
            </a:extLst>
          </p:cNvPr>
          <p:cNvSpPr>
            <a:spLocks noGrp="1"/>
          </p:cNvSpPr>
          <p:nvPr>
            <p:ph sz="half" idx="1"/>
          </p:nvPr>
        </p:nvSpPr>
        <p:spPr/>
        <p:txBody>
          <a:bodyPr>
            <a:normAutofit fontScale="85000" lnSpcReduction="20000"/>
          </a:bodyPr>
          <a:lstStyle/>
          <a:p>
            <a:r>
              <a:rPr lang="en-US" dirty="0"/>
              <a:t>Export to almost all possible 3D file formats </a:t>
            </a:r>
          </a:p>
          <a:p>
            <a:pPr lvl="1"/>
            <a:r>
              <a:rPr lang="en-US" dirty="0"/>
              <a:t>VTU/VTP (</a:t>
            </a:r>
            <a:r>
              <a:rPr lang="en-US" dirty="0" err="1"/>
              <a:t>vtk.js</a:t>
            </a:r>
            <a:r>
              <a:rPr lang="en-US" dirty="0"/>
              <a:t> web model)</a:t>
            </a:r>
          </a:p>
          <a:p>
            <a:pPr lvl="1"/>
            <a:r>
              <a:rPr lang="en-US" dirty="0"/>
              <a:t>OBJ (convert to GLTF/USD web mode)</a:t>
            </a:r>
          </a:p>
          <a:p>
            <a:pPr lvl="1"/>
            <a:r>
              <a:rPr lang="en-US" dirty="0"/>
              <a:t>VRML </a:t>
            </a:r>
          </a:p>
          <a:p>
            <a:pPr lvl="1"/>
            <a:r>
              <a:rPr lang="en-US" dirty="0"/>
              <a:t>PLY</a:t>
            </a:r>
          </a:p>
          <a:p>
            <a:r>
              <a:rPr lang="en-US" dirty="0"/>
              <a:t>Export screen grabs </a:t>
            </a:r>
          </a:p>
          <a:p>
            <a:pPr lvl="1"/>
            <a:r>
              <a:rPr lang="en-US" dirty="0"/>
              <a:t>PS</a:t>
            </a:r>
          </a:p>
          <a:p>
            <a:pPr lvl="1"/>
            <a:r>
              <a:rPr lang="en-US" dirty="0"/>
              <a:t>JPEG</a:t>
            </a:r>
          </a:p>
          <a:p>
            <a:pPr lvl="1"/>
            <a:r>
              <a:rPr lang="en-US" dirty="0"/>
              <a:t>TIFF</a:t>
            </a:r>
          </a:p>
          <a:p>
            <a:pPr lvl="1"/>
            <a:r>
              <a:rPr lang="en-US" dirty="0"/>
              <a:t>PNG</a:t>
            </a:r>
          </a:p>
          <a:p>
            <a:pPr lvl="1"/>
            <a:r>
              <a:rPr lang="en-US" dirty="0"/>
              <a:t>BMP</a:t>
            </a:r>
          </a:p>
          <a:p>
            <a:r>
              <a:rPr lang="en-US" dirty="0"/>
              <a:t>Offscreen rendering and 3D conversion </a:t>
            </a:r>
            <a:r>
              <a:rPr lang="en-US" dirty="0" err="1"/>
              <a:t>etc</a:t>
            </a:r>
            <a:r>
              <a:rPr lang="en-US" dirty="0"/>
              <a:t> </a:t>
            </a:r>
          </a:p>
        </p:txBody>
      </p:sp>
      <p:sp>
        <p:nvSpPr>
          <p:cNvPr id="4" name="Date Placeholder 3">
            <a:extLst>
              <a:ext uri="{FF2B5EF4-FFF2-40B4-BE49-F238E27FC236}">
                <a16:creationId xmlns:a16="http://schemas.microsoft.com/office/drawing/2014/main" id="{53158BFA-A3F7-9E45-BC79-9ABA0FD18C90}"/>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FC6C29CD-445F-3847-983B-2090E1941C3F}"/>
              </a:ext>
            </a:extLst>
          </p:cNvPr>
          <p:cNvSpPr>
            <a:spLocks noGrp="1"/>
          </p:cNvSpPr>
          <p:nvPr>
            <p:ph type="ftr" sz="quarter" idx="11"/>
          </p:nvPr>
        </p:nvSpPr>
        <p:spPr/>
        <p:txBody>
          <a:bodyPr/>
          <a:lstStyle/>
          <a:p>
            <a:r>
              <a:rPr lang="en-US"/>
              <a:t>Stewart Boogert  Geant4 Collaboration Meeting  Hokkaido 2023</a:t>
            </a:r>
          </a:p>
        </p:txBody>
      </p:sp>
      <p:sp>
        <p:nvSpPr>
          <p:cNvPr id="6" name="Slide Number Placeholder 5">
            <a:extLst>
              <a:ext uri="{FF2B5EF4-FFF2-40B4-BE49-F238E27FC236}">
                <a16:creationId xmlns:a16="http://schemas.microsoft.com/office/drawing/2014/main" id="{4BCED69E-9883-8D45-A66E-70A2B246A14F}"/>
              </a:ext>
            </a:extLst>
          </p:cNvPr>
          <p:cNvSpPr>
            <a:spLocks noGrp="1"/>
          </p:cNvSpPr>
          <p:nvPr>
            <p:ph type="sldNum" sz="quarter" idx="12"/>
          </p:nvPr>
        </p:nvSpPr>
        <p:spPr/>
        <p:txBody>
          <a:bodyPr/>
          <a:lstStyle/>
          <a:p>
            <a:fld id="{E35911B7-D657-D84C-A09D-2BC1691CD141}" type="slidenum">
              <a:rPr lang="en-US" smtClean="0"/>
              <a:t>12</a:t>
            </a:fld>
            <a:endParaRPr lang="en-US"/>
          </a:p>
        </p:txBody>
      </p:sp>
      <mc:AlternateContent xmlns:mc="http://schemas.openxmlformats.org/markup-compatibility/2006">
        <mc:Choice xmlns:am3d="http://schemas.microsoft.com/office/drawing/2017/model3d" Requires="am3d">
          <p:graphicFrame>
            <p:nvGraphicFramePr>
              <p:cNvPr id="8" name="3D Model 7">
                <a:extLst>
                  <a:ext uri="{FF2B5EF4-FFF2-40B4-BE49-F238E27FC236}">
                    <a16:creationId xmlns:a16="http://schemas.microsoft.com/office/drawing/2014/main" id="{9A826D20-08DF-997E-64F4-0E0B692584E9}"/>
                  </a:ext>
                </a:extLst>
              </p:cNvPr>
              <p:cNvGraphicFramePr>
                <a:graphicFrameLocks noChangeAspect="1"/>
              </p:cNvGraphicFramePr>
              <p:nvPr/>
            </p:nvGraphicFramePr>
            <p:xfrm>
              <a:off x="6172202" y="24939"/>
              <a:ext cx="5895229" cy="3067460"/>
            </p:xfrm>
            <a:graphic>
              <a:graphicData uri="http://schemas.microsoft.com/office/drawing/2017/model3d">
                <am3d:model3d r:embed="rId2">
                  <am3d:spPr>
                    <a:xfrm>
                      <a:off x="0" y="0"/>
                      <a:ext cx="5895229" cy="3067460"/>
                    </a:xfrm>
                    <a:prstGeom prst="rect">
                      <a:avLst/>
                    </a:prstGeom>
                  </am3d:spPr>
                  <am3d:camera>
                    <am3d:pos x="0" y="0" z="55675998"/>
                    <am3d:up dx="0" dy="36000000" dz="0"/>
                    <am3d:lookAt x="0" y="0" z="0"/>
                    <am3d:perspective fov="2700000"/>
                  </am3d:camera>
                  <am3d:trans>
                    <am3d:meterPerModelUnit n="1025" d="1000000"/>
                    <am3d:preTrans dx="-7846153" dy="-1846994" dz="-568643"/>
                    <am3d:scale>
                      <am3d:sx n="1000000" d="1000000"/>
                      <am3d:sy n="1000000" d="1000000"/>
                      <am3d:sz n="1000000" d="1000000"/>
                    </am3d:scale>
                    <am3d:rot ax="-9040596" ay="-855487" az="10327431"/>
                    <am3d:postTrans dx="0" dy="0" dz="0"/>
                  </am3d:trans>
                  <am3d:raster rName="Office3DRenderer" rVer="16.0.8326">
                    <am3d:blip r:embed="rId3"/>
                  </am3d:raster>
                  <am3d:objViewport viewportSz="662159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8" name="3D Model 7">
                <a:extLst>
                  <a:ext uri="{FF2B5EF4-FFF2-40B4-BE49-F238E27FC236}">
                    <a16:creationId xmlns:a16="http://schemas.microsoft.com/office/drawing/2014/main" id="{9A826D20-08DF-997E-64F4-0E0B692584E9}"/>
                  </a:ext>
                </a:extLst>
              </p:cNvPr>
              <p:cNvPicPr>
                <a:picLocks noGrp="1" noRot="1" noChangeAspect="1" noMove="1" noResize="1" noEditPoints="1" noAdjustHandles="1" noChangeArrowheads="1" noChangeShapeType="1" noCrop="1"/>
              </p:cNvPicPr>
              <p:nvPr/>
            </p:nvPicPr>
            <p:blipFill>
              <a:blip r:embed="rId3"/>
              <a:stretch>
                <a:fillRect/>
              </a:stretch>
            </p:blipFill>
            <p:spPr>
              <a:xfrm>
                <a:off x="6172202" y="24939"/>
                <a:ext cx="5895229" cy="3067460"/>
              </a:xfrm>
              <a:prstGeom prst="rect">
                <a:avLst/>
              </a:prstGeom>
            </p:spPr>
          </p:pic>
        </mc:Fallback>
      </mc:AlternateContent>
      <p:sp>
        <p:nvSpPr>
          <p:cNvPr id="10" name="TextBox 9">
            <a:extLst>
              <a:ext uri="{FF2B5EF4-FFF2-40B4-BE49-F238E27FC236}">
                <a16:creationId xmlns:a16="http://schemas.microsoft.com/office/drawing/2014/main" id="{DCDA2D97-B30F-E47D-9E30-CC0F9BFED8EA}"/>
              </a:ext>
            </a:extLst>
          </p:cNvPr>
          <p:cNvSpPr txBox="1"/>
          <p:nvPr/>
        </p:nvSpPr>
        <p:spPr>
          <a:xfrm>
            <a:off x="6096000" y="109387"/>
            <a:ext cx="3124202" cy="369332"/>
          </a:xfrm>
          <a:prstGeom prst="rect">
            <a:avLst/>
          </a:prstGeom>
          <a:noFill/>
        </p:spPr>
        <p:txBody>
          <a:bodyPr wrap="square">
            <a:spAutoFit/>
          </a:bodyPr>
          <a:lstStyle/>
          <a:p>
            <a:r>
              <a:rPr lang="en-US" sz="1800" dirty="0" err="1"/>
              <a:t>Vtk</a:t>
            </a:r>
            <a:r>
              <a:rPr lang="en-US" sz="1800" dirty="0"/>
              <a:t> → OBJ/GLTF → </a:t>
            </a:r>
            <a:r>
              <a:rPr lang="en-US" sz="1800" b="1" dirty="0" err="1"/>
              <a:t>Powerpoint</a:t>
            </a:r>
            <a:r>
              <a:rPr lang="en-US" sz="1800" dirty="0"/>
              <a:t> </a:t>
            </a:r>
          </a:p>
        </p:txBody>
      </p:sp>
      <p:sp>
        <p:nvSpPr>
          <p:cNvPr id="11" name="TextBox 10">
            <a:extLst>
              <a:ext uri="{FF2B5EF4-FFF2-40B4-BE49-F238E27FC236}">
                <a16:creationId xmlns:a16="http://schemas.microsoft.com/office/drawing/2014/main" id="{13477976-54E1-D13D-41A4-196FFDF7CED7}"/>
              </a:ext>
            </a:extLst>
          </p:cNvPr>
          <p:cNvSpPr txBox="1"/>
          <p:nvPr/>
        </p:nvSpPr>
        <p:spPr>
          <a:xfrm>
            <a:off x="6067909" y="3034785"/>
            <a:ext cx="3124202" cy="369332"/>
          </a:xfrm>
          <a:prstGeom prst="rect">
            <a:avLst/>
          </a:prstGeom>
          <a:noFill/>
        </p:spPr>
        <p:txBody>
          <a:bodyPr wrap="square">
            <a:spAutoFit/>
          </a:bodyPr>
          <a:lstStyle/>
          <a:p>
            <a:r>
              <a:rPr lang="en-US" sz="1800" dirty="0" err="1"/>
              <a:t>Vtk</a:t>
            </a:r>
            <a:r>
              <a:rPr lang="en-US" sz="1800" dirty="0"/>
              <a:t> → </a:t>
            </a:r>
            <a:r>
              <a:rPr lang="en-US" dirty="0"/>
              <a:t>VTP/VTP</a:t>
            </a:r>
            <a:r>
              <a:rPr lang="en-US" sz="1800" dirty="0"/>
              <a:t> → </a:t>
            </a:r>
            <a:r>
              <a:rPr lang="en-US" sz="1800" b="1" dirty="0" err="1"/>
              <a:t>Paraview</a:t>
            </a:r>
            <a:r>
              <a:rPr lang="en-US" sz="1800" dirty="0"/>
              <a:t> </a:t>
            </a:r>
          </a:p>
        </p:txBody>
      </p:sp>
      <p:pic>
        <p:nvPicPr>
          <p:cNvPr id="9" name="Picture 8" descr="A screenshot of a computer&#10;&#10;Description automatically generated">
            <a:extLst>
              <a:ext uri="{FF2B5EF4-FFF2-40B4-BE49-F238E27FC236}">
                <a16:creationId xmlns:a16="http://schemas.microsoft.com/office/drawing/2014/main" id="{9C8C603D-3FC6-2F4E-B5FF-1161D072E5C5}"/>
              </a:ext>
            </a:extLst>
          </p:cNvPr>
          <p:cNvPicPr>
            <a:picLocks noChangeAspect="1"/>
          </p:cNvPicPr>
          <p:nvPr/>
        </p:nvPicPr>
        <p:blipFill rotWithShape="1">
          <a:blip r:embed="rId4"/>
          <a:srcRect l="4322" t="4213" r="4844" b="7857"/>
          <a:stretch/>
        </p:blipFill>
        <p:spPr>
          <a:xfrm>
            <a:off x="6551541" y="3453884"/>
            <a:ext cx="4802259" cy="3317358"/>
          </a:xfrm>
          <a:prstGeom prst="rect">
            <a:avLst/>
          </a:prstGeom>
        </p:spPr>
      </p:pic>
    </p:spTree>
    <p:extLst>
      <p:ext uri="{BB962C8B-B14F-4D97-AF65-F5344CB8AC3E}">
        <p14:creationId xmlns:p14="http://schemas.microsoft.com/office/powerpoint/2010/main" val="155828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mph" presetSubtype="128" accel="10000" decel="10000" fill="hold" nodeType="clickEffect">
                                  <p:stCondLst>
                                    <p:cond delay="0"/>
                                  </p:stCondLst>
                                  <p:childTnLst>
                                    <p:animRot by="21600000">
                                      <p:cBhvr>
                                        <p:cTn id="6" dur="20000" fill="hold"/>
                                        <p:tgtEl>
                                          <p:spTgt spid="8"/>
                                        </p:tgtEl>
                                        <p:attrNameLst>
                                          <p:attrName>3d.view.rotation.y</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3932D-5915-9440-A657-2258C2D504D5}"/>
              </a:ext>
            </a:extLst>
          </p:cNvPr>
          <p:cNvSpPr>
            <a:spLocks noGrp="1"/>
          </p:cNvSpPr>
          <p:nvPr>
            <p:ph type="title"/>
          </p:nvPr>
        </p:nvSpPr>
        <p:spPr/>
        <p:txBody>
          <a:bodyPr/>
          <a:lstStyle/>
          <a:p>
            <a:r>
              <a:rPr lang="en-US" dirty="0" err="1"/>
              <a:t>Vtk</a:t>
            </a:r>
            <a:r>
              <a:rPr lang="en-US" dirty="0"/>
              <a:t> “side-loaders”</a:t>
            </a:r>
          </a:p>
        </p:txBody>
      </p:sp>
      <p:sp>
        <p:nvSpPr>
          <p:cNvPr id="3" name="Content Placeholder 2">
            <a:extLst>
              <a:ext uri="{FF2B5EF4-FFF2-40B4-BE49-F238E27FC236}">
                <a16:creationId xmlns:a16="http://schemas.microsoft.com/office/drawing/2014/main" id="{8AA3B637-F567-0B42-B15A-B80291FBE032}"/>
              </a:ext>
            </a:extLst>
          </p:cNvPr>
          <p:cNvSpPr>
            <a:spLocks noGrp="1"/>
          </p:cNvSpPr>
          <p:nvPr>
            <p:ph sz="half" idx="1"/>
          </p:nvPr>
        </p:nvSpPr>
        <p:spPr/>
        <p:txBody>
          <a:bodyPr>
            <a:normAutofit/>
          </a:bodyPr>
          <a:lstStyle/>
          <a:p>
            <a:r>
              <a:rPr lang="en-US" dirty="0"/>
              <a:t>Load data to augment modelling process</a:t>
            </a:r>
          </a:p>
          <a:p>
            <a:pPr lvl="1"/>
            <a:r>
              <a:rPr lang="en-US" dirty="0"/>
              <a:t>2D image or 3D data</a:t>
            </a:r>
          </a:p>
          <a:p>
            <a:pPr lvl="1"/>
            <a:r>
              <a:rPr lang="en-US" dirty="0"/>
              <a:t>DICOM</a:t>
            </a:r>
          </a:p>
          <a:p>
            <a:pPr lvl="1"/>
            <a:r>
              <a:rPr lang="en-US"/>
              <a:t>Multiphysics data</a:t>
            </a:r>
            <a:endParaRPr lang="en-US" dirty="0"/>
          </a:p>
          <a:p>
            <a:r>
              <a:rPr lang="en-US" dirty="0"/>
              <a:t>Example is CAD 2D images</a:t>
            </a:r>
          </a:p>
          <a:p>
            <a:pPr lvl="1"/>
            <a:r>
              <a:rPr lang="en-US" dirty="0"/>
              <a:t>exported as PDF-&gt;PNG</a:t>
            </a:r>
          </a:p>
          <a:p>
            <a:pPr lvl="1"/>
            <a:r>
              <a:rPr lang="en-US" dirty="0"/>
              <a:t>Side loaded in to VTK </a:t>
            </a:r>
          </a:p>
          <a:p>
            <a:r>
              <a:rPr lang="en-US" b="1" dirty="0">
                <a:solidFill>
                  <a:srgbClr val="0070C0"/>
                </a:solidFill>
              </a:rPr>
              <a:t>Need to put into generic vis not just VTK</a:t>
            </a:r>
          </a:p>
          <a:p>
            <a:pPr marL="457200" lvl="1" indent="0">
              <a:buNone/>
            </a:pPr>
            <a:endParaRPr lang="en-US" dirty="0"/>
          </a:p>
        </p:txBody>
      </p:sp>
      <p:sp>
        <p:nvSpPr>
          <p:cNvPr id="4" name="Date Placeholder 3">
            <a:extLst>
              <a:ext uri="{FF2B5EF4-FFF2-40B4-BE49-F238E27FC236}">
                <a16:creationId xmlns:a16="http://schemas.microsoft.com/office/drawing/2014/main" id="{53158BFA-A3F7-9E45-BC79-9ABA0FD18C90}"/>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FC6C29CD-445F-3847-983B-2090E1941C3F}"/>
              </a:ext>
            </a:extLst>
          </p:cNvPr>
          <p:cNvSpPr>
            <a:spLocks noGrp="1"/>
          </p:cNvSpPr>
          <p:nvPr>
            <p:ph type="ftr" sz="quarter" idx="11"/>
          </p:nvPr>
        </p:nvSpPr>
        <p:spPr/>
        <p:txBody>
          <a:bodyPr/>
          <a:lstStyle/>
          <a:p>
            <a:r>
              <a:rPr lang="en-US"/>
              <a:t>Stewart Boogert  Geant4 Collaboration Meeting  Hokkaido 2023</a:t>
            </a:r>
          </a:p>
        </p:txBody>
      </p:sp>
      <p:sp>
        <p:nvSpPr>
          <p:cNvPr id="6" name="Slide Number Placeholder 5">
            <a:extLst>
              <a:ext uri="{FF2B5EF4-FFF2-40B4-BE49-F238E27FC236}">
                <a16:creationId xmlns:a16="http://schemas.microsoft.com/office/drawing/2014/main" id="{4BCED69E-9883-8D45-A66E-70A2B246A14F}"/>
              </a:ext>
            </a:extLst>
          </p:cNvPr>
          <p:cNvSpPr>
            <a:spLocks noGrp="1"/>
          </p:cNvSpPr>
          <p:nvPr>
            <p:ph type="sldNum" sz="quarter" idx="12"/>
          </p:nvPr>
        </p:nvSpPr>
        <p:spPr/>
        <p:txBody>
          <a:bodyPr/>
          <a:lstStyle/>
          <a:p>
            <a:fld id="{E35911B7-D657-D84C-A09D-2BC1691CD141}" type="slidenum">
              <a:rPr lang="en-US" smtClean="0"/>
              <a:t>13</a:t>
            </a:fld>
            <a:endParaRPr lang="en-US"/>
          </a:p>
        </p:txBody>
      </p:sp>
      <p:pic>
        <p:nvPicPr>
          <p:cNvPr id="9" name="Picture 8" descr="A computer screen shot of a computer screen&#10;&#10;Description automatically generated">
            <a:extLst>
              <a:ext uri="{FF2B5EF4-FFF2-40B4-BE49-F238E27FC236}">
                <a16:creationId xmlns:a16="http://schemas.microsoft.com/office/drawing/2014/main" id="{F2B6CEF0-0185-5267-D1BF-2A015FEB74DB}"/>
              </a:ext>
            </a:extLst>
          </p:cNvPr>
          <p:cNvPicPr>
            <a:picLocks noChangeAspect="1"/>
          </p:cNvPicPr>
          <p:nvPr/>
        </p:nvPicPr>
        <p:blipFill>
          <a:blip r:embed="rId2"/>
          <a:stretch>
            <a:fillRect/>
          </a:stretch>
        </p:blipFill>
        <p:spPr>
          <a:xfrm>
            <a:off x="6268278" y="1690688"/>
            <a:ext cx="5743110" cy="4010415"/>
          </a:xfrm>
          <a:prstGeom prst="rect">
            <a:avLst/>
          </a:prstGeom>
        </p:spPr>
      </p:pic>
    </p:spTree>
    <p:extLst>
      <p:ext uri="{BB962C8B-B14F-4D97-AF65-F5344CB8AC3E}">
        <p14:creationId xmlns:p14="http://schemas.microsoft.com/office/powerpoint/2010/main" val="4003672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666C-4304-D95C-BC5A-EDDF4AEA6803}"/>
              </a:ext>
            </a:extLst>
          </p:cNvPr>
          <p:cNvSpPr>
            <a:spLocks noGrp="1"/>
          </p:cNvSpPr>
          <p:nvPr>
            <p:ph type="title"/>
          </p:nvPr>
        </p:nvSpPr>
        <p:spPr/>
        <p:txBody>
          <a:bodyPr/>
          <a:lstStyle/>
          <a:p>
            <a:r>
              <a:rPr lang="en-US" dirty="0"/>
              <a:t>GLTF in iPhone </a:t>
            </a:r>
            <a:r>
              <a:rPr lang="en-US" dirty="0" err="1"/>
              <a:t>RealityKit</a:t>
            </a:r>
            <a:endParaRPr lang="en-US" dirty="0"/>
          </a:p>
        </p:txBody>
      </p:sp>
      <p:sp>
        <p:nvSpPr>
          <p:cNvPr id="4" name="Date Placeholder 3">
            <a:extLst>
              <a:ext uri="{FF2B5EF4-FFF2-40B4-BE49-F238E27FC236}">
                <a16:creationId xmlns:a16="http://schemas.microsoft.com/office/drawing/2014/main" id="{85581DE2-A829-095D-7229-C300F26E60E2}"/>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A160B078-E977-427B-51C3-DA992874B609}"/>
              </a:ext>
            </a:extLst>
          </p:cNvPr>
          <p:cNvSpPr>
            <a:spLocks noGrp="1"/>
          </p:cNvSpPr>
          <p:nvPr>
            <p:ph type="ftr" sz="quarter" idx="11"/>
          </p:nvPr>
        </p:nvSpPr>
        <p:spPr/>
        <p:txBody>
          <a:bodyPr/>
          <a:lstStyle/>
          <a:p>
            <a:r>
              <a:rPr lang="en-US"/>
              <a:t>Srewart Boogert  Geant4 Collaboration Meeting  Hokkaido 2023</a:t>
            </a:r>
          </a:p>
        </p:txBody>
      </p:sp>
      <p:sp>
        <p:nvSpPr>
          <p:cNvPr id="6" name="Slide Number Placeholder 5">
            <a:extLst>
              <a:ext uri="{FF2B5EF4-FFF2-40B4-BE49-F238E27FC236}">
                <a16:creationId xmlns:a16="http://schemas.microsoft.com/office/drawing/2014/main" id="{89518F43-F39A-0C71-6E5D-FA4E3C38F87F}"/>
              </a:ext>
            </a:extLst>
          </p:cNvPr>
          <p:cNvSpPr>
            <a:spLocks noGrp="1"/>
          </p:cNvSpPr>
          <p:nvPr>
            <p:ph type="sldNum" sz="quarter" idx="12"/>
          </p:nvPr>
        </p:nvSpPr>
        <p:spPr/>
        <p:txBody>
          <a:bodyPr/>
          <a:lstStyle/>
          <a:p>
            <a:fld id="{E35911B7-D657-D84C-A09D-2BC1691CD141}" type="slidenum">
              <a:rPr lang="en-US" smtClean="0"/>
              <a:t>14</a:t>
            </a:fld>
            <a:endParaRPr lang="en-US"/>
          </a:p>
        </p:txBody>
      </p:sp>
      <p:sp>
        <p:nvSpPr>
          <p:cNvPr id="7" name="TextBox 6">
            <a:extLst>
              <a:ext uri="{FF2B5EF4-FFF2-40B4-BE49-F238E27FC236}">
                <a16:creationId xmlns:a16="http://schemas.microsoft.com/office/drawing/2014/main" id="{EFBD032D-A85E-6C87-4024-54C183BF154A}"/>
              </a:ext>
            </a:extLst>
          </p:cNvPr>
          <p:cNvSpPr txBox="1"/>
          <p:nvPr/>
        </p:nvSpPr>
        <p:spPr>
          <a:xfrm>
            <a:off x="7460974" y="1027906"/>
            <a:ext cx="4449877" cy="369332"/>
          </a:xfrm>
          <a:prstGeom prst="rect">
            <a:avLst/>
          </a:prstGeom>
          <a:noFill/>
        </p:spPr>
        <p:txBody>
          <a:bodyPr wrap="square">
            <a:spAutoFit/>
          </a:bodyPr>
          <a:lstStyle/>
          <a:p>
            <a:r>
              <a:rPr lang="en-US" sz="1800" dirty="0" err="1"/>
              <a:t>Vtk</a:t>
            </a:r>
            <a:r>
              <a:rPr lang="en-US" sz="1800" dirty="0"/>
              <a:t> → OBJ/GLTF → </a:t>
            </a:r>
            <a:r>
              <a:rPr lang="en-US" sz="1800" b="1" dirty="0"/>
              <a:t>iPhone App (</a:t>
            </a:r>
            <a:r>
              <a:rPr lang="en-US" sz="1800" b="1" dirty="0" err="1"/>
              <a:t>RealityKit</a:t>
            </a:r>
            <a:r>
              <a:rPr lang="en-US" sz="1800" b="1" dirty="0"/>
              <a:t>)</a:t>
            </a:r>
            <a:endParaRPr lang="en-US" sz="1800" dirty="0"/>
          </a:p>
        </p:txBody>
      </p:sp>
      <p:pic>
        <p:nvPicPr>
          <p:cNvPr id="12" name="RPReplay_Final1695655884">
            <a:hlinkClick r:id="" action="ppaction://media"/>
            <a:extLst>
              <a:ext uri="{FF2B5EF4-FFF2-40B4-BE49-F238E27FC236}">
                <a16:creationId xmlns:a16="http://schemas.microsoft.com/office/drawing/2014/main" id="{C1E20E18-DA82-CA57-8DEC-5A5C70596EEB}"/>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392238" y="1825625"/>
            <a:ext cx="9407525" cy="4351338"/>
          </a:xfrm>
        </p:spPr>
      </p:pic>
    </p:spTree>
    <p:extLst>
      <p:ext uri="{BB962C8B-B14F-4D97-AF65-F5344CB8AC3E}">
        <p14:creationId xmlns:p14="http://schemas.microsoft.com/office/powerpoint/2010/main" val="258182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60"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2"/>
                </p:tgtEl>
              </p:cMediaNode>
            </p:vide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3932D-5915-9440-A657-2258C2D504D5}"/>
              </a:ext>
            </a:extLst>
          </p:cNvPr>
          <p:cNvSpPr>
            <a:spLocks noGrp="1"/>
          </p:cNvSpPr>
          <p:nvPr>
            <p:ph type="title"/>
          </p:nvPr>
        </p:nvSpPr>
        <p:spPr/>
        <p:txBody>
          <a:bodyPr/>
          <a:lstStyle/>
          <a:p>
            <a:r>
              <a:rPr lang="en-US" dirty="0" err="1"/>
              <a:t>Vtk</a:t>
            </a:r>
            <a:r>
              <a:rPr lang="en-US" dirty="0"/>
              <a:t> possibilities (HEP outreach)</a:t>
            </a:r>
          </a:p>
        </p:txBody>
      </p:sp>
      <p:sp>
        <p:nvSpPr>
          <p:cNvPr id="3" name="Content Placeholder 2">
            <a:extLst>
              <a:ext uri="{FF2B5EF4-FFF2-40B4-BE49-F238E27FC236}">
                <a16:creationId xmlns:a16="http://schemas.microsoft.com/office/drawing/2014/main" id="{8AA3B637-F567-0B42-B15A-B80291FBE032}"/>
              </a:ext>
            </a:extLst>
          </p:cNvPr>
          <p:cNvSpPr>
            <a:spLocks noGrp="1"/>
          </p:cNvSpPr>
          <p:nvPr>
            <p:ph sz="half" idx="1"/>
          </p:nvPr>
        </p:nvSpPr>
        <p:spPr/>
        <p:txBody>
          <a:bodyPr>
            <a:normAutofit/>
          </a:bodyPr>
          <a:lstStyle/>
          <a:p>
            <a:r>
              <a:rPr lang="en-US" dirty="0"/>
              <a:t>Complex lighting </a:t>
            </a:r>
          </a:p>
          <a:p>
            <a:r>
              <a:rPr lang="en-US" dirty="0"/>
              <a:t>Shadows </a:t>
            </a:r>
          </a:p>
          <a:p>
            <a:r>
              <a:rPr lang="en-US" dirty="0"/>
              <a:t>Physically based rendering </a:t>
            </a:r>
          </a:p>
          <a:p>
            <a:r>
              <a:rPr lang="en-US" dirty="0"/>
              <a:t>Ray tracing </a:t>
            </a:r>
            <a:r>
              <a:rPr lang="en-US" dirty="0" err="1"/>
              <a:t>Ospray</a:t>
            </a:r>
            <a:endParaRPr lang="en-US" dirty="0"/>
          </a:p>
          <a:p>
            <a:r>
              <a:rPr lang="en-US" dirty="0" err="1"/>
              <a:t>OpenXR</a:t>
            </a:r>
            <a:r>
              <a:rPr lang="en-US" dirty="0"/>
              <a:t> simple to enable (VR/AR for free)</a:t>
            </a:r>
          </a:p>
          <a:p>
            <a:r>
              <a:rPr lang="en-US" dirty="0" err="1"/>
              <a:t>Vtk</a:t>
            </a:r>
            <a:r>
              <a:rPr lang="en-US" dirty="0"/>
              <a:t> for iOS and Android and </a:t>
            </a:r>
            <a:r>
              <a:rPr lang="en-US" dirty="0" err="1"/>
              <a:t>Javascript</a:t>
            </a:r>
            <a:r>
              <a:rPr lang="en-US" dirty="0"/>
              <a:t> so mobile version possible.</a:t>
            </a:r>
          </a:p>
          <a:p>
            <a:endParaRPr lang="en-US" dirty="0"/>
          </a:p>
          <a:p>
            <a:endParaRPr lang="en-US" dirty="0"/>
          </a:p>
          <a:p>
            <a:pPr lvl="1"/>
            <a:endParaRPr lang="en-US" dirty="0"/>
          </a:p>
          <a:p>
            <a:pPr marL="457200" lvl="1" indent="0">
              <a:buNone/>
            </a:pPr>
            <a:endParaRPr lang="en-US" dirty="0"/>
          </a:p>
        </p:txBody>
      </p:sp>
      <p:sp>
        <p:nvSpPr>
          <p:cNvPr id="7" name="Content Placeholder 6">
            <a:extLst>
              <a:ext uri="{FF2B5EF4-FFF2-40B4-BE49-F238E27FC236}">
                <a16:creationId xmlns:a16="http://schemas.microsoft.com/office/drawing/2014/main" id="{D4FBACFE-0C5E-A4AE-3BF0-6562D4AF1026}"/>
              </a:ext>
            </a:extLst>
          </p:cNvPr>
          <p:cNvSpPr>
            <a:spLocks noGrp="1"/>
          </p:cNvSpPr>
          <p:nvPr>
            <p:ph sz="half" idx="2"/>
          </p:nvPr>
        </p:nvSpPr>
        <p:spPr/>
        <p:txBody>
          <a:bodyPr/>
          <a:lstStyle/>
          <a:p>
            <a:r>
              <a:rPr lang="en-US" b="1" dirty="0">
                <a:solidFill>
                  <a:srgbClr val="0070C0"/>
                </a:solidFill>
              </a:rPr>
              <a:t>Each of these (non-critical improvements) each will take ~40 hours work to implement</a:t>
            </a:r>
          </a:p>
          <a:p>
            <a:r>
              <a:rPr lang="en-US" dirty="0"/>
              <a:t>Boogert happy to support keen post-doc or PhD student wanted to develop an HEP outreach project </a:t>
            </a:r>
          </a:p>
          <a:p>
            <a:endParaRPr lang="en-US" dirty="0"/>
          </a:p>
        </p:txBody>
      </p:sp>
      <p:sp>
        <p:nvSpPr>
          <p:cNvPr id="4" name="Date Placeholder 3">
            <a:extLst>
              <a:ext uri="{FF2B5EF4-FFF2-40B4-BE49-F238E27FC236}">
                <a16:creationId xmlns:a16="http://schemas.microsoft.com/office/drawing/2014/main" id="{53158BFA-A3F7-9E45-BC79-9ABA0FD18C90}"/>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FC6C29CD-445F-3847-983B-2090E1941C3F}"/>
              </a:ext>
            </a:extLst>
          </p:cNvPr>
          <p:cNvSpPr>
            <a:spLocks noGrp="1"/>
          </p:cNvSpPr>
          <p:nvPr>
            <p:ph type="ftr" sz="quarter" idx="11"/>
          </p:nvPr>
        </p:nvSpPr>
        <p:spPr/>
        <p:txBody>
          <a:bodyPr/>
          <a:lstStyle/>
          <a:p>
            <a:r>
              <a:rPr lang="en-US"/>
              <a:t>Stewart Boogert  Geant4 Collaboration Meeting  Hokkaido 2023</a:t>
            </a:r>
          </a:p>
        </p:txBody>
      </p:sp>
      <p:sp>
        <p:nvSpPr>
          <p:cNvPr id="6" name="Slide Number Placeholder 5">
            <a:extLst>
              <a:ext uri="{FF2B5EF4-FFF2-40B4-BE49-F238E27FC236}">
                <a16:creationId xmlns:a16="http://schemas.microsoft.com/office/drawing/2014/main" id="{4BCED69E-9883-8D45-A66E-70A2B246A14F}"/>
              </a:ext>
            </a:extLst>
          </p:cNvPr>
          <p:cNvSpPr>
            <a:spLocks noGrp="1"/>
          </p:cNvSpPr>
          <p:nvPr>
            <p:ph type="sldNum" sz="quarter" idx="12"/>
          </p:nvPr>
        </p:nvSpPr>
        <p:spPr/>
        <p:txBody>
          <a:bodyPr/>
          <a:lstStyle/>
          <a:p>
            <a:fld id="{E35911B7-D657-D84C-A09D-2BC1691CD141}" type="slidenum">
              <a:rPr lang="en-US" smtClean="0"/>
              <a:t>15</a:t>
            </a:fld>
            <a:endParaRPr lang="en-US"/>
          </a:p>
        </p:txBody>
      </p:sp>
    </p:spTree>
    <p:extLst>
      <p:ext uri="{BB962C8B-B14F-4D97-AF65-F5344CB8AC3E}">
        <p14:creationId xmlns:p14="http://schemas.microsoft.com/office/powerpoint/2010/main" val="2030475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600756-67C4-DBA0-B565-423055204D99}"/>
              </a:ext>
            </a:extLst>
          </p:cNvPr>
          <p:cNvSpPr>
            <a:spLocks noGrp="1"/>
          </p:cNvSpPr>
          <p:nvPr>
            <p:ph type="dt" sz="half" idx="10"/>
          </p:nvPr>
        </p:nvSpPr>
        <p:spPr/>
        <p:txBody>
          <a:bodyPr/>
          <a:lstStyle/>
          <a:p>
            <a:r>
              <a:rPr lang="en-GB"/>
              <a:t>27/9/23</a:t>
            </a:r>
            <a:endParaRPr lang="en-US"/>
          </a:p>
        </p:txBody>
      </p:sp>
      <p:sp>
        <p:nvSpPr>
          <p:cNvPr id="3" name="Footer Placeholder 2">
            <a:extLst>
              <a:ext uri="{FF2B5EF4-FFF2-40B4-BE49-F238E27FC236}">
                <a16:creationId xmlns:a16="http://schemas.microsoft.com/office/drawing/2014/main" id="{647FA968-8634-5A39-8E7E-8EB19CE375AA}"/>
              </a:ext>
            </a:extLst>
          </p:cNvPr>
          <p:cNvSpPr>
            <a:spLocks noGrp="1"/>
          </p:cNvSpPr>
          <p:nvPr>
            <p:ph type="ftr" sz="quarter" idx="11"/>
          </p:nvPr>
        </p:nvSpPr>
        <p:spPr/>
        <p:txBody>
          <a:bodyPr/>
          <a:lstStyle/>
          <a:p>
            <a:r>
              <a:rPr lang="en-US"/>
              <a:t>John Allison  Geant4 Collaboration Meeting  Hokkaido 2023</a:t>
            </a:r>
          </a:p>
        </p:txBody>
      </p:sp>
      <p:sp>
        <p:nvSpPr>
          <p:cNvPr id="4" name="Slide Number Placeholder 3">
            <a:extLst>
              <a:ext uri="{FF2B5EF4-FFF2-40B4-BE49-F238E27FC236}">
                <a16:creationId xmlns:a16="http://schemas.microsoft.com/office/drawing/2014/main" id="{073C0B92-0DBA-073E-E2E0-2DED7799DC9E}"/>
              </a:ext>
            </a:extLst>
          </p:cNvPr>
          <p:cNvSpPr>
            <a:spLocks noGrp="1"/>
          </p:cNvSpPr>
          <p:nvPr>
            <p:ph type="sldNum" sz="quarter" idx="12"/>
          </p:nvPr>
        </p:nvSpPr>
        <p:spPr/>
        <p:txBody>
          <a:bodyPr/>
          <a:lstStyle/>
          <a:p>
            <a:fld id="{E35911B7-D657-D84C-A09D-2BC1691CD141}" type="slidenum">
              <a:rPr lang="en-US" smtClean="0"/>
              <a:t>16</a:t>
            </a:fld>
            <a:endParaRPr lang="en-US"/>
          </a:p>
        </p:txBody>
      </p:sp>
      <p:sp>
        <p:nvSpPr>
          <p:cNvPr id="5" name="TextBox 4">
            <a:extLst>
              <a:ext uri="{FF2B5EF4-FFF2-40B4-BE49-F238E27FC236}">
                <a16:creationId xmlns:a16="http://schemas.microsoft.com/office/drawing/2014/main" id="{C9B89581-F162-1A37-11E8-1FD32C81B7AD}"/>
              </a:ext>
            </a:extLst>
          </p:cNvPr>
          <p:cNvSpPr txBox="1"/>
          <p:nvPr/>
        </p:nvSpPr>
        <p:spPr>
          <a:xfrm>
            <a:off x="4205522" y="4977770"/>
            <a:ext cx="2013115" cy="646331"/>
          </a:xfrm>
          <a:prstGeom prst="rect">
            <a:avLst/>
          </a:prstGeom>
          <a:noFill/>
        </p:spPr>
        <p:txBody>
          <a:bodyPr wrap="none" rtlCol="0">
            <a:spAutoFit/>
          </a:bodyPr>
          <a:lstStyle/>
          <a:p>
            <a:r>
              <a:rPr lang="en-US" sz="3600" dirty="0"/>
              <a:t>Thankyou</a:t>
            </a:r>
          </a:p>
        </p:txBody>
      </p:sp>
      <p:sp>
        <p:nvSpPr>
          <p:cNvPr id="6" name="TextBox 5">
            <a:extLst>
              <a:ext uri="{FF2B5EF4-FFF2-40B4-BE49-F238E27FC236}">
                <a16:creationId xmlns:a16="http://schemas.microsoft.com/office/drawing/2014/main" id="{A79B62F5-26C5-D7A5-0FF2-245EBB63DA02}"/>
              </a:ext>
            </a:extLst>
          </p:cNvPr>
          <p:cNvSpPr txBox="1"/>
          <p:nvPr/>
        </p:nvSpPr>
        <p:spPr>
          <a:xfrm>
            <a:off x="838200" y="636772"/>
            <a:ext cx="5551135" cy="369332"/>
          </a:xfrm>
          <a:prstGeom prst="rect">
            <a:avLst/>
          </a:prstGeom>
          <a:noFill/>
        </p:spPr>
        <p:txBody>
          <a:bodyPr wrap="none" rtlCol="0">
            <a:spAutoFit/>
          </a:bodyPr>
          <a:lstStyle/>
          <a:p>
            <a:r>
              <a:rPr lang="en-US" dirty="0"/>
              <a:t>For more details, come to the vis parallel session at 1400.</a:t>
            </a:r>
          </a:p>
        </p:txBody>
      </p:sp>
      <p:sp>
        <p:nvSpPr>
          <p:cNvPr id="9" name="TextBox 8">
            <a:extLst>
              <a:ext uri="{FF2B5EF4-FFF2-40B4-BE49-F238E27FC236}">
                <a16:creationId xmlns:a16="http://schemas.microsoft.com/office/drawing/2014/main" id="{6CF2F92A-3CDE-D217-6B69-4C15B25D15F2}"/>
              </a:ext>
            </a:extLst>
          </p:cNvPr>
          <p:cNvSpPr txBox="1"/>
          <p:nvPr/>
        </p:nvSpPr>
        <p:spPr>
          <a:xfrm>
            <a:off x="838200" y="1233899"/>
            <a:ext cx="8747760" cy="3693319"/>
          </a:xfrm>
          <a:prstGeom prst="rect">
            <a:avLst/>
          </a:prstGeom>
          <a:noFill/>
        </p:spPr>
        <p:txBody>
          <a:bodyPr wrap="square" rtlCol="0">
            <a:spAutoFit/>
          </a:bodyPr>
          <a:lstStyle/>
          <a:p>
            <a:r>
              <a:rPr lang="en-US" dirty="0"/>
              <a:t>G4 vis is an object-oriented multi-driver system. The core vis system converts the G4 scene (geometry, trajectories, etc.) into G4 graphics primitives. A driver renders the primitives and brings additional features, such as clipping, volume rendering, file export, etc.</a:t>
            </a:r>
          </a:p>
          <a:p>
            <a:endParaRPr lang="en-US" dirty="0"/>
          </a:p>
          <a:p>
            <a:r>
              <a:rPr lang="en-US" dirty="0"/>
              <a:t>You can choose your driver, even have different drivers in the same interactive session, and multiple views of the G4 scene.</a:t>
            </a:r>
          </a:p>
          <a:p>
            <a:endParaRPr lang="en-US" dirty="0"/>
          </a:p>
          <a:p>
            <a:r>
              <a:rPr lang="en-US" dirty="0"/>
              <a:t>Graphics is an ever-changing scene. It’s hard to keep up. We want to exploit modern features to keep Geant4 looking smart and performant. In particular we are looking for people to take on the work of continuing development of the </a:t>
            </a:r>
            <a:r>
              <a:rPr lang="en-US" dirty="0" err="1"/>
              <a:t>Vtk</a:t>
            </a:r>
            <a:r>
              <a:rPr lang="en-US" dirty="0"/>
              <a:t> driver (under Stewart’s supervision). We could do with someone with experience of Qt C++.</a:t>
            </a:r>
          </a:p>
          <a:p>
            <a:endParaRPr lang="en-US" dirty="0"/>
          </a:p>
          <a:p>
            <a:r>
              <a:rPr lang="en-US" dirty="0"/>
              <a:t>Come and join—even if part time—this fun and challenging working group.</a:t>
            </a:r>
          </a:p>
        </p:txBody>
      </p:sp>
    </p:spTree>
    <p:extLst>
      <p:ext uri="{BB962C8B-B14F-4D97-AF65-F5344CB8AC3E}">
        <p14:creationId xmlns:p14="http://schemas.microsoft.com/office/powerpoint/2010/main" val="1179644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241D7-6A24-D9BE-DFC5-2774F24B29ED}"/>
              </a:ext>
            </a:extLst>
          </p:cNvPr>
          <p:cNvSpPr>
            <a:spLocks noGrp="1"/>
          </p:cNvSpPr>
          <p:nvPr>
            <p:ph type="title"/>
          </p:nvPr>
        </p:nvSpPr>
        <p:spPr/>
        <p:txBody>
          <a:bodyPr/>
          <a:lstStyle/>
          <a:p>
            <a:r>
              <a:rPr lang="en-US" dirty="0"/>
              <a:t>Contents</a:t>
            </a:r>
          </a:p>
        </p:txBody>
      </p:sp>
      <p:sp>
        <p:nvSpPr>
          <p:cNvPr id="3" name="Content Placeholder 2">
            <a:extLst>
              <a:ext uri="{FF2B5EF4-FFF2-40B4-BE49-F238E27FC236}">
                <a16:creationId xmlns:a16="http://schemas.microsoft.com/office/drawing/2014/main" id="{B4450FDD-FAF6-B7E3-E976-69690E349895}"/>
              </a:ext>
            </a:extLst>
          </p:cNvPr>
          <p:cNvSpPr>
            <a:spLocks noGrp="1"/>
          </p:cNvSpPr>
          <p:nvPr>
            <p:ph idx="1"/>
          </p:nvPr>
        </p:nvSpPr>
        <p:spPr/>
        <p:txBody>
          <a:bodyPr>
            <a:normAutofit/>
          </a:bodyPr>
          <a:lstStyle/>
          <a:p>
            <a:r>
              <a:rPr lang="en-US" dirty="0"/>
              <a:t>G4debug—a new output stream</a:t>
            </a:r>
          </a:p>
          <a:p>
            <a:r>
              <a:rPr lang="en-US" dirty="0"/>
              <a:t>A new scene tree—available to </a:t>
            </a:r>
            <a:r>
              <a:rPr lang="en-US" i="1" dirty="0"/>
              <a:t>any</a:t>
            </a:r>
            <a:r>
              <a:rPr lang="en-US" dirty="0"/>
              <a:t> viewer when using the Qt GUI</a:t>
            </a:r>
          </a:p>
          <a:p>
            <a:r>
              <a:rPr lang="en-US" dirty="0"/>
              <a:t>/vis/open (without parameters)</a:t>
            </a:r>
          </a:p>
          <a:p>
            <a:pPr lvl="1"/>
            <a:r>
              <a:rPr lang="en-US" dirty="0"/>
              <a:t>Choose driver at run time</a:t>
            </a:r>
          </a:p>
          <a:p>
            <a:pPr lvl="1"/>
            <a:r>
              <a:rPr lang="en-US" dirty="0"/>
              <a:t>/vis/open (with parameters), e.g., /vis/open OGL, works as before</a:t>
            </a:r>
          </a:p>
          <a:p>
            <a:r>
              <a:rPr lang="en-US" dirty="0"/>
              <a:t>New off-screen drivers with </a:t>
            </a:r>
            <a:r>
              <a:rPr lang="en-US" dirty="0" err="1"/>
              <a:t>ToolsSG</a:t>
            </a:r>
            <a:r>
              <a:rPr lang="en-US" dirty="0"/>
              <a:t> (TSG) and </a:t>
            </a:r>
            <a:r>
              <a:rPr lang="en-US" dirty="0" err="1"/>
              <a:t>Vtk</a:t>
            </a:r>
            <a:endParaRPr lang="en-US" dirty="0"/>
          </a:p>
          <a:p>
            <a:pPr lvl="1"/>
            <a:r>
              <a:rPr lang="en-US" dirty="0"/>
              <a:t>Output to file—choice of formats</a:t>
            </a:r>
          </a:p>
          <a:p>
            <a:pPr lvl="1"/>
            <a:r>
              <a:rPr lang="en-US" dirty="0"/>
              <a:t>Any size—choose large size to get high resolution</a:t>
            </a:r>
          </a:p>
          <a:p>
            <a:r>
              <a:rPr lang="en-US" dirty="0"/>
              <a:t>News</a:t>
            </a:r>
          </a:p>
        </p:txBody>
      </p:sp>
      <p:sp>
        <p:nvSpPr>
          <p:cNvPr id="4" name="Date Placeholder 3">
            <a:extLst>
              <a:ext uri="{FF2B5EF4-FFF2-40B4-BE49-F238E27FC236}">
                <a16:creationId xmlns:a16="http://schemas.microsoft.com/office/drawing/2014/main" id="{58899B2D-3776-706D-0BC5-A9BE770CD414}"/>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785F7032-6B59-02C1-D267-7BDF18A080F9}"/>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8CA7972C-7C6E-F184-E3E8-9C292E6850CA}"/>
              </a:ext>
            </a:extLst>
          </p:cNvPr>
          <p:cNvSpPr>
            <a:spLocks noGrp="1"/>
          </p:cNvSpPr>
          <p:nvPr>
            <p:ph type="sldNum" sz="quarter" idx="12"/>
          </p:nvPr>
        </p:nvSpPr>
        <p:spPr/>
        <p:txBody>
          <a:bodyPr/>
          <a:lstStyle/>
          <a:p>
            <a:fld id="{E35911B7-D657-D84C-A09D-2BC1691CD141}" type="slidenum">
              <a:rPr lang="en-US" smtClean="0"/>
              <a:t>2</a:t>
            </a:fld>
            <a:endParaRPr lang="en-US"/>
          </a:p>
        </p:txBody>
      </p:sp>
    </p:spTree>
    <p:extLst>
      <p:ext uri="{BB962C8B-B14F-4D97-AF65-F5344CB8AC3E}">
        <p14:creationId xmlns:p14="http://schemas.microsoft.com/office/powerpoint/2010/main" val="1030174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5EB72-9C4B-9E6F-BFFF-88169D1B76F0}"/>
              </a:ext>
            </a:extLst>
          </p:cNvPr>
          <p:cNvSpPr>
            <a:spLocks noGrp="1"/>
          </p:cNvSpPr>
          <p:nvPr>
            <p:ph type="title"/>
          </p:nvPr>
        </p:nvSpPr>
        <p:spPr>
          <a:xfrm>
            <a:off x="838200" y="-81513"/>
            <a:ext cx="10515600" cy="1325563"/>
          </a:xfrm>
        </p:spPr>
        <p:txBody>
          <a:bodyPr/>
          <a:lstStyle/>
          <a:p>
            <a:r>
              <a:rPr lang="en-US" dirty="0"/>
              <a:t>G4debug example using Qt GUI</a:t>
            </a:r>
          </a:p>
        </p:txBody>
      </p:sp>
      <p:sp>
        <p:nvSpPr>
          <p:cNvPr id="4" name="Date Placeholder 3">
            <a:extLst>
              <a:ext uri="{FF2B5EF4-FFF2-40B4-BE49-F238E27FC236}">
                <a16:creationId xmlns:a16="http://schemas.microsoft.com/office/drawing/2014/main" id="{A3F38171-8DB0-74A8-3C59-980E3291787F}"/>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B16EA326-D684-C69A-6B0B-86C4B098AD12}"/>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03F3C367-51D9-EA67-8249-5A5F35C552C0}"/>
              </a:ext>
            </a:extLst>
          </p:cNvPr>
          <p:cNvSpPr>
            <a:spLocks noGrp="1"/>
          </p:cNvSpPr>
          <p:nvPr>
            <p:ph type="sldNum" sz="quarter" idx="12"/>
          </p:nvPr>
        </p:nvSpPr>
        <p:spPr/>
        <p:txBody>
          <a:bodyPr/>
          <a:lstStyle/>
          <a:p>
            <a:fld id="{E35911B7-D657-D84C-A09D-2BC1691CD141}" type="slidenum">
              <a:rPr lang="en-US" smtClean="0"/>
              <a:t>3</a:t>
            </a:fld>
            <a:endParaRPr lang="en-US"/>
          </a:p>
        </p:txBody>
      </p:sp>
      <p:sp>
        <p:nvSpPr>
          <p:cNvPr id="7" name="TextBox 6">
            <a:extLst>
              <a:ext uri="{FF2B5EF4-FFF2-40B4-BE49-F238E27FC236}">
                <a16:creationId xmlns:a16="http://schemas.microsoft.com/office/drawing/2014/main" id="{532E8E01-16AC-B253-ADE2-F833B56F0E93}"/>
              </a:ext>
            </a:extLst>
          </p:cNvPr>
          <p:cNvSpPr txBox="1"/>
          <p:nvPr/>
        </p:nvSpPr>
        <p:spPr>
          <a:xfrm>
            <a:off x="838200" y="900688"/>
            <a:ext cx="9249648" cy="5632311"/>
          </a:xfrm>
          <a:prstGeom prst="rect">
            <a:avLst/>
          </a:prstGeom>
          <a:noFill/>
        </p:spPr>
        <p:txBody>
          <a:bodyPr wrap="none" rtlCol="0">
            <a:spAutoFit/>
          </a:bodyPr>
          <a:lstStyle/>
          <a:p>
            <a:r>
              <a:rPr lang="en-US" dirty="0"/>
              <a:t>In </a:t>
            </a:r>
            <a:r>
              <a:rPr lang="en-GB" dirty="0">
                <a:solidFill>
                  <a:srgbClr val="1C464A"/>
                </a:solidFill>
                <a:effectLst/>
                <a:latin typeface="Menlo" panose="020B0609030804020204" pitchFamily="49" charset="0"/>
              </a:rPr>
              <a:t>B1::</a:t>
            </a:r>
            <a:r>
              <a:rPr lang="en-GB" dirty="0" err="1">
                <a:solidFill>
                  <a:srgbClr val="1C464A"/>
                </a:solidFill>
                <a:effectLst/>
                <a:latin typeface="Menlo" panose="020B0609030804020204" pitchFamily="49" charset="0"/>
              </a:rPr>
              <a:t>SteppingAction</a:t>
            </a:r>
            <a:r>
              <a:rPr lang="en-GB" dirty="0">
                <a:solidFill>
                  <a:srgbClr val="0F68A0"/>
                </a:solidFill>
                <a:effectLst/>
                <a:latin typeface="Menlo" panose="020B0609030804020204" pitchFamily="49" charset="0"/>
              </a:rPr>
              <a:t>::</a:t>
            </a:r>
            <a:r>
              <a:rPr lang="en-GB" dirty="0" err="1">
                <a:solidFill>
                  <a:srgbClr val="0F68A0"/>
                </a:solidFill>
                <a:effectLst/>
                <a:latin typeface="Menlo" panose="020B0609030804020204" pitchFamily="49" charset="0"/>
              </a:rPr>
              <a:t>UserSteppingAction</a:t>
            </a:r>
            <a:r>
              <a:rPr lang="en-GB" dirty="0">
                <a:solidFill>
                  <a:srgbClr val="643820"/>
                </a:solidFill>
                <a:effectLst/>
              </a:rPr>
              <a:t> after testing for the scoring volume:</a:t>
            </a:r>
          </a:p>
          <a:p>
            <a:endParaRPr lang="en-GB" dirty="0">
              <a:solidFill>
                <a:srgbClr val="643820"/>
              </a:solidFill>
              <a:effectLst/>
              <a:latin typeface="Menlo" panose="020B0609030804020204" pitchFamily="49" charset="0"/>
            </a:endParaRPr>
          </a:p>
          <a:p>
            <a:r>
              <a:rPr lang="en-GB" dirty="0">
                <a:solidFill>
                  <a:srgbClr val="643820"/>
                </a:solidFill>
                <a:latin typeface="Menlo" panose="020B0609030804020204" pitchFamily="49" charset="0"/>
              </a:rPr>
              <a:t>G</a:t>
            </a:r>
            <a:r>
              <a:rPr lang="en-GB" dirty="0">
                <a:solidFill>
                  <a:srgbClr val="643820"/>
                </a:solidFill>
                <a:effectLst/>
                <a:latin typeface="Menlo" panose="020B0609030804020204" pitchFamily="49" charset="0"/>
              </a:rPr>
              <a:t>4debug</a:t>
            </a:r>
            <a:r>
              <a:rPr lang="en-GB" dirty="0">
                <a:solidFill>
                  <a:srgbClr val="000000"/>
                </a:solidFill>
                <a:effectLst/>
                <a:latin typeface="Menlo" panose="020B0609030804020204" pitchFamily="49" charset="0"/>
              </a:rPr>
              <a:t> &lt;&lt; </a:t>
            </a:r>
            <a:r>
              <a:rPr lang="en-GB" dirty="0">
                <a:solidFill>
                  <a:srgbClr val="C41A16"/>
                </a:solidFill>
                <a:effectLst/>
                <a:latin typeface="Menlo" panose="020B0609030804020204" pitchFamily="49" charset="0"/>
              </a:rPr>
              <a:t>"Deposited in scorer: ”</a:t>
            </a:r>
          </a:p>
          <a:p>
            <a:r>
              <a:rPr lang="en-GB" dirty="0">
                <a:solidFill>
                  <a:srgbClr val="000000"/>
                </a:solidFill>
                <a:effectLst/>
                <a:latin typeface="Menlo" panose="020B0609030804020204" pitchFamily="49" charset="0"/>
              </a:rPr>
              <a:t> &lt;&lt; step-&gt;</a:t>
            </a:r>
            <a:r>
              <a:rPr lang="en-GB" dirty="0" err="1">
                <a:solidFill>
                  <a:srgbClr val="326D74"/>
                </a:solidFill>
                <a:effectLst/>
                <a:latin typeface="Menlo" panose="020B0609030804020204" pitchFamily="49" charset="0"/>
              </a:rPr>
              <a:t>GetTotalEnergyDeposit</a:t>
            </a:r>
            <a:r>
              <a:rPr lang="en-GB" dirty="0">
                <a:solidFill>
                  <a:srgbClr val="000000"/>
                </a:solidFill>
                <a:effectLst/>
                <a:latin typeface="Menlo" panose="020B0609030804020204" pitchFamily="49" charset="0"/>
              </a:rPr>
              <a:t>()/</a:t>
            </a:r>
            <a:r>
              <a:rPr lang="en-GB" dirty="0">
                <a:solidFill>
                  <a:srgbClr val="1C464A"/>
                </a:solidFill>
                <a:effectLst/>
                <a:latin typeface="Menlo" panose="020B0609030804020204" pitchFamily="49" charset="0"/>
              </a:rPr>
              <a:t>CLHEP</a:t>
            </a:r>
            <a:r>
              <a:rPr lang="en-GB" dirty="0">
                <a:solidFill>
                  <a:srgbClr val="000000"/>
                </a:solidFill>
                <a:effectLst/>
                <a:latin typeface="Menlo" panose="020B0609030804020204" pitchFamily="49" charset="0"/>
              </a:rPr>
              <a:t>::</a:t>
            </a:r>
            <a:r>
              <a:rPr lang="en-GB" dirty="0">
                <a:solidFill>
                  <a:srgbClr val="326D74"/>
                </a:solidFill>
                <a:effectLst/>
                <a:latin typeface="Menlo" panose="020B0609030804020204" pitchFamily="49" charset="0"/>
              </a:rPr>
              <a:t>MeV</a:t>
            </a:r>
            <a:r>
              <a:rPr lang="en-GB" dirty="0">
                <a:solidFill>
                  <a:srgbClr val="000000"/>
                </a:solidFill>
                <a:effectLst/>
                <a:latin typeface="Menlo" panose="020B0609030804020204" pitchFamily="49" charset="0"/>
              </a:rPr>
              <a:t> &lt;&lt; </a:t>
            </a:r>
            <a:r>
              <a:rPr lang="en-GB" dirty="0">
                <a:solidFill>
                  <a:srgbClr val="C41A16"/>
                </a:solidFill>
                <a:effectLst/>
                <a:latin typeface="Menlo" panose="020B0609030804020204" pitchFamily="49" charset="0"/>
              </a:rPr>
              <a:t>" MeV"</a:t>
            </a:r>
            <a:r>
              <a:rPr lang="en-GB" dirty="0">
                <a:solidFill>
                  <a:srgbClr val="000000"/>
                </a:solidFill>
                <a:effectLst/>
                <a:latin typeface="Menlo" panose="020B0609030804020204" pitchFamily="49" charset="0"/>
              </a:rPr>
              <a:t> &lt;&lt; </a:t>
            </a:r>
            <a:r>
              <a:rPr lang="en-GB" dirty="0">
                <a:solidFill>
                  <a:srgbClr val="643820"/>
                </a:solidFill>
                <a:effectLst/>
                <a:latin typeface="Menlo" panose="020B0609030804020204" pitchFamily="49" charset="0"/>
              </a:rPr>
              <a:t>G4endl</a:t>
            </a:r>
            <a:r>
              <a:rPr lang="en-GB" dirty="0">
                <a:solidFill>
                  <a:srgbClr val="000000"/>
                </a:solidFill>
                <a:effectLst/>
                <a:latin typeface="Menlo" panose="020B0609030804020204" pitchFamily="49" charset="0"/>
              </a:rPr>
              <a:t>;</a:t>
            </a:r>
          </a:p>
          <a:p>
            <a:endParaRPr lang="en-GB" dirty="0">
              <a:solidFill>
                <a:srgbClr val="000000"/>
              </a:solidFill>
              <a:latin typeface="Menlo" panose="020B0609030804020204" pitchFamily="49" charset="0"/>
            </a:endParaRPr>
          </a:p>
          <a:p>
            <a:r>
              <a:rPr lang="en-GB" dirty="0">
                <a:solidFill>
                  <a:srgbClr val="000000"/>
                </a:solidFill>
                <a:effectLst/>
              </a:rPr>
              <a:t>To show occasional debug</a:t>
            </a:r>
          </a:p>
          <a:p>
            <a:r>
              <a:rPr lang="en-GB" dirty="0">
                <a:solidFill>
                  <a:srgbClr val="000000"/>
                </a:solidFill>
                <a:effectLst/>
              </a:rPr>
              <a:t>line</a:t>
            </a:r>
            <a:r>
              <a:rPr lang="en-GB" dirty="0">
                <a:solidFill>
                  <a:srgbClr val="000000"/>
                </a:solidFill>
              </a:rPr>
              <a:t> in a mass of other</a:t>
            </a:r>
          </a:p>
          <a:p>
            <a:r>
              <a:rPr lang="en-GB" dirty="0">
                <a:solidFill>
                  <a:srgbClr val="000000"/>
                </a:solidFill>
              </a:rPr>
              <a:t>output, r</a:t>
            </a:r>
            <a:r>
              <a:rPr lang="en-GB" dirty="0">
                <a:solidFill>
                  <a:srgbClr val="000000"/>
                </a:solidFill>
                <a:effectLst/>
              </a:rPr>
              <a:t>un with:</a:t>
            </a:r>
          </a:p>
          <a:p>
            <a:endParaRPr lang="en-GB" dirty="0">
              <a:solidFill>
                <a:srgbClr val="000000"/>
              </a:solidFill>
              <a:effectLst/>
            </a:endParaRPr>
          </a:p>
          <a:p>
            <a:r>
              <a:rPr lang="en-US" dirty="0"/>
              <a:t>/tracking/verbose 2</a:t>
            </a:r>
          </a:p>
          <a:p>
            <a:r>
              <a:rPr lang="en-US" dirty="0"/>
              <a:t>/gun/particle proton</a:t>
            </a:r>
          </a:p>
          <a:p>
            <a:r>
              <a:rPr lang="en-US" dirty="0"/>
              <a:t>/gun/energy 1 GeV</a:t>
            </a:r>
          </a:p>
          <a:p>
            <a:r>
              <a:rPr lang="en-US" dirty="0"/>
              <a:t>/run/</a:t>
            </a:r>
            <a:r>
              <a:rPr lang="en-US" dirty="0" err="1"/>
              <a:t>beamOn</a:t>
            </a:r>
            <a:endParaRPr lang="en-US" dirty="0"/>
          </a:p>
          <a:p>
            <a:endParaRPr lang="en-US" dirty="0"/>
          </a:p>
          <a:p>
            <a:r>
              <a:rPr lang="en-US" dirty="0"/>
              <a:t>The Qt GUI intercepts this</a:t>
            </a:r>
          </a:p>
          <a:p>
            <a:r>
              <a:rPr lang="en-US" dirty="0"/>
              <a:t>Output stream and </a:t>
            </a:r>
            <a:r>
              <a:rPr lang="en-US" dirty="0">
                <a:highlight>
                  <a:srgbClr val="FF00FF"/>
                </a:highlight>
              </a:rPr>
              <a:t>highlights</a:t>
            </a:r>
            <a:br>
              <a:rPr lang="en-US" dirty="0"/>
            </a:br>
            <a:r>
              <a:rPr lang="en-US" dirty="0"/>
              <a:t>it, making it easy to pick out</a:t>
            </a:r>
            <a:br>
              <a:rPr lang="en-US" dirty="0"/>
            </a:br>
            <a:r>
              <a:rPr lang="en-US" dirty="0"/>
              <a:t>the debug line.</a:t>
            </a:r>
          </a:p>
          <a:p>
            <a:r>
              <a:rPr lang="en-US" dirty="0"/>
              <a:t>(Other sessions, e.g., </a:t>
            </a:r>
            <a:r>
              <a:rPr lang="en-US" dirty="0" err="1"/>
              <a:t>tcsh</a:t>
            </a:r>
            <a:r>
              <a:rPr lang="en-US" dirty="0"/>
              <a:t>,</a:t>
            </a:r>
            <a:br>
              <a:rPr lang="en-US" dirty="0"/>
            </a:br>
            <a:r>
              <a:rPr lang="en-US" dirty="0"/>
              <a:t>simply direct to std::</a:t>
            </a:r>
            <a:r>
              <a:rPr lang="en-US" dirty="0" err="1"/>
              <a:t>cout</a:t>
            </a:r>
            <a:r>
              <a:rPr lang="en-US" dirty="0"/>
              <a:t>.)</a:t>
            </a:r>
          </a:p>
        </p:txBody>
      </p:sp>
      <p:pic>
        <p:nvPicPr>
          <p:cNvPr id="14" name="Picture 13" descr="A screenshot of a computer&#10;&#10;Description automatically generated">
            <a:extLst>
              <a:ext uri="{FF2B5EF4-FFF2-40B4-BE49-F238E27FC236}">
                <a16:creationId xmlns:a16="http://schemas.microsoft.com/office/drawing/2014/main" id="{59555E55-BE79-314D-7BF9-C2B78973AECB}"/>
              </a:ext>
            </a:extLst>
          </p:cNvPr>
          <p:cNvPicPr>
            <a:picLocks noChangeAspect="1"/>
          </p:cNvPicPr>
          <p:nvPr/>
        </p:nvPicPr>
        <p:blipFill>
          <a:blip r:embed="rId2"/>
          <a:stretch>
            <a:fillRect/>
          </a:stretch>
        </p:blipFill>
        <p:spPr>
          <a:xfrm>
            <a:off x="3765176" y="2141141"/>
            <a:ext cx="7772400" cy="4351734"/>
          </a:xfrm>
          <a:prstGeom prst="rect">
            <a:avLst/>
          </a:prstGeom>
        </p:spPr>
      </p:pic>
    </p:spTree>
    <p:extLst>
      <p:ext uri="{BB962C8B-B14F-4D97-AF65-F5344CB8AC3E}">
        <p14:creationId xmlns:p14="http://schemas.microsoft.com/office/powerpoint/2010/main" val="3905000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46752-083B-94A3-FB80-5B6D0877E996}"/>
              </a:ext>
            </a:extLst>
          </p:cNvPr>
          <p:cNvSpPr>
            <a:spLocks noGrp="1"/>
          </p:cNvSpPr>
          <p:nvPr>
            <p:ph type="title"/>
          </p:nvPr>
        </p:nvSpPr>
        <p:spPr/>
        <p:txBody>
          <a:bodyPr/>
          <a:lstStyle/>
          <a:p>
            <a:r>
              <a:rPr lang="en-US" dirty="0"/>
              <a:t>A new scene tree</a:t>
            </a:r>
          </a:p>
        </p:txBody>
      </p:sp>
      <p:sp>
        <p:nvSpPr>
          <p:cNvPr id="3" name="Content Placeholder 2">
            <a:extLst>
              <a:ext uri="{FF2B5EF4-FFF2-40B4-BE49-F238E27FC236}">
                <a16:creationId xmlns:a16="http://schemas.microsoft.com/office/drawing/2014/main" id="{8486622F-9D37-7AD2-7F00-D0EB017301F0}"/>
              </a:ext>
            </a:extLst>
          </p:cNvPr>
          <p:cNvSpPr>
            <a:spLocks noGrp="1"/>
          </p:cNvSpPr>
          <p:nvPr>
            <p:ph idx="1"/>
          </p:nvPr>
        </p:nvSpPr>
        <p:spPr>
          <a:xfrm>
            <a:off x="838200" y="1825625"/>
            <a:ext cx="5328920" cy="4351338"/>
          </a:xfrm>
        </p:spPr>
        <p:txBody>
          <a:bodyPr>
            <a:normAutofit fontScale="77500" lnSpcReduction="20000"/>
          </a:bodyPr>
          <a:lstStyle/>
          <a:p>
            <a:r>
              <a:rPr lang="en-US" dirty="0"/>
              <a:t>Available to </a:t>
            </a:r>
            <a:r>
              <a:rPr lang="en-US" i="1" dirty="0"/>
              <a:t>any</a:t>
            </a:r>
            <a:r>
              <a:rPr lang="en-US" dirty="0"/>
              <a:t> viewer when using the Qt GUI</a:t>
            </a:r>
          </a:p>
          <a:p>
            <a:pPr lvl="1"/>
            <a:r>
              <a:rPr lang="en-US" dirty="0"/>
              <a:t>Including non-Qt viewers, off-screen and file-writing viewers</a:t>
            </a:r>
          </a:p>
          <a:p>
            <a:pPr lvl="1"/>
            <a:r>
              <a:rPr lang="en-US" dirty="0"/>
              <a:t>A unique scene tree is held by each viewer and made available to the Qt GUI</a:t>
            </a:r>
          </a:p>
          <a:p>
            <a:pPr lvl="1"/>
            <a:r>
              <a:rPr lang="en-US" dirty="0"/>
              <a:t>The Qt GUI renders it to an interactive tree and notifies the interactions to the viewer</a:t>
            </a:r>
          </a:p>
          <a:p>
            <a:r>
              <a:rPr lang="en-US" dirty="0"/>
              <a:t>Features</a:t>
            </a:r>
          </a:p>
          <a:p>
            <a:pPr lvl="1"/>
            <a:r>
              <a:rPr lang="en-US" dirty="0"/>
              <a:t>Hover to get dump of touchable</a:t>
            </a:r>
          </a:p>
          <a:p>
            <a:pPr lvl="1"/>
            <a:r>
              <a:rPr lang="en-US" dirty="0"/>
              <a:t>Click on blue check box to make invisible/visible</a:t>
            </a:r>
          </a:p>
          <a:p>
            <a:pPr lvl="1"/>
            <a:r>
              <a:rPr lang="en-US" dirty="0"/>
              <a:t>Click on chevron to hide/expose list of daughters in the scene tree</a:t>
            </a:r>
          </a:p>
          <a:p>
            <a:pPr lvl="1"/>
            <a:r>
              <a:rPr lang="en-US" dirty="0"/>
              <a:t>Double click on small square box to change </a:t>
            </a:r>
            <a:r>
              <a:rPr lang="en-US" dirty="0" err="1"/>
              <a:t>colour</a:t>
            </a:r>
            <a:endParaRPr lang="en-US" dirty="0"/>
          </a:p>
          <a:p>
            <a:pPr lvl="1"/>
            <a:r>
              <a:rPr lang="en-US" dirty="0"/>
              <a:t>Right-click to get menu of actions</a:t>
            </a:r>
          </a:p>
          <a:p>
            <a:pPr lvl="1"/>
            <a:endParaRPr lang="en-US" dirty="0"/>
          </a:p>
          <a:p>
            <a:pPr lvl="1"/>
            <a:endParaRPr lang="en-US" dirty="0"/>
          </a:p>
          <a:p>
            <a:pPr lvl="1"/>
            <a:endParaRPr lang="en-US" dirty="0"/>
          </a:p>
          <a:p>
            <a:pPr lvl="1"/>
            <a:endParaRPr lang="en-US" dirty="0"/>
          </a:p>
        </p:txBody>
      </p:sp>
      <p:sp>
        <p:nvSpPr>
          <p:cNvPr id="4" name="Date Placeholder 3">
            <a:extLst>
              <a:ext uri="{FF2B5EF4-FFF2-40B4-BE49-F238E27FC236}">
                <a16:creationId xmlns:a16="http://schemas.microsoft.com/office/drawing/2014/main" id="{66AEAB36-66E7-05ED-20FB-891485904F3B}"/>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2FB341FB-B631-4F25-7F9C-F79E878DD2AB}"/>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97F7EE73-7610-B983-F7DD-3EF0D20B7375}"/>
              </a:ext>
            </a:extLst>
          </p:cNvPr>
          <p:cNvSpPr>
            <a:spLocks noGrp="1"/>
          </p:cNvSpPr>
          <p:nvPr>
            <p:ph type="sldNum" sz="quarter" idx="12"/>
          </p:nvPr>
        </p:nvSpPr>
        <p:spPr/>
        <p:txBody>
          <a:bodyPr/>
          <a:lstStyle/>
          <a:p>
            <a:fld id="{E35911B7-D657-D84C-A09D-2BC1691CD141}" type="slidenum">
              <a:rPr lang="en-US" smtClean="0"/>
              <a:t>4</a:t>
            </a:fld>
            <a:endParaRPr lang="en-US"/>
          </a:p>
        </p:txBody>
      </p:sp>
      <p:pic>
        <p:nvPicPr>
          <p:cNvPr id="8" name="Picture 7" descr="A screenshot of a computer&#10;&#10;Description automatically generated">
            <a:extLst>
              <a:ext uri="{FF2B5EF4-FFF2-40B4-BE49-F238E27FC236}">
                <a16:creationId xmlns:a16="http://schemas.microsoft.com/office/drawing/2014/main" id="{8B8865E9-C1FA-0C1D-60FE-89350BC78D68}"/>
              </a:ext>
            </a:extLst>
          </p:cNvPr>
          <p:cNvPicPr>
            <a:picLocks noChangeAspect="1"/>
          </p:cNvPicPr>
          <p:nvPr/>
        </p:nvPicPr>
        <p:blipFill>
          <a:blip r:embed="rId2"/>
          <a:stretch>
            <a:fillRect/>
          </a:stretch>
        </p:blipFill>
        <p:spPr>
          <a:xfrm>
            <a:off x="6096000" y="681037"/>
            <a:ext cx="2947892" cy="5057962"/>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599AC961-60C2-9345-5939-8C84CB197723}"/>
              </a:ext>
            </a:extLst>
          </p:cNvPr>
          <p:cNvPicPr>
            <a:picLocks noChangeAspect="1"/>
          </p:cNvPicPr>
          <p:nvPr/>
        </p:nvPicPr>
        <p:blipFill>
          <a:blip r:embed="rId3"/>
          <a:stretch>
            <a:fillRect/>
          </a:stretch>
        </p:blipFill>
        <p:spPr>
          <a:xfrm>
            <a:off x="9172686" y="691197"/>
            <a:ext cx="2941970" cy="5047802"/>
          </a:xfrm>
          <a:prstGeom prst="rect">
            <a:avLst/>
          </a:prstGeom>
        </p:spPr>
      </p:pic>
    </p:spTree>
    <p:extLst>
      <p:ext uri="{BB962C8B-B14F-4D97-AF65-F5344CB8AC3E}">
        <p14:creationId xmlns:p14="http://schemas.microsoft.com/office/powerpoint/2010/main" val="3417898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376EC-6DE0-88EE-0CF3-636B3EEDC3FD}"/>
              </a:ext>
            </a:extLst>
          </p:cNvPr>
          <p:cNvSpPr>
            <a:spLocks noGrp="1"/>
          </p:cNvSpPr>
          <p:nvPr>
            <p:ph type="title"/>
          </p:nvPr>
        </p:nvSpPr>
        <p:spPr/>
        <p:txBody>
          <a:bodyPr/>
          <a:lstStyle/>
          <a:p>
            <a:r>
              <a:rPr lang="en-US" dirty="0"/>
              <a:t>New scene tree</a:t>
            </a:r>
            <a:br>
              <a:rPr lang="en-US" dirty="0"/>
            </a:br>
            <a:r>
              <a:rPr lang="en-US" dirty="0"/>
              <a:t>(</a:t>
            </a:r>
            <a:r>
              <a:rPr lang="en-US" dirty="0" err="1"/>
              <a:t>contd</a:t>
            </a:r>
            <a:r>
              <a:rPr lang="en-US" dirty="0"/>
              <a:t>)</a:t>
            </a:r>
          </a:p>
        </p:txBody>
      </p:sp>
      <p:sp>
        <p:nvSpPr>
          <p:cNvPr id="3" name="Date Placeholder 2">
            <a:extLst>
              <a:ext uri="{FF2B5EF4-FFF2-40B4-BE49-F238E27FC236}">
                <a16:creationId xmlns:a16="http://schemas.microsoft.com/office/drawing/2014/main" id="{E0A1CE2E-7687-87C2-82C2-79593FF6A740}"/>
              </a:ext>
            </a:extLst>
          </p:cNvPr>
          <p:cNvSpPr>
            <a:spLocks noGrp="1"/>
          </p:cNvSpPr>
          <p:nvPr>
            <p:ph type="dt" sz="half" idx="10"/>
          </p:nvPr>
        </p:nvSpPr>
        <p:spPr/>
        <p:txBody>
          <a:bodyPr/>
          <a:lstStyle/>
          <a:p>
            <a:r>
              <a:rPr lang="en-GB"/>
              <a:t>27/9/23</a:t>
            </a:r>
            <a:endParaRPr lang="en-US"/>
          </a:p>
        </p:txBody>
      </p:sp>
      <p:sp>
        <p:nvSpPr>
          <p:cNvPr id="4" name="Footer Placeholder 3">
            <a:extLst>
              <a:ext uri="{FF2B5EF4-FFF2-40B4-BE49-F238E27FC236}">
                <a16:creationId xmlns:a16="http://schemas.microsoft.com/office/drawing/2014/main" id="{191A9DD8-EC65-B8D6-EBBA-CF68FFA27306}"/>
              </a:ext>
            </a:extLst>
          </p:cNvPr>
          <p:cNvSpPr>
            <a:spLocks noGrp="1"/>
          </p:cNvSpPr>
          <p:nvPr>
            <p:ph type="ftr" sz="quarter" idx="11"/>
          </p:nvPr>
        </p:nvSpPr>
        <p:spPr/>
        <p:txBody>
          <a:bodyPr/>
          <a:lstStyle/>
          <a:p>
            <a:r>
              <a:rPr lang="en-US"/>
              <a:t>John Allison  Geant4 Collaboration Meeting  Hokkaido 2023</a:t>
            </a:r>
          </a:p>
        </p:txBody>
      </p:sp>
      <p:sp>
        <p:nvSpPr>
          <p:cNvPr id="5" name="Slide Number Placeholder 4">
            <a:extLst>
              <a:ext uri="{FF2B5EF4-FFF2-40B4-BE49-F238E27FC236}">
                <a16:creationId xmlns:a16="http://schemas.microsoft.com/office/drawing/2014/main" id="{D2611D9E-0EEE-FF95-DC32-F907A8BB30BE}"/>
              </a:ext>
            </a:extLst>
          </p:cNvPr>
          <p:cNvSpPr>
            <a:spLocks noGrp="1"/>
          </p:cNvSpPr>
          <p:nvPr>
            <p:ph type="sldNum" sz="quarter" idx="12"/>
          </p:nvPr>
        </p:nvSpPr>
        <p:spPr/>
        <p:txBody>
          <a:bodyPr/>
          <a:lstStyle/>
          <a:p>
            <a:fld id="{E35911B7-D657-D84C-A09D-2BC1691CD141}" type="slidenum">
              <a:rPr lang="en-US" smtClean="0"/>
              <a:t>5</a:t>
            </a:fld>
            <a:endParaRPr lang="en-US"/>
          </a:p>
        </p:txBody>
      </p:sp>
      <p:sp>
        <p:nvSpPr>
          <p:cNvPr id="6" name="TextBox 5">
            <a:extLst>
              <a:ext uri="{FF2B5EF4-FFF2-40B4-BE49-F238E27FC236}">
                <a16:creationId xmlns:a16="http://schemas.microsoft.com/office/drawing/2014/main" id="{D9A6094C-5F07-9F40-66F2-BA6D71412F86}"/>
              </a:ext>
            </a:extLst>
          </p:cNvPr>
          <p:cNvSpPr txBox="1"/>
          <p:nvPr/>
        </p:nvSpPr>
        <p:spPr>
          <a:xfrm>
            <a:off x="1148080" y="2936240"/>
            <a:ext cx="3240502" cy="646331"/>
          </a:xfrm>
          <a:prstGeom prst="rect">
            <a:avLst/>
          </a:prstGeom>
          <a:noFill/>
        </p:spPr>
        <p:txBody>
          <a:bodyPr wrap="none" rtlCol="0">
            <a:spAutoFit/>
          </a:bodyPr>
          <a:lstStyle/>
          <a:p>
            <a:r>
              <a:rPr lang="en-US" dirty="0"/>
              <a:t>Double click on small square box</a:t>
            </a:r>
            <a:br>
              <a:rPr lang="en-US" dirty="0"/>
            </a:br>
            <a:r>
              <a:rPr lang="en-US" dirty="0"/>
              <a:t>to change </a:t>
            </a:r>
            <a:r>
              <a:rPr lang="en-US" dirty="0" err="1"/>
              <a:t>colour</a:t>
            </a:r>
            <a:endParaRPr lang="en-US" dirty="0"/>
          </a:p>
        </p:txBody>
      </p:sp>
      <p:pic>
        <p:nvPicPr>
          <p:cNvPr id="8" name="Picture 7" descr="A screenshot of a computer&#10;&#10;Description automatically generated">
            <a:extLst>
              <a:ext uri="{FF2B5EF4-FFF2-40B4-BE49-F238E27FC236}">
                <a16:creationId xmlns:a16="http://schemas.microsoft.com/office/drawing/2014/main" id="{29BF0C35-CD71-352F-AE0D-C0A2BE786B21}"/>
              </a:ext>
            </a:extLst>
          </p:cNvPr>
          <p:cNvPicPr>
            <a:picLocks noChangeAspect="1"/>
          </p:cNvPicPr>
          <p:nvPr/>
        </p:nvPicPr>
        <p:blipFill>
          <a:blip r:embed="rId2"/>
          <a:stretch>
            <a:fillRect/>
          </a:stretch>
        </p:blipFill>
        <p:spPr>
          <a:xfrm>
            <a:off x="5423080" y="0"/>
            <a:ext cx="6763840" cy="6858000"/>
          </a:xfrm>
          <a:prstGeom prst="rect">
            <a:avLst/>
          </a:prstGeom>
        </p:spPr>
      </p:pic>
    </p:spTree>
    <p:extLst>
      <p:ext uri="{BB962C8B-B14F-4D97-AF65-F5344CB8AC3E}">
        <p14:creationId xmlns:p14="http://schemas.microsoft.com/office/powerpoint/2010/main" val="2401937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F90DA-392E-E959-C7B5-E848F6853F77}"/>
              </a:ext>
            </a:extLst>
          </p:cNvPr>
          <p:cNvSpPr>
            <a:spLocks noGrp="1"/>
          </p:cNvSpPr>
          <p:nvPr>
            <p:ph type="title"/>
          </p:nvPr>
        </p:nvSpPr>
        <p:spPr/>
        <p:txBody>
          <a:bodyPr/>
          <a:lstStyle/>
          <a:p>
            <a:r>
              <a:rPr lang="en-US" dirty="0"/>
              <a:t>New scene tree</a:t>
            </a:r>
            <a:br>
              <a:rPr lang="en-US" dirty="0"/>
            </a:br>
            <a:r>
              <a:rPr lang="en-US" dirty="0"/>
              <a:t>(</a:t>
            </a:r>
            <a:r>
              <a:rPr lang="en-US" dirty="0" err="1"/>
              <a:t>contd</a:t>
            </a:r>
            <a:r>
              <a:rPr lang="en-US" dirty="0"/>
              <a:t>)</a:t>
            </a:r>
          </a:p>
        </p:txBody>
      </p:sp>
      <p:sp>
        <p:nvSpPr>
          <p:cNvPr id="4" name="Date Placeholder 3">
            <a:extLst>
              <a:ext uri="{FF2B5EF4-FFF2-40B4-BE49-F238E27FC236}">
                <a16:creationId xmlns:a16="http://schemas.microsoft.com/office/drawing/2014/main" id="{FBDC8F82-A0D1-C091-1B7F-7AAE5146DEDD}"/>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07F61FCA-E040-1CB6-F1E0-EAD78371215E}"/>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85B69B37-76B3-F0D7-FB89-6E8EE2DD9193}"/>
              </a:ext>
            </a:extLst>
          </p:cNvPr>
          <p:cNvSpPr>
            <a:spLocks noGrp="1"/>
          </p:cNvSpPr>
          <p:nvPr>
            <p:ph type="sldNum" sz="quarter" idx="12"/>
          </p:nvPr>
        </p:nvSpPr>
        <p:spPr/>
        <p:txBody>
          <a:bodyPr/>
          <a:lstStyle/>
          <a:p>
            <a:fld id="{E35911B7-D657-D84C-A09D-2BC1691CD141}" type="slidenum">
              <a:rPr lang="en-US" smtClean="0"/>
              <a:t>6</a:t>
            </a:fld>
            <a:endParaRPr lang="en-US"/>
          </a:p>
        </p:txBody>
      </p:sp>
      <p:pic>
        <p:nvPicPr>
          <p:cNvPr id="8" name="Picture 7" descr="A screenshot of a computer&#10;&#10;Description automatically generated">
            <a:extLst>
              <a:ext uri="{FF2B5EF4-FFF2-40B4-BE49-F238E27FC236}">
                <a16:creationId xmlns:a16="http://schemas.microsoft.com/office/drawing/2014/main" id="{B64B43AC-03F1-B27A-0CF7-2DE271FAE305}"/>
              </a:ext>
            </a:extLst>
          </p:cNvPr>
          <p:cNvPicPr>
            <a:picLocks noChangeAspect="1"/>
          </p:cNvPicPr>
          <p:nvPr/>
        </p:nvPicPr>
        <p:blipFill>
          <a:blip r:embed="rId2"/>
          <a:stretch>
            <a:fillRect/>
          </a:stretch>
        </p:blipFill>
        <p:spPr>
          <a:xfrm>
            <a:off x="5428160" y="0"/>
            <a:ext cx="6763840" cy="6858000"/>
          </a:xfrm>
          <a:prstGeom prst="rect">
            <a:avLst/>
          </a:prstGeom>
        </p:spPr>
      </p:pic>
      <p:sp>
        <p:nvSpPr>
          <p:cNvPr id="9" name="TextBox 8">
            <a:extLst>
              <a:ext uri="{FF2B5EF4-FFF2-40B4-BE49-F238E27FC236}">
                <a16:creationId xmlns:a16="http://schemas.microsoft.com/office/drawing/2014/main" id="{1F476F31-3808-C0C1-91FC-7524E1AD4176}"/>
              </a:ext>
            </a:extLst>
          </p:cNvPr>
          <p:cNvSpPr txBox="1"/>
          <p:nvPr/>
        </p:nvSpPr>
        <p:spPr>
          <a:xfrm>
            <a:off x="1402080" y="2326640"/>
            <a:ext cx="3303918" cy="369332"/>
          </a:xfrm>
          <a:prstGeom prst="rect">
            <a:avLst/>
          </a:prstGeom>
          <a:noFill/>
        </p:spPr>
        <p:txBody>
          <a:bodyPr wrap="none" rtlCol="0">
            <a:spAutoFit/>
          </a:bodyPr>
          <a:lstStyle/>
          <a:p>
            <a:r>
              <a:rPr lang="en-US" dirty="0"/>
              <a:t>Right-click to get menu of actions</a:t>
            </a:r>
          </a:p>
        </p:txBody>
      </p:sp>
    </p:spTree>
    <p:extLst>
      <p:ext uri="{BB962C8B-B14F-4D97-AF65-F5344CB8AC3E}">
        <p14:creationId xmlns:p14="http://schemas.microsoft.com/office/powerpoint/2010/main" val="3708318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2FCA2-C1DF-C95E-705A-75A0062592FA}"/>
              </a:ext>
            </a:extLst>
          </p:cNvPr>
          <p:cNvSpPr>
            <a:spLocks noGrp="1"/>
          </p:cNvSpPr>
          <p:nvPr>
            <p:ph type="title"/>
          </p:nvPr>
        </p:nvSpPr>
        <p:spPr/>
        <p:txBody>
          <a:bodyPr/>
          <a:lstStyle/>
          <a:p>
            <a:r>
              <a:rPr lang="en-US" dirty="0"/>
              <a:t>/vis/open (without parameters)</a:t>
            </a:r>
          </a:p>
        </p:txBody>
      </p:sp>
      <p:sp>
        <p:nvSpPr>
          <p:cNvPr id="3" name="Content Placeholder 2">
            <a:extLst>
              <a:ext uri="{FF2B5EF4-FFF2-40B4-BE49-F238E27FC236}">
                <a16:creationId xmlns:a16="http://schemas.microsoft.com/office/drawing/2014/main" id="{850A83A1-F61D-104E-91E6-8315E252D151}"/>
              </a:ext>
            </a:extLst>
          </p:cNvPr>
          <p:cNvSpPr>
            <a:spLocks noGrp="1"/>
          </p:cNvSpPr>
          <p:nvPr>
            <p:ph idx="1"/>
          </p:nvPr>
        </p:nvSpPr>
        <p:spPr/>
        <p:txBody>
          <a:bodyPr>
            <a:normAutofit fontScale="77500" lnSpcReduction="20000"/>
          </a:bodyPr>
          <a:lstStyle/>
          <a:p>
            <a:r>
              <a:rPr lang="en-US" dirty="0">
                <a:solidFill>
                  <a:srgbClr val="FF0000"/>
                </a:solidFill>
              </a:rPr>
              <a:t>This will be the recommended way of opening a viewer</a:t>
            </a:r>
          </a:p>
          <a:p>
            <a:pPr lvl="1"/>
            <a:r>
              <a:rPr lang="en-US" dirty="0">
                <a:solidFill>
                  <a:srgbClr val="FF0000"/>
                </a:solidFill>
              </a:rPr>
              <a:t>Examples B1 and B2 have been changed</a:t>
            </a:r>
          </a:p>
          <a:p>
            <a:pPr lvl="1"/>
            <a:r>
              <a:rPr lang="en-US" dirty="0">
                <a:solidFill>
                  <a:srgbClr val="FF0000"/>
                </a:solidFill>
              </a:rPr>
              <a:t>We plan to change all tests and examples for 11.2</a:t>
            </a:r>
          </a:p>
          <a:p>
            <a:pPr lvl="1"/>
            <a:r>
              <a:rPr lang="en-US" dirty="0"/>
              <a:t>A new constructor in all main programs:</a:t>
            </a:r>
            <a:br>
              <a:rPr lang="en-US" dirty="0"/>
            </a:br>
            <a:r>
              <a:rPr lang="en-US" dirty="0"/>
              <a:t> </a:t>
            </a:r>
            <a:r>
              <a:rPr lang="en-US" dirty="0">
                <a:latin typeface="Courier New" panose="02070309020205020404" pitchFamily="49" charset="0"/>
                <a:cs typeface="Courier New" panose="02070309020205020404" pitchFamily="49" charset="0"/>
              </a:rPr>
              <a:t>G4VisExecutive(</a:t>
            </a:r>
            <a:r>
              <a:rPr lang="en-US" dirty="0" err="1">
                <a:latin typeface="Courier New" panose="02070309020205020404" pitchFamily="49" charset="0"/>
                <a:cs typeface="Courier New" panose="02070309020205020404" pitchFamily="49" charset="0"/>
              </a:rPr>
              <a:t>argc</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argv</a:t>
            </a:r>
            <a:r>
              <a:rPr lang="en-US" dirty="0">
                <a:latin typeface="Courier New" panose="02070309020205020404" pitchFamily="49" charset="0"/>
                <a:cs typeface="Courier New" panose="02070309020205020404" pitchFamily="49" charset="0"/>
              </a:rPr>
              <a:t>)</a:t>
            </a:r>
          </a:p>
          <a:p>
            <a:pPr lvl="1"/>
            <a:r>
              <a:rPr lang="en-US" dirty="0">
                <a:cs typeface="Courier New" panose="02070309020205020404" pitchFamily="49" charset="0"/>
              </a:rPr>
              <a:t>All </a:t>
            </a:r>
            <a:r>
              <a:rPr lang="en-US" dirty="0">
                <a:latin typeface="Courier New" panose="02070309020205020404" pitchFamily="49" charset="0"/>
                <a:cs typeface="Courier New" panose="02070309020205020404" pitchFamily="49" charset="0"/>
              </a:rPr>
              <a:t>/vis/open OGL</a:t>
            </a:r>
            <a:r>
              <a:rPr lang="en-US" dirty="0">
                <a:cs typeface="Courier New" panose="02070309020205020404" pitchFamily="49" charset="0"/>
              </a:rPr>
              <a:t> commands stripped of parameters in all </a:t>
            </a:r>
            <a:r>
              <a:rPr lang="en-US" dirty="0" err="1">
                <a:cs typeface="Courier New" panose="02070309020205020404" pitchFamily="49" charset="0"/>
              </a:rPr>
              <a:t>vis.mac</a:t>
            </a:r>
            <a:r>
              <a:rPr lang="en-US" dirty="0">
                <a:cs typeface="Courier New" panose="02070309020205020404" pitchFamily="49" charset="0"/>
              </a:rPr>
              <a:t> files</a:t>
            </a:r>
          </a:p>
          <a:p>
            <a:r>
              <a:rPr lang="en-US" sz="2800" dirty="0">
                <a:cs typeface="Courier New" panose="02070309020205020404" pitchFamily="49" charset="0"/>
              </a:rPr>
              <a:t>Existing </a:t>
            </a:r>
            <a:r>
              <a:rPr lang="en-US" sz="2800" dirty="0" err="1">
                <a:cs typeface="Courier New" panose="02070309020205020404" pitchFamily="49" charset="0"/>
              </a:rPr>
              <a:t>behaviour</a:t>
            </a:r>
            <a:r>
              <a:rPr lang="en-US" sz="2800" dirty="0">
                <a:cs typeface="Courier New" panose="02070309020205020404" pitchFamily="49" charset="0"/>
              </a:rPr>
              <a:t> is preserved</a:t>
            </a:r>
          </a:p>
          <a:p>
            <a:pPr lvl="1"/>
            <a:r>
              <a:rPr lang="en-US" dirty="0">
                <a:cs typeface="Courier New" panose="02070309020205020404" pitchFamily="49" charset="0"/>
              </a:rPr>
              <a:t>The default default is OGL</a:t>
            </a:r>
          </a:p>
          <a:p>
            <a:pPr lvl="1"/>
            <a:r>
              <a:rPr lang="en-US" dirty="0">
                <a:cs typeface="Courier New" panose="02070309020205020404" pitchFamily="49" charset="0"/>
              </a:rPr>
              <a:t>You can still use the old constructor: </a:t>
            </a:r>
            <a:r>
              <a:rPr lang="en-US" dirty="0">
                <a:latin typeface="Courier New" panose="02070309020205020404" pitchFamily="49" charset="0"/>
                <a:cs typeface="Courier New" panose="02070309020205020404" pitchFamily="49" charset="0"/>
              </a:rPr>
              <a:t>G4VisExective()</a:t>
            </a:r>
          </a:p>
          <a:p>
            <a:pPr lvl="1"/>
            <a:r>
              <a:rPr lang="en-US" dirty="0">
                <a:cs typeface="Courier New" panose="02070309020205020404" pitchFamily="49" charset="0"/>
              </a:rPr>
              <a:t>You can still use </a:t>
            </a:r>
            <a:r>
              <a:rPr lang="en-US" dirty="0">
                <a:latin typeface="Courier New" panose="02070309020205020404" pitchFamily="49" charset="0"/>
                <a:cs typeface="Courier New" panose="02070309020205020404" pitchFamily="49" charset="0"/>
              </a:rPr>
              <a:t>/vis/open OGL</a:t>
            </a:r>
          </a:p>
          <a:p>
            <a:r>
              <a:rPr lang="en-US" dirty="0">
                <a:cs typeface="Courier New" panose="02070309020205020404" pitchFamily="49" charset="0"/>
              </a:rPr>
              <a:t>The default can be changed at run time (without having to edit </a:t>
            </a:r>
            <a:r>
              <a:rPr lang="en-US" dirty="0" err="1">
                <a:cs typeface="Courier New" panose="02070309020205020404" pitchFamily="49" charset="0"/>
              </a:rPr>
              <a:t>vis.mac</a:t>
            </a:r>
            <a:r>
              <a:rPr lang="en-US" dirty="0">
                <a:cs typeface="Courier New" panose="02070309020205020404" pitchFamily="49" charset="0"/>
              </a:rPr>
              <a:t>!)</a:t>
            </a:r>
          </a:p>
          <a:p>
            <a:pPr lvl="1"/>
            <a:r>
              <a:rPr lang="en-US" dirty="0"/>
              <a:t>By programmed argument</a:t>
            </a:r>
          </a:p>
          <a:p>
            <a:pPr lvl="1"/>
            <a:r>
              <a:rPr lang="en-US" dirty="0"/>
              <a:t>By environment variable</a:t>
            </a:r>
          </a:p>
          <a:p>
            <a:pPr lvl="1"/>
            <a:r>
              <a:rPr lang="en-US" dirty="0"/>
              <a:t>By entry in a file in your home directory, ~/.g4session</a:t>
            </a:r>
          </a:p>
          <a:p>
            <a:r>
              <a:rPr lang="en-US" dirty="0"/>
              <a:t>Otherwise according to batch/interactive and build flags</a:t>
            </a:r>
            <a:endParaRPr lang="en-US" dirty="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sp>
        <p:nvSpPr>
          <p:cNvPr id="4" name="Date Placeholder 3">
            <a:extLst>
              <a:ext uri="{FF2B5EF4-FFF2-40B4-BE49-F238E27FC236}">
                <a16:creationId xmlns:a16="http://schemas.microsoft.com/office/drawing/2014/main" id="{2694903E-64A0-4115-9CB3-68D92769E629}"/>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6F3667A5-4AB5-79D2-77AC-08F77CEEE811}"/>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CB649105-0D19-DF33-75E7-A787EFD4B363}"/>
              </a:ext>
            </a:extLst>
          </p:cNvPr>
          <p:cNvSpPr>
            <a:spLocks noGrp="1"/>
          </p:cNvSpPr>
          <p:nvPr>
            <p:ph type="sldNum" sz="quarter" idx="12"/>
          </p:nvPr>
        </p:nvSpPr>
        <p:spPr/>
        <p:txBody>
          <a:bodyPr/>
          <a:lstStyle/>
          <a:p>
            <a:fld id="{E35911B7-D657-D84C-A09D-2BC1691CD141}" type="slidenum">
              <a:rPr lang="en-US" smtClean="0"/>
              <a:t>7</a:t>
            </a:fld>
            <a:endParaRPr lang="en-US"/>
          </a:p>
        </p:txBody>
      </p:sp>
    </p:spTree>
    <p:extLst>
      <p:ext uri="{BB962C8B-B14F-4D97-AF65-F5344CB8AC3E}">
        <p14:creationId xmlns:p14="http://schemas.microsoft.com/office/powerpoint/2010/main" val="1472004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3932D-5915-9440-A657-2258C2D504D5}"/>
              </a:ext>
            </a:extLst>
          </p:cNvPr>
          <p:cNvSpPr>
            <a:spLocks noGrp="1"/>
          </p:cNvSpPr>
          <p:nvPr>
            <p:ph type="title"/>
          </p:nvPr>
        </p:nvSpPr>
        <p:spPr/>
        <p:txBody>
          <a:bodyPr/>
          <a:lstStyle/>
          <a:p>
            <a:r>
              <a:rPr lang="en-US" dirty="0"/>
              <a:t>New or improved and retired vis drivers</a:t>
            </a:r>
          </a:p>
        </p:txBody>
      </p:sp>
      <p:sp>
        <p:nvSpPr>
          <p:cNvPr id="3" name="Content Placeholder 2">
            <a:extLst>
              <a:ext uri="{FF2B5EF4-FFF2-40B4-BE49-F238E27FC236}">
                <a16:creationId xmlns:a16="http://schemas.microsoft.com/office/drawing/2014/main" id="{8AA3B637-F567-0B42-B15A-B80291FBE032}"/>
              </a:ext>
            </a:extLst>
          </p:cNvPr>
          <p:cNvSpPr>
            <a:spLocks noGrp="1"/>
          </p:cNvSpPr>
          <p:nvPr>
            <p:ph idx="1"/>
          </p:nvPr>
        </p:nvSpPr>
        <p:spPr/>
        <p:txBody>
          <a:bodyPr>
            <a:normAutofit fontScale="62500" lnSpcReduction="20000"/>
          </a:bodyPr>
          <a:lstStyle/>
          <a:p>
            <a:r>
              <a:rPr lang="en-US" dirty="0"/>
              <a:t>New in Geant4 11.0 and further developed for 11.1 and 11.2</a:t>
            </a:r>
          </a:p>
          <a:p>
            <a:pPr lvl="1"/>
            <a:r>
              <a:rPr lang="en-US" dirty="0"/>
              <a:t>Qt3D (John Allison): limited functionality but nice</a:t>
            </a:r>
          </a:p>
          <a:p>
            <a:pPr lvl="1"/>
            <a:r>
              <a:rPr lang="en-US" dirty="0" err="1"/>
              <a:t>ToolsSG</a:t>
            </a:r>
            <a:r>
              <a:rPr lang="en-US" dirty="0"/>
              <a:t> (TSG) (Guy </a:t>
            </a:r>
            <a:r>
              <a:rPr lang="en-US" dirty="0" err="1"/>
              <a:t>Barrand</a:t>
            </a:r>
            <a:r>
              <a:rPr lang="en-US" dirty="0"/>
              <a:t>): working nicely</a:t>
            </a:r>
          </a:p>
          <a:p>
            <a:pPr lvl="2"/>
            <a:r>
              <a:rPr lang="en-US" dirty="0"/>
              <a:t>Most features of the OpenGL drivers</a:t>
            </a:r>
          </a:p>
          <a:p>
            <a:pPr lvl="2"/>
            <a:r>
              <a:rPr lang="en-US" dirty="0"/>
              <a:t>Also supports plotting</a:t>
            </a:r>
          </a:p>
          <a:p>
            <a:pPr lvl="2"/>
            <a:r>
              <a:rPr lang="en-US" dirty="0"/>
              <a:t>Full-screen driver, TOOLSSG_OFFSCREEN—always built, default in batch mode</a:t>
            </a:r>
          </a:p>
          <a:p>
            <a:pPr lvl="1"/>
            <a:r>
              <a:rPr lang="en-US" dirty="0"/>
              <a:t>Open Inventor Qt (</a:t>
            </a:r>
            <a:r>
              <a:rPr lang="en-US" dirty="0" err="1"/>
              <a:t>OIQt</a:t>
            </a:r>
            <a:r>
              <a:rPr lang="en-US" dirty="0"/>
              <a:t>) (Fred Jones): Also very nice, requires users</a:t>
            </a:r>
          </a:p>
          <a:p>
            <a:pPr lvl="2"/>
            <a:r>
              <a:rPr lang="en-US" dirty="0"/>
              <a:t>Includes “bookmarking” and “navigation”</a:t>
            </a:r>
          </a:p>
          <a:p>
            <a:pPr lvl="1"/>
            <a:r>
              <a:rPr lang="en-US" dirty="0" err="1"/>
              <a:t>Vtk</a:t>
            </a:r>
            <a:r>
              <a:rPr lang="en-US" dirty="0"/>
              <a:t> (Stewart </a:t>
            </a:r>
            <a:r>
              <a:rPr lang="en-US" dirty="0" err="1"/>
              <a:t>Boogert</a:t>
            </a:r>
            <a:r>
              <a:rPr lang="en-US" dirty="0"/>
              <a:t>, Laurie </a:t>
            </a:r>
            <a:r>
              <a:rPr lang="en-US" dirty="0" err="1"/>
              <a:t>Nevay</a:t>
            </a:r>
            <a:r>
              <a:rPr lang="en-US" dirty="0"/>
              <a:t>): Improved multi-featured version on the way</a:t>
            </a:r>
          </a:p>
          <a:p>
            <a:pPr lvl="2"/>
            <a:r>
              <a:rPr lang="en-US" dirty="0"/>
              <a:t>Interactive cutting and clipping</a:t>
            </a:r>
          </a:p>
          <a:p>
            <a:pPr lvl="2"/>
            <a:r>
              <a:rPr lang="en-US" dirty="0"/>
              <a:t>Export to GLTF (modern 3D object transfer protocol), interface to other packages</a:t>
            </a:r>
          </a:p>
          <a:p>
            <a:pPr lvl="2"/>
            <a:r>
              <a:rPr lang="en-US" dirty="0"/>
              <a:t>Export to web – scene </a:t>
            </a:r>
            <a:r>
              <a:rPr lang="en-GB" dirty="0">
                <a:effectLst/>
              </a:rPr>
              <a:t>can be rendered and manipulated in a webpage, “fantastic for manuals and documentation”</a:t>
            </a:r>
          </a:p>
          <a:p>
            <a:pPr lvl="2"/>
            <a:r>
              <a:rPr lang="en-US" dirty="0"/>
              <a:t>Off-screen rendering</a:t>
            </a:r>
          </a:p>
          <a:p>
            <a:r>
              <a:rPr lang="en-US" dirty="0"/>
              <a:t>Retired (removed) in Geant4 11.1</a:t>
            </a:r>
          </a:p>
          <a:p>
            <a:pPr lvl="1"/>
            <a:r>
              <a:rPr lang="en-US" dirty="0" err="1"/>
              <a:t>HepRep</a:t>
            </a:r>
            <a:r>
              <a:rPr lang="en-US" dirty="0"/>
              <a:t>/Wired (</a:t>
            </a:r>
            <a:r>
              <a:rPr lang="en-US" dirty="0" err="1"/>
              <a:t>HepRepFile</a:t>
            </a:r>
            <a:r>
              <a:rPr lang="en-US" dirty="0"/>
              <a:t>/</a:t>
            </a:r>
            <a:r>
              <a:rPr lang="en-US" dirty="0" err="1"/>
              <a:t>HepRApp</a:t>
            </a:r>
            <a:r>
              <a:rPr lang="en-US" dirty="0"/>
              <a:t> is retained)</a:t>
            </a:r>
          </a:p>
          <a:p>
            <a:pPr lvl="1"/>
            <a:r>
              <a:rPr lang="en-US" dirty="0"/>
              <a:t>VRML1 (VRML2 is retained)</a:t>
            </a:r>
          </a:p>
          <a:p>
            <a:pPr lvl="1"/>
            <a:r>
              <a:rPr lang="en-US" dirty="0"/>
              <a:t>The “network” drivers (those that communicate with their browser via BSD sockets”</a:t>
            </a:r>
          </a:p>
          <a:p>
            <a:pPr lvl="2"/>
            <a:r>
              <a:rPr lang="en-US" dirty="0"/>
              <a:t>VRML2 (VRMK2FILE is retained)</a:t>
            </a:r>
          </a:p>
          <a:p>
            <a:pPr lvl="2"/>
            <a:r>
              <a:rPr lang="en-US" dirty="0"/>
              <a:t>DAWN (DAWNFILE is retained)</a:t>
            </a:r>
          </a:p>
        </p:txBody>
      </p:sp>
      <p:sp>
        <p:nvSpPr>
          <p:cNvPr id="4" name="Date Placeholder 3">
            <a:extLst>
              <a:ext uri="{FF2B5EF4-FFF2-40B4-BE49-F238E27FC236}">
                <a16:creationId xmlns:a16="http://schemas.microsoft.com/office/drawing/2014/main" id="{53158BFA-A3F7-9E45-BC79-9ABA0FD18C90}"/>
              </a:ext>
            </a:extLst>
          </p:cNvPr>
          <p:cNvSpPr>
            <a:spLocks noGrp="1"/>
          </p:cNvSpPr>
          <p:nvPr>
            <p:ph type="dt" sz="half" idx="10"/>
          </p:nvPr>
        </p:nvSpPr>
        <p:spPr/>
        <p:txBody>
          <a:bodyPr/>
          <a:lstStyle/>
          <a:p>
            <a:r>
              <a:rPr lang="en-GB"/>
              <a:t>27/9/23</a:t>
            </a:r>
            <a:endParaRPr lang="en-US"/>
          </a:p>
        </p:txBody>
      </p:sp>
      <p:sp>
        <p:nvSpPr>
          <p:cNvPr id="5" name="Footer Placeholder 4">
            <a:extLst>
              <a:ext uri="{FF2B5EF4-FFF2-40B4-BE49-F238E27FC236}">
                <a16:creationId xmlns:a16="http://schemas.microsoft.com/office/drawing/2014/main" id="{FC6C29CD-445F-3847-983B-2090E1941C3F}"/>
              </a:ext>
            </a:extLst>
          </p:cNvPr>
          <p:cNvSpPr>
            <a:spLocks noGrp="1"/>
          </p:cNvSpPr>
          <p:nvPr>
            <p:ph type="ftr" sz="quarter" idx="11"/>
          </p:nvPr>
        </p:nvSpPr>
        <p:spPr/>
        <p:txBody>
          <a:bodyPr/>
          <a:lstStyle/>
          <a:p>
            <a:r>
              <a:rPr lang="en-US"/>
              <a:t>John Allison  Geant4 Collaboration Meeting  Hokkaido 2023</a:t>
            </a:r>
          </a:p>
        </p:txBody>
      </p:sp>
      <p:sp>
        <p:nvSpPr>
          <p:cNvPr id="6" name="Slide Number Placeholder 5">
            <a:extLst>
              <a:ext uri="{FF2B5EF4-FFF2-40B4-BE49-F238E27FC236}">
                <a16:creationId xmlns:a16="http://schemas.microsoft.com/office/drawing/2014/main" id="{4BCED69E-9883-8D45-A66E-70A2B246A14F}"/>
              </a:ext>
            </a:extLst>
          </p:cNvPr>
          <p:cNvSpPr>
            <a:spLocks noGrp="1"/>
          </p:cNvSpPr>
          <p:nvPr>
            <p:ph type="sldNum" sz="quarter" idx="12"/>
          </p:nvPr>
        </p:nvSpPr>
        <p:spPr/>
        <p:txBody>
          <a:bodyPr/>
          <a:lstStyle/>
          <a:p>
            <a:fld id="{E35911B7-D657-D84C-A09D-2BC1691CD141}" type="slidenum">
              <a:rPr lang="en-US" smtClean="0"/>
              <a:t>8</a:t>
            </a:fld>
            <a:endParaRPr lang="en-US"/>
          </a:p>
        </p:txBody>
      </p:sp>
    </p:spTree>
    <p:extLst>
      <p:ext uri="{BB962C8B-B14F-4D97-AF65-F5344CB8AC3E}">
        <p14:creationId xmlns:p14="http://schemas.microsoft.com/office/powerpoint/2010/main" val="2914729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778671-E285-4F9E-4493-94555169D3A3}"/>
              </a:ext>
            </a:extLst>
          </p:cNvPr>
          <p:cNvSpPr>
            <a:spLocks noGrp="1"/>
          </p:cNvSpPr>
          <p:nvPr>
            <p:ph type="dt" sz="half" idx="10"/>
          </p:nvPr>
        </p:nvSpPr>
        <p:spPr/>
        <p:txBody>
          <a:bodyPr/>
          <a:lstStyle/>
          <a:p>
            <a:r>
              <a:rPr lang="en-GB"/>
              <a:t>27/9/23</a:t>
            </a:r>
            <a:endParaRPr lang="en-US"/>
          </a:p>
        </p:txBody>
      </p:sp>
      <p:sp>
        <p:nvSpPr>
          <p:cNvPr id="3" name="Footer Placeholder 2">
            <a:extLst>
              <a:ext uri="{FF2B5EF4-FFF2-40B4-BE49-F238E27FC236}">
                <a16:creationId xmlns:a16="http://schemas.microsoft.com/office/drawing/2014/main" id="{B015BF01-6B43-E2A0-377F-C27D086E0B3F}"/>
              </a:ext>
            </a:extLst>
          </p:cNvPr>
          <p:cNvSpPr>
            <a:spLocks noGrp="1"/>
          </p:cNvSpPr>
          <p:nvPr>
            <p:ph type="ftr" sz="quarter" idx="11"/>
          </p:nvPr>
        </p:nvSpPr>
        <p:spPr/>
        <p:txBody>
          <a:bodyPr/>
          <a:lstStyle/>
          <a:p>
            <a:r>
              <a:rPr lang="en-US"/>
              <a:t>John Allison  Geant4 Collaboration Meeting  Hokkaido 2023</a:t>
            </a:r>
          </a:p>
        </p:txBody>
      </p:sp>
      <p:sp>
        <p:nvSpPr>
          <p:cNvPr id="4" name="Slide Number Placeholder 3">
            <a:extLst>
              <a:ext uri="{FF2B5EF4-FFF2-40B4-BE49-F238E27FC236}">
                <a16:creationId xmlns:a16="http://schemas.microsoft.com/office/drawing/2014/main" id="{47D3B77A-BF75-A931-FD3F-5C9EFCDC9DA9}"/>
              </a:ext>
            </a:extLst>
          </p:cNvPr>
          <p:cNvSpPr>
            <a:spLocks noGrp="1"/>
          </p:cNvSpPr>
          <p:nvPr>
            <p:ph type="sldNum" sz="quarter" idx="12"/>
          </p:nvPr>
        </p:nvSpPr>
        <p:spPr/>
        <p:txBody>
          <a:bodyPr/>
          <a:lstStyle/>
          <a:p>
            <a:fld id="{E35911B7-D657-D84C-A09D-2BC1691CD141}" type="slidenum">
              <a:rPr lang="en-US" smtClean="0"/>
              <a:t>9</a:t>
            </a:fld>
            <a:endParaRPr lang="en-US"/>
          </a:p>
        </p:txBody>
      </p:sp>
      <p:pic>
        <p:nvPicPr>
          <p:cNvPr id="6" name="Picture 5">
            <a:extLst>
              <a:ext uri="{FF2B5EF4-FFF2-40B4-BE49-F238E27FC236}">
                <a16:creationId xmlns:a16="http://schemas.microsoft.com/office/drawing/2014/main" id="{400D7A74-B795-9ADE-30C6-A08F724BDABC}"/>
              </a:ext>
            </a:extLst>
          </p:cNvPr>
          <p:cNvPicPr>
            <a:picLocks noChangeAspect="1"/>
          </p:cNvPicPr>
          <p:nvPr/>
        </p:nvPicPr>
        <p:blipFill>
          <a:blip r:embed="rId2"/>
          <a:stretch>
            <a:fillRect/>
          </a:stretch>
        </p:blipFill>
        <p:spPr>
          <a:xfrm>
            <a:off x="1524000" y="13446"/>
            <a:ext cx="9144001" cy="6858000"/>
          </a:xfrm>
          <a:prstGeom prst="rect">
            <a:avLst/>
          </a:prstGeom>
        </p:spPr>
      </p:pic>
    </p:spTree>
    <p:extLst>
      <p:ext uri="{BB962C8B-B14F-4D97-AF65-F5344CB8AC3E}">
        <p14:creationId xmlns:p14="http://schemas.microsoft.com/office/powerpoint/2010/main" val="3208035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517</TotalTime>
  <Words>1263</Words>
  <Application>Microsoft Macintosh PowerPoint</Application>
  <PresentationFormat>Widescreen</PresentationFormat>
  <Paragraphs>188</Paragraphs>
  <Slides>16</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Courier New</vt:lpstr>
      <vt:lpstr>Menlo</vt:lpstr>
      <vt:lpstr>Office Theme</vt:lpstr>
      <vt:lpstr>New vis (and some GUI) features 2023</vt:lpstr>
      <vt:lpstr>Contents</vt:lpstr>
      <vt:lpstr>G4debug example using Qt GUI</vt:lpstr>
      <vt:lpstr>A new scene tree</vt:lpstr>
      <vt:lpstr>New scene tree (contd)</vt:lpstr>
      <vt:lpstr>New scene tree (contd)</vt:lpstr>
      <vt:lpstr>/vis/open (without parameters)</vt:lpstr>
      <vt:lpstr>New or improved and retired vis drivers</vt:lpstr>
      <vt:lpstr>PowerPoint Presentation</vt:lpstr>
      <vt:lpstr>PowerPoint Presentation</vt:lpstr>
      <vt:lpstr>Why VTK?</vt:lpstr>
      <vt:lpstr>Vtk exports</vt:lpstr>
      <vt:lpstr>Vtk “side-loaders”</vt:lpstr>
      <vt:lpstr>GLTF in iPhone RealityKit</vt:lpstr>
      <vt:lpstr>Vtk possibilities (HEP outreach)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vis features</dc:title>
  <dc:creator>John Allison</dc:creator>
  <cp:lastModifiedBy>John Allison</cp:lastModifiedBy>
  <cp:revision>25</cp:revision>
  <dcterms:created xsi:type="dcterms:W3CDTF">2022-09-26T10:02:57Z</dcterms:created>
  <dcterms:modified xsi:type="dcterms:W3CDTF">2023-09-26T16:13:42Z</dcterms:modified>
</cp:coreProperties>
</file>