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3498AEF-3FF7-49C5-9A35-0B1E3904A30B}">
  <a:tblStyle styleId="{03498AEF-3FF7-49C5-9A35-0B1E3904A30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74"/>
  </p:normalViewPr>
  <p:slideViewPr>
    <p:cSldViewPr snapToGrid="0">
      <p:cViewPr varScale="1">
        <p:scale>
          <a:sx n="162" d="100"/>
          <a:sy n="162" d="100"/>
        </p:scale>
        <p:origin x="200" y="23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4612ee69c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4612ee69c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c900e7a0f2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c900e7a0f2_0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94b15856c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94b15856c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294b15856c3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294b15856c3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57075" y="390200"/>
            <a:ext cx="768423" cy="103905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5" name="Google Shape;55;p13"/>
          <p:cNvCxnSpPr/>
          <p:nvPr/>
        </p:nvCxnSpPr>
        <p:spPr>
          <a:xfrm>
            <a:off x="8429875" y="583000"/>
            <a:ext cx="4800" cy="28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6" name="Google Shape;56;p13"/>
          <p:cNvCxnSpPr/>
          <p:nvPr/>
        </p:nvCxnSpPr>
        <p:spPr>
          <a:xfrm rot="10800000" flipH="1">
            <a:off x="587700" y="767950"/>
            <a:ext cx="7170000" cy="219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7" name="Google Shape;57;p13"/>
          <p:cNvSpPr txBox="1"/>
          <p:nvPr/>
        </p:nvSpPr>
        <p:spPr>
          <a:xfrm>
            <a:off x="508075" y="418450"/>
            <a:ext cx="3182400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 Large Ion Collider Experiment</a:t>
            </a:r>
            <a:endParaRPr/>
          </a:p>
        </p:txBody>
      </p:sp>
      <p:cxnSp>
        <p:nvCxnSpPr>
          <p:cNvPr id="58" name="Google Shape;58;p13"/>
          <p:cNvCxnSpPr/>
          <p:nvPr/>
        </p:nvCxnSpPr>
        <p:spPr>
          <a:xfrm>
            <a:off x="601800" y="4612225"/>
            <a:ext cx="7956600" cy="12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9" name="Google Shape;59;p13"/>
          <p:cNvSpPr txBox="1"/>
          <p:nvPr/>
        </p:nvSpPr>
        <p:spPr>
          <a:xfrm>
            <a:off x="949350" y="1567150"/>
            <a:ext cx="6475800" cy="276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/>
              <a:t>ALICE data transfer rates and </a:t>
            </a:r>
            <a:endParaRPr sz="36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/>
              <a:t>DC 2024</a:t>
            </a:r>
            <a:endParaRPr sz="36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6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6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300">
                <a:solidFill>
                  <a:schemeClr val="dk2"/>
                </a:solidFill>
              </a:rPr>
              <a:t>L. Betev, M. Litmaath</a:t>
            </a:r>
            <a:endParaRPr sz="2300">
              <a:solidFill>
                <a:schemeClr val="dk2"/>
              </a:solidFill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60" name="Google Shape;60;p13"/>
          <p:cNvSpPr txBox="1"/>
          <p:nvPr/>
        </p:nvSpPr>
        <p:spPr>
          <a:xfrm>
            <a:off x="508075" y="4574625"/>
            <a:ext cx="5567700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dirty="0"/>
              <a:t>Nov 9, 2023			                  DC2024 workshop</a:t>
            </a:r>
            <a:endParaRPr sz="1100" dirty="0"/>
          </a:p>
        </p:txBody>
      </p:sp>
      <p:sp>
        <p:nvSpPr>
          <p:cNvPr id="61" name="Google Shape;61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4"/>
          <p:cNvSpPr txBox="1">
            <a:spLocks noGrp="1"/>
          </p:cNvSpPr>
          <p:nvPr>
            <p:ph type="title"/>
          </p:nvPr>
        </p:nvSpPr>
        <p:spPr>
          <a:xfrm>
            <a:off x="278300" y="42315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Planned and achieved data rates  </a:t>
            </a:r>
            <a:endParaRPr/>
          </a:p>
        </p:txBody>
      </p:sp>
      <p:cxnSp>
        <p:nvCxnSpPr>
          <p:cNvPr id="67" name="Google Shape;67;p14"/>
          <p:cNvCxnSpPr/>
          <p:nvPr/>
        </p:nvCxnSpPr>
        <p:spPr>
          <a:xfrm rot="10800000" flipH="1">
            <a:off x="394925" y="409050"/>
            <a:ext cx="7922100" cy="141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68" name="Google Shape;6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39375" y="202150"/>
            <a:ext cx="392927" cy="531301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4"/>
          <p:cNvSpPr txBox="1"/>
          <p:nvPr/>
        </p:nvSpPr>
        <p:spPr>
          <a:xfrm>
            <a:off x="311700" y="225675"/>
            <a:ext cx="2708100" cy="24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00"/>
              <a:t>A Large Ion Collider Experiment</a:t>
            </a:r>
            <a:endParaRPr sz="600"/>
          </a:p>
        </p:txBody>
      </p:sp>
      <p:sp>
        <p:nvSpPr>
          <p:cNvPr id="70" name="Google Shape;70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GB"/>
              <a:t>2</a:t>
            </a:fld>
            <a:endParaRPr/>
          </a:p>
        </p:txBody>
      </p:sp>
      <p:sp>
        <p:nvSpPr>
          <p:cNvPr id="71" name="Google Shape;71;p14"/>
          <p:cNvSpPr txBox="1"/>
          <p:nvPr/>
        </p:nvSpPr>
        <p:spPr>
          <a:xfrm>
            <a:off x="5970975" y="1104875"/>
            <a:ext cx="23400" cy="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p14"/>
          <p:cNvSpPr txBox="1"/>
          <p:nvPr/>
        </p:nvSpPr>
        <p:spPr>
          <a:xfrm>
            <a:off x="5182050" y="1168400"/>
            <a:ext cx="3539100" cy="306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</a:pPr>
            <a:r>
              <a:rPr lang="en-GB" sz="1700" b="1">
                <a:solidFill>
                  <a:schemeClr val="dk2"/>
                </a:solidFill>
              </a:rPr>
              <a:t>ALICE target rates are defined for Run3/4 and remain unchanged</a:t>
            </a:r>
            <a:endParaRPr sz="1700" b="1">
              <a:solidFill>
                <a:schemeClr val="dk2"/>
              </a:solidFill>
            </a:endParaRPr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</a:pPr>
            <a:r>
              <a:rPr lang="en-GB" sz="1700">
                <a:solidFill>
                  <a:schemeClr val="dk2"/>
                </a:solidFill>
              </a:rPr>
              <a:t>All rates tested and achieved during data challenges and subsequently in 2022/2023 (real data transfers)</a:t>
            </a:r>
            <a:endParaRPr sz="1700">
              <a:solidFill>
                <a:schemeClr val="dk2"/>
              </a:solidFill>
            </a:endParaRPr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</a:pPr>
            <a:r>
              <a:rPr lang="en-GB" sz="1700">
                <a:solidFill>
                  <a:schemeClr val="dk2"/>
                </a:solidFill>
              </a:rPr>
              <a:t>No data will be shipped to RU T1, all other T1s </a:t>
            </a:r>
            <a:r>
              <a:rPr lang="en-GB" sz="1700" i="1">
                <a:solidFill>
                  <a:schemeClr val="dk2"/>
                </a:solidFill>
              </a:rPr>
              <a:t>can</a:t>
            </a:r>
            <a:r>
              <a:rPr lang="en-GB" sz="1700">
                <a:solidFill>
                  <a:schemeClr val="dk2"/>
                </a:solidFill>
              </a:rPr>
              <a:t> and </a:t>
            </a:r>
            <a:r>
              <a:rPr lang="en-GB" sz="1700" i="1">
                <a:solidFill>
                  <a:schemeClr val="dk2"/>
                </a:solidFill>
              </a:rPr>
              <a:t>have</a:t>
            </a:r>
            <a:r>
              <a:rPr lang="en-GB" sz="1700">
                <a:solidFill>
                  <a:schemeClr val="dk2"/>
                </a:solidFill>
              </a:rPr>
              <a:t> pledged to absorb the difference</a:t>
            </a:r>
            <a:endParaRPr sz="1700">
              <a:solidFill>
                <a:schemeClr val="dk2"/>
              </a:solidFill>
            </a:endParaRPr>
          </a:p>
        </p:txBody>
      </p:sp>
      <p:graphicFrame>
        <p:nvGraphicFramePr>
          <p:cNvPr id="73" name="Google Shape;73;p14"/>
          <p:cNvGraphicFramePr/>
          <p:nvPr/>
        </p:nvGraphicFramePr>
        <p:xfrm>
          <a:off x="394925" y="1168400"/>
          <a:ext cx="4658450" cy="3205725"/>
        </p:xfrm>
        <a:graphic>
          <a:graphicData uri="http://schemas.openxmlformats.org/drawingml/2006/table">
            <a:tbl>
              <a:tblPr>
                <a:noFill/>
                <a:tableStyleId>{03498AEF-3FF7-49C5-9A35-0B1E3904A30B}</a:tableStyleId>
              </a:tblPr>
              <a:tblGrid>
                <a:gridCol w="12327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02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54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43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/>
                        <a:t>Centre</a:t>
                      </a:r>
                      <a:endParaRPr b="1"/>
                    </a:p>
                  </a:txBody>
                  <a:tcPr marL="63500" marR="63500" marT="63500" marB="63500"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/>
                        <a:t>Target rate GB/s</a:t>
                      </a:r>
                      <a:endParaRPr b="1"/>
                    </a:p>
                  </a:txBody>
                  <a:tcPr marL="63500" marR="63500" marT="63500" marB="63500"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/>
                        <a:t>Achieved rate GB/s</a:t>
                      </a:r>
                      <a:endParaRPr b="1"/>
                    </a:p>
                  </a:txBody>
                  <a:tcPr marL="63500" marR="63500" marT="63500" marB="63500"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460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CNAF</a:t>
                      </a:r>
                      <a:endParaRPr/>
                    </a:p>
                  </a:txBody>
                  <a:tcPr marL="63500" marR="63500" marT="63500" marB="63500"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0.8</a:t>
                      </a:r>
                      <a:endParaRPr/>
                    </a:p>
                  </a:txBody>
                  <a:tcPr marL="63500" marR="63500" marT="63500" marB="63500"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2 (250%)</a:t>
                      </a:r>
                      <a:endParaRPr/>
                    </a:p>
                  </a:txBody>
                  <a:tcPr marL="63500" marR="63500" marT="63500" marB="63500"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460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IN2P3</a:t>
                      </a:r>
                      <a:endParaRPr/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0.4</a:t>
                      </a:r>
                      <a:endParaRPr/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0.8 (200%)</a:t>
                      </a:r>
                      <a:endParaRPr/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460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KISTI</a:t>
                      </a:r>
                      <a:endParaRPr/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0.2</a:t>
                      </a:r>
                      <a:endParaRPr/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1 (500%)</a:t>
                      </a:r>
                      <a:endParaRPr/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460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GridKA</a:t>
                      </a:r>
                      <a:endParaRPr/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0.6</a:t>
                      </a:r>
                      <a:endParaRPr/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2 (300%)</a:t>
                      </a:r>
                      <a:endParaRPr/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460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NDGF </a:t>
                      </a:r>
                      <a:endParaRPr/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0.3</a:t>
                      </a:r>
                      <a:endParaRPr/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0.4 (133%)</a:t>
                      </a:r>
                      <a:endParaRPr/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460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NL-T1</a:t>
                      </a:r>
                      <a:endParaRPr/>
                    </a:p>
                  </a:txBody>
                  <a:tcPr marL="63500" marR="63500" marT="63500" marB="63500"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0.1</a:t>
                      </a:r>
                      <a:endParaRPr/>
                    </a:p>
                  </a:txBody>
                  <a:tcPr marL="63500" marR="63500" marT="63500" marB="63500"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0.9 (900%)</a:t>
                      </a:r>
                      <a:endParaRPr/>
                    </a:p>
                  </a:txBody>
                  <a:tcPr marL="63500" marR="63500" marT="63500" marB="63500"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460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trike="sngStrike">
                          <a:solidFill>
                            <a:srgbClr val="FF0000"/>
                          </a:solidFill>
                        </a:rPr>
                        <a:t>RRC-KI</a:t>
                      </a:r>
                      <a:endParaRPr strike="sngStrike">
                        <a:solidFill>
                          <a:srgbClr val="FF0000"/>
                        </a:solidFill>
                      </a:endParaRPr>
                    </a:p>
                  </a:txBody>
                  <a:tcPr marL="63500" marR="63500" marT="63500" marB="63500"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trike="sngStrike">
                          <a:solidFill>
                            <a:srgbClr val="FF0000"/>
                          </a:solidFill>
                        </a:rPr>
                        <a:t>0.4</a:t>
                      </a:r>
                      <a:endParaRPr strike="sngStrike">
                        <a:solidFill>
                          <a:srgbClr val="FF0000"/>
                        </a:solidFill>
                      </a:endParaRPr>
                    </a:p>
                  </a:txBody>
                  <a:tcPr marL="63500" marR="63500" marT="63500" marB="63500"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trike="sngStrike">
                          <a:solidFill>
                            <a:srgbClr val="FF0000"/>
                          </a:solidFill>
                        </a:rPr>
                        <a:t>0.53 (128%)</a:t>
                      </a:r>
                      <a:endParaRPr strike="sngStrike">
                        <a:solidFill>
                          <a:srgbClr val="FF0000"/>
                        </a:solidFill>
                      </a:endParaRPr>
                    </a:p>
                  </a:txBody>
                  <a:tcPr marL="63500" marR="63500" marT="63500" marB="63500"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460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RAL</a:t>
                      </a:r>
                      <a:endParaRPr/>
                    </a:p>
                  </a:txBody>
                  <a:tcPr marL="63500" marR="63500" marT="63500" marB="63500"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0.1</a:t>
                      </a:r>
                      <a:endParaRPr/>
                    </a:p>
                  </a:txBody>
                  <a:tcPr marL="63500" marR="63500" marT="63500" marB="63500"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0.7 (700%)</a:t>
                      </a:r>
                      <a:endParaRPr/>
                    </a:p>
                  </a:txBody>
                  <a:tcPr marL="63500" marR="63500" marT="63500" marB="63500"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460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i="1"/>
                        <a:t>CERN</a:t>
                      </a:r>
                      <a:endParaRPr i="1"/>
                    </a:p>
                  </a:txBody>
                  <a:tcPr marL="63500" marR="63500" marT="63500" marB="63500"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i="1"/>
                        <a:t>10</a:t>
                      </a:r>
                      <a:endParaRPr i="1"/>
                    </a:p>
                  </a:txBody>
                  <a:tcPr marL="63500" marR="63500" marT="63500" marB="63500"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i="1"/>
                        <a:t>20 (200%)</a:t>
                      </a:r>
                      <a:endParaRPr i="1"/>
                    </a:p>
                  </a:txBody>
                  <a:tcPr marL="63500" marR="63500" marT="63500" marB="63500"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74" name="Google Shape;74;p14"/>
          <p:cNvSpPr txBox="1"/>
          <p:nvPr/>
        </p:nvSpPr>
        <p:spPr>
          <a:xfrm>
            <a:off x="802800" y="4498500"/>
            <a:ext cx="41766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/>
              <a:t>Target 2.5GB/s (T1s)  + 10GB/s (T0)</a:t>
            </a:r>
            <a:endParaRPr sz="16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5"/>
          <p:cNvSpPr txBox="1">
            <a:spLocks noGrp="1"/>
          </p:cNvSpPr>
          <p:nvPr>
            <p:ph type="title"/>
          </p:nvPr>
        </p:nvSpPr>
        <p:spPr>
          <a:xfrm>
            <a:off x="311700" y="42315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  Rates rationale</a:t>
            </a:r>
            <a:endParaRPr/>
          </a:p>
        </p:txBody>
      </p:sp>
      <p:cxnSp>
        <p:nvCxnSpPr>
          <p:cNvPr id="80" name="Google Shape;80;p15"/>
          <p:cNvCxnSpPr/>
          <p:nvPr/>
        </p:nvCxnSpPr>
        <p:spPr>
          <a:xfrm rot="10800000" flipH="1">
            <a:off x="394925" y="409050"/>
            <a:ext cx="7922100" cy="141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81" name="Google Shape;8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39375" y="202150"/>
            <a:ext cx="392927" cy="531301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5"/>
          <p:cNvSpPr txBox="1"/>
          <p:nvPr/>
        </p:nvSpPr>
        <p:spPr>
          <a:xfrm>
            <a:off x="311700" y="225675"/>
            <a:ext cx="2708100" cy="24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00"/>
              <a:t>A Large Ion Collider Experiment</a:t>
            </a:r>
            <a:endParaRPr sz="600"/>
          </a:p>
        </p:txBody>
      </p:sp>
      <p:sp>
        <p:nvSpPr>
          <p:cNvPr id="83" name="Google Shape;83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GB"/>
              <a:t>3</a:t>
            </a:fld>
            <a:endParaRPr/>
          </a:p>
        </p:txBody>
      </p:sp>
      <p:sp>
        <p:nvSpPr>
          <p:cNvPr id="84" name="Google Shape;84;p15"/>
          <p:cNvSpPr txBox="1"/>
          <p:nvPr/>
        </p:nvSpPr>
        <p:spPr>
          <a:xfrm>
            <a:off x="5970975" y="1104875"/>
            <a:ext cx="23400" cy="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15"/>
          <p:cNvSpPr txBox="1">
            <a:spLocks noGrp="1"/>
          </p:cNvSpPr>
          <p:nvPr>
            <p:ph type="body" idx="1"/>
          </p:nvPr>
        </p:nvSpPr>
        <p:spPr>
          <a:xfrm>
            <a:off x="283650" y="995850"/>
            <a:ext cx="8576700" cy="349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>
                <a:highlight>
                  <a:srgbClr val="FFFFFF"/>
                </a:highlight>
              </a:rPr>
              <a:t>The rates to T0/T1s - proportional to the pledges resources of the corresponding centre</a:t>
            </a:r>
            <a:endParaRPr>
              <a:highlight>
                <a:srgbClr val="FFFFFF"/>
              </a:highlight>
            </a:endParaRPr>
          </a:p>
          <a:p>
            <a:pPr marL="4572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-GB">
                <a:highlight>
                  <a:srgbClr val="FFFFFF"/>
                </a:highlight>
              </a:rPr>
              <a:t>Largest contribution are the Compressed Time Frames (CTF) - the ALICE equivalent of RAW data in Run3+</a:t>
            </a:r>
            <a:endParaRPr>
              <a:highlight>
                <a:srgbClr val="FFFFFF"/>
              </a:highlight>
            </a:endParaRPr>
          </a:p>
          <a:p>
            <a:pPr marL="914400" lvl="1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○"/>
            </a:pPr>
            <a:r>
              <a:rPr lang="en-GB" sz="1600">
                <a:highlight>
                  <a:srgbClr val="FFFFFF"/>
                </a:highlight>
              </a:rPr>
              <a:t>All data are located on the O2 disk buffer at CERN prior to transfer</a:t>
            </a:r>
            <a:endParaRPr sz="1600">
              <a:highlight>
                <a:srgbClr val="FFFFFF"/>
              </a:highlight>
            </a:endParaRPr>
          </a:p>
          <a:p>
            <a:pPr marL="4572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-GB">
                <a:highlight>
                  <a:srgbClr val="FFFFFF"/>
                </a:highlight>
              </a:rPr>
              <a:t>Most intensive transfer period - after the end of Pb-Pb data taking for the corresponding year </a:t>
            </a:r>
            <a:endParaRPr>
              <a:highlight>
                <a:srgbClr val="FFFFFF"/>
              </a:highlight>
            </a:endParaRPr>
          </a:p>
          <a:p>
            <a:pPr marL="914400" lvl="1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○"/>
            </a:pPr>
            <a:r>
              <a:rPr lang="en-GB" sz="1600">
                <a:highlight>
                  <a:srgbClr val="FFFFFF"/>
                </a:highlight>
              </a:rPr>
              <a:t>Copy the data to tape in 3-4 months after completion of data taking</a:t>
            </a:r>
            <a:endParaRPr sz="1800"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6"/>
          <p:cNvSpPr txBox="1">
            <a:spLocks noGrp="1"/>
          </p:cNvSpPr>
          <p:nvPr>
            <p:ph type="title"/>
          </p:nvPr>
        </p:nvSpPr>
        <p:spPr>
          <a:xfrm>
            <a:off x="311700" y="42315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  DC 2024 participation</a:t>
            </a:r>
            <a:endParaRPr/>
          </a:p>
        </p:txBody>
      </p:sp>
      <p:cxnSp>
        <p:nvCxnSpPr>
          <p:cNvPr id="91" name="Google Shape;91;p16"/>
          <p:cNvCxnSpPr/>
          <p:nvPr/>
        </p:nvCxnSpPr>
        <p:spPr>
          <a:xfrm rot="10800000" flipH="1">
            <a:off x="394925" y="409050"/>
            <a:ext cx="7922100" cy="141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92" name="Google Shape;92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39375" y="202150"/>
            <a:ext cx="392927" cy="531301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6"/>
          <p:cNvSpPr txBox="1"/>
          <p:nvPr/>
        </p:nvSpPr>
        <p:spPr>
          <a:xfrm>
            <a:off x="311700" y="225675"/>
            <a:ext cx="2708100" cy="24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00"/>
              <a:t>A Large Ion Collider Experiment</a:t>
            </a:r>
            <a:endParaRPr sz="600"/>
          </a:p>
        </p:txBody>
      </p:sp>
      <p:sp>
        <p:nvSpPr>
          <p:cNvPr id="94" name="Google Shape;94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GB"/>
              <a:t>4</a:t>
            </a:fld>
            <a:endParaRPr/>
          </a:p>
        </p:txBody>
      </p:sp>
      <p:sp>
        <p:nvSpPr>
          <p:cNvPr id="95" name="Google Shape;95;p16"/>
          <p:cNvSpPr txBox="1"/>
          <p:nvPr/>
        </p:nvSpPr>
        <p:spPr>
          <a:xfrm>
            <a:off x="5970975" y="1104875"/>
            <a:ext cx="23400" cy="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16"/>
          <p:cNvSpPr txBox="1">
            <a:spLocks noGrp="1"/>
          </p:cNvSpPr>
          <p:nvPr>
            <p:ph type="body" idx="1"/>
          </p:nvPr>
        </p:nvSpPr>
        <p:spPr>
          <a:xfrm>
            <a:off x="283650" y="995850"/>
            <a:ext cx="8576700" cy="366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-GB">
                <a:highlight>
                  <a:srgbClr val="FFFFFF"/>
                </a:highlight>
              </a:rPr>
              <a:t>If the Pb-Pb data transfer is not completed yet - will continue with standard transfer programme</a:t>
            </a:r>
            <a:endParaRPr>
              <a:highlight>
                <a:srgbClr val="FFFFFF"/>
              </a:highlight>
            </a:endParaRPr>
          </a:p>
          <a:p>
            <a:pPr marL="4572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-GB">
                <a:highlight>
                  <a:srgbClr val="FFFFFF"/>
                </a:highlight>
              </a:rPr>
              <a:t>If Pb-Pb is done - synthetic transfers up to the planned rates</a:t>
            </a:r>
            <a:endParaRPr>
              <a:highlight>
                <a:srgbClr val="FFFFFF"/>
              </a:highlight>
            </a:endParaRPr>
          </a:p>
          <a:p>
            <a:pPr marL="914400" lvl="1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○"/>
            </a:pPr>
            <a:r>
              <a:rPr lang="en-GB" sz="1600">
                <a:highlight>
                  <a:srgbClr val="FFFFFF"/>
                </a:highlight>
              </a:rPr>
              <a:t>In this case, the data will be removed after DC completion</a:t>
            </a:r>
            <a:endParaRPr sz="1600">
              <a:highlight>
                <a:srgbClr val="FFFFFF"/>
              </a:highlight>
            </a:endParaRPr>
          </a:p>
          <a:p>
            <a:pPr marL="4572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-GB">
                <a:highlight>
                  <a:srgbClr val="FFFFFF"/>
                </a:highlight>
              </a:rPr>
              <a:t>No software changes in the ALICE DM system foreseen</a:t>
            </a:r>
            <a:endParaRPr sz="1600">
              <a:highlight>
                <a:srgbClr val="FFFFFF"/>
              </a:highlight>
            </a:endParaRPr>
          </a:p>
          <a:p>
            <a:pPr marL="457200" lvl="0" indent="-3492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00"/>
              <a:buChar char="●"/>
            </a:pPr>
            <a:r>
              <a:rPr lang="en-GB">
                <a:highlight>
                  <a:srgbClr val="FFFFFF"/>
                </a:highlight>
              </a:rPr>
              <a:t>TPC monitoring (xrootd) is available and good enough for us</a:t>
            </a:r>
            <a:endParaRPr>
              <a:highlight>
                <a:srgbClr val="FFFFFF"/>
              </a:highlight>
            </a:endParaRPr>
          </a:p>
          <a:p>
            <a:pPr marL="914400" lvl="1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○"/>
            </a:pPr>
            <a:r>
              <a:rPr lang="en-GB" sz="1600"/>
              <a:t>A common monitoring system could in principle obtain the relevant data from MonALISA</a:t>
            </a:r>
            <a:endParaRPr sz="1600"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339</Words>
  <Application>Microsoft Macintosh PowerPoint</Application>
  <PresentationFormat>On-screen Show (16:9)</PresentationFormat>
  <Paragraphs>62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Arial</vt:lpstr>
      <vt:lpstr>Simple Light</vt:lpstr>
      <vt:lpstr>PowerPoint Presentation</vt:lpstr>
      <vt:lpstr>Planned and achieved data rates  </vt:lpstr>
      <vt:lpstr>  Rates rationale</vt:lpstr>
      <vt:lpstr>  DC 2024 participation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Maarten Litmaath</cp:lastModifiedBy>
  <cp:revision>1</cp:revision>
  <dcterms:modified xsi:type="dcterms:W3CDTF">2023-11-08T20:27:57Z</dcterms:modified>
</cp:coreProperties>
</file>