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307" r:id="rId2"/>
    <p:sldId id="323" r:id="rId3"/>
    <p:sldId id="325" r:id="rId4"/>
    <p:sldId id="314" r:id="rId5"/>
    <p:sldId id="343" r:id="rId6"/>
    <p:sldId id="330" r:id="rId7"/>
    <p:sldId id="317" r:id="rId8"/>
    <p:sldId id="350" r:id="rId9"/>
    <p:sldId id="353" r:id="rId10"/>
    <p:sldId id="357" r:id="rId11"/>
    <p:sldId id="358" r:id="rId12"/>
    <p:sldId id="359" r:id="rId13"/>
    <p:sldId id="360" r:id="rId14"/>
    <p:sldId id="361" r:id="rId15"/>
    <p:sldId id="372" r:id="rId16"/>
    <p:sldId id="362" r:id="rId17"/>
    <p:sldId id="363" r:id="rId18"/>
    <p:sldId id="364" r:id="rId19"/>
    <p:sldId id="365" r:id="rId20"/>
    <p:sldId id="355" r:id="rId21"/>
    <p:sldId id="366" r:id="rId22"/>
    <p:sldId id="367" r:id="rId23"/>
    <p:sldId id="368" r:id="rId24"/>
    <p:sldId id="356" r:id="rId25"/>
    <p:sldId id="369" r:id="rId26"/>
    <p:sldId id="370" r:id="rId27"/>
    <p:sldId id="371" r:id="rId28"/>
    <p:sldId id="373" r:id="rId29"/>
    <p:sldId id="374" r:id="rId30"/>
    <p:sldId id="375" r:id="rId31"/>
    <p:sldId id="376" r:id="rId32"/>
    <p:sldId id="377" r:id="rId33"/>
  </p:sldIdLst>
  <p:sldSz cx="9144000" cy="6858000" type="screen4x3"/>
  <p:notesSz cx="6732588" cy="985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EAEAEA"/>
    <a:srgbClr val="FF3F44"/>
    <a:srgbClr val="FFFFFF"/>
    <a:srgbClr val="FF5B5F"/>
    <a:srgbClr val="FF6D70"/>
    <a:srgbClr val="FF7C80"/>
    <a:srgbClr val="FF0066"/>
    <a:srgbClr val="FFC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09" autoAdjust="0"/>
    <p:restoredTop sz="90929"/>
  </p:normalViewPr>
  <p:slideViewPr>
    <p:cSldViewPr>
      <p:cViewPr>
        <p:scale>
          <a:sx n="66" d="100"/>
          <a:sy n="66" d="100"/>
        </p:scale>
        <p:origin x="-1446" y="-2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78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18" tIns="45409" rIns="90818" bIns="45409" numCol="1" anchor="t" anchorCtr="0" compatLnSpc="1">
            <a:prstTxWarp prst="textNoShape">
              <a:avLst/>
            </a:prstTxWarp>
          </a:bodyPr>
          <a:lstStyle>
            <a:lvl1pPr defTabSz="908050">
              <a:defRPr sz="1200"/>
            </a:lvl1pPr>
          </a:lstStyle>
          <a:p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78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18" tIns="45409" rIns="90818" bIns="45409" numCol="1" anchor="t" anchorCtr="0" compatLnSpc="1">
            <a:prstTxWarp prst="textNoShape">
              <a:avLst/>
            </a:prstTxWarp>
          </a:bodyPr>
          <a:lstStyle>
            <a:lvl1pPr algn="r" defTabSz="908050">
              <a:defRPr sz="1200"/>
            </a:lvl1pPr>
          </a:lstStyle>
          <a:p>
            <a:endParaRPr lang="en-US"/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3075"/>
            <a:ext cx="29178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18" tIns="45409" rIns="90818" bIns="45409" numCol="1" anchor="b" anchorCtr="0" compatLnSpc="1">
            <a:prstTxWarp prst="textNoShape">
              <a:avLst/>
            </a:prstTxWarp>
          </a:bodyPr>
          <a:lstStyle>
            <a:lvl1pPr defTabSz="908050">
              <a:defRPr sz="1200"/>
            </a:lvl1pPr>
          </a:lstStyle>
          <a:p>
            <a:endParaRPr lang="en-US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63075"/>
            <a:ext cx="29178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18" tIns="45409" rIns="90818" bIns="45409" numCol="1" anchor="b" anchorCtr="0" compatLnSpc="1">
            <a:prstTxWarp prst="textNoShape">
              <a:avLst/>
            </a:prstTxWarp>
          </a:bodyPr>
          <a:lstStyle>
            <a:lvl1pPr algn="r" defTabSz="908050">
              <a:defRPr sz="1200"/>
            </a:lvl1pPr>
          </a:lstStyle>
          <a:p>
            <a:fld id="{F9A5F649-2384-4071-9F82-42CE62DDB750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5448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7825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3175" y="0"/>
            <a:ext cx="2917825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98540D-3EAF-42B8-9956-00209CE42DF5}" type="datetimeFigureOut">
              <a:rPr lang="it-IT" smtClean="0"/>
              <a:pPr/>
              <a:t>30/06/2011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26012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100" y="4681538"/>
            <a:ext cx="5386388" cy="44338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61488"/>
            <a:ext cx="2917825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3175" y="9361488"/>
            <a:ext cx="2917825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8DD504-9915-4D17-916F-78F8C62380B0}" type="slidenum">
              <a:rPr lang="it-IT" smtClean="0"/>
              <a:pPr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398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DD504-9915-4D17-916F-78F8C62380B0}" type="slidenum">
              <a:rPr lang="it-IT" smtClean="0"/>
              <a:pPr/>
              <a:t>6</a:t>
            </a:fld>
            <a:endParaRPr lang="it-I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DD504-9915-4D17-916F-78F8C62380B0}" type="slidenum">
              <a:rPr lang="it-IT" smtClean="0"/>
              <a:pPr/>
              <a:t>17</a:t>
            </a:fld>
            <a:endParaRPr lang="it-I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DD504-9915-4D17-916F-78F8C62380B0}" type="slidenum">
              <a:rPr lang="it-IT" smtClean="0"/>
              <a:pPr/>
              <a:t>18</a:t>
            </a:fld>
            <a:endParaRPr lang="it-I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DD504-9915-4D17-916F-78F8C62380B0}" type="slidenum">
              <a:rPr lang="it-IT" smtClean="0"/>
              <a:pPr/>
              <a:t>19</a:t>
            </a:fld>
            <a:endParaRPr lang="it-I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DD504-9915-4D17-916F-78F8C62380B0}" type="slidenum">
              <a:rPr lang="it-IT" smtClean="0"/>
              <a:pPr/>
              <a:t>20</a:t>
            </a:fld>
            <a:endParaRPr lang="it-I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DD504-9915-4D17-916F-78F8C62380B0}" type="slidenum">
              <a:rPr lang="it-IT" smtClean="0"/>
              <a:pPr/>
              <a:t>21</a:t>
            </a:fld>
            <a:endParaRPr lang="it-IT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DD504-9915-4D17-916F-78F8C62380B0}" type="slidenum">
              <a:rPr lang="it-IT" smtClean="0"/>
              <a:pPr/>
              <a:t>22</a:t>
            </a:fld>
            <a:endParaRPr lang="it-IT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DD504-9915-4D17-916F-78F8C62380B0}" type="slidenum">
              <a:rPr lang="it-IT" smtClean="0"/>
              <a:pPr/>
              <a:t>23</a:t>
            </a:fld>
            <a:endParaRPr lang="it-IT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DD504-9915-4D17-916F-78F8C62380B0}" type="slidenum">
              <a:rPr lang="it-IT" smtClean="0"/>
              <a:pPr/>
              <a:t>25</a:t>
            </a:fld>
            <a:endParaRPr lang="it-IT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DD504-9915-4D17-916F-78F8C62380B0}" type="slidenum">
              <a:rPr lang="it-IT" smtClean="0"/>
              <a:pPr/>
              <a:t>26</a:t>
            </a:fld>
            <a:endParaRPr lang="it-IT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DD504-9915-4D17-916F-78F8C62380B0}" type="slidenum">
              <a:rPr lang="it-IT" smtClean="0"/>
              <a:pPr/>
              <a:t>27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DD504-9915-4D17-916F-78F8C62380B0}" type="slidenum">
              <a:rPr lang="it-IT" smtClean="0"/>
              <a:pPr/>
              <a:t>9</a:t>
            </a:fld>
            <a:endParaRPr lang="it-IT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DD504-9915-4D17-916F-78F8C62380B0}" type="slidenum">
              <a:rPr lang="it-IT" smtClean="0"/>
              <a:pPr/>
              <a:t>28</a:t>
            </a:fld>
            <a:endParaRPr lang="it-IT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DD504-9915-4D17-916F-78F8C62380B0}" type="slidenum">
              <a:rPr lang="it-IT" smtClean="0"/>
              <a:pPr/>
              <a:t>29</a:t>
            </a:fld>
            <a:endParaRPr lang="it-IT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DD504-9915-4D17-916F-78F8C62380B0}" type="slidenum">
              <a:rPr lang="it-IT" smtClean="0"/>
              <a:pPr/>
              <a:t>30</a:t>
            </a:fld>
            <a:endParaRPr lang="it-IT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DD504-9915-4D17-916F-78F8C62380B0}" type="slidenum">
              <a:rPr lang="it-IT" smtClean="0"/>
              <a:pPr/>
              <a:t>31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DD504-9915-4D17-916F-78F8C62380B0}" type="slidenum">
              <a:rPr lang="it-IT" smtClean="0"/>
              <a:pPr/>
              <a:t>10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DD504-9915-4D17-916F-78F8C62380B0}" type="slidenum">
              <a:rPr lang="it-IT" smtClean="0"/>
              <a:pPr/>
              <a:t>11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DD504-9915-4D17-916F-78F8C62380B0}" type="slidenum">
              <a:rPr lang="it-IT" smtClean="0"/>
              <a:pPr/>
              <a:t>12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DD504-9915-4D17-916F-78F8C62380B0}" type="slidenum">
              <a:rPr lang="it-IT" smtClean="0"/>
              <a:pPr/>
              <a:t>13</a:t>
            </a:fld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DD504-9915-4D17-916F-78F8C62380B0}" type="slidenum">
              <a:rPr lang="it-IT" smtClean="0"/>
              <a:pPr/>
              <a:t>14</a:t>
            </a:fld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DD504-9915-4D17-916F-78F8C62380B0}" type="slidenum">
              <a:rPr lang="it-IT" smtClean="0"/>
              <a:pPr/>
              <a:t>15</a:t>
            </a:fld>
            <a:endParaRPr 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DD504-9915-4D17-916F-78F8C62380B0}" type="slidenum">
              <a:rPr lang="it-IT" smtClean="0"/>
              <a:pPr/>
              <a:t>16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AF6D73B-2927-4E33-8B1B-7DC355E407C6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61224EC-EE93-4143-A4B9-BB449A42A42A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C3676E0-BF9D-4B67-94E3-8DFAE9F8D581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9509735-960E-49F2-BC1F-19D295AAB6E2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27F77F32-69BC-4B3F-89AF-5D2EB27B6F5A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B1ABA8F-2F39-491C-8AD8-64F0238D0CDC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2400" b="1" strike="noStrike" baseline="0">
                <a:solidFill>
                  <a:srgbClr val="FFCC00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DD3D53E-C81C-420F-BED9-6962F685868A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0B7DC46-9F09-43D9-97AE-0EF352983C6E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281B6B4-7777-4796-8C9C-A11607A1C4F3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26FE0B11-B981-4F85-9E80-6A2469C74146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90E50C7-D8F6-48C7-929A-39EBBCE963BD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rgbClr val="333333"/>
          </a:fgClr>
          <a:bgClr>
            <a:schemeClr val="tx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539552" y="1925960"/>
            <a:ext cx="8204448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Neutrino mass in Europe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149003" y="3625860"/>
            <a:ext cx="279114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FFCC00"/>
                </a:solidFill>
                <a:latin typeface="+mn-lt"/>
              </a:rPr>
              <a:t>Andrea Giuliani</a:t>
            </a:r>
            <a:endParaRPr lang="it-IT" sz="2800" b="1" dirty="0">
              <a:solidFill>
                <a:srgbClr val="FFCC00"/>
              </a:solidFill>
              <a:latin typeface="+mn-lt"/>
            </a:endParaRP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3059832" y="4941168"/>
            <a:ext cx="2993127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accent3"/>
                </a:solidFill>
                <a:latin typeface="+mn-lt"/>
              </a:rPr>
              <a:t>CSNSM, CNRS/IN2P3</a:t>
            </a:r>
            <a:endParaRPr lang="en-US" sz="2000" i="1" dirty="0" smtClean="0">
              <a:solidFill>
                <a:schemeClr val="accent3"/>
              </a:solidFill>
              <a:latin typeface="+mn-lt"/>
            </a:endParaRPr>
          </a:p>
          <a:p>
            <a:pPr algn="ctr"/>
            <a:endParaRPr lang="en-US" sz="2000" i="1" dirty="0" smtClean="0">
              <a:solidFill>
                <a:schemeClr val="accent3"/>
              </a:solidFill>
              <a:latin typeface="+mn-lt"/>
            </a:endParaRPr>
          </a:p>
          <a:p>
            <a:pPr algn="ctr"/>
            <a:r>
              <a:rPr lang="en-US" sz="2000" b="1" i="1" dirty="0" smtClean="0">
                <a:solidFill>
                  <a:schemeClr val="accent3"/>
                </a:solidFill>
                <a:latin typeface="+mn-lt"/>
              </a:rPr>
              <a:t>France</a:t>
            </a:r>
            <a:endParaRPr lang="it-IT" sz="2000" b="1" i="1" dirty="0">
              <a:solidFill>
                <a:schemeClr val="accent3"/>
              </a:solidFill>
              <a:latin typeface="+mn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33218"/>
            <a:ext cx="857250" cy="1047750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5796136" y="394783"/>
            <a:ext cx="3096344" cy="83099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FFC000"/>
                </a:solidFill>
                <a:latin typeface="+mj-lt"/>
              </a:rPr>
              <a:t>The next generation projects </a:t>
            </a:r>
            <a:endParaRPr lang="en-US" sz="1200" dirty="0" smtClean="0">
              <a:solidFill>
                <a:srgbClr val="FFC000"/>
              </a:solidFill>
              <a:latin typeface="+mj-lt"/>
            </a:endParaRPr>
          </a:p>
          <a:p>
            <a:pPr algn="ctr"/>
            <a:r>
              <a:rPr lang="en-US" sz="1200" dirty="0" smtClean="0">
                <a:solidFill>
                  <a:srgbClr val="FFC000"/>
                </a:solidFill>
                <a:latin typeface="+mj-lt"/>
              </a:rPr>
              <a:t>in </a:t>
            </a:r>
            <a:r>
              <a:rPr lang="en-US" sz="1200" dirty="0">
                <a:solidFill>
                  <a:srgbClr val="FFC000"/>
                </a:solidFill>
                <a:latin typeface="+mj-lt"/>
              </a:rPr>
              <a:t>Deep Underground Laboratories</a:t>
            </a:r>
          </a:p>
          <a:p>
            <a:pPr algn="ctr"/>
            <a:r>
              <a:rPr lang="en-US" sz="1200" dirty="0" smtClean="0">
                <a:solidFill>
                  <a:srgbClr val="FFC000"/>
                </a:solidFill>
                <a:latin typeface="+mj-lt"/>
              </a:rPr>
              <a:t>30 </a:t>
            </a:r>
            <a:r>
              <a:rPr lang="en-US" sz="1200" dirty="0">
                <a:solidFill>
                  <a:srgbClr val="FFC000"/>
                </a:solidFill>
                <a:latin typeface="+mj-lt"/>
              </a:rPr>
              <a:t>June 2011  </a:t>
            </a:r>
            <a:r>
              <a:rPr lang="en-US" sz="1200" dirty="0" smtClean="0">
                <a:solidFill>
                  <a:srgbClr val="FFC000"/>
                </a:solidFill>
                <a:latin typeface="+mj-lt"/>
              </a:rPr>
              <a:t>- 2 </a:t>
            </a:r>
            <a:r>
              <a:rPr lang="en-US" sz="1200" dirty="0">
                <a:solidFill>
                  <a:srgbClr val="FFC000"/>
                </a:solidFill>
                <a:latin typeface="+mj-lt"/>
              </a:rPr>
              <a:t>July </a:t>
            </a:r>
            <a:r>
              <a:rPr lang="en-US" sz="1200" dirty="0" smtClean="0">
                <a:solidFill>
                  <a:srgbClr val="FFC000"/>
                </a:solidFill>
                <a:latin typeface="+mj-lt"/>
              </a:rPr>
              <a:t>2011, </a:t>
            </a:r>
          </a:p>
          <a:p>
            <a:pPr algn="ctr"/>
            <a:r>
              <a:rPr lang="en-US" sz="1200" dirty="0" smtClean="0">
                <a:solidFill>
                  <a:srgbClr val="FFC000"/>
                </a:solidFill>
                <a:latin typeface="+mj-lt"/>
              </a:rPr>
              <a:t>Zaragoza, Spain</a:t>
            </a:r>
            <a:endParaRPr lang="en-US" sz="1200" dirty="0">
              <a:solidFill>
                <a:srgbClr val="FFC000"/>
              </a:solidFill>
              <a:latin typeface="+mj-lt"/>
            </a:endParaRPr>
          </a:p>
        </p:txBody>
      </p:sp>
      <p:grpSp>
        <p:nvGrpSpPr>
          <p:cNvPr id="3" name="Groupe 2"/>
          <p:cNvGrpSpPr/>
          <p:nvPr/>
        </p:nvGrpSpPr>
        <p:grpSpPr>
          <a:xfrm>
            <a:off x="395536" y="4649361"/>
            <a:ext cx="2448271" cy="1011887"/>
            <a:chOff x="179512" y="4437112"/>
            <a:chExt cx="2827951" cy="1152128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4437112"/>
              <a:ext cx="2827951" cy="1152128"/>
            </a:xfrm>
            <a:prstGeom prst="rect">
              <a:avLst/>
            </a:prstGeom>
            <a:noFill/>
            <a:ln w="38100">
              <a:solidFill>
                <a:srgbClr val="FFC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1916"/>
            <a:stretch/>
          </p:blipFill>
          <p:spPr bwMode="auto">
            <a:xfrm>
              <a:off x="1979712" y="4904372"/>
              <a:ext cx="977838" cy="6808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686" y="4663714"/>
            <a:ext cx="2304256" cy="911574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9" name="Rectangle 2"/>
          <p:cNvSpPr txBox="1">
            <a:spLocks noChangeArrowheads="1"/>
          </p:cNvSpPr>
          <p:nvPr/>
        </p:nvSpPr>
        <p:spPr>
          <a:xfrm>
            <a:off x="467544" y="125760"/>
            <a:ext cx="8204448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GERDA</a:t>
            </a:r>
            <a:r>
              <a:rPr kumimoji="0" lang="en-US" sz="4000" b="1" i="0" u="none" strike="noStrike" kern="0" cap="none" spc="0" normalizeH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 – phase 1</a:t>
            </a:r>
            <a:endParaRPr kumimoji="0" lang="en-US" sz="4000" b="1" i="0" u="none" strike="noStrike" kern="0" cap="none" spc="0" normalizeH="0" baseline="0" noProof="0" dirty="0" smtClean="0">
              <a:ln>
                <a:noFill/>
              </a:ln>
              <a:solidFill>
                <a:srgbClr val="FFCC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pic>
        <p:nvPicPr>
          <p:cNvPr id="71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75656" y="3294076"/>
            <a:ext cx="6350438" cy="3375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" name="TextBox 3"/>
          <p:cNvSpPr txBox="1"/>
          <p:nvPr/>
        </p:nvSpPr>
        <p:spPr>
          <a:xfrm>
            <a:off x="251520" y="832063"/>
            <a:ext cx="8517075" cy="24263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GB" b="1" dirty="0" smtClean="0">
                <a:solidFill>
                  <a:srgbClr val="FFC000"/>
                </a:solidFill>
                <a:latin typeface="+mn-lt"/>
              </a:rPr>
              <a:t>Technique/location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: bare enriched </a:t>
            </a:r>
            <a:r>
              <a:rPr lang="en-GB" dirty="0" err="1" smtClean="0">
                <a:solidFill>
                  <a:schemeClr val="bg1"/>
                </a:solidFill>
                <a:latin typeface="+mn-lt"/>
              </a:rPr>
              <a:t>Ge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 diodes in liquid argon – LNGS (Italy)</a:t>
            </a:r>
          </a:p>
          <a:p>
            <a:pPr>
              <a:lnSpc>
                <a:spcPts val="2600"/>
              </a:lnSpc>
            </a:pPr>
            <a:r>
              <a:rPr lang="en-GB" b="1" dirty="0" smtClean="0">
                <a:solidFill>
                  <a:srgbClr val="FFC000"/>
                </a:solidFill>
                <a:latin typeface="+mn-lt"/>
              </a:rPr>
              <a:t>Source</a:t>
            </a:r>
            <a:r>
              <a:rPr lang="en-GB" b="1" dirty="0" smtClean="0">
                <a:solidFill>
                  <a:schemeClr val="bg1"/>
                </a:solidFill>
                <a:latin typeface="+mn-lt"/>
              </a:rPr>
              <a:t>: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GB" dirty="0" err="1" smtClean="0">
                <a:solidFill>
                  <a:schemeClr val="bg1"/>
                </a:solidFill>
                <a:latin typeface="+mn-lt"/>
              </a:rPr>
              <a:t>Ge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 - 17.66 kg – </a:t>
            </a:r>
            <a:r>
              <a:rPr lang="en-GB" baseline="30000" dirty="0" smtClean="0">
                <a:solidFill>
                  <a:schemeClr val="bg1"/>
                </a:solidFill>
                <a:latin typeface="+mn-lt"/>
              </a:rPr>
              <a:t>76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Ge enriched at 86% - </a:t>
            </a:r>
            <a:r>
              <a:rPr lang="en-GB" b="1" dirty="0" smtClean="0">
                <a:solidFill>
                  <a:schemeClr val="bg1"/>
                </a:solidFill>
                <a:latin typeface="+mn-lt"/>
              </a:rPr>
              <a:t>1.2x10</a:t>
            </a:r>
            <a:r>
              <a:rPr lang="en-GB" b="1" baseline="30000" dirty="0" smtClean="0">
                <a:solidFill>
                  <a:schemeClr val="bg1"/>
                </a:solidFill>
                <a:latin typeface="+mn-lt"/>
              </a:rPr>
              <a:t>26 </a:t>
            </a:r>
            <a:r>
              <a:rPr lang="en-GB" b="1" dirty="0" smtClean="0">
                <a:solidFill>
                  <a:schemeClr val="bg1"/>
                </a:solidFill>
                <a:latin typeface="+mn-lt"/>
              </a:rPr>
              <a:t>nuclides</a:t>
            </a:r>
          </a:p>
          <a:p>
            <a:pPr>
              <a:lnSpc>
                <a:spcPts val="2600"/>
              </a:lnSpc>
            </a:pPr>
            <a:r>
              <a:rPr lang="en-GB" b="1" dirty="0" smtClean="0">
                <a:solidFill>
                  <a:srgbClr val="FFC000"/>
                </a:solidFill>
                <a:latin typeface="+mn-lt"/>
              </a:rPr>
              <a:t>Sensitivity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: designed to scrutinize </a:t>
            </a:r>
            <a:r>
              <a:rPr lang="en-GB" dirty="0" err="1" smtClean="0">
                <a:solidFill>
                  <a:schemeClr val="bg1"/>
                </a:solidFill>
                <a:latin typeface="+mn-lt"/>
              </a:rPr>
              <a:t>Klapdor’s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 claim in ~1 year data taking</a:t>
            </a:r>
          </a:p>
          <a:p>
            <a:pPr>
              <a:lnSpc>
                <a:spcPts val="2600"/>
              </a:lnSpc>
            </a:pPr>
            <a:r>
              <a:rPr lang="en-GB" b="1" dirty="0" smtClean="0">
                <a:solidFill>
                  <a:srgbClr val="FFC000"/>
                </a:solidFill>
                <a:latin typeface="+mn-lt"/>
              </a:rPr>
              <a:t>Timeline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: GERDA phase 1 is working now with normal Ge diodes for debugging</a:t>
            </a:r>
          </a:p>
          <a:p>
            <a:pPr>
              <a:lnSpc>
                <a:spcPts val="2600"/>
              </a:lnSpc>
            </a:pPr>
            <a:r>
              <a:rPr lang="en-GB" b="1" dirty="0" smtClean="0">
                <a:solidFill>
                  <a:srgbClr val="FFC000"/>
                </a:solidFill>
                <a:latin typeface="+mn-lt"/>
              </a:rPr>
              <a:t>Background target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: 0.01 counts/(keV y kg)</a:t>
            </a:r>
          </a:p>
          <a:p>
            <a:pPr>
              <a:lnSpc>
                <a:spcPts val="2600"/>
              </a:lnSpc>
            </a:pPr>
            <a:r>
              <a:rPr lang="en-GB" dirty="0" smtClean="0">
                <a:solidFill>
                  <a:schemeClr val="bg1"/>
                </a:solidFill>
                <a:latin typeface="+mn-lt"/>
              </a:rPr>
              <a:t>Background contribution from </a:t>
            </a:r>
            <a:r>
              <a:rPr lang="en-GB" baseline="30000" dirty="0" smtClean="0">
                <a:solidFill>
                  <a:srgbClr val="FFC000"/>
                </a:solidFill>
                <a:latin typeface="+mn-lt"/>
              </a:rPr>
              <a:t>42</a:t>
            </a:r>
            <a:r>
              <a:rPr lang="en-GB" dirty="0" smtClean="0">
                <a:solidFill>
                  <a:srgbClr val="FFC000"/>
                </a:solidFill>
                <a:latin typeface="+mn-lt"/>
              </a:rPr>
              <a:t>Ar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 higher than expected </a:t>
            </a:r>
          </a:p>
          <a:p>
            <a:pPr>
              <a:lnSpc>
                <a:spcPts val="2600"/>
              </a:lnSpc>
            </a:pPr>
            <a:r>
              <a:rPr lang="en-GB" dirty="0" smtClean="0">
                <a:solidFill>
                  <a:schemeClr val="bg1"/>
                </a:solidFill>
                <a:latin typeface="+mn-lt"/>
                <a:cs typeface="Arial"/>
              </a:rPr>
              <a:t>→ 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now improved, insertion of enriched detector is </a:t>
            </a:r>
            <a:r>
              <a:rPr lang="en-GB" dirty="0" err="1" smtClean="0">
                <a:solidFill>
                  <a:schemeClr val="bg1"/>
                </a:solidFill>
                <a:latin typeface="+mn-lt"/>
              </a:rPr>
              <a:t>ongoing</a:t>
            </a:r>
            <a:endParaRPr lang="it-IT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3" name="TextBox 4"/>
          <p:cNvSpPr txBox="1"/>
          <p:nvPr/>
        </p:nvSpPr>
        <p:spPr>
          <a:xfrm>
            <a:off x="7740352" y="116632"/>
            <a:ext cx="1183337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C000"/>
                </a:solidFill>
                <a:latin typeface="+mn-lt"/>
              </a:rPr>
              <a:t>CLASS 1</a:t>
            </a:r>
            <a:endParaRPr lang="it-IT" b="1" dirty="0" smtClean="0">
              <a:solidFill>
                <a:srgbClr val="FFC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662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9" name="Rectangle 2"/>
          <p:cNvSpPr txBox="1">
            <a:spLocks noChangeArrowheads="1"/>
          </p:cNvSpPr>
          <p:nvPr/>
        </p:nvSpPr>
        <p:spPr>
          <a:xfrm>
            <a:off x="35496" y="413792"/>
            <a:ext cx="8856984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GERDA</a:t>
            </a:r>
            <a:r>
              <a:rPr kumimoji="0" lang="en-US" sz="4000" b="1" i="0" u="none" strike="noStrike" kern="0" cap="none" spc="0" normalizeH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 – phase 1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42</a:t>
            </a:r>
            <a:r>
              <a:rPr kumimoji="0" lang="en-US" sz="4000" b="1" i="0" u="none" strike="noStrike" kern="0" cap="none" spc="0" normalizeH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Ar contamination</a:t>
            </a:r>
            <a:endParaRPr kumimoji="0" lang="en-US" sz="4000" b="1" i="0" u="none" strike="noStrike" kern="0" cap="none" spc="0" normalizeH="0" baseline="0" noProof="0" dirty="0" smtClean="0">
              <a:ln>
                <a:noFill/>
              </a:ln>
              <a:solidFill>
                <a:srgbClr val="FFCC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72" name="TextBox 3"/>
          <p:cNvSpPr txBox="1"/>
          <p:nvPr/>
        </p:nvSpPr>
        <p:spPr>
          <a:xfrm>
            <a:off x="323528" y="1791682"/>
            <a:ext cx="8024954" cy="50937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GB" b="1" baseline="30000" dirty="0" smtClean="0">
                <a:solidFill>
                  <a:srgbClr val="FFC000"/>
                </a:solidFill>
                <a:latin typeface="+mn-lt"/>
              </a:rPr>
              <a:t>42</a:t>
            </a:r>
            <a:r>
              <a:rPr lang="en-GB" b="1" dirty="0" smtClean="0">
                <a:solidFill>
                  <a:srgbClr val="FFC000"/>
                </a:solidFill>
                <a:latin typeface="+mn-lt"/>
              </a:rPr>
              <a:t>Ar </a:t>
            </a:r>
            <a:r>
              <a:rPr lang="en-GB" b="1" dirty="0" smtClean="0">
                <a:solidFill>
                  <a:schemeClr val="bg1"/>
                </a:solidFill>
                <a:latin typeface="+mn-lt"/>
              </a:rPr>
              <a:t>is present in natural </a:t>
            </a:r>
            <a:r>
              <a:rPr lang="en-GB" b="1" dirty="0" err="1" smtClean="0">
                <a:solidFill>
                  <a:schemeClr val="bg1"/>
                </a:solidFill>
                <a:latin typeface="+mn-lt"/>
              </a:rPr>
              <a:t>Ar</a:t>
            </a:r>
            <a:r>
              <a:rPr lang="en-GB" b="1" dirty="0" smtClean="0">
                <a:solidFill>
                  <a:schemeClr val="bg1"/>
                </a:solidFill>
                <a:latin typeface="+mn-lt"/>
              </a:rPr>
              <a:t> due to </a:t>
            </a:r>
            <a:r>
              <a:rPr lang="en-GB" b="1" dirty="0" err="1" smtClean="0">
                <a:solidFill>
                  <a:schemeClr val="bg1"/>
                </a:solidFill>
                <a:latin typeface="+mn-lt"/>
              </a:rPr>
              <a:t>cosmogenic</a:t>
            </a:r>
            <a:r>
              <a:rPr lang="en-GB" b="1" dirty="0" smtClean="0">
                <a:solidFill>
                  <a:schemeClr val="bg1"/>
                </a:solidFill>
                <a:latin typeface="+mn-lt"/>
              </a:rPr>
              <a:t> production</a:t>
            </a:r>
          </a:p>
          <a:p>
            <a:pPr>
              <a:lnSpc>
                <a:spcPts val="2600"/>
              </a:lnSpc>
            </a:pPr>
            <a:r>
              <a:rPr lang="en-GB" b="1" dirty="0" smtClean="0">
                <a:solidFill>
                  <a:srgbClr val="FFC000"/>
                </a:solidFill>
                <a:latin typeface="+mn-lt"/>
              </a:rPr>
              <a:t>Decay scheme</a:t>
            </a:r>
          </a:p>
          <a:p>
            <a:pPr>
              <a:lnSpc>
                <a:spcPts val="2600"/>
              </a:lnSpc>
            </a:pPr>
            <a:endParaRPr lang="en-GB" b="1" dirty="0">
              <a:solidFill>
                <a:schemeClr val="bg1"/>
              </a:solidFill>
              <a:latin typeface="+mn-lt"/>
            </a:endParaRPr>
          </a:p>
          <a:p>
            <a:pPr>
              <a:lnSpc>
                <a:spcPts val="2600"/>
              </a:lnSpc>
            </a:pPr>
            <a:endParaRPr lang="en-GB" b="1" dirty="0" smtClean="0">
              <a:solidFill>
                <a:schemeClr val="bg1"/>
              </a:solidFill>
              <a:latin typeface="+mn-lt"/>
            </a:endParaRPr>
          </a:p>
          <a:p>
            <a:pPr>
              <a:lnSpc>
                <a:spcPts val="2600"/>
              </a:lnSpc>
            </a:pPr>
            <a:endParaRPr lang="en-GB" b="1" dirty="0">
              <a:solidFill>
                <a:schemeClr val="bg1"/>
              </a:solidFill>
              <a:latin typeface="+mn-lt"/>
            </a:endParaRPr>
          </a:p>
          <a:p>
            <a:pPr>
              <a:lnSpc>
                <a:spcPts val="2600"/>
              </a:lnSpc>
            </a:pPr>
            <a:r>
              <a:rPr lang="en-GB" b="1" dirty="0" smtClean="0">
                <a:solidFill>
                  <a:srgbClr val="FFC000"/>
                </a:solidFill>
                <a:latin typeface="+mn-lt"/>
              </a:rPr>
              <a:t>Considered in the proposal</a:t>
            </a:r>
            <a:r>
              <a:rPr lang="en-GB" b="1" dirty="0" smtClean="0">
                <a:solidFill>
                  <a:schemeClr val="bg1"/>
                </a:solidFill>
                <a:latin typeface="+mn-lt"/>
              </a:rPr>
              <a:t> and contribution evaluated (30 </a:t>
            </a:r>
            <a:r>
              <a:rPr lang="en-GB" b="1" dirty="0" err="1" smtClean="0">
                <a:solidFill>
                  <a:schemeClr val="bg1"/>
                </a:solidFill>
                <a:latin typeface="Symbol" pitchFamily="18" charset="2"/>
              </a:rPr>
              <a:t>m</a:t>
            </a:r>
            <a:r>
              <a:rPr lang="en-GB" b="1" dirty="0" err="1" smtClean="0">
                <a:solidFill>
                  <a:schemeClr val="bg1"/>
                </a:solidFill>
                <a:latin typeface="+mn-lt"/>
              </a:rPr>
              <a:t>Bq</a:t>
            </a:r>
            <a:r>
              <a:rPr lang="en-GB" b="1" dirty="0" smtClean="0">
                <a:solidFill>
                  <a:schemeClr val="bg1"/>
                </a:solidFill>
                <a:latin typeface="+mn-lt"/>
              </a:rPr>
              <a:t>/kg)</a:t>
            </a:r>
          </a:p>
          <a:p>
            <a:pPr>
              <a:lnSpc>
                <a:spcPts val="2600"/>
              </a:lnSpc>
            </a:pPr>
            <a:r>
              <a:rPr lang="en-GB" b="1" dirty="0" smtClean="0">
                <a:solidFill>
                  <a:srgbClr val="FFC000"/>
                </a:solidFill>
                <a:latin typeface="+mn-lt"/>
              </a:rPr>
              <a:t>However</a:t>
            </a:r>
            <a:r>
              <a:rPr lang="en-GB" b="1" dirty="0" smtClean="0">
                <a:solidFill>
                  <a:schemeClr val="bg1"/>
                </a:solidFill>
                <a:latin typeface="+mn-lt"/>
              </a:rPr>
              <a:t>:  1) natural concentration underestimated </a:t>
            </a:r>
          </a:p>
          <a:p>
            <a:pPr>
              <a:lnSpc>
                <a:spcPts val="2600"/>
              </a:lnSpc>
            </a:pPr>
            <a:r>
              <a:rPr lang="en-GB" b="1" dirty="0">
                <a:solidFill>
                  <a:schemeClr val="bg1"/>
                </a:solidFill>
                <a:latin typeface="+mn-lt"/>
              </a:rPr>
              <a:t>	 </a:t>
            </a:r>
            <a:r>
              <a:rPr lang="en-GB" b="1" dirty="0" smtClean="0">
                <a:solidFill>
                  <a:schemeClr val="bg1"/>
                </a:solidFill>
                <a:latin typeface="+mn-lt"/>
              </a:rPr>
              <a:t>  2) migration of the charged daughter ions due to detector</a:t>
            </a:r>
          </a:p>
          <a:p>
            <a:pPr>
              <a:lnSpc>
                <a:spcPts val="2600"/>
              </a:lnSpc>
            </a:pPr>
            <a:r>
              <a:rPr lang="en-GB" b="1" dirty="0" smtClean="0">
                <a:solidFill>
                  <a:schemeClr val="bg1"/>
                </a:solidFill>
                <a:latin typeface="+mn-lt"/>
              </a:rPr>
              <a:t>	    E field   </a:t>
            </a:r>
            <a:r>
              <a:rPr lang="en-GB" b="1" dirty="0" smtClean="0">
                <a:solidFill>
                  <a:schemeClr val="bg1"/>
                </a:solidFill>
                <a:latin typeface="+mn-lt"/>
                <a:cs typeface="Calibri"/>
              </a:rPr>
              <a:t>→   </a:t>
            </a:r>
            <a:r>
              <a:rPr lang="en-GB" b="1" dirty="0" smtClean="0">
                <a:solidFill>
                  <a:srgbClr val="FFC000"/>
                </a:solidFill>
                <a:latin typeface="+mn-lt"/>
                <a:cs typeface="Calibri"/>
              </a:rPr>
              <a:t>higher concentration close to detector</a:t>
            </a:r>
          </a:p>
          <a:p>
            <a:pPr>
              <a:lnSpc>
                <a:spcPts val="2600"/>
              </a:lnSpc>
            </a:pPr>
            <a:endParaRPr lang="en-GB" b="1" dirty="0">
              <a:solidFill>
                <a:schemeClr val="bg1"/>
              </a:solidFill>
              <a:latin typeface="+mn-lt"/>
              <a:cs typeface="Calibri"/>
            </a:endParaRPr>
          </a:p>
          <a:p>
            <a:pPr>
              <a:lnSpc>
                <a:spcPts val="2600"/>
              </a:lnSpc>
            </a:pPr>
            <a:r>
              <a:rPr lang="en-GB" b="1" dirty="0" smtClean="0">
                <a:solidFill>
                  <a:srgbClr val="FFC000"/>
                </a:solidFill>
                <a:latin typeface="+mn-lt"/>
                <a:cs typeface="Calibri"/>
              </a:rPr>
              <a:t>Measures</a:t>
            </a:r>
            <a:r>
              <a:rPr lang="en-GB" b="1" dirty="0" smtClean="0">
                <a:solidFill>
                  <a:schemeClr val="bg1"/>
                </a:solidFill>
                <a:latin typeface="+mn-lt"/>
                <a:cs typeface="Calibri"/>
              </a:rPr>
              <a:t>:  1) introduction of a </a:t>
            </a:r>
            <a:r>
              <a:rPr lang="en-GB" b="1" dirty="0" smtClean="0">
                <a:solidFill>
                  <a:srgbClr val="FFC000"/>
                </a:solidFill>
                <a:latin typeface="+mn-lt"/>
                <a:cs typeface="Calibri"/>
              </a:rPr>
              <a:t>mini-shroud</a:t>
            </a:r>
            <a:r>
              <a:rPr lang="en-GB" b="1" dirty="0" smtClean="0">
                <a:solidFill>
                  <a:schemeClr val="bg1"/>
                </a:solidFill>
                <a:latin typeface="+mn-lt"/>
                <a:cs typeface="Calibri"/>
              </a:rPr>
              <a:t> to shield the detectors</a:t>
            </a:r>
          </a:p>
          <a:p>
            <a:pPr>
              <a:lnSpc>
                <a:spcPts val="2600"/>
              </a:lnSpc>
            </a:pPr>
            <a:r>
              <a:rPr lang="en-GB" b="1" dirty="0">
                <a:solidFill>
                  <a:schemeClr val="bg1"/>
                </a:solidFill>
                <a:latin typeface="+mn-lt"/>
                <a:cs typeface="Calibri"/>
              </a:rPr>
              <a:t> </a:t>
            </a:r>
            <a:r>
              <a:rPr lang="en-GB" b="1" dirty="0" smtClean="0">
                <a:solidFill>
                  <a:schemeClr val="bg1"/>
                </a:solidFill>
                <a:latin typeface="+mn-lt"/>
                <a:cs typeface="Calibri"/>
              </a:rPr>
              <a:t>            2) change of </a:t>
            </a:r>
            <a:r>
              <a:rPr lang="en-GB" b="1" dirty="0" smtClean="0">
                <a:solidFill>
                  <a:srgbClr val="FFC000"/>
                </a:solidFill>
                <a:latin typeface="+mn-lt"/>
                <a:cs typeface="Calibri"/>
              </a:rPr>
              <a:t>detector field configuration</a:t>
            </a:r>
          </a:p>
          <a:p>
            <a:pPr>
              <a:lnSpc>
                <a:spcPts val="2600"/>
              </a:lnSpc>
            </a:pPr>
            <a:endParaRPr lang="en-GB" b="1" dirty="0" smtClean="0">
              <a:solidFill>
                <a:srgbClr val="FFC000"/>
              </a:solidFill>
              <a:latin typeface="+mn-lt"/>
              <a:cs typeface="Calibri"/>
            </a:endParaRPr>
          </a:p>
          <a:p>
            <a:pPr>
              <a:lnSpc>
                <a:spcPts val="2600"/>
              </a:lnSpc>
            </a:pPr>
            <a:r>
              <a:rPr lang="en-GB" b="1" dirty="0">
                <a:solidFill>
                  <a:srgbClr val="FFC000"/>
                </a:solidFill>
                <a:latin typeface="+mn-lt"/>
                <a:cs typeface="Calibri"/>
              </a:rPr>
              <a:t>	</a:t>
            </a:r>
            <a:r>
              <a:rPr lang="en-GB" b="1" dirty="0" smtClean="0">
                <a:solidFill>
                  <a:srgbClr val="FFC000"/>
                </a:solidFill>
                <a:latin typeface="+mn-lt"/>
                <a:cs typeface="Calibri"/>
              </a:rPr>
              <a:t>		The problem is mitigated</a:t>
            </a:r>
            <a:endParaRPr lang="en-GB" b="1" dirty="0" smtClean="0">
              <a:solidFill>
                <a:srgbClr val="FFC000"/>
              </a:solidFill>
              <a:latin typeface="+mn-lt"/>
            </a:endParaRPr>
          </a:p>
          <a:p>
            <a:pPr>
              <a:lnSpc>
                <a:spcPts val="2600"/>
              </a:lnSpc>
            </a:pPr>
            <a:endParaRPr lang="it-IT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73" name="TextBox 4"/>
          <p:cNvSpPr txBox="1"/>
          <p:nvPr/>
        </p:nvSpPr>
        <p:spPr>
          <a:xfrm>
            <a:off x="7740352" y="116632"/>
            <a:ext cx="1183337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C000"/>
                </a:solidFill>
                <a:latin typeface="+mn-lt"/>
              </a:rPr>
              <a:t>CLASS 1</a:t>
            </a:r>
            <a:endParaRPr lang="it-IT" b="1" dirty="0" smtClean="0">
              <a:solidFill>
                <a:srgbClr val="FFC000"/>
              </a:solidFill>
              <a:latin typeface="+mn-lt"/>
            </a:endParaRPr>
          </a:p>
        </p:txBody>
      </p:sp>
      <p:cxnSp>
        <p:nvCxnSpPr>
          <p:cNvPr id="3" name="Connecteur droit avec flèche 2"/>
          <p:cNvCxnSpPr/>
          <p:nvPr/>
        </p:nvCxnSpPr>
        <p:spPr>
          <a:xfrm>
            <a:off x="1043608" y="6284644"/>
            <a:ext cx="1915750" cy="0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 flipV="1">
            <a:off x="1058122" y="5536098"/>
            <a:ext cx="0" cy="748546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816092" y="2646486"/>
            <a:ext cx="76335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baseline="30000" dirty="0" smtClean="0">
                <a:solidFill>
                  <a:schemeClr val="bg1"/>
                </a:solidFill>
              </a:rPr>
              <a:t>42</a:t>
            </a:r>
            <a:r>
              <a:rPr lang="pt-BR" b="1" dirty="0" smtClean="0">
                <a:solidFill>
                  <a:schemeClr val="bg1"/>
                </a:solidFill>
              </a:rPr>
              <a:t>Ar </a:t>
            </a:r>
            <a:r>
              <a:rPr lang="pt-BR" b="1" dirty="0">
                <a:solidFill>
                  <a:schemeClr val="bg1"/>
                </a:solidFill>
              </a:rPr>
              <a:t>(33 yr, Qβ= 600 keV</a:t>
            </a:r>
            <a:r>
              <a:rPr lang="pt-BR" b="1" dirty="0" smtClean="0">
                <a:solidFill>
                  <a:schemeClr val="bg1"/>
                </a:solidFill>
              </a:rPr>
              <a:t>)                      </a:t>
            </a:r>
            <a:r>
              <a:rPr lang="pt-BR" b="1" baseline="30000" dirty="0" smtClean="0">
                <a:solidFill>
                  <a:schemeClr val="bg1"/>
                </a:solidFill>
              </a:rPr>
              <a:t>42</a:t>
            </a:r>
            <a:r>
              <a:rPr lang="pt-BR" b="1" dirty="0" smtClean="0">
                <a:solidFill>
                  <a:schemeClr val="bg1"/>
                </a:solidFill>
              </a:rPr>
              <a:t>K </a:t>
            </a:r>
            <a:r>
              <a:rPr lang="pt-BR" b="1" dirty="0">
                <a:solidFill>
                  <a:schemeClr val="bg1"/>
                </a:solidFill>
              </a:rPr>
              <a:t>(12.36 h, Qβ = 3.52 MeV)</a:t>
            </a:r>
          </a:p>
          <a:p>
            <a:r>
              <a:rPr lang="fr-FR" b="1" dirty="0" smtClean="0">
                <a:solidFill>
                  <a:schemeClr val="bg1"/>
                </a:solidFill>
              </a:rPr>
              <a:t>					              E</a:t>
            </a:r>
            <a:r>
              <a:rPr lang="el-GR" b="1" dirty="0" smtClean="0">
                <a:solidFill>
                  <a:schemeClr val="bg1"/>
                </a:solidFill>
              </a:rPr>
              <a:t>γ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l-GR" b="1" dirty="0" smtClean="0">
                <a:solidFill>
                  <a:schemeClr val="bg1"/>
                </a:solidFill>
              </a:rPr>
              <a:t>= </a:t>
            </a:r>
            <a:r>
              <a:rPr lang="el-GR" b="1" dirty="0">
                <a:solidFill>
                  <a:schemeClr val="bg1"/>
                </a:solidFill>
              </a:rPr>
              <a:t>1.524 </a:t>
            </a:r>
            <a:r>
              <a:rPr lang="fr-FR" b="1" dirty="0" smtClean="0">
                <a:solidFill>
                  <a:schemeClr val="bg1"/>
                </a:solidFill>
              </a:rPr>
              <a:t>MeV,…</a:t>
            </a:r>
            <a:endParaRPr lang="fr-FR" b="1" dirty="0">
              <a:solidFill>
                <a:schemeClr val="bg1"/>
              </a:solidFill>
            </a:endParaRPr>
          </a:p>
        </p:txBody>
      </p:sp>
      <p:cxnSp>
        <p:nvCxnSpPr>
          <p:cNvPr id="11" name="Connecteur droit avec flèche 10"/>
          <p:cNvCxnSpPr/>
          <p:nvPr/>
        </p:nvCxnSpPr>
        <p:spPr>
          <a:xfrm>
            <a:off x="3652870" y="2828822"/>
            <a:ext cx="1116124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363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9" name="Rectangle 2"/>
          <p:cNvSpPr txBox="1">
            <a:spLocks noChangeArrowheads="1"/>
          </p:cNvSpPr>
          <p:nvPr/>
        </p:nvSpPr>
        <p:spPr>
          <a:xfrm>
            <a:off x="35496" y="413792"/>
            <a:ext cx="8856984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GERDA</a:t>
            </a:r>
            <a:r>
              <a:rPr kumimoji="0" lang="en-US" sz="4000" b="1" i="0" u="none" strike="noStrike" kern="0" cap="none" spc="0" normalizeH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 – phase 1 – </a:t>
            </a:r>
            <a:r>
              <a:rPr kumimoji="0" lang="en-US" sz="40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42</a:t>
            </a:r>
            <a:r>
              <a:rPr kumimoji="0" lang="en-US" sz="4000" b="1" i="0" u="none" strike="noStrike" kern="0" cap="none" spc="0" normalizeH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Ar</a:t>
            </a:r>
            <a:endParaRPr kumimoji="0" lang="en-US" sz="4000" b="1" i="0" u="none" strike="noStrike" kern="0" cap="none" spc="0" normalizeH="0" baseline="0" noProof="0" dirty="0" smtClean="0">
              <a:ln>
                <a:noFill/>
              </a:ln>
              <a:solidFill>
                <a:srgbClr val="FFCC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73" name="TextBox 4"/>
          <p:cNvSpPr txBox="1"/>
          <p:nvPr/>
        </p:nvSpPr>
        <p:spPr>
          <a:xfrm>
            <a:off x="7740352" y="116632"/>
            <a:ext cx="1183337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C000"/>
                </a:solidFill>
                <a:latin typeface="+mn-lt"/>
              </a:rPr>
              <a:t>CLASS 1</a:t>
            </a:r>
            <a:endParaRPr lang="it-IT" b="1" dirty="0" smtClean="0">
              <a:solidFill>
                <a:srgbClr val="FFC000"/>
              </a:solidFill>
              <a:latin typeface="+mn-lt"/>
            </a:endParaRPr>
          </a:p>
        </p:txBody>
      </p:sp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77168"/>
            <a:ext cx="8389937" cy="566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Line 4"/>
          <p:cNvSpPr>
            <a:spLocks noChangeShapeType="1"/>
          </p:cNvSpPr>
          <p:nvPr/>
        </p:nvSpPr>
        <p:spPr bwMode="auto">
          <a:xfrm>
            <a:off x="2697411" y="1683593"/>
            <a:ext cx="0" cy="4497388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0" name="Line 5"/>
          <p:cNvSpPr>
            <a:spLocks noChangeShapeType="1"/>
          </p:cNvSpPr>
          <p:nvPr/>
        </p:nvSpPr>
        <p:spPr bwMode="auto">
          <a:xfrm>
            <a:off x="5421561" y="3312368"/>
            <a:ext cx="0" cy="2849563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1" name="Line 6"/>
          <p:cNvSpPr>
            <a:spLocks noChangeShapeType="1"/>
          </p:cNvSpPr>
          <p:nvPr/>
        </p:nvSpPr>
        <p:spPr bwMode="auto">
          <a:xfrm>
            <a:off x="7423398" y="1801068"/>
            <a:ext cx="42863" cy="4360863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2" name="Line 7"/>
          <p:cNvSpPr>
            <a:spLocks noChangeShapeType="1"/>
          </p:cNvSpPr>
          <p:nvPr/>
        </p:nvSpPr>
        <p:spPr bwMode="auto">
          <a:xfrm>
            <a:off x="2694236" y="1986806"/>
            <a:ext cx="4689475" cy="0"/>
          </a:xfrm>
          <a:prstGeom prst="line">
            <a:avLst/>
          </a:prstGeom>
          <a:noFill/>
          <a:ln w="38100" cap="rnd">
            <a:solidFill>
              <a:srgbClr val="FF0000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3" name="Line 8"/>
          <p:cNvSpPr>
            <a:spLocks noChangeShapeType="1"/>
          </p:cNvSpPr>
          <p:nvPr/>
        </p:nvSpPr>
        <p:spPr bwMode="auto">
          <a:xfrm flipH="1">
            <a:off x="1751261" y="1986806"/>
            <a:ext cx="928687" cy="0"/>
          </a:xfrm>
          <a:prstGeom prst="line">
            <a:avLst/>
          </a:prstGeom>
          <a:noFill/>
          <a:ln w="38100" cap="rnd">
            <a:solidFill>
              <a:srgbClr val="FF0000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4" name="Line 9"/>
          <p:cNvSpPr>
            <a:spLocks noChangeShapeType="1"/>
          </p:cNvSpPr>
          <p:nvPr/>
        </p:nvSpPr>
        <p:spPr bwMode="auto">
          <a:xfrm>
            <a:off x="5423148" y="3312368"/>
            <a:ext cx="1193800" cy="0"/>
          </a:xfrm>
          <a:prstGeom prst="line">
            <a:avLst/>
          </a:prstGeom>
          <a:noFill/>
          <a:ln w="38100" cap="rnd">
            <a:solidFill>
              <a:srgbClr val="FF0000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5" name="Line 10"/>
          <p:cNvSpPr>
            <a:spLocks noChangeShapeType="1"/>
          </p:cNvSpPr>
          <p:nvPr/>
        </p:nvSpPr>
        <p:spPr bwMode="auto">
          <a:xfrm>
            <a:off x="6731248" y="3025031"/>
            <a:ext cx="0" cy="3141662"/>
          </a:xfrm>
          <a:prstGeom prst="line">
            <a:avLst/>
          </a:prstGeom>
          <a:noFill/>
          <a:ln w="38100" cap="rnd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6" name="Text Box 11"/>
          <p:cNvSpPr txBox="1">
            <a:spLocks noChangeArrowheads="1"/>
          </p:cNvSpPr>
          <p:nvPr/>
        </p:nvSpPr>
        <p:spPr bwMode="auto">
          <a:xfrm>
            <a:off x="1201986" y="1694706"/>
            <a:ext cx="1552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0000"/>
                </a:solidFill>
              </a:rPr>
              <a:t>w/o mini-shroud</a:t>
            </a:r>
          </a:p>
        </p:txBody>
      </p:sp>
      <p:sp>
        <p:nvSpPr>
          <p:cNvPr id="47" name="Text Box 12"/>
          <p:cNvSpPr txBox="1">
            <a:spLocks noChangeArrowheads="1"/>
          </p:cNvSpPr>
          <p:nvPr/>
        </p:nvSpPr>
        <p:spPr bwMode="auto">
          <a:xfrm>
            <a:off x="2711698" y="1689943"/>
            <a:ext cx="16113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0000"/>
                </a:solidFill>
              </a:rPr>
              <a:t>with mini-shroud</a:t>
            </a:r>
          </a:p>
        </p:txBody>
      </p:sp>
      <p:sp>
        <p:nvSpPr>
          <p:cNvPr id="48" name="Line 13"/>
          <p:cNvSpPr>
            <a:spLocks noChangeShapeType="1"/>
          </p:cNvSpPr>
          <p:nvPr/>
        </p:nvSpPr>
        <p:spPr bwMode="auto">
          <a:xfrm flipV="1">
            <a:off x="6716961" y="2980581"/>
            <a:ext cx="1519237" cy="14287"/>
          </a:xfrm>
          <a:prstGeom prst="line">
            <a:avLst/>
          </a:prstGeom>
          <a:noFill/>
          <a:ln w="38100" cap="rnd">
            <a:solidFill>
              <a:srgbClr val="FF0000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9" name="Text Box 14"/>
          <p:cNvSpPr txBox="1">
            <a:spLocks noChangeArrowheads="1"/>
          </p:cNvSpPr>
          <p:nvPr/>
        </p:nvSpPr>
        <p:spPr bwMode="auto">
          <a:xfrm>
            <a:off x="5405686" y="3340943"/>
            <a:ext cx="13731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0000"/>
                </a:solidFill>
              </a:rPr>
              <a:t>encapsulation</a:t>
            </a:r>
          </a:p>
        </p:txBody>
      </p:sp>
      <p:sp>
        <p:nvSpPr>
          <p:cNvPr id="50" name="Text Box 15"/>
          <p:cNvSpPr txBox="1">
            <a:spLocks noChangeArrowheads="1"/>
          </p:cNvSpPr>
          <p:nvPr/>
        </p:nvSpPr>
        <p:spPr bwMode="auto">
          <a:xfrm>
            <a:off x="6689973" y="2742456"/>
            <a:ext cx="13890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400" b="1">
                <a:solidFill>
                  <a:srgbClr val="FF0000"/>
                </a:solidFill>
              </a:rPr>
              <a:t>“E-field free”</a:t>
            </a:r>
          </a:p>
        </p:txBody>
      </p:sp>
      <p:sp>
        <p:nvSpPr>
          <p:cNvPr id="51" name="Text Box 16"/>
          <p:cNvSpPr txBox="1">
            <a:spLocks noChangeArrowheads="1"/>
          </p:cNvSpPr>
          <p:nvPr/>
        </p:nvSpPr>
        <p:spPr bwMode="auto">
          <a:xfrm>
            <a:off x="5321548" y="2320181"/>
            <a:ext cx="15049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400" b="1">
                <a:solidFill>
                  <a:srgbClr val="FF0000"/>
                </a:solidFill>
              </a:rPr>
              <a:t>“cosmogenic detector”</a:t>
            </a:r>
          </a:p>
        </p:txBody>
      </p:sp>
      <p:sp>
        <p:nvSpPr>
          <p:cNvPr id="52" name="Text Box 18"/>
          <p:cNvSpPr txBox="1">
            <a:spLocks noChangeArrowheads="1"/>
          </p:cNvSpPr>
          <p:nvPr/>
        </p:nvSpPr>
        <p:spPr bwMode="auto">
          <a:xfrm>
            <a:off x="7412286" y="3023443"/>
            <a:ext cx="120808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0000"/>
                </a:solidFill>
              </a:rPr>
              <a:t>w/o </a:t>
            </a:r>
          </a:p>
          <a:p>
            <a:r>
              <a:rPr lang="en-US" sz="1400" b="1">
                <a:solidFill>
                  <a:srgbClr val="FF0000"/>
                </a:solidFill>
              </a:rPr>
              <a:t>mini-shroud</a:t>
            </a:r>
          </a:p>
        </p:txBody>
      </p:sp>
      <p:sp>
        <p:nvSpPr>
          <p:cNvPr id="53" name="Text Box 20"/>
          <p:cNvSpPr txBox="1">
            <a:spLocks noChangeArrowheads="1"/>
          </p:cNvSpPr>
          <p:nvPr/>
        </p:nvSpPr>
        <p:spPr bwMode="auto">
          <a:xfrm>
            <a:off x="1763961" y="2499568"/>
            <a:ext cx="4429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/>
              <a:t>R1</a:t>
            </a:r>
          </a:p>
        </p:txBody>
      </p:sp>
      <p:sp>
        <p:nvSpPr>
          <p:cNvPr id="54" name="Text Box 21"/>
          <p:cNvSpPr txBox="1">
            <a:spLocks noChangeArrowheads="1"/>
          </p:cNvSpPr>
          <p:nvPr/>
        </p:nvSpPr>
        <p:spPr bwMode="auto">
          <a:xfrm>
            <a:off x="2102098" y="3823543"/>
            <a:ext cx="442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/>
              <a:t>R2</a:t>
            </a:r>
          </a:p>
        </p:txBody>
      </p:sp>
      <p:sp>
        <p:nvSpPr>
          <p:cNvPr id="55" name="Text Box 22"/>
          <p:cNvSpPr txBox="1">
            <a:spLocks noChangeArrowheads="1"/>
          </p:cNvSpPr>
          <p:nvPr/>
        </p:nvSpPr>
        <p:spPr bwMode="auto">
          <a:xfrm>
            <a:off x="2273548" y="2651968"/>
            <a:ext cx="442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/>
              <a:t>R3</a:t>
            </a:r>
          </a:p>
        </p:txBody>
      </p:sp>
      <p:sp>
        <p:nvSpPr>
          <p:cNvPr id="56" name="Text Box 23"/>
          <p:cNvSpPr txBox="1">
            <a:spLocks noChangeArrowheads="1"/>
          </p:cNvSpPr>
          <p:nvPr/>
        </p:nvSpPr>
        <p:spPr bwMode="auto">
          <a:xfrm>
            <a:off x="2773611" y="4609356"/>
            <a:ext cx="4429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/>
              <a:t>R4</a:t>
            </a:r>
          </a:p>
        </p:txBody>
      </p:sp>
      <p:sp>
        <p:nvSpPr>
          <p:cNvPr id="57" name="Text Box 24"/>
          <p:cNvSpPr txBox="1">
            <a:spLocks noChangeArrowheads="1"/>
          </p:cNvSpPr>
          <p:nvPr/>
        </p:nvSpPr>
        <p:spPr bwMode="auto">
          <a:xfrm>
            <a:off x="3186361" y="4098181"/>
            <a:ext cx="4429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/>
              <a:t>R5</a:t>
            </a:r>
          </a:p>
        </p:txBody>
      </p:sp>
      <p:sp>
        <p:nvSpPr>
          <p:cNvPr id="58" name="Text Box 25"/>
          <p:cNvSpPr txBox="1">
            <a:spLocks noChangeArrowheads="1"/>
          </p:cNvSpPr>
          <p:nvPr/>
        </p:nvSpPr>
        <p:spPr bwMode="auto">
          <a:xfrm>
            <a:off x="3510211" y="5365006"/>
            <a:ext cx="4429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/>
              <a:t>R6</a:t>
            </a:r>
          </a:p>
        </p:txBody>
      </p:sp>
      <p:sp>
        <p:nvSpPr>
          <p:cNvPr id="59" name="Text Box 26"/>
          <p:cNvSpPr txBox="1">
            <a:spLocks noChangeArrowheads="1"/>
          </p:cNvSpPr>
          <p:nvPr/>
        </p:nvSpPr>
        <p:spPr bwMode="auto">
          <a:xfrm>
            <a:off x="4084886" y="4839543"/>
            <a:ext cx="4429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/>
              <a:t>R7</a:t>
            </a:r>
          </a:p>
        </p:txBody>
      </p:sp>
      <p:sp>
        <p:nvSpPr>
          <p:cNvPr id="60" name="Text Box 27"/>
          <p:cNvSpPr txBox="1">
            <a:spLocks noChangeArrowheads="1"/>
          </p:cNvSpPr>
          <p:nvPr/>
        </p:nvSpPr>
        <p:spPr bwMode="auto">
          <a:xfrm>
            <a:off x="4872286" y="2363043"/>
            <a:ext cx="4429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/>
              <a:t>R8</a:t>
            </a:r>
          </a:p>
        </p:txBody>
      </p:sp>
      <p:sp>
        <p:nvSpPr>
          <p:cNvPr id="61" name="Text Box 28"/>
          <p:cNvSpPr txBox="1">
            <a:spLocks noChangeArrowheads="1"/>
          </p:cNvSpPr>
          <p:nvPr/>
        </p:nvSpPr>
        <p:spPr bwMode="auto">
          <a:xfrm>
            <a:off x="5053261" y="2615456"/>
            <a:ext cx="4429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/>
              <a:t>R9</a:t>
            </a:r>
          </a:p>
        </p:txBody>
      </p:sp>
      <p:sp>
        <p:nvSpPr>
          <p:cNvPr id="62" name="Text Box 29"/>
          <p:cNvSpPr txBox="1">
            <a:spLocks noChangeArrowheads="1"/>
          </p:cNvSpPr>
          <p:nvPr/>
        </p:nvSpPr>
        <p:spPr bwMode="auto">
          <a:xfrm>
            <a:off x="5545386" y="4699843"/>
            <a:ext cx="5556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/>
              <a:t>R10</a:t>
            </a:r>
          </a:p>
        </p:txBody>
      </p:sp>
      <p:sp>
        <p:nvSpPr>
          <p:cNvPr id="63" name="Text Box 30"/>
          <p:cNvSpPr txBox="1">
            <a:spLocks noChangeArrowheads="1"/>
          </p:cNvSpPr>
          <p:nvPr/>
        </p:nvSpPr>
        <p:spPr bwMode="auto">
          <a:xfrm>
            <a:off x="6148636" y="4936381"/>
            <a:ext cx="5556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/>
              <a:t>R11</a:t>
            </a:r>
          </a:p>
        </p:txBody>
      </p:sp>
      <p:sp>
        <p:nvSpPr>
          <p:cNvPr id="64" name="Text Box 31"/>
          <p:cNvSpPr txBox="1">
            <a:spLocks noChangeArrowheads="1"/>
          </p:cNvSpPr>
          <p:nvPr/>
        </p:nvSpPr>
        <p:spPr bwMode="auto">
          <a:xfrm>
            <a:off x="6847136" y="4917331"/>
            <a:ext cx="5556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/>
              <a:t>R12</a:t>
            </a:r>
          </a:p>
        </p:txBody>
      </p:sp>
    </p:spTree>
    <p:extLst>
      <p:ext uri="{BB962C8B-B14F-4D97-AF65-F5344CB8AC3E}">
        <p14:creationId xmlns:p14="http://schemas.microsoft.com/office/powerpoint/2010/main" val="123090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9" name="Rectangle 2"/>
          <p:cNvSpPr txBox="1">
            <a:spLocks noChangeArrowheads="1"/>
          </p:cNvSpPr>
          <p:nvPr/>
        </p:nvSpPr>
        <p:spPr>
          <a:xfrm>
            <a:off x="35496" y="413792"/>
            <a:ext cx="8856984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GERDA</a:t>
            </a:r>
            <a:r>
              <a:rPr kumimoji="0" lang="en-US" sz="4000" b="1" i="0" u="none" strike="noStrike" kern="0" cap="none" spc="0" normalizeH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 – phase 1 – </a:t>
            </a:r>
            <a:r>
              <a:rPr lang="en-US" sz="4000" b="1" kern="0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ea typeface="+mj-ea"/>
                <a:cs typeface="+mj-cs"/>
              </a:rPr>
              <a:t>status</a:t>
            </a:r>
            <a:endParaRPr kumimoji="0" lang="en-US" sz="4000" b="1" i="0" u="none" strike="noStrike" kern="0" cap="none" spc="0" normalizeH="0" baseline="0" noProof="0" dirty="0" smtClean="0">
              <a:ln>
                <a:noFill/>
              </a:ln>
              <a:solidFill>
                <a:srgbClr val="FFCC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73" name="TextBox 4"/>
          <p:cNvSpPr txBox="1"/>
          <p:nvPr/>
        </p:nvSpPr>
        <p:spPr>
          <a:xfrm>
            <a:off x="7740352" y="116632"/>
            <a:ext cx="1183337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C000"/>
                </a:solidFill>
                <a:latin typeface="+mn-lt"/>
              </a:rPr>
              <a:t>CLASS 1</a:t>
            </a:r>
            <a:endParaRPr lang="it-IT" b="1" dirty="0" smtClean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>
          <a:xfrm>
            <a:off x="457200" y="1397000"/>
            <a:ext cx="8451850" cy="5189538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8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accent3"/>
                </a:solidFill>
              </a:rPr>
              <a:t>Detector commissioning with non-enriched detectors started in summer 2010</a:t>
            </a:r>
          </a:p>
          <a:p>
            <a:pPr marL="0" indent="0">
              <a:lnSpc>
                <a:spcPct val="80000"/>
              </a:lnSpc>
              <a:buClr>
                <a:srgbClr val="FFFF00"/>
              </a:buClr>
              <a:buNone/>
            </a:pPr>
            <a:endParaRPr lang="en-US" sz="2000" dirty="0" smtClean="0">
              <a:solidFill>
                <a:schemeClr val="accent3"/>
              </a:solidFill>
            </a:endParaRPr>
          </a:p>
          <a:p>
            <a:pPr>
              <a:lnSpc>
                <a:spcPct val="8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accent3"/>
                </a:solidFill>
              </a:rPr>
              <a:t>12 commissioning runs with different detectors, read-out schemes, E-field </a:t>
            </a:r>
            <a:r>
              <a:rPr lang="en-US" sz="2000" dirty="0" smtClean="0">
                <a:solidFill>
                  <a:schemeClr val="accent3"/>
                </a:solidFill>
              </a:rPr>
              <a:t>configurations </a:t>
            </a:r>
          </a:p>
          <a:p>
            <a:pPr marL="0" indent="0">
              <a:lnSpc>
                <a:spcPct val="80000"/>
              </a:lnSpc>
              <a:buClr>
                <a:srgbClr val="FFFF00"/>
              </a:buClr>
              <a:buNone/>
            </a:pPr>
            <a:r>
              <a:rPr lang="en-US" sz="2000" dirty="0" smtClean="0">
                <a:solidFill>
                  <a:schemeClr val="accent3"/>
                </a:solidFill>
              </a:rPr>
              <a:t>    (best resolution: </a:t>
            </a:r>
            <a:r>
              <a:rPr lang="en-US" sz="2000" b="1" dirty="0" smtClean="0">
                <a:solidFill>
                  <a:srgbClr val="FFC000"/>
                </a:solidFill>
                <a:latin typeface="Symbol" pitchFamily="18" charset="2"/>
              </a:rPr>
              <a:t>D</a:t>
            </a:r>
            <a:r>
              <a:rPr lang="en-US" sz="2000" b="1" dirty="0" smtClean="0">
                <a:solidFill>
                  <a:srgbClr val="FFC000"/>
                </a:solidFill>
              </a:rPr>
              <a:t>E</a:t>
            </a:r>
            <a:r>
              <a:rPr lang="en-US" sz="2000" b="1" baseline="-25000" dirty="0" smtClean="0">
                <a:solidFill>
                  <a:srgbClr val="FFC000"/>
                </a:solidFill>
              </a:rPr>
              <a:t>FWHM</a:t>
            </a:r>
            <a:r>
              <a:rPr lang="en-US" sz="2000" b="1" dirty="0" smtClean="0">
                <a:solidFill>
                  <a:srgbClr val="FFC000"/>
                </a:solidFill>
              </a:rPr>
              <a:t>=3.6 keV </a:t>
            </a:r>
            <a:r>
              <a:rPr lang="en-US" sz="2000" dirty="0" smtClean="0">
                <a:solidFill>
                  <a:schemeClr val="accent3"/>
                </a:solidFill>
              </a:rPr>
              <a:t>at 2.6 MeV)</a:t>
            </a:r>
            <a:endParaRPr lang="en-US" sz="2000" dirty="0" smtClean="0">
              <a:solidFill>
                <a:schemeClr val="accent3"/>
              </a:solidFill>
            </a:endParaRPr>
          </a:p>
          <a:p>
            <a:pPr>
              <a:lnSpc>
                <a:spcPct val="80000"/>
              </a:lnSpc>
              <a:buClr>
                <a:srgbClr val="FFFF00"/>
              </a:buClr>
              <a:buFont typeface="Wingdings" pitchFamily="2" charset="2"/>
              <a:buChar char="Ø"/>
            </a:pPr>
            <a:endParaRPr lang="en-US" sz="2000" dirty="0" smtClean="0">
              <a:solidFill>
                <a:schemeClr val="accent3"/>
              </a:solidFill>
            </a:endParaRPr>
          </a:p>
          <a:p>
            <a:pPr>
              <a:lnSpc>
                <a:spcPct val="8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accent3"/>
                </a:solidFill>
              </a:rPr>
              <a:t>Background with non-enriched detectors currently at </a:t>
            </a:r>
            <a:r>
              <a:rPr lang="en-US" sz="2000" b="1" dirty="0" smtClean="0">
                <a:solidFill>
                  <a:srgbClr val="FFC000"/>
                </a:solidFill>
              </a:rPr>
              <a:t>0.05 </a:t>
            </a:r>
            <a:r>
              <a:rPr lang="en-US" sz="2000" b="1" dirty="0" err="1" smtClean="0">
                <a:solidFill>
                  <a:srgbClr val="FFC000"/>
                </a:solidFill>
              </a:rPr>
              <a:t>cts</a:t>
            </a:r>
            <a:r>
              <a:rPr lang="en-US" sz="2000" b="1" dirty="0" smtClean="0">
                <a:solidFill>
                  <a:srgbClr val="FFC000"/>
                </a:solidFill>
              </a:rPr>
              <a:t>/(keV kg year)</a:t>
            </a:r>
            <a:r>
              <a:rPr lang="en-US" sz="2000" dirty="0" smtClean="0">
                <a:solidFill>
                  <a:schemeClr val="accent3"/>
                </a:solidFill>
              </a:rPr>
              <a:t>. Goal for Phase I: 0.01 </a:t>
            </a:r>
            <a:r>
              <a:rPr lang="en-US" sz="2000" dirty="0" err="1" smtClean="0">
                <a:solidFill>
                  <a:schemeClr val="accent3"/>
                </a:solidFill>
              </a:rPr>
              <a:t>cts</a:t>
            </a:r>
            <a:r>
              <a:rPr lang="en-US" sz="2000" dirty="0" smtClean="0">
                <a:solidFill>
                  <a:schemeClr val="accent3"/>
                </a:solidFill>
              </a:rPr>
              <a:t>/(keV kg year).</a:t>
            </a:r>
          </a:p>
          <a:p>
            <a:pPr>
              <a:lnSpc>
                <a:spcPct val="80000"/>
              </a:lnSpc>
              <a:buClr>
                <a:srgbClr val="FFFF00"/>
              </a:buClr>
              <a:buFont typeface="Wingdings" pitchFamily="2" charset="2"/>
              <a:buChar char="Ø"/>
            </a:pPr>
            <a:endParaRPr lang="en-US" sz="2000" dirty="0" smtClean="0">
              <a:solidFill>
                <a:schemeClr val="accent3"/>
              </a:solidFill>
            </a:endParaRPr>
          </a:p>
          <a:p>
            <a:pPr>
              <a:lnSpc>
                <a:spcPct val="8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accent3"/>
                </a:solidFill>
              </a:rPr>
              <a:t>Deployment of first string with enriched detectors: </a:t>
            </a:r>
            <a:r>
              <a:rPr lang="en-US" sz="2000" dirty="0" smtClean="0">
                <a:solidFill>
                  <a:srgbClr val="FFC000"/>
                </a:solidFill>
              </a:rPr>
              <a:t>this week</a:t>
            </a:r>
          </a:p>
          <a:p>
            <a:pPr marL="0" indent="0">
              <a:lnSpc>
                <a:spcPct val="80000"/>
              </a:lnSpc>
              <a:buClr>
                <a:srgbClr val="FFFF00"/>
              </a:buClr>
              <a:buNone/>
            </a:pPr>
            <a:endParaRPr lang="en-US" sz="2000" dirty="0">
              <a:solidFill>
                <a:schemeClr val="accent3"/>
              </a:solidFill>
            </a:endParaRPr>
          </a:p>
          <a:p>
            <a:pPr>
              <a:lnSpc>
                <a:spcPct val="8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accent3"/>
                </a:solidFill>
              </a:rPr>
              <a:t>After summer: development of the remaining enriched detectors </a:t>
            </a:r>
          </a:p>
          <a:p>
            <a:pPr>
              <a:lnSpc>
                <a:spcPct val="80000"/>
              </a:lnSpc>
              <a:buClr>
                <a:srgbClr val="FFFF00"/>
              </a:buClr>
              <a:buFont typeface="Wingdings" pitchFamily="2" charset="2"/>
              <a:buChar char="Ø"/>
            </a:pPr>
            <a:endParaRPr lang="en-US" sz="2000" dirty="0">
              <a:solidFill>
                <a:schemeClr val="accent3"/>
              </a:solidFill>
            </a:endParaRPr>
          </a:p>
          <a:p>
            <a:pPr>
              <a:lnSpc>
                <a:spcPct val="80000"/>
              </a:lnSpc>
              <a:buClr>
                <a:srgbClr val="FFFF00"/>
              </a:buClr>
              <a:buFont typeface="Wingdings" pitchFamily="2" charset="2"/>
              <a:buChar char="Ø"/>
            </a:pPr>
            <a:endParaRPr lang="en-US" sz="2000" dirty="0" smtClean="0">
              <a:solidFill>
                <a:schemeClr val="accent3"/>
              </a:solidFill>
            </a:endParaRPr>
          </a:p>
          <a:p>
            <a:pPr marL="0" indent="0">
              <a:lnSpc>
                <a:spcPct val="80000"/>
              </a:lnSpc>
              <a:buClr>
                <a:srgbClr val="FFFF00"/>
              </a:buClr>
              <a:buNone/>
            </a:pPr>
            <a:r>
              <a:rPr lang="en-US" sz="2000" dirty="0" smtClean="0">
                <a:solidFill>
                  <a:schemeClr val="accent3"/>
                </a:solidFill>
              </a:rPr>
              <a:t>Phase I soon will study background with enriched detectors </a:t>
            </a:r>
          </a:p>
          <a:p>
            <a:pPr marL="0" indent="0">
              <a:lnSpc>
                <a:spcPct val="80000"/>
              </a:lnSpc>
              <a:buClr>
                <a:srgbClr val="FFFF00"/>
              </a:buClr>
              <a:buNone/>
            </a:pPr>
            <a:r>
              <a:rPr lang="en-US" sz="2000" dirty="0" smtClean="0">
                <a:solidFill>
                  <a:schemeClr val="accent3"/>
                </a:solidFill>
                <a:sym typeface="Symbol" pitchFamily="18" charset="2"/>
              </a:rPr>
              <a:t> start of Phase I physics run</a:t>
            </a:r>
            <a:endParaRPr lang="en-US" sz="20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42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09074" y="1196752"/>
            <a:ext cx="4093339" cy="3648978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9" name="Rectangle 2"/>
          <p:cNvSpPr txBox="1">
            <a:spLocks noChangeArrowheads="1"/>
          </p:cNvSpPr>
          <p:nvPr/>
        </p:nvSpPr>
        <p:spPr>
          <a:xfrm>
            <a:off x="35496" y="413792"/>
            <a:ext cx="8856984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GERDA</a:t>
            </a:r>
            <a:r>
              <a:rPr kumimoji="0" lang="en-US" sz="4000" b="1" i="0" u="none" strike="noStrike" kern="0" cap="none" spc="0" normalizeH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 – phase </a:t>
            </a:r>
            <a:r>
              <a:rPr lang="en-US" sz="4000" b="1" kern="0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ea typeface="+mj-ea"/>
                <a:cs typeface="+mj-cs"/>
              </a:rPr>
              <a:t>2 and 3</a:t>
            </a:r>
            <a:endParaRPr kumimoji="0" lang="en-US" sz="4000" b="1" i="0" u="none" strike="noStrike" kern="0" cap="none" spc="0" normalizeH="0" baseline="0" noProof="0" dirty="0" smtClean="0">
              <a:ln>
                <a:noFill/>
              </a:ln>
              <a:solidFill>
                <a:srgbClr val="FFCC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73" name="TextBox 4"/>
          <p:cNvSpPr txBox="1"/>
          <p:nvPr/>
        </p:nvSpPr>
        <p:spPr>
          <a:xfrm>
            <a:off x="7740352" y="116632"/>
            <a:ext cx="1183337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C000"/>
                </a:solidFill>
                <a:latin typeface="+mn-lt"/>
              </a:rPr>
              <a:t>CLASS 1</a:t>
            </a:r>
            <a:endParaRPr lang="it-IT" b="1" dirty="0" smtClean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555308" y="1839913"/>
            <a:ext cx="15621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C000"/>
                </a:solidFill>
                <a:latin typeface="+mj-lt"/>
              </a:rPr>
              <a:t>&lt;24 - 41 meV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6555308" y="2541588"/>
            <a:ext cx="16891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C000"/>
                </a:solidFill>
                <a:latin typeface="+mj-lt"/>
              </a:rPr>
              <a:t>&lt;75 - 129 meV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2393950" y="3621088"/>
            <a:ext cx="4730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>
            <a:off x="5597525" y="2033588"/>
            <a:ext cx="750888" cy="0"/>
          </a:xfrm>
          <a:prstGeom prst="line">
            <a:avLst/>
          </a:prstGeom>
          <a:noFill/>
          <a:ln w="38100" cap="rnd">
            <a:solidFill>
              <a:srgbClr val="990000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 flipV="1">
            <a:off x="5588000" y="2025650"/>
            <a:ext cx="1588" cy="2390775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>
            <a:off x="3068638" y="2749550"/>
            <a:ext cx="1573212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+mj-lt"/>
            </a:endParaRPr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>
            <a:off x="4646613" y="2746375"/>
            <a:ext cx="15875" cy="1698625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+mj-lt"/>
            </a:endParaRPr>
          </a:p>
        </p:txBody>
      </p:sp>
      <p:sp>
        <p:nvSpPr>
          <p:cNvPr id="14" name="Line 11"/>
          <p:cNvSpPr>
            <a:spLocks noChangeShapeType="1"/>
          </p:cNvSpPr>
          <p:nvPr/>
        </p:nvSpPr>
        <p:spPr bwMode="auto">
          <a:xfrm flipV="1">
            <a:off x="4656138" y="2738438"/>
            <a:ext cx="1708150" cy="7937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Line 12"/>
          <p:cNvSpPr>
            <a:spLocks noChangeShapeType="1"/>
          </p:cNvSpPr>
          <p:nvPr/>
        </p:nvSpPr>
        <p:spPr bwMode="auto">
          <a:xfrm>
            <a:off x="3078163" y="2030413"/>
            <a:ext cx="2501900" cy="0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1979613" y="3432175"/>
            <a:ext cx="46679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C000"/>
                </a:solidFill>
                <a:latin typeface="+mj-lt"/>
              </a:rPr>
              <a:t>KK</a:t>
            </a:r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6602413" y="3070225"/>
            <a:ext cx="2321276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+mj-lt"/>
              </a:rPr>
              <a:t>assuming</a:t>
            </a:r>
          </a:p>
          <a:p>
            <a:r>
              <a:rPr lang="en-US" sz="1600" dirty="0">
                <a:solidFill>
                  <a:schemeClr val="bg1"/>
                </a:solidFill>
                <a:latin typeface="+mj-lt"/>
              </a:rPr>
              <a:t>|M</a:t>
            </a:r>
            <a:r>
              <a:rPr lang="en-US" sz="1600" baseline="30000" dirty="0">
                <a:solidFill>
                  <a:schemeClr val="bg1"/>
                </a:solidFill>
                <a:latin typeface="+mj-lt"/>
              </a:rPr>
              <a:t>0</a:t>
            </a:r>
            <a:r>
              <a:rPr lang="en-US" sz="1600" baseline="30000" dirty="0">
                <a:solidFill>
                  <a:schemeClr val="bg1"/>
                </a:solidFill>
                <a:latin typeface="+mj-lt"/>
                <a:sym typeface="Symbol" pitchFamily="18" charset="2"/>
              </a:rPr>
              <a:t>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|=2.99-8.99 </a:t>
            </a:r>
          </a:p>
          <a:p>
            <a:r>
              <a:rPr lang="en-US" sz="1600" dirty="0">
                <a:solidFill>
                  <a:schemeClr val="bg1"/>
                </a:solidFill>
                <a:latin typeface="+mj-lt"/>
              </a:rPr>
              <a:t>[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Smol&amp;Grab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PRC’10]</a:t>
            </a:r>
          </a:p>
          <a:p>
            <a:r>
              <a:rPr lang="en-US" sz="1600" dirty="0">
                <a:solidFill>
                  <a:schemeClr val="bg1"/>
                </a:solidFill>
                <a:latin typeface="+mj-lt"/>
              </a:rPr>
              <a:t>and 86% enrichment</a:t>
            </a:r>
          </a:p>
        </p:txBody>
      </p:sp>
      <p:sp>
        <p:nvSpPr>
          <p:cNvPr id="18" name="Text Box 15"/>
          <p:cNvSpPr txBox="1">
            <a:spLocks noChangeArrowheads="1"/>
          </p:cNvSpPr>
          <p:nvPr/>
        </p:nvSpPr>
        <p:spPr bwMode="auto">
          <a:xfrm>
            <a:off x="4229100" y="5147900"/>
            <a:ext cx="101021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+mj-lt"/>
              </a:rPr>
              <a:t>O(10</a:t>
            </a:r>
            <a:r>
              <a:rPr lang="en-US" b="1" baseline="30000">
                <a:solidFill>
                  <a:schemeClr val="bg1"/>
                </a:solidFill>
                <a:latin typeface="+mj-lt"/>
              </a:rPr>
              <a:t>-3</a:t>
            </a:r>
            <a:r>
              <a:rPr lang="en-US" b="1">
                <a:solidFill>
                  <a:schemeClr val="bg1"/>
                </a:solidFill>
                <a:latin typeface="+mj-lt"/>
              </a:rPr>
              <a:t>)</a:t>
            </a:r>
          </a:p>
        </p:txBody>
      </p:sp>
      <p:sp>
        <p:nvSpPr>
          <p:cNvPr id="19" name="Text Box 16"/>
          <p:cNvSpPr txBox="1">
            <a:spLocks noChangeArrowheads="1"/>
          </p:cNvSpPr>
          <p:nvPr/>
        </p:nvSpPr>
        <p:spPr bwMode="auto">
          <a:xfrm>
            <a:off x="5153025" y="5147900"/>
            <a:ext cx="101021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+mj-lt"/>
              </a:rPr>
              <a:t>O(10</a:t>
            </a:r>
            <a:r>
              <a:rPr lang="en-US" b="1" baseline="30000">
                <a:solidFill>
                  <a:schemeClr val="bg1"/>
                </a:solidFill>
                <a:latin typeface="+mj-lt"/>
              </a:rPr>
              <a:t>-4</a:t>
            </a:r>
            <a:r>
              <a:rPr lang="en-US" b="1">
                <a:solidFill>
                  <a:schemeClr val="bg1"/>
                </a:solidFill>
                <a:latin typeface="+mj-lt"/>
              </a:rPr>
              <a:t>)</a:t>
            </a:r>
          </a:p>
        </p:txBody>
      </p:sp>
      <p:sp>
        <p:nvSpPr>
          <p:cNvPr id="20" name="Text Box 17"/>
          <p:cNvSpPr txBox="1">
            <a:spLocks noChangeArrowheads="1"/>
          </p:cNvSpPr>
          <p:nvPr/>
        </p:nvSpPr>
        <p:spPr bwMode="auto">
          <a:xfrm>
            <a:off x="427038" y="4873263"/>
            <a:ext cx="37115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+mj-lt"/>
              </a:rPr>
              <a:t>required for ‘background free’ </a:t>
            </a:r>
            <a:r>
              <a:rPr lang="en-US">
                <a:solidFill>
                  <a:schemeClr val="bg1"/>
                </a:solidFill>
                <a:latin typeface="+mj-lt"/>
                <a:sym typeface="Symbol" pitchFamily="18" charset="2"/>
              </a:rPr>
              <a:t> exp. with E~3.3 keV (FWHM):</a:t>
            </a:r>
          </a:p>
        </p:txBody>
      </p:sp>
      <p:sp>
        <p:nvSpPr>
          <p:cNvPr id="21" name="Text Box 18"/>
          <p:cNvSpPr txBox="1">
            <a:spLocks noChangeArrowheads="1"/>
          </p:cNvSpPr>
          <p:nvPr/>
        </p:nvSpPr>
        <p:spPr bwMode="auto">
          <a:xfrm>
            <a:off x="6110288" y="5147900"/>
            <a:ext cx="206017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+mj-lt"/>
              </a:rPr>
              <a:t>counts/(kg·y·keV)</a:t>
            </a:r>
          </a:p>
        </p:txBody>
      </p:sp>
      <p:sp>
        <p:nvSpPr>
          <p:cNvPr id="23" name="Text Box 19"/>
          <p:cNvSpPr txBox="1">
            <a:spLocks noChangeArrowheads="1"/>
          </p:cNvSpPr>
          <p:nvPr/>
        </p:nvSpPr>
        <p:spPr bwMode="auto">
          <a:xfrm>
            <a:off x="107504" y="5674022"/>
            <a:ext cx="896448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Font typeface="Symbol" pitchFamily="18" charset="2"/>
              <a:buNone/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Background requirement for </a:t>
            </a:r>
            <a:r>
              <a:rPr lang="en-US" b="1" dirty="0">
                <a:solidFill>
                  <a:srgbClr val="FFC000"/>
                </a:solidFill>
                <a:latin typeface="+mj-lt"/>
              </a:rPr>
              <a:t>GERDA/Majorana</a:t>
            </a:r>
            <a:r>
              <a:rPr lang="en-US" b="1" dirty="0">
                <a:solidFill>
                  <a:schemeClr val="bg1"/>
                </a:solidFill>
                <a:latin typeface="+mj-lt"/>
              </a:rPr>
              <a:t>: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 </a:t>
            </a:r>
          </a:p>
          <a:p>
            <a:pPr>
              <a:buFont typeface="Symbol" pitchFamily="18" charset="2"/>
              <a:buNone/>
            </a:pPr>
            <a:r>
              <a:rPr lang="en-US" dirty="0">
                <a:solidFill>
                  <a:schemeClr val="bg1"/>
                </a:solidFill>
                <a:latin typeface="+mj-lt"/>
                <a:sym typeface="Symbol" pitchFamily="18" charset="2"/>
              </a:rPr>
              <a:t>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Background reduction by factor </a:t>
            </a:r>
            <a:r>
              <a:rPr lang="en-US" b="1" dirty="0">
                <a:solidFill>
                  <a:schemeClr val="bg1"/>
                </a:solidFill>
                <a:latin typeface="+mj-lt"/>
              </a:rPr>
              <a:t>10</a:t>
            </a:r>
            <a:r>
              <a:rPr lang="en-US" b="1" baseline="30000" dirty="0">
                <a:solidFill>
                  <a:schemeClr val="bg1"/>
                </a:solidFill>
                <a:latin typeface="+mj-lt"/>
              </a:rPr>
              <a:t>2</a:t>
            </a:r>
            <a:r>
              <a:rPr lang="en-US" b="1" dirty="0">
                <a:solidFill>
                  <a:schemeClr val="bg1"/>
                </a:solidFill>
                <a:latin typeface="+mj-lt"/>
              </a:rPr>
              <a:t> - 10</a:t>
            </a:r>
            <a:r>
              <a:rPr lang="en-US" b="1" baseline="30000" dirty="0">
                <a:solidFill>
                  <a:schemeClr val="bg1"/>
                </a:solidFill>
                <a:latin typeface="+mj-lt"/>
              </a:rPr>
              <a:t>3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 required </a:t>
            </a:r>
            <a:r>
              <a:rPr lang="en-US" dirty="0" err="1">
                <a:solidFill>
                  <a:schemeClr val="bg1"/>
                </a:solidFill>
                <a:latin typeface="+mj-lt"/>
              </a:rPr>
              <a:t>w.r.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 to precursor </a:t>
            </a:r>
            <a:r>
              <a:rPr lang="en-US" dirty="0" err="1">
                <a:solidFill>
                  <a:schemeClr val="bg1"/>
                </a:solidFill>
                <a:latin typeface="+mj-lt"/>
              </a:rPr>
              <a:t>exps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.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Line 20"/>
          <p:cNvSpPr>
            <a:spLocks noChangeShapeType="1"/>
          </p:cNvSpPr>
          <p:nvPr/>
        </p:nvSpPr>
        <p:spPr bwMode="auto">
          <a:xfrm>
            <a:off x="3890963" y="3340100"/>
            <a:ext cx="15875" cy="111125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+mj-lt"/>
            </a:endParaRPr>
          </a:p>
        </p:txBody>
      </p:sp>
      <p:sp>
        <p:nvSpPr>
          <p:cNvPr id="25" name="Line 21"/>
          <p:cNvSpPr>
            <a:spLocks noChangeShapeType="1"/>
          </p:cNvSpPr>
          <p:nvPr/>
        </p:nvSpPr>
        <p:spPr bwMode="auto">
          <a:xfrm>
            <a:off x="3113088" y="3375025"/>
            <a:ext cx="768350" cy="1588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+mj-lt"/>
            </a:endParaRPr>
          </a:p>
        </p:txBody>
      </p:sp>
      <p:sp>
        <p:nvSpPr>
          <p:cNvPr id="26" name="Text Box 22"/>
          <p:cNvSpPr txBox="1">
            <a:spLocks noChangeArrowheads="1"/>
          </p:cNvSpPr>
          <p:nvPr/>
        </p:nvSpPr>
        <p:spPr bwMode="auto">
          <a:xfrm>
            <a:off x="4592638" y="3252788"/>
            <a:ext cx="998991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>
                <a:latin typeface="+mj-lt"/>
              </a:rPr>
              <a:t>GERDA</a:t>
            </a:r>
          </a:p>
          <a:p>
            <a:r>
              <a:rPr lang="en-US" sz="1400">
                <a:latin typeface="+mj-lt"/>
              </a:rPr>
              <a:t>Phase II/</a:t>
            </a:r>
          </a:p>
          <a:p>
            <a:endParaRPr lang="en-US" sz="1400">
              <a:latin typeface="+mj-lt"/>
            </a:endParaRPr>
          </a:p>
          <a:p>
            <a:r>
              <a:rPr lang="en-US" sz="1400">
                <a:latin typeface="+mj-lt"/>
              </a:rPr>
              <a:t>Majorana</a:t>
            </a:r>
          </a:p>
          <a:p>
            <a:r>
              <a:rPr lang="en-US" sz="1400">
                <a:latin typeface="+mj-lt"/>
              </a:rPr>
              <a:t>Demonst.</a:t>
            </a:r>
          </a:p>
          <a:p>
            <a:endParaRPr lang="en-US" sz="1400">
              <a:latin typeface="+mj-lt"/>
            </a:endParaRPr>
          </a:p>
        </p:txBody>
      </p:sp>
      <p:sp>
        <p:nvSpPr>
          <p:cNvPr id="27" name="Text Box 23"/>
          <p:cNvSpPr txBox="1">
            <a:spLocks noChangeArrowheads="1"/>
          </p:cNvSpPr>
          <p:nvPr/>
        </p:nvSpPr>
        <p:spPr bwMode="auto">
          <a:xfrm>
            <a:off x="3836988" y="3940175"/>
            <a:ext cx="82426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>
                <a:latin typeface="+mj-lt"/>
              </a:rPr>
              <a:t>GERDA</a:t>
            </a:r>
          </a:p>
          <a:p>
            <a:r>
              <a:rPr lang="en-US" sz="1400">
                <a:latin typeface="+mj-lt"/>
              </a:rPr>
              <a:t>Phase I</a:t>
            </a:r>
          </a:p>
        </p:txBody>
      </p:sp>
      <p:sp>
        <p:nvSpPr>
          <p:cNvPr id="28" name="Text Box 24"/>
          <p:cNvSpPr txBox="1">
            <a:spLocks noChangeArrowheads="1"/>
          </p:cNvSpPr>
          <p:nvPr/>
        </p:nvSpPr>
        <p:spPr bwMode="auto">
          <a:xfrm>
            <a:off x="5570538" y="3587750"/>
            <a:ext cx="1096775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dirty="0">
                <a:latin typeface="+mj-lt"/>
              </a:rPr>
              <a:t>GERDA </a:t>
            </a:r>
          </a:p>
          <a:p>
            <a:r>
              <a:rPr lang="en-US" sz="1400" dirty="0">
                <a:latin typeface="+mj-lt"/>
              </a:rPr>
              <a:t>Phase III/</a:t>
            </a:r>
          </a:p>
          <a:p>
            <a:r>
              <a:rPr lang="en-US" sz="1400" dirty="0">
                <a:latin typeface="+mj-lt"/>
              </a:rPr>
              <a:t>Majorana</a:t>
            </a:r>
          </a:p>
        </p:txBody>
      </p:sp>
      <p:sp>
        <p:nvSpPr>
          <p:cNvPr id="29" name="Text Box 25"/>
          <p:cNvSpPr txBox="1">
            <a:spLocks noChangeArrowheads="1"/>
          </p:cNvSpPr>
          <p:nvPr/>
        </p:nvSpPr>
        <p:spPr bwMode="auto">
          <a:xfrm>
            <a:off x="511881" y="2562225"/>
            <a:ext cx="189987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FFC000"/>
                </a:solidFill>
                <a:latin typeface="+mj-lt"/>
              </a:rPr>
              <a:t>2·10</a:t>
            </a:r>
            <a:r>
              <a:rPr lang="en-US" sz="1600" b="1" baseline="30000" dirty="0">
                <a:solidFill>
                  <a:srgbClr val="FFC000"/>
                </a:solidFill>
                <a:latin typeface="+mj-lt"/>
              </a:rPr>
              <a:t>26 </a:t>
            </a:r>
            <a:r>
              <a:rPr lang="en-US" sz="1600" b="1" dirty="0">
                <a:solidFill>
                  <a:srgbClr val="FFC000"/>
                </a:solidFill>
                <a:latin typeface="+mj-lt"/>
              </a:rPr>
              <a:t>(90 % CL</a:t>
            </a:r>
            <a:r>
              <a:rPr lang="en-US" sz="1600" b="1" dirty="0" smtClean="0">
                <a:solidFill>
                  <a:srgbClr val="FFC000"/>
                </a:solidFill>
                <a:latin typeface="+mj-lt"/>
              </a:rPr>
              <a:t>)</a:t>
            </a:r>
            <a:endParaRPr lang="en-US" sz="1600" b="1" dirty="0">
              <a:solidFill>
                <a:srgbClr val="FFC000"/>
              </a:solidFill>
              <a:latin typeface="+mj-lt"/>
            </a:endParaRPr>
          </a:p>
        </p:txBody>
      </p:sp>
      <p:sp>
        <p:nvSpPr>
          <p:cNvPr id="30" name="Text Box 26"/>
          <p:cNvSpPr txBox="1">
            <a:spLocks noChangeArrowheads="1"/>
          </p:cNvSpPr>
          <p:nvPr/>
        </p:nvSpPr>
        <p:spPr bwMode="auto">
          <a:xfrm>
            <a:off x="511881" y="3160713"/>
            <a:ext cx="189987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80808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FFC000"/>
                </a:solidFill>
                <a:latin typeface="+mj-lt"/>
              </a:rPr>
              <a:t>3·10</a:t>
            </a:r>
            <a:r>
              <a:rPr lang="en-US" sz="1600" b="1" baseline="30000" dirty="0">
                <a:solidFill>
                  <a:srgbClr val="FFC000"/>
                </a:solidFill>
                <a:latin typeface="+mj-lt"/>
              </a:rPr>
              <a:t>25 </a:t>
            </a:r>
            <a:r>
              <a:rPr lang="en-US" sz="1600" b="1" dirty="0">
                <a:solidFill>
                  <a:srgbClr val="FFC000"/>
                </a:solidFill>
                <a:latin typeface="+mj-lt"/>
              </a:rPr>
              <a:t>(90 % CL</a:t>
            </a:r>
            <a:r>
              <a:rPr lang="en-US" sz="1600" b="1" dirty="0" smtClean="0">
                <a:solidFill>
                  <a:srgbClr val="FFC000"/>
                </a:solidFill>
                <a:latin typeface="+mj-lt"/>
              </a:rPr>
              <a:t>)</a:t>
            </a:r>
            <a:endParaRPr lang="en-US" b="1" dirty="0">
              <a:solidFill>
                <a:srgbClr val="FFC000"/>
              </a:solidFill>
              <a:latin typeface="+mj-lt"/>
            </a:endParaRPr>
          </a:p>
        </p:txBody>
      </p:sp>
      <p:sp>
        <p:nvSpPr>
          <p:cNvPr id="31" name="Text Box 27"/>
          <p:cNvSpPr txBox="1">
            <a:spLocks noChangeArrowheads="1"/>
          </p:cNvSpPr>
          <p:nvPr/>
        </p:nvSpPr>
        <p:spPr bwMode="auto">
          <a:xfrm>
            <a:off x="486233" y="3933056"/>
            <a:ext cx="192552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FFC000"/>
                </a:solidFill>
                <a:latin typeface="+mj-lt"/>
              </a:rPr>
              <a:t>(</a:t>
            </a:r>
            <a:r>
              <a:rPr lang="en-US" sz="1600" b="1" dirty="0" smtClean="0">
                <a:solidFill>
                  <a:srgbClr val="FFC000"/>
                </a:solidFill>
                <a:latin typeface="+mj-lt"/>
              </a:rPr>
              <a:t>no </a:t>
            </a:r>
            <a:r>
              <a:rPr lang="en-US" sz="1600" b="1" dirty="0">
                <a:solidFill>
                  <a:srgbClr val="FFC000"/>
                </a:solidFill>
                <a:latin typeface="+mj-lt"/>
              </a:rPr>
              <a:t>event in </a:t>
            </a:r>
            <a:r>
              <a:rPr lang="en-US" sz="1600" b="1" dirty="0" smtClean="0">
                <a:solidFill>
                  <a:srgbClr val="FFC000"/>
                </a:solidFill>
                <a:latin typeface="+mj-lt"/>
              </a:rPr>
              <a:t>ROI)</a:t>
            </a:r>
            <a:endParaRPr lang="en-US" sz="1600" b="1" dirty="0">
              <a:solidFill>
                <a:srgbClr val="FFC000"/>
              </a:solidFill>
              <a:latin typeface="+mj-lt"/>
            </a:endParaRPr>
          </a:p>
        </p:txBody>
      </p:sp>
      <p:sp>
        <p:nvSpPr>
          <p:cNvPr id="33" name="Text Box 30"/>
          <p:cNvSpPr txBox="1">
            <a:spLocks noChangeArrowheads="1"/>
          </p:cNvSpPr>
          <p:nvPr/>
        </p:nvSpPr>
        <p:spPr bwMode="auto">
          <a:xfrm>
            <a:off x="511881" y="1870075"/>
            <a:ext cx="189987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FFC000"/>
                </a:solidFill>
                <a:latin typeface="+mj-lt"/>
              </a:rPr>
              <a:t>2·10</a:t>
            </a:r>
            <a:r>
              <a:rPr lang="en-US" sz="1600" b="1" baseline="30000" dirty="0">
                <a:solidFill>
                  <a:srgbClr val="FFC000"/>
                </a:solidFill>
                <a:latin typeface="+mj-lt"/>
              </a:rPr>
              <a:t>27 </a:t>
            </a:r>
            <a:r>
              <a:rPr lang="en-US" sz="1600" b="1" dirty="0">
                <a:solidFill>
                  <a:srgbClr val="FFC000"/>
                </a:solidFill>
                <a:latin typeface="+mj-lt"/>
              </a:rPr>
              <a:t>(90 % CL</a:t>
            </a:r>
            <a:r>
              <a:rPr lang="en-US" sz="1600" b="1" dirty="0" smtClean="0">
                <a:solidFill>
                  <a:srgbClr val="FFC000"/>
                </a:solidFill>
                <a:latin typeface="+mj-lt"/>
              </a:rPr>
              <a:t>)</a:t>
            </a:r>
            <a:endParaRPr lang="en-US" sz="1600" b="1" dirty="0">
              <a:solidFill>
                <a:srgbClr val="FFC000"/>
              </a:solidFill>
              <a:latin typeface="+mj-lt"/>
            </a:endParaRPr>
          </a:p>
        </p:txBody>
      </p:sp>
      <p:sp>
        <p:nvSpPr>
          <p:cNvPr id="4" name="AutoShape 3"/>
          <p:cNvSpPr>
            <a:spLocks noChangeAspect="1" noChangeArrowheads="1" noTextEdit="1"/>
          </p:cNvSpPr>
          <p:nvPr/>
        </p:nvSpPr>
        <p:spPr bwMode="auto">
          <a:xfrm>
            <a:off x="2498725" y="982663"/>
            <a:ext cx="3819525" cy="381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grpSp>
        <p:nvGrpSpPr>
          <p:cNvPr id="5" name="Group 205"/>
          <p:cNvGrpSpPr>
            <a:grpSpLocks/>
          </p:cNvGrpSpPr>
          <p:nvPr/>
        </p:nvGrpSpPr>
        <p:grpSpPr bwMode="auto">
          <a:xfrm>
            <a:off x="2498725" y="982663"/>
            <a:ext cx="3819525" cy="3819525"/>
            <a:chOff x="1574" y="619"/>
            <a:chExt cx="2406" cy="2406"/>
          </a:xfrm>
        </p:grpSpPr>
        <p:sp>
          <p:nvSpPr>
            <p:cNvPr id="5138" name="Rectangle 5"/>
            <p:cNvSpPr>
              <a:spLocks noChangeArrowheads="1"/>
            </p:cNvSpPr>
            <p:nvPr/>
          </p:nvSpPr>
          <p:spPr bwMode="auto">
            <a:xfrm>
              <a:off x="1574" y="619"/>
              <a:ext cx="2406" cy="240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39" name="Rectangle 6"/>
            <p:cNvSpPr>
              <a:spLocks noChangeArrowheads="1"/>
            </p:cNvSpPr>
            <p:nvPr/>
          </p:nvSpPr>
          <p:spPr bwMode="auto">
            <a:xfrm>
              <a:off x="1935" y="860"/>
              <a:ext cx="1925" cy="1924"/>
            </a:xfrm>
            <a:prstGeom prst="rect">
              <a:avLst/>
            </a:prstGeom>
            <a:noFill/>
            <a:ln w="1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40" name="Line 7"/>
            <p:cNvSpPr>
              <a:spLocks noChangeShapeType="1"/>
            </p:cNvSpPr>
            <p:nvPr/>
          </p:nvSpPr>
          <p:spPr bwMode="auto">
            <a:xfrm flipV="1">
              <a:off x="1935" y="860"/>
              <a:ext cx="0" cy="192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41" name="Line 8"/>
            <p:cNvSpPr>
              <a:spLocks noChangeShapeType="1"/>
            </p:cNvSpPr>
            <p:nvPr/>
          </p:nvSpPr>
          <p:spPr bwMode="auto">
            <a:xfrm flipH="1">
              <a:off x="1935" y="2649"/>
              <a:ext cx="18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42" name="Line 9"/>
            <p:cNvSpPr>
              <a:spLocks noChangeShapeType="1"/>
            </p:cNvSpPr>
            <p:nvPr/>
          </p:nvSpPr>
          <p:spPr bwMode="auto">
            <a:xfrm flipH="1">
              <a:off x="1935" y="2571"/>
              <a:ext cx="18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43" name="Line 10"/>
            <p:cNvSpPr>
              <a:spLocks noChangeShapeType="1"/>
            </p:cNvSpPr>
            <p:nvPr/>
          </p:nvSpPr>
          <p:spPr bwMode="auto">
            <a:xfrm flipH="1">
              <a:off x="1935" y="2515"/>
              <a:ext cx="18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44" name="Line 11"/>
            <p:cNvSpPr>
              <a:spLocks noChangeShapeType="1"/>
            </p:cNvSpPr>
            <p:nvPr/>
          </p:nvSpPr>
          <p:spPr bwMode="auto">
            <a:xfrm flipH="1">
              <a:off x="1935" y="2471"/>
              <a:ext cx="18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45" name="Line 12"/>
            <p:cNvSpPr>
              <a:spLocks noChangeShapeType="1"/>
            </p:cNvSpPr>
            <p:nvPr/>
          </p:nvSpPr>
          <p:spPr bwMode="auto">
            <a:xfrm flipH="1">
              <a:off x="1935" y="2436"/>
              <a:ext cx="18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46" name="Line 13"/>
            <p:cNvSpPr>
              <a:spLocks noChangeShapeType="1"/>
            </p:cNvSpPr>
            <p:nvPr/>
          </p:nvSpPr>
          <p:spPr bwMode="auto">
            <a:xfrm flipH="1">
              <a:off x="1935" y="2407"/>
              <a:ext cx="18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47" name="Line 14"/>
            <p:cNvSpPr>
              <a:spLocks noChangeShapeType="1"/>
            </p:cNvSpPr>
            <p:nvPr/>
          </p:nvSpPr>
          <p:spPr bwMode="auto">
            <a:xfrm flipH="1">
              <a:off x="1935" y="2380"/>
              <a:ext cx="18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48" name="Line 15"/>
            <p:cNvSpPr>
              <a:spLocks noChangeShapeType="1"/>
            </p:cNvSpPr>
            <p:nvPr/>
          </p:nvSpPr>
          <p:spPr bwMode="auto">
            <a:xfrm flipH="1">
              <a:off x="1935" y="2358"/>
              <a:ext cx="18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49" name="Line 16"/>
            <p:cNvSpPr>
              <a:spLocks noChangeShapeType="1"/>
            </p:cNvSpPr>
            <p:nvPr/>
          </p:nvSpPr>
          <p:spPr bwMode="auto">
            <a:xfrm flipH="1">
              <a:off x="1935" y="2337"/>
              <a:ext cx="36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50" name="Line 17"/>
            <p:cNvSpPr>
              <a:spLocks noChangeShapeType="1"/>
            </p:cNvSpPr>
            <p:nvPr/>
          </p:nvSpPr>
          <p:spPr bwMode="auto">
            <a:xfrm flipH="1">
              <a:off x="3856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51" name="Line 18"/>
            <p:cNvSpPr>
              <a:spLocks noChangeShapeType="1"/>
            </p:cNvSpPr>
            <p:nvPr/>
          </p:nvSpPr>
          <p:spPr bwMode="auto">
            <a:xfrm flipH="1">
              <a:off x="3843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52" name="Line 19"/>
            <p:cNvSpPr>
              <a:spLocks noChangeShapeType="1"/>
            </p:cNvSpPr>
            <p:nvPr/>
          </p:nvSpPr>
          <p:spPr bwMode="auto">
            <a:xfrm flipH="1">
              <a:off x="3830" y="2337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53" name="Line 20"/>
            <p:cNvSpPr>
              <a:spLocks noChangeShapeType="1"/>
            </p:cNvSpPr>
            <p:nvPr/>
          </p:nvSpPr>
          <p:spPr bwMode="auto">
            <a:xfrm flipH="1">
              <a:off x="3818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54" name="Line 21"/>
            <p:cNvSpPr>
              <a:spLocks noChangeShapeType="1"/>
            </p:cNvSpPr>
            <p:nvPr/>
          </p:nvSpPr>
          <p:spPr bwMode="auto">
            <a:xfrm flipH="1">
              <a:off x="3805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55" name="Line 22"/>
            <p:cNvSpPr>
              <a:spLocks noChangeShapeType="1"/>
            </p:cNvSpPr>
            <p:nvPr/>
          </p:nvSpPr>
          <p:spPr bwMode="auto">
            <a:xfrm flipH="1">
              <a:off x="3792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56" name="Line 23"/>
            <p:cNvSpPr>
              <a:spLocks noChangeShapeType="1"/>
            </p:cNvSpPr>
            <p:nvPr/>
          </p:nvSpPr>
          <p:spPr bwMode="auto">
            <a:xfrm flipH="1">
              <a:off x="3780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57" name="Line 24"/>
            <p:cNvSpPr>
              <a:spLocks noChangeShapeType="1"/>
            </p:cNvSpPr>
            <p:nvPr/>
          </p:nvSpPr>
          <p:spPr bwMode="auto">
            <a:xfrm flipH="1">
              <a:off x="3767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58" name="Line 25"/>
            <p:cNvSpPr>
              <a:spLocks noChangeShapeType="1"/>
            </p:cNvSpPr>
            <p:nvPr/>
          </p:nvSpPr>
          <p:spPr bwMode="auto">
            <a:xfrm flipH="1">
              <a:off x="3754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59" name="Line 26"/>
            <p:cNvSpPr>
              <a:spLocks noChangeShapeType="1"/>
            </p:cNvSpPr>
            <p:nvPr/>
          </p:nvSpPr>
          <p:spPr bwMode="auto">
            <a:xfrm flipH="1">
              <a:off x="3741" y="2337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60" name="Line 27"/>
            <p:cNvSpPr>
              <a:spLocks noChangeShapeType="1"/>
            </p:cNvSpPr>
            <p:nvPr/>
          </p:nvSpPr>
          <p:spPr bwMode="auto">
            <a:xfrm flipH="1">
              <a:off x="3729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61" name="Line 28"/>
            <p:cNvSpPr>
              <a:spLocks noChangeShapeType="1"/>
            </p:cNvSpPr>
            <p:nvPr/>
          </p:nvSpPr>
          <p:spPr bwMode="auto">
            <a:xfrm flipH="1">
              <a:off x="3716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62" name="Line 29"/>
            <p:cNvSpPr>
              <a:spLocks noChangeShapeType="1"/>
            </p:cNvSpPr>
            <p:nvPr/>
          </p:nvSpPr>
          <p:spPr bwMode="auto">
            <a:xfrm flipH="1">
              <a:off x="3703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63" name="Line 30"/>
            <p:cNvSpPr>
              <a:spLocks noChangeShapeType="1"/>
            </p:cNvSpPr>
            <p:nvPr/>
          </p:nvSpPr>
          <p:spPr bwMode="auto">
            <a:xfrm flipH="1">
              <a:off x="3690" y="2337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64" name="Line 31"/>
            <p:cNvSpPr>
              <a:spLocks noChangeShapeType="1"/>
            </p:cNvSpPr>
            <p:nvPr/>
          </p:nvSpPr>
          <p:spPr bwMode="auto">
            <a:xfrm flipH="1">
              <a:off x="3678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65" name="Line 32"/>
            <p:cNvSpPr>
              <a:spLocks noChangeShapeType="1"/>
            </p:cNvSpPr>
            <p:nvPr/>
          </p:nvSpPr>
          <p:spPr bwMode="auto">
            <a:xfrm flipH="1">
              <a:off x="3665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66" name="Line 33"/>
            <p:cNvSpPr>
              <a:spLocks noChangeShapeType="1"/>
            </p:cNvSpPr>
            <p:nvPr/>
          </p:nvSpPr>
          <p:spPr bwMode="auto">
            <a:xfrm flipH="1">
              <a:off x="3652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67" name="Line 34"/>
            <p:cNvSpPr>
              <a:spLocks noChangeShapeType="1"/>
            </p:cNvSpPr>
            <p:nvPr/>
          </p:nvSpPr>
          <p:spPr bwMode="auto">
            <a:xfrm flipH="1">
              <a:off x="3639" y="2337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68" name="Line 35"/>
            <p:cNvSpPr>
              <a:spLocks noChangeShapeType="1"/>
            </p:cNvSpPr>
            <p:nvPr/>
          </p:nvSpPr>
          <p:spPr bwMode="auto">
            <a:xfrm flipH="1">
              <a:off x="3627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69" name="Line 36"/>
            <p:cNvSpPr>
              <a:spLocks noChangeShapeType="1"/>
            </p:cNvSpPr>
            <p:nvPr/>
          </p:nvSpPr>
          <p:spPr bwMode="auto">
            <a:xfrm flipH="1">
              <a:off x="3614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70" name="Line 37"/>
            <p:cNvSpPr>
              <a:spLocks noChangeShapeType="1"/>
            </p:cNvSpPr>
            <p:nvPr/>
          </p:nvSpPr>
          <p:spPr bwMode="auto">
            <a:xfrm flipH="1">
              <a:off x="3601" y="2337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71" name="Line 38"/>
            <p:cNvSpPr>
              <a:spLocks noChangeShapeType="1"/>
            </p:cNvSpPr>
            <p:nvPr/>
          </p:nvSpPr>
          <p:spPr bwMode="auto">
            <a:xfrm flipH="1">
              <a:off x="3589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72" name="Line 39"/>
            <p:cNvSpPr>
              <a:spLocks noChangeShapeType="1"/>
            </p:cNvSpPr>
            <p:nvPr/>
          </p:nvSpPr>
          <p:spPr bwMode="auto">
            <a:xfrm flipH="1">
              <a:off x="3576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73" name="Line 40"/>
            <p:cNvSpPr>
              <a:spLocks noChangeShapeType="1"/>
            </p:cNvSpPr>
            <p:nvPr/>
          </p:nvSpPr>
          <p:spPr bwMode="auto">
            <a:xfrm flipH="1">
              <a:off x="3563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74" name="Line 41"/>
            <p:cNvSpPr>
              <a:spLocks noChangeShapeType="1"/>
            </p:cNvSpPr>
            <p:nvPr/>
          </p:nvSpPr>
          <p:spPr bwMode="auto">
            <a:xfrm flipH="1">
              <a:off x="3550" y="2337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75" name="Line 42"/>
            <p:cNvSpPr>
              <a:spLocks noChangeShapeType="1"/>
            </p:cNvSpPr>
            <p:nvPr/>
          </p:nvSpPr>
          <p:spPr bwMode="auto">
            <a:xfrm flipH="1">
              <a:off x="3538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76" name="Line 43"/>
            <p:cNvSpPr>
              <a:spLocks noChangeShapeType="1"/>
            </p:cNvSpPr>
            <p:nvPr/>
          </p:nvSpPr>
          <p:spPr bwMode="auto">
            <a:xfrm flipH="1">
              <a:off x="3525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77" name="Line 44"/>
            <p:cNvSpPr>
              <a:spLocks noChangeShapeType="1"/>
            </p:cNvSpPr>
            <p:nvPr/>
          </p:nvSpPr>
          <p:spPr bwMode="auto">
            <a:xfrm flipH="1">
              <a:off x="3512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78" name="Line 45"/>
            <p:cNvSpPr>
              <a:spLocks noChangeShapeType="1"/>
            </p:cNvSpPr>
            <p:nvPr/>
          </p:nvSpPr>
          <p:spPr bwMode="auto">
            <a:xfrm flipH="1">
              <a:off x="3499" y="2337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79" name="Line 46"/>
            <p:cNvSpPr>
              <a:spLocks noChangeShapeType="1"/>
            </p:cNvSpPr>
            <p:nvPr/>
          </p:nvSpPr>
          <p:spPr bwMode="auto">
            <a:xfrm flipH="1">
              <a:off x="3487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80" name="Line 47"/>
            <p:cNvSpPr>
              <a:spLocks noChangeShapeType="1"/>
            </p:cNvSpPr>
            <p:nvPr/>
          </p:nvSpPr>
          <p:spPr bwMode="auto">
            <a:xfrm flipH="1">
              <a:off x="3474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81" name="Line 48"/>
            <p:cNvSpPr>
              <a:spLocks noChangeShapeType="1"/>
            </p:cNvSpPr>
            <p:nvPr/>
          </p:nvSpPr>
          <p:spPr bwMode="auto">
            <a:xfrm flipH="1">
              <a:off x="3461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82" name="Line 49"/>
            <p:cNvSpPr>
              <a:spLocks noChangeShapeType="1"/>
            </p:cNvSpPr>
            <p:nvPr/>
          </p:nvSpPr>
          <p:spPr bwMode="auto">
            <a:xfrm flipH="1">
              <a:off x="3449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83" name="Line 50"/>
            <p:cNvSpPr>
              <a:spLocks noChangeShapeType="1"/>
            </p:cNvSpPr>
            <p:nvPr/>
          </p:nvSpPr>
          <p:spPr bwMode="auto">
            <a:xfrm flipH="1">
              <a:off x="3436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84" name="Line 51"/>
            <p:cNvSpPr>
              <a:spLocks noChangeShapeType="1"/>
            </p:cNvSpPr>
            <p:nvPr/>
          </p:nvSpPr>
          <p:spPr bwMode="auto">
            <a:xfrm flipH="1">
              <a:off x="3423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85" name="Line 52"/>
            <p:cNvSpPr>
              <a:spLocks noChangeShapeType="1"/>
            </p:cNvSpPr>
            <p:nvPr/>
          </p:nvSpPr>
          <p:spPr bwMode="auto">
            <a:xfrm flipH="1">
              <a:off x="3410" y="2337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86" name="Line 53"/>
            <p:cNvSpPr>
              <a:spLocks noChangeShapeType="1"/>
            </p:cNvSpPr>
            <p:nvPr/>
          </p:nvSpPr>
          <p:spPr bwMode="auto">
            <a:xfrm flipH="1">
              <a:off x="3398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87" name="Line 54"/>
            <p:cNvSpPr>
              <a:spLocks noChangeShapeType="1"/>
            </p:cNvSpPr>
            <p:nvPr/>
          </p:nvSpPr>
          <p:spPr bwMode="auto">
            <a:xfrm flipH="1">
              <a:off x="3385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88" name="Line 55"/>
            <p:cNvSpPr>
              <a:spLocks noChangeShapeType="1"/>
            </p:cNvSpPr>
            <p:nvPr/>
          </p:nvSpPr>
          <p:spPr bwMode="auto">
            <a:xfrm flipH="1">
              <a:off x="3372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89" name="Line 56"/>
            <p:cNvSpPr>
              <a:spLocks noChangeShapeType="1"/>
            </p:cNvSpPr>
            <p:nvPr/>
          </p:nvSpPr>
          <p:spPr bwMode="auto">
            <a:xfrm flipH="1">
              <a:off x="3359" y="2337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90" name="Line 57"/>
            <p:cNvSpPr>
              <a:spLocks noChangeShapeType="1"/>
            </p:cNvSpPr>
            <p:nvPr/>
          </p:nvSpPr>
          <p:spPr bwMode="auto">
            <a:xfrm flipH="1">
              <a:off x="3347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91" name="Line 58"/>
            <p:cNvSpPr>
              <a:spLocks noChangeShapeType="1"/>
            </p:cNvSpPr>
            <p:nvPr/>
          </p:nvSpPr>
          <p:spPr bwMode="auto">
            <a:xfrm flipH="1">
              <a:off x="3334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92" name="Line 59"/>
            <p:cNvSpPr>
              <a:spLocks noChangeShapeType="1"/>
            </p:cNvSpPr>
            <p:nvPr/>
          </p:nvSpPr>
          <p:spPr bwMode="auto">
            <a:xfrm flipH="1">
              <a:off x="3321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93" name="Line 60"/>
            <p:cNvSpPr>
              <a:spLocks noChangeShapeType="1"/>
            </p:cNvSpPr>
            <p:nvPr/>
          </p:nvSpPr>
          <p:spPr bwMode="auto">
            <a:xfrm flipH="1">
              <a:off x="3308" y="2337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94" name="Line 61"/>
            <p:cNvSpPr>
              <a:spLocks noChangeShapeType="1"/>
            </p:cNvSpPr>
            <p:nvPr/>
          </p:nvSpPr>
          <p:spPr bwMode="auto">
            <a:xfrm flipH="1">
              <a:off x="3296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95" name="Line 62"/>
            <p:cNvSpPr>
              <a:spLocks noChangeShapeType="1"/>
            </p:cNvSpPr>
            <p:nvPr/>
          </p:nvSpPr>
          <p:spPr bwMode="auto">
            <a:xfrm flipH="1">
              <a:off x="3283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96" name="Line 63"/>
            <p:cNvSpPr>
              <a:spLocks noChangeShapeType="1"/>
            </p:cNvSpPr>
            <p:nvPr/>
          </p:nvSpPr>
          <p:spPr bwMode="auto">
            <a:xfrm flipH="1">
              <a:off x="3270" y="2337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97" name="Line 64"/>
            <p:cNvSpPr>
              <a:spLocks noChangeShapeType="1"/>
            </p:cNvSpPr>
            <p:nvPr/>
          </p:nvSpPr>
          <p:spPr bwMode="auto">
            <a:xfrm flipH="1">
              <a:off x="3258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98" name="Line 65"/>
            <p:cNvSpPr>
              <a:spLocks noChangeShapeType="1"/>
            </p:cNvSpPr>
            <p:nvPr/>
          </p:nvSpPr>
          <p:spPr bwMode="auto">
            <a:xfrm flipH="1">
              <a:off x="3245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99" name="Line 66"/>
            <p:cNvSpPr>
              <a:spLocks noChangeShapeType="1"/>
            </p:cNvSpPr>
            <p:nvPr/>
          </p:nvSpPr>
          <p:spPr bwMode="auto">
            <a:xfrm flipH="1">
              <a:off x="3232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00" name="Line 67"/>
            <p:cNvSpPr>
              <a:spLocks noChangeShapeType="1"/>
            </p:cNvSpPr>
            <p:nvPr/>
          </p:nvSpPr>
          <p:spPr bwMode="auto">
            <a:xfrm flipH="1">
              <a:off x="3219" y="2337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01" name="Line 68"/>
            <p:cNvSpPr>
              <a:spLocks noChangeShapeType="1"/>
            </p:cNvSpPr>
            <p:nvPr/>
          </p:nvSpPr>
          <p:spPr bwMode="auto">
            <a:xfrm flipH="1">
              <a:off x="3207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02" name="Line 69"/>
            <p:cNvSpPr>
              <a:spLocks noChangeShapeType="1"/>
            </p:cNvSpPr>
            <p:nvPr/>
          </p:nvSpPr>
          <p:spPr bwMode="auto">
            <a:xfrm flipH="1">
              <a:off x="3194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03" name="Line 70"/>
            <p:cNvSpPr>
              <a:spLocks noChangeShapeType="1"/>
            </p:cNvSpPr>
            <p:nvPr/>
          </p:nvSpPr>
          <p:spPr bwMode="auto">
            <a:xfrm flipH="1">
              <a:off x="3181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04" name="Line 71"/>
            <p:cNvSpPr>
              <a:spLocks noChangeShapeType="1"/>
            </p:cNvSpPr>
            <p:nvPr/>
          </p:nvSpPr>
          <p:spPr bwMode="auto">
            <a:xfrm flipH="1">
              <a:off x="3168" y="2337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05" name="Line 72"/>
            <p:cNvSpPr>
              <a:spLocks noChangeShapeType="1"/>
            </p:cNvSpPr>
            <p:nvPr/>
          </p:nvSpPr>
          <p:spPr bwMode="auto">
            <a:xfrm flipH="1">
              <a:off x="3156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06" name="Line 73"/>
            <p:cNvSpPr>
              <a:spLocks noChangeShapeType="1"/>
            </p:cNvSpPr>
            <p:nvPr/>
          </p:nvSpPr>
          <p:spPr bwMode="auto">
            <a:xfrm flipH="1">
              <a:off x="3143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07" name="Line 74"/>
            <p:cNvSpPr>
              <a:spLocks noChangeShapeType="1"/>
            </p:cNvSpPr>
            <p:nvPr/>
          </p:nvSpPr>
          <p:spPr bwMode="auto">
            <a:xfrm flipH="1">
              <a:off x="3130" y="2337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08" name="Line 75"/>
            <p:cNvSpPr>
              <a:spLocks noChangeShapeType="1"/>
            </p:cNvSpPr>
            <p:nvPr/>
          </p:nvSpPr>
          <p:spPr bwMode="auto">
            <a:xfrm flipH="1">
              <a:off x="3118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09" name="Line 76"/>
            <p:cNvSpPr>
              <a:spLocks noChangeShapeType="1"/>
            </p:cNvSpPr>
            <p:nvPr/>
          </p:nvSpPr>
          <p:spPr bwMode="auto">
            <a:xfrm flipH="1">
              <a:off x="3105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0" name="Line 77"/>
            <p:cNvSpPr>
              <a:spLocks noChangeShapeType="1"/>
            </p:cNvSpPr>
            <p:nvPr/>
          </p:nvSpPr>
          <p:spPr bwMode="auto">
            <a:xfrm flipH="1">
              <a:off x="3092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1" name="Line 78"/>
            <p:cNvSpPr>
              <a:spLocks noChangeShapeType="1"/>
            </p:cNvSpPr>
            <p:nvPr/>
          </p:nvSpPr>
          <p:spPr bwMode="auto">
            <a:xfrm flipH="1">
              <a:off x="3079" y="2337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2" name="Line 79"/>
            <p:cNvSpPr>
              <a:spLocks noChangeShapeType="1"/>
            </p:cNvSpPr>
            <p:nvPr/>
          </p:nvSpPr>
          <p:spPr bwMode="auto">
            <a:xfrm flipH="1">
              <a:off x="3067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3" name="Line 80"/>
            <p:cNvSpPr>
              <a:spLocks noChangeShapeType="1"/>
            </p:cNvSpPr>
            <p:nvPr/>
          </p:nvSpPr>
          <p:spPr bwMode="auto">
            <a:xfrm flipH="1">
              <a:off x="3054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4" name="Line 81"/>
            <p:cNvSpPr>
              <a:spLocks noChangeShapeType="1"/>
            </p:cNvSpPr>
            <p:nvPr/>
          </p:nvSpPr>
          <p:spPr bwMode="auto">
            <a:xfrm flipH="1">
              <a:off x="3041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5" name="Line 82"/>
            <p:cNvSpPr>
              <a:spLocks noChangeShapeType="1"/>
            </p:cNvSpPr>
            <p:nvPr/>
          </p:nvSpPr>
          <p:spPr bwMode="auto">
            <a:xfrm flipH="1">
              <a:off x="3028" y="2337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6" name="Line 83"/>
            <p:cNvSpPr>
              <a:spLocks noChangeShapeType="1"/>
            </p:cNvSpPr>
            <p:nvPr/>
          </p:nvSpPr>
          <p:spPr bwMode="auto">
            <a:xfrm flipH="1">
              <a:off x="3016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7" name="Line 84"/>
            <p:cNvSpPr>
              <a:spLocks noChangeShapeType="1"/>
            </p:cNvSpPr>
            <p:nvPr/>
          </p:nvSpPr>
          <p:spPr bwMode="auto">
            <a:xfrm flipH="1">
              <a:off x="3003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8" name="Line 85"/>
            <p:cNvSpPr>
              <a:spLocks noChangeShapeType="1"/>
            </p:cNvSpPr>
            <p:nvPr/>
          </p:nvSpPr>
          <p:spPr bwMode="auto">
            <a:xfrm flipH="1">
              <a:off x="2990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9" name="Line 86"/>
            <p:cNvSpPr>
              <a:spLocks noChangeShapeType="1"/>
            </p:cNvSpPr>
            <p:nvPr/>
          </p:nvSpPr>
          <p:spPr bwMode="auto">
            <a:xfrm flipH="1">
              <a:off x="2978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0" name="Line 87"/>
            <p:cNvSpPr>
              <a:spLocks noChangeShapeType="1"/>
            </p:cNvSpPr>
            <p:nvPr/>
          </p:nvSpPr>
          <p:spPr bwMode="auto">
            <a:xfrm flipH="1">
              <a:off x="2965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1" name="Line 88"/>
            <p:cNvSpPr>
              <a:spLocks noChangeShapeType="1"/>
            </p:cNvSpPr>
            <p:nvPr/>
          </p:nvSpPr>
          <p:spPr bwMode="auto">
            <a:xfrm flipH="1">
              <a:off x="2952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2" name="Line 89"/>
            <p:cNvSpPr>
              <a:spLocks noChangeShapeType="1"/>
            </p:cNvSpPr>
            <p:nvPr/>
          </p:nvSpPr>
          <p:spPr bwMode="auto">
            <a:xfrm flipH="1">
              <a:off x="2939" y="2337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3" name="Line 90"/>
            <p:cNvSpPr>
              <a:spLocks noChangeShapeType="1"/>
            </p:cNvSpPr>
            <p:nvPr/>
          </p:nvSpPr>
          <p:spPr bwMode="auto">
            <a:xfrm flipH="1">
              <a:off x="2927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4" name="Line 91"/>
            <p:cNvSpPr>
              <a:spLocks noChangeShapeType="1"/>
            </p:cNvSpPr>
            <p:nvPr/>
          </p:nvSpPr>
          <p:spPr bwMode="auto">
            <a:xfrm flipH="1">
              <a:off x="2914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5" name="Line 92"/>
            <p:cNvSpPr>
              <a:spLocks noChangeShapeType="1"/>
            </p:cNvSpPr>
            <p:nvPr/>
          </p:nvSpPr>
          <p:spPr bwMode="auto">
            <a:xfrm flipH="1">
              <a:off x="2901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6" name="Line 93"/>
            <p:cNvSpPr>
              <a:spLocks noChangeShapeType="1"/>
            </p:cNvSpPr>
            <p:nvPr/>
          </p:nvSpPr>
          <p:spPr bwMode="auto">
            <a:xfrm flipH="1">
              <a:off x="2888" y="2337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7" name="Line 94"/>
            <p:cNvSpPr>
              <a:spLocks noChangeShapeType="1"/>
            </p:cNvSpPr>
            <p:nvPr/>
          </p:nvSpPr>
          <p:spPr bwMode="auto">
            <a:xfrm flipH="1">
              <a:off x="2876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8" name="Line 95"/>
            <p:cNvSpPr>
              <a:spLocks noChangeShapeType="1"/>
            </p:cNvSpPr>
            <p:nvPr/>
          </p:nvSpPr>
          <p:spPr bwMode="auto">
            <a:xfrm flipH="1">
              <a:off x="2863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9" name="Line 96"/>
            <p:cNvSpPr>
              <a:spLocks noChangeShapeType="1"/>
            </p:cNvSpPr>
            <p:nvPr/>
          </p:nvSpPr>
          <p:spPr bwMode="auto">
            <a:xfrm flipH="1">
              <a:off x="2850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0" name="Line 97"/>
            <p:cNvSpPr>
              <a:spLocks noChangeShapeType="1"/>
            </p:cNvSpPr>
            <p:nvPr/>
          </p:nvSpPr>
          <p:spPr bwMode="auto">
            <a:xfrm flipH="1">
              <a:off x="2837" y="2337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1" name="Line 98"/>
            <p:cNvSpPr>
              <a:spLocks noChangeShapeType="1"/>
            </p:cNvSpPr>
            <p:nvPr/>
          </p:nvSpPr>
          <p:spPr bwMode="auto">
            <a:xfrm flipH="1">
              <a:off x="2825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2" name="Line 99"/>
            <p:cNvSpPr>
              <a:spLocks noChangeShapeType="1"/>
            </p:cNvSpPr>
            <p:nvPr/>
          </p:nvSpPr>
          <p:spPr bwMode="auto">
            <a:xfrm flipH="1">
              <a:off x="2812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3" name="Line 100"/>
            <p:cNvSpPr>
              <a:spLocks noChangeShapeType="1"/>
            </p:cNvSpPr>
            <p:nvPr/>
          </p:nvSpPr>
          <p:spPr bwMode="auto">
            <a:xfrm flipH="1">
              <a:off x="2799" y="2337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4" name="Line 101"/>
            <p:cNvSpPr>
              <a:spLocks noChangeShapeType="1"/>
            </p:cNvSpPr>
            <p:nvPr/>
          </p:nvSpPr>
          <p:spPr bwMode="auto">
            <a:xfrm flipH="1">
              <a:off x="2787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5" name="Line 102"/>
            <p:cNvSpPr>
              <a:spLocks noChangeShapeType="1"/>
            </p:cNvSpPr>
            <p:nvPr/>
          </p:nvSpPr>
          <p:spPr bwMode="auto">
            <a:xfrm flipH="1">
              <a:off x="2774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6" name="Line 103"/>
            <p:cNvSpPr>
              <a:spLocks noChangeShapeType="1"/>
            </p:cNvSpPr>
            <p:nvPr/>
          </p:nvSpPr>
          <p:spPr bwMode="auto">
            <a:xfrm flipH="1">
              <a:off x="2761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7" name="Line 104"/>
            <p:cNvSpPr>
              <a:spLocks noChangeShapeType="1"/>
            </p:cNvSpPr>
            <p:nvPr/>
          </p:nvSpPr>
          <p:spPr bwMode="auto">
            <a:xfrm flipH="1">
              <a:off x="2748" y="2337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8" name="Line 105"/>
            <p:cNvSpPr>
              <a:spLocks noChangeShapeType="1"/>
            </p:cNvSpPr>
            <p:nvPr/>
          </p:nvSpPr>
          <p:spPr bwMode="auto">
            <a:xfrm flipH="1">
              <a:off x="2736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9" name="Line 106"/>
            <p:cNvSpPr>
              <a:spLocks noChangeShapeType="1"/>
            </p:cNvSpPr>
            <p:nvPr/>
          </p:nvSpPr>
          <p:spPr bwMode="auto">
            <a:xfrm flipH="1">
              <a:off x="2723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40" name="Line 107"/>
            <p:cNvSpPr>
              <a:spLocks noChangeShapeType="1"/>
            </p:cNvSpPr>
            <p:nvPr/>
          </p:nvSpPr>
          <p:spPr bwMode="auto">
            <a:xfrm flipH="1">
              <a:off x="2710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41" name="Line 108"/>
            <p:cNvSpPr>
              <a:spLocks noChangeShapeType="1"/>
            </p:cNvSpPr>
            <p:nvPr/>
          </p:nvSpPr>
          <p:spPr bwMode="auto">
            <a:xfrm flipH="1">
              <a:off x="2697" y="2337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42" name="Line 109"/>
            <p:cNvSpPr>
              <a:spLocks noChangeShapeType="1"/>
            </p:cNvSpPr>
            <p:nvPr/>
          </p:nvSpPr>
          <p:spPr bwMode="auto">
            <a:xfrm flipH="1">
              <a:off x="2685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43" name="Line 110"/>
            <p:cNvSpPr>
              <a:spLocks noChangeShapeType="1"/>
            </p:cNvSpPr>
            <p:nvPr/>
          </p:nvSpPr>
          <p:spPr bwMode="auto">
            <a:xfrm flipH="1">
              <a:off x="2672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44" name="Line 111"/>
            <p:cNvSpPr>
              <a:spLocks noChangeShapeType="1"/>
            </p:cNvSpPr>
            <p:nvPr/>
          </p:nvSpPr>
          <p:spPr bwMode="auto">
            <a:xfrm flipH="1">
              <a:off x="2659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45" name="Line 112"/>
            <p:cNvSpPr>
              <a:spLocks noChangeShapeType="1"/>
            </p:cNvSpPr>
            <p:nvPr/>
          </p:nvSpPr>
          <p:spPr bwMode="auto">
            <a:xfrm flipH="1">
              <a:off x="2647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46" name="Line 113"/>
            <p:cNvSpPr>
              <a:spLocks noChangeShapeType="1"/>
            </p:cNvSpPr>
            <p:nvPr/>
          </p:nvSpPr>
          <p:spPr bwMode="auto">
            <a:xfrm flipH="1">
              <a:off x="2634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47" name="Line 114"/>
            <p:cNvSpPr>
              <a:spLocks noChangeShapeType="1"/>
            </p:cNvSpPr>
            <p:nvPr/>
          </p:nvSpPr>
          <p:spPr bwMode="auto">
            <a:xfrm flipH="1">
              <a:off x="2621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48" name="Line 115"/>
            <p:cNvSpPr>
              <a:spLocks noChangeShapeType="1"/>
            </p:cNvSpPr>
            <p:nvPr/>
          </p:nvSpPr>
          <p:spPr bwMode="auto">
            <a:xfrm flipH="1">
              <a:off x="2608" y="2337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49" name="Line 116"/>
            <p:cNvSpPr>
              <a:spLocks noChangeShapeType="1"/>
            </p:cNvSpPr>
            <p:nvPr/>
          </p:nvSpPr>
          <p:spPr bwMode="auto">
            <a:xfrm flipH="1">
              <a:off x="2596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50" name="Line 117"/>
            <p:cNvSpPr>
              <a:spLocks noChangeShapeType="1"/>
            </p:cNvSpPr>
            <p:nvPr/>
          </p:nvSpPr>
          <p:spPr bwMode="auto">
            <a:xfrm flipH="1">
              <a:off x="2583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51" name="Line 118"/>
            <p:cNvSpPr>
              <a:spLocks noChangeShapeType="1"/>
            </p:cNvSpPr>
            <p:nvPr/>
          </p:nvSpPr>
          <p:spPr bwMode="auto">
            <a:xfrm flipH="1">
              <a:off x="2570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52" name="Line 119"/>
            <p:cNvSpPr>
              <a:spLocks noChangeShapeType="1"/>
            </p:cNvSpPr>
            <p:nvPr/>
          </p:nvSpPr>
          <p:spPr bwMode="auto">
            <a:xfrm flipH="1">
              <a:off x="2557" y="2337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53" name="Line 120"/>
            <p:cNvSpPr>
              <a:spLocks noChangeShapeType="1"/>
            </p:cNvSpPr>
            <p:nvPr/>
          </p:nvSpPr>
          <p:spPr bwMode="auto">
            <a:xfrm flipH="1">
              <a:off x="2545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54" name="Line 121"/>
            <p:cNvSpPr>
              <a:spLocks noChangeShapeType="1"/>
            </p:cNvSpPr>
            <p:nvPr/>
          </p:nvSpPr>
          <p:spPr bwMode="auto">
            <a:xfrm flipH="1">
              <a:off x="2532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55" name="Line 122"/>
            <p:cNvSpPr>
              <a:spLocks noChangeShapeType="1"/>
            </p:cNvSpPr>
            <p:nvPr/>
          </p:nvSpPr>
          <p:spPr bwMode="auto">
            <a:xfrm flipH="1">
              <a:off x="2519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56" name="Line 123"/>
            <p:cNvSpPr>
              <a:spLocks noChangeShapeType="1"/>
            </p:cNvSpPr>
            <p:nvPr/>
          </p:nvSpPr>
          <p:spPr bwMode="auto">
            <a:xfrm flipH="1">
              <a:off x="2506" y="2337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57" name="Line 124"/>
            <p:cNvSpPr>
              <a:spLocks noChangeShapeType="1"/>
            </p:cNvSpPr>
            <p:nvPr/>
          </p:nvSpPr>
          <p:spPr bwMode="auto">
            <a:xfrm flipH="1">
              <a:off x="2494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58" name="Line 125"/>
            <p:cNvSpPr>
              <a:spLocks noChangeShapeType="1"/>
            </p:cNvSpPr>
            <p:nvPr/>
          </p:nvSpPr>
          <p:spPr bwMode="auto">
            <a:xfrm flipH="1">
              <a:off x="2481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59" name="Line 126"/>
            <p:cNvSpPr>
              <a:spLocks noChangeShapeType="1"/>
            </p:cNvSpPr>
            <p:nvPr/>
          </p:nvSpPr>
          <p:spPr bwMode="auto">
            <a:xfrm flipH="1">
              <a:off x="2468" y="2337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60" name="Line 127"/>
            <p:cNvSpPr>
              <a:spLocks noChangeShapeType="1"/>
            </p:cNvSpPr>
            <p:nvPr/>
          </p:nvSpPr>
          <p:spPr bwMode="auto">
            <a:xfrm flipH="1">
              <a:off x="2456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61" name="Line 128"/>
            <p:cNvSpPr>
              <a:spLocks noChangeShapeType="1"/>
            </p:cNvSpPr>
            <p:nvPr/>
          </p:nvSpPr>
          <p:spPr bwMode="auto">
            <a:xfrm flipH="1">
              <a:off x="2443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62" name="Line 129"/>
            <p:cNvSpPr>
              <a:spLocks noChangeShapeType="1"/>
            </p:cNvSpPr>
            <p:nvPr/>
          </p:nvSpPr>
          <p:spPr bwMode="auto">
            <a:xfrm flipH="1">
              <a:off x="2430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63" name="Line 130"/>
            <p:cNvSpPr>
              <a:spLocks noChangeShapeType="1"/>
            </p:cNvSpPr>
            <p:nvPr/>
          </p:nvSpPr>
          <p:spPr bwMode="auto">
            <a:xfrm flipH="1">
              <a:off x="2417" y="2337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64" name="Line 131"/>
            <p:cNvSpPr>
              <a:spLocks noChangeShapeType="1"/>
            </p:cNvSpPr>
            <p:nvPr/>
          </p:nvSpPr>
          <p:spPr bwMode="auto">
            <a:xfrm flipH="1">
              <a:off x="2405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65" name="Line 132"/>
            <p:cNvSpPr>
              <a:spLocks noChangeShapeType="1"/>
            </p:cNvSpPr>
            <p:nvPr/>
          </p:nvSpPr>
          <p:spPr bwMode="auto">
            <a:xfrm flipH="1">
              <a:off x="2392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66" name="Line 133"/>
            <p:cNvSpPr>
              <a:spLocks noChangeShapeType="1"/>
            </p:cNvSpPr>
            <p:nvPr/>
          </p:nvSpPr>
          <p:spPr bwMode="auto">
            <a:xfrm flipH="1">
              <a:off x="2379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67" name="Line 134"/>
            <p:cNvSpPr>
              <a:spLocks noChangeShapeType="1"/>
            </p:cNvSpPr>
            <p:nvPr/>
          </p:nvSpPr>
          <p:spPr bwMode="auto">
            <a:xfrm flipH="1">
              <a:off x="2366" y="2337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68" name="Line 135"/>
            <p:cNvSpPr>
              <a:spLocks noChangeShapeType="1"/>
            </p:cNvSpPr>
            <p:nvPr/>
          </p:nvSpPr>
          <p:spPr bwMode="auto">
            <a:xfrm flipH="1">
              <a:off x="2354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69" name="Line 136"/>
            <p:cNvSpPr>
              <a:spLocks noChangeShapeType="1"/>
            </p:cNvSpPr>
            <p:nvPr/>
          </p:nvSpPr>
          <p:spPr bwMode="auto">
            <a:xfrm flipH="1">
              <a:off x="2341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70" name="Line 137"/>
            <p:cNvSpPr>
              <a:spLocks noChangeShapeType="1"/>
            </p:cNvSpPr>
            <p:nvPr/>
          </p:nvSpPr>
          <p:spPr bwMode="auto">
            <a:xfrm flipH="1">
              <a:off x="2328" y="2337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71" name="Line 138"/>
            <p:cNvSpPr>
              <a:spLocks noChangeShapeType="1"/>
            </p:cNvSpPr>
            <p:nvPr/>
          </p:nvSpPr>
          <p:spPr bwMode="auto">
            <a:xfrm flipH="1">
              <a:off x="2316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72" name="Line 139"/>
            <p:cNvSpPr>
              <a:spLocks noChangeShapeType="1"/>
            </p:cNvSpPr>
            <p:nvPr/>
          </p:nvSpPr>
          <p:spPr bwMode="auto">
            <a:xfrm flipH="1">
              <a:off x="2303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73" name="Line 140"/>
            <p:cNvSpPr>
              <a:spLocks noChangeShapeType="1"/>
            </p:cNvSpPr>
            <p:nvPr/>
          </p:nvSpPr>
          <p:spPr bwMode="auto">
            <a:xfrm flipH="1">
              <a:off x="2290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74" name="Line 141"/>
            <p:cNvSpPr>
              <a:spLocks noChangeShapeType="1"/>
            </p:cNvSpPr>
            <p:nvPr/>
          </p:nvSpPr>
          <p:spPr bwMode="auto">
            <a:xfrm flipH="1">
              <a:off x="2277" y="2337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75" name="Line 142"/>
            <p:cNvSpPr>
              <a:spLocks noChangeShapeType="1"/>
            </p:cNvSpPr>
            <p:nvPr/>
          </p:nvSpPr>
          <p:spPr bwMode="auto">
            <a:xfrm flipH="1">
              <a:off x="2265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76" name="Line 143"/>
            <p:cNvSpPr>
              <a:spLocks noChangeShapeType="1"/>
            </p:cNvSpPr>
            <p:nvPr/>
          </p:nvSpPr>
          <p:spPr bwMode="auto">
            <a:xfrm flipH="1">
              <a:off x="2252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77" name="Line 144"/>
            <p:cNvSpPr>
              <a:spLocks noChangeShapeType="1"/>
            </p:cNvSpPr>
            <p:nvPr/>
          </p:nvSpPr>
          <p:spPr bwMode="auto">
            <a:xfrm flipH="1">
              <a:off x="2239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78" name="Line 145"/>
            <p:cNvSpPr>
              <a:spLocks noChangeShapeType="1"/>
            </p:cNvSpPr>
            <p:nvPr/>
          </p:nvSpPr>
          <p:spPr bwMode="auto">
            <a:xfrm flipH="1">
              <a:off x="2226" y="2337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79" name="Line 146"/>
            <p:cNvSpPr>
              <a:spLocks noChangeShapeType="1"/>
            </p:cNvSpPr>
            <p:nvPr/>
          </p:nvSpPr>
          <p:spPr bwMode="auto">
            <a:xfrm flipH="1">
              <a:off x="2214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80" name="Line 147"/>
            <p:cNvSpPr>
              <a:spLocks noChangeShapeType="1"/>
            </p:cNvSpPr>
            <p:nvPr/>
          </p:nvSpPr>
          <p:spPr bwMode="auto">
            <a:xfrm flipH="1">
              <a:off x="2201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81" name="Line 148"/>
            <p:cNvSpPr>
              <a:spLocks noChangeShapeType="1"/>
            </p:cNvSpPr>
            <p:nvPr/>
          </p:nvSpPr>
          <p:spPr bwMode="auto">
            <a:xfrm flipH="1">
              <a:off x="2188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82" name="Line 149"/>
            <p:cNvSpPr>
              <a:spLocks noChangeShapeType="1"/>
            </p:cNvSpPr>
            <p:nvPr/>
          </p:nvSpPr>
          <p:spPr bwMode="auto">
            <a:xfrm flipH="1">
              <a:off x="2176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83" name="Line 150"/>
            <p:cNvSpPr>
              <a:spLocks noChangeShapeType="1"/>
            </p:cNvSpPr>
            <p:nvPr/>
          </p:nvSpPr>
          <p:spPr bwMode="auto">
            <a:xfrm flipH="1">
              <a:off x="2163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84" name="Line 151"/>
            <p:cNvSpPr>
              <a:spLocks noChangeShapeType="1"/>
            </p:cNvSpPr>
            <p:nvPr/>
          </p:nvSpPr>
          <p:spPr bwMode="auto">
            <a:xfrm flipH="1">
              <a:off x="2150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85" name="Line 152"/>
            <p:cNvSpPr>
              <a:spLocks noChangeShapeType="1"/>
            </p:cNvSpPr>
            <p:nvPr/>
          </p:nvSpPr>
          <p:spPr bwMode="auto">
            <a:xfrm flipH="1">
              <a:off x="2137" y="2337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86" name="Line 153"/>
            <p:cNvSpPr>
              <a:spLocks noChangeShapeType="1"/>
            </p:cNvSpPr>
            <p:nvPr/>
          </p:nvSpPr>
          <p:spPr bwMode="auto">
            <a:xfrm flipH="1">
              <a:off x="2125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87" name="Line 154"/>
            <p:cNvSpPr>
              <a:spLocks noChangeShapeType="1"/>
            </p:cNvSpPr>
            <p:nvPr/>
          </p:nvSpPr>
          <p:spPr bwMode="auto">
            <a:xfrm flipH="1">
              <a:off x="2112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88" name="Line 155"/>
            <p:cNvSpPr>
              <a:spLocks noChangeShapeType="1"/>
            </p:cNvSpPr>
            <p:nvPr/>
          </p:nvSpPr>
          <p:spPr bwMode="auto">
            <a:xfrm flipH="1">
              <a:off x="2099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89" name="Line 156"/>
            <p:cNvSpPr>
              <a:spLocks noChangeShapeType="1"/>
            </p:cNvSpPr>
            <p:nvPr/>
          </p:nvSpPr>
          <p:spPr bwMode="auto">
            <a:xfrm flipH="1">
              <a:off x="2086" y="2337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90" name="Line 157"/>
            <p:cNvSpPr>
              <a:spLocks noChangeShapeType="1"/>
            </p:cNvSpPr>
            <p:nvPr/>
          </p:nvSpPr>
          <p:spPr bwMode="auto">
            <a:xfrm flipH="1">
              <a:off x="2074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91" name="Line 158"/>
            <p:cNvSpPr>
              <a:spLocks noChangeShapeType="1"/>
            </p:cNvSpPr>
            <p:nvPr/>
          </p:nvSpPr>
          <p:spPr bwMode="auto">
            <a:xfrm flipH="1">
              <a:off x="2061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92" name="Line 159"/>
            <p:cNvSpPr>
              <a:spLocks noChangeShapeType="1"/>
            </p:cNvSpPr>
            <p:nvPr/>
          </p:nvSpPr>
          <p:spPr bwMode="auto">
            <a:xfrm flipH="1">
              <a:off x="2048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93" name="Line 160"/>
            <p:cNvSpPr>
              <a:spLocks noChangeShapeType="1"/>
            </p:cNvSpPr>
            <p:nvPr/>
          </p:nvSpPr>
          <p:spPr bwMode="auto">
            <a:xfrm flipH="1">
              <a:off x="2035" y="2337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94" name="Line 161"/>
            <p:cNvSpPr>
              <a:spLocks noChangeShapeType="1"/>
            </p:cNvSpPr>
            <p:nvPr/>
          </p:nvSpPr>
          <p:spPr bwMode="auto">
            <a:xfrm flipH="1">
              <a:off x="2023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95" name="Line 162"/>
            <p:cNvSpPr>
              <a:spLocks noChangeShapeType="1"/>
            </p:cNvSpPr>
            <p:nvPr/>
          </p:nvSpPr>
          <p:spPr bwMode="auto">
            <a:xfrm flipH="1">
              <a:off x="2010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96" name="Line 163"/>
            <p:cNvSpPr>
              <a:spLocks noChangeShapeType="1"/>
            </p:cNvSpPr>
            <p:nvPr/>
          </p:nvSpPr>
          <p:spPr bwMode="auto">
            <a:xfrm flipH="1">
              <a:off x="1997" y="2337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97" name="Line 164"/>
            <p:cNvSpPr>
              <a:spLocks noChangeShapeType="1"/>
            </p:cNvSpPr>
            <p:nvPr/>
          </p:nvSpPr>
          <p:spPr bwMode="auto">
            <a:xfrm flipH="1">
              <a:off x="1985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98" name="Line 165"/>
            <p:cNvSpPr>
              <a:spLocks noChangeShapeType="1"/>
            </p:cNvSpPr>
            <p:nvPr/>
          </p:nvSpPr>
          <p:spPr bwMode="auto">
            <a:xfrm flipH="1">
              <a:off x="1972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99" name="Line 166"/>
            <p:cNvSpPr>
              <a:spLocks noChangeShapeType="1"/>
            </p:cNvSpPr>
            <p:nvPr/>
          </p:nvSpPr>
          <p:spPr bwMode="auto">
            <a:xfrm flipH="1">
              <a:off x="1959" y="2337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00" name="Line 167"/>
            <p:cNvSpPr>
              <a:spLocks noChangeShapeType="1"/>
            </p:cNvSpPr>
            <p:nvPr/>
          </p:nvSpPr>
          <p:spPr bwMode="auto">
            <a:xfrm flipH="1">
              <a:off x="1946" y="2337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01" name="Line 168"/>
            <p:cNvSpPr>
              <a:spLocks noChangeShapeType="1"/>
            </p:cNvSpPr>
            <p:nvPr/>
          </p:nvSpPr>
          <p:spPr bwMode="auto">
            <a:xfrm flipH="1">
              <a:off x="1935" y="2337"/>
              <a:ext cx="3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02" name="Freeform 169"/>
            <p:cNvSpPr>
              <a:spLocks/>
            </p:cNvSpPr>
            <p:nvPr/>
          </p:nvSpPr>
          <p:spPr bwMode="auto">
            <a:xfrm>
              <a:off x="1716" y="2300"/>
              <a:ext cx="37" cy="73"/>
            </a:xfrm>
            <a:custGeom>
              <a:avLst/>
              <a:gdLst>
                <a:gd name="T0" fmla="*/ 27 w 37"/>
                <a:gd name="T1" fmla="*/ 0 h 73"/>
                <a:gd name="T2" fmla="*/ 27 w 37"/>
                <a:gd name="T3" fmla="*/ 58 h 73"/>
                <a:gd name="T4" fmla="*/ 27 w 37"/>
                <a:gd name="T5" fmla="*/ 62 h 73"/>
                <a:gd name="T6" fmla="*/ 28 w 37"/>
                <a:gd name="T7" fmla="*/ 65 h 73"/>
                <a:gd name="T8" fmla="*/ 28 w 37"/>
                <a:gd name="T9" fmla="*/ 66 h 73"/>
                <a:gd name="T10" fmla="*/ 29 w 37"/>
                <a:gd name="T11" fmla="*/ 68 h 73"/>
                <a:gd name="T12" fmla="*/ 30 w 37"/>
                <a:gd name="T13" fmla="*/ 69 h 73"/>
                <a:gd name="T14" fmla="*/ 32 w 37"/>
                <a:gd name="T15" fmla="*/ 70 h 73"/>
                <a:gd name="T16" fmla="*/ 35 w 37"/>
                <a:gd name="T17" fmla="*/ 70 h 73"/>
                <a:gd name="T18" fmla="*/ 37 w 37"/>
                <a:gd name="T19" fmla="*/ 70 h 73"/>
                <a:gd name="T20" fmla="*/ 37 w 37"/>
                <a:gd name="T21" fmla="*/ 73 h 73"/>
                <a:gd name="T22" fmla="*/ 0 w 37"/>
                <a:gd name="T23" fmla="*/ 73 h 73"/>
                <a:gd name="T24" fmla="*/ 0 w 37"/>
                <a:gd name="T25" fmla="*/ 70 h 73"/>
                <a:gd name="T26" fmla="*/ 2 w 37"/>
                <a:gd name="T27" fmla="*/ 70 h 73"/>
                <a:gd name="T28" fmla="*/ 5 w 37"/>
                <a:gd name="T29" fmla="*/ 70 h 73"/>
                <a:gd name="T30" fmla="*/ 9 w 37"/>
                <a:gd name="T31" fmla="*/ 69 h 73"/>
                <a:gd name="T32" fmla="*/ 10 w 37"/>
                <a:gd name="T33" fmla="*/ 68 h 73"/>
                <a:gd name="T34" fmla="*/ 11 w 37"/>
                <a:gd name="T35" fmla="*/ 66 h 73"/>
                <a:gd name="T36" fmla="*/ 11 w 37"/>
                <a:gd name="T37" fmla="*/ 65 h 73"/>
                <a:gd name="T38" fmla="*/ 12 w 37"/>
                <a:gd name="T39" fmla="*/ 62 h 73"/>
                <a:gd name="T40" fmla="*/ 12 w 37"/>
                <a:gd name="T41" fmla="*/ 58 h 73"/>
                <a:gd name="T42" fmla="*/ 12 w 37"/>
                <a:gd name="T43" fmla="*/ 22 h 73"/>
                <a:gd name="T44" fmla="*/ 12 w 37"/>
                <a:gd name="T45" fmla="*/ 18 h 73"/>
                <a:gd name="T46" fmla="*/ 11 w 37"/>
                <a:gd name="T47" fmla="*/ 16 h 73"/>
                <a:gd name="T48" fmla="*/ 11 w 37"/>
                <a:gd name="T49" fmla="*/ 15 h 73"/>
                <a:gd name="T50" fmla="*/ 10 w 37"/>
                <a:gd name="T51" fmla="*/ 14 h 73"/>
                <a:gd name="T52" fmla="*/ 9 w 37"/>
                <a:gd name="T53" fmla="*/ 13 h 73"/>
                <a:gd name="T54" fmla="*/ 7 w 37"/>
                <a:gd name="T55" fmla="*/ 13 h 73"/>
                <a:gd name="T56" fmla="*/ 4 w 37"/>
                <a:gd name="T57" fmla="*/ 14 h 73"/>
                <a:gd name="T58" fmla="*/ 1 w 37"/>
                <a:gd name="T59" fmla="*/ 15 h 73"/>
                <a:gd name="T60" fmla="*/ 0 w 37"/>
                <a:gd name="T61" fmla="*/ 13 h 73"/>
                <a:gd name="T62" fmla="*/ 26 w 37"/>
                <a:gd name="T63" fmla="*/ 0 h 73"/>
                <a:gd name="T64" fmla="*/ 27 w 37"/>
                <a:gd name="T6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7" h="73">
                  <a:moveTo>
                    <a:pt x="27" y="0"/>
                  </a:moveTo>
                  <a:lnTo>
                    <a:pt x="27" y="58"/>
                  </a:lnTo>
                  <a:lnTo>
                    <a:pt x="27" y="62"/>
                  </a:lnTo>
                  <a:lnTo>
                    <a:pt x="28" y="65"/>
                  </a:lnTo>
                  <a:lnTo>
                    <a:pt x="28" y="66"/>
                  </a:lnTo>
                  <a:lnTo>
                    <a:pt x="29" y="68"/>
                  </a:lnTo>
                  <a:lnTo>
                    <a:pt x="30" y="69"/>
                  </a:lnTo>
                  <a:lnTo>
                    <a:pt x="32" y="70"/>
                  </a:lnTo>
                  <a:lnTo>
                    <a:pt x="35" y="70"/>
                  </a:lnTo>
                  <a:lnTo>
                    <a:pt x="37" y="70"/>
                  </a:lnTo>
                  <a:lnTo>
                    <a:pt x="37" y="73"/>
                  </a:lnTo>
                  <a:lnTo>
                    <a:pt x="0" y="73"/>
                  </a:lnTo>
                  <a:lnTo>
                    <a:pt x="0" y="70"/>
                  </a:lnTo>
                  <a:lnTo>
                    <a:pt x="2" y="70"/>
                  </a:lnTo>
                  <a:lnTo>
                    <a:pt x="5" y="70"/>
                  </a:lnTo>
                  <a:lnTo>
                    <a:pt x="9" y="69"/>
                  </a:lnTo>
                  <a:lnTo>
                    <a:pt x="10" y="68"/>
                  </a:lnTo>
                  <a:lnTo>
                    <a:pt x="11" y="66"/>
                  </a:lnTo>
                  <a:lnTo>
                    <a:pt x="11" y="65"/>
                  </a:lnTo>
                  <a:lnTo>
                    <a:pt x="12" y="62"/>
                  </a:lnTo>
                  <a:lnTo>
                    <a:pt x="12" y="58"/>
                  </a:lnTo>
                  <a:lnTo>
                    <a:pt x="12" y="22"/>
                  </a:lnTo>
                  <a:lnTo>
                    <a:pt x="12" y="18"/>
                  </a:lnTo>
                  <a:lnTo>
                    <a:pt x="11" y="16"/>
                  </a:lnTo>
                  <a:lnTo>
                    <a:pt x="11" y="15"/>
                  </a:lnTo>
                  <a:lnTo>
                    <a:pt x="10" y="14"/>
                  </a:lnTo>
                  <a:lnTo>
                    <a:pt x="9" y="13"/>
                  </a:lnTo>
                  <a:lnTo>
                    <a:pt x="7" y="13"/>
                  </a:lnTo>
                  <a:lnTo>
                    <a:pt x="4" y="14"/>
                  </a:lnTo>
                  <a:lnTo>
                    <a:pt x="1" y="15"/>
                  </a:lnTo>
                  <a:lnTo>
                    <a:pt x="0" y="13"/>
                  </a:lnTo>
                  <a:lnTo>
                    <a:pt x="26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03" name="Freeform 170"/>
            <p:cNvSpPr>
              <a:spLocks noEditPoints="1"/>
            </p:cNvSpPr>
            <p:nvPr/>
          </p:nvSpPr>
          <p:spPr bwMode="auto">
            <a:xfrm>
              <a:off x="1765" y="2300"/>
              <a:ext cx="46" cy="74"/>
            </a:xfrm>
            <a:custGeom>
              <a:avLst/>
              <a:gdLst>
                <a:gd name="T0" fmla="*/ 46 w 46"/>
                <a:gd name="T1" fmla="*/ 38 h 74"/>
                <a:gd name="T2" fmla="*/ 45 w 46"/>
                <a:gd name="T3" fmla="*/ 47 h 74"/>
                <a:gd name="T4" fmla="*/ 42 w 46"/>
                <a:gd name="T5" fmla="*/ 57 h 74"/>
                <a:gd name="T6" fmla="*/ 40 w 46"/>
                <a:gd name="T7" fmla="*/ 62 h 74"/>
                <a:gd name="T8" fmla="*/ 38 w 46"/>
                <a:gd name="T9" fmla="*/ 66 h 74"/>
                <a:gd name="T10" fmla="*/ 35 w 46"/>
                <a:gd name="T11" fmla="*/ 69 h 74"/>
                <a:gd name="T12" fmla="*/ 31 w 46"/>
                <a:gd name="T13" fmla="*/ 72 h 74"/>
                <a:gd name="T14" fmla="*/ 26 w 46"/>
                <a:gd name="T15" fmla="*/ 74 h 74"/>
                <a:gd name="T16" fmla="*/ 22 w 46"/>
                <a:gd name="T17" fmla="*/ 74 h 74"/>
                <a:gd name="T18" fmla="*/ 18 w 46"/>
                <a:gd name="T19" fmla="*/ 73 h 74"/>
                <a:gd name="T20" fmla="*/ 14 w 46"/>
                <a:gd name="T21" fmla="*/ 72 h 74"/>
                <a:gd name="T22" fmla="*/ 10 w 46"/>
                <a:gd name="T23" fmla="*/ 68 h 74"/>
                <a:gd name="T24" fmla="*/ 6 w 46"/>
                <a:gd name="T25" fmla="*/ 64 h 74"/>
                <a:gd name="T26" fmla="*/ 4 w 46"/>
                <a:gd name="T27" fmla="*/ 60 h 74"/>
                <a:gd name="T28" fmla="*/ 2 w 46"/>
                <a:gd name="T29" fmla="*/ 55 h 74"/>
                <a:gd name="T30" fmla="*/ 1 w 46"/>
                <a:gd name="T31" fmla="*/ 46 h 74"/>
                <a:gd name="T32" fmla="*/ 0 w 46"/>
                <a:gd name="T33" fmla="*/ 38 h 74"/>
                <a:gd name="T34" fmla="*/ 1 w 46"/>
                <a:gd name="T35" fmla="*/ 27 h 74"/>
                <a:gd name="T36" fmla="*/ 3 w 46"/>
                <a:gd name="T37" fmla="*/ 17 h 74"/>
                <a:gd name="T38" fmla="*/ 5 w 46"/>
                <a:gd name="T39" fmla="*/ 12 h 74"/>
                <a:gd name="T40" fmla="*/ 8 w 46"/>
                <a:gd name="T41" fmla="*/ 8 h 74"/>
                <a:gd name="T42" fmla="*/ 12 w 46"/>
                <a:gd name="T43" fmla="*/ 5 h 74"/>
                <a:gd name="T44" fmla="*/ 15 w 46"/>
                <a:gd name="T45" fmla="*/ 3 h 74"/>
                <a:gd name="T46" fmla="*/ 19 w 46"/>
                <a:gd name="T47" fmla="*/ 2 h 74"/>
                <a:gd name="T48" fmla="*/ 22 w 46"/>
                <a:gd name="T49" fmla="*/ 0 h 74"/>
                <a:gd name="T50" fmla="*/ 26 w 46"/>
                <a:gd name="T51" fmla="*/ 2 h 74"/>
                <a:gd name="T52" fmla="*/ 31 w 46"/>
                <a:gd name="T53" fmla="*/ 3 h 74"/>
                <a:gd name="T54" fmla="*/ 34 w 46"/>
                <a:gd name="T55" fmla="*/ 5 h 74"/>
                <a:gd name="T56" fmla="*/ 37 w 46"/>
                <a:gd name="T57" fmla="*/ 8 h 74"/>
                <a:gd name="T58" fmla="*/ 40 w 46"/>
                <a:gd name="T59" fmla="*/ 12 h 74"/>
                <a:gd name="T60" fmla="*/ 42 w 46"/>
                <a:gd name="T61" fmla="*/ 16 h 74"/>
                <a:gd name="T62" fmla="*/ 45 w 46"/>
                <a:gd name="T63" fmla="*/ 26 h 74"/>
                <a:gd name="T64" fmla="*/ 46 w 46"/>
                <a:gd name="T65" fmla="*/ 38 h 74"/>
                <a:gd name="T66" fmla="*/ 30 w 46"/>
                <a:gd name="T67" fmla="*/ 38 h 74"/>
                <a:gd name="T68" fmla="*/ 30 w 46"/>
                <a:gd name="T69" fmla="*/ 23 h 74"/>
                <a:gd name="T70" fmla="*/ 30 w 46"/>
                <a:gd name="T71" fmla="*/ 15 h 74"/>
                <a:gd name="T72" fmla="*/ 30 w 46"/>
                <a:gd name="T73" fmla="*/ 11 h 74"/>
                <a:gd name="T74" fmla="*/ 29 w 46"/>
                <a:gd name="T75" fmla="*/ 8 h 74"/>
                <a:gd name="T76" fmla="*/ 28 w 46"/>
                <a:gd name="T77" fmla="*/ 6 h 74"/>
                <a:gd name="T78" fmla="*/ 25 w 46"/>
                <a:gd name="T79" fmla="*/ 5 h 74"/>
                <a:gd name="T80" fmla="*/ 22 w 46"/>
                <a:gd name="T81" fmla="*/ 4 h 74"/>
                <a:gd name="T82" fmla="*/ 20 w 46"/>
                <a:gd name="T83" fmla="*/ 5 h 74"/>
                <a:gd name="T84" fmla="*/ 19 w 46"/>
                <a:gd name="T85" fmla="*/ 6 h 74"/>
                <a:gd name="T86" fmla="*/ 17 w 46"/>
                <a:gd name="T87" fmla="*/ 8 h 74"/>
                <a:gd name="T88" fmla="*/ 16 w 46"/>
                <a:gd name="T89" fmla="*/ 12 h 74"/>
                <a:gd name="T90" fmla="*/ 16 w 46"/>
                <a:gd name="T91" fmla="*/ 17 h 74"/>
                <a:gd name="T92" fmla="*/ 16 w 46"/>
                <a:gd name="T93" fmla="*/ 28 h 74"/>
                <a:gd name="T94" fmla="*/ 16 w 46"/>
                <a:gd name="T95" fmla="*/ 44 h 74"/>
                <a:gd name="T96" fmla="*/ 16 w 46"/>
                <a:gd name="T97" fmla="*/ 57 h 74"/>
                <a:gd name="T98" fmla="*/ 17 w 46"/>
                <a:gd name="T99" fmla="*/ 64 h 74"/>
                <a:gd name="T100" fmla="*/ 18 w 46"/>
                <a:gd name="T101" fmla="*/ 67 h 74"/>
                <a:gd name="T102" fmla="*/ 19 w 46"/>
                <a:gd name="T103" fmla="*/ 69 h 74"/>
                <a:gd name="T104" fmla="*/ 21 w 46"/>
                <a:gd name="T105" fmla="*/ 70 h 74"/>
                <a:gd name="T106" fmla="*/ 23 w 46"/>
                <a:gd name="T107" fmla="*/ 70 h 74"/>
                <a:gd name="T108" fmla="*/ 25 w 46"/>
                <a:gd name="T109" fmla="*/ 70 h 74"/>
                <a:gd name="T110" fmla="*/ 28 w 46"/>
                <a:gd name="T111" fmla="*/ 68 h 74"/>
                <a:gd name="T112" fmla="*/ 29 w 46"/>
                <a:gd name="T113" fmla="*/ 66 h 74"/>
                <a:gd name="T114" fmla="*/ 30 w 46"/>
                <a:gd name="T115" fmla="*/ 63 h 74"/>
                <a:gd name="T116" fmla="*/ 30 w 46"/>
                <a:gd name="T117" fmla="*/ 60 h 74"/>
                <a:gd name="T118" fmla="*/ 30 w 46"/>
                <a:gd name="T119" fmla="*/ 3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6" h="74">
                  <a:moveTo>
                    <a:pt x="46" y="38"/>
                  </a:moveTo>
                  <a:lnTo>
                    <a:pt x="45" y="47"/>
                  </a:lnTo>
                  <a:lnTo>
                    <a:pt x="42" y="57"/>
                  </a:lnTo>
                  <a:lnTo>
                    <a:pt x="40" y="62"/>
                  </a:lnTo>
                  <a:lnTo>
                    <a:pt x="38" y="66"/>
                  </a:lnTo>
                  <a:lnTo>
                    <a:pt x="35" y="69"/>
                  </a:lnTo>
                  <a:lnTo>
                    <a:pt x="31" y="72"/>
                  </a:lnTo>
                  <a:lnTo>
                    <a:pt x="26" y="74"/>
                  </a:lnTo>
                  <a:lnTo>
                    <a:pt x="22" y="74"/>
                  </a:lnTo>
                  <a:lnTo>
                    <a:pt x="18" y="73"/>
                  </a:lnTo>
                  <a:lnTo>
                    <a:pt x="14" y="72"/>
                  </a:lnTo>
                  <a:lnTo>
                    <a:pt x="10" y="68"/>
                  </a:lnTo>
                  <a:lnTo>
                    <a:pt x="6" y="64"/>
                  </a:lnTo>
                  <a:lnTo>
                    <a:pt x="4" y="60"/>
                  </a:lnTo>
                  <a:lnTo>
                    <a:pt x="2" y="55"/>
                  </a:lnTo>
                  <a:lnTo>
                    <a:pt x="1" y="46"/>
                  </a:lnTo>
                  <a:lnTo>
                    <a:pt x="0" y="38"/>
                  </a:lnTo>
                  <a:lnTo>
                    <a:pt x="1" y="27"/>
                  </a:lnTo>
                  <a:lnTo>
                    <a:pt x="3" y="17"/>
                  </a:lnTo>
                  <a:lnTo>
                    <a:pt x="5" y="12"/>
                  </a:lnTo>
                  <a:lnTo>
                    <a:pt x="8" y="8"/>
                  </a:lnTo>
                  <a:lnTo>
                    <a:pt x="12" y="5"/>
                  </a:lnTo>
                  <a:lnTo>
                    <a:pt x="15" y="3"/>
                  </a:lnTo>
                  <a:lnTo>
                    <a:pt x="19" y="2"/>
                  </a:lnTo>
                  <a:lnTo>
                    <a:pt x="22" y="0"/>
                  </a:lnTo>
                  <a:lnTo>
                    <a:pt x="26" y="2"/>
                  </a:lnTo>
                  <a:lnTo>
                    <a:pt x="31" y="3"/>
                  </a:lnTo>
                  <a:lnTo>
                    <a:pt x="34" y="5"/>
                  </a:lnTo>
                  <a:lnTo>
                    <a:pt x="37" y="8"/>
                  </a:lnTo>
                  <a:lnTo>
                    <a:pt x="40" y="12"/>
                  </a:lnTo>
                  <a:lnTo>
                    <a:pt x="42" y="16"/>
                  </a:lnTo>
                  <a:lnTo>
                    <a:pt x="45" y="26"/>
                  </a:lnTo>
                  <a:lnTo>
                    <a:pt x="46" y="38"/>
                  </a:lnTo>
                  <a:close/>
                  <a:moveTo>
                    <a:pt x="30" y="38"/>
                  </a:moveTo>
                  <a:lnTo>
                    <a:pt x="30" y="23"/>
                  </a:lnTo>
                  <a:lnTo>
                    <a:pt x="30" y="15"/>
                  </a:lnTo>
                  <a:lnTo>
                    <a:pt x="30" y="11"/>
                  </a:lnTo>
                  <a:lnTo>
                    <a:pt x="29" y="8"/>
                  </a:lnTo>
                  <a:lnTo>
                    <a:pt x="28" y="6"/>
                  </a:lnTo>
                  <a:lnTo>
                    <a:pt x="25" y="5"/>
                  </a:lnTo>
                  <a:lnTo>
                    <a:pt x="22" y="4"/>
                  </a:lnTo>
                  <a:lnTo>
                    <a:pt x="20" y="5"/>
                  </a:lnTo>
                  <a:lnTo>
                    <a:pt x="19" y="6"/>
                  </a:lnTo>
                  <a:lnTo>
                    <a:pt x="17" y="8"/>
                  </a:lnTo>
                  <a:lnTo>
                    <a:pt x="16" y="12"/>
                  </a:lnTo>
                  <a:lnTo>
                    <a:pt x="16" y="17"/>
                  </a:lnTo>
                  <a:lnTo>
                    <a:pt x="16" y="28"/>
                  </a:lnTo>
                  <a:lnTo>
                    <a:pt x="16" y="44"/>
                  </a:lnTo>
                  <a:lnTo>
                    <a:pt x="16" y="57"/>
                  </a:lnTo>
                  <a:lnTo>
                    <a:pt x="17" y="64"/>
                  </a:lnTo>
                  <a:lnTo>
                    <a:pt x="18" y="67"/>
                  </a:lnTo>
                  <a:lnTo>
                    <a:pt x="19" y="69"/>
                  </a:lnTo>
                  <a:lnTo>
                    <a:pt x="21" y="70"/>
                  </a:lnTo>
                  <a:lnTo>
                    <a:pt x="23" y="70"/>
                  </a:lnTo>
                  <a:lnTo>
                    <a:pt x="25" y="70"/>
                  </a:lnTo>
                  <a:lnTo>
                    <a:pt x="28" y="68"/>
                  </a:lnTo>
                  <a:lnTo>
                    <a:pt x="29" y="66"/>
                  </a:lnTo>
                  <a:lnTo>
                    <a:pt x="30" y="63"/>
                  </a:lnTo>
                  <a:lnTo>
                    <a:pt x="30" y="60"/>
                  </a:lnTo>
                  <a:lnTo>
                    <a:pt x="30" y="3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04" name="Freeform 171"/>
            <p:cNvSpPr>
              <a:spLocks/>
            </p:cNvSpPr>
            <p:nvPr/>
          </p:nvSpPr>
          <p:spPr bwMode="auto">
            <a:xfrm>
              <a:off x="1839" y="2263"/>
              <a:ext cx="37" cy="58"/>
            </a:xfrm>
            <a:custGeom>
              <a:avLst/>
              <a:gdLst>
                <a:gd name="T0" fmla="*/ 34 w 37"/>
                <a:gd name="T1" fmla="*/ 58 h 58"/>
                <a:gd name="T2" fmla="*/ 0 w 37"/>
                <a:gd name="T3" fmla="*/ 58 h 58"/>
                <a:gd name="T4" fmla="*/ 0 w 37"/>
                <a:gd name="T5" fmla="*/ 57 h 58"/>
                <a:gd name="T6" fmla="*/ 10 w 37"/>
                <a:gd name="T7" fmla="*/ 46 h 58"/>
                <a:gd name="T8" fmla="*/ 16 w 37"/>
                <a:gd name="T9" fmla="*/ 37 h 58"/>
                <a:gd name="T10" fmla="*/ 20 w 37"/>
                <a:gd name="T11" fmla="*/ 32 h 58"/>
                <a:gd name="T12" fmla="*/ 22 w 37"/>
                <a:gd name="T13" fmla="*/ 26 h 58"/>
                <a:gd name="T14" fmla="*/ 24 w 37"/>
                <a:gd name="T15" fmla="*/ 20 h 58"/>
                <a:gd name="T16" fmla="*/ 22 w 37"/>
                <a:gd name="T17" fmla="*/ 17 h 58"/>
                <a:gd name="T18" fmla="*/ 21 w 37"/>
                <a:gd name="T19" fmla="*/ 15 h 58"/>
                <a:gd name="T20" fmla="*/ 20 w 37"/>
                <a:gd name="T21" fmla="*/ 13 h 58"/>
                <a:gd name="T22" fmla="*/ 17 w 37"/>
                <a:gd name="T23" fmla="*/ 11 h 58"/>
                <a:gd name="T24" fmla="*/ 13 w 37"/>
                <a:gd name="T25" fmla="*/ 10 h 58"/>
                <a:gd name="T26" fmla="*/ 9 w 37"/>
                <a:gd name="T27" fmla="*/ 11 h 58"/>
                <a:gd name="T28" fmla="*/ 6 w 37"/>
                <a:gd name="T29" fmla="*/ 13 h 58"/>
                <a:gd name="T30" fmla="*/ 2 w 37"/>
                <a:gd name="T31" fmla="*/ 16 h 58"/>
                <a:gd name="T32" fmla="*/ 1 w 37"/>
                <a:gd name="T33" fmla="*/ 16 h 58"/>
                <a:gd name="T34" fmla="*/ 3 w 37"/>
                <a:gd name="T35" fmla="*/ 11 h 58"/>
                <a:gd name="T36" fmla="*/ 6 w 37"/>
                <a:gd name="T37" fmla="*/ 7 h 58"/>
                <a:gd name="T38" fmla="*/ 8 w 37"/>
                <a:gd name="T39" fmla="*/ 3 h 58"/>
                <a:gd name="T40" fmla="*/ 11 w 37"/>
                <a:gd name="T41" fmla="*/ 1 h 58"/>
                <a:gd name="T42" fmla="*/ 15 w 37"/>
                <a:gd name="T43" fmla="*/ 0 h 58"/>
                <a:gd name="T44" fmla="*/ 19 w 37"/>
                <a:gd name="T45" fmla="*/ 0 h 58"/>
                <a:gd name="T46" fmla="*/ 24 w 37"/>
                <a:gd name="T47" fmla="*/ 0 h 58"/>
                <a:gd name="T48" fmla="*/ 27 w 37"/>
                <a:gd name="T49" fmla="*/ 2 h 58"/>
                <a:gd name="T50" fmla="*/ 30 w 37"/>
                <a:gd name="T51" fmla="*/ 5 h 58"/>
                <a:gd name="T52" fmla="*/ 32 w 37"/>
                <a:gd name="T53" fmla="*/ 8 h 58"/>
                <a:gd name="T54" fmla="*/ 34 w 37"/>
                <a:gd name="T55" fmla="*/ 11 h 58"/>
                <a:gd name="T56" fmla="*/ 34 w 37"/>
                <a:gd name="T57" fmla="*/ 14 h 58"/>
                <a:gd name="T58" fmla="*/ 34 w 37"/>
                <a:gd name="T59" fmla="*/ 19 h 58"/>
                <a:gd name="T60" fmla="*/ 31 w 37"/>
                <a:gd name="T61" fmla="*/ 26 h 58"/>
                <a:gd name="T62" fmla="*/ 25 w 37"/>
                <a:gd name="T63" fmla="*/ 34 h 58"/>
                <a:gd name="T64" fmla="*/ 13 w 37"/>
                <a:gd name="T65" fmla="*/ 47 h 58"/>
                <a:gd name="T66" fmla="*/ 26 w 37"/>
                <a:gd name="T67" fmla="*/ 47 h 58"/>
                <a:gd name="T68" fmla="*/ 29 w 37"/>
                <a:gd name="T69" fmla="*/ 47 h 58"/>
                <a:gd name="T70" fmla="*/ 31 w 37"/>
                <a:gd name="T71" fmla="*/ 47 h 58"/>
                <a:gd name="T72" fmla="*/ 32 w 37"/>
                <a:gd name="T73" fmla="*/ 46 h 58"/>
                <a:gd name="T74" fmla="*/ 33 w 37"/>
                <a:gd name="T75" fmla="*/ 45 h 58"/>
                <a:gd name="T76" fmla="*/ 34 w 37"/>
                <a:gd name="T77" fmla="*/ 44 h 58"/>
                <a:gd name="T78" fmla="*/ 35 w 37"/>
                <a:gd name="T79" fmla="*/ 42 h 58"/>
                <a:gd name="T80" fmla="*/ 37 w 37"/>
                <a:gd name="T81" fmla="*/ 42 h 58"/>
                <a:gd name="T82" fmla="*/ 34 w 37"/>
                <a:gd name="T83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7" h="58">
                  <a:moveTo>
                    <a:pt x="34" y="58"/>
                  </a:moveTo>
                  <a:lnTo>
                    <a:pt x="0" y="58"/>
                  </a:lnTo>
                  <a:lnTo>
                    <a:pt x="0" y="57"/>
                  </a:lnTo>
                  <a:lnTo>
                    <a:pt x="10" y="46"/>
                  </a:lnTo>
                  <a:lnTo>
                    <a:pt x="16" y="37"/>
                  </a:lnTo>
                  <a:lnTo>
                    <a:pt x="20" y="32"/>
                  </a:lnTo>
                  <a:lnTo>
                    <a:pt x="22" y="26"/>
                  </a:lnTo>
                  <a:lnTo>
                    <a:pt x="24" y="20"/>
                  </a:lnTo>
                  <a:lnTo>
                    <a:pt x="22" y="17"/>
                  </a:lnTo>
                  <a:lnTo>
                    <a:pt x="21" y="15"/>
                  </a:lnTo>
                  <a:lnTo>
                    <a:pt x="20" y="13"/>
                  </a:lnTo>
                  <a:lnTo>
                    <a:pt x="17" y="11"/>
                  </a:lnTo>
                  <a:lnTo>
                    <a:pt x="13" y="10"/>
                  </a:lnTo>
                  <a:lnTo>
                    <a:pt x="9" y="11"/>
                  </a:lnTo>
                  <a:lnTo>
                    <a:pt x="6" y="13"/>
                  </a:lnTo>
                  <a:lnTo>
                    <a:pt x="2" y="16"/>
                  </a:lnTo>
                  <a:lnTo>
                    <a:pt x="1" y="16"/>
                  </a:lnTo>
                  <a:lnTo>
                    <a:pt x="3" y="11"/>
                  </a:lnTo>
                  <a:lnTo>
                    <a:pt x="6" y="7"/>
                  </a:lnTo>
                  <a:lnTo>
                    <a:pt x="8" y="3"/>
                  </a:lnTo>
                  <a:lnTo>
                    <a:pt x="11" y="1"/>
                  </a:lnTo>
                  <a:lnTo>
                    <a:pt x="15" y="0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7" y="2"/>
                  </a:lnTo>
                  <a:lnTo>
                    <a:pt x="30" y="5"/>
                  </a:lnTo>
                  <a:lnTo>
                    <a:pt x="32" y="8"/>
                  </a:lnTo>
                  <a:lnTo>
                    <a:pt x="34" y="11"/>
                  </a:lnTo>
                  <a:lnTo>
                    <a:pt x="34" y="14"/>
                  </a:lnTo>
                  <a:lnTo>
                    <a:pt x="34" y="19"/>
                  </a:lnTo>
                  <a:lnTo>
                    <a:pt x="31" y="26"/>
                  </a:lnTo>
                  <a:lnTo>
                    <a:pt x="25" y="34"/>
                  </a:lnTo>
                  <a:lnTo>
                    <a:pt x="13" y="47"/>
                  </a:lnTo>
                  <a:lnTo>
                    <a:pt x="26" y="47"/>
                  </a:lnTo>
                  <a:lnTo>
                    <a:pt x="29" y="47"/>
                  </a:lnTo>
                  <a:lnTo>
                    <a:pt x="31" y="47"/>
                  </a:lnTo>
                  <a:lnTo>
                    <a:pt x="32" y="46"/>
                  </a:lnTo>
                  <a:lnTo>
                    <a:pt x="33" y="45"/>
                  </a:lnTo>
                  <a:lnTo>
                    <a:pt x="34" y="44"/>
                  </a:lnTo>
                  <a:lnTo>
                    <a:pt x="35" y="42"/>
                  </a:lnTo>
                  <a:lnTo>
                    <a:pt x="37" y="42"/>
                  </a:lnTo>
                  <a:lnTo>
                    <a:pt x="34" y="5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05" name="Freeform 172"/>
            <p:cNvSpPr>
              <a:spLocks/>
            </p:cNvSpPr>
            <p:nvPr/>
          </p:nvSpPr>
          <p:spPr bwMode="auto">
            <a:xfrm>
              <a:off x="1884" y="2264"/>
              <a:ext cx="36" cy="58"/>
            </a:xfrm>
            <a:custGeom>
              <a:avLst/>
              <a:gdLst>
                <a:gd name="T0" fmla="*/ 10 w 36"/>
                <a:gd name="T1" fmla="*/ 0 h 58"/>
                <a:gd name="T2" fmla="*/ 36 w 36"/>
                <a:gd name="T3" fmla="*/ 0 h 58"/>
                <a:gd name="T4" fmla="*/ 32 w 36"/>
                <a:gd name="T5" fmla="*/ 11 h 58"/>
                <a:gd name="T6" fmla="*/ 8 w 36"/>
                <a:gd name="T7" fmla="*/ 11 h 58"/>
                <a:gd name="T8" fmla="*/ 6 w 36"/>
                <a:gd name="T9" fmla="*/ 16 h 58"/>
                <a:gd name="T10" fmla="*/ 20 w 36"/>
                <a:gd name="T11" fmla="*/ 18 h 58"/>
                <a:gd name="T12" fmla="*/ 29 w 36"/>
                <a:gd name="T13" fmla="*/ 24 h 58"/>
                <a:gd name="T14" fmla="*/ 33 w 36"/>
                <a:gd name="T15" fmla="*/ 27 h 58"/>
                <a:gd name="T16" fmla="*/ 35 w 36"/>
                <a:gd name="T17" fmla="*/ 32 h 58"/>
                <a:gd name="T18" fmla="*/ 36 w 36"/>
                <a:gd name="T19" fmla="*/ 38 h 58"/>
                <a:gd name="T20" fmla="*/ 35 w 36"/>
                <a:gd name="T21" fmla="*/ 43 h 58"/>
                <a:gd name="T22" fmla="*/ 33 w 36"/>
                <a:gd name="T23" fmla="*/ 48 h 58"/>
                <a:gd name="T24" fmla="*/ 31 w 36"/>
                <a:gd name="T25" fmla="*/ 51 h 58"/>
                <a:gd name="T26" fmla="*/ 27 w 36"/>
                <a:gd name="T27" fmla="*/ 53 h 58"/>
                <a:gd name="T28" fmla="*/ 24 w 36"/>
                <a:gd name="T29" fmla="*/ 56 h 58"/>
                <a:gd name="T30" fmla="*/ 19 w 36"/>
                <a:gd name="T31" fmla="*/ 57 h 58"/>
                <a:gd name="T32" fmla="*/ 12 w 36"/>
                <a:gd name="T33" fmla="*/ 58 h 58"/>
                <a:gd name="T34" fmla="*/ 8 w 36"/>
                <a:gd name="T35" fmla="*/ 58 h 58"/>
                <a:gd name="T36" fmla="*/ 5 w 36"/>
                <a:gd name="T37" fmla="*/ 57 h 58"/>
                <a:gd name="T38" fmla="*/ 2 w 36"/>
                <a:gd name="T39" fmla="*/ 54 h 58"/>
                <a:gd name="T40" fmla="*/ 0 w 36"/>
                <a:gd name="T41" fmla="*/ 52 h 58"/>
                <a:gd name="T42" fmla="*/ 0 w 36"/>
                <a:gd name="T43" fmla="*/ 50 h 58"/>
                <a:gd name="T44" fmla="*/ 0 w 36"/>
                <a:gd name="T45" fmla="*/ 49 h 58"/>
                <a:gd name="T46" fmla="*/ 1 w 36"/>
                <a:gd name="T47" fmla="*/ 47 h 58"/>
                <a:gd name="T48" fmla="*/ 2 w 36"/>
                <a:gd name="T49" fmla="*/ 46 h 58"/>
                <a:gd name="T50" fmla="*/ 4 w 36"/>
                <a:gd name="T51" fmla="*/ 46 h 58"/>
                <a:gd name="T52" fmla="*/ 5 w 36"/>
                <a:gd name="T53" fmla="*/ 46 h 58"/>
                <a:gd name="T54" fmla="*/ 7 w 36"/>
                <a:gd name="T55" fmla="*/ 47 h 58"/>
                <a:gd name="T56" fmla="*/ 8 w 36"/>
                <a:gd name="T57" fmla="*/ 47 h 58"/>
                <a:gd name="T58" fmla="*/ 10 w 36"/>
                <a:gd name="T59" fmla="*/ 49 h 58"/>
                <a:gd name="T60" fmla="*/ 12 w 36"/>
                <a:gd name="T61" fmla="*/ 50 h 58"/>
                <a:gd name="T62" fmla="*/ 16 w 36"/>
                <a:gd name="T63" fmla="*/ 52 h 58"/>
                <a:gd name="T64" fmla="*/ 17 w 36"/>
                <a:gd name="T65" fmla="*/ 53 h 58"/>
                <a:gd name="T66" fmla="*/ 19 w 36"/>
                <a:gd name="T67" fmla="*/ 53 h 58"/>
                <a:gd name="T68" fmla="*/ 20 w 36"/>
                <a:gd name="T69" fmla="*/ 53 h 58"/>
                <a:gd name="T70" fmla="*/ 23 w 36"/>
                <a:gd name="T71" fmla="*/ 53 h 58"/>
                <a:gd name="T72" fmla="*/ 26 w 36"/>
                <a:gd name="T73" fmla="*/ 51 h 58"/>
                <a:gd name="T74" fmla="*/ 27 w 36"/>
                <a:gd name="T75" fmla="*/ 49 h 58"/>
                <a:gd name="T76" fmla="*/ 28 w 36"/>
                <a:gd name="T77" fmla="*/ 45 h 58"/>
                <a:gd name="T78" fmla="*/ 28 w 36"/>
                <a:gd name="T79" fmla="*/ 42 h 58"/>
                <a:gd name="T80" fmla="*/ 26 w 36"/>
                <a:gd name="T81" fmla="*/ 39 h 58"/>
                <a:gd name="T82" fmla="*/ 24 w 36"/>
                <a:gd name="T83" fmla="*/ 35 h 58"/>
                <a:gd name="T84" fmla="*/ 21 w 36"/>
                <a:gd name="T85" fmla="*/ 33 h 58"/>
                <a:gd name="T86" fmla="*/ 12 w 36"/>
                <a:gd name="T87" fmla="*/ 29 h 58"/>
                <a:gd name="T88" fmla="*/ 3 w 36"/>
                <a:gd name="T89" fmla="*/ 28 h 58"/>
                <a:gd name="T90" fmla="*/ 1 w 36"/>
                <a:gd name="T91" fmla="*/ 28 h 58"/>
                <a:gd name="T92" fmla="*/ 0 w 36"/>
                <a:gd name="T93" fmla="*/ 28 h 58"/>
                <a:gd name="T94" fmla="*/ 10 w 36"/>
                <a:gd name="T9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6" h="58">
                  <a:moveTo>
                    <a:pt x="10" y="0"/>
                  </a:moveTo>
                  <a:lnTo>
                    <a:pt x="36" y="0"/>
                  </a:lnTo>
                  <a:lnTo>
                    <a:pt x="32" y="11"/>
                  </a:lnTo>
                  <a:lnTo>
                    <a:pt x="8" y="11"/>
                  </a:lnTo>
                  <a:lnTo>
                    <a:pt x="6" y="16"/>
                  </a:lnTo>
                  <a:lnTo>
                    <a:pt x="20" y="18"/>
                  </a:lnTo>
                  <a:lnTo>
                    <a:pt x="29" y="24"/>
                  </a:lnTo>
                  <a:lnTo>
                    <a:pt x="33" y="27"/>
                  </a:lnTo>
                  <a:lnTo>
                    <a:pt x="35" y="32"/>
                  </a:lnTo>
                  <a:lnTo>
                    <a:pt x="36" y="38"/>
                  </a:lnTo>
                  <a:lnTo>
                    <a:pt x="35" y="43"/>
                  </a:lnTo>
                  <a:lnTo>
                    <a:pt x="33" y="48"/>
                  </a:lnTo>
                  <a:lnTo>
                    <a:pt x="31" y="51"/>
                  </a:lnTo>
                  <a:lnTo>
                    <a:pt x="27" y="53"/>
                  </a:lnTo>
                  <a:lnTo>
                    <a:pt x="24" y="56"/>
                  </a:lnTo>
                  <a:lnTo>
                    <a:pt x="19" y="57"/>
                  </a:lnTo>
                  <a:lnTo>
                    <a:pt x="12" y="58"/>
                  </a:lnTo>
                  <a:lnTo>
                    <a:pt x="8" y="58"/>
                  </a:lnTo>
                  <a:lnTo>
                    <a:pt x="5" y="57"/>
                  </a:lnTo>
                  <a:lnTo>
                    <a:pt x="2" y="54"/>
                  </a:lnTo>
                  <a:lnTo>
                    <a:pt x="0" y="52"/>
                  </a:lnTo>
                  <a:lnTo>
                    <a:pt x="0" y="50"/>
                  </a:lnTo>
                  <a:lnTo>
                    <a:pt x="0" y="49"/>
                  </a:lnTo>
                  <a:lnTo>
                    <a:pt x="1" y="47"/>
                  </a:lnTo>
                  <a:lnTo>
                    <a:pt x="2" y="46"/>
                  </a:lnTo>
                  <a:lnTo>
                    <a:pt x="4" y="46"/>
                  </a:lnTo>
                  <a:lnTo>
                    <a:pt x="5" y="46"/>
                  </a:lnTo>
                  <a:lnTo>
                    <a:pt x="7" y="47"/>
                  </a:lnTo>
                  <a:lnTo>
                    <a:pt x="8" y="47"/>
                  </a:lnTo>
                  <a:lnTo>
                    <a:pt x="10" y="49"/>
                  </a:lnTo>
                  <a:lnTo>
                    <a:pt x="12" y="50"/>
                  </a:lnTo>
                  <a:lnTo>
                    <a:pt x="16" y="52"/>
                  </a:lnTo>
                  <a:lnTo>
                    <a:pt x="17" y="53"/>
                  </a:lnTo>
                  <a:lnTo>
                    <a:pt x="19" y="53"/>
                  </a:lnTo>
                  <a:lnTo>
                    <a:pt x="20" y="53"/>
                  </a:lnTo>
                  <a:lnTo>
                    <a:pt x="23" y="53"/>
                  </a:lnTo>
                  <a:lnTo>
                    <a:pt x="26" y="51"/>
                  </a:lnTo>
                  <a:lnTo>
                    <a:pt x="27" y="49"/>
                  </a:lnTo>
                  <a:lnTo>
                    <a:pt x="28" y="45"/>
                  </a:lnTo>
                  <a:lnTo>
                    <a:pt x="28" y="42"/>
                  </a:lnTo>
                  <a:lnTo>
                    <a:pt x="26" y="39"/>
                  </a:lnTo>
                  <a:lnTo>
                    <a:pt x="24" y="35"/>
                  </a:lnTo>
                  <a:lnTo>
                    <a:pt x="21" y="33"/>
                  </a:lnTo>
                  <a:lnTo>
                    <a:pt x="12" y="29"/>
                  </a:lnTo>
                  <a:lnTo>
                    <a:pt x="3" y="28"/>
                  </a:lnTo>
                  <a:lnTo>
                    <a:pt x="1" y="28"/>
                  </a:lnTo>
                  <a:lnTo>
                    <a:pt x="0" y="28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06" name="Line 173"/>
            <p:cNvSpPr>
              <a:spLocks noChangeShapeType="1"/>
            </p:cNvSpPr>
            <p:nvPr/>
          </p:nvSpPr>
          <p:spPr bwMode="auto">
            <a:xfrm flipH="1">
              <a:off x="1935" y="2202"/>
              <a:ext cx="18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07" name="Line 174"/>
            <p:cNvSpPr>
              <a:spLocks noChangeShapeType="1"/>
            </p:cNvSpPr>
            <p:nvPr/>
          </p:nvSpPr>
          <p:spPr bwMode="auto">
            <a:xfrm flipH="1">
              <a:off x="1935" y="2123"/>
              <a:ext cx="18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08" name="Line 175"/>
            <p:cNvSpPr>
              <a:spLocks noChangeShapeType="1"/>
            </p:cNvSpPr>
            <p:nvPr/>
          </p:nvSpPr>
          <p:spPr bwMode="auto">
            <a:xfrm flipH="1">
              <a:off x="1935" y="2067"/>
              <a:ext cx="18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09" name="Line 176"/>
            <p:cNvSpPr>
              <a:spLocks noChangeShapeType="1"/>
            </p:cNvSpPr>
            <p:nvPr/>
          </p:nvSpPr>
          <p:spPr bwMode="auto">
            <a:xfrm flipH="1">
              <a:off x="1935" y="2024"/>
              <a:ext cx="18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10" name="Line 177"/>
            <p:cNvSpPr>
              <a:spLocks noChangeShapeType="1"/>
            </p:cNvSpPr>
            <p:nvPr/>
          </p:nvSpPr>
          <p:spPr bwMode="auto">
            <a:xfrm flipH="1">
              <a:off x="1935" y="1989"/>
              <a:ext cx="18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11" name="Line 178"/>
            <p:cNvSpPr>
              <a:spLocks noChangeShapeType="1"/>
            </p:cNvSpPr>
            <p:nvPr/>
          </p:nvSpPr>
          <p:spPr bwMode="auto">
            <a:xfrm flipH="1">
              <a:off x="1935" y="1959"/>
              <a:ext cx="18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12" name="Line 179"/>
            <p:cNvSpPr>
              <a:spLocks noChangeShapeType="1"/>
            </p:cNvSpPr>
            <p:nvPr/>
          </p:nvSpPr>
          <p:spPr bwMode="auto">
            <a:xfrm flipH="1">
              <a:off x="1935" y="1932"/>
              <a:ext cx="18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13" name="Line 180"/>
            <p:cNvSpPr>
              <a:spLocks noChangeShapeType="1"/>
            </p:cNvSpPr>
            <p:nvPr/>
          </p:nvSpPr>
          <p:spPr bwMode="auto">
            <a:xfrm flipH="1">
              <a:off x="1935" y="1910"/>
              <a:ext cx="18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14" name="Line 181"/>
            <p:cNvSpPr>
              <a:spLocks noChangeShapeType="1"/>
            </p:cNvSpPr>
            <p:nvPr/>
          </p:nvSpPr>
          <p:spPr bwMode="auto">
            <a:xfrm flipH="1">
              <a:off x="1935" y="1889"/>
              <a:ext cx="36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15" name="Line 182"/>
            <p:cNvSpPr>
              <a:spLocks noChangeShapeType="1"/>
            </p:cNvSpPr>
            <p:nvPr/>
          </p:nvSpPr>
          <p:spPr bwMode="auto">
            <a:xfrm flipH="1">
              <a:off x="3856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16" name="Line 183"/>
            <p:cNvSpPr>
              <a:spLocks noChangeShapeType="1"/>
            </p:cNvSpPr>
            <p:nvPr/>
          </p:nvSpPr>
          <p:spPr bwMode="auto">
            <a:xfrm flipH="1">
              <a:off x="3843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17" name="Line 184"/>
            <p:cNvSpPr>
              <a:spLocks noChangeShapeType="1"/>
            </p:cNvSpPr>
            <p:nvPr/>
          </p:nvSpPr>
          <p:spPr bwMode="auto">
            <a:xfrm flipH="1">
              <a:off x="3830" y="1889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18" name="Line 185"/>
            <p:cNvSpPr>
              <a:spLocks noChangeShapeType="1"/>
            </p:cNvSpPr>
            <p:nvPr/>
          </p:nvSpPr>
          <p:spPr bwMode="auto">
            <a:xfrm flipH="1">
              <a:off x="3818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19" name="Line 186"/>
            <p:cNvSpPr>
              <a:spLocks noChangeShapeType="1"/>
            </p:cNvSpPr>
            <p:nvPr/>
          </p:nvSpPr>
          <p:spPr bwMode="auto">
            <a:xfrm flipH="1">
              <a:off x="3805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20" name="Line 187"/>
            <p:cNvSpPr>
              <a:spLocks noChangeShapeType="1"/>
            </p:cNvSpPr>
            <p:nvPr/>
          </p:nvSpPr>
          <p:spPr bwMode="auto">
            <a:xfrm flipH="1">
              <a:off x="3792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21" name="Line 188"/>
            <p:cNvSpPr>
              <a:spLocks noChangeShapeType="1"/>
            </p:cNvSpPr>
            <p:nvPr/>
          </p:nvSpPr>
          <p:spPr bwMode="auto">
            <a:xfrm flipH="1">
              <a:off x="3780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22" name="Line 189"/>
            <p:cNvSpPr>
              <a:spLocks noChangeShapeType="1"/>
            </p:cNvSpPr>
            <p:nvPr/>
          </p:nvSpPr>
          <p:spPr bwMode="auto">
            <a:xfrm flipH="1">
              <a:off x="3767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23" name="Line 190"/>
            <p:cNvSpPr>
              <a:spLocks noChangeShapeType="1"/>
            </p:cNvSpPr>
            <p:nvPr/>
          </p:nvSpPr>
          <p:spPr bwMode="auto">
            <a:xfrm flipH="1">
              <a:off x="3754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24" name="Line 191"/>
            <p:cNvSpPr>
              <a:spLocks noChangeShapeType="1"/>
            </p:cNvSpPr>
            <p:nvPr/>
          </p:nvSpPr>
          <p:spPr bwMode="auto">
            <a:xfrm flipH="1">
              <a:off x="3741" y="1889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25" name="Line 192"/>
            <p:cNvSpPr>
              <a:spLocks noChangeShapeType="1"/>
            </p:cNvSpPr>
            <p:nvPr/>
          </p:nvSpPr>
          <p:spPr bwMode="auto">
            <a:xfrm flipH="1">
              <a:off x="3729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26" name="Line 193"/>
            <p:cNvSpPr>
              <a:spLocks noChangeShapeType="1"/>
            </p:cNvSpPr>
            <p:nvPr/>
          </p:nvSpPr>
          <p:spPr bwMode="auto">
            <a:xfrm flipH="1">
              <a:off x="3716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27" name="Line 194"/>
            <p:cNvSpPr>
              <a:spLocks noChangeShapeType="1"/>
            </p:cNvSpPr>
            <p:nvPr/>
          </p:nvSpPr>
          <p:spPr bwMode="auto">
            <a:xfrm flipH="1">
              <a:off x="3703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28" name="Line 195"/>
            <p:cNvSpPr>
              <a:spLocks noChangeShapeType="1"/>
            </p:cNvSpPr>
            <p:nvPr/>
          </p:nvSpPr>
          <p:spPr bwMode="auto">
            <a:xfrm flipH="1">
              <a:off x="3690" y="1889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29" name="Line 196"/>
            <p:cNvSpPr>
              <a:spLocks noChangeShapeType="1"/>
            </p:cNvSpPr>
            <p:nvPr/>
          </p:nvSpPr>
          <p:spPr bwMode="auto">
            <a:xfrm flipH="1">
              <a:off x="3678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30" name="Line 197"/>
            <p:cNvSpPr>
              <a:spLocks noChangeShapeType="1"/>
            </p:cNvSpPr>
            <p:nvPr/>
          </p:nvSpPr>
          <p:spPr bwMode="auto">
            <a:xfrm flipH="1">
              <a:off x="3665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31" name="Line 198"/>
            <p:cNvSpPr>
              <a:spLocks noChangeShapeType="1"/>
            </p:cNvSpPr>
            <p:nvPr/>
          </p:nvSpPr>
          <p:spPr bwMode="auto">
            <a:xfrm flipH="1">
              <a:off x="3652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32" name="Line 199"/>
            <p:cNvSpPr>
              <a:spLocks noChangeShapeType="1"/>
            </p:cNvSpPr>
            <p:nvPr/>
          </p:nvSpPr>
          <p:spPr bwMode="auto">
            <a:xfrm flipH="1">
              <a:off x="3639" y="1889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33" name="Line 200"/>
            <p:cNvSpPr>
              <a:spLocks noChangeShapeType="1"/>
            </p:cNvSpPr>
            <p:nvPr/>
          </p:nvSpPr>
          <p:spPr bwMode="auto">
            <a:xfrm flipH="1">
              <a:off x="3627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34" name="Line 201"/>
            <p:cNvSpPr>
              <a:spLocks noChangeShapeType="1"/>
            </p:cNvSpPr>
            <p:nvPr/>
          </p:nvSpPr>
          <p:spPr bwMode="auto">
            <a:xfrm flipH="1">
              <a:off x="3614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35" name="Line 202"/>
            <p:cNvSpPr>
              <a:spLocks noChangeShapeType="1"/>
            </p:cNvSpPr>
            <p:nvPr/>
          </p:nvSpPr>
          <p:spPr bwMode="auto">
            <a:xfrm flipH="1">
              <a:off x="3601" y="1889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36" name="Line 203"/>
            <p:cNvSpPr>
              <a:spLocks noChangeShapeType="1"/>
            </p:cNvSpPr>
            <p:nvPr/>
          </p:nvSpPr>
          <p:spPr bwMode="auto">
            <a:xfrm flipH="1">
              <a:off x="3589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37" name="Line 204"/>
            <p:cNvSpPr>
              <a:spLocks noChangeShapeType="1"/>
            </p:cNvSpPr>
            <p:nvPr/>
          </p:nvSpPr>
          <p:spPr bwMode="auto">
            <a:xfrm flipH="1">
              <a:off x="3576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34" name="Group 406"/>
          <p:cNvGrpSpPr>
            <a:grpSpLocks/>
          </p:cNvGrpSpPr>
          <p:nvPr/>
        </p:nvGrpSpPr>
        <p:grpSpPr bwMode="auto">
          <a:xfrm>
            <a:off x="2724150" y="2289176"/>
            <a:ext cx="3403600" cy="769938"/>
            <a:chOff x="1716" y="1442"/>
            <a:chExt cx="2144" cy="485"/>
          </a:xfrm>
        </p:grpSpPr>
        <p:sp>
          <p:nvSpPr>
            <p:cNvPr id="4938" name="Line 206"/>
            <p:cNvSpPr>
              <a:spLocks noChangeShapeType="1"/>
            </p:cNvSpPr>
            <p:nvPr/>
          </p:nvSpPr>
          <p:spPr bwMode="auto">
            <a:xfrm flipH="1">
              <a:off x="3563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39" name="Line 207"/>
            <p:cNvSpPr>
              <a:spLocks noChangeShapeType="1"/>
            </p:cNvSpPr>
            <p:nvPr/>
          </p:nvSpPr>
          <p:spPr bwMode="auto">
            <a:xfrm flipH="1">
              <a:off x="3550" y="1889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40" name="Line 208"/>
            <p:cNvSpPr>
              <a:spLocks noChangeShapeType="1"/>
            </p:cNvSpPr>
            <p:nvPr/>
          </p:nvSpPr>
          <p:spPr bwMode="auto">
            <a:xfrm flipH="1">
              <a:off x="3538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41" name="Line 209"/>
            <p:cNvSpPr>
              <a:spLocks noChangeShapeType="1"/>
            </p:cNvSpPr>
            <p:nvPr/>
          </p:nvSpPr>
          <p:spPr bwMode="auto">
            <a:xfrm flipH="1">
              <a:off x="3525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42" name="Line 210"/>
            <p:cNvSpPr>
              <a:spLocks noChangeShapeType="1"/>
            </p:cNvSpPr>
            <p:nvPr/>
          </p:nvSpPr>
          <p:spPr bwMode="auto">
            <a:xfrm flipH="1">
              <a:off x="3512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43" name="Line 211"/>
            <p:cNvSpPr>
              <a:spLocks noChangeShapeType="1"/>
            </p:cNvSpPr>
            <p:nvPr/>
          </p:nvSpPr>
          <p:spPr bwMode="auto">
            <a:xfrm flipH="1">
              <a:off x="3499" y="1889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44" name="Line 212"/>
            <p:cNvSpPr>
              <a:spLocks noChangeShapeType="1"/>
            </p:cNvSpPr>
            <p:nvPr/>
          </p:nvSpPr>
          <p:spPr bwMode="auto">
            <a:xfrm flipH="1">
              <a:off x="3487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45" name="Line 213"/>
            <p:cNvSpPr>
              <a:spLocks noChangeShapeType="1"/>
            </p:cNvSpPr>
            <p:nvPr/>
          </p:nvSpPr>
          <p:spPr bwMode="auto">
            <a:xfrm flipH="1">
              <a:off x="3474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46" name="Line 214"/>
            <p:cNvSpPr>
              <a:spLocks noChangeShapeType="1"/>
            </p:cNvSpPr>
            <p:nvPr/>
          </p:nvSpPr>
          <p:spPr bwMode="auto">
            <a:xfrm flipH="1">
              <a:off x="3461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47" name="Line 215"/>
            <p:cNvSpPr>
              <a:spLocks noChangeShapeType="1"/>
            </p:cNvSpPr>
            <p:nvPr/>
          </p:nvSpPr>
          <p:spPr bwMode="auto">
            <a:xfrm flipH="1">
              <a:off x="3449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48" name="Line 216"/>
            <p:cNvSpPr>
              <a:spLocks noChangeShapeType="1"/>
            </p:cNvSpPr>
            <p:nvPr/>
          </p:nvSpPr>
          <p:spPr bwMode="auto">
            <a:xfrm flipH="1">
              <a:off x="3436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49" name="Line 217"/>
            <p:cNvSpPr>
              <a:spLocks noChangeShapeType="1"/>
            </p:cNvSpPr>
            <p:nvPr/>
          </p:nvSpPr>
          <p:spPr bwMode="auto">
            <a:xfrm flipH="1">
              <a:off x="3423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50" name="Line 218"/>
            <p:cNvSpPr>
              <a:spLocks noChangeShapeType="1"/>
            </p:cNvSpPr>
            <p:nvPr/>
          </p:nvSpPr>
          <p:spPr bwMode="auto">
            <a:xfrm flipH="1">
              <a:off x="3410" y="1889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51" name="Line 219"/>
            <p:cNvSpPr>
              <a:spLocks noChangeShapeType="1"/>
            </p:cNvSpPr>
            <p:nvPr/>
          </p:nvSpPr>
          <p:spPr bwMode="auto">
            <a:xfrm flipH="1">
              <a:off x="3398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52" name="Line 220"/>
            <p:cNvSpPr>
              <a:spLocks noChangeShapeType="1"/>
            </p:cNvSpPr>
            <p:nvPr/>
          </p:nvSpPr>
          <p:spPr bwMode="auto">
            <a:xfrm flipH="1">
              <a:off x="3385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53" name="Line 221"/>
            <p:cNvSpPr>
              <a:spLocks noChangeShapeType="1"/>
            </p:cNvSpPr>
            <p:nvPr/>
          </p:nvSpPr>
          <p:spPr bwMode="auto">
            <a:xfrm flipH="1">
              <a:off x="3372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54" name="Line 222"/>
            <p:cNvSpPr>
              <a:spLocks noChangeShapeType="1"/>
            </p:cNvSpPr>
            <p:nvPr/>
          </p:nvSpPr>
          <p:spPr bwMode="auto">
            <a:xfrm flipH="1">
              <a:off x="3359" y="1889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55" name="Line 223"/>
            <p:cNvSpPr>
              <a:spLocks noChangeShapeType="1"/>
            </p:cNvSpPr>
            <p:nvPr/>
          </p:nvSpPr>
          <p:spPr bwMode="auto">
            <a:xfrm flipH="1">
              <a:off x="3347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56" name="Line 224"/>
            <p:cNvSpPr>
              <a:spLocks noChangeShapeType="1"/>
            </p:cNvSpPr>
            <p:nvPr/>
          </p:nvSpPr>
          <p:spPr bwMode="auto">
            <a:xfrm flipH="1">
              <a:off x="3334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57" name="Line 225"/>
            <p:cNvSpPr>
              <a:spLocks noChangeShapeType="1"/>
            </p:cNvSpPr>
            <p:nvPr/>
          </p:nvSpPr>
          <p:spPr bwMode="auto">
            <a:xfrm flipH="1">
              <a:off x="3321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58" name="Line 226"/>
            <p:cNvSpPr>
              <a:spLocks noChangeShapeType="1"/>
            </p:cNvSpPr>
            <p:nvPr/>
          </p:nvSpPr>
          <p:spPr bwMode="auto">
            <a:xfrm flipH="1">
              <a:off x="3308" y="1889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59" name="Line 227"/>
            <p:cNvSpPr>
              <a:spLocks noChangeShapeType="1"/>
            </p:cNvSpPr>
            <p:nvPr/>
          </p:nvSpPr>
          <p:spPr bwMode="auto">
            <a:xfrm flipH="1">
              <a:off x="3296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60" name="Line 228"/>
            <p:cNvSpPr>
              <a:spLocks noChangeShapeType="1"/>
            </p:cNvSpPr>
            <p:nvPr/>
          </p:nvSpPr>
          <p:spPr bwMode="auto">
            <a:xfrm flipH="1">
              <a:off x="3283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61" name="Line 229"/>
            <p:cNvSpPr>
              <a:spLocks noChangeShapeType="1"/>
            </p:cNvSpPr>
            <p:nvPr/>
          </p:nvSpPr>
          <p:spPr bwMode="auto">
            <a:xfrm flipH="1">
              <a:off x="3270" y="1889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62" name="Line 230"/>
            <p:cNvSpPr>
              <a:spLocks noChangeShapeType="1"/>
            </p:cNvSpPr>
            <p:nvPr/>
          </p:nvSpPr>
          <p:spPr bwMode="auto">
            <a:xfrm flipH="1">
              <a:off x="3258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63" name="Line 231"/>
            <p:cNvSpPr>
              <a:spLocks noChangeShapeType="1"/>
            </p:cNvSpPr>
            <p:nvPr/>
          </p:nvSpPr>
          <p:spPr bwMode="auto">
            <a:xfrm flipH="1">
              <a:off x="3245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64" name="Line 232"/>
            <p:cNvSpPr>
              <a:spLocks noChangeShapeType="1"/>
            </p:cNvSpPr>
            <p:nvPr/>
          </p:nvSpPr>
          <p:spPr bwMode="auto">
            <a:xfrm flipH="1">
              <a:off x="3232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65" name="Line 233"/>
            <p:cNvSpPr>
              <a:spLocks noChangeShapeType="1"/>
            </p:cNvSpPr>
            <p:nvPr/>
          </p:nvSpPr>
          <p:spPr bwMode="auto">
            <a:xfrm flipH="1">
              <a:off x="3219" y="1889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66" name="Line 234"/>
            <p:cNvSpPr>
              <a:spLocks noChangeShapeType="1"/>
            </p:cNvSpPr>
            <p:nvPr/>
          </p:nvSpPr>
          <p:spPr bwMode="auto">
            <a:xfrm flipH="1">
              <a:off x="3207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67" name="Line 235"/>
            <p:cNvSpPr>
              <a:spLocks noChangeShapeType="1"/>
            </p:cNvSpPr>
            <p:nvPr/>
          </p:nvSpPr>
          <p:spPr bwMode="auto">
            <a:xfrm flipH="1">
              <a:off x="3194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68" name="Line 236"/>
            <p:cNvSpPr>
              <a:spLocks noChangeShapeType="1"/>
            </p:cNvSpPr>
            <p:nvPr/>
          </p:nvSpPr>
          <p:spPr bwMode="auto">
            <a:xfrm flipH="1">
              <a:off x="3181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69" name="Line 237"/>
            <p:cNvSpPr>
              <a:spLocks noChangeShapeType="1"/>
            </p:cNvSpPr>
            <p:nvPr/>
          </p:nvSpPr>
          <p:spPr bwMode="auto">
            <a:xfrm flipH="1">
              <a:off x="3168" y="1889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70" name="Line 238"/>
            <p:cNvSpPr>
              <a:spLocks noChangeShapeType="1"/>
            </p:cNvSpPr>
            <p:nvPr/>
          </p:nvSpPr>
          <p:spPr bwMode="auto">
            <a:xfrm flipH="1">
              <a:off x="3156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71" name="Line 239"/>
            <p:cNvSpPr>
              <a:spLocks noChangeShapeType="1"/>
            </p:cNvSpPr>
            <p:nvPr/>
          </p:nvSpPr>
          <p:spPr bwMode="auto">
            <a:xfrm flipH="1">
              <a:off x="3143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72" name="Line 240"/>
            <p:cNvSpPr>
              <a:spLocks noChangeShapeType="1"/>
            </p:cNvSpPr>
            <p:nvPr/>
          </p:nvSpPr>
          <p:spPr bwMode="auto">
            <a:xfrm flipH="1">
              <a:off x="3130" y="1889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73" name="Line 241"/>
            <p:cNvSpPr>
              <a:spLocks noChangeShapeType="1"/>
            </p:cNvSpPr>
            <p:nvPr/>
          </p:nvSpPr>
          <p:spPr bwMode="auto">
            <a:xfrm flipH="1">
              <a:off x="3118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74" name="Line 242"/>
            <p:cNvSpPr>
              <a:spLocks noChangeShapeType="1"/>
            </p:cNvSpPr>
            <p:nvPr/>
          </p:nvSpPr>
          <p:spPr bwMode="auto">
            <a:xfrm flipH="1">
              <a:off x="3105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75" name="Line 243"/>
            <p:cNvSpPr>
              <a:spLocks noChangeShapeType="1"/>
            </p:cNvSpPr>
            <p:nvPr/>
          </p:nvSpPr>
          <p:spPr bwMode="auto">
            <a:xfrm flipH="1">
              <a:off x="3092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76" name="Line 244"/>
            <p:cNvSpPr>
              <a:spLocks noChangeShapeType="1"/>
            </p:cNvSpPr>
            <p:nvPr/>
          </p:nvSpPr>
          <p:spPr bwMode="auto">
            <a:xfrm flipH="1">
              <a:off x="3079" y="1889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77" name="Line 245"/>
            <p:cNvSpPr>
              <a:spLocks noChangeShapeType="1"/>
            </p:cNvSpPr>
            <p:nvPr/>
          </p:nvSpPr>
          <p:spPr bwMode="auto">
            <a:xfrm flipH="1">
              <a:off x="3067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78" name="Line 246"/>
            <p:cNvSpPr>
              <a:spLocks noChangeShapeType="1"/>
            </p:cNvSpPr>
            <p:nvPr/>
          </p:nvSpPr>
          <p:spPr bwMode="auto">
            <a:xfrm flipH="1">
              <a:off x="3054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79" name="Line 247"/>
            <p:cNvSpPr>
              <a:spLocks noChangeShapeType="1"/>
            </p:cNvSpPr>
            <p:nvPr/>
          </p:nvSpPr>
          <p:spPr bwMode="auto">
            <a:xfrm flipH="1">
              <a:off x="3041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80" name="Line 248"/>
            <p:cNvSpPr>
              <a:spLocks noChangeShapeType="1"/>
            </p:cNvSpPr>
            <p:nvPr/>
          </p:nvSpPr>
          <p:spPr bwMode="auto">
            <a:xfrm flipH="1">
              <a:off x="3028" y="1889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81" name="Line 249"/>
            <p:cNvSpPr>
              <a:spLocks noChangeShapeType="1"/>
            </p:cNvSpPr>
            <p:nvPr/>
          </p:nvSpPr>
          <p:spPr bwMode="auto">
            <a:xfrm flipH="1">
              <a:off x="3016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82" name="Line 250"/>
            <p:cNvSpPr>
              <a:spLocks noChangeShapeType="1"/>
            </p:cNvSpPr>
            <p:nvPr/>
          </p:nvSpPr>
          <p:spPr bwMode="auto">
            <a:xfrm flipH="1">
              <a:off x="3003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83" name="Line 251"/>
            <p:cNvSpPr>
              <a:spLocks noChangeShapeType="1"/>
            </p:cNvSpPr>
            <p:nvPr/>
          </p:nvSpPr>
          <p:spPr bwMode="auto">
            <a:xfrm flipH="1">
              <a:off x="2990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84" name="Line 252"/>
            <p:cNvSpPr>
              <a:spLocks noChangeShapeType="1"/>
            </p:cNvSpPr>
            <p:nvPr/>
          </p:nvSpPr>
          <p:spPr bwMode="auto">
            <a:xfrm flipH="1">
              <a:off x="2978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85" name="Line 253"/>
            <p:cNvSpPr>
              <a:spLocks noChangeShapeType="1"/>
            </p:cNvSpPr>
            <p:nvPr/>
          </p:nvSpPr>
          <p:spPr bwMode="auto">
            <a:xfrm flipH="1">
              <a:off x="2965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86" name="Line 254"/>
            <p:cNvSpPr>
              <a:spLocks noChangeShapeType="1"/>
            </p:cNvSpPr>
            <p:nvPr/>
          </p:nvSpPr>
          <p:spPr bwMode="auto">
            <a:xfrm flipH="1">
              <a:off x="2952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87" name="Line 255"/>
            <p:cNvSpPr>
              <a:spLocks noChangeShapeType="1"/>
            </p:cNvSpPr>
            <p:nvPr/>
          </p:nvSpPr>
          <p:spPr bwMode="auto">
            <a:xfrm flipH="1">
              <a:off x="2939" y="1889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88" name="Line 256"/>
            <p:cNvSpPr>
              <a:spLocks noChangeShapeType="1"/>
            </p:cNvSpPr>
            <p:nvPr/>
          </p:nvSpPr>
          <p:spPr bwMode="auto">
            <a:xfrm flipH="1">
              <a:off x="2927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89" name="Line 257"/>
            <p:cNvSpPr>
              <a:spLocks noChangeShapeType="1"/>
            </p:cNvSpPr>
            <p:nvPr/>
          </p:nvSpPr>
          <p:spPr bwMode="auto">
            <a:xfrm flipH="1">
              <a:off x="2914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90" name="Line 258"/>
            <p:cNvSpPr>
              <a:spLocks noChangeShapeType="1"/>
            </p:cNvSpPr>
            <p:nvPr/>
          </p:nvSpPr>
          <p:spPr bwMode="auto">
            <a:xfrm flipH="1">
              <a:off x="2901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91" name="Line 259"/>
            <p:cNvSpPr>
              <a:spLocks noChangeShapeType="1"/>
            </p:cNvSpPr>
            <p:nvPr/>
          </p:nvSpPr>
          <p:spPr bwMode="auto">
            <a:xfrm flipH="1">
              <a:off x="2888" y="1889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92" name="Line 260"/>
            <p:cNvSpPr>
              <a:spLocks noChangeShapeType="1"/>
            </p:cNvSpPr>
            <p:nvPr/>
          </p:nvSpPr>
          <p:spPr bwMode="auto">
            <a:xfrm flipH="1">
              <a:off x="2876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93" name="Line 261"/>
            <p:cNvSpPr>
              <a:spLocks noChangeShapeType="1"/>
            </p:cNvSpPr>
            <p:nvPr/>
          </p:nvSpPr>
          <p:spPr bwMode="auto">
            <a:xfrm flipH="1">
              <a:off x="2863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94" name="Line 262"/>
            <p:cNvSpPr>
              <a:spLocks noChangeShapeType="1"/>
            </p:cNvSpPr>
            <p:nvPr/>
          </p:nvSpPr>
          <p:spPr bwMode="auto">
            <a:xfrm flipH="1">
              <a:off x="2850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95" name="Line 263"/>
            <p:cNvSpPr>
              <a:spLocks noChangeShapeType="1"/>
            </p:cNvSpPr>
            <p:nvPr/>
          </p:nvSpPr>
          <p:spPr bwMode="auto">
            <a:xfrm flipH="1">
              <a:off x="2837" y="1889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96" name="Line 264"/>
            <p:cNvSpPr>
              <a:spLocks noChangeShapeType="1"/>
            </p:cNvSpPr>
            <p:nvPr/>
          </p:nvSpPr>
          <p:spPr bwMode="auto">
            <a:xfrm flipH="1">
              <a:off x="2825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97" name="Line 265"/>
            <p:cNvSpPr>
              <a:spLocks noChangeShapeType="1"/>
            </p:cNvSpPr>
            <p:nvPr/>
          </p:nvSpPr>
          <p:spPr bwMode="auto">
            <a:xfrm flipH="1">
              <a:off x="2812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98" name="Line 266"/>
            <p:cNvSpPr>
              <a:spLocks noChangeShapeType="1"/>
            </p:cNvSpPr>
            <p:nvPr/>
          </p:nvSpPr>
          <p:spPr bwMode="auto">
            <a:xfrm flipH="1">
              <a:off x="2799" y="1889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99" name="Line 267"/>
            <p:cNvSpPr>
              <a:spLocks noChangeShapeType="1"/>
            </p:cNvSpPr>
            <p:nvPr/>
          </p:nvSpPr>
          <p:spPr bwMode="auto">
            <a:xfrm flipH="1">
              <a:off x="2787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00" name="Line 268"/>
            <p:cNvSpPr>
              <a:spLocks noChangeShapeType="1"/>
            </p:cNvSpPr>
            <p:nvPr/>
          </p:nvSpPr>
          <p:spPr bwMode="auto">
            <a:xfrm flipH="1">
              <a:off x="2774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01" name="Line 269"/>
            <p:cNvSpPr>
              <a:spLocks noChangeShapeType="1"/>
            </p:cNvSpPr>
            <p:nvPr/>
          </p:nvSpPr>
          <p:spPr bwMode="auto">
            <a:xfrm flipH="1">
              <a:off x="2761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02" name="Line 270"/>
            <p:cNvSpPr>
              <a:spLocks noChangeShapeType="1"/>
            </p:cNvSpPr>
            <p:nvPr/>
          </p:nvSpPr>
          <p:spPr bwMode="auto">
            <a:xfrm flipH="1">
              <a:off x="2748" y="1889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03" name="Line 271"/>
            <p:cNvSpPr>
              <a:spLocks noChangeShapeType="1"/>
            </p:cNvSpPr>
            <p:nvPr/>
          </p:nvSpPr>
          <p:spPr bwMode="auto">
            <a:xfrm flipH="1">
              <a:off x="2736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04" name="Line 272"/>
            <p:cNvSpPr>
              <a:spLocks noChangeShapeType="1"/>
            </p:cNvSpPr>
            <p:nvPr/>
          </p:nvSpPr>
          <p:spPr bwMode="auto">
            <a:xfrm flipH="1">
              <a:off x="2723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05" name="Line 273"/>
            <p:cNvSpPr>
              <a:spLocks noChangeShapeType="1"/>
            </p:cNvSpPr>
            <p:nvPr/>
          </p:nvSpPr>
          <p:spPr bwMode="auto">
            <a:xfrm flipH="1">
              <a:off x="2710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06" name="Line 274"/>
            <p:cNvSpPr>
              <a:spLocks noChangeShapeType="1"/>
            </p:cNvSpPr>
            <p:nvPr/>
          </p:nvSpPr>
          <p:spPr bwMode="auto">
            <a:xfrm flipH="1">
              <a:off x="2697" y="1889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07" name="Line 275"/>
            <p:cNvSpPr>
              <a:spLocks noChangeShapeType="1"/>
            </p:cNvSpPr>
            <p:nvPr/>
          </p:nvSpPr>
          <p:spPr bwMode="auto">
            <a:xfrm flipH="1">
              <a:off x="2685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08" name="Line 276"/>
            <p:cNvSpPr>
              <a:spLocks noChangeShapeType="1"/>
            </p:cNvSpPr>
            <p:nvPr/>
          </p:nvSpPr>
          <p:spPr bwMode="auto">
            <a:xfrm flipH="1">
              <a:off x="2672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09" name="Line 277"/>
            <p:cNvSpPr>
              <a:spLocks noChangeShapeType="1"/>
            </p:cNvSpPr>
            <p:nvPr/>
          </p:nvSpPr>
          <p:spPr bwMode="auto">
            <a:xfrm flipH="1">
              <a:off x="2659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10" name="Line 278"/>
            <p:cNvSpPr>
              <a:spLocks noChangeShapeType="1"/>
            </p:cNvSpPr>
            <p:nvPr/>
          </p:nvSpPr>
          <p:spPr bwMode="auto">
            <a:xfrm flipH="1">
              <a:off x="2647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11" name="Line 279"/>
            <p:cNvSpPr>
              <a:spLocks noChangeShapeType="1"/>
            </p:cNvSpPr>
            <p:nvPr/>
          </p:nvSpPr>
          <p:spPr bwMode="auto">
            <a:xfrm flipH="1">
              <a:off x="2634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12" name="Line 280"/>
            <p:cNvSpPr>
              <a:spLocks noChangeShapeType="1"/>
            </p:cNvSpPr>
            <p:nvPr/>
          </p:nvSpPr>
          <p:spPr bwMode="auto">
            <a:xfrm flipH="1">
              <a:off x="2621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13" name="Line 281"/>
            <p:cNvSpPr>
              <a:spLocks noChangeShapeType="1"/>
            </p:cNvSpPr>
            <p:nvPr/>
          </p:nvSpPr>
          <p:spPr bwMode="auto">
            <a:xfrm flipH="1">
              <a:off x="2608" y="1889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14" name="Line 282"/>
            <p:cNvSpPr>
              <a:spLocks noChangeShapeType="1"/>
            </p:cNvSpPr>
            <p:nvPr/>
          </p:nvSpPr>
          <p:spPr bwMode="auto">
            <a:xfrm flipH="1">
              <a:off x="2596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15" name="Line 283"/>
            <p:cNvSpPr>
              <a:spLocks noChangeShapeType="1"/>
            </p:cNvSpPr>
            <p:nvPr/>
          </p:nvSpPr>
          <p:spPr bwMode="auto">
            <a:xfrm flipH="1">
              <a:off x="2583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16" name="Line 284"/>
            <p:cNvSpPr>
              <a:spLocks noChangeShapeType="1"/>
            </p:cNvSpPr>
            <p:nvPr/>
          </p:nvSpPr>
          <p:spPr bwMode="auto">
            <a:xfrm flipH="1">
              <a:off x="2570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17" name="Line 285"/>
            <p:cNvSpPr>
              <a:spLocks noChangeShapeType="1"/>
            </p:cNvSpPr>
            <p:nvPr/>
          </p:nvSpPr>
          <p:spPr bwMode="auto">
            <a:xfrm flipH="1">
              <a:off x="2557" y="1889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18" name="Line 286"/>
            <p:cNvSpPr>
              <a:spLocks noChangeShapeType="1"/>
            </p:cNvSpPr>
            <p:nvPr/>
          </p:nvSpPr>
          <p:spPr bwMode="auto">
            <a:xfrm flipH="1">
              <a:off x="2545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19" name="Line 287"/>
            <p:cNvSpPr>
              <a:spLocks noChangeShapeType="1"/>
            </p:cNvSpPr>
            <p:nvPr/>
          </p:nvSpPr>
          <p:spPr bwMode="auto">
            <a:xfrm flipH="1">
              <a:off x="2532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20" name="Line 288"/>
            <p:cNvSpPr>
              <a:spLocks noChangeShapeType="1"/>
            </p:cNvSpPr>
            <p:nvPr/>
          </p:nvSpPr>
          <p:spPr bwMode="auto">
            <a:xfrm flipH="1">
              <a:off x="2519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21" name="Line 289"/>
            <p:cNvSpPr>
              <a:spLocks noChangeShapeType="1"/>
            </p:cNvSpPr>
            <p:nvPr/>
          </p:nvSpPr>
          <p:spPr bwMode="auto">
            <a:xfrm flipH="1">
              <a:off x="2506" y="1889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22" name="Line 290"/>
            <p:cNvSpPr>
              <a:spLocks noChangeShapeType="1"/>
            </p:cNvSpPr>
            <p:nvPr/>
          </p:nvSpPr>
          <p:spPr bwMode="auto">
            <a:xfrm flipH="1">
              <a:off x="2494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23" name="Line 291"/>
            <p:cNvSpPr>
              <a:spLocks noChangeShapeType="1"/>
            </p:cNvSpPr>
            <p:nvPr/>
          </p:nvSpPr>
          <p:spPr bwMode="auto">
            <a:xfrm flipH="1">
              <a:off x="2481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24" name="Line 292"/>
            <p:cNvSpPr>
              <a:spLocks noChangeShapeType="1"/>
            </p:cNvSpPr>
            <p:nvPr/>
          </p:nvSpPr>
          <p:spPr bwMode="auto">
            <a:xfrm flipH="1">
              <a:off x="2468" y="1889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25" name="Line 293"/>
            <p:cNvSpPr>
              <a:spLocks noChangeShapeType="1"/>
            </p:cNvSpPr>
            <p:nvPr/>
          </p:nvSpPr>
          <p:spPr bwMode="auto">
            <a:xfrm flipH="1">
              <a:off x="2456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26" name="Line 294"/>
            <p:cNvSpPr>
              <a:spLocks noChangeShapeType="1"/>
            </p:cNvSpPr>
            <p:nvPr/>
          </p:nvSpPr>
          <p:spPr bwMode="auto">
            <a:xfrm flipH="1">
              <a:off x="2443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27" name="Line 295"/>
            <p:cNvSpPr>
              <a:spLocks noChangeShapeType="1"/>
            </p:cNvSpPr>
            <p:nvPr/>
          </p:nvSpPr>
          <p:spPr bwMode="auto">
            <a:xfrm flipH="1">
              <a:off x="2430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28" name="Line 296"/>
            <p:cNvSpPr>
              <a:spLocks noChangeShapeType="1"/>
            </p:cNvSpPr>
            <p:nvPr/>
          </p:nvSpPr>
          <p:spPr bwMode="auto">
            <a:xfrm flipH="1">
              <a:off x="2417" y="1889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29" name="Line 297"/>
            <p:cNvSpPr>
              <a:spLocks noChangeShapeType="1"/>
            </p:cNvSpPr>
            <p:nvPr/>
          </p:nvSpPr>
          <p:spPr bwMode="auto">
            <a:xfrm flipH="1">
              <a:off x="2405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30" name="Line 298"/>
            <p:cNvSpPr>
              <a:spLocks noChangeShapeType="1"/>
            </p:cNvSpPr>
            <p:nvPr/>
          </p:nvSpPr>
          <p:spPr bwMode="auto">
            <a:xfrm flipH="1">
              <a:off x="2392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31" name="Line 299"/>
            <p:cNvSpPr>
              <a:spLocks noChangeShapeType="1"/>
            </p:cNvSpPr>
            <p:nvPr/>
          </p:nvSpPr>
          <p:spPr bwMode="auto">
            <a:xfrm flipH="1">
              <a:off x="2379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32" name="Line 300"/>
            <p:cNvSpPr>
              <a:spLocks noChangeShapeType="1"/>
            </p:cNvSpPr>
            <p:nvPr/>
          </p:nvSpPr>
          <p:spPr bwMode="auto">
            <a:xfrm flipH="1">
              <a:off x="2366" y="1889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33" name="Line 301"/>
            <p:cNvSpPr>
              <a:spLocks noChangeShapeType="1"/>
            </p:cNvSpPr>
            <p:nvPr/>
          </p:nvSpPr>
          <p:spPr bwMode="auto">
            <a:xfrm flipH="1">
              <a:off x="2354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34" name="Line 302"/>
            <p:cNvSpPr>
              <a:spLocks noChangeShapeType="1"/>
            </p:cNvSpPr>
            <p:nvPr/>
          </p:nvSpPr>
          <p:spPr bwMode="auto">
            <a:xfrm flipH="1">
              <a:off x="2341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35" name="Line 303"/>
            <p:cNvSpPr>
              <a:spLocks noChangeShapeType="1"/>
            </p:cNvSpPr>
            <p:nvPr/>
          </p:nvSpPr>
          <p:spPr bwMode="auto">
            <a:xfrm flipH="1">
              <a:off x="2328" y="1889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36" name="Line 304"/>
            <p:cNvSpPr>
              <a:spLocks noChangeShapeType="1"/>
            </p:cNvSpPr>
            <p:nvPr/>
          </p:nvSpPr>
          <p:spPr bwMode="auto">
            <a:xfrm flipH="1">
              <a:off x="2316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37" name="Line 305"/>
            <p:cNvSpPr>
              <a:spLocks noChangeShapeType="1"/>
            </p:cNvSpPr>
            <p:nvPr/>
          </p:nvSpPr>
          <p:spPr bwMode="auto">
            <a:xfrm flipH="1">
              <a:off x="2303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38" name="Line 306"/>
            <p:cNvSpPr>
              <a:spLocks noChangeShapeType="1"/>
            </p:cNvSpPr>
            <p:nvPr/>
          </p:nvSpPr>
          <p:spPr bwMode="auto">
            <a:xfrm flipH="1">
              <a:off x="2290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39" name="Line 307"/>
            <p:cNvSpPr>
              <a:spLocks noChangeShapeType="1"/>
            </p:cNvSpPr>
            <p:nvPr/>
          </p:nvSpPr>
          <p:spPr bwMode="auto">
            <a:xfrm flipH="1">
              <a:off x="2277" y="1889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40" name="Line 308"/>
            <p:cNvSpPr>
              <a:spLocks noChangeShapeType="1"/>
            </p:cNvSpPr>
            <p:nvPr/>
          </p:nvSpPr>
          <p:spPr bwMode="auto">
            <a:xfrm flipH="1">
              <a:off x="2265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41" name="Line 309"/>
            <p:cNvSpPr>
              <a:spLocks noChangeShapeType="1"/>
            </p:cNvSpPr>
            <p:nvPr/>
          </p:nvSpPr>
          <p:spPr bwMode="auto">
            <a:xfrm flipH="1">
              <a:off x="2252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42" name="Line 310"/>
            <p:cNvSpPr>
              <a:spLocks noChangeShapeType="1"/>
            </p:cNvSpPr>
            <p:nvPr/>
          </p:nvSpPr>
          <p:spPr bwMode="auto">
            <a:xfrm flipH="1">
              <a:off x="2239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43" name="Line 311"/>
            <p:cNvSpPr>
              <a:spLocks noChangeShapeType="1"/>
            </p:cNvSpPr>
            <p:nvPr/>
          </p:nvSpPr>
          <p:spPr bwMode="auto">
            <a:xfrm flipH="1">
              <a:off x="2226" y="1889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44" name="Line 312"/>
            <p:cNvSpPr>
              <a:spLocks noChangeShapeType="1"/>
            </p:cNvSpPr>
            <p:nvPr/>
          </p:nvSpPr>
          <p:spPr bwMode="auto">
            <a:xfrm flipH="1">
              <a:off x="2214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45" name="Line 313"/>
            <p:cNvSpPr>
              <a:spLocks noChangeShapeType="1"/>
            </p:cNvSpPr>
            <p:nvPr/>
          </p:nvSpPr>
          <p:spPr bwMode="auto">
            <a:xfrm flipH="1">
              <a:off x="2201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46" name="Line 314"/>
            <p:cNvSpPr>
              <a:spLocks noChangeShapeType="1"/>
            </p:cNvSpPr>
            <p:nvPr/>
          </p:nvSpPr>
          <p:spPr bwMode="auto">
            <a:xfrm flipH="1">
              <a:off x="2188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47" name="Line 315"/>
            <p:cNvSpPr>
              <a:spLocks noChangeShapeType="1"/>
            </p:cNvSpPr>
            <p:nvPr/>
          </p:nvSpPr>
          <p:spPr bwMode="auto">
            <a:xfrm flipH="1">
              <a:off x="2176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48" name="Line 316"/>
            <p:cNvSpPr>
              <a:spLocks noChangeShapeType="1"/>
            </p:cNvSpPr>
            <p:nvPr/>
          </p:nvSpPr>
          <p:spPr bwMode="auto">
            <a:xfrm flipH="1">
              <a:off x="2163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49" name="Line 317"/>
            <p:cNvSpPr>
              <a:spLocks noChangeShapeType="1"/>
            </p:cNvSpPr>
            <p:nvPr/>
          </p:nvSpPr>
          <p:spPr bwMode="auto">
            <a:xfrm flipH="1">
              <a:off x="2150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50" name="Line 318"/>
            <p:cNvSpPr>
              <a:spLocks noChangeShapeType="1"/>
            </p:cNvSpPr>
            <p:nvPr/>
          </p:nvSpPr>
          <p:spPr bwMode="auto">
            <a:xfrm flipH="1">
              <a:off x="2137" y="1889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51" name="Line 319"/>
            <p:cNvSpPr>
              <a:spLocks noChangeShapeType="1"/>
            </p:cNvSpPr>
            <p:nvPr/>
          </p:nvSpPr>
          <p:spPr bwMode="auto">
            <a:xfrm flipH="1">
              <a:off x="2125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52" name="Line 320"/>
            <p:cNvSpPr>
              <a:spLocks noChangeShapeType="1"/>
            </p:cNvSpPr>
            <p:nvPr/>
          </p:nvSpPr>
          <p:spPr bwMode="auto">
            <a:xfrm flipH="1">
              <a:off x="2112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53" name="Line 321"/>
            <p:cNvSpPr>
              <a:spLocks noChangeShapeType="1"/>
            </p:cNvSpPr>
            <p:nvPr/>
          </p:nvSpPr>
          <p:spPr bwMode="auto">
            <a:xfrm flipH="1">
              <a:off x="2099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54" name="Line 322"/>
            <p:cNvSpPr>
              <a:spLocks noChangeShapeType="1"/>
            </p:cNvSpPr>
            <p:nvPr/>
          </p:nvSpPr>
          <p:spPr bwMode="auto">
            <a:xfrm flipH="1">
              <a:off x="2086" y="1889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55" name="Line 323"/>
            <p:cNvSpPr>
              <a:spLocks noChangeShapeType="1"/>
            </p:cNvSpPr>
            <p:nvPr/>
          </p:nvSpPr>
          <p:spPr bwMode="auto">
            <a:xfrm flipH="1">
              <a:off x="2074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56" name="Line 324"/>
            <p:cNvSpPr>
              <a:spLocks noChangeShapeType="1"/>
            </p:cNvSpPr>
            <p:nvPr/>
          </p:nvSpPr>
          <p:spPr bwMode="auto">
            <a:xfrm flipH="1">
              <a:off x="2061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57" name="Line 325"/>
            <p:cNvSpPr>
              <a:spLocks noChangeShapeType="1"/>
            </p:cNvSpPr>
            <p:nvPr/>
          </p:nvSpPr>
          <p:spPr bwMode="auto">
            <a:xfrm flipH="1">
              <a:off x="2048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58" name="Line 326"/>
            <p:cNvSpPr>
              <a:spLocks noChangeShapeType="1"/>
            </p:cNvSpPr>
            <p:nvPr/>
          </p:nvSpPr>
          <p:spPr bwMode="auto">
            <a:xfrm flipH="1">
              <a:off x="2035" y="1889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59" name="Line 327"/>
            <p:cNvSpPr>
              <a:spLocks noChangeShapeType="1"/>
            </p:cNvSpPr>
            <p:nvPr/>
          </p:nvSpPr>
          <p:spPr bwMode="auto">
            <a:xfrm flipH="1">
              <a:off x="2023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60" name="Line 328"/>
            <p:cNvSpPr>
              <a:spLocks noChangeShapeType="1"/>
            </p:cNvSpPr>
            <p:nvPr/>
          </p:nvSpPr>
          <p:spPr bwMode="auto">
            <a:xfrm flipH="1">
              <a:off x="2010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61" name="Line 329"/>
            <p:cNvSpPr>
              <a:spLocks noChangeShapeType="1"/>
            </p:cNvSpPr>
            <p:nvPr/>
          </p:nvSpPr>
          <p:spPr bwMode="auto">
            <a:xfrm flipH="1">
              <a:off x="1997" y="1889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62" name="Line 330"/>
            <p:cNvSpPr>
              <a:spLocks noChangeShapeType="1"/>
            </p:cNvSpPr>
            <p:nvPr/>
          </p:nvSpPr>
          <p:spPr bwMode="auto">
            <a:xfrm flipH="1">
              <a:off x="1985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63" name="Line 331"/>
            <p:cNvSpPr>
              <a:spLocks noChangeShapeType="1"/>
            </p:cNvSpPr>
            <p:nvPr/>
          </p:nvSpPr>
          <p:spPr bwMode="auto">
            <a:xfrm flipH="1">
              <a:off x="1972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64" name="Line 332"/>
            <p:cNvSpPr>
              <a:spLocks noChangeShapeType="1"/>
            </p:cNvSpPr>
            <p:nvPr/>
          </p:nvSpPr>
          <p:spPr bwMode="auto">
            <a:xfrm flipH="1">
              <a:off x="1959" y="1889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65" name="Line 333"/>
            <p:cNvSpPr>
              <a:spLocks noChangeShapeType="1"/>
            </p:cNvSpPr>
            <p:nvPr/>
          </p:nvSpPr>
          <p:spPr bwMode="auto">
            <a:xfrm flipH="1">
              <a:off x="1946" y="1889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66" name="Line 334"/>
            <p:cNvSpPr>
              <a:spLocks noChangeShapeType="1"/>
            </p:cNvSpPr>
            <p:nvPr/>
          </p:nvSpPr>
          <p:spPr bwMode="auto">
            <a:xfrm flipH="1">
              <a:off x="1935" y="1889"/>
              <a:ext cx="3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67" name="Freeform 335"/>
            <p:cNvSpPr>
              <a:spLocks/>
            </p:cNvSpPr>
            <p:nvPr/>
          </p:nvSpPr>
          <p:spPr bwMode="auto">
            <a:xfrm>
              <a:off x="1716" y="1854"/>
              <a:ext cx="37" cy="72"/>
            </a:xfrm>
            <a:custGeom>
              <a:avLst/>
              <a:gdLst>
                <a:gd name="T0" fmla="*/ 27 w 37"/>
                <a:gd name="T1" fmla="*/ 0 h 72"/>
                <a:gd name="T2" fmla="*/ 27 w 37"/>
                <a:gd name="T3" fmla="*/ 57 h 72"/>
                <a:gd name="T4" fmla="*/ 27 w 37"/>
                <a:gd name="T5" fmla="*/ 61 h 72"/>
                <a:gd name="T6" fmla="*/ 28 w 37"/>
                <a:gd name="T7" fmla="*/ 65 h 72"/>
                <a:gd name="T8" fmla="*/ 28 w 37"/>
                <a:gd name="T9" fmla="*/ 66 h 72"/>
                <a:gd name="T10" fmla="*/ 29 w 37"/>
                <a:gd name="T11" fmla="*/ 68 h 72"/>
                <a:gd name="T12" fmla="*/ 30 w 37"/>
                <a:gd name="T13" fmla="*/ 69 h 72"/>
                <a:gd name="T14" fmla="*/ 32 w 37"/>
                <a:gd name="T15" fmla="*/ 70 h 72"/>
                <a:gd name="T16" fmla="*/ 35 w 37"/>
                <a:gd name="T17" fmla="*/ 70 h 72"/>
                <a:gd name="T18" fmla="*/ 37 w 37"/>
                <a:gd name="T19" fmla="*/ 70 h 72"/>
                <a:gd name="T20" fmla="*/ 37 w 37"/>
                <a:gd name="T21" fmla="*/ 72 h 72"/>
                <a:gd name="T22" fmla="*/ 0 w 37"/>
                <a:gd name="T23" fmla="*/ 72 h 72"/>
                <a:gd name="T24" fmla="*/ 0 w 37"/>
                <a:gd name="T25" fmla="*/ 70 h 72"/>
                <a:gd name="T26" fmla="*/ 2 w 37"/>
                <a:gd name="T27" fmla="*/ 70 h 72"/>
                <a:gd name="T28" fmla="*/ 5 w 37"/>
                <a:gd name="T29" fmla="*/ 70 h 72"/>
                <a:gd name="T30" fmla="*/ 9 w 37"/>
                <a:gd name="T31" fmla="*/ 69 h 72"/>
                <a:gd name="T32" fmla="*/ 10 w 37"/>
                <a:gd name="T33" fmla="*/ 68 h 72"/>
                <a:gd name="T34" fmla="*/ 11 w 37"/>
                <a:gd name="T35" fmla="*/ 66 h 72"/>
                <a:gd name="T36" fmla="*/ 11 w 37"/>
                <a:gd name="T37" fmla="*/ 65 h 72"/>
                <a:gd name="T38" fmla="*/ 12 w 37"/>
                <a:gd name="T39" fmla="*/ 61 h 72"/>
                <a:gd name="T40" fmla="*/ 12 w 37"/>
                <a:gd name="T41" fmla="*/ 57 h 72"/>
                <a:gd name="T42" fmla="*/ 12 w 37"/>
                <a:gd name="T43" fmla="*/ 21 h 72"/>
                <a:gd name="T44" fmla="*/ 12 w 37"/>
                <a:gd name="T45" fmla="*/ 18 h 72"/>
                <a:gd name="T46" fmla="*/ 11 w 37"/>
                <a:gd name="T47" fmla="*/ 16 h 72"/>
                <a:gd name="T48" fmla="*/ 11 w 37"/>
                <a:gd name="T49" fmla="*/ 15 h 72"/>
                <a:gd name="T50" fmla="*/ 10 w 37"/>
                <a:gd name="T51" fmla="*/ 14 h 72"/>
                <a:gd name="T52" fmla="*/ 9 w 37"/>
                <a:gd name="T53" fmla="*/ 13 h 72"/>
                <a:gd name="T54" fmla="*/ 7 w 37"/>
                <a:gd name="T55" fmla="*/ 13 h 72"/>
                <a:gd name="T56" fmla="*/ 4 w 37"/>
                <a:gd name="T57" fmla="*/ 14 h 72"/>
                <a:gd name="T58" fmla="*/ 1 w 37"/>
                <a:gd name="T59" fmla="*/ 15 h 72"/>
                <a:gd name="T60" fmla="*/ 0 w 37"/>
                <a:gd name="T61" fmla="*/ 13 h 72"/>
                <a:gd name="T62" fmla="*/ 26 w 37"/>
                <a:gd name="T63" fmla="*/ 0 h 72"/>
                <a:gd name="T64" fmla="*/ 27 w 37"/>
                <a:gd name="T6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7" h="72">
                  <a:moveTo>
                    <a:pt x="27" y="0"/>
                  </a:moveTo>
                  <a:lnTo>
                    <a:pt x="27" y="57"/>
                  </a:lnTo>
                  <a:lnTo>
                    <a:pt x="27" y="61"/>
                  </a:lnTo>
                  <a:lnTo>
                    <a:pt x="28" y="65"/>
                  </a:lnTo>
                  <a:lnTo>
                    <a:pt x="28" y="66"/>
                  </a:lnTo>
                  <a:lnTo>
                    <a:pt x="29" y="68"/>
                  </a:lnTo>
                  <a:lnTo>
                    <a:pt x="30" y="69"/>
                  </a:lnTo>
                  <a:lnTo>
                    <a:pt x="32" y="70"/>
                  </a:lnTo>
                  <a:lnTo>
                    <a:pt x="35" y="70"/>
                  </a:lnTo>
                  <a:lnTo>
                    <a:pt x="37" y="70"/>
                  </a:lnTo>
                  <a:lnTo>
                    <a:pt x="37" y="72"/>
                  </a:lnTo>
                  <a:lnTo>
                    <a:pt x="0" y="72"/>
                  </a:lnTo>
                  <a:lnTo>
                    <a:pt x="0" y="70"/>
                  </a:lnTo>
                  <a:lnTo>
                    <a:pt x="2" y="70"/>
                  </a:lnTo>
                  <a:lnTo>
                    <a:pt x="5" y="70"/>
                  </a:lnTo>
                  <a:lnTo>
                    <a:pt x="9" y="69"/>
                  </a:lnTo>
                  <a:lnTo>
                    <a:pt x="10" y="68"/>
                  </a:lnTo>
                  <a:lnTo>
                    <a:pt x="11" y="66"/>
                  </a:lnTo>
                  <a:lnTo>
                    <a:pt x="11" y="65"/>
                  </a:lnTo>
                  <a:lnTo>
                    <a:pt x="12" y="61"/>
                  </a:lnTo>
                  <a:lnTo>
                    <a:pt x="12" y="57"/>
                  </a:lnTo>
                  <a:lnTo>
                    <a:pt x="12" y="21"/>
                  </a:lnTo>
                  <a:lnTo>
                    <a:pt x="12" y="18"/>
                  </a:lnTo>
                  <a:lnTo>
                    <a:pt x="11" y="16"/>
                  </a:lnTo>
                  <a:lnTo>
                    <a:pt x="11" y="15"/>
                  </a:lnTo>
                  <a:lnTo>
                    <a:pt x="10" y="14"/>
                  </a:lnTo>
                  <a:lnTo>
                    <a:pt x="9" y="13"/>
                  </a:lnTo>
                  <a:lnTo>
                    <a:pt x="7" y="13"/>
                  </a:lnTo>
                  <a:lnTo>
                    <a:pt x="4" y="14"/>
                  </a:lnTo>
                  <a:lnTo>
                    <a:pt x="1" y="15"/>
                  </a:lnTo>
                  <a:lnTo>
                    <a:pt x="0" y="13"/>
                  </a:lnTo>
                  <a:lnTo>
                    <a:pt x="26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68" name="Freeform 336"/>
            <p:cNvSpPr>
              <a:spLocks noEditPoints="1"/>
            </p:cNvSpPr>
            <p:nvPr/>
          </p:nvSpPr>
          <p:spPr bwMode="auto">
            <a:xfrm>
              <a:off x="1765" y="1854"/>
              <a:ext cx="46" cy="73"/>
            </a:xfrm>
            <a:custGeom>
              <a:avLst/>
              <a:gdLst>
                <a:gd name="T0" fmla="*/ 46 w 46"/>
                <a:gd name="T1" fmla="*/ 37 h 73"/>
                <a:gd name="T2" fmla="*/ 45 w 46"/>
                <a:gd name="T3" fmla="*/ 47 h 73"/>
                <a:gd name="T4" fmla="*/ 42 w 46"/>
                <a:gd name="T5" fmla="*/ 56 h 73"/>
                <a:gd name="T6" fmla="*/ 40 w 46"/>
                <a:gd name="T7" fmla="*/ 61 h 73"/>
                <a:gd name="T8" fmla="*/ 38 w 46"/>
                <a:gd name="T9" fmla="*/ 66 h 73"/>
                <a:gd name="T10" fmla="*/ 35 w 46"/>
                <a:gd name="T11" fmla="*/ 69 h 73"/>
                <a:gd name="T12" fmla="*/ 31 w 46"/>
                <a:gd name="T13" fmla="*/ 71 h 73"/>
                <a:gd name="T14" fmla="*/ 26 w 46"/>
                <a:gd name="T15" fmla="*/ 73 h 73"/>
                <a:gd name="T16" fmla="*/ 22 w 46"/>
                <a:gd name="T17" fmla="*/ 73 h 73"/>
                <a:gd name="T18" fmla="*/ 18 w 46"/>
                <a:gd name="T19" fmla="*/ 72 h 73"/>
                <a:gd name="T20" fmla="*/ 14 w 46"/>
                <a:gd name="T21" fmla="*/ 71 h 73"/>
                <a:gd name="T22" fmla="*/ 10 w 46"/>
                <a:gd name="T23" fmla="*/ 68 h 73"/>
                <a:gd name="T24" fmla="*/ 6 w 46"/>
                <a:gd name="T25" fmla="*/ 63 h 73"/>
                <a:gd name="T26" fmla="*/ 4 w 46"/>
                <a:gd name="T27" fmla="*/ 59 h 73"/>
                <a:gd name="T28" fmla="*/ 2 w 46"/>
                <a:gd name="T29" fmla="*/ 54 h 73"/>
                <a:gd name="T30" fmla="*/ 1 w 46"/>
                <a:gd name="T31" fmla="*/ 45 h 73"/>
                <a:gd name="T32" fmla="*/ 0 w 46"/>
                <a:gd name="T33" fmla="*/ 37 h 73"/>
                <a:gd name="T34" fmla="*/ 1 w 46"/>
                <a:gd name="T35" fmla="*/ 26 h 73"/>
                <a:gd name="T36" fmla="*/ 3 w 46"/>
                <a:gd name="T37" fmla="*/ 17 h 73"/>
                <a:gd name="T38" fmla="*/ 5 w 46"/>
                <a:gd name="T39" fmla="*/ 11 h 73"/>
                <a:gd name="T40" fmla="*/ 8 w 46"/>
                <a:gd name="T41" fmla="*/ 7 h 73"/>
                <a:gd name="T42" fmla="*/ 12 w 46"/>
                <a:gd name="T43" fmla="*/ 4 h 73"/>
                <a:gd name="T44" fmla="*/ 15 w 46"/>
                <a:gd name="T45" fmla="*/ 2 h 73"/>
                <a:gd name="T46" fmla="*/ 19 w 46"/>
                <a:gd name="T47" fmla="*/ 1 h 73"/>
                <a:gd name="T48" fmla="*/ 22 w 46"/>
                <a:gd name="T49" fmla="*/ 0 h 73"/>
                <a:gd name="T50" fmla="*/ 26 w 46"/>
                <a:gd name="T51" fmla="*/ 1 h 73"/>
                <a:gd name="T52" fmla="*/ 31 w 46"/>
                <a:gd name="T53" fmla="*/ 2 h 73"/>
                <a:gd name="T54" fmla="*/ 34 w 46"/>
                <a:gd name="T55" fmla="*/ 4 h 73"/>
                <a:gd name="T56" fmla="*/ 37 w 46"/>
                <a:gd name="T57" fmla="*/ 7 h 73"/>
                <a:gd name="T58" fmla="*/ 40 w 46"/>
                <a:gd name="T59" fmla="*/ 11 h 73"/>
                <a:gd name="T60" fmla="*/ 42 w 46"/>
                <a:gd name="T61" fmla="*/ 16 h 73"/>
                <a:gd name="T62" fmla="*/ 45 w 46"/>
                <a:gd name="T63" fmla="*/ 25 h 73"/>
                <a:gd name="T64" fmla="*/ 46 w 46"/>
                <a:gd name="T65" fmla="*/ 37 h 73"/>
                <a:gd name="T66" fmla="*/ 30 w 46"/>
                <a:gd name="T67" fmla="*/ 37 h 73"/>
                <a:gd name="T68" fmla="*/ 30 w 46"/>
                <a:gd name="T69" fmla="*/ 22 h 73"/>
                <a:gd name="T70" fmla="*/ 30 w 46"/>
                <a:gd name="T71" fmla="*/ 15 h 73"/>
                <a:gd name="T72" fmla="*/ 30 w 46"/>
                <a:gd name="T73" fmla="*/ 10 h 73"/>
                <a:gd name="T74" fmla="*/ 29 w 46"/>
                <a:gd name="T75" fmla="*/ 7 h 73"/>
                <a:gd name="T76" fmla="*/ 28 w 46"/>
                <a:gd name="T77" fmla="*/ 5 h 73"/>
                <a:gd name="T78" fmla="*/ 25 w 46"/>
                <a:gd name="T79" fmla="*/ 4 h 73"/>
                <a:gd name="T80" fmla="*/ 22 w 46"/>
                <a:gd name="T81" fmla="*/ 3 h 73"/>
                <a:gd name="T82" fmla="*/ 20 w 46"/>
                <a:gd name="T83" fmla="*/ 4 h 73"/>
                <a:gd name="T84" fmla="*/ 19 w 46"/>
                <a:gd name="T85" fmla="*/ 5 h 73"/>
                <a:gd name="T86" fmla="*/ 17 w 46"/>
                <a:gd name="T87" fmla="*/ 7 h 73"/>
                <a:gd name="T88" fmla="*/ 16 w 46"/>
                <a:gd name="T89" fmla="*/ 11 h 73"/>
                <a:gd name="T90" fmla="*/ 16 w 46"/>
                <a:gd name="T91" fmla="*/ 17 h 73"/>
                <a:gd name="T92" fmla="*/ 16 w 46"/>
                <a:gd name="T93" fmla="*/ 27 h 73"/>
                <a:gd name="T94" fmla="*/ 16 w 46"/>
                <a:gd name="T95" fmla="*/ 43 h 73"/>
                <a:gd name="T96" fmla="*/ 16 w 46"/>
                <a:gd name="T97" fmla="*/ 56 h 73"/>
                <a:gd name="T98" fmla="*/ 17 w 46"/>
                <a:gd name="T99" fmla="*/ 63 h 73"/>
                <a:gd name="T100" fmla="*/ 18 w 46"/>
                <a:gd name="T101" fmla="*/ 67 h 73"/>
                <a:gd name="T102" fmla="*/ 19 w 46"/>
                <a:gd name="T103" fmla="*/ 69 h 73"/>
                <a:gd name="T104" fmla="*/ 21 w 46"/>
                <a:gd name="T105" fmla="*/ 70 h 73"/>
                <a:gd name="T106" fmla="*/ 23 w 46"/>
                <a:gd name="T107" fmla="*/ 70 h 73"/>
                <a:gd name="T108" fmla="*/ 25 w 46"/>
                <a:gd name="T109" fmla="*/ 70 h 73"/>
                <a:gd name="T110" fmla="*/ 28 w 46"/>
                <a:gd name="T111" fmla="*/ 68 h 73"/>
                <a:gd name="T112" fmla="*/ 29 w 46"/>
                <a:gd name="T113" fmla="*/ 66 h 73"/>
                <a:gd name="T114" fmla="*/ 30 w 46"/>
                <a:gd name="T115" fmla="*/ 62 h 73"/>
                <a:gd name="T116" fmla="*/ 30 w 46"/>
                <a:gd name="T117" fmla="*/ 59 h 73"/>
                <a:gd name="T118" fmla="*/ 30 w 46"/>
                <a:gd name="T119" fmla="*/ 3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6" h="73">
                  <a:moveTo>
                    <a:pt x="46" y="37"/>
                  </a:moveTo>
                  <a:lnTo>
                    <a:pt x="45" y="47"/>
                  </a:lnTo>
                  <a:lnTo>
                    <a:pt x="42" y="56"/>
                  </a:lnTo>
                  <a:lnTo>
                    <a:pt x="40" y="61"/>
                  </a:lnTo>
                  <a:lnTo>
                    <a:pt x="38" y="66"/>
                  </a:lnTo>
                  <a:lnTo>
                    <a:pt x="35" y="69"/>
                  </a:lnTo>
                  <a:lnTo>
                    <a:pt x="31" y="71"/>
                  </a:lnTo>
                  <a:lnTo>
                    <a:pt x="26" y="73"/>
                  </a:lnTo>
                  <a:lnTo>
                    <a:pt x="22" y="73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6" y="63"/>
                  </a:lnTo>
                  <a:lnTo>
                    <a:pt x="4" y="59"/>
                  </a:lnTo>
                  <a:lnTo>
                    <a:pt x="2" y="54"/>
                  </a:lnTo>
                  <a:lnTo>
                    <a:pt x="1" y="45"/>
                  </a:lnTo>
                  <a:lnTo>
                    <a:pt x="0" y="37"/>
                  </a:lnTo>
                  <a:lnTo>
                    <a:pt x="1" y="26"/>
                  </a:lnTo>
                  <a:lnTo>
                    <a:pt x="3" y="17"/>
                  </a:lnTo>
                  <a:lnTo>
                    <a:pt x="5" y="11"/>
                  </a:lnTo>
                  <a:lnTo>
                    <a:pt x="8" y="7"/>
                  </a:lnTo>
                  <a:lnTo>
                    <a:pt x="12" y="4"/>
                  </a:lnTo>
                  <a:lnTo>
                    <a:pt x="15" y="2"/>
                  </a:lnTo>
                  <a:lnTo>
                    <a:pt x="19" y="1"/>
                  </a:lnTo>
                  <a:lnTo>
                    <a:pt x="22" y="0"/>
                  </a:lnTo>
                  <a:lnTo>
                    <a:pt x="26" y="1"/>
                  </a:lnTo>
                  <a:lnTo>
                    <a:pt x="31" y="2"/>
                  </a:lnTo>
                  <a:lnTo>
                    <a:pt x="34" y="4"/>
                  </a:lnTo>
                  <a:lnTo>
                    <a:pt x="37" y="7"/>
                  </a:lnTo>
                  <a:lnTo>
                    <a:pt x="40" y="11"/>
                  </a:lnTo>
                  <a:lnTo>
                    <a:pt x="42" y="16"/>
                  </a:lnTo>
                  <a:lnTo>
                    <a:pt x="45" y="25"/>
                  </a:lnTo>
                  <a:lnTo>
                    <a:pt x="46" y="37"/>
                  </a:lnTo>
                  <a:close/>
                  <a:moveTo>
                    <a:pt x="30" y="37"/>
                  </a:moveTo>
                  <a:lnTo>
                    <a:pt x="30" y="22"/>
                  </a:lnTo>
                  <a:lnTo>
                    <a:pt x="30" y="15"/>
                  </a:lnTo>
                  <a:lnTo>
                    <a:pt x="30" y="10"/>
                  </a:lnTo>
                  <a:lnTo>
                    <a:pt x="29" y="7"/>
                  </a:lnTo>
                  <a:lnTo>
                    <a:pt x="28" y="5"/>
                  </a:lnTo>
                  <a:lnTo>
                    <a:pt x="25" y="4"/>
                  </a:lnTo>
                  <a:lnTo>
                    <a:pt x="22" y="3"/>
                  </a:lnTo>
                  <a:lnTo>
                    <a:pt x="20" y="4"/>
                  </a:lnTo>
                  <a:lnTo>
                    <a:pt x="19" y="5"/>
                  </a:lnTo>
                  <a:lnTo>
                    <a:pt x="17" y="7"/>
                  </a:lnTo>
                  <a:lnTo>
                    <a:pt x="16" y="11"/>
                  </a:lnTo>
                  <a:lnTo>
                    <a:pt x="16" y="17"/>
                  </a:lnTo>
                  <a:lnTo>
                    <a:pt x="16" y="27"/>
                  </a:lnTo>
                  <a:lnTo>
                    <a:pt x="16" y="43"/>
                  </a:lnTo>
                  <a:lnTo>
                    <a:pt x="16" y="56"/>
                  </a:lnTo>
                  <a:lnTo>
                    <a:pt x="17" y="63"/>
                  </a:lnTo>
                  <a:lnTo>
                    <a:pt x="18" y="67"/>
                  </a:lnTo>
                  <a:lnTo>
                    <a:pt x="19" y="69"/>
                  </a:lnTo>
                  <a:lnTo>
                    <a:pt x="21" y="70"/>
                  </a:lnTo>
                  <a:lnTo>
                    <a:pt x="23" y="70"/>
                  </a:lnTo>
                  <a:lnTo>
                    <a:pt x="25" y="70"/>
                  </a:lnTo>
                  <a:lnTo>
                    <a:pt x="28" y="68"/>
                  </a:lnTo>
                  <a:lnTo>
                    <a:pt x="29" y="66"/>
                  </a:lnTo>
                  <a:lnTo>
                    <a:pt x="30" y="62"/>
                  </a:lnTo>
                  <a:lnTo>
                    <a:pt x="30" y="59"/>
                  </a:lnTo>
                  <a:lnTo>
                    <a:pt x="30" y="3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69" name="Freeform 337"/>
            <p:cNvSpPr>
              <a:spLocks/>
            </p:cNvSpPr>
            <p:nvPr/>
          </p:nvSpPr>
          <p:spPr bwMode="auto">
            <a:xfrm>
              <a:off x="1839" y="1816"/>
              <a:ext cx="37" cy="57"/>
            </a:xfrm>
            <a:custGeom>
              <a:avLst/>
              <a:gdLst>
                <a:gd name="T0" fmla="*/ 34 w 37"/>
                <a:gd name="T1" fmla="*/ 57 h 57"/>
                <a:gd name="T2" fmla="*/ 0 w 37"/>
                <a:gd name="T3" fmla="*/ 57 h 57"/>
                <a:gd name="T4" fmla="*/ 0 w 37"/>
                <a:gd name="T5" fmla="*/ 56 h 57"/>
                <a:gd name="T6" fmla="*/ 10 w 37"/>
                <a:gd name="T7" fmla="*/ 45 h 57"/>
                <a:gd name="T8" fmla="*/ 16 w 37"/>
                <a:gd name="T9" fmla="*/ 37 h 57"/>
                <a:gd name="T10" fmla="*/ 20 w 37"/>
                <a:gd name="T11" fmla="*/ 31 h 57"/>
                <a:gd name="T12" fmla="*/ 22 w 37"/>
                <a:gd name="T13" fmla="*/ 25 h 57"/>
                <a:gd name="T14" fmla="*/ 24 w 37"/>
                <a:gd name="T15" fmla="*/ 20 h 57"/>
                <a:gd name="T16" fmla="*/ 22 w 37"/>
                <a:gd name="T17" fmla="*/ 17 h 57"/>
                <a:gd name="T18" fmla="*/ 21 w 37"/>
                <a:gd name="T19" fmla="*/ 14 h 57"/>
                <a:gd name="T20" fmla="*/ 20 w 37"/>
                <a:gd name="T21" fmla="*/ 12 h 57"/>
                <a:gd name="T22" fmla="*/ 17 w 37"/>
                <a:gd name="T23" fmla="*/ 10 h 57"/>
                <a:gd name="T24" fmla="*/ 13 w 37"/>
                <a:gd name="T25" fmla="*/ 9 h 57"/>
                <a:gd name="T26" fmla="*/ 9 w 37"/>
                <a:gd name="T27" fmla="*/ 10 h 57"/>
                <a:gd name="T28" fmla="*/ 6 w 37"/>
                <a:gd name="T29" fmla="*/ 12 h 57"/>
                <a:gd name="T30" fmla="*/ 2 w 37"/>
                <a:gd name="T31" fmla="*/ 16 h 57"/>
                <a:gd name="T32" fmla="*/ 1 w 37"/>
                <a:gd name="T33" fmla="*/ 16 h 57"/>
                <a:gd name="T34" fmla="*/ 3 w 37"/>
                <a:gd name="T35" fmla="*/ 10 h 57"/>
                <a:gd name="T36" fmla="*/ 6 w 37"/>
                <a:gd name="T37" fmla="*/ 6 h 57"/>
                <a:gd name="T38" fmla="*/ 8 w 37"/>
                <a:gd name="T39" fmla="*/ 3 h 57"/>
                <a:gd name="T40" fmla="*/ 11 w 37"/>
                <a:gd name="T41" fmla="*/ 1 h 57"/>
                <a:gd name="T42" fmla="*/ 15 w 37"/>
                <a:gd name="T43" fmla="*/ 0 h 57"/>
                <a:gd name="T44" fmla="*/ 19 w 37"/>
                <a:gd name="T45" fmla="*/ 0 h 57"/>
                <a:gd name="T46" fmla="*/ 24 w 37"/>
                <a:gd name="T47" fmla="*/ 0 h 57"/>
                <a:gd name="T48" fmla="*/ 27 w 37"/>
                <a:gd name="T49" fmla="*/ 2 h 57"/>
                <a:gd name="T50" fmla="*/ 30 w 37"/>
                <a:gd name="T51" fmla="*/ 4 h 57"/>
                <a:gd name="T52" fmla="*/ 32 w 37"/>
                <a:gd name="T53" fmla="*/ 7 h 57"/>
                <a:gd name="T54" fmla="*/ 34 w 37"/>
                <a:gd name="T55" fmla="*/ 10 h 57"/>
                <a:gd name="T56" fmla="*/ 34 w 37"/>
                <a:gd name="T57" fmla="*/ 13 h 57"/>
                <a:gd name="T58" fmla="*/ 34 w 37"/>
                <a:gd name="T59" fmla="*/ 19 h 57"/>
                <a:gd name="T60" fmla="*/ 31 w 37"/>
                <a:gd name="T61" fmla="*/ 25 h 57"/>
                <a:gd name="T62" fmla="*/ 25 w 37"/>
                <a:gd name="T63" fmla="*/ 34 h 57"/>
                <a:gd name="T64" fmla="*/ 13 w 37"/>
                <a:gd name="T65" fmla="*/ 46 h 57"/>
                <a:gd name="T66" fmla="*/ 26 w 37"/>
                <a:gd name="T67" fmla="*/ 46 h 57"/>
                <a:gd name="T68" fmla="*/ 29 w 37"/>
                <a:gd name="T69" fmla="*/ 46 h 57"/>
                <a:gd name="T70" fmla="*/ 31 w 37"/>
                <a:gd name="T71" fmla="*/ 46 h 57"/>
                <a:gd name="T72" fmla="*/ 32 w 37"/>
                <a:gd name="T73" fmla="*/ 45 h 57"/>
                <a:gd name="T74" fmla="*/ 33 w 37"/>
                <a:gd name="T75" fmla="*/ 44 h 57"/>
                <a:gd name="T76" fmla="*/ 34 w 37"/>
                <a:gd name="T77" fmla="*/ 43 h 57"/>
                <a:gd name="T78" fmla="*/ 35 w 37"/>
                <a:gd name="T79" fmla="*/ 41 h 57"/>
                <a:gd name="T80" fmla="*/ 37 w 37"/>
                <a:gd name="T81" fmla="*/ 41 h 57"/>
                <a:gd name="T82" fmla="*/ 34 w 37"/>
                <a:gd name="T83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7" h="57">
                  <a:moveTo>
                    <a:pt x="34" y="57"/>
                  </a:moveTo>
                  <a:lnTo>
                    <a:pt x="0" y="57"/>
                  </a:lnTo>
                  <a:lnTo>
                    <a:pt x="0" y="56"/>
                  </a:lnTo>
                  <a:lnTo>
                    <a:pt x="10" y="45"/>
                  </a:lnTo>
                  <a:lnTo>
                    <a:pt x="16" y="37"/>
                  </a:lnTo>
                  <a:lnTo>
                    <a:pt x="20" y="31"/>
                  </a:lnTo>
                  <a:lnTo>
                    <a:pt x="22" y="25"/>
                  </a:lnTo>
                  <a:lnTo>
                    <a:pt x="24" y="20"/>
                  </a:lnTo>
                  <a:lnTo>
                    <a:pt x="22" y="17"/>
                  </a:lnTo>
                  <a:lnTo>
                    <a:pt x="21" y="14"/>
                  </a:lnTo>
                  <a:lnTo>
                    <a:pt x="20" y="12"/>
                  </a:lnTo>
                  <a:lnTo>
                    <a:pt x="17" y="10"/>
                  </a:lnTo>
                  <a:lnTo>
                    <a:pt x="13" y="9"/>
                  </a:lnTo>
                  <a:lnTo>
                    <a:pt x="9" y="10"/>
                  </a:lnTo>
                  <a:lnTo>
                    <a:pt x="6" y="12"/>
                  </a:lnTo>
                  <a:lnTo>
                    <a:pt x="2" y="16"/>
                  </a:lnTo>
                  <a:lnTo>
                    <a:pt x="1" y="16"/>
                  </a:lnTo>
                  <a:lnTo>
                    <a:pt x="3" y="10"/>
                  </a:lnTo>
                  <a:lnTo>
                    <a:pt x="6" y="6"/>
                  </a:lnTo>
                  <a:lnTo>
                    <a:pt x="8" y="3"/>
                  </a:lnTo>
                  <a:lnTo>
                    <a:pt x="11" y="1"/>
                  </a:lnTo>
                  <a:lnTo>
                    <a:pt x="15" y="0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7" y="2"/>
                  </a:lnTo>
                  <a:lnTo>
                    <a:pt x="30" y="4"/>
                  </a:lnTo>
                  <a:lnTo>
                    <a:pt x="32" y="7"/>
                  </a:lnTo>
                  <a:lnTo>
                    <a:pt x="34" y="10"/>
                  </a:lnTo>
                  <a:lnTo>
                    <a:pt x="34" y="13"/>
                  </a:lnTo>
                  <a:lnTo>
                    <a:pt x="34" y="19"/>
                  </a:lnTo>
                  <a:lnTo>
                    <a:pt x="31" y="25"/>
                  </a:lnTo>
                  <a:lnTo>
                    <a:pt x="25" y="34"/>
                  </a:lnTo>
                  <a:lnTo>
                    <a:pt x="13" y="46"/>
                  </a:lnTo>
                  <a:lnTo>
                    <a:pt x="26" y="46"/>
                  </a:lnTo>
                  <a:lnTo>
                    <a:pt x="29" y="46"/>
                  </a:lnTo>
                  <a:lnTo>
                    <a:pt x="31" y="46"/>
                  </a:lnTo>
                  <a:lnTo>
                    <a:pt x="32" y="45"/>
                  </a:lnTo>
                  <a:lnTo>
                    <a:pt x="33" y="44"/>
                  </a:lnTo>
                  <a:lnTo>
                    <a:pt x="34" y="43"/>
                  </a:lnTo>
                  <a:lnTo>
                    <a:pt x="35" y="41"/>
                  </a:lnTo>
                  <a:lnTo>
                    <a:pt x="37" y="41"/>
                  </a:lnTo>
                  <a:lnTo>
                    <a:pt x="34" y="5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70" name="Freeform 338"/>
            <p:cNvSpPr>
              <a:spLocks noEditPoints="1"/>
            </p:cNvSpPr>
            <p:nvPr/>
          </p:nvSpPr>
          <p:spPr bwMode="auto">
            <a:xfrm>
              <a:off x="1884" y="1816"/>
              <a:ext cx="36" cy="58"/>
            </a:xfrm>
            <a:custGeom>
              <a:avLst/>
              <a:gdLst>
                <a:gd name="T0" fmla="*/ 36 w 36"/>
                <a:gd name="T1" fmla="*/ 0 h 58"/>
                <a:gd name="T2" fmla="*/ 36 w 36"/>
                <a:gd name="T3" fmla="*/ 1 h 58"/>
                <a:gd name="T4" fmla="*/ 29 w 36"/>
                <a:gd name="T5" fmla="*/ 3 h 58"/>
                <a:gd name="T6" fmla="*/ 24 w 36"/>
                <a:gd name="T7" fmla="*/ 5 h 58"/>
                <a:gd name="T8" fmla="*/ 20 w 36"/>
                <a:gd name="T9" fmla="*/ 9 h 58"/>
                <a:gd name="T10" fmla="*/ 17 w 36"/>
                <a:gd name="T11" fmla="*/ 12 h 58"/>
                <a:gd name="T12" fmla="*/ 15 w 36"/>
                <a:gd name="T13" fmla="*/ 18 h 58"/>
                <a:gd name="T14" fmla="*/ 12 w 36"/>
                <a:gd name="T15" fmla="*/ 24 h 58"/>
                <a:gd name="T16" fmla="*/ 15 w 36"/>
                <a:gd name="T17" fmla="*/ 23 h 58"/>
                <a:gd name="T18" fmla="*/ 16 w 36"/>
                <a:gd name="T19" fmla="*/ 22 h 58"/>
                <a:gd name="T20" fmla="*/ 19 w 36"/>
                <a:gd name="T21" fmla="*/ 22 h 58"/>
                <a:gd name="T22" fmla="*/ 21 w 36"/>
                <a:gd name="T23" fmla="*/ 22 h 58"/>
                <a:gd name="T24" fmla="*/ 25 w 36"/>
                <a:gd name="T25" fmla="*/ 22 h 58"/>
                <a:gd name="T26" fmla="*/ 28 w 36"/>
                <a:gd name="T27" fmla="*/ 24 h 58"/>
                <a:gd name="T28" fmla="*/ 32 w 36"/>
                <a:gd name="T29" fmla="*/ 26 h 58"/>
                <a:gd name="T30" fmla="*/ 34 w 36"/>
                <a:gd name="T31" fmla="*/ 29 h 58"/>
                <a:gd name="T32" fmla="*/ 35 w 36"/>
                <a:gd name="T33" fmla="*/ 34 h 58"/>
                <a:gd name="T34" fmla="*/ 36 w 36"/>
                <a:gd name="T35" fmla="*/ 38 h 58"/>
                <a:gd name="T36" fmla="*/ 35 w 36"/>
                <a:gd name="T37" fmla="*/ 43 h 58"/>
                <a:gd name="T38" fmla="*/ 34 w 36"/>
                <a:gd name="T39" fmla="*/ 48 h 58"/>
                <a:gd name="T40" fmla="*/ 31 w 36"/>
                <a:gd name="T41" fmla="*/ 53 h 58"/>
                <a:gd name="T42" fmla="*/ 27 w 36"/>
                <a:gd name="T43" fmla="*/ 55 h 58"/>
                <a:gd name="T44" fmla="*/ 22 w 36"/>
                <a:gd name="T45" fmla="*/ 57 h 58"/>
                <a:gd name="T46" fmla="*/ 18 w 36"/>
                <a:gd name="T47" fmla="*/ 58 h 58"/>
                <a:gd name="T48" fmla="*/ 12 w 36"/>
                <a:gd name="T49" fmla="*/ 57 h 58"/>
                <a:gd name="T50" fmla="*/ 8 w 36"/>
                <a:gd name="T51" fmla="*/ 55 h 58"/>
                <a:gd name="T52" fmla="*/ 6 w 36"/>
                <a:gd name="T53" fmla="*/ 53 h 58"/>
                <a:gd name="T54" fmla="*/ 4 w 36"/>
                <a:gd name="T55" fmla="*/ 49 h 58"/>
                <a:gd name="T56" fmla="*/ 2 w 36"/>
                <a:gd name="T57" fmla="*/ 46 h 58"/>
                <a:gd name="T58" fmla="*/ 0 w 36"/>
                <a:gd name="T59" fmla="*/ 41 h 58"/>
                <a:gd name="T60" fmla="*/ 0 w 36"/>
                <a:gd name="T61" fmla="*/ 35 h 58"/>
                <a:gd name="T62" fmla="*/ 1 w 36"/>
                <a:gd name="T63" fmla="*/ 25 h 58"/>
                <a:gd name="T64" fmla="*/ 4 w 36"/>
                <a:gd name="T65" fmla="*/ 17 h 58"/>
                <a:gd name="T66" fmla="*/ 7 w 36"/>
                <a:gd name="T67" fmla="*/ 12 h 58"/>
                <a:gd name="T68" fmla="*/ 11 w 36"/>
                <a:gd name="T69" fmla="*/ 8 h 58"/>
                <a:gd name="T70" fmla="*/ 17 w 36"/>
                <a:gd name="T71" fmla="*/ 4 h 58"/>
                <a:gd name="T72" fmla="*/ 25 w 36"/>
                <a:gd name="T73" fmla="*/ 1 h 58"/>
                <a:gd name="T74" fmla="*/ 36 w 36"/>
                <a:gd name="T75" fmla="*/ 0 h 58"/>
                <a:gd name="T76" fmla="*/ 12 w 36"/>
                <a:gd name="T77" fmla="*/ 26 h 58"/>
                <a:gd name="T78" fmla="*/ 11 w 36"/>
                <a:gd name="T79" fmla="*/ 31 h 58"/>
                <a:gd name="T80" fmla="*/ 11 w 36"/>
                <a:gd name="T81" fmla="*/ 35 h 58"/>
                <a:gd name="T82" fmla="*/ 11 w 36"/>
                <a:gd name="T83" fmla="*/ 41 h 58"/>
                <a:gd name="T84" fmla="*/ 12 w 36"/>
                <a:gd name="T85" fmla="*/ 46 h 58"/>
                <a:gd name="T86" fmla="*/ 14 w 36"/>
                <a:gd name="T87" fmla="*/ 51 h 58"/>
                <a:gd name="T88" fmla="*/ 16 w 36"/>
                <a:gd name="T89" fmla="*/ 54 h 58"/>
                <a:gd name="T90" fmla="*/ 18 w 36"/>
                <a:gd name="T91" fmla="*/ 55 h 58"/>
                <a:gd name="T92" fmla="*/ 19 w 36"/>
                <a:gd name="T93" fmla="*/ 55 h 58"/>
                <a:gd name="T94" fmla="*/ 21 w 36"/>
                <a:gd name="T95" fmla="*/ 55 h 58"/>
                <a:gd name="T96" fmla="*/ 22 w 36"/>
                <a:gd name="T97" fmla="*/ 53 h 58"/>
                <a:gd name="T98" fmla="*/ 23 w 36"/>
                <a:gd name="T99" fmla="*/ 51 h 58"/>
                <a:gd name="T100" fmla="*/ 24 w 36"/>
                <a:gd name="T101" fmla="*/ 47 h 58"/>
                <a:gd name="T102" fmla="*/ 24 w 36"/>
                <a:gd name="T103" fmla="*/ 44 h 58"/>
                <a:gd name="T104" fmla="*/ 24 w 36"/>
                <a:gd name="T105" fmla="*/ 39 h 58"/>
                <a:gd name="T106" fmla="*/ 23 w 36"/>
                <a:gd name="T107" fmla="*/ 34 h 58"/>
                <a:gd name="T108" fmla="*/ 22 w 36"/>
                <a:gd name="T109" fmla="*/ 30 h 58"/>
                <a:gd name="T110" fmla="*/ 21 w 36"/>
                <a:gd name="T111" fmla="*/ 28 h 58"/>
                <a:gd name="T112" fmla="*/ 19 w 36"/>
                <a:gd name="T113" fmla="*/ 26 h 58"/>
                <a:gd name="T114" fmla="*/ 17 w 36"/>
                <a:gd name="T115" fmla="*/ 25 h 58"/>
                <a:gd name="T116" fmla="*/ 15 w 36"/>
                <a:gd name="T117" fmla="*/ 25 h 58"/>
                <a:gd name="T118" fmla="*/ 12 w 36"/>
                <a:gd name="T119" fmla="*/ 2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6" h="58">
                  <a:moveTo>
                    <a:pt x="36" y="0"/>
                  </a:moveTo>
                  <a:lnTo>
                    <a:pt x="36" y="1"/>
                  </a:lnTo>
                  <a:lnTo>
                    <a:pt x="29" y="3"/>
                  </a:lnTo>
                  <a:lnTo>
                    <a:pt x="24" y="5"/>
                  </a:lnTo>
                  <a:lnTo>
                    <a:pt x="20" y="9"/>
                  </a:lnTo>
                  <a:lnTo>
                    <a:pt x="17" y="12"/>
                  </a:lnTo>
                  <a:lnTo>
                    <a:pt x="15" y="18"/>
                  </a:lnTo>
                  <a:lnTo>
                    <a:pt x="12" y="24"/>
                  </a:lnTo>
                  <a:lnTo>
                    <a:pt x="15" y="23"/>
                  </a:lnTo>
                  <a:lnTo>
                    <a:pt x="16" y="22"/>
                  </a:lnTo>
                  <a:lnTo>
                    <a:pt x="19" y="22"/>
                  </a:lnTo>
                  <a:lnTo>
                    <a:pt x="21" y="22"/>
                  </a:lnTo>
                  <a:lnTo>
                    <a:pt x="25" y="22"/>
                  </a:lnTo>
                  <a:lnTo>
                    <a:pt x="28" y="24"/>
                  </a:lnTo>
                  <a:lnTo>
                    <a:pt x="32" y="26"/>
                  </a:lnTo>
                  <a:lnTo>
                    <a:pt x="34" y="29"/>
                  </a:lnTo>
                  <a:lnTo>
                    <a:pt x="35" y="34"/>
                  </a:lnTo>
                  <a:lnTo>
                    <a:pt x="36" y="38"/>
                  </a:lnTo>
                  <a:lnTo>
                    <a:pt x="35" y="43"/>
                  </a:lnTo>
                  <a:lnTo>
                    <a:pt x="34" y="48"/>
                  </a:lnTo>
                  <a:lnTo>
                    <a:pt x="31" y="53"/>
                  </a:lnTo>
                  <a:lnTo>
                    <a:pt x="27" y="55"/>
                  </a:lnTo>
                  <a:lnTo>
                    <a:pt x="22" y="57"/>
                  </a:lnTo>
                  <a:lnTo>
                    <a:pt x="18" y="58"/>
                  </a:lnTo>
                  <a:lnTo>
                    <a:pt x="12" y="57"/>
                  </a:lnTo>
                  <a:lnTo>
                    <a:pt x="8" y="55"/>
                  </a:lnTo>
                  <a:lnTo>
                    <a:pt x="6" y="53"/>
                  </a:lnTo>
                  <a:lnTo>
                    <a:pt x="4" y="49"/>
                  </a:lnTo>
                  <a:lnTo>
                    <a:pt x="2" y="46"/>
                  </a:lnTo>
                  <a:lnTo>
                    <a:pt x="0" y="41"/>
                  </a:lnTo>
                  <a:lnTo>
                    <a:pt x="0" y="35"/>
                  </a:lnTo>
                  <a:lnTo>
                    <a:pt x="1" y="25"/>
                  </a:lnTo>
                  <a:lnTo>
                    <a:pt x="4" y="17"/>
                  </a:lnTo>
                  <a:lnTo>
                    <a:pt x="7" y="12"/>
                  </a:lnTo>
                  <a:lnTo>
                    <a:pt x="11" y="8"/>
                  </a:lnTo>
                  <a:lnTo>
                    <a:pt x="17" y="4"/>
                  </a:lnTo>
                  <a:lnTo>
                    <a:pt x="25" y="1"/>
                  </a:lnTo>
                  <a:lnTo>
                    <a:pt x="36" y="0"/>
                  </a:lnTo>
                  <a:close/>
                  <a:moveTo>
                    <a:pt x="12" y="26"/>
                  </a:moveTo>
                  <a:lnTo>
                    <a:pt x="11" y="31"/>
                  </a:lnTo>
                  <a:lnTo>
                    <a:pt x="11" y="35"/>
                  </a:lnTo>
                  <a:lnTo>
                    <a:pt x="11" y="41"/>
                  </a:lnTo>
                  <a:lnTo>
                    <a:pt x="12" y="46"/>
                  </a:lnTo>
                  <a:lnTo>
                    <a:pt x="14" y="51"/>
                  </a:lnTo>
                  <a:lnTo>
                    <a:pt x="16" y="54"/>
                  </a:lnTo>
                  <a:lnTo>
                    <a:pt x="18" y="55"/>
                  </a:lnTo>
                  <a:lnTo>
                    <a:pt x="19" y="55"/>
                  </a:lnTo>
                  <a:lnTo>
                    <a:pt x="21" y="55"/>
                  </a:lnTo>
                  <a:lnTo>
                    <a:pt x="22" y="53"/>
                  </a:lnTo>
                  <a:lnTo>
                    <a:pt x="23" y="51"/>
                  </a:lnTo>
                  <a:lnTo>
                    <a:pt x="24" y="47"/>
                  </a:lnTo>
                  <a:lnTo>
                    <a:pt x="24" y="44"/>
                  </a:lnTo>
                  <a:lnTo>
                    <a:pt x="24" y="39"/>
                  </a:lnTo>
                  <a:lnTo>
                    <a:pt x="23" y="34"/>
                  </a:lnTo>
                  <a:lnTo>
                    <a:pt x="22" y="30"/>
                  </a:lnTo>
                  <a:lnTo>
                    <a:pt x="21" y="28"/>
                  </a:lnTo>
                  <a:lnTo>
                    <a:pt x="19" y="26"/>
                  </a:lnTo>
                  <a:lnTo>
                    <a:pt x="17" y="25"/>
                  </a:lnTo>
                  <a:lnTo>
                    <a:pt x="15" y="25"/>
                  </a:lnTo>
                  <a:lnTo>
                    <a:pt x="12" y="2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71" name="Line 339"/>
            <p:cNvSpPr>
              <a:spLocks noChangeShapeType="1"/>
            </p:cNvSpPr>
            <p:nvPr/>
          </p:nvSpPr>
          <p:spPr bwMode="auto">
            <a:xfrm flipH="1">
              <a:off x="1935" y="1755"/>
              <a:ext cx="18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72" name="Line 340"/>
            <p:cNvSpPr>
              <a:spLocks noChangeShapeType="1"/>
            </p:cNvSpPr>
            <p:nvPr/>
          </p:nvSpPr>
          <p:spPr bwMode="auto">
            <a:xfrm flipH="1">
              <a:off x="1935" y="1676"/>
              <a:ext cx="18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73" name="Line 341"/>
            <p:cNvSpPr>
              <a:spLocks noChangeShapeType="1"/>
            </p:cNvSpPr>
            <p:nvPr/>
          </p:nvSpPr>
          <p:spPr bwMode="auto">
            <a:xfrm flipH="1">
              <a:off x="1935" y="1620"/>
              <a:ext cx="18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74" name="Line 342"/>
            <p:cNvSpPr>
              <a:spLocks noChangeShapeType="1"/>
            </p:cNvSpPr>
            <p:nvPr/>
          </p:nvSpPr>
          <p:spPr bwMode="auto">
            <a:xfrm flipH="1">
              <a:off x="1935" y="1577"/>
              <a:ext cx="18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75" name="Line 343"/>
            <p:cNvSpPr>
              <a:spLocks noChangeShapeType="1"/>
            </p:cNvSpPr>
            <p:nvPr/>
          </p:nvSpPr>
          <p:spPr bwMode="auto">
            <a:xfrm flipH="1">
              <a:off x="1935" y="1541"/>
              <a:ext cx="18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76" name="Line 344"/>
            <p:cNvSpPr>
              <a:spLocks noChangeShapeType="1"/>
            </p:cNvSpPr>
            <p:nvPr/>
          </p:nvSpPr>
          <p:spPr bwMode="auto">
            <a:xfrm flipH="1">
              <a:off x="1935" y="1511"/>
              <a:ext cx="18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77" name="Line 345"/>
            <p:cNvSpPr>
              <a:spLocks noChangeShapeType="1"/>
            </p:cNvSpPr>
            <p:nvPr/>
          </p:nvSpPr>
          <p:spPr bwMode="auto">
            <a:xfrm flipH="1">
              <a:off x="1935" y="1486"/>
              <a:ext cx="18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78" name="Line 346"/>
            <p:cNvSpPr>
              <a:spLocks noChangeShapeType="1"/>
            </p:cNvSpPr>
            <p:nvPr/>
          </p:nvSpPr>
          <p:spPr bwMode="auto">
            <a:xfrm flipH="1">
              <a:off x="1935" y="1462"/>
              <a:ext cx="18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79" name="Line 347"/>
            <p:cNvSpPr>
              <a:spLocks noChangeShapeType="1"/>
            </p:cNvSpPr>
            <p:nvPr/>
          </p:nvSpPr>
          <p:spPr bwMode="auto">
            <a:xfrm flipH="1">
              <a:off x="1935" y="1442"/>
              <a:ext cx="36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80" name="Line 348"/>
            <p:cNvSpPr>
              <a:spLocks noChangeShapeType="1"/>
            </p:cNvSpPr>
            <p:nvPr/>
          </p:nvSpPr>
          <p:spPr bwMode="auto">
            <a:xfrm flipH="1">
              <a:off x="3856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81" name="Line 349"/>
            <p:cNvSpPr>
              <a:spLocks noChangeShapeType="1"/>
            </p:cNvSpPr>
            <p:nvPr/>
          </p:nvSpPr>
          <p:spPr bwMode="auto">
            <a:xfrm flipH="1">
              <a:off x="3843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82" name="Line 350"/>
            <p:cNvSpPr>
              <a:spLocks noChangeShapeType="1"/>
            </p:cNvSpPr>
            <p:nvPr/>
          </p:nvSpPr>
          <p:spPr bwMode="auto">
            <a:xfrm flipH="1">
              <a:off x="3830" y="1442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83" name="Line 351"/>
            <p:cNvSpPr>
              <a:spLocks noChangeShapeType="1"/>
            </p:cNvSpPr>
            <p:nvPr/>
          </p:nvSpPr>
          <p:spPr bwMode="auto">
            <a:xfrm flipH="1">
              <a:off x="3818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84" name="Line 352"/>
            <p:cNvSpPr>
              <a:spLocks noChangeShapeType="1"/>
            </p:cNvSpPr>
            <p:nvPr/>
          </p:nvSpPr>
          <p:spPr bwMode="auto">
            <a:xfrm flipH="1">
              <a:off x="3805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85" name="Line 353"/>
            <p:cNvSpPr>
              <a:spLocks noChangeShapeType="1"/>
            </p:cNvSpPr>
            <p:nvPr/>
          </p:nvSpPr>
          <p:spPr bwMode="auto">
            <a:xfrm flipH="1">
              <a:off x="3792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86" name="Line 354"/>
            <p:cNvSpPr>
              <a:spLocks noChangeShapeType="1"/>
            </p:cNvSpPr>
            <p:nvPr/>
          </p:nvSpPr>
          <p:spPr bwMode="auto">
            <a:xfrm flipH="1">
              <a:off x="3780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87" name="Line 355"/>
            <p:cNvSpPr>
              <a:spLocks noChangeShapeType="1"/>
            </p:cNvSpPr>
            <p:nvPr/>
          </p:nvSpPr>
          <p:spPr bwMode="auto">
            <a:xfrm flipH="1">
              <a:off x="3767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88" name="Line 356"/>
            <p:cNvSpPr>
              <a:spLocks noChangeShapeType="1"/>
            </p:cNvSpPr>
            <p:nvPr/>
          </p:nvSpPr>
          <p:spPr bwMode="auto">
            <a:xfrm flipH="1">
              <a:off x="3754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89" name="Line 357"/>
            <p:cNvSpPr>
              <a:spLocks noChangeShapeType="1"/>
            </p:cNvSpPr>
            <p:nvPr/>
          </p:nvSpPr>
          <p:spPr bwMode="auto">
            <a:xfrm flipH="1">
              <a:off x="3741" y="1442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90" name="Line 358"/>
            <p:cNvSpPr>
              <a:spLocks noChangeShapeType="1"/>
            </p:cNvSpPr>
            <p:nvPr/>
          </p:nvSpPr>
          <p:spPr bwMode="auto">
            <a:xfrm flipH="1">
              <a:off x="3729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91" name="Line 359"/>
            <p:cNvSpPr>
              <a:spLocks noChangeShapeType="1"/>
            </p:cNvSpPr>
            <p:nvPr/>
          </p:nvSpPr>
          <p:spPr bwMode="auto">
            <a:xfrm flipH="1">
              <a:off x="3716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92" name="Line 360"/>
            <p:cNvSpPr>
              <a:spLocks noChangeShapeType="1"/>
            </p:cNvSpPr>
            <p:nvPr/>
          </p:nvSpPr>
          <p:spPr bwMode="auto">
            <a:xfrm flipH="1">
              <a:off x="3703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93" name="Line 361"/>
            <p:cNvSpPr>
              <a:spLocks noChangeShapeType="1"/>
            </p:cNvSpPr>
            <p:nvPr/>
          </p:nvSpPr>
          <p:spPr bwMode="auto">
            <a:xfrm flipH="1">
              <a:off x="3690" y="1442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94" name="Line 362"/>
            <p:cNvSpPr>
              <a:spLocks noChangeShapeType="1"/>
            </p:cNvSpPr>
            <p:nvPr/>
          </p:nvSpPr>
          <p:spPr bwMode="auto">
            <a:xfrm flipH="1">
              <a:off x="3678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95" name="Line 363"/>
            <p:cNvSpPr>
              <a:spLocks noChangeShapeType="1"/>
            </p:cNvSpPr>
            <p:nvPr/>
          </p:nvSpPr>
          <p:spPr bwMode="auto">
            <a:xfrm flipH="1">
              <a:off x="3665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96" name="Line 364"/>
            <p:cNvSpPr>
              <a:spLocks noChangeShapeType="1"/>
            </p:cNvSpPr>
            <p:nvPr/>
          </p:nvSpPr>
          <p:spPr bwMode="auto">
            <a:xfrm flipH="1">
              <a:off x="3652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97" name="Line 365"/>
            <p:cNvSpPr>
              <a:spLocks noChangeShapeType="1"/>
            </p:cNvSpPr>
            <p:nvPr/>
          </p:nvSpPr>
          <p:spPr bwMode="auto">
            <a:xfrm flipH="1">
              <a:off x="3639" y="1442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98" name="Line 366"/>
            <p:cNvSpPr>
              <a:spLocks noChangeShapeType="1"/>
            </p:cNvSpPr>
            <p:nvPr/>
          </p:nvSpPr>
          <p:spPr bwMode="auto">
            <a:xfrm flipH="1">
              <a:off x="3627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99" name="Line 367"/>
            <p:cNvSpPr>
              <a:spLocks noChangeShapeType="1"/>
            </p:cNvSpPr>
            <p:nvPr/>
          </p:nvSpPr>
          <p:spPr bwMode="auto">
            <a:xfrm flipH="1">
              <a:off x="3614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00" name="Line 368"/>
            <p:cNvSpPr>
              <a:spLocks noChangeShapeType="1"/>
            </p:cNvSpPr>
            <p:nvPr/>
          </p:nvSpPr>
          <p:spPr bwMode="auto">
            <a:xfrm flipH="1">
              <a:off x="3601" y="1442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01" name="Line 369"/>
            <p:cNvSpPr>
              <a:spLocks noChangeShapeType="1"/>
            </p:cNvSpPr>
            <p:nvPr/>
          </p:nvSpPr>
          <p:spPr bwMode="auto">
            <a:xfrm flipH="1">
              <a:off x="3589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02" name="Line 370"/>
            <p:cNvSpPr>
              <a:spLocks noChangeShapeType="1"/>
            </p:cNvSpPr>
            <p:nvPr/>
          </p:nvSpPr>
          <p:spPr bwMode="auto">
            <a:xfrm flipH="1">
              <a:off x="3576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03" name="Line 371"/>
            <p:cNvSpPr>
              <a:spLocks noChangeShapeType="1"/>
            </p:cNvSpPr>
            <p:nvPr/>
          </p:nvSpPr>
          <p:spPr bwMode="auto">
            <a:xfrm flipH="1">
              <a:off x="3563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04" name="Line 372"/>
            <p:cNvSpPr>
              <a:spLocks noChangeShapeType="1"/>
            </p:cNvSpPr>
            <p:nvPr/>
          </p:nvSpPr>
          <p:spPr bwMode="auto">
            <a:xfrm flipH="1">
              <a:off x="3550" y="1442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05" name="Line 373"/>
            <p:cNvSpPr>
              <a:spLocks noChangeShapeType="1"/>
            </p:cNvSpPr>
            <p:nvPr/>
          </p:nvSpPr>
          <p:spPr bwMode="auto">
            <a:xfrm flipH="1">
              <a:off x="3538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06" name="Line 374"/>
            <p:cNvSpPr>
              <a:spLocks noChangeShapeType="1"/>
            </p:cNvSpPr>
            <p:nvPr/>
          </p:nvSpPr>
          <p:spPr bwMode="auto">
            <a:xfrm flipH="1">
              <a:off x="3525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07" name="Line 375"/>
            <p:cNvSpPr>
              <a:spLocks noChangeShapeType="1"/>
            </p:cNvSpPr>
            <p:nvPr/>
          </p:nvSpPr>
          <p:spPr bwMode="auto">
            <a:xfrm flipH="1">
              <a:off x="3512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08" name="Line 376"/>
            <p:cNvSpPr>
              <a:spLocks noChangeShapeType="1"/>
            </p:cNvSpPr>
            <p:nvPr/>
          </p:nvSpPr>
          <p:spPr bwMode="auto">
            <a:xfrm flipH="1">
              <a:off x="3499" y="1442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09" name="Line 377"/>
            <p:cNvSpPr>
              <a:spLocks noChangeShapeType="1"/>
            </p:cNvSpPr>
            <p:nvPr/>
          </p:nvSpPr>
          <p:spPr bwMode="auto">
            <a:xfrm flipH="1">
              <a:off x="3487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10" name="Line 378"/>
            <p:cNvSpPr>
              <a:spLocks noChangeShapeType="1"/>
            </p:cNvSpPr>
            <p:nvPr/>
          </p:nvSpPr>
          <p:spPr bwMode="auto">
            <a:xfrm flipH="1">
              <a:off x="3474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11" name="Line 379"/>
            <p:cNvSpPr>
              <a:spLocks noChangeShapeType="1"/>
            </p:cNvSpPr>
            <p:nvPr/>
          </p:nvSpPr>
          <p:spPr bwMode="auto">
            <a:xfrm flipH="1">
              <a:off x="3461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12" name="Line 380"/>
            <p:cNvSpPr>
              <a:spLocks noChangeShapeType="1"/>
            </p:cNvSpPr>
            <p:nvPr/>
          </p:nvSpPr>
          <p:spPr bwMode="auto">
            <a:xfrm flipH="1">
              <a:off x="3449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13" name="Line 381"/>
            <p:cNvSpPr>
              <a:spLocks noChangeShapeType="1"/>
            </p:cNvSpPr>
            <p:nvPr/>
          </p:nvSpPr>
          <p:spPr bwMode="auto">
            <a:xfrm flipH="1">
              <a:off x="3436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14" name="Line 382"/>
            <p:cNvSpPr>
              <a:spLocks noChangeShapeType="1"/>
            </p:cNvSpPr>
            <p:nvPr/>
          </p:nvSpPr>
          <p:spPr bwMode="auto">
            <a:xfrm flipH="1">
              <a:off x="3423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15" name="Line 383"/>
            <p:cNvSpPr>
              <a:spLocks noChangeShapeType="1"/>
            </p:cNvSpPr>
            <p:nvPr/>
          </p:nvSpPr>
          <p:spPr bwMode="auto">
            <a:xfrm flipH="1">
              <a:off x="3410" y="1442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16" name="Line 384"/>
            <p:cNvSpPr>
              <a:spLocks noChangeShapeType="1"/>
            </p:cNvSpPr>
            <p:nvPr/>
          </p:nvSpPr>
          <p:spPr bwMode="auto">
            <a:xfrm flipH="1">
              <a:off x="3398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17" name="Line 385"/>
            <p:cNvSpPr>
              <a:spLocks noChangeShapeType="1"/>
            </p:cNvSpPr>
            <p:nvPr/>
          </p:nvSpPr>
          <p:spPr bwMode="auto">
            <a:xfrm flipH="1">
              <a:off x="3385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18" name="Line 386"/>
            <p:cNvSpPr>
              <a:spLocks noChangeShapeType="1"/>
            </p:cNvSpPr>
            <p:nvPr/>
          </p:nvSpPr>
          <p:spPr bwMode="auto">
            <a:xfrm flipH="1">
              <a:off x="3372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19" name="Line 387"/>
            <p:cNvSpPr>
              <a:spLocks noChangeShapeType="1"/>
            </p:cNvSpPr>
            <p:nvPr/>
          </p:nvSpPr>
          <p:spPr bwMode="auto">
            <a:xfrm flipH="1">
              <a:off x="3359" y="1442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20" name="Line 388"/>
            <p:cNvSpPr>
              <a:spLocks noChangeShapeType="1"/>
            </p:cNvSpPr>
            <p:nvPr/>
          </p:nvSpPr>
          <p:spPr bwMode="auto">
            <a:xfrm flipH="1">
              <a:off x="3347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21" name="Line 389"/>
            <p:cNvSpPr>
              <a:spLocks noChangeShapeType="1"/>
            </p:cNvSpPr>
            <p:nvPr/>
          </p:nvSpPr>
          <p:spPr bwMode="auto">
            <a:xfrm flipH="1">
              <a:off x="3334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22" name="Line 390"/>
            <p:cNvSpPr>
              <a:spLocks noChangeShapeType="1"/>
            </p:cNvSpPr>
            <p:nvPr/>
          </p:nvSpPr>
          <p:spPr bwMode="auto">
            <a:xfrm flipH="1">
              <a:off x="3321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23" name="Line 391"/>
            <p:cNvSpPr>
              <a:spLocks noChangeShapeType="1"/>
            </p:cNvSpPr>
            <p:nvPr/>
          </p:nvSpPr>
          <p:spPr bwMode="auto">
            <a:xfrm flipH="1">
              <a:off x="3308" y="1442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24" name="Line 392"/>
            <p:cNvSpPr>
              <a:spLocks noChangeShapeType="1"/>
            </p:cNvSpPr>
            <p:nvPr/>
          </p:nvSpPr>
          <p:spPr bwMode="auto">
            <a:xfrm flipH="1">
              <a:off x="3296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25" name="Line 393"/>
            <p:cNvSpPr>
              <a:spLocks noChangeShapeType="1"/>
            </p:cNvSpPr>
            <p:nvPr/>
          </p:nvSpPr>
          <p:spPr bwMode="auto">
            <a:xfrm flipH="1">
              <a:off x="3283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26" name="Line 394"/>
            <p:cNvSpPr>
              <a:spLocks noChangeShapeType="1"/>
            </p:cNvSpPr>
            <p:nvPr/>
          </p:nvSpPr>
          <p:spPr bwMode="auto">
            <a:xfrm flipH="1">
              <a:off x="3270" y="1442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27" name="Line 395"/>
            <p:cNvSpPr>
              <a:spLocks noChangeShapeType="1"/>
            </p:cNvSpPr>
            <p:nvPr/>
          </p:nvSpPr>
          <p:spPr bwMode="auto">
            <a:xfrm flipH="1">
              <a:off x="3258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28" name="Line 396"/>
            <p:cNvSpPr>
              <a:spLocks noChangeShapeType="1"/>
            </p:cNvSpPr>
            <p:nvPr/>
          </p:nvSpPr>
          <p:spPr bwMode="auto">
            <a:xfrm flipH="1">
              <a:off x="3245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29" name="Line 397"/>
            <p:cNvSpPr>
              <a:spLocks noChangeShapeType="1"/>
            </p:cNvSpPr>
            <p:nvPr/>
          </p:nvSpPr>
          <p:spPr bwMode="auto">
            <a:xfrm flipH="1">
              <a:off x="3232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30" name="Line 398"/>
            <p:cNvSpPr>
              <a:spLocks noChangeShapeType="1"/>
            </p:cNvSpPr>
            <p:nvPr/>
          </p:nvSpPr>
          <p:spPr bwMode="auto">
            <a:xfrm flipH="1">
              <a:off x="3219" y="1442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31" name="Line 399"/>
            <p:cNvSpPr>
              <a:spLocks noChangeShapeType="1"/>
            </p:cNvSpPr>
            <p:nvPr/>
          </p:nvSpPr>
          <p:spPr bwMode="auto">
            <a:xfrm flipH="1">
              <a:off x="3207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32" name="Line 400"/>
            <p:cNvSpPr>
              <a:spLocks noChangeShapeType="1"/>
            </p:cNvSpPr>
            <p:nvPr/>
          </p:nvSpPr>
          <p:spPr bwMode="auto">
            <a:xfrm flipH="1">
              <a:off x="3194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33" name="Line 401"/>
            <p:cNvSpPr>
              <a:spLocks noChangeShapeType="1"/>
            </p:cNvSpPr>
            <p:nvPr/>
          </p:nvSpPr>
          <p:spPr bwMode="auto">
            <a:xfrm flipH="1">
              <a:off x="3181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34" name="Line 402"/>
            <p:cNvSpPr>
              <a:spLocks noChangeShapeType="1"/>
            </p:cNvSpPr>
            <p:nvPr/>
          </p:nvSpPr>
          <p:spPr bwMode="auto">
            <a:xfrm flipH="1">
              <a:off x="3168" y="1442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35" name="Line 403"/>
            <p:cNvSpPr>
              <a:spLocks noChangeShapeType="1"/>
            </p:cNvSpPr>
            <p:nvPr/>
          </p:nvSpPr>
          <p:spPr bwMode="auto">
            <a:xfrm flipH="1">
              <a:off x="3156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36" name="Line 404"/>
            <p:cNvSpPr>
              <a:spLocks noChangeShapeType="1"/>
            </p:cNvSpPr>
            <p:nvPr/>
          </p:nvSpPr>
          <p:spPr bwMode="auto">
            <a:xfrm flipH="1">
              <a:off x="3143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37" name="Line 405"/>
            <p:cNvSpPr>
              <a:spLocks noChangeShapeType="1"/>
            </p:cNvSpPr>
            <p:nvPr/>
          </p:nvSpPr>
          <p:spPr bwMode="auto">
            <a:xfrm flipH="1">
              <a:off x="3130" y="1442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35" name="Group 607"/>
          <p:cNvGrpSpPr>
            <a:grpSpLocks/>
          </p:cNvGrpSpPr>
          <p:nvPr/>
        </p:nvGrpSpPr>
        <p:grpSpPr bwMode="auto">
          <a:xfrm>
            <a:off x="2724150" y="1579563"/>
            <a:ext cx="3403600" cy="768350"/>
            <a:chOff x="1716" y="995"/>
            <a:chExt cx="2144" cy="484"/>
          </a:xfrm>
        </p:grpSpPr>
        <p:sp>
          <p:nvSpPr>
            <p:cNvPr id="4738" name="Line 407"/>
            <p:cNvSpPr>
              <a:spLocks noChangeShapeType="1"/>
            </p:cNvSpPr>
            <p:nvPr/>
          </p:nvSpPr>
          <p:spPr bwMode="auto">
            <a:xfrm flipH="1">
              <a:off x="3118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39" name="Line 408"/>
            <p:cNvSpPr>
              <a:spLocks noChangeShapeType="1"/>
            </p:cNvSpPr>
            <p:nvPr/>
          </p:nvSpPr>
          <p:spPr bwMode="auto">
            <a:xfrm flipH="1">
              <a:off x="3105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40" name="Line 409"/>
            <p:cNvSpPr>
              <a:spLocks noChangeShapeType="1"/>
            </p:cNvSpPr>
            <p:nvPr/>
          </p:nvSpPr>
          <p:spPr bwMode="auto">
            <a:xfrm flipH="1">
              <a:off x="3092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41" name="Line 410"/>
            <p:cNvSpPr>
              <a:spLocks noChangeShapeType="1"/>
            </p:cNvSpPr>
            <p:nvPr/>
          </p:nvSpPr>
          <p:spPr bwMode="auto">
            <a:xfrm flipH="1">
              <a:off x="3079" y="1442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42" name="Line 411"/>
            <p:cNvSpPr>
              <a:spLocks noChangeShapeType="1"/>
            </p:cNvSpPr>
            <p:nvPr/>
          </p:nvSpPr>
          <p:spPr bwMode="auto">
            <a:xfrm flipH="1">
              <a:off x="3067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43" name="Line 412"/>
            <p:cNvSpPr>
              <a:spLocks noChangeShapeType="1"/>
            </p:cNvSpPr>
            <p:nvPr/>
          </p:nvSpPr>
          <p:spPr bwMode="auto">
            <a:xfrm flipH="1">
              <a:off x="3054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44" name="Line 413"/>
            <p:cNvSpPr>
              <a:spLocks noChangeShapeType="1"/>
            </p:cNvSpPr>
            <p:nvPr/>
          </p:nvSpPr>
          <p:spPr bwMode="auto">
            <a:xfrm flipH="1">
              <a:off x="3041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45" name="Line 414"/>
            <p:cNvSpPr>
              <a:spLocks noChangeShapeType="1"/>
            </p:cNvSpPr>
            <p:nvPr/>
          </p:nvSpPr>
          <p:spPr bwMode="auto">
            <a:xfrm flipH="1">
              <a:off x="3028" y="1442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46" name="Line 415"/>
            <p:cNvSpPr>
              <a:spLocks noChangeShapeType="1"/>
            </p:cNvSpPr>
            <p:nvPr/>
          </p:nvSpPr>
          <p:spPr bwMode="auto">
            <a:xfrm flipH="1">
              <a:off x="3016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47" name="Line 416"/>
            <p:cNvSpPr>
              <a:spLocks noChangeShapeType="1"/>
            </p:cNvSpPr>
            <p:nvPr/>
          </p:nvSpPr>
          <p:spPr bwMode="auto">
            <a:xfrm flipH="1">
              <a:off x="3003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48" name="Line 417"/>
            <p:cNvSpPr>
              <a:spLocks noChangeShapeType="1"/>
            </p:cNvSpPr>
            <p:nvPr/>
          </p:nvSpPr>
          <p:spPr bwMode="auto">
            <a:xfrm flipH="1">
              <a:off x="2990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49" name="Line 418"/>
            <p:cNvSpPr>
              <a:spLocks noChangeShapeType="1"/>
            </p:cNvSpPr>
            <p:nvPr/>
          </p:nvSpPr>
          <p:spPr bwMode="auto">
            <a:xfrm flipH="1">
              <a:off x="2978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50" name="Line 419"/>
            <p:cNvSpPr>
              <a:spLocks noChangeShapeType="1"/>
            </p:cNvSpPr>
            <p:nvPr/>
          </p:nvSpPr>
          <p:spPr bwMode="auto">
            <a:xfrm flipH="1">
              <a:off x="2965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51" name="Line 420"/>
            <p:cNvSpPr>
              <a:spLocks noChangeShapeType="1"/>
            </p:cNvSpPr>
            <p:nvPr/>
          </p:nvSpPr>
          <p:spPr bwMode="auto">
            <a:xfrm flipH="1">
              <a:off x="2952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52" name="Line 421"/>
            <p:cNvSpPr>
              <a:spLocks noChangeShapeType="1"/>
            </p:cNvSpPr>
            <p:nvPr/>
          </p:nvSpPr>
          <p:spPr bwMode="auto">
            <a:xfrm flipH="1">
              <a:off x="2939" y="1442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53" name="Line 422"/>
            <p:cNvSpPr>
              <a:spLocks noChangeShapeType="1"/>
            </p:cNvSpPr>
            <p:nvPr/>
          </p:nvSpPr>
          <p:spPr bwMode="auto">
            <a:xfrm flipH="1">
              <a:off x="2927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54" name="Line 423"/>
            <p:cNvSpPr>
              <a:spLocks noChangeShapeType="1"/>
            </p:cNvSpPr>
            <p:nvPr/>
          </p:nvSpPr>
          <p:spPr bwMode="auto">
            <a:xfrm flipH="1">
              <a:off x="2914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55" name="Line 424"/>
            <p:cNvSpPr>
              <a:spLocks noChangeShapeType="1"/>
            </p:cNvSpPr>
            <p:nvPr/>
          </p:nvSpPr>
          <p:spPr bwMode="auto">
            <a:xfrm flipH="1">
              <a:off x="2901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56" name="Line 425"/>
            <p:cNvSpPr>
              <a:spLocks noChangeShapeType="1"/>
            </p:cNvSpPr>
            <p:nvPr/>
          </p:nvSpPr>
          <p:spPr bwMode="auto">
            <a:xfrm flipH="1">
              <a:off x="2888" y="1442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57" name="Line 426"/>
            <p:cNvSpPr>
              <a:spLocks noChangeShapeType="1"/>
            </p:cNvSpPr>
            <p:nvPr/>
          </p:nvSpPr>
          <p:spPr bwMode="auto">
            <a:xfrm flipH="1">
              <a:off x="2876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58" name="Line 427"/>
            <p:cNvSpPr>
              <a:spLocks noChangeShapeType="1"/>
            </p:cNvSpPr>
            <p:nvPr/>
          </p:nvSpPr>
          <p:spPr bwMode="auto">
            <a:xfrm flipH="1">
              <a:off x="2863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59" name="Line 428"/>
            <p:cNvSpPr>
              <a:spLocks noChangeShapeType="1"/>
            </p:cNvSpPr>
            <p:nvPr/>
          </p:nvSpPr>
          <p:spPr bwMode="auto">
            <a:xfrm flipH="1">
              <a:off x="2850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60" name="Line 429"/>
            <p:cNvSpPr>
              <a:spLocks noChangeShapeType="1"/>
            </p:cNvSpPr>
            <p:nvPr/>
          </p:nvSpPr>
          <p:spPr bwMode="auto">
            <a:xfrm flipH="1">
              <a:off x="2837" y="1442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61" name="Line 430"/>
            <p:cNvSpPr>
              <a:spLocks noChangeShapeType="1"/>
            </p:cNvSpPr>
            <p:nvPr/>
          </p:nvSpPr>
          <p:spPr bwMode="auto">
            <a:xfrm flipH="1">
              <a:off x="2825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62" name="Line 431"/>
            <p:cNvSpPr>
              <a:spLocks noChangeShapeType="1"/>
            </p:cNvSpPr>
            <p:nvPr/>
          </p:nvSpPr>
          <p:spPr bwMode="auto">
            <a:xfrm flipH="1">
              <a:off x="2812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63" name="Line 432"/>
            <p:cNvSpPr>
              <a:spLocks noChangeShapeType="1"/>
            </p:cNvSpPr>
            <p:nvPr/>
          </p:nvSpPr>
          <p:spPr bwMode="auto">
            <a:xfrm flipH="1">
              <a:off x="2799" y="1442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64" name="Line 433"/>
            <p:cNvSpPr>
              <a:spLocks noChangeShapeType="1"/>
            </p:cNvSpPr>
            <p:nvPr/>
          </p:nvSpPr>
          <p:spPr bwMode="auto">
            <a:xfrm flipH="1">
              <a:off x="2787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65" name="Line 434"/>
            <p:cNvSpPr>
              <a:spLocks noChangeShapeType="1"/>
            </p:cNvSpPr>
            <p:nvPr/>
          </p:nvSpPr>
          <p:spPr bwMode="auto">
            <a:xfrm flipH="1">
              <a:off x="2774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66" name="Line 435"/>
            <p:cNvSpPr>
              <a:spLocks noChangeShapeType="1"/>
            </p:cNvSpPr>
            <p:nvPr/>
          </p:nvSpPr>
          <p:spPr bwMode="auto">
            <a:xfrm flipH="1">
              <a:off x="2761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67" name="Line 436"/>
            <p:cNvSpPr>
              <a:spLocks noChangeShapeType="1"/>
            </p:cNvSpPr>
            <p:nvPr/>
          </p:nvSpPr>
          <p:spPr bwMode="auto">
            <a:xfrm flipH="1">
              <a:off x="2748" y="1442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68" name="Line 437"/>
            <p:cNvSpPr>
              <a:spLocks noChangeShapeType="1"/>
            </p:cNvSpPr>
            <p:nvPr/>
          </p:nvSpPr>
          <p:spPr bwMode="auto">
            <a:xfrm flipH="1">
              <a:off x="2736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69" name="Line 438"/>
            <p:cNvSpPr>
              <a:spLocks noChangeShapeType="1"/>
            </p:cNvSpPr>
            <p:nvPr/>
          </p:nvSpPr>
          <p:spPr bwMode="auto">
            <a:xfrm flipH="1">
              <a:off x="2723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70" name="Line 439"/>
            <p:cNvSpPr>
              <a:spLocks noChangeShapeType="1"/>
            </p:cNvSpPr>
            <p:nvPr/>
          </p:nvSpPr>
          <p:spPr bwMode="auto">
            <a:xfrm flipH="1">
              <a:off x="2710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71" name="Line 440"/>
            <p:cNvSpPr>
              <a:spLocks noChangeShapeType="1"/>
            </p:cNvSpPr>
            <p:nvPr/>
          </p:nvSpPr>
          <p:spPr bwMode="auto">
            <a:xfrm flipH="1">
              <a:off x="2697" y="1442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72" name="Line 441"/>
            <p:cNvSpPr>
              <a:spLocks noChangeShapeType="1"/>
            </p:cNvSpPr>
            <p:nvPr/>
          </p:nvSpPr>
          <p:spPr bwMode="auto">
            <a:xfrm flipH="1">
              <a:off x="2685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73" name="Line 442"/>
            <p:cNvSpPr>
              <a:spLocks noChangeShapeType="1"/>
            </p:cNvSpPr>
            <p:nvPr/>
          </p:nvSpPr>
          <p:spPr bwMode="auto">
            <a:xfrm flipH="1">
              <a:off x="2672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74" name="Line 443"/>
            <p:cNvSpPr>
              <a:spLocks noChangeShapeType="1"/>
            </p:cNvSpPr>
            <p:nvPr/>
          </p:nvSpPr>
          <p:spPr bwMode="auto">
            <a:xfrm flipH="1">
              <a:off x="2659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75" name="Line 444"/>
            <p:cNvSpPr>
              <a:spLocks noChangeShapeType="1"/>
            </p:cNvSpPr>
            <p:nvPr/>
          </p:nvSpPr>
          <p:spPr bwMode="auto">
            <a:xfrm flipH="1">
              <a:off x="2647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76" name="Line 445"/>
            <p:cNvSpPr>
              <a:spLocks noChangeShapeType="1"/>
            </p:cNvSpPr>
            <p:nvPr/>
          </p:nvSpPr>
          <p:spPr bwMode="auto">
            <a:xfrm flipH="1">
              <a:off x="2634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77" name="Line 446"/>
            <p:cNvSpPr>
              <a:spLocks noChangeShapeType="1"/>
            </p:cNvSpPr>
            <p:nvPr/>
          </p:nvSpPr>
          <p:spPr bwMode="auto">
            <a:xfrm flipH="1">
              <a:off x="2621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78" name="Line 447"/>
            <p:cNvSpPr>
              <a:spLocks noChangeShapeType="1"/>
            </p:cNvSpPr>
            <p:nvPr/>
          </p:nvSpPr>
          <p:spPr bwMode="auto">
            <a:xfrm flipH="1">
              <a:off x="2608" y="1442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79" name="Line 448"/>
            <p:cNvSpPr>
              <a:spLocks noChangeShapeType="1"/>
            </p:cNvSpPr>
            <p:nvPr/>
          </p:nvSpPr>
          <p:spPr bwMode="auto">
            <a:xfrm flipH="1">
              <a:off x="2596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80" name="Line 449"/>
            <p:cNvSpPr>
              <a:spLocks noChangeShapeType="1"/>
            </p:cNvSpPr>
            <p:nvPr/>
          </p:nvSpPr>
          <p:spPr bwMode="auto">
            <a:xfrm flipH="1">
              <a:off x="2583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81" name="Line 450"/>
            <p:cNvSpPr>
              <a:spLocks noChangeShapeType="1"/>
            </p:cNvSpPr>
            <p:nvPr/>
          </p:nvSpPr>
          <p:spPr bwMode="auto">
            <a:xfrm flipH="1">
              <a:off x="2570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82" name="Line 451"/>
            <p:cNvSpPr>
              <a:spLocks noChangeShapeType="1"/>
            </p:cNvSpPr>
            <p:nvPr/>
          </p:nvSpPr>
          <p:spPr bwMode="auto">
            <a:xfrm flipH="1">
              <a:off x="2557" y="1442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83" name="Line 452"/>
            <p:cNvSpPr>
              <a:spLocks noChangeShapeType="1"/>
            </p:cNvSpPr>
            <p:nvPr/>
          </p:nvSpPr>
          <p:spPr bwMode="auto">
            <a:xfrm flipH="1">
              <a:off x="2545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84" name="Line 453"/>
            <p:cNvSpPr>
              <a:spLocks noChangeShapeType="1"/>
            </p:cNvSpPr>
            <p:nvPr/>
          </p:nvSpPr>
          <p:spPr bwMode="auto">
            <a:xfrm flipH="1">
              <a:off x="2532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85" name="Line 454"/>
            <p:cNvSpPr>
              <a:spLocks noChangeShapeType="1"/>
            </p:cNvSpPr>
            <p:nvPr/>
          </p:nvSpPr>
          <p:spPr bwMode="auto">
            <a:xfrm flipH="1">
              <a:off x="2519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86" name="Line 455"/>
            <p:cNvSpPr>
              <a:spLocks noChangeShapeType="1"/>
            </p:cNvSpPr>
            <p:nvPr/>
          </p:nvSpPr>
          <p:spPr bwMode="auto">
            <a:xfrm flipH="1">
              <a:off x="2506" y="1442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87" name="Line 456"/>
            <p:cNvSpPr>
              <a:spLocks noChangeShapeType="1"/>
            </p:cNvSpPr>
            <p:nvPr/>
          </p:nvSpPr>
          <p:spPr bwMode="auto">
            <a:xfrm flipH="1">
              <a:off x="2494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88" name="Line 457"/>
            <p:cNvSpPr>
              <a:spLocks noChangeShapeType="1"/>
            </p:cNvSpPr>
            <p:nvPr/>
          </p:nvSpPr>
          <p:spPr bwMode="auto">
            <a:xfrm flipH="1">
              <a:off x="2481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89" name="Line 458"/>
            <p:cNvSpPr>
              <a:spLocks noChangeShapeType="1"/>
            </p:cNvSpPr>
            <p:nvPr/>
          </p:nvSpPr>
          <p:spPr bwMode="auto">
            <a:xfrm flipH="1">
              <a:off x="2468" y="1442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90" name="Line 459"/>
            <p:cNvSpPr>
              <a:spLocks noChangeShapeType="1"/>
            </p:cNvSpPr>
            <p:nvPr/>
          </p:nvSpPr>
          <p:spPr bwMode="auto">
            <a:xfrm flipH="1">
              <a:off x="2456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91" name="Line 460"/>
            <p:cNvSpPr>
              <a:spLocks noChangeShapeType="1"/>
            </p:cNvSpPr>
            <p:nvPr/>
          </p:nvSpPr>
          <p:spPr bwMode="auto">
            <a:xfrm flipH="1">
              <a:off x="2443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92" name="Line 461"/>
            <p:cNvSpPr>
              <a:spLocks noChangeShapeType="1"/>
            </p:cNvSpPr>
            <p:nvPr/>
          </p:nvSpPr>
          <p:spPr bwMode="auto">
            <a:xfrm flipH="1">
              <a:off x="2430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93" name="Line 462"/>
            <p:cNvSpPr>
              <a:spLocks noChangeShapeType="1"/>
            </p:cNvSpPr>
            <p:nvPr/>
          </p:nvSpPr>
          <p:spPr bwMode="auto">
            <a:xfrm flipH="1">
              <a:off x="2417" y="1442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94" name="Line 463"/>
            <p:cNvSpPr>
              <a:spLocks noChangeShapeType="1"/>
            </p:cNvSpPr>
            <p:nvPr/>
          </p:nvSpPr>
          <p:spPr bwMode="auto">
            <a:xfrm flipH="1">
              <a:off x="2405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95" name="Line 464"/>
            <p:cNvSpPr>
              <a:spLocks noChangeShapeType="1"/>
            </p:cNvSpPr>
            <p:nvPr/>
          </p:nvSpPr>
          <p:spPr bwMode="auto">
            <a:xfrm flipH="1">
              <a:off x="2392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96" name="Line 465"/>
            <p:cNvSpPr>
              <a:spLocks noChangeShapeType="1"/>
            </p:cNvSpPr>
            <p:nvPr/>
          </p:nvSpPr>
          <p:spPr bwMode="auto">
            <a:xfrm flipH="1">
              <a:off x="2379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97" name="Line 466"/>
            <p:cNvSpPr>
              <a:spLocks noChangeShapeType="1"/>
            </p:cNvSpPr>
            <p:nvPr/>
          </p:nvSpPr>
          <p:spPr bwMode="auto">
            <a:xfrm flipH="1">
              <a:off x="2366" y="1442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98" name="Line 467"/>
            <p:cNvSpPr>
              <a:spLocks noChangeShapeType="1"/>
            </p:cNvSpPr>
            <p:nvPr/>
          </p:nvSpPr>
          <p:spPr bwMode="auto">
            <a:xfrm flipH="1">
              <a:off x="2354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99" name="Line 468"/>
            <p:cNvSpPr>
              <a:spLocks noChangeShapeType="1"/>
            </p:cNvSpPr>
            <p:nvPr/>
          </p:nvSpPr>
          <p:spPr bwMode="auto">
            <a:xfrm flipH="1">
              <a:off x="2341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00" name="Line 469"/>
            <p:cNvSpPr>
              <a:spLocks noChangeShapeType="1"/>
            </p:cNvSpPr>
            <p:nvPr/>
          </p:nvSpPr>
          <p:spPr bwMode="auto">
            <a:xfrm flipH="1">
              <a:off x="2328" y="1442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01" name="Line 470"/>
            <p:cNvSpPr>
              <a:spLocks noChangeShapeType="1"/>
            </p:cNvSpPr>
            <p:nvPr/>
          </p:nvSpPr>
          <p:spPr bwMode="auto">
            <a:xfrm flipH="1">
              <a:off x="2316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02" name="Line 471"/>
            <p:cNvSpPr>
              <a:spLocks noChangeShapeType="1"/>
            </p:cNvSpPr>
            <p:nvPr/>
          </p:nvSpPr>
          <p:spPr bwMode="auto">
            <a:xfrm flipH="1">
              <a:off x="2303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03" name="Line 472"/>
            <p:cNvSpPr>
              <a:spLocks noChangeShapeType="1"/>
            </p:cNvSpPr>
            <p:nvPr/>
          </p:nvSpPr>
          <p:spPr bwMode="auto">
            <a:xfrm flipH="1">
              <a:off x="2290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04" name="Line 473"/>
            <p:cNvSpPr>
              <a:spLocks noChangeShapeType="1"/>
            </p:cNvSpPr>
            <p:nvPr/>
          </p:nvSpPr>
          <p:spPr bwMode="auto">
            <a:xfrm flipH="1">
              <a:off x="2277" y="1442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05" name="Line 474"/>
            <p:cNvSpPr>
              <a:spLocks noChangeShapeType="1"/>
            </p:cNvSpPr>
            <p:nvPr/>
          </p:nvSpPr>
          <p:spPr bwMode="auto">
            <a:xfrm flipH="1">
              <a:off x="2265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06" name="Line 475"/>
            <p:cNvSpPr>
              <a:spLocks noChangeShapeType="1"/>
            </p:cNvSpPr>
            <p:nvPr/>
          </p:nvSpPr>
          <p:spPr bwMode="auto">
            <a:xfrm flipH="1">
              <a:off x="2252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07" name="Line 476"/>
            <p:cNvSpPr>
              <a:spLocks noChangeShapeType="1"/>
            </p:cNvSpPr>
            <p:nvPr/>
          </p:nvSpPr>
          <p:spPr bwMode="auto">
            <a:xfrm flipH="1">
              <a:off x="2239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08" name="Line 477"/>
            <p:cNvSpPr>
              <a:spLocks noChangeShapeType="1"/>
            </p:cNvSpPr>
            <p:nvPr/>
          </p:nvSpPr>
          <p:spPr bwMode="auto">
            <a:xfrm flipH="1">
              <a:off x="2226" y="1442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09" name="Line 478"/>
            <p:cNvSpPr>
              <a:spLocks noChangeShapeType="1"/>
            </p:cNvSpPr>
            <p:nvPr/>
          </p:nvSpPr>
          <p:spPr bwMode="auto">
            <a:xfrm flipH="1">
              <a:off x="2214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10" name="Line 479"/>
            <p:cNvSpPr>
              <a:spLocks noChangeShapeType="1"/>
            </p:cNvSpPr>
            <p:nvPr/>
          </p:nvSpPr>
          <p:spPr bwMode="auto">
            <a:xfrm flipH="1">
              <a:off x="2201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11" name="Line 480"/>
            <p:cNvSpPr>
              <a:spLocks noChangeShapeType="1"/>
            </p:cNvSpPr>
            <p:nvPr/>
          </p:nvSpPr>
          <p:spPr bwMode="auto">
            <a:xfrm flipH="1">
              <a:off x="2188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12" name="Line 481"/>
            <p:cNvSpPr>
              <a:spLocks noChangeShapeType="1"/>
            </p:cNvSpPr>
            <p:nvPr/>
          </p:nvSpPr>
          <p:spPr bwMode="auto">
            <a:xfrm flipH="1">
              <a:off x="2176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13" name="Line 482"/>
            <p:cNvSpPr>
              <a:spLocks noChangeShapeType="1"/>
            </p:cNvSpPr>
            <p:nvPr/>
          </p:nvSpPr>
          <p:spPr bwMode="auto">
            <a:xfrm flipH="1">
              <a:off x="2163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14" name="Line 483"/>
            <p:cNvSpPr>
              <a:spLocks noChangeShapeType="1"/>
            </p:cNvSpPr>
            <p:nvPr/>
          </p:nvSpPr>
          <p:spPr bwMode="auto">
            <a:xfrm flipH="1">
              <a:off x="2150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15" name="Line 484"/>
            <p:cNvSpPr>
              <a:spLocks noChangeShapeType="1"/>
            </p:cNvSpPr>
            <p:nvPr/>
          </p:nvSpPr>
          <p:spPr bwMode="auto">
            <a:xfrm flipH="1">
              <a:off x="2137" y="1442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16" name="Line 485"/>
            <p:cNvSpPr>
              <a:spLocks noChangeShapeType="1"/>
            </p:cNvSpPr>
            <p:nvPr/>
          </p:nvSpPr>
          <p:spPr bwMode="auto">
            <a:xfrm flipH="1">
              <a:off x="2125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17" name="Line 486"/>
            <p:cNvSpPr>
              <a:spLocks noChangeShapeType="1"/>
            </p:cNvSpPr>
            <p:nvPr/>
          </p:nvSpPr>
          <p:spPr bwMode="auto">
            <a:xfrm flipH="1">
              <a:off x="2112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18" name="Line 487"/>
            <p:cNvSpPr>
              <a:spLocks noChangeShapeType="1"/>
            </p:cNvSpPr>
            <p:nvPr/>
          </p:nvSpPr>
          <p:spPr bwMode="auto">
            <a:xfrm flipH="1">
              <a:off x="2099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19" name="Line 488"/>
            <p:cNvSpPr>
              <a:spLocks noChangeShapeType="1"/>
            </p:cNvSpPr>
            <p:nvPr/>
          </p:nvSpPr>
          <p:spPr bwMode="auto">
            <a:xfrm flipH="1">
              <a:off x="2086" y="1442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20" name="Line 489"/>
            <p:cNvSpPr>
              <a:spLocks noChangeShapeType="1"/>
            </p:cNvSpPr>
            <p:nvPr/>
          </p:nvSpPr>
          <p:spPr bwMode="auto">
            <a:xfrm flipH="1">
              <a:off x="2074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21" name="Line 490"/>
            <p:cNvSpPr>
              <a:spLocks noChangeShapeType="1"/>
            </p:cNvSpPr>
            <p:nvPr/>
          </p:nvSpPr>
          <p:spPr bwMode="auto">
            <a:xfrm flipH="1">
              <a:off x="2061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22" name="Line 491"/>
            <p:cNvSpPr>
              <a:spLocks noChangeShapeType="1"/>
            </p:cNvSpPr>
            <p:nvPr/>
          </p:nvSpPr>
          <p:spPr bwMode="auto">
            <a:xfrm flipH="1">
              <a:off x="2048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23" name="Line 492"/>
            <p:cNvSpPr>
              <a:spLocks noChangeShapeType="1"/>
            </p:cNvSpPr>
            <p:nvPr/>
          </p:nvSpPr>
          <p:spPr bwMode="auto">
            <a:xfrm flipH="1">
              <a:off x="2035" y="1442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24" name="Line 493"/>
            <p:cNvSpPr>
              <a:spLocks noChangeShapeType="1"/>
            </p:cNvSpPr>
            <p:nvPr/>
          </p:nvSpPr>
          <p:spPr bwMode="auto">
            <a:xfrm flipH="1">
              <a:off x="2023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25" name="Line 494"/>
            <p:cNvSpPr>
              <a:spLocks noChangeShapeType="1"/>
            </p:cNvSpPr>
            <p:nvPr/>
          </p:nvSpPr>
          <p:spPr bwMode="auto">
            <a:xfrm flipH="1">
              <a:off x="2010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26" name="Line 495"/>
            <p:cNvSpPr>
              <a:spLocks noChangeShapeType="1"/>
            </p:cNvSpPr>
            <p:nvPr/>
          </p:nvSpPr>
          <p:spPr bwMode="auto">
            <a:xfrm flipH="1">
              <a:off x="1997" y="1442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27" name="Line 496"/>
            <p:cNvSpPr>
              <a:spLocks noChangeShapeType="1"/>
            </p:cNvSpPr>
            <p:nvPr/>
          </p:nvSpPr>
          <p:spPr bwMode="auto">
            <a:xfrm flipH="1">
              <a:off x="1985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28" name="Line 497"/>
            <p:cNvSpPr>
              <a:spLocks noChangeShapeType="1"/>
            </p:cNvSpPr>
            <p:nvPr/>
          </p:nvSpPr>
          <p:spPr bwMode="auto">
            <a:xfrm flipH="1">
              <a:off x="1972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29" name="Line 498"/>
            <p:cNvSpPr>
              <a:spLocks noChangeShapeType="1"/>
            </p:cNvSpPr>
            <p:nvPr/>
          </p:nvSpPr>
          <p:spPr bwMode="auto">
            <a:xfrm flipH="1">
              <a:off x="1959" y="1442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30" name="Line 499"/>
            <p:cNvSpPr>
              <a:spLocks noChangeShapeType="1"/>
            </p:cNvSpPr>
            <p:nvPr/>
          </p:nvSpPr>
          <p:spPr bwMode="auto">
            <a:xfrm flipH="1">
              <a:off x="1946" y="1442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31" name="Line 500"/>
            <p:cNvSpPr>
              <a:spLocks noChangeShapeType="1"/>
            </p:cNvSpPr>
            <p:nvPr/>
          </p:nvSpPr>
          <p:spPr bwMode="auto">
            <a:xfrm flipH="1">
              <a:off x="1935" y="1442"/>
              <a:ext cx="3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32" name="Freeform 501"/>
            <p:cNvSpPr>
              <a:spLocks/>
            </p:cNvSpPr>
            <p:nvPr/>
          </p:nvSpPr>
          <p:spPr bwMode="auto">
            <a:xfrm>
              <a:off x="1716" y="1406"/>
              <a:ext cx="37" cy="72"/>
            </a:xfrm>
            <a:custGeom>
              <a:avLst/>
              <a:gdLst>
                <a:gd name="T0" fmla="*/ 27 w 37"/>
                <a:gd name="T1" fmla="*/ 0 h 72"/>
                <a:gd name="T2" fmla="*/ 27 w 37"/>
                <a:gd name="T3" fmla="*/ 57 h 72"/>
                <a:gd name="T4" fmla="*/ 27 w 37"/>
                <a:gd name="T5" fmla="*/ 62 h 72"/>
                <a:gd name="T6" fmla="*/ 28 w 37"/>
                <a:gd name="T7" fmla="*/ 65 h 72"/>
                <a:gd name="T8" fmla="*/ 28 w 37"/>
                <a:gd name="T9" fmla="*/ 66 h 72"/>
                <a:gd name="T10" fmla="*/ 29 w 37"/>
                <a:gd name="T11" fmla="*/ 68 h 72"/>
                <a:gd name="T12" fmla="*/ 30 w 37"/>
                <a:gd name="T13" fmla="*/ 69 h 72"/>
                <a:gd name="T14" fmla="*/ 32 w 37"/>
                <a:gd name="T15" fmla="*/ 70 h 72"/>
                <a:gd name="T16" fmla="*/ 35 w 37"/>
                <a:gd name="T17" fmla="*/ 70 h 72"/>
                <a:gd name="T18" fmla="*/ 37 w 37"/>
                <a:gd name="T19" fmla="*/ 70 h 72"/>
                <a:gd name="T20" fmla="*/ 37 w 37"/>
                <a:gd name="T21" fmla="*/ 72 h 72"/>
                <a:gd name="T22" fmla="*/ 0 w 37"/>
                <a:gd name="T23" fmla="*/ 72 h 72"/>
                <a:gd name="T24" fmla="*/ 0 w 37"/>
                <a:gd name="T25" fmla="*/ 70 h 72"/>
                <a:gd name="T26" fmla="*/ 2 w 37"/>
                <a:gd name="T27" fmla="*/ 70 h 72"/>
                <a:gd name="T28" fmla="*/ 5 w 37"/>
                <a:gd name="T29" fmla="*/ 70 h 72"/>
                <a:gd name="T30" fmla="*/ 9 w 37"/>
                <a:gd name="T31" fmla="*/ 69 h 72"/>
                <a:gd name="T32" fmla="*/ 10 w 37"/>
                <a:gd name="T33" fmla="*/ 68 h 72"/>
                <a:gd name="T34" fmla="*/ 11 w 37"/>
                <a:gd name="T35" fmla="*/ 66 h 72"/>
                <a:gd name="T36" fmla="*/ 11 w 37"/>
                <a:gd name="T37" fmla="*/ 65 h 72"/>
                <a:gd name="T38" fmla="*/ 12 w 37"/>
                <a:gd name="T39" fmla="*/ 62 h 72"/>
                <a:gd name="T40" fmla="*/ 12 w 37"/>
                <a:gd name="T41" fmla="*/ 57 h 72"/>
                <a:gd name="T42" fmla="*/ 12 w 37"/>
                <a:gd name="T43" fmla="*/ 21 h 72"/>
                <a:gd name="T44" fmla="*/ 12 w 37"/>
                <a:gd name="T45" fmla="*/ 18 h 72"/>
                <a:gd name="T46" fmla="*/ 11 w 37"/>
                <a:gd name="T47" fmla="*/ 16 h 72"/>
                <a:gd name="T48" fmla="*/ 11 w 37"/>
                <a:gd name="T49" fmla="*/ 15 h 72"/>
                <a:gd name="T50" fmla="*/ 10 w 37"/>
                <a:gd name="T51" fmla="*/ 14 h 72"/>
                <a:gd name="T52" fmla="*/ 9 w 37"/>
                <a:gd name="T53" fmla="*/ 13 h 72"/>
                <a:gd name="T54" fmla="*/ 7 w 37"/>
                <a:gd name="T55" fmla="*/ 13 h 72"/>
                <a:gd name="T56" fmla="*/ 4 w 37"/>
                <a:gd name="T57" fmla="*/ 14 h 72"/>
                <a:gd name="T58" fmla="*/ 1 w 37"/>
                <a:gd name="T59" fmla="*/ 15 h 72"/>
                <a:gd name="T60" fmla="*/ 0 w 37"/>
                <a:gd name="T61" fmla="*/ 13 h 72"/>
                <a:gd name="T62" fmla="*/ 26 w 37"/>
                <a:gd name="T63" fmla="*/ 0 h 72"/>
                <a:gd name="T64" fmla="*/ 27 w 37"/>
                <a:gd name="T6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7" h="72">
                  <a:moveTo>
                    <a:pt x="27" y="0"/>
                  </a:moveTo>
                  <a:lnTo>
                    <a:pt x="27" y="57"/>
                  </a:lnTo>
                  <a:lnTo>
                    <a:pt x="27" y="62"/>
                  </a:lnTo>
                  <a:lnTo>
                    <a:pt x="28" y="65"/>
                  </a:lnTo>
                  <a:lnTo>
                    <a:pt x="28" y="66"/>
                  </a:lnTo>
                  <a:lnTo>
                    <a:pt x="29" y="68"/>
                  </a:lnTo>
                  <a:lnTo>
                    <a:pt x="30" y="69"/>
                  </a:lnTo>
                  <a:lnTo>
                    <a:pt x="32" y="70"/>
                  </a:lnTo>
                  <a:lnTo>
                    <a:pt x="35" y="70"/>
                  </a:lnTo>
                  <a:lnTo>
                    <a:pt x="37" y="70"/>
                  </a:lnTo>
                  <a:lnTo>
                    <a:pt x="37" y="72"/>
                  </a:lnTo>
                  <a:lnTo>
                    <a:pt x="0" y="72"/>
                  </a:lnTo>
                  <a:lnTo>
                    <a:pt x="0" y="70"/>
                  </a:lnTo>
                  <a:lnTo>
                    <a:pt x="2" y="70"/>
                  </a:lnTo>
                  <a:lnTo>
                    <a:pt x="5" y="70"/>
                  </a:lnTo>
                  <a:lnTo>
                    <a:pt x="9" y="69"/>
                  </a:lnTo>
                  <a:lnTo>
                    <a:pt x="10" y="68"/>
                  </a:lnTo>
                  <a:lnTo>
                    <a:pt x="11" y="66"/>
                  </a:lnTo>
                  <a:lnTo>
                    <a:pt x="11" y="65"/>
                  </a:lnTo>
                  <a:lnTo>
                    <a:pt x="12" y="62"/>
                  </a:lnTo>
                  <a:lnTo>
                    <a:pt x="12" y="57"/>
                  </a:lnTo>
                  <a:lnTo>
                    <a:pt x="12" y="21"/>
                  </a:lnTo>
                  <a:lnTo>
                    <a:pt x="12" y="18"/>
                  </a:lnTo>
                  <a:lnTo>
                    <a:pt x="11" y="16"/>
                  </a:lnTo>
                  <a:lnTo>
                    <a:pt x="11" y="15"/>
                  </a:lnTo>
                  <a:lnTo>
                    <a:pt x="10" y="14"/>
                  </a:lnTo>
                  <a:lnTo>
                    <a:pt x="9" y="13"/>
                  </a:lnTo>
                  <a:lnTo>
                    <a:pt x="7" y="13"/>
                  </a:lnTo>
                  <a:lnTo>
                    <a:pt x="4" y="14"/>
                  </a:lnTo>
                  <a:lnTo>
                    <a:pt x="1" y="15"/>
                  </a:lnTo>
                  <a:lnTo>
                    <a:pt x="0" y="13"/>
                  </a:lnTo>
                  <a:lnTo>
                    <a:pt x="26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33" name="Freeform 502"/>
            <p:cNvSpPr>
              <a:spLocks noEditPoints="1"/>
            </p:cNvSpPr>
            <p:nvPr/>
          </p:nvSpPr>
          <p:spPr bwMode="auto">
            <a:xfrm>
              <a:off x="1765" y="1406"/>
              <a:ext cx="46" cy="73"/>
            </a:xfrm>
            <a:custGeom>
              <a:avLst/>
              <a:gdLst>
                <a:gd name="T0" fmla="*/ 46 w 46"/>
                <a:gd name="T1" fmla="*/ 37 h 73"/>
                <a:gd name="T2" fmla="*/ 45 w 46"/>
                <a:gd name="T3" fmla="*/ 47 h 73"/>
                <a:gd name="T4" fmla="*/ 42 w 46"/>
                <a:gd name="T5" fmla="*/ 56 h 73"/>
                <a:gd name="T6" fmla="*/ 40 w 46"/>
                <a:gd name="T7" fmla="*/ 62 h 73"/>
                <a:gd name="T8" fmla="*/ 38 w 46"/>
                <a:gd name="T9" fmla="*/ 66 h 73"/>
                <a:gd name="T10" fmla="*/ 35 w 46"/>
                <a:gd name="T11" fmla="*/ 69 h 73"/>
                <a:gd name="T12" fmla="*/ 31 w 46"/>
                <a:gd name="T13" fmla="*/ 71 h 73"/>
                <a:gd name="T14" fmla="*/ 26 w 46"/>
                <a:gd name="T15" fmla="*/ 73 h 73"/>
                <a:gd name="T16" fmla="*/ 22 w 46"/>
                <a:gd name="T17" fmla="*/ 73 h 73"/>
                <a:gd name="T18" fmla="*/ 18 w 46"/>
                <a:gd name="T19" fmla="*/ 72 h 73"/>
                <a:gd name="T20" fmla="*/ 14 w 46"/>
                <a:gd name="T21" fmla="*/ 71 h 73"/>
                <a:gd name="T22" fmla="*/ 10 w 46"/>
                <a:gd name="T23" fmla="*/ 68 h 73"/>
                <a:gd name="T24" fmla="*/ 6 w 46"/>
                <a:gd name="T25" fmla="*/ 64 h 73"/>
                <a:gd name="T26" fmla="*/ 4 w 46"/>
                <a:gd name="T27" fmla="*/ 60 h 73"/>
                <a:gd name="T28" fmla="*/ 2 w 46"/>
                <a:gd name="T29" fmla="*/ 54 h 73"/>
                <a:gd name="T30" fmla="*/ 1 w 46"/>
                <a:gd name="T31" fmla="*/ 46 h 73"/>
                <a:gd name="T32" fmla="*/ 0 w 46"/>
                <a:gd name="T33" fmla="*/ 37 h 73"/>
                <a:gd name="T34" fmla="*/ 1 w 46"/>
                <a:gd name="T35" fmla="*/ 27 h 73"/>
                <a:gd name="T36" fmla="*/ 3 w 46"/>
                <a:gd name="T37" fmla="*/ 17 h 73"/>
                <a:gd name="T38" fmla="*/ 5 w 46"/>
                <a:gd name="T39" fmla="*/ 12 h 73"/>
                <a:gd name="T40" fmla="*/ 8 w 46"/>
                <a:gd name="T41" fmla="*/ 8 h 73"/>
                <a:gd name="T42" fmla="*/ 12 w 46"/>
                <a:gd name="T43" fmla="*/ 4 h 73"/>
                <a:gd name="T44" fmla="*/ 15 w 46"/>
                <a:gd name="T45" fmla="*/ 2 h 73"/>
                <a:gd name="T46" fmla="*/ 19 w 46"/>
                <a:gd name="T47" fmla="*/ 1 h 73"/>
                <a:gd name="T48" fmla="*/ 22 w 46"/>
                <a:gd name="T49" fmla="*/ 0 h 73"/>
                <a:gd name="T50" fmla="*/ 26 w 46"/>
                <a:gd name="T51" fmla="*/ 1 h 73"/>
                <a:gd name="T52" fmla="*/ 31 w 46"/>
                <a:gd name="T53" fmla="*/ 2 h 73"/>
                <a:gd name="T54" fmla="*/ 34 w 46"/>
                <a:gd name="T55" fmla="*/ 4 h 73"/>
                <a:gd name="T56" fmla="*/ 37 w 46"/>
                <a:gd name="T57" fmla="*/ 8 h 73"/>
                <a:gd name="T58" fmla="*/ 40 w 46"/>
                <a:gd name="T59" fmla="*/ 12 h 73"/>
                <a:gd name="T60" fmla="*/ 42 w 46"/>
                <a:gd name="T61" fmla="*/ 16 h 73"/>
                <a:gd name="T62" fmla="*/ 45 w 46"/>
                <a:gd name="T63" fmla="*/ 26 h 73"/>
                <a:gd name="T64" fmla="*/ 46 w 46"/>
                <a:gd name="T65" fmla="*/ 37 h 73"/>
                <a:gd name="T66" fmla="*/ 30 w 46"/>
                <a:gd name="T67" fmla="*/ 37 h 73"/>
                <a:gd name="T68" fmla="*/ 30 w 46"/>
                <a:gd name="T69" fmla="*/ 22 h 73"/>
                <a:gd name="T70" fmla="*/ 30 w 46"/>
                <a:gd name="T71" fmla="*/ 15 h 73"/>
                <a:gd name="T72" fmla="*/ 30 w 46"/>
                <a:gd name="T73" fmla="*/ 11 h 73"/>
                <a:gd name="T74" fmla="*/ 29 w 46"/>
                <a:gd name="T75" fmla="*/ 8 h 73"/>
                <a:gd name="T76" fmla="*/ 28 w 46"/>
                <a:gd name="T77" fmla="*/ 5 h 73"/>
                <a:gd name="T78" fmla="*/ 25 w 46"/>
                <a:gd name="T79" fmla="*/ 4 h 73"/>
                <a:gd name="T80" fmla="*/ 22 w 46"/>
                <a:gd name="T81" fmla="*/ 3 h 73"/>
                <a:gd name="T82" fmla="*/ 20 w 46"/>
                <a:gd name="T83" fmla="*/ 4 h 73"/>
                <a:gd name="T84" fmla="*/ 19 w 46"/>
                <a:gd name="T85" fmla="*/ 5 h 73"/>
                <a:gd name="T86" fmla="*/ 17 w 46"/>
                <a:gd name="T87" fmla="*/ 8 h 73"/>
                <a:gd name="T88" fmla="*/ 16 w 46"/>
                <a:gd name="T89" fmla="*/ 12 h 73"/>
                <a:gd name="T90" fmla="*/ 16 w 46"/>
                <a:gd name="T91" fmla="*/ 17 h 73"/>
                <a:gd name="T92" fmla="*/ 16 w 46"/>
                <a:gd name="T93" fmla="*/ 28 h 73"/>
                <a:gd name="T94" fmla="*/ 16 w 46"/>
                <a:gd name="T95" fmla="*/ 44 h 73"/>
                <a:gd name="T96" fmla="*/ 16 w 46"/>
                <a:gd name="T97" fmla="*/ 56 h 73"/>
                <a:gd name="T98" fmla="*/ 17 w 46"/>
                <a:gd name="T99" fmla="*/ 64 h 73"/>
                <a:gd name="T100" fmla="*/ 18 w 46"/>
                <a:gd name="T101" fmla="*/ 67 h 73"/>
                <a:gd name="T102" fmla="*/ 19 w 46"/>
                <a:gd name="T103" fmla="*/ 69 h 73"/>
                <a:gd name="T104" fmla="*/ 21 w 46"/>
                <a:gd name="T105" fmla="*/ 70 h 73"/>
                <a:gd name="T106" fmla="*/ 23 w 46"/>
                <a:gd name="T107" fmla="*/ 70 h 73"/>
                <a:gd name="T108" fmla="*/ 25 w 46"/>
                <a:gd name="T109" fmla="*/ 70 h 73"/>
                <a:gd name="T110" fmla="*/ 28 w 46"/>
                <a:gd name="T111" fmla="*/ 68 h 73"/>
                <a:gd name="T112" fmla="*/ 29 w 46"/>
                <a:gd name="T113" fmla="*/ 66 h 73"/>
                <a:gd name="T114" fmla="*/ 30 w 46"/>
                <a:gd name="T115" fmla="*/ 63 h 73"/>
                <a:gd name="T116" fmla="*/ 30 w 46"/>
                <a:gd name="T117" fmla="*/ 60 h 73"/>
                <a:gd name="T118" fmla="*/ 30 w 46"/>
                <a:gd name="T119" fmla="*/ 3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6" h="73">
                  <a:moveTo>
                    <a:pt x="46" y="37"/>
                  </a:moveTo>
                  <a:lnTo>
                    <a:pt x="45" y="47"/>
                  </a:lnTo>
                  <a:lnTo>
                    <a:pt x="42" y="56"/>
                  </a:lnTo>
                  <a:lnTo>
                    <a:pt x="40" y="62"/>
                  </a:lnTo>
                  <a:lnTo>
                    <a:pt x="38" y="66"/>
                  </a:lnTo>
                  <a:lnTo>
                    <a:pt x="35" y="69"/>
                  </a:lnTo>
                  <a:lnTo>
                    <a:pt x="31" y="71"/>
                  </a:lnTo>
                  <a:lnTo>
                    <a:pt x="26" y="73"/>
                  </a:lnTo>
                  <a:lnTo>
                    <a:pt x="22" y="73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6" y="64"/>
                  </a:lnTo>
                  <a:lnTo>
                    <a:pt x="4" y="60"/>
                  </a:lnTo>
                  <a:lnTo>
                    <a:pt x="2" y="54"/>
                  </a:lnTo>
                  <a:lnTo>
                    <a:pt x="1" y="46"/>
                  </a:lnTo>
                  <a:lnTo>
                    <a:pt x="0" y="37"/>
                  </a:lnTo>
                  <a:lnTo>
                    <a:pt x="1" y="27"/>
                  </a:lnTo>
                  <a:lnTo>
                    <a:pt x="3" y="17"/>
                  </a:lnTo>
                  <a:lnTo>
                    <a:pt x="5" y="12"/>
                  </a:lnTo>
                  <a:lnTo>
                    <a:pt x="8" y="8"/>
                  </a:lnTo>
                  <a:lnTo>
                    <a:pt x="12" y="4"/>
                  </a:lnTo>
                  <a:lnTo>
                    <a:pt x="15" y="2"/>
                  </a:lnTo>
                  <a:lnTo>
                    <a:pt x="19" y="1"/>
                  </a:lnTo>
                  <a:lnTo>
                    <a:pt x="22" y="0"/>
                  </a:lnTo>
                  <a:lnTo>
                    <a:pt x="26" y="1"/>
                  </a:lnTo>
                  <a:lnTo>
                    <a:pt x="31" y="2"/>
                  </a:lnTo>
                  <a:lnTo>
                    <a:pt x="34" y="4"/>
                  </a:lnTo>
                  <a:lnTo>
                    <a:pt x="37" y="8"/>
                  </a:lnTo>
                  <a:lnTo>
                    <a:pt x="40" y="12"/>
                  </a:lnTo>
                  <a:lnTo>
                    <a:pt x="42" y="16"/>
                  </a:lnTo>
                  <a:lnTo>
                    <a:pt x="45" y="26"/>
                  </a:lnTo>
                  <a:lnTo>
                    <a:pt x="46" y="37"/>
                  </a:lnTo>
                  <a:close/>
                  <a:moveTo>
                    <a:pt x="30" y="37"/>
                  </a:moveTo>
                  <a:lnTo>
                    <a:pt x="30" y="22"/>
                  </a:lnTo>
                  <a:lnTo>
                    <a:pt x="30" y="15"/>
                  </a:lnTo>
                  <a:lnTo>
                    <a:pt x="30" y="11"/>
                  </a:lnTo>
                  <a:lnTo>
                    <a:pt x="29" y="8"/>
                  </a:lnTo>
                  <a:lnTo>
                    <a:pt x="28" y="5"/>
                  </a:lnTo>
                  <a:lnTo>
                    <a:pt x="25" y="4"/>
                  </a:lnTo>
                  <a:lnTo>
                    <a:pt x="22" y="3"/>
                  </a:lnTo>
                  <a:lnTo>
                    <a:pt x="20" y="4"/>
                  </a:lnTo>
                  <a:lnTo>
                    <a:pt x="19" y="5"/>
                  </a:lnTo>
                  <a:lnTo>
                    <a:pt x="17" y="8"/>
                  </a:lnTo>
                  <a:lnTo>
                    <a:pt x="16" y="12"/>
                  </a:lnTo>
                  <a:lnTo>
                    <a:pt x="16" y="17"/>
                  </a:lnTo>
                  <a:lnTo>
                    <a:pt x="16" y="28"/>
                  </a:lnTo>
                  <a:lnTo>
                    <a:pt x="16" y="44"/>
                  </a:lnTo>
                  <a:lnTo>
                    <a:pt x="16" y="56"/>
                  </a:lnTo>
                  <a:lnTo>
                    <a:pt x="17" y="64"/>
                  </a:lnTo>
                  <a:lnTo>
                    <a:pt x="18" y="67"/>
                  </a:lnTo>
                  <a:lnTo>
                    <a:pt x="19" y="69"/>
                  </a:lnTo>
                  <a:lnTo>
                    <a:pt x="21" y="70"/>
                  </a:lnTo>
                  <a:lnTo>
                    <a:pt x="23" y="70"/>
                  </a:lnTo>
                  <a:lnTo>
                    <a:pt x="25" y="70"/>
                  </a:lnTo>
                  <a:lnTo>
                    <a:pt x="28" y="68"/>
                  </a:lnTo>
                  <a:lnTo>
                    <a:pt x="29" y="66"/>
                  </a:lnTo>
                  <a:lnTo>
                    <a:pt x="30" y="63"/>
                  </a:lnTo>
                  <a:lnTo>
                    <a:pt x="30" y="60"/>
                  </a:lnTo>
                  <a:lnTo>
                    <a:pt x="30" y="3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34" name="Freeform 503"/>
            <p:cNvSpPr>
              <a:spLocks/>
            </p:cNvSpPr>
            <p:nvPr/>
          </p:nvSpPr>
          <p:spPr bwMode="auto">
            <a:xfrm>
              <a:off x="1839" y="1368"/>
              <a:ext cx="37" cy="57"/>
            </a:xfrm>
            <a:custGeom>
              <a:avLst/>
              <a:gdLst>
                <a:gd name="T0" fmla="*/ 34 w 37"/>
                <a:gd name="T1" fmla="*/ 57 h 57"/>
                <a:gd name="T2" fmla="*/ 0 w 37"/>
                <a:gd name="T3" fmla="*/ 57 h 57"/>
                <a:gd name="T4" fmla="*/ 0 w 37"/>
                <a:gd name="T5" fmla="*/ 56 h 57"/>
                <a:gd name="T6" fmla="*/ 10 w 37"/>
                <a:gd name="T7" fmla="*/ 46 h 57"/>
                <a:gd name="T8" fmla="*/ 16 w 37"/>
                <a:gd name="T9" fmla="*/ 37 h 57"/>
                <a:gd name="T10" fmla="*/ 20 w 37"/>
                <a:gd name="T11" fmla="*/ 32 h 57"/>
                <a:gd name="T12" fmla="*/ 22 w 37"/>
                <a:gd name="T13" fmla="*/ 25 h 57"/>
                <a:gd name="T14" fmla="*/ 24 w 37"/>
                <a:gd name="T15" fmla="*/ 20 h 57"/>
                <a:gd name="T16" fmla="*/ 22 w 37"/>
                <a:gd name="T17" fmla="*/ 17 h 57"/>
                <a:gd name="T18" fmla="*/ 21 w 37"/>
                <a:gd name="T19" fmla="*/ 15 h 57"/>
                <a:gd name="T20" fmla="*/ 20 w 37"/>
                <a:gd name="T21" fmla="*/ 13 h 57"/>
                <a:gd name="T22" fmla="*/ 17 w 37"/>
                <a:gd name="T23" fmla="*/ 11 h 57"/>
                <a:gd name="T24" fmla="*/ 13 w 37"/>
                <a:gd name="T25" fmla="*/ 10 h 57"/>
                <a:gd name="T26" fmla="*/ 9 w 37"/>
                <a:gd name="T27" fmla="*/ 11 h 57"/>
                <a:gd name="T28" fmla="*/ 6 w 37"/>
                <a:gd name="T29" fmla="*/ 13 h 57"/>
                <a:gd name="T30" fmla="*/ 2 w 37"/>
                <a:gd name="T31" fmla="*/ 16 h 57"/>
                <a:gd name="T32" fmla="*/ 1 w 37"/>
                <a:gd name="T33" fmla="*/ 16 h 57"/>
                <a:gd name="T34" fmla="*/ 3 w 37"/>
                <a:gd name="T35" fmla="*/ 11 h 57"/>
                <a:gd name="T36" fmla="*/ 6 w 37"/>
                <a:gd name="T37" fmla="*/ 6 h 57"/>
                <a:gd name="T38" fmla="*/ 8 w 37"/>
                <a:gd name="T39" fmla="*/ 3 h 57"/>
                <a:gd name="T40" fmla="*/ 11 w 37"/>
                <a:gd name="T41" fmla="*/ 1 h 57"/>
                <a:gd name="T42" fmla="*/ 15 w 37"/>
                <a:gd name="T43" fmla="*/ 0 h 57"/>
                <a:gd name="T44" fmla="*/ 19 w 37"/>
                <a:gd name="T45" fmla="*/ 0 h 57"/>
                <a:gd name="T46" fmla="*/ 24 w 37"/>
                <a:gd name="T47" fmla="*/ 0 h 57"/>
                <a:gd name="T48" fmla="*/ 27 w 37"/>
                <a:gd name="T49" fmla="*/ 2 h 57"/>
                <a:gd name="T50" fmla="*/ 30 w 37"/>
                <a:gd name="T51" fmla="*/ 4 h 57"/>
                <a:gd name="T52" fmla="*/ 32 w 37"/>
                <a:gd name="T53" fmla="*/ 7 h 57"/>
                <a:gd name="T54" fmla="*/ 34 w 37"/>
                <a:gd name="T55" fmla="*/ 11 h 57"/>
                <a:gd name="T56" fmla="*/ 34 w 37"/>
                <a:gd name="T57" fmla="*/ 14 h 57"/>
                <a:gd name="T58" fmla="*/ 34 w 37"/>
                <a:gd name="T59" fmla="*/ 19 h 57"/>
                <a:gd name="T60" fmla="*/ 31 w 37"/>
                <a:gd name="T61" fmla="*/ 25 h 57"/>
                <a:gd name="T62" fmla="*/ 25 w 37"/>
                <a:gd name="T63" fmla="*/ 34 h 57"/>
                <a:gd name="T64" fmla="*/ 13 w 37"/>
                <a:gd name="T65" fmla="*/ 47 h 57"/>
                <a:gd name="T66" fmla="*/ 26 w 37"/>
                <a:gd name="T67" fmla="*/ 47 h 57"/>
                <a:gd name="T68" fmla="*/ 29 w 37"/>
                <a:gd name="T69" fmla="*/ 47 h 57"/>
                <a:gd name="T70" fmla="*/ 31 w 37"/>
                <a:gd name="T71" fmla="*/ 47 h 57"/>
                <a:gd name="T72" fmla="*/ 32 w 37"/>
                <a:gd name="T73" fmla="*/ 46 h 57"/>
                <a:gd name="T74" fmla="*/ 33 w 37"/>
                <a:gd name="T75" fmla="*/ 45 h 57"/>
                <a:gd name="T76" fmla="*/ 34 w 37"/>
                <a:gd name="T77" fmla="*/ 43 h 57"/>
                <a:gd name="T78" fmla="*/ 35 w 37"/>
                <a:gd name="T79" fmla="*/ 41 h 57"/>
                <a:gd name="T80" fmla="*/ 37 w 37"/>
                <a:gd name="T81" fmla="*/ 41 h 57"/>
                <a:gd name="T82" fmla="*/ 34 w 37"/>
                <a:gd name="T83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7" h="57">
                  <a:moveTo>
                    <a:pt x="34" y="57"/>
                  </a:moveTo>
                  <a:lnTo>
                    <a:pt x="0" y="57"/>
                  </a:lnTo>
                  <a:lnTo>
                    <a:pt x="0" y="56"/>
                  </a:lnTo>
                  <a:lnTo>
                    <a:pt x="10" y="46"/>
                  </a:lnTo>
                  <a:lnTo>
                    <a:pt x="16" y="37"/>
                  </a:lnTo>
                  <a:lnTo>
                    <a:pt x="20" y="32"/>
                  </a:lnTo>
                  <a:lnTo>
                    <a:pt x="22" y="25"/>
                  </a:lnTo>
                  <a:lnTo>
                    <a:pt x="24" y="20"/>
                  </a:lnTo>
                  <a:lnTo>
                    <a:pt x="22" y="17"/>
                  </a:lnTo>
                  <a:lnTo>
                    <a:pt x="21" y="15"/>
                  </a:lnTo>
                  <a:lnTo>
                    <a:pt x="20" y="13"/>
                  </a:lnTo>
                  <a:lnTo>
                    <a:pt x="17" y="11"/>
                  </a:lnTo>
                  <a:lnTo>
                    <a:pt x="13" y="10"/>
                  </a:lnTo>
                  <a:lnTo>
                    <a:pt x="9" y="11"/>
                  </a:lnTo>
                  <a:lnTo>
                    <a:pt x="6" y="13"/>
                  </a:lnTo>
                  <a:lnTo>
                    <a:pt x="2" y="16"/>
                  </a:lnTo>
                  <a:lnTo>
                    <a:pt x="1" y="16"/>
                  </a:lnTo>
                  <a:lnTo>
                    <a:pt x="3" y="11"/>
                  </a:lnTo>
                  <a:lnTo>
                    <a:pt x="6" y="6"/>
                  </a:lnTo>
                  <a:lnTo>
                    <a:pt x="8" y="3"/>
                  </a:lnTo>
                  <a:lnTo>
                    <a:pt x="11" y="1"/>
                  </a:lnTo>
                  <a:lnTo>
                    <a:pt x="15" y="0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7" y="2"/>
                  </a:lnTo>
                  <a:lnTo>
                    <a:pt x="30" y="4"/>
                  </a:lnTo>
                  <a:lnTo>
                    <a:pt x="32" y="7"/>
                  </a:lnTo>
                  <a:lnTo>
                    <a:pt x="34" y="11"/>
                  </a:lnTo>
                  <a:lnTo>
                    <a:pt x="34" y="14"/>
                  </a:lnTo>
                  <a:lnTo>
                    <a:pt x="34" y="19"/>
                  </a:lnTo>
                  <a:lnTo>
                    <a:pt x="31" y="25"/>
                  </a:lnTo>
                  <a:lnTo>
                    <a:pt x="25" y="34"/>
                  </a:lnTo>
                  <a:lnTo>
                    <a:pt x="13" y="47"/>
                  </a:lnTo>
                  <a:lnTo>
                    <a:pt x="26" y="47"/>
                  </a:lnTo>
                  <a:lnTo>
                    <a:pt x="29" y="47"/>
                  </a:lnTo>
                  <a:lnTo>
                    <a:pt x="31" y="47"/>
                  </a:lnTo>
                  <a:lnTo>
                    <a:pt x="32" y="46"/>
                  </a:lnTo>
                  <a:lnTo>
                    <a:pt x="33" y="45"/>
                  </a:lnTo>
                  <a:lnTo>
                    <a:pt x="34" y="43"/>
                  </a:lnTo>
                  <a:lnTo>
                    <a:pt x="35" y="41"/>
                  </a:lnTo>
                  <a:lnTo>
                    <a:pt x="37" y="41"/>
                  </a:lnTo>
                  <a:lnTo>
                    <a:pt x="34" y="5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35" name="Freeform 504"/>
            <p:cNvSpPr>
              <a:spLocks/>
            </p:cNvSpPr>
            <p:nvPr/>
          </p:nvSpPr>
          <p:spPr bwMode="auto">
            <a:xfrm>
              <a:off x="1884" y="1369"/>
              <a:ext cx="36" cy="56"/>
            </a:xfrm>
            <a:custGeom>
              <a:avLst/>
              <a:gdLst>
                <a:gd name="T0" fmla="*/ 11 w 36"/>
                <a:gd name="T1" fmla="*/ 56 h 56"/>
                <a:gd name="T2" fmla="*/ 27 w 36"/>
                <a:gd name="T3" fmla="*/ 11 h 56"/>
                <a:gd name="T4" fmla="*/ 16 w 36"/>
                <a:gd name="T5" fmla="*/ 11 h 56"/>
                <a:gd name="T6" fmla="*/ 11 w 36"/>
                <a:gd name="T7" fmla="*/ 11 h 56"/>
                <a:gd name="T8" fmla="*/ 7 w 36"/>
                <a:gd name="T9" fmla="*/ 11 h 56"/>
                <a:gd name="T10" fmla="*/ 5 w 36"/>
                <a:gd name="T11" fmla="*/ 12 h 56"/>
                <a:gd name="T12" fmla="*/ 3 w 36"/>
                <a:gd name="T13" fmla="*/ 14 h 56"/>
                <a:gd name="T14" fmla="*/ 1 w 36"/>
                <a:gd name="T15" fmla="*/ 16 h 56"/>
                <a:gd name="T16" fmla="*/ 0 w 36"/>
                <a:gd name="T17" fmla="*/ 16 h 56"/>
                <a:gd name="T18" fmla="*/ 3 w 36"/>
                <a:gd name="T19" fmla="*/ 0 h 56"/>
                <a:gd name="T20" fmla="*/ 36 w 36"/>
                <a:gd name="T21" fmla="*/ 0 h 56"/>
                <a:gd name="T22" fmla="*/ 17 w 36"/>
                <a:gd name="T23" fmla="*/ 56 h 56"/>
                <a:gd name="T24" fmla="*/ 11 w 36"/>
                <a:gd name="T2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56">
                  <a:moveTo>
                    <a:pt x="11" y="56"/>
                  </a:moveTo>
                  <a:lnTo>
                    <a:pt x="27" y="11"/>
                  </a:lnTo>
                  <a:lnTo>
                    <a:pt x="16" y="11"/>
                  </a:lnTo>
                  <a:lnTo>
                    <a:pt x="11" y="11"/>
                  </a:lnTo>
                  <a:lnTo>
                    <a:pt x="7" y="11"/>
                  </a:lnTo>
                  <a:lnTo>
                    <a:pt x="5" y="12"/>
                  </a:lnTo>
                  <a:lnTo>
                    <a:pt x="3" y="14"/>
                  </a:lnTo>
                  <a:lnTo>
                    <a:pt x="1" y="16"/>
                  </a:lnTo>
                  <a:lnTo>
                    <a:pt x="0" y="16"/>
                  </a:lnTo>
                  <a:lnTo>
                    <a:pt x="3" y="0"/>
                  </a:lnTo>
                  <a:lnTo>
                    <a:pt x="36" y="0"/>
                  </a:lnTo>
                  <a:lnTo>
                    <a:pt x="17" y="56"/>
                  </a:lnTo>
                  <a:lnTo>
                    <a:pt x="11" y="5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36" name="Line 505"/>
            <p:cNvSpPr>
              <a:spLocks noChangeShapeType="1"/>
            </p:cNvSpPr>
            <p:nvPr/>
          </p:nvSpPr>
          <p:spPr bwMode="auto">
            <a:xfrm flipH="1">
              <a:off x="1935" y="1307"/>
              <a:ext cx="18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37" name="Line 506"/>
            <p:cNvSpPr>
              <a:spLocks noChangeShapeType="1"/>
            </p:cNvSpPr>
            <p:nvPr/>
          </p:nvSpPr>
          <p:spPr bwMode="auto">
            <a:xfrm flipH="1">
              <a:off x="1935" y="1228"/>
              <a:ext cx="18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38" name="Line 507"/>
            <p:cNvSpPr>
              <a:spLocks noChangeShapeType="1"/>
            </p:cNvSpPr>
            <p:nvPr/>
          </p:nvSpPr>
          <p:spPr bwMode="auto">
            <a:xfrm flipH="1">
              <a:off x="1935" y="1173"/>
              <a:ext cx="18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39" name="Line 508"/>
            <p:cNvSpPr>
              <a:spLocks noChangeShapeType="1"/>
            </p:cNvSpPr>
            <p:nvPr/>
          </p:nvSpPr>
          <p:spPr bwMode="auto">
            <a:xfrm flipH="1">
              <a:off x="1935" y="1129"/>
              <a:ext cx="18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40" name="Line 509"/>
            <p:cNvSpPr>
              <a:spLocks noChangeShapeType="1"/>
            </p:cNvSpPr>
            <p:nvPr/>
          </p:nvSpPr>
          <p:spPr bwMode="auto">
            <a:xfrm flipH="1">
              <a:off x="1935" y="1093"/>
              <a:ext cx="18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41" name="Line 510"/>
            <p:cNvSpPr>
              <a:spLocks noChangeShapeType="1"/>
            </p:cNvSpPr>
            <p:nvPr/>
          </p:nvSpPr>
          <p:spPr bwMode="auto">
            <a:xfrm flipH="1">
              <a:off x="1935" y="1063"/>
              <a:ext cx="18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42" name="Line 511"/>
            <p:cNvSpPr>
              <a:spLocks noChangeShapeType="1"/>
            </p:cNvSpPr>
            <p:nvPr/>
          </p:nvSpPr>
          <p:spPr bwMode="auto">
            <a:xfrm flipH="1">
              <a:off x="1935" y="1038"/>
              <a:ext cx="18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43" name="Line 512"/>
            <p:cNvSpPr>
              <a:spLocks noChangeShapeType="1"/>
            </p:cNvSpPr>
            <p:nvPr/>
          </p:nvSpPr>
          <p:spPr bwMode="auto">
            <a:xfrm flipH="1">
              <a:off x="1935" y="1015"/>
              <a:ext cx="18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44" name="Line 513"/>
            <p:cNvSpPr>
              <a:spLocks noChangeShapeType="1"/>
            </p:cNvSpPr>
            <p:nvPr/>
          </p:nvSpPr>
          <p:spPr bwMode="auto">
            <a:xfrm flipH="1">
              <a:off x="1935" y="995"/>
              <a:ext cx="36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45" name="Line 514"/>
            <p:cNvSpPr>
              <a:spLocks noChangeShapeType="1"/>
            </p:cNvSpPr>
            <p:nvPr/>
          </p:nvSpPr>
          <p:spPr bwMode="auto">
            <a:xfrm flipH="1">
              <a:off x="3856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46" name="Line 515"/>
            <p:cNvSpPr>
              <a:spLocks noChangeShapeType="1"/>
            </p:cNvSpPr>
            <p:nvPr/>
          </p:nvSpPr>
          <p:spPr bwMode="auto">
            <a:xfrm flipH="1">
              <a:off x="3843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47" name="Line 516"/>
            <p:cNvSpPr>
              <a:spLocks noChangeShapeType="1"/>
            </p:cNvSpPr>
            <p:nvPr/>
          </p:nvSpPr>
          <p:spPr bwMode="auto">
            <a:xfrm flipH="1">
              <a:off x="3830" y="995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48" name="Line 517"/>
            <p:cNvSpPr>
              <a:spLocks noChangeShapeType="1"/>
            </p:cNvSpPr>
            <p:nvPr/>
          </p:nvSpPr>
          <p:spPr bwMode="auto">
            <a:xfrm flipH="1">
              <a:off x="3818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49" name="Line 518"/>
            <p:cNvSpPr>
              <a:spLocks noChangeShapeType="1"/>
            </p:cNvSpPr>
            <p:nvPr/>
          </p:nvSpPr>
          <p:spPr bwMode="auto">
            <a:xfrm flipH="1">
              <a:off x="3805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50" name="Line 519"/>
            <p:cNvSpPr>
              <a:spLocks noChangeShapeType="1"/>
            </p:cNvSpPr>
            <p:nvPr/>
          </p:nvSpPr>
          <p:spPr bwMode="auto">
            <a:xfrm flipH="1">
              <a:off x="3792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51" name="Line 520"/>
            <p:cNvSpPr>
              <a:spLocks noChangeShapeType="1"/>
            </p:cNvSpPr>
            <p:nvPr/>
          </p:nvSpPr>
          <p:spPr bwMode="auto">
            <a:xfrm flipH="1">
              <a:off x="3780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52" name="Line 521"/>
            <p:cNvSpPr>
              <a:spLocks noChangeShapeType="1"/>
            </p:cNvSpPr>
            <p:nvPr/>
          </p:nvSpPr>
          <p:spPr bwMode="auto">
            <a:xfrm flipH="1">
              <a:off x="3767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53" name="Line 522"/>
            <p:cNvSpPr>
              <a:spLocks noChangeShapeType="1"/>
            </p:cNvSpPr>
            <p:nvPr/>
          </p:nvSpPr>
          <p:spPr bwMode="auto">
            <a:xfrm flipH="1">
              <a:off x="3754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54" name="Line 523"/>
            <p:cNvSpPr>
              <a:spLocks noChangeShapeType="1"/>
            </p:cNvSpPr>
            <p:nvPr/>
          </p:nvSpPr>
          <p:spPr bwMode="auto">
            <a:xfrm flipH="1">
              <a:off x="3741" y="995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55" name="Line 524"/>
            <p:cNvSpPr>
              <a:spLocks noChangeShapeType="1"/>
            </p:cNvSpPr>
            <p:nvPr/>
          </p:nvSpPr>
          <p:spPr bwMode="auto">
            <a:xfrm flipH="1">
              <a:off x="3729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56" name="Line 525"/>
            <p:cNvSpPr>
              <a:spLocks noChangeShapeType="1"/>
            </p:cNvSpPr>
            <p:nvPr/>
          </p:nvSpPr>
          <p:spPr bwMode="auto">
            <a:xfrm flipH="1">
              <a:off x="3716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57" name="Line 526"/>
            <p:cNvSpPr>
              <a:spLocks noChangeShapeType="1"/>
            </p:cNvSpPr>
            <p:nvPr/>
          </p:nvSpPr>
          <p:spPr bwMode="auto">
            <a:xfrm flipH="1">
              <a:off x="3703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58" name="Line 527"/>
            <p:cNvSpPr>
              <a:spLocks noChangeShapeType="1"/>
            </p:cNvSpPr>
            <p:nvPr/>
          </p:nvSpPr>
          <p:spPr bwMode="auto">
            <a:xfrm flipH="1">
              <a:off x="3690" y="995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59" name="Line 528"/>
            <p:cNvSpPr>
              <a:spLocks noChangeShapeType="1"/>
            </p:cNvSpPr>
            <p:nvPr/>
          </p:nvSpPr>
          <p:spPr bwMode="auto">
            <a:xfrm flipH="1">
              <a:off x="3678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60" name="Line 529"/>
            <p:cNvSpPr>
              <a:spLocks noChangeShapeType="1"/>
            </p:cNvSpPr>
            <p:nvPr/>
          </p:nvSpPr>
          <p:spPr bwMode="auto">
            <a:xfrm flipH="1">
              <a:off x="3665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61" name="Line 530"/>
            <p:cNvSpPr>
              <a:spLocks noChangeShapeType="1"/>
            </p:cNvSpPr>
            <p:nvPr/>
          </p:nvSpPr>
          <p:spPr bwMode="auto">
            <a:xfrm flipH="1">
              <a:off x="3652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62" name="Line 531"/>
            <p:cNvSpPr>
              <a:spLocks noChangeShapeType="1"/>
            </p:cNvSpPr>
            <p:nvPr/>
          </p:nvSpPr>
          <p:spPr bwMode="auto">
            <a:xfrm flipH="1">
              <a:off x="3639" y="995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63" name="Line 532"/>
            <p:cNvSpPr>
              <a:spLocks noChangeShapeType="1"/>
            </p:cNvSpPr>
            <p:nvPr/>
          </p:nvSpPr>
          <p:spPr bwMode="auto">
            <a:xfrm flipH="1">
              <a:off x="3627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64" name="Line 533"/>
            <p:cNvSpPr>
              <a:spLocks noChangeShapeType="1"/>
            </p:cNvSpPr>
            <p:nvPr/>
          </p:nvSpPr>
          <p:spPr bwMode="auto">
            <a:xfrm flipH="1">
              <a:off x="3614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65" name="Line 534"/>
            <p:cNvSpPr>
              <a:spLocks noChangeShapeType="1"/>
            </p:cNvSpPr>
            <p:nvPr/>
          </p:nvSpPr>
          <p:spPr bwMode="auto">
            <a:xfrm flipH="1">
              <a:off x="3601" y="995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66" name="Line 535"/>
            <p:cNvSpPr>
              <a:spLocks noChangeShapeType="1"/>
            </p:cNvSpPr>
            <p:nvPr/>
          </p:nvSpPr>
          <p:spPr bwMode="auto">
            <a:xfrm flipH="1">
              <a:off x="3589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67" name="Line 536"/>
            <p:cNvSpPr>
              <a:spLocks noChangeShapeType="1"/>
            </p:cNvSpPr>
            <p:nvPr/>
          </p:nvSpPr>
          <p:spPr bwMode="auto">
            <a:xfrm flipH="1">
              <a:off x="3576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68" name="Line 537"/>
            <p:cNvSpPr>
              <a:spLocks noChangeShapeType="1"/>
            </p:cNvSpPr>
            <p:nvPr/>
          </p:nvSpPr>
          <p:spPr bwMode="auto">
            <a:xfrm flipH="1">
              <a:off x="3563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69" name="Line 538"/>
            <p:cNvSpPr>
              <a:spLocks noChangeShapeType="1"/>
            </p:cNvSpPr>
            <p:nvPr/>
          </p:nvSpPr>
          <p:spPr bwMode="auto">
            <a:xfrm flipH="1">
              <a:off x="3550" y="995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70" name="Line 539"/>
            <p:cNvSpPr>
              <a:spLocks noChangeShapeType="1"/>
            </p:cNvSpPr>
            <p:nvPr/>
          </p:nvSpPr>
          <p:spPr bwMode="auto">
            <a:xfrm flipH="1">
              <a:off x="3538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71" name="Line 540"/>
            <p:cNvSpPr>
              <a:spLocks noChangeShapeType="1"/>
            </p:cNvSpPr>
            <p:nvPr/>
          </p:nvSpPr>
          <p:spPr bwMode="auto">
            <a:xfrm flipH="1">
              <a:off x="3525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72" name="Line 541"/>
            <p:cNvSpPr>
              <a:spLocks noChangeShapeType="1"/>
            </p:cNvSpPr>
            <p:nvPr/>
          </p:nvSpPr>
          <p:spPr bwMode="auto">
            <a:xfrm flipH="1">
              <a:off x="3512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73" name="Line 542"/>
            <p:cNvSpPr>
              <a:spLocks noChangeShapeType="1"/>
            </p:cNvSpPr>
            <p:nvPr/>
          </p:nvSpPr>
          <p:spPr bwMode="auto">
            <a:xfrm flipH="1">
              <a:off x="3499" y="995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74" name="Line 543"/>
            <p:cNvSpPr>
              <a:spLocks noChangeShapeType="1"/>
            </p:cNvSpPr>
            <p:nvPr/>
          </p:nvSpPr>
          <p:spPr bwMode="auto">
            <a:xfrm flipH="1">
              <a:off x="3487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75" name="Line 544"/>
            <p:cNvSpPr>
              <a:spLocks noChangeShapeType="1"/>
            </p:cNvSpPr>
            <p:nvPr/>
          </p:nvSpPr>
          <p:spPr bwMode="auto">
            <a:xfrm flipH="1">
              <a:off x="3474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76" name="Line 545"/>
            <p:cNvSpPr>
              <a:spLocks noChangeShapeType="1"/>
            </p:cNvSpPr>
            <p:nvPr/>
          </p:nvSpPr>
          <p:spPr bwMode="auto">
            <a:xfrm flipH="1">
              <a:off x="3461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77" name="Line 546"/>
            <p:cNvSpPr>
              <a:spLocks noChangeShapeType="1"/>
            </p:cNvSpPr>
            <p:nvPr/>
          </p:nvSpPr>
          <p:spPr bwMode="auto">
            <a:xfrm flipH="1">
              <a:off x="3449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78" name="Line 547"/>
            <p:cNvSpPr>
              <a:spLocks noChangeShapeType="1"/>
            </p:cNvSpPr>
            <p:nvPr/>
          </p:nvSpPr>
          <p:spPr bwMode="auto">
            <a:xfrm flipH="1">
              <a:off x="3436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79" name="Line 548"/>
            <p:cNvSpPr>
              <a:spLocks noChangeShapeType="1"/>
            </p:cNvSpPr>
            <p:nvPr/>
          </p:nvSpPr>
          <p:spPr bwMode="auto">
            <a:xfrm flipH="1">
              <a:off x="3423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80" name="Line 549"/>
            <p:cNvSpPr>
              <a:spLocks noChangeShapeType="1"/>
            </p:cNvSpPr>
            <p:nvPr/>
          </p:nvSpPr>
          <p:spPr bwMode="auto">
            <a:xfrm flipH="1">
              <a:off x="3410" y="995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81" name="Line 550"/>
            <p:cNvSpPr>
              <a:spLocks noChangeShapeType="1"/>
            </p:cNvSpPr>
            <p:nvPr/>
          </p:nvSpPr>
          <p:spPr bwMode="auto">
            <a:xfrm flipH="1">
              <a:off x="3398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82" name="Line 551"/>
            <p:cNvSpPr>
              <a:spLocks noChangeShapeType="1"/>
            </p:cNvSpPr>
            <p:nvPr/>
          </p:nvSpPr>
          <p:spPr bwMode="auto">
            <a:xfrm flipH="1">
              <a:off x="3385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83" name="Line 552"/>
            <p:cNvSpPr>
              <a:spLocks noChangeShapeType="1"/>
            </p:cNvSpPr>
            <p:nvPr/>
          </p:nvSpPr>
          <p:spPr bwMode="auto">
            <a:xfrm flipH="1">
              <a:off x="3372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84" name="Line 553"/>
            <p:cNvSpPr>
              <a:spLocks noChangeShapeType="1"/>
            </p:cNvSpPr>
            <p:nvPr/>
          </p:nvSpPr>
          <p:spPr bwMode="auto">
            <a:xfrm flipH="1">
              <a:off x="3359" y="995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85" name="Line 554"/>
            <p:cNvSpPr>
              <a:spLocks noChangeShapeType="1"/>
            </p:cNvSpPr>
            <p:nvPr/>
          </p:nvSpPr>
          <p:spPr bwMode="auto">
            <a:xfrm flipH="1">
              <a:off x="3347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86" name="Line 555"/>
            <p:cNvSpPr>
              <a:spLocks noChangeShapeType="1"/>
            </p:cNvSpPr>
            <p:nvPr/>
          </p:nvSpPr>
          <p:spPr bwMode="auto">
            <a:xfrm flipH="1">
              <a:off x="3334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87" name="Line 556"/>
            <p:cNvSpPr>
              <a:spLocks noChangeShapeType="1"/>
            </p:cNvSpPr>
            <p:nvPr/>
          </p:nvSpPr>
          <p:spPr bwMode="auto">
            <a:xfrm flipH="1">
              <a:off x="3321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88" name="Line 557"/>
            <p:cNvSpPr>
              <a:spLocks noChangeShapeType="1"/>
            </p:cNvSpPr>
            <p:nvPr/>
          </p:nvSpPr>
          <p:spPr bwMode="auto">
            <a:xfrm flipH="1">
              <a:off x="3308" y="995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89" name="Line 558"/>
            <p:cNvSpPr>
              <a:spLocks noChangeShapeType="1"/>
            </p:cNvSpPr>
            <p:nvPr/>
          </p:nvSpPr>
          <p:spPr bwMode="auto">
            <a:xfrm flipH="1">
              <a:off x="3296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90" name="Line 559"/>
            <p:cNvSpPr>
              <a:spLocks noChangeShapeType="1"/>
            </p:cNvSpPr>
            <p:nvPr/>
          </p:nvSpPr>
          <p:spPr bwMode="auto">
            <a:xfrm flipH="1">
              <a:off x="3283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91" name="Line 560"/>
            <p:cNvSpPr>
              <a:spLocks noChangeShapeType="1"/>
            </p:cNvSpPr>
            <p:nvPr/>
          </p:nvSpPr>
          <p:spPr bwMode="auto">
            <a:xfrm flipH="1">
              <a:off x="3270" y="995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92" name="Line 561"/>
            <p:cNvSpPr>
              <a:spLocks noChangeShapeType="1"/>
            </p:cNvSpPr>
            <p:nvPr/>
          </p:nvSpPr>
          <p:spPr bwMode="auto">
            <a:xfrm flipH="1">
              <a:off x="3258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93" name="Line 562"/>
            <p:cNvSpPr>
              <a:spLocks noChangeShapeType="1"/>
            </p:cNvSpPr>
            <p:nvPr/>
          </p:nvSpPr>
          <p:spPr bwMode="auto">
            <a:xfrm flipH="1">
              <a:off x="3245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94" name="Line 563"/>
            <p:cNvSpPr>
              <a:spLocks noChangeShapeType="1"/>
            </p:cNvSpPr>
            <p:nvPr/>
          </p:nvSpPr>
          <p:spPr bwMode="auto">
            <a:xfrm flipH="1">
              <a:off x="3232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95" name="Line 564"/>
            <p:cNvSpPr>
              <a:spLocks noChangeShapeType="1"/>
            </p:cNvSpPr>
            <p:nvPr/>
          </p:nvSpPr>
          <p:spPr bwMode="auto">
            <a:xfrm flipH="1">
              <a:off x="3219" y="995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96" name="Line 565"/>
            <p:cNvSpPr>
              <a:spLocks noChangeShapeType="1"/>
            </p:cNvSpPr>
            <p:nvPr/>
          </p:nvSpPr>
          <p:spPr bwMode="auto">
            <a:xfrm flipH="1">
              <a:off x="3207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97" name="Line 566"/>
            <p:cNvSpPr>
              <a:spLocks noChangeShapeType="1"/>
            </p:cNvSpPr>
            <p:nvPr/>
          </p:nvSpPr>
          <p:spPr bwMode="auto">
            <a:xfrm flipH="1">
              <a:off x="3194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98" name="Line 567"/>
            <p:cNvSpPr>
              <a:spLocks noChangeShapeType="1"/>
            </p:cNvSpPr>
            <p:nvPr/>
          </p:nvSpPr>
          <p:spPr bwMode="auto">
            <a:xfrm flipH="1">
              <a:off x="3181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99" name="Line 568"/>
            <p:cNvSpPr>
              <a:spLocks noChangeShapeType="1"/>
            </p:cNvSpPr>
            <p:nvPr/>
          </p:nvSpPr>
          <p:spPr bwMode="auto">
            <a:xfrm flipH="1">
              <a:off x="3168" y="995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00" name="Line 569"/>
            <p:cNvSpPr>
              <a:spLocks noChangeShapeType="1"/>
            </p:cNvSpPr>
            <p:nvPr/>
          </p:nvSpPr>
          <p:spPr bwMode="auto">
            <a:xfrm flipH="1">
              <a:off x="3156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01" name="Line 570"/>
            <p:cNvSpPr>
              <a:spLocks noChangeShapeType="1"/>
            </p:cNvSpPr>
            <p:nvPr/>
          </p:nvSpPr>
          <p:spPr bwMode="auto">
            <a:xfrm flipH="1">
              <a:off x="3143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02" name="Line 571"/>
            <p:cNvSpPr>
              <a:spLocks noChangeShapeType="1"/>
            </p:cNvSpPr>
            <p:nvPr/>
          </p:nvSpPr>
          <p:spPr bwMode="auto">
            <a:xfrm flipH="1">
              <a:off x="3130" y="995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03" name="Line 572"/>
            <p:cNvSpPr>
              <a:spLocks noChangeShapeType="1"/>
            </p:cNvSpPr>
            <p:nvPr/>
          </p:nvSpPr>
          <p:spPr bwMode="auto">
            <a:xfrm flipH="1">
              <a:off x="3118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04" name="Line 573"/>
            <p:cNvSpPr>
              <a:spLocks noChangeShapeType="1"/>
            </p:cNvSpPr>
            <p:nvPr/>
          </p:nvSpPr>
          <p:spPr bwMode="auto">
            <a:xfrm flipH="1">
              <a:off x="3105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05" name="Line 574"/>
            <p:cNvSpPr>
              <a:spLocks noChangeShapeType="1"/>
            </p:cNvSpPr>
            <p:nvPr/>
          </p:nvSpPr>
          <p:spPr bwMode="auto">
            <a:xfrm flipH="1">
              <a:off x="3092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06" name="Line 575"/>
            <p:cNvSpPr>
              <a:spLocks noChangeShapeType="1"/>
            </p:cNvSpPr>
            <p:nvPr/>
          </p:nvSpPr>
          <p:spPr bwMode="auto">
            <a:xfrm flipH="1">
              <a:off x="3079" y="995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07" name="Line 576"/>
            <p:cNvSpPr>
              <a:spLocks noChangeShapeType="1"/>
            </p:cNvSpPr>
            <p:nvPr/>
          </p:nvSpPr>
          <p:spPr bwMode="auto">
            <a:xfrm flipH="1">
              <a:off x="3067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08" name="Line 577"/>
            <p:cNvSpPr>
              <a:spLocks noChangeShapeType="1"/>
            </p:cNvSpPr>
            <p:nvPr/>
          </p:nvSpPr>
          <p:spPr bwMode="auto">
            <a:xfrm flipH="1">
              <a:off x="3054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09" name="Line 578"/>
            <p:cNvSpPr>
              <a:spLocks noChangeShapeType="1"/>
            </p:cNvSpPr>
            <p:nvPr/>
          </p:nvSpPr>
          <p:spPr bwMode="auto">
            <a:xfrm flipH="1">
              <a:off x="3041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10" name="Line 579"/>
            <p:cNvSpPr>
              <a:spLocks noChangeShapeType="1"/>
            </p:cNvSpPr>
            <p:nvPr/>
          </p:nvSpPr>
          <p:spPr bwMode="auto">
            <a:xfrm flipH="1">
              <a:off x="3028" y="995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11" name="Line 580"/>
            <p:cNvSpPr>
              <a:spLocks noChangeShapeType="1"/>
            </p:cNvSpPr>
            <p:nvPr/>
          </p:nvSpPr>
          <p:spPr bwMode="auto">
            <a:xfrm flipH="1">
              <a:off x="3016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12" name="Line 581"/>
            <p:cNvSpPr>
              <a:spLocks noChangeShapeType="1"/>
            </p:cNvSpPr>
            <p:nvPr/>
          </p:nvSpPr>
          <p:spPr bwMode="auto">
            <a:xfrm flipH="1">
              <a:off x="3003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13" name="Line 582"/>
            <p:cNvSpPr>
              <a:spLocks noChangeShapeType="1"/>
            </p:cNvSpPr>
            <p:nvPr/>
          </p:nvSpPr>
          <p:spPr bwMode="auto">
            <a:xfrm flipH="1">
              <a:off x="2990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14" name="Line 583"/>
            <p:cNvSpPr>
              <a:spLocks noChangeShapeType="1"/>
            </p:cNvSpPr>
            <p:nvPr/>
          </p:nvSpPr>
          <p:spPr bwMode="auto">
            <a:xfrm flipH="1">
              <a:off x="2978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15" name="Line 584"/>
            <p:cNvSpPr>
              <a:spLocks noChangeShapeType="1"/>
            </p:cNvSpPr>
            <p:nvPr/>
          </p:nvSpPr>
          <p:spPr bwMode="auto">
            <a:xfrm flipH="1">
              <a:off x="2965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16" name="Line 585"/>
            <p:cNvSpPr>
              <a:spLocks noChangeShapeType="1"/>
            </p:cNvSpPr>
            <p:nvPr/>
          </p:nvSpPr>
          <p:spPr bwMode="auto">
            <a:xfrm flipH="1">
              <a:off x="2952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17" name="Line 586"/>
            <p:cNvSpPr>
              <a:spLocks noChangeShapeType="1"/>
            </p:cNvSpPr>
            <p:nvPr/>
          </p:nvSpPr>
          <p:spPr bwMode="auto">
            <a:xfrm flipH="1">
              <a:off x="2939" y="995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18" name="Line 587"/>
            <p:cNvSpPr>
              <a:spLocks noChangeShapeType="1"/>
            </p:cNvSpPr>
            <p:nvPr/>
          </p:nvSpPr>
          <p:spPr bwMode="auto">
            <a:xfrm flipH="1">
              <a:off x="2927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19" name="Line 588"/>
            <p:cNvSpPr>
              <a:spLocks noChangeShapeType="1"/>
            </p:cNvSpPr>
            <p:nvPr/>
          </p:nvSpPr>
          <p:spPr bwMode="auto">
            <a:xfrm flipH="1">
              <a:off x="2914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20" name="Line 589"/>
            <p:cNvSpPr>
              <a:spLocks noChangeShapeType="1"/>
            </p:cNvSpPr>
            <p:nvPr/>
          </p:nvSpPr>
          <p:spPr bwMode="auto">
            <a:xfrm flipH="1">
              <a:off x="2901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21" name="Line 590"/>
            <p:cNvSpPr>
              <a:spLocks noChangeShapeType="1"/>
            </p:cNvSpPr>
            <p:nvPr/>
          </p:nvSpPr>
          <p:spPr bwMode="auto">
            <a:xfrm flipH="1">
              <a:off x="2888" y="995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22" name="Line 591"/>
            <p:cNvSpPr>
              <a:spLocks noChangeShapeType="1"/>
            </p:cNvSpPr>
            <p:nvPr/>
          </p:nvSpPr>
          <p:spPr bwMode="auto">
            <a:xfrm flipH="1">
              <a:off x="2876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23" name="Line 592"/>
            <p:cNvSpPr>
              <a:spLocks noChangeShapeType="1"/>
            </p:cNvSpPr>
            <p:nvPr/>
          </p:nvSpPr>
          <p:spPr bwMode="auto">
            <a:xfrm flipH="1">
              <a:off x="2863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24" name="Line 593"/>
            <p:cNvSpPr>
              <a:spLocks noChangeShapeType="1"/>
            </p:cNvSpPr>
            <p:nvPr/>
          </p:nvSpPr>
          <p:spPr bwMode="auto">
            <a:xfrm flipH="1">
              <a:off x="2850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25" name="Line 594"/>
            <p:cNvSpPr>
              <a:spLocks noChangeShapeType="1"/>
            </p:cNvSpPr>
            <p:nvPr/>
          </p:nvSpPr>
          <p:spPr bwMode="auto">
            <a:xfrm flipH="1">
              <a:off x="2837" y="995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26" name="Line 595"/>
            <p:cNvSpPr>
              <a:spLocks noChangeShapeType="1"/>
            </p:cNvSpPr>
            <p:nvPr/>
          </p:nvSpPr>
          <p:spPr bwMode="auto">
            <a:xfrm flipH="1">
              <a:off x="2825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27" name="Line 596"/>
            <p:cNvSpPr>
              <a:spLocks noChangeShapeType="1"/>
            </p:cNvSpPr>
            <p:nvPr/>
          </p:nvSpPr>
          <p:spPr bwMode="auto">
            <a:xfrm flipH="1">
              <a:off x="2812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28" name="Line 597"/>
            <p:cNvSpPr>
              <a:spLocks noChangeShapeType="1"/>
            </p:cNvSpPr>
            <p:nvPr/>
          </p:nvSpPr>
          <p:spPr bwMode="auto">
            <a:xfrm flipH="1">
              <a:off x="2799" y="995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29" name="Line 598"/>
            <p:cNvSpPr>
              <a:spLocks noChangeShapeType="1"/>
            </p:cNvSpPr>
            <p:nvPr/>
          </p:nvSpPr>
          <p:spPr bwMode="auto">
            <a:xfrm flipH="1">
              <a:off x="2787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30" name="Line 599"/>
            <p:cNvSpPr>
              <a:spLocks noChangeShapeType="1"/>
            </p:cNvSpPr>
            <p:nvPr/>
          </p:nvSpPr>
          <p:spPr bwMode="auto">
            <a:xfrm flipH="1">
              <a:off x="2774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31" name="Line 600"/>
            <p:cNvSpPr>
              <a:spLocks noChangeShapeType="1"/>
            </p:cNvSpPr>
            <p:nvPr/>
          </p:nvSpPr>
          <p:spPr bwMode="auto">
            <a:xfrm flipH="1">
              <a:off x="2761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32" name="Line 601"/>
            <p:cNvSpPr>
              <a:spLocks noChangeShapeType="1"/>
            </p:cNvSpPr>
            <p:nvPr/>
          </p:nvSpPr>
          <p:spPr bwMode="auto">
            <a:xfrm flipH="1">
              <a:off x="2748" y="995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33" name="Line 602"/>
            <p:cNvSpPr>
              <a:spLocks noChangeShapeType="1"/>
            </p:cNvSpPr>
            <p:nvPr/>
          </p:nvSpPr>
          <p:spPr bwMode="auto">
            <a:xfrm flipH="1">
              <a:off x="2736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34" name="Line 603"/>
            <p:cNvSpPr>
              <a:spLocks noChangeShapeType="1"/>
            </p:cNvSpPr>
            <p:nvPr/>
          </p:nvSpPr>
          <p:spPr bwMode="auto">
            <a:xfrm flipH="1">
              <a:off x="2723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35" name="Line 604"/>
            <p:cNvSpPr>
              <a:spLocks noChangeShapeType="1"/>
            </p:cNvSpPr>
            <p:nvPr/>
          </p:nvSpPr>
          <p:spPr bwMode="auto">
            <a:xfrm flipH="1">
              <a:off x="2710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36" name="Line 605"/>
            <p:cNvSpPr>
              <a:spLocks noChangeShapeType="1"/>
            </p:cNvSpPr>
            <p:nvPr/>
          </p:nvSpPr>
          <p:spPr bwMode="auto">
            <a:xfrm flipH="1">
              <a:off x="2697" y="995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37" name="Line 606"/>
            <p:cNvSpPr>
              <a:spLocks noChangeShapeType="1"/>
            </p:cNvSpPr>
            <p:nvPr/>
          </p:nvSpPr>
          <p:spPr bwMode="auto">
            <a:xfrm flipH="1">
              <a:off x="2685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36" name="Group 808"/>
          <p:cNvGrpSpPr>
            <a:grpSpLocks/>
          </p:cNvGrpSpPr>
          <p:nvPr/>
        </p:nvGrpSpPr>
        <p:grpSpPr bwMode="auto">
          <a:xfrm>
            <a:off x="2724150" y="1365251"/>
            <a:ext cx="3403600" cy="3054350"/>
            <a:chOff x="1716" y="860"/>
            <a:chExt cx="2144" cy="1924"/>
          </a:xfrm>
        </p:grpSpPr>
        <p:sp>
          <p:nvSpPr>
            <p:cNvPr id="4538" name="Line 608"/>
            <p:cNvSpPr>
              <a:spLocks noChangeShapeType="1"/>
            </p:cNvSpPr>
            <p:nvPr/>
          </p:nvSpPr>
          <p:spPr bwMode="auto">
            <a:xfrm flipH="1">
              <a:off x="2672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39" name="Line 609"/>
            <p:cNvSpPr>
              <a:spLocks noChangeShapeType="1"/>
            </p:cNvSpPr>
            <p:nvPr/>
          </p:nvSpPr>
          <p:spPr bwMode="auto">
            <a:xfrm flipH="1">
              <a:off x="2659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40" name="Line 610"/>
            <p:cNvSpPr>
              <a:spLocks noChangeShapeType="1"/>
            </p:cNvSpPr>
            <p:nvPr/>
          </p:nvSpPr>
          <p:spPr bwMode="auto">
            <a:xfrm flipH="1">
              <a:off x="2647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41" name="Line 611"/>
            <p:cNvSpPr>
              <a:spLocks noChangeShapeType="1"/>
            </p:cNvSpPr>
            <p:nvPr/>
          </p:nvSpPr>
          <p:spPr bwMode="auto">
            <a:xfrm flipH="1">
              <a:off x="2634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42" name="Line 612"/>
            <p:cNvSpPr>
              <a:spLocks noChangeShapeType="1"/>
            </p:cNvSpPr>
            <p:nvPr/>
          </p:nvSpPr>
          <p:spPr bwMode="auto">
            <a:xfrm flipH="1">
              <a:off x="2621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43" name="Line 613"/>
            <p:cNvSpPr>
              <a:spLocks noChangeShapeType="1"/>
            </p:cNvSpPr>
            <p:nvPr/>
          </p:nvSpPr>
          <p:spPr bwMode="auto">
            <a:xfrm flipH="1">
              <a:off x="2608" y="995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44" name="Line 614"/>
            <p:cNvSpPr>
              <a:spLocks noChangeShapeType="1"/>
            </p:cNvSpPr>
            <p:nvPr/>
          </p:nvSpPr>
          <p:spPr bwMode="auto">
            <a:xfrm flipH="1">
              <a:off x="2596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45" name="Line 615"/>
            <p:cNvSpPr>
              <a:spLocks noChangeShapeType="1"/>
            </p:cNvSpPr>
            <p:nvPr/>
          </p:nvSpPr>
          <p:spPr bwMode="auto">
            <a:xfrm flipH="1">
              <a:off x="2583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46" name="Line 616"/>
            <p:cNvSpPr>
              <a:spLocks noChangeShapeType="1"/>
            </p:cNvSpPr>
            <p:nvPr/>
          </p:nvSpPr>
          <p:spPr bwMode="auto">
            <a:xfrm flipH="1">
              <a:off x="2570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47" name="Line 617"/>
            <p:cNvSpPr>
              <a:spLocks noChangeShapeType="1"/>
            </p:cNvSpPr>
            <p:nvPr/>
          </p:nvSpPr>
          <p:spPr bwMode="auto">
            <a:xfrm flipH="1">
              <a:off x="2557" y="995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48" name="Line 618"/>
            <p:cNvSpPr>
              <a:spLocks noChangeShapeType="1"/>
            </p:cNvSpPr>
            <p:nvPr/>
          </p:nvSpPr>
          <p:spPr bwMode="auto">
            <a:xfrm flipH="1">
              <a:off x="2545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49" name="Line 619"/>
            <p:cNvSpPr>
              <a:spLocks noChangeShapeType="1"/>
            </p:cNvSpPr>
            <p:nvPr/>
          </p:nvSpPr>
          <p:spPr bwMode="auto">
            <a:xfrm flipH="1">
              <a:off x="2532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50" name="Line 620"/>
            <p:cNvSpPr>
              <a:spLocks noChangeShapeType="1"/>
            </p:cNvSpPr>
            <p:nvPr/>
          </p:nvSpPr>
          <p:spPr bwMode="auto">
            <a:xfrm flipH="1">
              <a:off x="2519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51" name="Line 621"/>
            <p:cNvSpPr>
              <a:spLocks noChangeShapeType="1"/>
            </p:cNvSpPr>
            <p:nvPr/>
          </p:nvSpPr>
          <p:spPr bwMode="auto">
            <a:xfrm flipH="1">
              <a:off x="2506" y="995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52" name="Line 622"/>
            <p:cNvSpPr>
              <a:spLocks noChangeShapeType="1"/>
            </p:cNvSpPr>
            <p:nvPr/>
          </p:nvSpPr>
          <p:spPr bwMode="auto">
            <a:xfrm flipH="1">
              <a:off x="2494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53" name="Line 623"/>
            <p:cNvSpPr>
              <a:spLocks noChangeShapeType="1"/>
            </p:cNvSpPr>
            <p:nvPr/>
          </p:nvSpPr>
          <p:spPr bwMode="auto">
            <a:xfrm flipH="1">
              <a:off x="2481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54" name="Line 624"/>
            <p:cNvSpPr>
              <a:spLocks noChangeShapeType="1"/>
            </p:cNvSpPr>
            <p:nvPr/>
          </p:nvSpPr>
          <p:spPr bwMode="auto">
            <a:xfrm flipH="1">
              <a:off x="2468" y="995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55" name="Line 625"/>
            <p:cNvSpPr>
              <a:spLocks noChangeShapeType="1"/>
            </p:cNvSpPr>
            <p:nvPr/>
          </p:nvSpPr>
          <p:spPr bwMode="auto">
            <a:xfrm flipH="1">
              <a:off x="2456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56" name="Line 626"/>
            <p:cNvSpPr>
              <a:spLocks noChangeShapeType="1"/>
            </p:cNvSpPr>
            <p:nvPr/>
          </p:nvSpPr>
          <p:spPr bwMode="auto">
            <a:xfrm flipH="1">
              <a:off x="2443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57" name="Line 627"/>
            <p:cNvSpPr>
              <a:spLocks noChangeShapeType="1"/>
            </p:cNvSpPr>
            <p:nvPr/>
          </p:nvSpPr>
          <p:spPr bwMode="auto">
            <a:xfrm flipH="1">
              <a:off x="2430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58" name="Line 628"/>
            <p:cNvSpPr>
              <a:spLocks noChangeShapeType="1"/>
            </p:cNvSpPr>
            <p:nvPr/>
          </p:nvSpPr>
          <p:spPr bwMode="auto">
            <a:xfrm flipH="1">
              <a:off x="2417" y="995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59" name="Line 629"/>
            <p:cNvSpPr>
              <a:spLocks noChangeShapeType="1"/>
            </p:cNvSpPr>
            <p:nvPr/>
          </p:nvSpPr>
          <p:spPr bwMode="auto">
            <a:xfrm flipH="1">
              <a:off x="2405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60" name="Line 630"/>
            <p:cNvSpPr>
              <a:spLocks noChangeShapeType="1"/>
            </p:cNvSpPr>
            <p:nvPr/>
          </p:nvSpPr>
          <p:spPr bwMode="auto">
            <a:xfrm flipH="1">
              <a:off x="2392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61" name="Line 631"/>
            <p:cNvSpPr>
              <a:spLocks noChangeShapeType="1"/>
            </p:cNvSpPr>
            <p:nvPr/>
          </p:nvSpPr>
          <p:spPr bwMode="auto">
            <a:xfrm flipH="1">
              <a:off x="2379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62" name="Line 632"/>
            <p:cNvSpPr>
              <a:spLocks noChangeShapeType="1"/>
            </p:cNvSpPr>
            <p:nvPr/>
          </p:nvSpPr>
          <p:spPr bwMode="auto">
            <a:xfrm flipH="1">
              <a:off x="2366" y="995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63" name="Line 633"/>
            <p:cNvSpPr>
              <a:spLocks noChangeShapeType="1"/>
            </p:cNvSpPr>
            <p:nvPr/>
          </p:nvSpPr>
          <p:spPr bwMode="auto">
            <a:xfrm flipH="1">
              <a:off x="2354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64" name="Line 634"/>
            <p:cNvSpPr>
              <a:spLocks noChangeShapeType="1"/>
            </p:cNvSpPr>
            <p:nvPr/>
          </p:nvSpPr>
          <p:spPr bwMode="auto">
            <a:xfrm flipH="1">
              <a:off x="2341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65" name="Line 635"/>
            <p:cNvSpPr>
              <a:spLocks noChangeShapeType="1"/>
            </p:cNvSpPr>
            <p:nvPr/>
          </p:nvSpPr>
          <p:spPr bwMode="auto">
            <a:xfrm flipH="1">
              <a:off x="2328" y="995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66" name="Line 636"/>
            <p:cNvSpPr>
              <a:spLocks noChangeShapeType="1"/>
            </p:cNvSpPr>
            <p:nvPr/>
          </p:nvSpPr>
          <p:spPr bwMode="auto">
            <a:xfrm flipH="1">
              <a:off x="2316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67" name="Line 637"/>
            <p:cNvSpPr>
              <a:spLocks noChangeShapeType="1"/>
            </p:cNvSpPr>
            <p:nvPr/>
          </p:nvSpPr>
          <p:spPr bwMode="auto">
            <a:xfrm flipH="1">
              <a:off x="2303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68" name="Line 638"/>
            <p:cNvSpPr>
              <a:spLocks noChangeShapeType="1"/>
            </p:cNvSpPr>
            <p:nvPr/>
          </p:nvSpPr>
          <p:spPr bwMode="auto">
            <a:xfrm flipH="1">
              <a:off x="2290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69" name="Line 639"/>
            <p:cNvSpPr>
              <a:spLocks noChangeShapeType="1"/>
            </p:cNvSpPr>
            <p:nvPr/>
          </p:nvSpPr>
          <p:spPr bwMode="auto">
            <a:xfrm flipH="1">
              <a:off x="2277" y="995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70" name="Line 640"/>
            <p:cNvSpPr>
              <a:spLocks noChangeShapeType="1"/>
            </p:cNvSpPr>
            <p:nvPr/>
          </p:nvSpPr>
          <p:spPr bwMode="auto">
            <a:xfrm flipH="1">
              <a:off x="2265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71" name="Line 641"/>
            <p:cNvSpPr>
              <a:spLocks noChangeShapeType="1"/>
            </p:cNvSpPr>
            <p:nvPr/>
          </p:nvSpPr>
          <p:spPr bwMode="auto">
            <a:xfrm flipH="1">
              <a:off x="2252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72" name="Line 642"/>
            <p:cNvSpPr>
              <a:spLocks noChangeShapeType="1"/>
            </p:cNvSpPr>
            <p:nvPr/>
          </p:nvSpPr>
          <p:spPr bwMode="auto">
            <a:xfrm flipH="1">
              <a:off x="2239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73" name="Line 643"/>
            <p:cNvSpPr>
              <a:spLocks noChangeShapeType="1"/>
            </p:cNvSpPr>
            <p:nvPr/>
          </p:nvSpPr>
          <p:spPr bwMode="auto">
            <a:xfrm flipH="1">
              <a:off x="2226" y="995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74" name="Line 644"/>
            <p:cNvSpPr>
              <a:spLocks noChangeShapeType="1"/>
            </p:cNvSpPr>
            <p:nvPr/>
          </p:nvSpPr>
          <p:spPr bwMode="auto">
            <a:xfrm flipH="1">
              <a:off x="2214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75" name="Line 645"/>
            <p:cNvSpPr>
              <a:spLocks noChangeShapeType="1"/>
            </p:cNvSpPr>
            <p:nvPr/>
          </p:nvSpPr>
          <p:spPr bwMode="auto">
            <a:xfrm flipH="1">
              <a:off x="2201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76" name="Line 646"/>
            <p:cNvSpPr>
              <a:spLocks noChangeShapeType="1"/>
            </p:cNvSpPr>
            <p:nvPr/>
          </p:nvSpPr>
          <p:spPr bwMode="auto">
            <a:xfrm flipH="1">
              <a:off x="2188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77" name="Line 647"/>
            <p:cNvSpPr>
              <a:spLocks noChangeShapeType="1"/>
            </p:cNvSpPr>
            <p:nvPr/>
          </p:nvSpPr>
          <p:spPr bwMode="auto">
            <a:xfrm flipH="1">
              <a:off x="2176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78" name="Line 648"/>
            <p:cNvSpPr>
              <a:spLocks noChangeShapeType="1"/>
            </p:cNvSpPr>
            <p:nvPr/>
          </p:nvSpPr>
          <p:spPr bwMode="auto">
            <a:xfrm flipH="1">
              <a:off x="2163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79" name="Line 649"/>
            <p:cNvSpPr>
              <a:spLocks noChangeShapeType="1"/>
            </p:cNvSpPr>
            <p:nvPr/>
          </p:nvSpPr>
          <p:spPr bwMode="auto">
            <a:xfrm flipH="1">
              <a:off x="2150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80" name="Line 650"/>
            <p:cNvSpPr>
              <a:spLocks noChangeShapeType="1"/>
            </p:cNvSpPr>
            <p:nvPr/>
          </p:nvSpPr>
          <p:spPr bwMode="auto">
            <a:xfrm flipH="1">
              <a:off x="2137" y="995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81" name="Line 651"/>
            <p:cNvSpPr>
              <a:spLocks noChangeShapeType="1"/>
            </p:cNvSpPr>
            <p:nvPr/>
          </p:nvSpPr>
          <p:spPr bwMode="auto">
            <a:xfrm flipH="1">
              <a:off x="2125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82" name="Line 652"/>
            <p:cNvSpPr>
              <a:spLocks noChangeShapeType="1"/>
            </p:cNvSpPr>
            <p:nvPr/>
          </p:nvSpPr>
          <p:spPr bwMode="auto">
            <a:xfrm flipH="1">
              <a:off x="2112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83" name="Line 653"/>
            <p:cNvSpPr>
              <a:spLocks noChangeShapeType="1"/>
            </p:cNvSpPr>
            <p:nvPr/>
          </p:nvSpPr>
          <p:spPr bwMode="auto">
            <a:xfrm flipH="1">
              <a:off x="2099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84" name="Line 654"/>
            <p:cNvSpPr>
              <a:spLocks noChangeShapeType="1"/>
            </p:cNvSpPr>
            <p:nvPr/>
          </p:nvSpPr>
          <p:spPr bwMode="auto">
            <a:xfrm flipH="1">
              <a:off x="2086" y="995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85" name="Line 655"/>
            <p:cNvSpPr>
              <a:spLocks noChangeShapeType="1"/>
            </p:cNvSpPr>
            <p:nvPr/>
          </p:nvSpPr>
          <p:spPr bwMode="auto">
            <a:xfrm flipH="1">
              <a:off x="2074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86" name="Line 656"/>
            <p:cNvSpPr>
              <a:spLocks noChangeShapeType="1"/>
            </p:cNvSpPr>
            <p:nvPr/>
          </p:nvSpPr>
          <p:spPr bwMode="auto">
            <a:xfrm flipH="1">
              <a:off x="2061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87" name="Line 657"/>
            <p:cNvSpPr>
              <a:spLocks noChangeShapeType="1"/>
            </p:cNvSpPr>
            <p:nvPr/>
          </p:nvSpPr>
          <p:spPr bwMode="auto">
            <a:xfrm flipH="1">
              <a:off x="2048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88" name="Line 658"/>
            <p:cNvSpPr>
              <a:spLocks noChangeShapeType="1"/>
            </p:cNvSpPr>
            <p:nvPr/>
          </p:nvSpPr>
          <p:spPr bwMode="auto">
            <a:xfrm flipH="1">
              <a:off x="2035" y="995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89" name="Line 659"/>
            <p:cNvSpPr>
              <a:spLocks noChangeShapeType="1"/>
            </p:cNvSpPr>
            <p:nvPr/>
          </p:nvSpPr>
          <p:spPr bwMode="auto">
            <a:xfrm flipH="1">
              <a:off x="2023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90" name="Line 660"/>
            <p:cNvSpPr>
              <a:spLocks noChangeShapeType="1"/>
            </p:cNvSpPr>
            <p:nvPr/>
          </p:nvSpPr>
          <p:spPr bwMode="auto">
            <a:xfrm flipH="1">
              <a:off x="2010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91" name="Line 661"/>
            <p:cNvSpPr>
              <a:spLocks noChangeShapeType="1"/>
            </p:cNvSpPr>
            <p:nvPr/>
          </p:nvSpPr>
          <p:spPr bwMode="auto">
            <a:xfrm flipH="1">
              <a:off x="1997" y="995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92" name="Line 662"/>
            <p:cNvSpPr>
              <a:spLocks noChangeShapeType="1"/>
            </p:cNvSpPr>
            <p:nvPr/>
          </p:nvSpPr>
          <p:spPr bwMode="auto">
            <a:xfrm flipH="1">
              <a:off x="1985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93" name="Line 663"/>
            <p:cNvSpPr>
              <a:spLocks noChangeShapeType="1"/>
            </p:cNvSpPr>
            <p:nvPr/>
          </p:nvSpPr>
          <p:spPr bwMode="auto">
            <a:xfrm flipH="1">
              <a:off x="1972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94" name="Line 664"/>
            <p:cNvSpPr>
              <a:spLocks noChangeShapeType="1"/>
            </p:cNvSpPr>
            <p:nvPr/>
          </p:nvSpPr>
          <p:spPr bwMode="auto">
            <a:xfrm flipH="1">
              <a:off x="1959" y="995"/>
              <a:ext cx="4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95" name="Line 665"/>
            <p:cNvSpPr>
              <a:spLocks noChangeShapeType="1"/>
            </p:cNvSpPr>
            <p:nvPr/>
          </p:nvSpPr>
          <p:spPr bwMode="auto">
            <a:xfrm flipH="1">
              <a:off x="1946" y="995"/>
              <a:ext cx="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96" name="Line 666"/>
            <p:cNvSpPr>
              <a:spLocks noChangeShapeType="1"/>
            </p:cNvSpPr>
            <p:nvPr/>
          </p:nvSpPr>
          <p:spPr bwMode="auto">
            <a:xfrm flipH="1">
              <a:off x="1935" y="995"/>
              <a:ext cx="3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97" name="Freeform 667"/>
            <p:cNvSpPr>
              <a:spLocks/>
            </p:cNvSpPr>
            <p:nvPr/>
          </p:nvSpPr>
          <p:spPr bwMode="auto">
            <a:xfrm>
              <a:off x="1716" y="958"/>
              <a:ext cx="37" cy="73"/>
            </a:xfrm>
            <a:custGeom>
              <a:avLst/>
              <a:gdLst>
                <a:gd name="T0" fmla="*/ 27 w 37"/>
                <a:gd name="T1" fmla="*/ 0 h 73"/>
                <a:gd name="T2" fmla="*/ 27 w 37"/>
                <a:gd name="T3" fmla="*/ 58 h 73"/>
                <a:gd name="T4" fmla="*/ 27 w 37"/>
                <a:gd name="T5" fmla="*/ 62 h 73"/>
                <a:gd name="T6" fmla="*/ 28 w 37"/>
                <a:gd name="T7" fmla="*/ 65 h 73"/>
                <a:gd name="T8" fmla="*/ 28 w 37"/>
                <a:gd name="T9" fmla="*/ 66 h 73"/>
                <a:gd name="T10" fmla="*/ 29 w 37"/>
                <a:gd name="T11" fmla="*/ 68 h 73"/>
                <a:gd name="T12" fmla="*/ 30 w 37"/>
                <a:gd name="T13" fmla="*/ 69 h 73"/>
                <a:gd name="T14" fmla="*/ 32 w 37"/>
                <a:gd name="T15" fmla="*/ 70 h 73"/>
                <a:gd name="T16" fmla="*/ 35 w 37"/>
                <a:gd name="T17" fmla="*/ 70 h 73"/>
                <a:gd name="T18" fmla="*/ 37 w 37"/>
                <a:gd name="T19" fmla="*/ 70 h 73"/>
                <a:gd name="T20" fmla="*/ 37 w 37"/>
                <a:gd name="T21" fmla="*/ 73 h 73"/>
                <a:gd name="T22" fmla="*/ 0 w 37"/>
                <a:gd name="T23" fmla="*/ 73 h 73"/>
                <a:gd name="T24" fmla="*/ 0 w 37"/>
                <a:gd name="T25" fmla="*/ 70 h 73"/>
                <a:gd name="T26" fmla="*/ 2 w 37"/>
                <a:gd name="T27" fmla="*/ 70 h 73"/>
                <a:gd name="T28" fmla="*/ 5 w 37"/>
                <a:gd name="T29" fmla="*/ 70 h 73"/>
                <a:gd name="T30" fmla="*/ 9 w 37"/>
                <a:gd name="T31" fmla="*/ 69 h 73"/>
                <a:gd name="T32" fmla="*/ 10 w 37"/>
                <a:gd name="T33" fmla="*/ 68 h 73"/>
                <a:gd name="T34" fmla="*/ 11 w 37"/>
                <a:gd name="T35" fmla="*/ 66 h 73"/>
                <a:gd name="T36" fmla="*/ 11 w 37"/>
                <a:gd name="T37" fmla="*/ 65 h 73"/>
                <a:gd name="T38" fmla="*/ 12 w 37"/>
                <a:gd name="T39" fmla="*/ 62 h 73"/>
                <a:gd name="T40" fmla="*/ 12 w 37"/>
                <a:gd name="T41" fmla="*/ 58 h 73"/>
                <a:gd name="T42" fmla="*/ 12 w 37"/>
                <a:gd name="T43" fmla="*/ 22 h 73"/>
                <a:gd name="T44" fmla="*/ 12 w 37"/>
                <a:gd name="T45" fmla="*/ 19 h 73"/>
                <a:gd name="T46" fmla="*/ 11 w 37"/>
                <a:gd name="T47" fmla="*/ 16 h 73"/>
                <a:gd name="T48" fmla="*/ 11 w 37"/>
                <a:gd name="T49" fmla="*/ 15 h 73"/>
                <a:gd name="T50" fmla="*/ 10 w 37"/>
                <a:gd name="T51" fmla="*/ 14 h 73"/>
                <a:gd name="T52" fmla="*/ 9 w 37"/>
                <a:gd name="T53" fmla="*/ 13 h 73"/>
                <a:gd name="T54" fmla="*/ 7 w 37"/>
                <a:gd name="T55" fmla="*/ 13 h 73"/>
                <a:gd name="T56" fmla="*/ 4 w 37"/>
                <a:gd name="T57" fmla="*/ 14 h 73"/>
                <a:gd name="T58" fmla="*/ 1 w 37"/>
                <a:gd name="T59" fmla="*/ 15 h 73"/>
                <a:gd name="T60" fmla="*/ 0 w 37"/>
                <a:gd name="T61" fmla="*/ 13 h 73"/>
                <a:gd name="T62" fmla="*/ 26 w 37"/>
                <a:gd name="T63" fmla="*/ 0 h 73"/>
                <a:gd name="T64" fmla="*/ 27 w 37"/>
                <a:gd name="T6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7" h="73">
                  <a:moveTo>
                    <a:pt x="27" y="0"/>
                  </a:moveTo>
                  <a:lnTo>
                    <a:pt x="27" y="58"/>
                  </a:lnTo>
                  <a:lnTo>
                    <a:pt x="27" y="62"/>
                  </a:lnTo>
                  <a:lnTo>
                    <a:pt x="28" y="65"/>
                  </a:lnTo>
                  <a:lnTo>
                    <a:pt x="28" y="66"/>
                  </a:lnTo>
                  <a:lnTo>
                    <a:pt x="29" y="68"/>
                  </a:lnTo>
                  <a:lnTo>
                    <a:pt x="30" y="69"/>
                  </a:lnTo>
                  <a:lnTo>
                    <a:pt x="32" y="70"/>
                  </a:lnTo>
                  <a:lnTo>
                    <a:pt x="35" y="70"/>
                  </a:lnTo>
                  <a:lnTo>
                    <a:pt x="37" y="70"/>
                  </a:lnTo>
                  <a:lnTo>
                    <a:pt x="37" y="73"/>
                  </a:lnTo>
                  <a:lnTo>
                    <a:pt x="0" y="73"/>
                  </a:lnTo>
                  <a:lnTo>
                    <a:pt x="0" y="70"/>
                  </a:lnTo>
                  <a:lnTo>
                    <a:pt x="2" y="70"/>
                  </a:lnTo>
                  <a:lnTo>
                    <a:pt x="5" y="70"/>
                  </a:lnTo>
                  <a:lnTo>
                    <a:pt x="9" y="69"/>
                  </a:lnTo>
                  <a:lnTo>
                    <a:pt x="10" y="68"/>
                  </a:lnTo>
                  <a:lnTo>
                    <a:pt x="11" y="66"/>
                  </a:lnTo>
                  <a:lnTo>
                    <a:pt x="11" y="65"/>
                  </a:lnTo>
                  <a:lnTo>
                    <a:pt x="12" y="62"/>
                  </a:lnTo>
                  <a:lnTo>
                    <a:pt x="12" y="58"/>
                  </a:lnTo>
                  <a:lnTo>
                    <a:pt x="12" y="22"/>
                  </a:lnTo>
                  <a:lnTo>
                    <a:pt x="12" y="19"/>
                  </a:lnTo>
                  <a:lnTo>
                    <a:pt x="11" y="16"/>
                  </a:lnTo>
                  <a:lnTo>
                    <a:pt x="11" y="15"/>
                  </a:lnTo>
                  <a:lnTo>
                    <a:pt x="10" y="14"/>
                  </a:lnTo>
                  <a:lnTo>
                    <a:pt x="9" y="13"/>
                  </a:lnTo>
                  <a:lnTo>
                    <a:pt x="7" y="13"/>
                  </a:lnTo>
                  <a:lnTo>
                    <a:pt x="4" y="14"/>
                  </a:lnTo>
                  <a:lnTo>
                    <a:pt x="1" y="15"/>
                  </a:lnTo>
                  <a:lnTo>
                    <a:pt x="0" y="13"/>
                  </a:lnTo>
                  <a:lnTo>
                    <a:pt x="26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98" name="Freeform 668"/>
            <p:cNvSpPr>
              <a:spLocks noEditPoints="1"/>
            </p:cNvSpPr>
            <p:nvPr/>
          </p:nvSpPr>
          <p:spPr bwMode="auto">
            <a:xfrm>
              <a:off x="1765" y="958"/>
              <a:ext cx="46" cy="74"/>
            </a:xfrm>
            <a:custGeom>
              <a:avLst/>
              <a:gdLst>
                <a:gd name="T0" fmla="*/ 46 w 46"/>
                <a:gd name="T1" fmla="*/ 38 h 74"/>
                <a:gd name="T2" fmla="*/ 45 w 46"/>
                <a:gd name="T3" fmla="*/ 47 h 74"/>
                <a:gd name="T4" fmla="*/ 42 w 46"/>
                <a:gd name="T5" fmla="*/ 57 h 74"/>
                <a:gd name="T6" fmla="*/ 40 w 46"/>
                <a:gd name="T7" fmla="*/ 62 h 74"/>
                <a:gd name="T8" fmla="*/ 38 w 46"/>
                <a:gd name="T9" fmla="*/ 66 h 74"/>
                <a:gd name="T10" fmla="*/ 35 w 46"/>
                <a:gd name="T11" fmla="*/ 69 h 74"/>
                <a:gd name="T12" fmla="*/ 31 w 46"/>
                <a:gd name="T13" fmla="*/ 72 h 74"/>
                <a:gd name="T14" fmla="*/ 26 w 46"/>
                <a:gd name="T15" fmla="*/ 74 h 74"/>
                <a:gd name="T16" fmla="*/ 22 w 46"/>
                <a:gd name="T17" fmla="*/ 74 h 74"/>
                <a:gd name="T18" fmla="*/ 18 w 46"/>
                <a:gd name="T19" fmla="*/ 73 h 74"/>
                <a:gd name="T20" fmla="*/ 14 w 46"/>
                <a:gd name="T21" fmla="*/ 72 h 74"/>
                <a:gd name="T22" fmla="*/ 10 w 46"/>
                <a:gd name="T23" fmla="*/ 68 h 74"/>
                <a:gd name="T24" fmla="*/ 6 w 46"/>
                <a:gd name="T25" fmla="*/ 64 h 74"/>
                <a:gd name="T26" fmla="*/ 4 w 46"/>
                <a:gd name="T27" fmla="*/ 60 h 74"/>
                <a:gd name="T28" fmla="*/ 2 w 46"/>
                <a:gd name="T29" fmla="*/ 55 h 74"/>
                <a:gd name="T30" fmla="*/ 1 w 46"/>
                <a:gd name="T31" fmla="*/ 46 h 74"/>
                <a:gd name="T32" fmla="*/ 0 w 46"/>
                <a:gd name="T33" fmla="*/ 38 h 74"/>
                <a:gd name="T34" fmla="*/ 1 w 46"/>
                <a:gd name="T35" fmla="*/ 27 h 74"/>
                <a:gd name="T36" fmla="*/ 3 w 46"/>
                <a:gd name="T37" fmla="*/ 17 h 74"/>
                <a:gd name="T38" fmla="*/ 5 w 46"/>
                <a:gd name="T39" fmla="*/ 12 h 74"/>
                <a:gd name="T40" fmla="*/ 8 w 46"/>
                <a:gd name="T41" fmla="*/ 8 h 74"/>
                <a:gd name="T42" fmla="*/ 12 w 46"/>
                <a:gd name="T43" fmla="*/ 5 h 74"/>
                <a:gd name="T44" fmla="*/ 15 w 46"/>
                <a:gd name="T45" fmla="*/ 3 h 74"/>
                <a:gd name="T46" fmla="*/ 19 w 46"/>
                <a:gd name="T47" fmla="*/ 2 h 74"/>
                <a:gd name="T48" fmla="*/ 22 w 46"/>
                <a:gd name="T49" fmla="*/ 0 h 74"/>
                <a:gd name="T50" fmla="*/ 26 w 46"/>
                <a:gd name="T51" fmla="*/ 2 h 74"/>
                <a:gd name="T52" fmla="*/ 31 w 46"/>
                <a:gd name="T53" fmla="*/ 3 h 74"/>
                <a:gd name="T54" fmla="*/ 34 w 46"/>
                <a:gd name="T55" fmla="*/ 5 h 74"/>
                <a:gd name="T56" fmla="*/ 37 w 46"/>
                <a:gd name="T57" fmla="*/ 8 h 74"/>
                <a:gd name="T58" fmla="*/ 40 w 46"/>
                <a:gd name="T59" fmla="*/ 12 h 74"/>
                <a:gd name="T60" fmla="*/ 42 w 46"/>
                <a:gd name="T61" fmla="*/ 16 h 74"/>
                <a:gd name="T62" fmla="*/ 45 w 46"/>
                <a:gd name="T63" fmla="*/ 26 h 74"/>
                <a:gd name="T64" fmla="*/ 46 w 46"/>
                <a:gd name="T65" fmla="*/ 38 h 74"/>
                <a:gd name="T66" fmla="*/ 30 w 46"/>
                <a:gd name="T67" fmla="*/ 38 h 74"/>
                <a:gd name="T68" fmla="*/ 30 w 46"/>
                <a:gd name="T69" fmla="*/ 23 h 74"/>
                <a:gd name="T70" fmla="*/ 30 w 46"/>
                <a:gd name="T71" fmla="*/ 15 h 74"/>
                <a:gd name="T72" fmla="*/ 30 w 46"/>
                <a:gd name="T73" fmla="*/ 11 h 74"/>
                <a:gd name="T74" fmla="*/ 29 w 46"/>
                <a:gd name="T75" fmla="*/ 8 h 74"/>
                <a:gd name="T76" fmla="*/ 28 w 46"/>
                <a:gd name="T77" fmla="*/ 6 h 74"/>
                <a:gd name="T78" fmla="*/ 25 w 46"/>
                <a:gd name="T79" fmla="*/ 5 h 74"/>
                <a:gd name="T80" fmla="*/ 22 w 46"/>
                <a:gd name="T81" fmla="*/ 4 h 74"/>
                <a:gd name="T82" fmla="*/ 20 w 46"/>
                <a:gd name="T83" fmla="*/ 5 h 74"/>
                <a:gd name="T84" fmla="*/ 19 w 46"/>
                <a:gd name="T85" fmla="*/ 6 h 74"/>
                <a:gd name="T86" fmla="*/ 17 w 46"/>
                <a:gd name="T87" fmla="*/ 8 h 74"/>
                <a:gd name="T88" fmla="*/ 16 w 46"/>
                <a:gd name="T89" fmla="*/ 12 h 74"/>
                <a:gd name="T90" fmla="*/ 16 w 46"/>
                <a:gd name="T91" fmla="*/ 17 h 74"/>
                <a:gd name="T92" fmla="*/ 16 w 46"/>
                <a:gd name="T93" fmla="*/ 28 h 74"/>
                <a:gd name="T94" fmla="*/ 16 w 46"/>
                <a:gd name="T95" fmla="*/ 44 h 74"/>
                <a:gd name="T96" fmla="*/ 16 w 46"/>
                <a:gd name="T97" fmla="*/ 57 h 74"/>
                <a:gd name="T98" fmla="*/ 17 w 46"/>
                <a:gd name="T99" fmla="*/ 64 h 74"/>
                <a:gd name="T100" fmla="*/ 18 w 46"/>
                <a:gd name="T101" fmla="*/ 67 h 74"/>
                <a:gd name="T102" fmla="*/ 19 w 46"/>
                <a:gd name="T103" fmla="*/ 69 h 74"/>
                <a:gd name="T104" fmla="*/ 21 w 46"/>
                <a:gd name="T105" fmla="*/ 70 h 74"/>
                <a:gd name="T106" fmla="*/ 23 w 46"/>
                <a:gd name="T107" fmla="*/ 70 h 74"/>
                <a:gd name="T108" fmla="*/ 25 w 46"/>
                <a:gd name="T109" fmla="*/ 70 h 74"/>
                <a:gd name="T110" fmla="*/ 28 w 46"/>
                <a:gd name="T111" fmla="*/ 68 h 74"/>
                <a:gd name="T112" fmla="*/ 29 w 46"/>
                <a:gd name="T113" fmla="*/ 66 h 74"/>
                <a:gd name="T114" fmla="*/ 30 w 46"/>
                <a:gd name="T115" fmla="*/ 63 h 74"/>
                <a:gd name="T116" fmla="*/ 30 w 46"/>
                <a:gd name="T117" fmla="*/ 60 h 74"/>
                <a:gd name="T118" fmla="*/ 30 w 46"/>
                <a:gd name="T119" fmla="*/ 3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6" h="74">
                  <a:moveTo>
                    <a:pt x="46" y="38"/>
                  </a:moveTo>
                  <a:lnTo>
                    <a:pt x="45" y="47"/>
                  </a:lnTo>
                  <a:lnTo>
                    <a:pt x="42" y="57"/>
                  </a:lnTo>
                  <a:lnTo>
                    <a:pt x="40" y="62"/>
                  </a:lnTo>
                  <a:lnTo>
                    <a:pt x="38" y="66"/>
                  </a:lnTo>
                  <a:lnTo>
                    <a:pt x="35" y="69"/>
                  </a:lnTo>
                  <a:lnTo>
                    <a:pt x="31" y="72"/>
                  </a:lnTo>
                  <a:lnTo>
                    <a:pt x="26" y="74"/>
                  </a:lnTo>
                  <a:lnTo>
                    <a:pt x="22" y="74"/>
                  </a:lnTo>
                  <a:lnTo>
                    <a:pt x="18" y="73"/>
                  </a:lnTo>
                  <a:lnTo>
                    <a:pt x="14" y="72"/>
                  </a:lnTo>
                  <a:lnTo>
                    <a:pt x="10" y="68"/>
                  </a:lnTo>
                  <a:lnTo>
                    <a:pt x="6" y="64"/>
                  </a:lnTo>
                  <a:lnTo>
                    <a:pt x="4" y="60"/>
                  </a:lnTo>
                  <a:lnTo>
                    <a:pt x="2" y="55"/>
                  </a:lnTo>
                  <a:lnTo>
                    <a:pt x="1" y="46"/>
                  </a:lnTo>
                  <a:lnTo>
                    <a:pt x="0" y="38"/>
                  </a:lnTo>
                  <a:lnTo>
                    <a:pt x="1" y="27"/>
                  </a:lnTo>
                  <a:lnTo>
                    <a:pt x="3" y="17"/>
                  </a:lnTo>
                  <a:lnTo>
                    <a:pt x="5" y="12"/>
                  </a:lnTo>
                  <a:lnTo>
                    <a:pt x="8" y="8"/>
                  </a:lnTo>
                  <a:lnTo>
                    <a:pt x="12" y="5"/>
                  </a:lnTo>
                  <a:lnTo>
                    <a:pt x="15" y="3"/>
                  </a:lnTo>
                  <a:lnTo>
                    <a:pt x="19" y="2"/>
                  </a:lnTo>
                  <a:lnTo>
                    <a:pt x="22" y="0"/>
                  </a:lnTo>
                  <a:lnTo>
                    <a:pt x="26" y="2"/>
                  </a:lnTo>
                  <a:lnTo>
                    <a:pt x="31" y="3"/>
                  </a:lnTo>
                  <a:lnTo>
                    <a:pt x="34" y="5"/>
                  </a:lnTo>
                  <a:lnTo>
                    <a:pt x="37" y="8"/>
                  </a:lnTo>
                  <a:lnTo>
                    <a:pt x="40" y="12"/>
                  </a:lnTo>
                  <a:lnTo>
                    <a:pt x="42" y="16"/>
                  </a:lnTo>
                  <a:lnTo>
                    <a:pt x="45" y="26"/>
                  </a:lnTo>
                  <a:lnTo>
                    <a:pt x="46" y="38"/>
                  </a:lnTo>
                  <a:close/>
                  <a:moveTo>
                    <a:pt x="30" y="38"/>
                  </a:moveTo>
                  <a:lnTo>
                    <a:pt x="30" y="23"/>
                  </a:lnTo>
                  <a:lnTo>
                    <a:pt x="30" y="15"/>
                  </a:lnTo>
                  <a:lnTo>
                    <a:pt x="30" y="11"/>
                  </a:lnTo>
                  <a:lnTo>
                    <a:pt x="29" y="8"/>
                  </a:lnTo>
                  <a:lnTo>
                    <a:pt x="28" y="6"/>
                  </a:lnTo>
                  <a:lnTo>
                    <a:pt x="25" y="5"/>
                  </a:lnTo>
                  <a:lnTo>
                    <a:pt x="22" y="4"/>
                  </a:lnTo>
                  <a:lnTo>
                    <a:pt x="20" y="5"/>
                  </a:lnTo>
                  <a:lnTo>
                    <a:pt x="19" y="6"/>
                  </a:lnTo>
                  <a:lnTo>
                    <a:pt x="17" y="8"/>
                  </a:lnTo>
                  <a:lnTo>
                    <a:pt x="16" y="12"/>
                  </a:lnTo>
                  <a:lnTo>
                    <a:pt x="16" y="17"/>
                  </a:lnTo>
                  <a:lnTo>
                    <a:pt x="16" y="28"/>
                  </a:lnTo>
                  <a:lnTo>
                    <a:pt x="16" y="44"/>
                  </a:lnTo>
                  <a:lnTo>
                    <a:pt x="16" y="57"/>
                  </a:lnTo>
                  <a:lnTo>
                    <a:pt x="17" y="64"/>
                  </a:lnTo>
                  <a:lnTo>
                    <a:pt x="18" y="67"/>
                  </a:lnTo>
                  <a:lnTo>
                    <a:pt x="19" y="69"/>
                  </a:lnTo>
                  <a:lnTo>
                    <a:pt x="21" y="70"/>
                  </a:lnTo>
                  <a:lnTo>
                    <a:pt x="23" y="70"/>
                  </a:lnTo>
                  <a:lnTo>
                    <a:pt x="25" y="70"/>
                  </a:lnTo>
                  <a:lnTo>
                    <a:pt x="28" y="68"/>
                  </a:lnTo>
                  <a:lnTo>
                    <a:pt x="29" y="66"/>
                  </a:lnTo>
                  <a:lnTo>
                    <a:pt x="30" y="63"/>
                  </a:lnTo>
                  <a:lnTo>
                    <a:pt x="30" y="60"/>
                  </a:lnTo>
                  <a:lnTo>
                    <a:pt x="30" y="3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99" name="Freeform 669"/>
            <p:cNvSpPr>
              <a:spLocks/>
            </p:cNvSpPr>
            <p:nvPr/>
          </p:nvSpPr>
          <p:spPr bwMode="auto">
            <a:xfrm>
              <a:off x="1839" y="920"/>
              <a:ext cx="37" cy="58"/>
            </a:xfrm>
            <a:custGeom>
              <a:avLst/>
              <a:gdLst>
                <a:gd name="T0" fmla="*/ 34 w 37"/>
                <a:gd name="T1" fmla="*/ 58 h 58"/>
                <a:gd name="T2" fmla="*/ 0 w 37"/>
                <a:gd name="T3" fmla="*/ 58 h 58"/>
                <a:gd name="T4" fmla="*/ 0 w 37"/>
                <a:gd name="T5" fmla="*/ 57 h 58"/>
                <a:gd name="T6" fmla="*/ 10 w 37"/>
                <a:gd name="T7" fmla="*/ 46 h 58"/>
                <a:gd name="T8" fmla="*/ 16 w 37"/>
                <a:gd name="T9" fmla="*/ 37 h 58"/>
                <a:gd name="T10" fmla="*/ 20 w 37"/>
                <a:gd name="T11" fmla="*/ 32 h 58"/>
                <a:gd name="T12" fmla="*/ 22 w 37"/>
                <a:gd name="T13" fmla="*/ 26 h 58"/>
                <a:gd name="T14" fmla="*/ 24 w 37"/>
                <a:gd name="T15" fmla="*/ 20 h 58"/>
                <a:gd name="T16" fmla="*/ 22 w 37"/>
                <a:gd name="T17" fmla="*/ 17 h 58"/>
                <a:gd name="T18" fmla="*/ 21 w 37"/>
                <a:gd name="T19" fmla="*/ 15 h 58"/>
                <a:gd name="T20" fmla="*/ 20 w 37"/>
                <a:gd name="T21" fmla="*/ 13 h 58"/>
                <a:gd name="T22" fmla="*/ 17 w 37"/>
                <a:gd name="T23" fmla="*/ 11 h 58"/>
                <a:gd name="T24" fmla="*/ 13 w 37"/>
                <a:gd name="T25" fmla="*/ 10 h 58"/>
                <a:gd name="T26" fmla="*/ 9 w 37"/>
                <a:gd name="T27" fmla="*/ 11 h 58"/>
                <a:gd name="T28" fmla="*/ 6 w 37"/>
                <a:gd name="T29" fmla="*/ 13 h 58"/>
                <a:gd name="T30" fmla="*/ 2 w 37"/>
                <a:gd name="T31" fmla="*/ 16 h 58"/>
                <a:gd name="T32" fmla="*/ 1 w 37"/>
                <a:gd name="T33" fmla="*/ 16 h 58"/>
                <a:gd name="T34" fmla="*/ 3 w 37"/>
                <a:gd name="T35" fmla="*/ 11 h 58"/>
                <a:gd name="T36" fmla="*/ 6 w 37"/>
                <a:gd name="T37" fmla="*/ 7 h 58"/>
                <a:gd name="T38" fmla="*/ 8 w 37"/>
                <a:gd name="T39" fmla="*/ 3 h 58"/>
                <a:gd name="T40" fmla="*/ 11 w 37"/>
                <a:gd name="T41" fmla="*/ 1 h 58"/>
                <a:gd name="T42" fmla="*/ 15 w 37"/>
                <a:gd name="T43" fmla="*/ 0 h 58"/>
                <a:gd name="T44" fmla="*/ 19 w 37"/>
                <a:gd name="T45" fmla="*/ 0 h 58"/>
                <a:gd name="T46" fmla="*/ 24 w 37"/>
                <a:gd name="T47" fmla="*/ 0 h 58"/>
                <a:gd name="T48" fmla="*/ 27 w 37"/>
                <a:gd name="T49" fmla="*/ 2 h 58"/>
                <a:gd name="T50" fmla="*/ 30 w 37"/>
                <a:gd name="T51" fmla="*/ 5 h 58"/>
                <a:gd name="T52" fmla="*/ 32 w 37"/>
                <a:gd name="T53" fmla="*/ 8 h 58"/>
                <a:gd name="T54" fmla="*/ 34 w 37"/>
                <a:gd name="T55" fmla="*/ 11 h 58"/>
                <a:gd name="T56" fmla="*/ 34 w 37"/>
                <a:gd name="T57" fmla="*/ 14 h 58"/>
                <a:gd name="T58" fmla="*/ 34 w 37"/>
                <a:gd name="T59" fmla="*/ 19 h 58"/>
                <a:gd name="T60" fmla="*/ 31 w 37"/>
                <a:gd name="T61" fmla="*/ 26 h 58"/>
                <a:gd name="T62" fmla="*/ 25 w 37"/>
                <a:gd name="T63" fmla="*/ 34 h 58"/>
                <a:gd name="T64" fmla="*/ 13 w 37"/>
                <a:gd name="T65" fmla="*/ 47 h 58"/>
                <a:gd name="T66" fmla="*/ 26 w 37"/>
                <a:gd name="T67" fmla="*/ 47 h 58"/>
                <a:gd name="T68" fmla="*/ 29 w 37"/>
                <a:gd name="T69" fmla="*/ 47 h 58"/>
                <a:gd name="T70" fmla="*/ 31 w 37"/>
                <a:gd name="T71" fmla="*/ 47 h 58"/>
                <a:gd name="T72" fmla="*/ 32 w 37"/>
                <a:gd name="T73" fmla="*/ 46 h 58"/>
                <a:gd name="T74" fmla="*/ 33 w 37"/>
                <a:gd name="T75" fmla="*/ 45 h 58"/>
                <a:gd name="T76" fmla="*/ 34 w 37"/>
                <a:gd name="T77" fmla="*/ 44 h 58"/>
                <a:gd name="T78" fmla="*/ 35 w 37"/>
                <a:gd name="T79" fmla="*/ 42 h 58"/>
                <a:gd name="T80" fmla="*/ 37 w 37"/>
                <a:gd name="T81" fmla="*/ 42 h 58"/>
                <a:gd name="T82" fmla="*/ 34 w 37"/>
                <a:gd name="T83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7" h="58">
                  <a:moveTo>
                    <a:pt x="34" y="58"/>
                  </a:moveTo>
                  <a:lnTo>
                    <a:pt x="0" y="58"/>
                  </a:lnTo>
                  <a:lnTo>
                    <a:pt x="0" y="57"/>
                  </a:lnTo>
                  <a:lnTo>
                    <a:pt x="10" y="46"/>
                  </a:lnTo>
                  <a:lnTo>
                    <a:pt x="16" y="37"/>
                  </a:lnTo>
                  <a:lnTo>
                    <a:pt x="20" y="32"/>
                  </a:lnTo>
                  <a:lnTo>
                    <a:pt x="22" y="26"/>
                  </a:lnTo>
                  <a:lnTo>
                    <a:pt x="24" y="20"/>
                  </a:lnTo>
                  <a:lnTo>
                    <a:pt x="22" y="17"/>
                  </a:lnTo>
                  <a:lnTo>
                    <a:pt x="21" y="15"/>
                  </a:lnTo>
                  <a:lnTo>
                    <a:pt x="20" y="13"/>
                  </a:lnTo>
                  <a:lnTo>
                    <a:pt x="17" y="11"/>
                  </a:lnTo>
                  <a:lnTo>
                    <a:pt x="13" y="10"/>
                  </a:lnTo>
                  <a:lnTo>
                    <a:pt x="9" y="11"/>
                  </a:lnTo>
                  <a:lnTo>
                    <a:pt x="6" y="13"/>
                  </a:lnTo>
                  <a:lnTo>
                    <a:pt x="2" y="16"/>
                  </a:lnTo>
                  <a:lnTo>
                    <a:pt x="1" y="16"/>
                  </a:lnTo>
                  <a:lnTo>
                    <a:pt x="3" y="11"/>
                  </a:lnTo>
                  <a:lnTo>
                    <a:pt x="6" y="7"/>
                  </a:lnTo>
                  <a:lnTo>
                    <a:pt x="8" y="3"/>
                  </a:lnTo>
                  <a:lnTo>
                    <a:pt x="11" y="1"/>
                  </a:lnTo>
                  <a:lnTo>
                    <a:pt x="15" y="0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7" y="2"/>
                  </a:lnTo>
                  <a:lnTo>
                    <a:pt x="30" y="5"/>
                  </a:lnTo>
                  <a:lnTo>
                    <a:pt x="32" y="8"/>
                  </a:lnTo>
                  <a:lnTo>
                    <a:pt x="34" y="11"/>
                  </a:lnTo>
                  <a:lnTo>
                    <a:pt x="34" y="14"/>
                  </a:lnTo>
                  <a:lnTo>
                    <a:pt x="34" y="19"/>
                  </a:lnTo>
                  <a:lnTo>
                    <a:pt x="31" y="26"/>
                  </a:lnTo>
                  <a:lnTo>
                    <a:pt x="25" y="34"/>
                  </a:lnTo>
                  <a:lnTo>
                    <a:pt x="13" y="47"/>
                  </a:lnTo>
                  <a:lnTo>
                    <a:pt x="26" y="47"/>
                  </a:lnTo>
                  <a:lnTo>
                    <a:pt x="29" y="47"/>
                  </a:lnTo>
                  <a:lnTo>
                    <a:pt x="31" y="47"/>
                  </a:lnTo>
                  <a:lnTo>
                    <a:pt x="32" y="46"/>
                  </a:lnTo>
                  <a:lnTo>
                    <a:pt x="33" y="45"/>
                  </a:lnTo>
                  <a:lnTo>
                    <a:pt x="34" y="44"/>
                  </a:lnTo>
                  <a:lnTo>
                    <a:pt x="35" y="42"/>
                  </a:lnTo>
                  <a:lnTo>
                    <a:pt x="37" y="42"/>
                  </a:lnTo>
                  <a:lnTo>
                    <a:pt x="34" y="5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00" name="Freeform 670"/>
            <p:cNvSpPr>
              <a:spLocks noEditPoints="1"/>
            </p:cNvSpPr>
            <p:nvPr/>
          </p:nvSpPr>
          <p:spPr bwMode="auto">
            <a:xfrm>
              <a:off x="1884" y="920"/>
              <a:ext cx="36" cy="59"/>
            </a:xfrm>
            <a:custGeom>
              <a:avLst/>
              <a:gdLst>
                <a:gd name="T0" fmla="*/ 28 w 36"/>
                <a:gd name="T1" fmla="*/ 28 h 59"/>
                <a:gd name="T2" fmla="*/ 34 w 36"/>
                <a:gd name="T3" fmla="*/ 33 h 59"/>
                <a:gd name="T4" fmla="*/ 36 w 36"/>
                <a:gd name="T5" fmla="*/ 43 h 59"/>
                <a:gd name="T6" fmla="*/ 34 w 36"/>
                <a:gd name="T7" fmla="*/ 50 h 59"/>
                <a:gd name="T8" fmla="*/ 26 w 36"/>
                <a:gd name="T9" fmla="*/ 57 h 59"/>
                <a:gd name="T10" fmla="*/ 17 w 36"/>
                <a:gd name="T11" fmla="*/ 59 h 59"/>
                <a:gd name="T12" fmla="*/ 7 w 36"/>
                <a:gd name="T13" fmla="*/ 57 h 59"/>
                <a:gd name="T14" fmla="*/ 1 w 36"/>
                <a:gd name="T15" fmla="*/ 51 h 59"/>
                <a:gd name="T16" fmla="*/ 0 w 36"/>
                <a:gd name="T17" fmla="*/ 45 h 59"/>
                <a:gd name="T18" fmla="*/ 2 w 36"/>
                <a:gd name="T19" fmla="*/ 36 h 59"/>
                <a:gd name="T20" fmla="*/ 10 w 36"/>
                <a:gd name="T21" fmla="*/ 30 h 59"/>
                <a:gd name="T22" fmla="*/ 4 w 36"/>
                <a:gd name="T23" fmla="*/ 25 h 59"/>
                <a:gd name="T24" fmla="*/ 1 w 36"/>
                <a:gd name="T25" fmla="*/ 18 h 59"/>
                <a:gd name="T26" fmla="*/ 1 w 36"/>
                <a:gd name="T27" fmla="*/ 11 h 59"/>
                <a:gd name="T28" fmla="*/ 5 w 36"/>
                <a:gd name="T29" fmla="*/ 5 h 59"/>
                <a:gd name="T30" fmla="*/ 12 w 36"/>
                <a:gd name="T31" fmla="*/ 0 h 59"/>
                <a:gd name="T32" fmla="*/ 23 w 36"/>
                <a:gd name="T33" fmla="*/ 0 h 59"/>
                <a:gd name="T34" fmla="*/ 31 w 36"/>
                <a:gd name="T35" fmla="*/ 3 h 59"/>
                <a:gd name="T36" fmla="*/ 34 w 36"/>
                <a:gd name="T37" fmla="*/ 10 h 59"/>
                <a:gd name="T38" fmla="*/ 34 w 36"/>
                <a:gd name="T39" fmla="*/ 17 h 59"/>
                <a:gd name="T40" fmla="*/ 29 w 36"/>
                <a:gd name="T41" fmla="*/ 23 h 59"/>
                <a:gd name="T42" fmla="*/ 22 w 36"/>
                <a:gd name="T43" fmla="*/ 24 h 59"/>
                <a:gd name="T44" fmla="*/ 24 w 36"/>
                <a:gd name="T45" fmla="*/ 18 h 59"/>
                <a:gd name="T46" fmla="*/ 25 w 36"/>
                <a:gd name="T47" fmla="*/ 13 h 59"/>
                <a:gd name="T48" fmla="*/ 24 w 36"/>
                <a:gd name="T49" fmla="*/ 7 h 59"/>
                <a:gd name="T50" fmla="*/ 21 w 36"/>
                <a:gd name="T51" fmla="*/ 3 h 59"/>
                <a:gd name="T52" fmla="*/ 16 w 36"/>
                <a:gd name="T53" fmla="*/ 3 h 59"/>
                <a:gd name="T54" fmla="*/ 12 w 36"/>
                <a:gd name="T55" fmla="*/ 7 h 59"/>
                <a:gd name="T56" fmla="*/ 12 w 36"/>
                <a:gd name="T57" fmla="*/ 13 h 59"/>
                <a:gd name="T58" fmla="*/ 16 w 36"/>
                <a:gd name="T59" fmla="*/ 18 h 59"/>
                <a:gd name="T60" fmla="*/ 22 w 36"/>
                <a:gd name="T61" fmla="*/ 24 h 59"/>
                <a:gd name="T62" fmla="*/ 12 w 36"/>
                <a:gd name="T63" fmla="*/ 33 h 59"/>
                <a:gd name="T64" fmla="*/ 10 w 36"/>
                <a:gd name="T65" fmla="*/ 36 h 59"/>
                <a:gd name="T66" fmla="*/ 9 w 36"/>
                <a:gd name="T67" fmla="*/ 42 h 59"/>
                <a:gd name="T68" fmla="*/ 9 w 36"/>
                <a:gd name="T69" fmla="*/ 48 h 59"/>
                <a:gd name="T70" fmla="*/ 11 w 36"/>
                <a:gd name="T71" fmla="*/ 53 h 59"/>
                <a:gd name="T72" fmla="*/ 15 w 36"/>
                <a:gd name="T73" fmla="*/ 55 h 59"/>
                <a:gd name="T74" fmla="*/ 20 w 36"/>
                <a:gd name="T75" fmla="*/ 55 h 59"/>
                <a:gd name="T76" fmla="*/ 23 w 36"/>
                <a:gd name="T77" fmla="*/ 51 h 59"/>
                <a:gd name="T78" fmla="*/ 23 w 36"/>
                <a:gd name="T79" fmla="*/ 44 h 59"/>
                <a:gd name="T80" fmla="*/ 18 w 36"/>
                <a:gd name="T81" fmla="*/ 3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6" h="59">
                  <a:moveTo>
                    <a:pt x="25" y="26"/>
                  </a:moveTo>
                  <a:lnTo>
                    <a:pt x="28" y="28"/>
                  </a:lnTo>
                  <a:lnTo>
                    <a:pt x="32" y="31"/>
                  </a:lnTo>
                  <a:lnTo>
                    <a:pt x="34" y="33"/>
                  </a:lnTo>
                  <a:lnTo>
                    <a:pt x="35" y="37"/>
                  </a:lnTo>
                  <a:lnTo>
                    <a:pt x="36" y="43"/>
                  </a:lnTo>
                  <a:lnTo>
                    <a:pt x="35" y="47"/>
                  </a:lnTo>
                  <a:lnTo>
                    <a:pt x="34" y="50"/>
                  </a:lnTo>
                  <a:lnTo>
                    <a:pt x="31" y="53"/>
                  </a:lnTo>
                  <a:lnTo>
                    <a:pt x="26" y="57"/>
                  </a:lnTo>
                  <a:lnTo>
                    <a:pt x="22" y="58"/>
                  </a:lnTo>
                  <a:lnTo>
                    <a:pt x="17" y="59"/>
                  </a:lnTo>
                  <a:lnTo>
                    <a:pt x="11" y="58"/>
                  </a:lnTo>
                  <a:lnTo>
                    <a:pt x="7" y="57"/>
                  </a:lnTo>
                  <a:lnTo>
                    <a:pt x="4" y="54"/>
                  </a:lnTo>
                  <a:lnTo>
                    <a:pt x="1" y="51"/>
                  </a:lnTo>
                  <a:lnTo>
                    <a:pt x="0" y="48"/>
                  </a:lnTo>
                  <a:lnTo>
                    <a:pt x="0" y="45"/>
                  </a:lnTo>
                  <a:lnTo>
                    <a:pt x="0" y="41"/>
                  </a:lnTo>
                  <a:lnTo>
                    <a:pt x="2" y="36"/>
                  </a:lnTo>
                  <a:lnTo>
                    <a:pt x="5" y="33"/>
                  </a:lnTo>
                  <a:lnTo>
                    <a:pt x="10" y="30"/>
                  </a:lnTo>
                  <a:lnTo>
                    <a:pt x="7" y="27"/>
                  </a:lnTo>
                  <a:lnTo>
                    <a:pt x="4" y="25"/>
                  </a:lnTo>
                  <a:lnTo>
                    <a:pt x="2" y="21"/>
                  </a:lnTo>
                  <a:lnTo>
                    <a:pt x="1" y="18"/>
                  </a:lnTo>
                  <a:lnTo>
                    <a:pt x="0" y="14"/>
                  </a:lnTo>
                  <a:lnTo>
                    <a:pt x="1" y="11"/>
                  </a:lnTo>
                  <a:lnTo>
                    <a:pt x="2" y="8"/>
                  </a:lnTo>
                  <a:lnTo>
                    <a:pt x="5" y="5"/>
                  </a:lnTo>
                  <a:lnTo>
                    <a:pt x="8" y="2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31" y="3"/>
                  </a:lnTo>
                  <a:lnTo>
                    <a:pt x="33" y="7"/>
                  </a:lnTo>
                  <a:lnTo>
                    <a:pt x="34" y="10"/>
                  </a:lnTo>
                  <a:lnTo>
                    <a:pt x="35" y="13"/>
                  </a:lnTo>
                  <a:lnTo>
                    <a:pt x="34" y="17"/>
                  </a:lnTo>
                  <a:lnTo>
                    <a:pt x="33" y="20"/>
                  </a:lnTo>
                  <a:lnTo>
                    <a:pt x="29" y="23"/>
                  </a:lnTo>
                  <a:lnTo>
                    <a:pt x="25" y="26"/>
                  </a:lnTo>
                  <a:close/>
                  <a:moveTo>
                    <a:pt x="22" y="24"/>
                  </a:moveTo>
                  <a:lnTo>
                    <a:pt x="23" y="21"/>
                  </a:lnTo>
                  <a:lnTo>
                    <a:pt x="24" y="18"/>
                  </a:lnTo>
                  <a:lnTo>
                    <a:pt x="24" y="16"/>
                  </a:lnTo>
                  <a:lnTo>
                    <a:pt x="25" y="13"/>
                  </a:lnTo>
                  <a:lnTo>
                    <a:pt x="24" y="10"/>
                  </a:lnTo>
                  <a:lnTo>
                    <a:pt x="24" y="7"/>
                  </a:lnTo>
                  <a:lnTo>
                    <a:pt x="23" y="5"/>
                  </a:lnTo>
                  <a:lnTo>
                    <a:pt x="21" y="3"/>
                  </a:lnTo>
                  <a:lnTo>
                    <a:pt x="18" y="2"/>
                  </a:lnTo>
                  <a:lnTo>
                    <a:pt x="16" y="3"/>
                  </a:lnTo>
                  <a:lnTo>
                    <a:pt x="14" y="5"/>
                  </a:lnTo>
                  <a:lnTo>
                    <a:pt x="12" y="7"/>
                  </a:lnTo>
                  <a:lnTo>
                    <a:pt x="11" y="10"/>
                  </a:lnTo>
                  <a:lnTo>
                    <a:pt x="12" y="13"/>
                  </a:lnTo>
                  <a:lnTo>
                    <a:pt x="14" y="16"/>
                  </a:lnTo>
                  <a:lnTo>
                    <a:pt x="16" y="18"/>
                  </a:lnTo>
                  <a:lnTo>
                    <a:pt x="19" y="20"/>
                  </a:lnTo>
                  <a:lnTo>
                    <a:pt x="22" y="24"/>
                  </a:lnTo>
                  <a:close/>
                  <a:moveTo>
                    <a:pt x="14" y="32"/>
                  </a:moveTo>
                  <a:lnTo>
                    <a:pt x="12" y="33"/>
                  </a:lnTo>
                  <a:lnTo>
                    <a:pt x="11" y="34"/>
                  </a:lnTo>
                  <a:lnTo>
                    <a:pt x="10" y="36"/>
                  </a:lnTo>
                  <a:lnTo>
                    <a:pt x="9" y="38"/>
                  </a:lnTo>
                  <a:lnTo>
                    <a:pt x="9" y="42"/>
                  </a:lnTo>
                  <a:lnTo>
                    <a:pt x="9" y="45"/>
                  </a:lnTo>
                  <a:lnTo>
                    <a:pt x="9" y="48"/>
                  </a:lnTo>
                  <a:lnTo>
                    <a:pt x="10" y="51"/>
                  </a:lnTo>
                  <a:lnTo>
                    <a:pt x="11" y="53"/>
                  </a:lnTo>
                  <a:lnTo>
                    <a:pt x="12" y="54"/>
                  </a:lnTo>
                  <a:lnTo>
                    <a:pt x="15" y="55"/>
                  </a:lnTo>
                  <a:lnTo>
                    <a:pt x="17" y="55"/>
                  </a:lnTo>
                  <a:lnTo>
                    <a:pt x="20" y="55"/>
                  </a:lnTo>
                  <a:lnTo>
                    <a:pt x="22" y="53"/>
                  </a:lnTo>
                  <a:lnTo>
                    <a:pt x="23" y="51"/>
                  </a:lnTo>
                  <a:lnTo>
                    <a:pt x="24" y="48"/>
                  </a:lnTo>
                  <a:lnTo>
                    <a:pt x="23" y="44"/>
                  </a:lnTo>
                  <a:lnTo>
                    <a:pt x="21" y="40"/>
                  </a:lnTo>
                  <a:lnTo>
                    <a:pt x="18" y="36"/>
                  </a:lnTo>
                  <a:lnTo>
                    <a:pt x="14" y="3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01" name="Line 671"/>
            <p:cNvSpPr>
              <a:spLocks noChangeShapeType="1"/>
            </p:cNvSpPr>
            <p:nvPr/>
          </p:nvSpPr>
          <p:spPr bwMode="auto">
            <a:xfrm>
              <a:off x="1935" y="2784"/>
              <a:ext cx="192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02" name="Line 672"/>
            <p:cNvSpPr>
              <a:spLocks noChangeShapeType="1"/>
            </p:cNvSpPr>
            <p:nvPr/>
          </p:nvSpPr>
          <p:spPr bwMode="auto">
            <a:xfrm>
              <a:off x="2038" y="2766"/>
              <a:ext cx="0" cy="1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03" name="Line 673"/>
            <p:cNvSpPr>
              <a:spLocks noChangeShapeType="1"/>
            </p:cNvSpPr>
            <p:nvPr/>
          </p:nvSpPr>
          <p:spPr bwMode="auto">
            <a:xfrm>
              <a:off x="2038" y="8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04" name="Line 674"/>
            <p:cNvSpPr>
              <a:spLocks noChangeShapeType="1"/>
            </p:cNvSpPr>
            <p:nvPr/>
          </p:nvSpPr>
          <p:spPr bwMode="auto">
            <a:xfrm>
              <a:off x="2038" y="8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05" name="Line 675"/>
            <p:cNvSpPr>
              <a:spLocks noChangeShapeType="1"/>
            </p:cNvSpPr>
            <p:nvPr/>
          </p:nvSpPr>
          <p:spPr bwMode="auto">
            <a:xfrm>
              <a:off x="2038" y="8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06" name="Line 676"/>
            <p:cNvSpPr>
              <a:spLocks noChangeShapeType="1"/>
            </p:cNvSpPr>
            <p:nvPr/>
          </p:nvSpPr>
          <p:spPr bwMode="auto">
            <a:xfrm>
              <a:off x="2038" y="8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07" name="Line 677"/>
            <p:cNvSpPr>
              <a:spLocks noChangeShapeType="1"/>
            </p:cNvSpPr>
            <p:nvPr/>
          </p:nvSpPr>
          <p:spPr bwMode="auto">
            <a:xfrm>
              <a:off x="2038" y="9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08" name="Line 678"/>
            <p:cNvSpPr>
              <a:spLocks noChangeShapeType="1"/>
            </p:cNvSpPr>
            <p:nvPr/>
          </p:nvSpPr>
          <p:spPr bwMode="auto">
            <a:xfrm>
              <a:off x="2038" y="92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09" name="Line 679"/>
            <p:cNvSpPr>
              <a:spLocks noChangeShapeType="1"/>
            </p:cNvSpPr>
            <p:nvPr/>
          </p:nvSpPr>
          <p:spPr bwMode="auto">
            <a:xfrm>
              <a:off x="2038" y="93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10" name="Line 680"/>
            <p:cNvSpPr>
              <a:spLocks noChangeShapeType="1"/>
            </p:cNvSpPr>
            <p:nvPr/>
          </p:nvSpPr>
          <p:spPr bwMode="auto">
            <a:xfrm>
              <a:off x="2038" y="9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11" name="Line 681"/>
            <p:cNvSpPr>
              <a:spLocks noChangeShapeType="1"/>
            </p:cNvSpPr>
            <p:nvPr/>
          </p:nvSpPr>
          <p:spPr bwMode="auto">
            <a:xfrm>
              <a:off x="2038" y="9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12" name="Line 682"/>
            <p:cNvSpPr>
              <a:spLocks noChangeShapeType="1"/>
            </p:cNvSpPr>
            <p:nvPr/>
          </p:nvSpPr>
          <p:spPr bwMode="auto">
            <a:xfrm>
              <a:off x="2038" y="97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13" name="Line 683"/>
            <p:cNvSpPr>
              <a:spLocks noChangeShapeType="1"/>
            </p:cNvSpPr>
            <p:nvPr/>
          </p:nvSpPr>
          <p:spPr bwMode="auto">
            <a:xfrm>
              <a:off x="2038" y="98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14" name="Line 684"/>
            <p:cNvSpPr>
              <a:spLocks noChangeShapeType="1"/>
            </p:cNvSpPr>
            <p:nvPr/>
          </p:nvSpPr>
          <p:spPr bwMode="auto">
            <a:xfrm>
              <a:off x="2038" y="10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15" name="Line 685"/>
            <p:cNvSpPr>
              <a:spLocks noChangeShapeType="1"/>
            </p:cNvSpPr>
            <p:nvPr/>
          </p:nvSpPr>
          <p:spPr bwMode="auto">
            <a:xfrm>
              <a:off x="2038" y="10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16" name="Line 686"/>
            <p:cNvSpPr>
              <a:spLocks noChangeShapeType="1"/>
            </p:cNvSpPr>
            <p:nvPr/>
          </p:nvSpPr>
          <p:spPr bwMode="auto">
            <a:xfrm>
              <a:off x="2038" y="10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17" name="Line 687"/>
            <p:cNvSpPr>
              <a:spLocks noChangeShapeType="1"/>
            </p:cNvSpPr>
            <p:nvPr/>
          </p:nvSpPr>
          <p:spPr bwMode="auto">
            <a:xfrm>
              <a:off x="2038" y="10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18" name="Line 688"/>
            <p:cNvSpPr>
              <a:spLocks noChangeShapeType="1"/>
            </p:cNvSpPr>
            <p:nvPr/>
          </p:nvSpPr>
          <p:spPr bwMode="auto">
            <a:xfrm>
              <a:off x="2038" y="10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19" name="Line 689"/>
            <p:cNvSpPr>
              <a:spLocks noChangeShapeType="1"/>
            </p:cNvSpPr>
            <p:nvPr/>
          </p:nvSpPr>
          <p:spPr bwMode="auto">
            <a:xfrm>
              <a:off x="2038" y="106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20" name="Line 690"/>
            <p:cNvSpPr>
              <a:spLocks noChangeShapeType="1"/>
            </p:cNvSpPr>
            <p:nvPr/>
          </p:nvSpPr>
          <p:spPr bwMode="auto">
            <a:xfrm>
              <a:off x="2038" y="107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21" name="Line 691"/>
            <p:cNvSpPr>
              <a:spLocks noChangeShapeType="1"/>
            </p:cNvSpPr>
            <p:nvPr/>
          </p:nvSpPr>
          <p:spPr bwMode="auto">
            <a:xfrm>
              <a:off x="2038" y="10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22" name="Line 692"/>
            <p:cNvSpPr>
              <a:spLocks noChangeShapeType="1"/>
            </p:cNvSpPr>
            <p:nvPr/>
          </p:nvSpPr>
          <p:spPr bwMode="auto">
            <a:xfrm>
              <a:off x="2038" y="11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23" name="Line 693"/>
            <p:cNvSpPr>
              <a:spLocks noChangeShapeType="1"/>
            </p:cNvSpPr>
            <p:nvPr/>
          </p:nvSpPr>
          <p:spPr bwMode="auto">
            <a:xfrm>
              <a:off x="2038" y="111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24" name="Line 694"/>
            <p:cNvSpPr>
              <a:spLocks noChangeShapeType="1"/>
            </p:cNvSpPr>
            <p:nvPr/>
          </p:nvSpPr>
          <p:spPr bwMode="auto">
            <a:xfrm>
              <a:off x="2038" y="112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25" name="Line 695"/>
            <p:cNvSpPr>
              <a:spLocks noChangeShapeType="1"/>
            </p:cNvSpPr>
            <p:nvPr/>
          </p:nvSpPr>
          <p:spPr bwMode="auto">
            <a:xfrm>
              <a:off x="2038" y="11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26" name="Line 696"/>
            <p:cNvSpPr>
              <a:spLocks noChangeShapeType="1"/>
            </p:cNvSpPr>
            <p:nvPr/>
          </p:nvSpPr>
          <p:spPr bwMode="auto">
            <a:xfrm>
              <a:off x="2038" y="11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27" name="Line 697"/>
            <p:cNvSpPr>
              <a:spLocks noChangeShapeType="1"/>
            </p:cNvSpPr>
            <p:nvPr/>
          </p:nvSpPr>
          <p:spPr bwMode="auto">
            <a:xfrm>
              <a:off x="2038" y="11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28" name="Line 698"/>
            <p:cNvSpPr>
              <a:spLocks noChangeShapeType="1"/>
            </p:cNvSpPr>
            <p:nvPr/>
          </p:nvSpPr>
          <p:spPr bwMode="auto">
            <a:xfrm>
              <a:off x="2038" y="11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29" name="Line 699"/>
            <p:cNvSpPr>
              <a:spLocks noChangeShapeType="1"/>
            </p:cNvSpPr>
            <p:nvPr/>
          </p:nvSpPr>
          <p:spPr bwMode="auto">
            <a:xfrm>
              <a:off x="2038" y="11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30" name="Line 700"/>
            <p:cNvSpPr>
              <a:spLocks noChangeShapeType="1"/>
            </p:cNvSpPr>
            <p:nvPr/>
          </p:nvSpPr>
          <p:spPr bwMode="auto">
            <a:xfrm>
              <a:off x="2038" y="12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31" name="Line 701"/>
            <p:cNvSpPr>
              <a:spLocks noChangeShapeType="1"/>
            </p:cNvSpPr>
            <p:nvPr/>
          </p:nvSpPr>
          <p:spPr bwMode="auto">
            <a:xfrm>
              <a:off x="2038" y="12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32" name="Line 702"/>
            <p:cNvSpPr>
              <a:spLocks noChangeShapeType="1"/>
            </p:cNvSpPr>
            <p:nvPr/>
          </p:nvSpPr>
          <p:spPr bwMode="auto">
            <a:xfrm>
              <a:off x="2038" y="12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33" name="Line 703"/>
            <p:cNvSpPr>
              <a:spLocks noChangeShapeType="1"/>
            </p:cNvSpPr>
            <p:nvPr/>
          </p:nvSpPr>
          <p:spPr bwMode="auto">
            <a:xfrm>
              <a:off x="2038" y="12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34" name="Line 704"/>
            <p:cNvSpPr>
              <a:spLocks noChangeShapeType="1"/>
            </p:cNvSpPr>
            <p:nvPr/>
          </p:nvSpPr>
          <p:spPr bwMode="auto">
            <a:xfrm>
              <a:off x="2038" y="125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35" name="Line 705"/>
            <p:cNvSpPr>
              <a:spLocks noChangeShapeType="1"/>
            </p:cNvSpPr>
            <p:nvPr/>
          </p:nvSpPr>
          <p:spPr bwMode="auto">
            <a:xfrm>
              <a:off x="2038" y="126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36" name="Line 706"/>
            <p:cNvSpPr>
              <a:spLocks noChangeShapeType="1"/>
            </p:cNvSpPr>
            <p:nvPr/>
          </p:nvSpPr>
          <p:spPr bwMode="auto">
            <a:xfrm>
              <a:off x="2038" y="12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37" name="Line 707"/>
            <p:cNvSpPr>
              <a:spLocks noChangeShapeType="1"/>
            </p:cNvSpPr>
            <p:nvPr/>
          </p:nvSpPr>
          <p:spPr bwMode="auto">
            <a:xfrm>
              <a:off x="2038" y="12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38" name="Line 708"/>
            <p:cNvSpPr>
              <a:spLocks noChangeShapeType="1"/>
            </p:cNvSpPr>
            <p:nvPr/>
          </p:nvSpPr>
          <p:spPr bwMode="auto">
            <a:xfrm>
              <a:off x="2038" y="130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39" name="Line 709"/>
            <p:cNvSpPr>
              <a:spLocks noChangeShapeType="1"/>
            </p:cNvSpPr>
            <p:nvPr/>
          </p:nvSpPr>
          <p:spPr bwMode="auto">
            <a:xfrm>
              <a:off x="2038" y="131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40" name="Line 710"/>
            <p:cNvSpPr>
              <a:spLocks noChangeShapeType="1"/>
            </p:cNvSpPr>
            <p:nvPr/>
          </p:nvSpPr>
          <p:spPr bwMode="auto">
            <a:xfrm>
              <a:off x="2038" y="13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41" name="Line 711"/>
            <p:cNvSpPr>
              <a:spLocks noChangeShapeType="1"/>
            </p:cNvSpPr>
            <p:nvPr/>
          </p:nvSpPr>
          <p:spPr bwMode="auto">
            <a:xfrm>
              <a:off x="2038" y="13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42" name="Line 712"/>
            <p:cNvSpPr>
              <a:spLocks noChangeShapeType="1"/>
            </p:cNvSpPr>
            <p:nvPr/>
          </p:nvSpPr>
          <p:spPr bwMode="auto">
            <a:xfrm>
              <a:off x="2038" y="13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43" name="Line 713"/>
            <p:cNvSpPr>
              <a:spLocks noChangeShapeType="1"/>
            </p:cNvSpPr>
            <p:nvPr/>
          </p:nvSpPr>
          <p:spPr bwMode="auto">
            <a:xfrm>
              <a:off x="2038" y="13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44" name="Line 714"/>
            <p:cNvSpPr>
              <a:spLocks noChangeShapeType="1"/>
            </p:cNvSpPr>
            <p:nvPr/>
          </p:nvSpPr>
          <p:spPr bwMode="auto">
            <a:xfrm>
              <a:off x="2038" y="13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45" name="Line 715"/>
            <p:cNvSpPr>
              <a:spLocks noChangeShapeType="1"/>
            </p:cNvSpPr>
            <p:nvPr/>
          </p:nvSpPr>
          <p:spPr bwMode="auto">
            <a:xfrm>
              <a:off x="2038" y="139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46" name="Line 716"/>
            <p:cNvSpPr>
              <a:spLocks noChangeShapeType="1"/>
            </p:cNvSpPr>
            <p:nvPr/>
          </p:nvSpPr>
          <p:spPr bwMode="auto">
            <a:xfrm>
              <a:off x="2038" y="140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47" name="Line 717"/>
            <p:cNvSpPr>
              <a:spLocks noChangeShapeType="1"/>
            </p:cNvSpPr>
            <p:nvPr/>
          </p:nvSpPr>
          <p:spPr bwMode="auto">
            <a:xfrm>
              <a:off x="2038" y="14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48" name="Line 718"/>
            <p:cNvSpPr>
              <a:spLocks noChangeShapeType="1"/>
            </p:cNvSpPr>
            <p:nvPr/>
          </p:nvSpPr>
          <p:spPr bwMode="auto">
            <a:xfrm>
              <a:off x="2038" y="14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49" name="Line 719"/>
            <p:cNvSpPr>
              <a:spLocks noChangeShapeType="1"/>
            </p:cNvSpPr>
            <p:nvPr/>
          </p:nvSpPr>
          <p:spPr bwMode="auto">
            <a:xfrm>
              <a:off x="2038" y="144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50" name="Line 720"/>
            <p:cNvSpPr>
              <a:spLocks noChangeShapeType="1"/>
            </p:cNvSpPr>
            <p:nvPr/>
          </p:nvSpPr>
          <p:spPr bwMode="auto">
            <a:xfrm>
              <a:off x="2038" y="145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51" name="Line 721"/>
            <p:cNvSpPr>
              <a:spLocks noChangeShapeType="1"/>
            </p:cNvSpPr>
            <p:nvPr/>
          </p:nvSpPr>
          <p:spPr bwMode="auto">
            <a:xfrm>
              <a:off x="2038" y="14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52" name="Line 722"/>
            <p:cNvSpPr>
              <a:spLocks noChangeShapeType="1"/>
            </p:cNvSpPr>
            <p:nvPr/>
          </p:nvSpPr>
          <p:spPr bwMode="auto">
            <a:xfrm>
              <a:off x="2038" y="14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53" name="Line 723"/>
            <p:cNvSpPr>
              <a:spLocks noChangeShapeType="1"/>
            </p:cNvSpPr>
            <p:nvPr/>
          </p:nvSpPr>
          <p:spPr bwMode="auto">
            <a:xfrm>
              <a:off x="2038" y="14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54" name="Line 724"/>
            <p:cNvSpPr>
              <a:spLocks noChangeShapeType="1"/>
            </p:cNvSpPr>
            <p:nvPr/>
          </p:nvSpPr>
          <p:spPr bwMode="auto">
            <a:xfrm>
              <a:off x="2038" y="15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55" name="Line 725"/>
            <p:cNvSpPr>
              <a:spLocks noChangeShapeType="1"/>
            </p:cNvSpPr>
            <p:nvPr/>
          </p:nvSpPr>
          <p:spPr bwMode="auto">
            <a:xfrm>
              <a:off x="2038" y="15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56" name="Line 726"/>
            <p:cNvSpPr>
              <a:spLocks noChangeShapeType="1"/>
            </p:cNvSpPr>
            <p:nvPr/>
          </p:nvSpPr>
          <p:spPr bwMode="auto">
            <a:xfrm>
              <a:off x="2038" y="15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57" name="Line 727"/>
            <p:cNvSpPr>
              <a:spLocks noChangeShapeType="1"/>
            </p:cNvSpPr>
            <p:nvPr/>
          </p:nvSpPr>
          <p:spPr bwMode="auto">
            <a:xfrm>
              <a:off x="2038" y="154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58" name="Line 728"/>
            <p:cNvSpPr>
              <a:spLocks noChangeShapeType="1"/>
            </p:cNvSpPr>
            <p:nvPr/>
          </p:nvSpPr>
          <p:spPr bwMode="auto">
            <a:xfrm>
              <a:off x="2038" y="15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59" name="Line 729"/>
            <p:cNvSpPr>
              <a:spLocks noChangeShapeType="1"/>
            </p:cNvSpPr>
            <p:nvPr/>
          </p:nvSpPr>
          <p:spPr bwMode="auto">
            <a:xfrm>
              <a:off x="2038" y="15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60" name="Line 730"/>
            <p:cNvSpPr>
              <a:spLocks noChangeShapeType="1"/>
            </p:cNvSpPr>
            <p:nvPr/>
          </p:nvSpPr>
          <p:spPr bwMode="auto">
            <a:xfrm>
              <a:off x="2038" y="15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61" name="Line 731"/>
            <p:cNvSpPr>
              <a:spLocks noChangeShapeType="1"/>
            </p:cNvSpPr>
            <p:nvPr/>
          </p:nvSpPr>
          <p:spPr bwMode="auto">
            <a:xfrm>
              <a:off x="2038" y="15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62" name="Line 732"/>
            <p:cNvSpPr>
              <a:spLocks noChangeShapeType="1"/>
            </p:cNvSpPr>
            <p:nvPr/>
          </p:nvSpPr>
          <p:spPr bwMode="auto">
            <a:xfrm>
              <a:off x="2038" y="16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63" name="Line 733"/>
            <p:cNvSpPr>
              <a:spLocks noChangeShapeType="1"/>
            </p:cNvSpPr>
            <p:nvPr/>
          </p:nvSpPr>
          <p:spPr bwMode="auto">
            <a:xfrm>
              <a:off x="2038" y="16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64" name="Line 734"/>
            <p:cNvSpPr>
              <a:spLocks noChangeShapeType="1"/>
            </p:cNvSpPr>
            <p:nvPr/>
          </p:nvSpPr>
          <p:spPr bwMode="auto">
            <a:xfrm>
              <a:off x="2038" y="163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65" name="Line 735"/>
            <p:cNvSpPr>
              <a:spLocks noChangeShapeType="1"/>
            </p:cNvSpPr>
            <p:nvPr/>
          </p:nvSpPr>
          <p:spPr bwMode="auto">
            <a:xfrm>
              <a:off x="2038" y="16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66" name="Line 736"/>
            <p:cNvSpPr>
              <a:spLocks noChangeShapeType="1"/>
            </p:cNvSpPr>
            <p:nvPr/>
          </p:nvSpPr>
          <p:spPr bwMode="auto">
            <a:xfrm>
              <a:off x="2038" y="16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67" name="Line 737"/>
            <p:cNvSpPr>
              <a:spLocks noChangeShapeType="1"/>
            </p:cNvSpPr>
            <p:nvPr/>
          </p:nvSpPr>
          <p:spPr bwMode="auto">
            <a:xfrm>
              <a:off x="2038" y="16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68" name="Line 738"/>
            <p:cNvSpPr>
              <a:spLocks noChangeShapeType="1"/>
            </p:cNvSpPr>
            <p:nvPr/>
          </p:nvSpPr>
          <p:spPr bwMode="auto">
            <a:xfrm>
              <a:off x="2038" y="16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69" name="Line 739"/>
            <p:cNvSpPr>
              <a:spLocks noChangeShapeType="1"/>
            </p:cNvSpPr>
            <p:nvPr/>
          </p:nvSpPr>
          <p:spPr bwMode="auto">
            <a:xfrm>
              <a:off x="2038" y="17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70" name="Line 740"/>
            <p:cNvSpPr>
              <a:spLocks noChangeShapeType="1"/>
            </p:cNvSpPr>
            <p:nvPr/>
          </p:nvSpPr>
          <p:spPr bwMode="auto">
            <a:xfrm>
              <a:off x="2038" y="17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71" name="Line 741"/>
            <p:cNvSpPr>
              <a:spLocks noChangeShapeType="1"/>
            </p:cNvSpPr>
            <p:nvPr/>
          </p:nvSpPr>
          <p:spPr bwMode="auto">
            <a:xfrm>
              <a:off x="2038" y="17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72" name="Line 742"/>
            <p:cNvSpPr>
              <a:spLocks noChangeShapeType="1"/>
            </p:cNvSpPr>
            <p:nvPr/>
          </p:nvSpPr>
          <p:spPr bwMode="auto">
            <a:xfrm>
              <a:off x="2038" y="17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73" name="Line 743"/>
            <p:cNvSpPr>
              <a:spLocks noChangeShapeType="1"/>
            </p:cNvSpPr>
            <p:nvPr/>
          </p:nvSpPr>
          <p:spPr bwMode="auto">
            <a:xfrm>
              <a:off x="2038" y="17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74" name="Line 744"/>
            <p:cNvSpPr>
              <a:spLocks noChangeShapeType="1"/>
            </p:cNvSpPr>
            <p:nvPr/>
          </p:nvSpPr>
          <p:spPr bwMode="auto">
            <a:xfrm>
              <a:off x="2038" y="17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75" name="Line 745"/>
            <p:cNvSpPr>
              <a:spLocks noChangeShapeType="1"/>
            </p:cNvSpPr>
            <p:nvPr/>
          </p:nvSpPr>
          <p:spPr bwMode="auto">
            <a:xfrm>
              <a:off x="2038" y="177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76" name="Line 746"/>
            <p:cNvSpPr>
              <a:spLocks noChangeShapeType="1"/>
            </p:cNvSpPr>
            <p:nvPr/>
          </p:nvSpPr>
          <p:spPr bwMode="auto">
            <a:xfrm>
              <a:off x="2038" y="17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77" name="Line 747"/>
            <p:cNvSpPr>
              <a:spLocks noChangeShapeType="1"/>
            </p:cNvSpPr>
            <p:nvPr/>
          </p:nvSpPr>
          <p:spPr bwMode="auto">
            <a:xfrm>
              <a:off x="2038" y="18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78" name="Line 748"/>
            <p:cNvSpPr>
              <a:spLocks noChangeShapeType="1"/>
            </p:cNvSpPr>
            <p:nvPr/>
          </p:nvSpPr>
          <p:spPr bwMode="auto">
            <a:xfrm>
              <a:off x="2038" y="18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79" name="Line 749"/>
            <p:cNvSpPr>
              <a:spLocks noChangeShapeType="1"/>
            </p:cNvSpPr>
            <p:nvPr/>
          </p:nvSpPr>
          <p:spPr bwMode="auto">
            <a:xfrm>
              <a:off x="2038" y="18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80" name="Line 750"/>
            <p:cNvSpPr>
              <a:spLocks noChangeShapeType="1"/>
            </p:cNvSpPr>
            <p:nvPr/>
          </p:nvSpPr>
          <p:spPr bwMode="auto">
            <a:xfrm>
              <a:off x="2038" y="18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81" name="Line 751"/>
            <p:cNvSpPr>
              <a:spLocks noChangeShapeType="1"/>
            </p:cNvSpPr>
            <p:nvPr/>
          </p:nvSpPr>
          <p:spPr bwMode="auto">
            <a:xfrm>
              <a:off x="2038" y="18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82" name="Line 752"/>
            <p:cNvSpPr>
              <a:spLocks noChangeShapeType="1"/>
            </p:cNvSpPr>
            <p:nvPr/>
          </p:nvSpPr>
          <p:spPr bwMode="auto">
            <a:xfrm>
              <a:off x="2038" y="18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83" name="Line 753"/>
            <p:cNvSpPr>
              <a:spLocks noChangeShapeType="1"/>
            </p:cNvSpPr>
            <p:nvPr/>
          </p:nvSpPr>
          <p:spPr bwMode="auto">
            <a:xfrm>
              <a:off x="2038" y="18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84" name="Line 754"/>
            <p:cNvSpPr>
              <a:spLocks noChangeShapeType="1"/>
            </p:cNvSpPr>
            <p:nvPr/>
          </p:nvSpPr>
          <p:spPr bwMode="auto">
            <a:xfrm>
              <a:off x="2038" y="18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85" name="Line 755"/>
            <p:cNvSpPr>
              <a:spLocks noChangeShapeType="1"/>
            </p:cNvSpPr>
            <p:nvPr/>
          </p:nvSpPr>
          <p:spPr bwMode="auto">
            <a:xfrm>
              <a:off x="2038" y="19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86" name="Line 756"/>
            <p:cNvSpPr>
              <a:spLocks noChangeShapeType="1"/>
            </p:cNvSpPr>
            <p:nvPr/>
          </p:nvSpPr>
          <p:spPr bwMode="auto">
            <a:xfrm>
              <a:off x="2038" y="19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87" name="Line 757"/>
            <p:cNvSpPr>
              <a:spLocks noChangeShapeType="1"/>
            </p:cNvSpPr>
            <p:nvPr/>
          </p:nvSpPr>
          <p:spPr bwMode="auto">
            <a:xfrm>
              <a:off x="2038" y="19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88" name="Line 758"/>
            <p:cNvSpPr>
              <a:spLocks noChangeShapeType="1"/>
            </p:cNvSpPr>
            <p:nvPr/>
          </p:nvSpPr>
          <p:spPr bwMode="auto">
            <a:xfrm>
              <a:off x="2038" y="19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89" name="Line 759"/>
            <p:cNvSpPr>
              <a:spLocks noChangeShapeType="1"/>
            </p:cNvSpPr>
            <p:nvPr/>
          </p:nvSpPr>
          <p:spPr bwMode="auto">
            <a:xfrm>
              <a:off x="2038" y="19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90" name="Line 760"/>
            <p:cNvSpPr>
              <a:spLocks noChangeShapeType="1"/>
            </p:cNvSpPr>
            <p:nvPr/>
          </p:nvSpPr>
          <p:spPr bwMode="auto">
            <a:xfrm>
              <a:off x="2038" y="19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91" name="Line 761"/>
            <p:cNvSpPr>
              <a:spLocks noChangeShapeType="1"/>
            </p:cNvSpPr>
            <p:nvPr/>
          </p:nvSpPr>
          <p:spPr bwMode="auto">
            <a:xfrm>
              <a:off x="2038" y="19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92" name="Line 762"/>
            <p:cNvSpPr>
              <a:spLocks noChangeShapeType="1"/>
            </p:cNvSpPr>
            <p:nvPr/>
          </p:nvSpPr>
          <p:spPr bwMode="auto">
            <a:xfrm>
              <a:off x="2038" y="19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93" name="Line 763"/>
            <p:cNvSpPr>
              <a:spLocks noChangeShapeType="1"/>
            </p:cNvSpPr>
            <p:nvPr/>
          </p:nvSpPr>
          <p:spPr bwMode="auto">
            <a:xfrm>
              <a:off x="2038" y="20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94" name="Line 764"/>
            <p:cNvSpPr>
              <a:spLocks noChangeShapeType="1"/>
            </p:cNvSpPr>
            <p:nvPr/>
          </p:nvSpPr>
          <p:spPr bwMode="auto">
            <a:xfrm>
              <a:off x="2038" y="20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95" name="Line 765"/>
            <p:cNvSpPr>
              <a:spLocks noChangeShapeType="1"/>
            </p:cNvSpPr>
            <p:nvPr/>
          </p:nvSpPr>
          <p:spPr bwMode="auto">
            <a:xfrm>
              <a:off x="2038" y="20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96" name="Line 766"/>
            <p:cNvSpPr>
              <a:spLocks noChangeShapeType="1"/>
            </p:cNvSpPr>
            <p:nvPr/>
          </p:nvSpPr>
          <p:spPr bwMode="auto">
            <a:xfrm>
              <a:off x="2038" y="20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97" name="Line 767"/>
            <p:cNvSpPr>
              <a:spLocks noChangeShapeType="1"/>
            </p:cNvSpPr>
            <p:nvPr/>
          </p:nvSpPr>
          <p:spPr bwMode="auto">
            <a:xfrm>
              <a:off x="2038" y="20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98" name="Line 768"/>
            <p:cNvSpPr>
              <a:spLocks noChangeShapeType="1"/>
            </p:cNvSpPr>
            <p:nvPr/>
          </p:nvSpPr>
          <p:spPr bwMode="auto">
            <a:xfrm>
              <a:off x="2038" y="20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99" name="Line 769"/>
            <p:cNvSpPr>
              <a:spLocks noChangeShapeType="1"/>
            </p:cNvSpPr>
            <p:nvPr/>
          </p:nvSpPr>
          <p:spPr bwMode="auto">
            <a:xfrm>
              <a:off x="2038" y="20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00" name="Line 770"/>
            <p:cNvSpPr>
              <a:spLocks noChangeShapeType="1"/>
            </p:cNvSpPr>
            <p:nvPr/>
          </p:nvSpPr>
          <p:spPr bwMode="auto">
            <a:xfrm>
              <a:off x="2038" y="209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01" name="Line 771"/>
            <p:cNvSpPr>
              <a:spLocks noChangeShapeType="1"/>
            </p:cNvSpPr>
            <p:nvPr/>
          </p:nvSpPr>
          <p:spPr bwMode="auto">
            <a:xfrm>
              <a:off x="2038" y="210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02" name="Line 772"/>
            <p:cNvSpPr>
              <a:spLocks noChangeShapeType="1"/>
            </p:cNvSpPr>
            <p:nvPr/>
          </p:nvSpPr>
          <p:spPr bwMode="auto">
            <a:xfrm>
              <a:off x="2038" y="21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03" name="Line 773"/>
            <p:cNvSpPr>
              <a:spLocks noChangeShapeType="1"/>
            </p:cNvSpPr>
            <p:nvPr/>
          </p:nvSpPr>
          <p:spPr bwMode="auto">
            <a:xfrm>
              <a:off x="2038" y="21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04" name="Line 774"/>
            <p:cNvSpPr>
              <a:spLocks noChangeShapeType="1"/>
            </p:cNvSpPr>
            <p:nvPr/>
          </p:nvSpPr>
          <p:spPr bwMode="auto">
            <a:xfrm>
              <a:off x="2038" y="214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05" name="Line 775"/>
            <p:cNvSpPr>
              <a:spLocks noChangeShapeType="1"/>
            </p:cNvSpPr>
            <p:nvPr/>
          </p:nvSpPr>
          <p:spPr bwMode="auto">
            <a:xfrm>
              <a:off x="2038" y="215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06" name="Line 776"/>
            <p:cNvSpPr>
              <a:spLocks noChangeShapeType="1"/>
            </p:cNvSpPr>
            <p:nvPr/>
          </p:nvSpPr>
          <p:spPr bwMode="auto">
            <a:xfrm>
              <a:off x="2038" y="21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07" name="Line 777"/>
            <p:cNvSpPr>
              <a:spLocks noChangeShapeType="1"/>
            </p:cNvSpPr>
            <p:nvPr/>
          </p:nvSpPr>
          <p:spPr bwMode="auto">
            <a:xfrm>
              <a:off x="2038" y="21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08" name="Line 778"/>
            <p:cNvSpPr>
              <a:spLocks noChangeShapeType="1"/>
            </p:cNvSpPr>
            <p:nvPr/>
          </p:nvSpPr>
          <p:spPr bwMode="auto">
            <a:xfrm>
              <a:off x="2038" y="21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09" name="Line 779"/>
            <p:cNvSpPr>
              <a:spLocks noChangeShapeType="1"/>
            </p:cNvSpPr>
            <p:nvPr/>
          </p:nvSpPr>
          <p:spPr bwMode="auto">
            <a:xfrm>
              <a:off x="2038" y="22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10" name="Line 780"/>
            <p:cNvSpPr>
              <a:spLocks noChangeShapeType="1"/>
            </p:cNvSpPr>
            <p:nvPr/>
          </p:nvSpPr>
          <p:spPr bwMode="auto">
            <a:xfrm>
              <a:off x="2038" y="22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11" name="Line 781"/>
            <p:cNvSpPr>
              <a:spLocks noChangeShapeType="1"/>
            </p:cNvSpPr>
            <p:nvPr/>
          </p:nvSpPr>
          <p:spPr bwMode="auto">
            <a:xfrm>
              <a:off x="2038" y="22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12" name="Line 782"/>
            <p:cNvSpPr>
              <a:spLocks noChangeShapeType="1"/>
            </p:cNvSpPr>
            <p:nvPr/>
          </p:nvSpPr>
          <p:spPr bwMode="auto">
            <a:xfrm>
              <a:off x="2038" y="224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13" name="Line 783"/>
            <p:cNvSpPr>
              <a:spLocks noChangeShapeType="1"/>
            </p:cNvSpPr>
            <p:nvPr/>
          </p:nvSpPr>
          <p:spPr bwMode="auto">
            <a:xfrm>
              <a:off x="2038" y="22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14" name="Line 784"/>
            <p:cNvSpPr>
              <a:spLocks noChangeShapeType="1"/>
            </p:cNvSpPr>
            <p:nvPr/>
          </p:nvSpPr>
          <p:spPr bwMode="auto">
            <a:xfrm>
              <a:off x="2038" y="22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15" name="Line 785"/>
            <p:cNvSpPr>
              <a:spLocks noChangeShapeType="1"/>
            </p:cNvSpPr>
            <p:nvPr/>
          </p:nvSpPr>
          <p:spPr bwMode="auto">
            <a:xfrm>
              <a:off x="2038" y="228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16" name="Line 786"/>
            <p:cNvSpPr>
              <a:spLocks noChangeShapeType="1"/>
            </p:cNvSpPr>
            <p:nvPr/>
          </p:nvSpPr>
          <p:spPr bwMode="auto">
            <a:xfrm>
              <a:off x="2038" y="229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17" name="Line 787"/>
            <p:cNvSpPr>
              <a:spLocks noChangeShapeType="1"/>
            </p:cNvSpPr>
            <p:nvPr/>
          </p:nvSpPr>
          <p:spPr bwMode="auto">
            <a:xfrm>
              <a:off x="2038" y="23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18" name="Line 788"/>
            <p:cNvSpPr>
              <a:spLocks noChangeShapeType="1"/>
            </p:cNvSpPr>
            <p:nvPr/>
          </p:nvSpPr>
          <p:spPr bwMode="auto">
            <a:xfrm>
              <a:off x="2038" y="23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19" name="Line 789"/>
            <p:cNvSpPr>
              <a:spLocks noChangeShapeType="1"/>
            </p:cNvSpPr>
            <p:nvPr/>
          </p:nvSpPr>
          <p:spPr bwMode="auto">
            <a:xfrm>
              <a:off x="2038" y="233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20" name="Line 790"/>
            <p:cNvSpPr>
              <a:spLocks noChangeShapeType="1"/>
            </p:cNvSpPr>
            <p:nvPr/>
          </p:nvSpPr>
          <p:spPr bwMode="auto">
            <a:xfrm>
              <a:off x="2038" y="23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21" name="Line 791"/>
            <p:cNvSpPr>
              <a:spLocks noChangeShapeType="1"/>
            </p:cNvSpPr>
            <p:nvPr/>
          </p:nvSpPr>
          <p:spPr bwMode="auto">
            <a:xfrm>
              <a:off x="2038" y="23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22" name="Line 792"/>
            <p:cNvSpPr>
              <a:spLocks noChangeShapeType="1"/>
            </p:cNvSpPr>
            <p:nvPr/>
          </p:nvSpPr>
          <p:spPr bwMode="auto">
            <a:xfrm>
              <a:off x="2038" y="23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23" name="Line 793"/>
            <p:cNvSpPr>
              <a:spLocks noChangeShapeType="1"/>
            </p:cNvSpPr>
            <p:nvPr/>
          </p:nvSpPr>
          <p:spPr bwMode="auto">
            <a:xfrm>
              <a:off x="2038" y="23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24" name="Line 794"/>
            <p:cNvSpPr>
              <a:spLocks noChangeShapeType="1"/>
            </p:cNvSpPr>
            <p:nvPr/>
          </p:nvSpPr>
          <p:spPr bwMode="auto">
            <a:xfrm>
              <a:off x="2038" y="24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25" name="Line 795"/>
            <p:cNvSpPr>
              <a:spLocks noChangeShapeType="1"/>
            </p:cNvSpPr>
            <p:nvPr/>
          </p:nvSpPr>
          <p:spPr bwMode="auto">
            <a:xfrm>
              <a:off x="2038" y="24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26" name="Line 796"/>
            <p:cNvSpPr>
              <a:spLocks noChangeShapeType="1"/>
            </p:cNvSpPr>
            <p:nvPr/>
          </p:nvSpPr>
          <p:spPr bwMode="auto">
            <a:xfrm>
              <a:off x="2038" y="242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27" name="Line 797"/>
            <p:cNvSpPr>
              <a:spLocks noChangeShapeType="1"/>
            </p:cNvSpPr>
            <p:nvPr/>
          </p:nvSpPr>
          <p:spPr bwMode="auto">
            <a:xfrm>
              <a:off x="2038" y="243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28" name="Line 798"/>
            <p:cNvSpPr>
              <a:spLocks noChangeShapeType="1"/>
            </p:cNvSpPr>
            <p:nvPr/>
          </p:nvSpPr>
          <p:spPr bwMode="auto">
            <a:xfrm>
              <a:off x="2038" y="24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29" name="Line 799"/>
            <p:cNvSpPr>
              <a:spLocks noChangeShapeType="1"/>
            </p:cNvSpPr>
            <p:nvPr/>
          </p:nvSpPr>
          <p:spPr bwMode="auto">
            <a:xfrm>
              <a:off x="2038" y="24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30" name="Line 800"/>
            <p:cNvSpPr>
              <a:spLocks noChangeShapeType="1"/>
            </p:cNvSpPr>
            <p:nvPr/>
          </p:nvSpPr>
          <p:spPr bwMode="auto">
            <a:xfrm>
              <a:off x="2038" y="247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31" name="Line 801"/>
            <p:cNvSpPr>
              <a:spLocks noChangeShapeType="1"/>
            </p:cNvSpPr>
            <p:nvPr/>
          </p:nvSpPr>
          <p:spPr bwMode="auto">
            <a:xfrm>
              <a:off x="2038" y="248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32" name="Line 802"/>
            <p:cNvSpPr>
              <a:spLocks noChangeShapeType="1"/>
            </p:cNvSpPr>
            <p:nvPr/>
          </p:nvSpPr>
          <p:spPr bwMode="auto">
            <a:xfrm>
              <a:off x="2038" y="25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33" name="Line 803"/>
            <p:cNvSpPr>
              <a:spLocks noChangeShapeType="1"/>
            </p:cNvSpPr>
            <p:nvPr/>
          </p:nvSpPr>
          <p:spPr bwMode="auto">
            <a:xfrm>
              <a:off x="2038" y="25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34" name="Line 804"/>
            <p:cNvSpPr>
              <a:spLocks noChangeShapeType="1"/>
            </p:cNvSpPr>
            <p:nvPr/>
          </p:nvSpPr>
          <p:spPr bwMode="auto">
            <a:xfrm>
              <a:off x="2038" y="25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35" name="Line 805"/>
            <p:cNvSpPr>
              <a:spLocks noChangeShapeType="1"/>
            </p:cNvSpPr>
            <p:nvPr/>
          </p:nvSpPr>
          <p:spPr bwMode="auto">
            <a:xfrm>
              <a:off x="2038" y="25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36" name="Line 806"/>
            <p:cNvSpPr>
              <a:spLocks noChangeShapeType="1"/>
            </p:cNvSpPr>
            <p:nvPr/>
          </p:nvSpPr>
          <p:spPr bwMode="auto">
            <a:xfrm>
              <a:off x="2038" y="25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37" name="Line 807"/>
            <p:cNvSpPr>
              <a:spLocks noChangeShapeType="1"/>
            </p:cNvSpPr>
            <p:nvPr/>
          </p:nvSpPr>
          <p:spPr bwMode="auto">
            <a:xfrm>
              <a:off x="2038" y="256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37" name="Group 1009"/>
          <p:cNvGrpSpPr>
            <a:grpSpLocks/>
          </p:cNvGrpSpPr>
          <p:nvPr/>
        </p:nvGrpSpPr>
        <p:grpSpPr bwMode="auto">
          <a:xfrm>
            <a:off x="3235325" y="1365251"/>
            <a:ext cx="204788" cy="3054350"/>
            <a:chOff x="2038" y="860"/>
            <a:chExt cx="129" cy="1924"/>
          </a:xfrm>
        </p:grpSpPr>
        <p:sp>
          <p:nvSpPr>
            <p:cNvPr id="4338" name="Line 809"/>
            <p:cNvSpPr>
              <a:spLocks noChangeShapeType="1"/>
            </p:cNvSpPr>
            <p:nvPr/>
          </p:nvSpPr>
          <p:spPr bwMode="auto">
            <a:xfrm>
              <a:off x="2038" y="257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39" name="Line 810"/>
            <p:cNvSpPr>
              <a:spLocks noChangeShapeType="1"/>
            </p:cNvSpPr>
            <p:nvPr/>
          </p:nvSpPr>
          <p:spPr bwMode="auto">
            <a:xfrm>
              <a:off x="2038" y="25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40" name="Line 811"/>
            <p:cNvSpPr>
              <a:spLocks noChangeShapeType="1"/>
            </p:cNvSpPr>
            <p:nvPr/>
          </p:nvSpPr>
          <p:spPr bwMode="auto">
            <a:xfrm>
              <a:off x="2038" y="26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41" name="Line 812"/>
            <p:cNvSpPr>
              <a:spLocks noChangeShapeType="1"/>
            </p:cNvSpPr>
            <p:nvPr/>
          </p:nvSpPr>
          <p:spPr bwMode="auto">
            <a:xfrm>
              <a:off x="2038" y="261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42" name="Line 813"/>
            <p:cNvSpPr>
              <a:spLocks noChangeShapeType="1"/>
            </p:cNvSpPr>
            <p:nvPr/>
          </p:nvSpPr>
          <p:spPr bwMode="auto">
            <a:xfrm>
              <a:off x="2038" y="262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43" name="Line 814"/>
            <p:cNvSpPr>
              <a:spLocks noChangeShapeType="1"/>
            </p:cNvSpPr>
            <p:nvPr/>
          </p:nvSpPr>
          <p:spPr bwMode="auto">
            <a:xfrm>
              <a:off x="2038" y="26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44" name="Line 815"/>
            <p:cNvSpPr>
              <a:spLocks noChangeShapeType="1"/>
            </p:cNvSpPr>
            <p:nvPr/>
          </p:nvSpPr>
          <p:spPr bwMode="auto">
            <a:xfrm>
              <a:off x="2038" y="26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45" name="Line 816"/>
            <p:cNvSpPr>
              <a:spLocks noChangeShapeType="1"/>
            </p:cNvSpPr>
            <p:nvPr/>
          </p:nvSpPr>
          <p:spPr bwMode="auto">
            <a:xfrm>
              <a:off x="2038" y="26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46" name="Line 817"/>
            <p:cNvSpPr>
              <a:spLocks noChangeShapeType="1"/>
            </p:cNvSpPr>
            <p:nvPr/>
          </p:nvSpPr>
          <p:spPr bwMode="auto">
            <a:xfrm>
              <a:off x="2038" y="26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47" name="Line 818"/>
            <p:cNvSpPr>
              <a:spLocks noChangeShapeType="1"/>
            </p:cNvSpPr>
            <p:nvPr/>
          </p:nvSpPr>
          <p:spPr bwMode="auto">
            <a:xfrm>
              <a:off x="2038" y="26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48" name="Line 819"/>
            <p:cNvSpPr>
              <a:spLocks noChangeShapeType="1"/>
            </p:cNvSpPr>
            <p:nvPr/>
          </p:nvSpPr>
          <p:spPr bwMode="auto">
            <a:xfrm>
              <a:off x="2038" y="27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49" name="Line 820"/>
            <p:cNvSpPr>
              <a:spLocks noChangeShapeType="1"/>
            </p:cNvSpPr>
            <p:nvPr/>
          </p:nvSpPr>
          <p:spPr bwMode="auto">
            <a:xfrm>
              <a:off x="2038" y="27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50" name="Line 821"/>
            <p:cNvSpPr>
              <a:spLocks noChangeShapeType="1"/>
            </p:cNvSpPr>
            <p:nvPr/>
          </p:nvSpPr>
          <p:spPr bwMode="auto">
            <a:xfrm>
              <a:off x="2038" y="27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51" name="Line 822"/>
            <p:cNvSpPr>
              <a:spLocks noChangeShapeType="1"/>
            </p:cNvSpPr>
            <p:nvPr/>
          </p:nvSpPr>
          <p:spPr bwMode="auto">
            <a:xfrm>
              <a:off x="2038" y="27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52" name="Line 823"/>
            <p:cNvSpPr>
              <a:spLocks noChangeShapeType="1"/>
            </p:cNvSpPr>
            <p:nvPr/>
          </p:nvSpPr>
          <p:spPr bwMode="auto">
            <a:xfrm>
              <a:off x="2038" y="275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53" name="Line 824"/>
            <p:cNvSpPr>
              <a:spLocks noChangeShapeType="1"/>
            </p:cNvSpPr>
            <p:nvPr/>
          </p:nvSpPr>
          <p:spPr bwMode="auto">
            <a:xfrm>
              <a:off x="2038" y="276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54" name="Line 825"/>
            <p:cNvSpPr>
              <a:spLocks noChangeShapeType="1"/>
            </p:cNvSpPr>
            <p:nvPr/>
          </p:nvSpPr>
          <p:spPr bwMode="auto">
            <a:xfrm>
              <a:off x="2038" y="2782"/>
              <a:ext cx="0" cy="2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55" name="Line 826"/>
            <p:cNvSpPr>
              <a:spLocks noChangeShapeType="1"/>
            </p:cNvSpPr>
            <p:nvPr/>
          </p:nvSpPr>
          <p:spPr bwMode="auto">
            <a:xfrm>
              <a:off x="2111" y="2766"/>
              <a:ext cx="0" cy="1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56" name="Line 827"/>
            <p:cNvSpPr>
              <a:spLocks noChangeShapeType="1"/>
            </p:cNvSpPr>
            <p:nvPr/>
          </p:nvSpPr>
          <p:spPr bwMode="auto">
            <a:xfrm>
              <a:off x="2111" y="8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57" name="Line 828"/>
            <p:cNvSpPr>
              <a:spLocks noChangeShapeType="1"/>
            </p:cNvSpPr>
            <p:nvPr/>
          </p:nvSpPr>
          <p:spPr bwMode="auto">
            <a:xfrm>
              <a:off x="2111" y="8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58" name="Line 829"/>
            <p:cNvSpPr>
              <a:spLocks noChangeShapeType="1"/>
            </p:cNvSpPr>
            <p:nvPr/>
          </p:nvSpPr>
          <p:spPr bwMode="auto">
            <a:xfrm>
              <a:off x="2111" y="8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59" name="Line 830"/>
            <p:cNvSpPr>
              <a:spLocks noChangeShapeType="1"/>
            </p:cNvSpPr>
            <p:nvPr/>
          </p:nvSpPr>
          <p:spPr bwMode="auto">
            <a:xfrm>
              <a:off x="2111" y="8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60" name="Line 831"/>
            <p:cNvSpPr>
              <a:spLocks noChangeShapeType="1"/>
            </p:cNvSpPr>
            <p:nvPr/>
          </p:nvSpPr>
          <p:spPr bwMode="auto">
            <a:xfrm>
              <a:off x="2111" y="9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61" name="Line 832"/>
            <p:cNvSpPr>
              <a:spLocks noChangeShapeType="1"/>
            </p:cNvSpPr>
            <p:nvPr/>
          </p:nvSpPr>
          <p:spPr bwMode="auto">
            <a:xfrm>
              <a:off x="2111" y="92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62" name="Line 833"/>
            <p:cNvSpPr>
              <a:spLocks noChangeShapeType="1"/>
            </p:cNvSpPr>
            <p:nvPr/>
          </p:nvSpPr>
          <p:spPr bwMode="auto">
            <a:xfrm>
              <a:off x="2111" y="93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63" name="Line 834"/>
            <p:cNvSpPr>
              <a:spLocks noChangeShapeType="1"/>
            </p:cNvSpPr>
            <p:nvPr/>
          </p:nvSpPr>
          <p:spPr bwMode="auto">
            <a:xfrm>
              <a:off x="2111" y="9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64" name="Line 835"/>
            <p:cNvSpPr>
              <a:spLocks noChangeShapeType="1"/>
            </p:cNvSpPr>
            <p:nvPr/>
          </p:nvSpPr>
          <p:spPr bwMode="auto">
            <a:xfrm>
              <a:off x="2111" y="9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65" name="Line 836"/>
            <p:cNvSpPr>
              <a:spLocks noChangeShapeType="1"/>
            </p:cNvSpPr>
            <p:nvPr/>
          </p:nvSpPr>
          <p:spPr bwMode="auto">
            <a:xfrm>
              <a:off x="2111" y="97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66" name="Line 837"/>
            <p:cNvSpPr>
              <a:spLocks noChangeShapeType="1"/>
            </p:cNvSpPr>
            <p:nvPr/>
          </p:nvSpPr>
          <p:spPr bwMode="auto">
            <a:xfrm>
              <a:off x="2111" y="98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67" name="Line 838"/>
            <p:cNvSpPr>
              <a:spLocks noChangeShapeType="1"/>
            </p:cNvSpPr>
            <p:nvPr/>
          </p:nvSpPr>
          <p:spPr bwMode="auto">
            <a:xfrm>
              <a:off x="2111" y="10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68" name="Line 839"/>
            <p:cNvSpPr>
              <a:spLocks noChangeShapeType="1"/>
            </p:cNvSpPr>
            <p:nvPr/>
          </p:nvSpPr>
          <p:spPr bwMode="auto">
            <a:xfrm>
              <a:off x="2111" y="10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69" name="Line 840"/>
            <p:cNvSpPr>
              <a:spLocks noChangeShapeType="1"/>
            </p:cNvSpPr>
            <p:nvPr/>
          </p:nvSpPr>
          <p:spPr bwMode="auto">
            <a:xfrm>
              <a:off x="2111" y="10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70" name="Line 841"/>
            <p:cNvSpPr>
              <a:spLocks noChangeShapeType="1"/>
            </p:cNvSpPr>
            <p:nvPr/>
          </p:nvSpPr>
          <p:spPr bwMode="auto">
            <a:xfrm>
              <a:off x="2111" y="10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71" name="Line 842"/>
            <p:cNvSpPr>
              <a:spLocks noChangeShapeType="1"/>
            </p:cNvSpPr>
            <p:nvPr/>
          </p:nvSpPr>
          <p:spPr bwMode="auto">
            <a:xfrm>
              <a:off x="2111" y="10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72" name="Line 843"/>
            <p:cNvSpPr>
              <a:spLocks noChangeShapeType="1"/>
            </p:cNvSpPr>
            <p:nvPr/>
          </p:nvSpPr>
          <p:spPr bwMode="auto">
            <a:xfrm>
              <a:off x="2111" y="106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73" name="Line 844"/>
            <p:cNvSpPr>
              <a:spLocks noChangeShapeType="1"/>
            </p:cNvSpPr>
            <p:nvPr/>
          </p:nvSpPr>
          <p:spPr bwMode="auto">
            <a:xfrm>
              <a:off x="2111" y="107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74" name="Line 845"/>
            <p:cNvSpPr>
              <a:spLocks noChangeShapeType="1"/>
            </p:cNvSpPr>
            <p:nvPr/>
          </p:nvSpPr>
          <p:spPr bwMode="auto">
            <a:xfrm>
              <a:off x="2111" y="10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75" name="Line 846"/>
            <p:cNvSpPr>
              <a:spLocks noChangeShapeType="1"/>
            </p:cNvSpPr>
            <p:nvPr/>
          </p:nvSpPr>
          <p:spPr bwMode="auto">
            <a:xfrm>
              <a:off x="2111" y="11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76" name="Line 847"/>
            <p:cNvSpPr>
              <a:spLocks noChangeShapeType="1"/>
            </p:cNvSpPr>
            <p:nvPr/>
          </p:nvSpPr>
          <p:spPr bwMode="auto">
            <a:xfrm>
              <a:off x="2111" y="111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77" name="Line 848"/>
            <p:cNvSpPr>
              <a:spLocks noChangeShapeType="1"/>
            </p:cNvSpPr>
            <p:nvPr/>
          </p:nvSpPr>
          <p:spPr bwMode="auto">
            <a:xfrm>
              <a:off x="2111" y="112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78" name="Line 849"/>
            <p:cNvSpPr>
              <a:spLocks noChangeShapeType="1"/>
            </p:cNvSpPr>
            <p:nvPr/>
          </p:nvSpPr>
          <p:spPr bwMode="auto">
            <a:xfrm>
              <a:off x="2111" y="11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79" name="Line 850"/>
            <p:cNvSpPr>
              <a:spLocks noChangeShapeType="1"/>
            </p:cNvSpPr>
            <p:nvPr/>
          </p:nvSpPr>
          <p:spPr bwMode="auto">
            <a:xfrm>
              <a:off x="2111" y="11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80" name="Line 851"/>
            <p:cNvSpPr>
              <a:spLocks noChangeShapeType="1"/>
            </p:cNvSpPr>
            <p:nvPr/>
          </p:nvSpPr>
          <p:spPr bwMode="auto">
            <a:xfrm>
              <a:off x="2111" y="11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81" name="Line 852"/>
            <p:cNvSpPr>
              <a:spLocks noChangeShapeType="1"/>
            </p:cNvSpPr>
            <p:nvPr/>
          </p:nvSpPr>
          <p:spPr bwMode="auto">
            <a:xfrm>
              <a:off x="2111" y="11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82" name="Line 853"/>
            <p:cNvSpPr>
              <a:spLocks noChangeShapeType="1"/>
            </p:cNvSpPr>
            <p:nvPr/>
          </p:nvSpPr>
          <p:spPr bwMode="auto">
            <a:xfrm>
              <a:off x="2111" y="11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83" name="Line 854"/>
            <p:cNvSpPr>
              <a:spLocks noChangeShapeType="1"/>
            </p:cNvSpPr>
            <p:nvPr/>
          </p:nvSpPr>
          <p:spPr bwMode="auto">
            <a:xfrm>
              <a:off x="2111" y="12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84" name="Line 855"/>
            <p:cNvSpPr>
              <a:spLocks noChangeShapeType="1"/>
            </p:cNvSpPr>
            <p:nvPr/>
          </p:nvSpPr>
          <p:spPr bwMode="auto">
            <a:xfrm>
              <a:off x="2111" y="12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85" name="Line 856"/>
            <p:cNvSpPr>
              <a:spLocks noChangeShapeType="1"/>
            </p:cNvSpPr>
            <p:nvPr/>
          </p:nvSpPr>
          <p:spPr bwMode="auto">
            <a:xfrm>
              <a:off x="2111" y="12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86" name="Line 857"/>
            <p:cNvSpPr>
              <a:spLocks noChangeShapeType="1"/>
            </p:cNvSpPr>
            <p:nvPr/>
          </p:nvSpPr>
          <p:spPr bwMode="auto">
            <a:xfrm>
              <a:off x="2111" y="12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87" name="Line 858"/>
            <p:cNvSpPr>
              <a:spLocks noChangeShapeType="1"/>
            </p:cNvSpPr>
            <p:nvPr/>
          </p:nvSpPr>
          <p:spPr bwMode="auto">
            <a:xfrm>
              <a:off x="2111" y="125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88" name="Line 859"/>
            <p:cNvSpPr>
              <a:spLocks noChangeShapeType="1"/>
            </p:cNvSpPr>
            <p:nvPr/>
          </p:nvSpPr>
          <p:spPr bwMode="auto">
            <a:xfrm>
              <a:off x="2111" y="126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89" name="Line 860"/>
            <p:cNvSpPr>
              <a:spLocks noChangeShapeType="1"/>
            </p:cNvSpPr>
            <p:nvPr/>
          </p:nvSpPr>
          <p:spPr bwMode="auto">
            <a:xfrm>
              <a:off x="2111" y="12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90" name="Line 861"/>
            <p:cNvSpPr>
              <a:spLocks noChangeShapeType="1"/>
            </p:cNvSpPr>
            <p:nvPr/>
          </p:nvSpPr>
          <p:spPr bwMode="auto">
            <a:xfrm>
              <a:off x="2111" y="12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91" name="Line 862"/>
            <p:cNvSpPr>
              <a:spLocks noChangeShapeType="1"/>
            </p:cNvSpPr>
            <p:nvPr/>
          </p:nvSpPr>
          <p:spPr bwMode="auto">
            <a:xfrm>
              <a:off x="2111" y="130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92" name="Line 863"/>
            <p:cNvSpPr>
              <a:spLocks noChangeShapeType="1"/>
            </p:cNvSpPr>
            <p:nvPr/>
          </p:nvSpPr>
          <p:spPr bwMode="auto">
            <a:xfrm>
              <a:off x="2111" y="131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93" name="Line 864"/>
            <p:cNvSpPr>
              <a:spLocks noChangeShapeType="1"/>
            </p:cNvSpPr>
            <p:nvPr/>
          </p:nvSpPr>
          <p:spPr bwMode="auto">
            <a:xfrm>
              <a:off x="2111" y="13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94" name="Line 865"/>
            <p:cNvSpPr>
              <a:spLocks noChangeShapeType="1"/>
            </p:cNvSpPr>
            <p:nvPr/>
          </p:nvSpPr>
          <p:spPr bwMode="auto">
            <a:xfrm>
              <a:off x="2111" y="13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95" name="Line 866"/>
            <p:cNvSpPr>
              <a:spLocks noChangeShapeType="1"/>
            </p:cNvSpPr>
            <p:nvPr/>
          </p:nvSpPr>
          <p:spPr bwMode="auto">
            <a:xfrm>
              <a:off x="2111" y="13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96" name="Line 867"/>
            <p:cNvSpPr>
              <a:spLocks noChangeShapeType="1"/>
            </p:cNvSpPr>
            <p:nvPr/>
          </p:nvSpPr>
          <p:spPr bwMode="auto">
            <a:xfrm>
              <a:off x="2111" y="13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97" name="Line 868"/>
            <p:cNvSpPr>
              <a:spLocks noChangeShapeType="1"/>
            </p:cNvSpPr>
            <p:nvPr/>
          </p:nvSpPr>
          <p:spPr bwMode="auto">
            <a:xfrm>
              <a:off x="2111" y="13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98" name="Line 869"/>
            <p:cNvSpPr>
              <a:spLocks noChangeShapeType="1"/>
            </p:cNvSpPr>
            <p:nvPr/>
          </p:nvSpPr>
          <p:spPr bwMode="auto">
            <a:xfrm>
              <a:off x="2111" y="139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99" name="Line 870"/>
            <p:cNvSpPr>
              <a:spLocks noChangeShapeType="1"/>
            </p:cNvSpPr>
            <p:nvPr/>
          </p:nvSpPr>
          <p:spPr bwMode="auto">
            <a:xfrm>
              <a:off x="2111" y="140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00" name="Line 871"/>
            <p:cNvSpPr>
              <a:spLocks noChangeShapeType="1"/>
            </p:cNvSpPr>
            <p:nvPr/>
          </p:nvSpPr>
          <p:spPr bwMode="auto">
            <a:xfrm>
              <a:off x="2111" y="14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01" name="Line 872"/>
            <p:cNvSpPr>
              <a:spLocks noChangeShapeType="1"/>
            </p:cNvSpPr>
            <p:nvPr/>
          </p:nvSpPr>
          <p:spPr bwMode="auto">
            <a:xfrm>
              <a:off x="2111" y="14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02" name="Line 873"/>
            <p:cNvSpPr>
              <a:spLocks noChangeShapeType="1"/>
            </p:cNvSpPr>
            <p:nvPr/>
          </p:nvSpPr>
          <p:spPr bwMode="auto">
            <a:xfrm>
              <a:off x="2111" y="144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03" name="Line 874"/>
            <p:cNvSpPr>
              <a:spLocks noChangeShapeType="1"/>
            </p:cNvSpPr>
            <p:nvPr/>
          </p:nvSpPr>
          <p:spPr bwMode="auto">
            <a:xfrm>
              <a:off x="2111" y="145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04" name="Line 875"/>
            <p:cNvSpPr>
              <a:spLocks noChangeShapeType="1"/>
            </p:cNvSpPr>
            <p:nvPr/>
          </p:nvSpPr>
          <p:spPr bwMode="auto">
            <a:xfrm>
              <a:off x="2111" y="14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05" name="Line 876"/>
            <p:cNvSpPr>
              <a:spLocks noChangeShapeType="1"/>
            </p:cNvSpPr>
            <p:nvPr/>
          </p:nvSpPr>
          <p:spPr bwMode="auto">
            <a:xfrm>
              <a:off x="2111" y="14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06" name="Line 877"/>
            <p:cNvSpPr>
              <a:spLocks noChangeShapeType="1"/>
            </p:cNvSpPr>
            <p:nvPr/>
          </p:nvSpPr>
          <p:spPr bwMode="auto">
            <a:xfrm>
              <a:off x="2111" y="14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07" name="Line 878"/>
            <p:cNvSpPr>
              <a:spLocks noChangeShapeType="1"/>
            </p:cNvSpPr>
            <p:nvPr/>
          </p:nvSpPr>
          <p:spPr bwMode="auto">
            <a:xfrm>
              <a:off x="2111" y="15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08" name="Line 879"/>
            <p:cNvSpPr>
              <a:spLocks noChangeShapeType="1"/>
            </p:cNvSpPr>
            <p:nvPr/>
          </p:nvSpPr>
          <p:spPr bwMode="auto">
            <a:xfrm>
              <a:off x="2111" y="15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09" name="Line 880"/>
            <p:cNvSpPr>
              <a:spLocks noChangeShapeType="1"/>
            </p:cNvSpPr>
            <p:nvPr/>
          </p:nvSpPr>
          <p:spPr bwMode="auto">
            <a:xfrm>
              <a:off x="2111" y="15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10" name="Line 881"/>
            <p:cNvSpPr>
              <a:spLocks noChangeShapeType="1"/>
            </p:cNvSpPr>
            <p:nvPr/>
          </p:nvSpPr>
          <p:spPr bwMode="auto">
            <a:xfrm>
              <a:off x="2111" y="154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11" name="Line 882"/>
            <p:cNvSpPr>
              <a:spLocks noChangeShapeType="1"/>
            </p:cNvSpPr>
            <p:nvPr/>
          </p:nvSpPr>
          <p:spPr bwMode="auto">
            <a:xfrm>
              <a:off x="2111" y="15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12" name="Line 883"/>
            <p:cNvSpPr>
              <a:spLocks noChangeShapeType="1"/>
            </p:cNvSpPr>
            <p:nvPr/>
          </p:nvSpPr>
          <p:spPr bwMode="auto">
            <a:xfrm>
              <a:off x="2111" y="15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13" name="Line 884"/>
            <p:cNvSpPr>
              <a:spLocks noChangeShapeType="1"/>
            </p:cNvSpPr>
            <p:nvPr/>
          </p:nvSpPr>
          <p:spPr bwMode="auto">
            <a:xfrm>
              <a:off x="2111" y="15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14" name="Line 885"/>
            <p:cNvSpPr>
              <a:spLocks noChangeShapeType="1"/>
            </p:cNvSpPr>
            <p:nvPr/>
          </p:nvSpPr>
          <p:spPr bwMode="auto">
            <a:xfrm>
              <a:off x="2111" y="15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15" name="Line 886"/>
            <p:cNvSpPr>
              <a:spLocks noChangeShapeType="1"/>
            </p:cNvSpPr>
            <p:nvPr/>
          </p:nvSpPr>
          <p:spPr bwMode="auto">
            <a:xfrm>
              <a:off x="2111" y="16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16" name="Line 887"/>
            <p:cNvSpPr>
              <a:spLocks noChangeShapeType="1"/>
            </p:cNvSpPr>
            <p:nvPr/>
          </p:nvSpPr>
          <p:spPr bwMode="auto">
            <a:xfrm>
              <a:off x="2111" y="16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17" name="Line 888"/>
            <p:cNvSpPr>
              <a:spLocks noChangeShapeType="1"/>
            </p:cNvSpPr>
            <p:nvPr/>
          </p:nvSpPr>
          <p:spPr bwMode="auto">
            <a:xfrm>
              <a:off x="2111" y="163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18" name="Line 889"/>
            <p:cNvSpPr>
              <a:spLocks noChangeShapeType="1"/>
            </p:cNvSpPr>
            <p:nvPr/>
          </p:nvSpPr>
          <p:spPr bwMode="auto">
            <a:xfrm>
              <a:off x="2111" y="16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19" name="Line 890"/>
            <p:cNvSpPr>
              <a:spLocks noChangeShapeType="1"/>
            </p:cNvSpPr>
            <p:nvPr/>
          </p:nvSpPr>
          <p:spPr bwMode="auto">
            <a:xfrm>
              <a:off x="2111" y="16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20" name="Line 891"/>
            <p:cNvSpPr>
              <a:spLocks noChangeShapeType="1"/>
            </p:cNvSpPr>
            <p:nvPr/>
          </p:nvSpPr>
          <p:spPr bwMode="auto">
            <a:xfrm>
              <a:off x="2111" y="16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21" name="Line 892"/>
            <p:cNvSpPr>
              <a:spLocks noChangeShapeType="1"/>
            </p:cNvSpPr>
            <p:nvPr/>
          </p:nvSpPr>
          <p:spPr bwMode="auto">
            <a:xfrm>
              <a:off x="2111" y="16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22" name="Line 893"/>
            <p:cNvSpPr>
              <a:spLocks noChangeShapeType="1"/>
            </p:cNvSpPr>
            <p:nvPr/>
          </p:nvSpPr>
          <p:spPr bwMode="auto">
            <a:xfrm>
              <a:off x="2111" y="17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23" name="Line 894"/>
            <p:cNvSpPr>
              <a:spLocks noChangeShapeType="1"/>
            </p:cNvSpPr>
            <p:nvPr/>
          </p:nvSpPr>
          <p:spPr bwMode="auto">
            <a:xfrm>
              <a:off x="2111" y="17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24" name="Line 895"/>
            <p:cNvSpPr>
              <a:spLocks noChangeShapeType="1"/>
            </p:cNvSpPr>
            <p:nvPr/>
          </p:nvSpPr>
          <p:spPr bwMode="auto">
            <a:xfrm>
              <a:off x="2111" y="17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25" name="Line 896"/>
            <p:cNvSpPr>
              <a:spLocks noChangeShapeType="1"/>
            </p:cNvSpPr>
            <p:nvPr/>
          </p:nvSpPr>
          <p:spPr bwMode="auto">
            <a:xfrm>
              <a:off x="2111" y="17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26" name="Line 897"/>
            <p:cNvSpPr>
              <a:spLocks noChangeShapeType="1"/>
            </p:cNvSpPr>
            <p:nvPr/>
          </p:nvSpPr>
          <p:spPr bwMode="auto">
            <a:xfrm>
              <a:off x="2111" y="17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27" name="Line 898"/>
            <p:cNvSpPr>
              <a:spLocks noChangeShapeType="1"/>
            </p:cNvSpPr>
            <p:nvPr/>
          </p:nvSpPr>
          <p:spPr bwMode="auto">
            <a:xfrm>
              <a:off x="2111" y="17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28" name="Line 899"/>
            <p:cNvSpPr>
              <a:spLocks noChangeShapeType="1"/>
            </p:cNvSpPr>
            <p:nvPr/>
          </p:nvSpPr>
          <p:spPr bwMode="auto">
            <a:xfrm>
              <a:off x="2111" y="177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29" name="Line 900"/>
            <p:cNvSpPr>
              <a:spLocks noChangeShapeType="1"/>
            </p:cNvSpPr>
            <p:nvPr/>
          </p:nvSpPr>
          <p:spPr bwMode="auto">
            <a:xfrm>
              <a:off x="2111" y="17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30" name="Line 901"/>
            <p:cNvSpPr>
              <a:spLocks noChangeShapeType="1"/>
            </p:cNvSpPr>
            <p:nvPr/>
          </p:nvSpPr>
          <p:spPr bwMode="auto">
            <a:xfrm>
              <a:off x="2111" y="18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31" name="Line 902"/>
            <p:cNvSpPr>
              <a:spLocks noChangeShapeType="1"/>
            </p:cNvSpPr>
            <p:nvPr/>
          </p:nvSpPr>
          <p:spPr bwMode="auto">
            <a:xfrm>
              <a:off x="2111" y="18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32" name="Line 903"/>
            <p:cNvSpPr>
              <a:spLocks noChangeShapeType="1"/>
            </p:cNvSpPr>
            <p:nvPr/>
          </p:nvSpPr>
          <p:spPr bwMode="auto">
            <a:xfrm>
              <a:off x="2111" y="18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33" name="Line 904"/>
            <p:cNvSpPr>
              <a:spLocks noChangeShapeType="1"/>
            </p:cNvSpPr>
            <p:nvPr/>
          </p:nvSpPr>
          <p:spPr bwMode="auto">
            <a:xfrm>
              <a:off x="2111" y="18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34" name="Line 905"/>
            <p:cNvSpPr>
              <a:spLocks noChangeShapeType="1"/>
            </p:cNvSpPr>
            <p:nvPr/>
          </p:nvSpPr>
          <p:spPr bwMode="auto">
            <a:xfrm>
              <a:off x="2111" y="18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35" name="Line 906"/>
            <p:cNvSpPr>
              <a:spLocks noChangeShapeType="1"/>
            </p:cNvSpPr>
            <p:nvPr/>
          </p:nvSpPr>
          <p:spPr bwMode="auto">
            <a:xfrm>
              <a:off x="2111" y="18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36" name="Line 907"/>
            <p:cNvSpPr>
              <a:spLocks noChangeShapeType="1"/>
            </p:cNvSpPr>
            <p:nvPr/>
          </p:nvSpPr>
          <p:spPr bwMode="auto">
            <a:xfrm>
              <a:off x="2111" y="18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37" name="Line 908"/>
            <p:cNvSpPr>
              <a:spLocks noChangeShapeType="1"/>
            </p:cNvSpPr>
            <p:nvPr/>
          </p:nvSpPr>
          <p:spPr bwMode="auto">
            <a:xfrm>
              <a:off x="2111" y="18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38" name="Line 909"/>
            <p:cNvSpPr>
              <a:spLocks noChangeShapeType="1"/>
            </p:cNvSpPr>
            <p:nvPr/>
          </p:nvSpPr>
          <p:spPr bwMode="auto">
            <a:xfrm>
              <a:off x="2111" y="19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39" name="Line 910"/>
            <p:cNvSpPr>
              <a:spLocks noChangeShapeType="1"/>
            </p:cNvSpPr>
            <p:nvPr/>
          </p:nvSpPr>
          <p:spPr bwMode="auto">
            <a:xfrm>
              <a:off x="2111" y="19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40" name="Line 911"/>
            <p:cNvSpPr>
              <a:spLocks noChangeShapeType="1"/>
            </p:cNvSpPr>
            <p:nvPr/>
          </p:nvSpPr>
          <p:spPr bwMode="auto">
            <a:xfrm>
              <a:off x="2111" y="19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41" name="Line 912"/>
            <p:cNvSpPr>
              <a:spLocks noChangeShapeType="1"/>
            </p:cNvSpPr>
            <p:nvPr/>
          </p:nvSpPr>
          <p:spPr bwMode="auto">
            <a:xfrm>
              <a:off x="2111" y="19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42" name="Line 913"/>
            <p:cNvSpPr>
              <a:spLocks noChangeShapeType="1"/>
            </p:cNvSpPr>
            <p:nvPr/>
          </p:nvSpPr>
          <p:spPr bwMode="auto">
            <a:xfrm>
              <a:off x="2111" y="19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43" name="Line 914"/>
            <p:cNvSpPr>
              <a:spLocks noChangeShapeType="1"/>
            </p:cNvSpPr>
            <p:nvPr/>
          </p:nvSpPr>
          <p:spPr bwMode="auto">
            <a:xfrm>
              <a:off x="2111" y="19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44" name="Line 915"/>
            <p:cNvSpPr>
              <a:spLocks noChangeShapeType="1"/>
            </p:cNvSpPr>
            <p:nvPr/>
          </p:nvSpPr>
          <p:spPr bwMode="auto">
            <a:xfrm>
              <a:off x="2111" y="19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45" name="Line 916"/>
            <p:cNvSpPr>
              <a:spLocks noChangeShapeType="1"/>
            </p:cNvSpPr>
            <p:nvPr/>
          </p:nvSpPr>
          <p:spPr bwMode="auto">
            <a:xfrm>
              <a:off x="2111" y="19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46" name="Line 917"/>
            <p:cNvSpPr>
              <a:spLocks noChangeShapeType="1"/>
            </p:cNvSpPr>
            <p:nvPr/>
          </p:nvSpPr>
          <p:spPr bwMode="auto">
            <a:xfrm>
              <a:off x="2111" y="20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47" name="Line 918"/>
            <p:cNvSpPr>
              <a:spLocks noChangeShapeType="1"/>
            </p:cNvSpPr>
            <p:nvPr/>
          </p:nvSpPr>
          <p:spPr bwMode="auto">
            <a:xfrm>
              <a:off x="2111" y="20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48" name="Line 919"/>
            <p:cNvSpPr>
              <a:spLocks noChangeShapeType="1"/>
            </p:cNvSpPr>
            <p:nvPr/>
          </p:nvSpPr>
          <p:spPr bwMode="auto">
            <a:xfrm>
              <a:off x="2111" y="20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49" name="Line 920"/>
            <p:cNvSpPr>
              <a:spLocks noChangeShapeType="1"/>
            </p:cNvSpPr>
            <p:nvPr/>
          </p:nvSpPr>
          <p:spPr bwMode="auto">
            <a:xfrm>
              <a:off x="2111" y="20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50" name="Line 921"/>
            <p:cNvSpPr>
              <a:spLocks noChangeShapeType="1"/>
            </p:cNvSpPr>
            <p:nvPr/>
          </p:nvSpPr>
          <p:spPr bwMode="auto">
            <a:xfrm>
              <a:off x="2111" y="20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51" name="Line 922"/>
            <p:cNvSpPr>
              <a:spLocks noChangeShapeType="1"/>
            </p:cNvSpPr>
            <p:nvPr/>
          </p:nvSpPr>
          <p:spPr bwMode="auto">
            <a:xfrm>
              <a:off x="2111" y="20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52" name="Line 923"/>
            <p:cNvSpPr>
              <a:spLocks noChangeShapeType="1"/>
            </p:cNvSpPr>
            <p:nvPr/>
          </p:nvSpPr>
          <p:spPr bwMode="auto">
            <a:xfrm>
              <a:off x="2111" y="20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53" name="Line 924"/>
            <p:cNvSpPr>
              <a:spLocks noChangeShapeType="1"/>
            </p:cNvSpPr>
            <p:nvPr/>
          </p:nvSpPr>
          <p:spPr bwMode="auto">
            <a:xfrm>
              <a:off x="2111" y="209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54" name="Line 925"/>
            <p:cNvSpPr>
              <a:spLocks noChangeShapeType="1"/>
            </p:cNvSpPr>
            <p:nvPr/>
          </p:nvSpPr>
          <p:spPr bwMode="auto">
            <a:xfrm>
              <a:off x="2111" y="210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55" name="Line 926"/>
            <p:cNvSpPr>
              <a:spLocks noChangeShapeType="1"/>
            </p:cNvSpPr>
            <p:nvPr/>
          </p:nvSpPr>
          <p:spPr bwMode="auto">
            <a:xfrm>
              <a:off x="2111" y="21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56" name="Line 927"/>
            <p:cNvSpPr>
              <a:spLocks noChangeShapeType="1"/>
            </p:cNvSpPr>
            <p:nvPr/>
          </p:nvSpPr>
          <p:spPr bwMode="auto">
            <a:xfrm>
              <a:off x="2111" y="21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57" name="Line 928"/>
            <p:cNvSpPr>
              <a:spLocks noChangeShapeType="1"/>
            </p:cNvSpPr>
            <p:nvPr/>
          </p:nvSpPr>
          <p:spPr bwMode="auto">
            <a:xfrm>
              <a:off x="2111" y="214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58" name="Line 929"/>
            <p:cNvSpPr>
              <a:spLocks noChangeShapeType="1"/>
            </p:cNvSpPr>
            <p:nvPr/>
          </p:nvSpPr>
          <p:spPr bwMode="auto">
            <a:xfrm>
              <a:off x="2111" y="215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59" name="Line 930"/>
            <p:cNvSpPr>
              <a:spLocks noChangeShapeType="1"/>
            </p:cNvSpPr>
            <p:nvPr/>
          </p:nvSpPr>
          <p:spPr bwMode="auto">
            <a:xfrm>
              <a:off x="2111" y="21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60" name="Line 931"/>
            <p:cNvSpPr>
              <a:spLocks noChangeShapeType="1"/>
            </p:cNvSpPr>
            <p:nvPr/>
          </p:nvSpPr>
          <p:spPr bwMode="auto">
            <a:xfrm>
              <a:off x="2111" y="21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61" name="Line 932"/>
            <p:cNvSpPr>
              <a:spLocks noChangeShapeType="1"/>
            </p:cNvSpPr>
            <p:nvPr/>
          </p:nvSpPr>
          <p:spPr bwMode="auto">
            <a:xfrm>
              <a:off x="2111" y="21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62" name="Line 933"/>
            <p:cNvSpPr>
              <a:spLocks noChangeShapeType="1"/>
            </p:cNvSpPr>
            <p:nvPr/>
          </p:nvSpPr>
          <p:spPr bwMode="auto">
            <a:xfrm>
              <a:off x="2111" y="22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63" name="Line 934"/>
            <p:cNvSpPr>
              <a:spLocks noChangeShapeType="1"/>
            </p:cNvSpPr>
            <p:nvPr/>
          </p:nvSpPr>
          <p:spPr bwMode="auto">
            <a:xfrm>
              <a:off x="2111" y="22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64" name="Line 935"/>
            <p:cNvSpPr>
              <a:spLocks noChangeShapeType="1"/>
            </p:cNvSpPr>
            <p:nvPr/>
          </p:nvSpPr>
          <p:spPr bwMode="auto">
            <a:xfrm>
              <a:off x="2111" y="22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65" name="Line 936"/>
            <p:cNvSpPr>
              <a:spLocks noChangeShapeType="1"/>
            </p:cNvSpPr>
            <p:nvPr/>
          </p:nvSpPr>
          <p:spPr bwMode="auto">
            <a:xfrm>
              <a:off x="2111" y="224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66" name="Line 937"/>
            <p:cNvSpPr>
              <a:spLocks noChangeShapeType="1"/>
            </p:cNvSpPr>
            <p:nvPr/>
          </p:nvSpPr>
          <p:spPr bwMode="auto">
            <a:xfrm>
              <a:off x="2111" y="22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67" name="Line 938"/>
            <p:cNvSpPr>
              <a:spLocks noChangeShapeType="1"/>
            </p:cNvSpPr>
            <p:nvPr/>
          </p:nvSpPr>
          <p:spPr bwMode="auto">
            <a:xfrm>
              <a:off x="2111" y="22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68" name="Line 939"/>
            <p:cNvSpPr>
              <a:spLocks noChangeShapeType="1"/>
            </p:cNvSpPr>
            <p:nvPr/>
          </p:nvSpPr>
          <p:spPr bwMode="auto">
            <a:xfrm>
              <a:off x="2111" y="228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69" name="Line 940"/>
            <p:cNvSpPr>
              <a:spLocks noChangeShapeType="1"/>
            </p:cNvSpPr>
            <p:nvPr/>
          </p:nvSpPr>
          <p:spPr bwMode="auto">
            <a:xfrm>
              <a:off x="2111" y="229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70" name="Line 941"/>
            <p:cNvSpPr>
              <a:spLocks noChangeShapeType="1"/>
            </p:cNvSpPr>
            <p:nvPr/>
          </p:nvSpPr>
          <p:spPr bwMode="auto">
            <a:xfrm>
              <a:off x="2111" y="23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71" name="Line 942"/>
            <p:cNvSpPr>
              <a:spLocks noChangeShapeType="1"/>
            </p:cNvSpPr>
            <p:nvPr/>
          </p:nvSpPr>
          <p:spPr bwMode="auto">
            <a:xfrm>
              <a:off x="2111" y="23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72" name="Line 943"/>
            <p:cNvSpPr>
              <a:spLocks noChangeShapeType="1"/>
            </p:cNvSpPr>
            <p:nvPr/>
          </p:nvSpPr>
          <p:spPr bwMode="auto">
            <a:xfrm>
              <a:off x="2111" y="233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73" name="Line 944"/>
            <p:cNvSpPr>
              <a:spLocks noChangeShapeType="1"/>
            </p:cNvSpPr>
            <p:nvPr/>
          </p:nvSpPr>
          <p:spPr bwMode="auto">
            <a:xfrm>
              <a:off x="2111" y="23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74" name="Line 945"/>
            <p:cNvSpPr>
              <a:spLocks noChangeShapeType="1"/>
            </p:cNvSpPr>
            <p:nvPr/>
          </p:nvSpPr>
          <p:spPr bwMode="auto">
            <a:xfrm>
              <a:off x="2111" y="23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75" name="Line 946"/>
            <p:cNvSpPr>
              <a:spLocks noChangeShapeType="1"/>
            </p:cNvSpPr>
            <p:nvPr/>
          </p:nvSpPr>
          <p:spPr bwMode="auto">
            <a:xfrm>
              <a:off x="2111" y="23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76" name="Line 947"/>
            <p:cNvSpPr>
              <a:spLocks noChangeShapeType="1"/>
            </p:cNvSpPr>
            <p:nvPr/>
          </p:nvSpPr>
          <p:spPr bwMode="auto">
            <a:xfrm>
              <a:off x="2111" y="23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77" name="Line 948"/>
            <p:cNvSpPr>
              <a:spLocks noChangeShapeType="1"/>
            </p:cNvSpPr>
            <p:nvPr/>
          </p:nvSpPr>
          <p:spPr bwMode="auto">
            <a:xfrm>
              <a:off x="2111" y="24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78" name="Line 949"/>
            <p:cNvSpPr>
              <a:spLocks noChangeShapeType="1"/>
            </p:cNvSpPr>
            <p:nvPr/>
          </p:nvSpPr>
          <p:spPr bwMode="auto">
            <a:xfrm>
              <a:off x="2111" y="24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79" name="Line 950"/>
            <p:cNvSpPr>
              <a:spLocks noChangeShapeType="1"/>
            </p:cNvSpPr>
            <p:nvPr/>
          </p:nvSpPr>
          <p:spPr bwMode="auto">
            <a:xfrm>
              <a:off x="2111" y="242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80" name="Line 951"/>
            <p:cNvSpPr>
              <a:spLocks noChangeShapeType="1"/>
            </p:cNvSpPr>
            <p:nvPr/>
          </p:nvSpPr>
          <p:spPr bwMode="auto">
            <a:xfrm>
              <a:off x="2111" y="243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81" name="Line 952"/>
            <p:cNvSpPr>
              <a:spLocks noChangeShapeType="1"/>
            </p:cNvSpPr>
            <p:nvPr/>
          </p:nvSpPr>
          <p:spPr bwMode="auto">
            <a:xfrm>
              <a:off x="2111" y="24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82" name="Line 953"/>
            <p:cNvSpPr>
              <a:spLocks noChangeShapeType="1"/>
            </p:cNvSpPr>
            <p:nvPr/>
          </p:nvSpPr>
          <p:spPr bwMode="auto">
            <a:xfrm>
              <a:off x="2111" y="24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83" name="Line 954"/>
            <p:cNvSpPr>
              <a:spLocks noChangeShapeType="1"/>
            </p:cNvSpPr>
            <p:nvPr/>
          </p:nvSpPr>
          <p:spPr bwMode="auto">
            <a:xfrm>
              <a:off x="2111" y="247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84" name="Line 955"/>
            <p:cNvSpPr>
              <a:spLocks noChangeShapeType="1"/>
            </p:cNvSpPr>
            <p:nvPr/>
          </p:nvSpPr>
          <p:spPr bwMode="auto">
            <a:xfrm>
              <a:off x="2111" y="248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85" name="Line 956"/>
            <p:cNvSpPr>
              <a:spLocks noChangeShapeType="1"/>
            </p:cNvSpPr>
            <p:nvPr/>
          </p:nvSpPr>
          <p:spPr bwMode="auto">
            <a:xfrm>
              <a:off x="2111" y="25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86" name="Line 957"/>
            <p:cNvSpPr>
              <a:spLocks noChangeShapeType="1"/>
            </p:cNvSpPr>
            <p:nvPr/>
          </p:nvSpPr>
          <p:spPr bwMode="auto">
            <a:xfrm>
              <a:off x="2111" y="25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87" name="Line 958"/>
            <p:cNvSpPr>
              <a:spLocks noChangeShapeType="1"/>
            </p:cNvSpPr>
            <p:nvPr/>
          </p:nvSpPr>
          <p:spPr bwMode="auto">
            <a:xfrm>
              <a:off x="2111" y="25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88" name="Line 959"/>
            <p:cNvSpPr>
              <a:spLocks noChangeShapeType="1"/>
            </p:cNvSpPr>
            <p:nvPr/>
          </p:nvSpPr>
          <p:spPr bwMode="auto">
            <a:xfrm>
              <a:off x="2111" y="25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89" name="Line 960"/>
            <p:cNvSpPr>
              <a:spLocks noChangeShapeType="1"/>
            </p:cNvSpPr>
            <p:nvPr/>
          </p:nvSpPr>
          <p:spPr bwMode="auto">
            <a:xfrm>
              <a:off x="2111" y="25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90" name="Line 961"/>
            <p:cNvSpPr>
              <a:spLocks noChangeShapeType="1"/>
            </p:cNvSpPr>
            <p:nvPr/>
          </p:nvSpPr>
          <p:spPr bwMode="auto">
            <a:xfrm>
              <a:off x="2111" y="256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91" name="Line 962"/>
            <p:cNvSpPr>
              <a:spLocks noChangeShapeType="1"/>
            </p:cNvSpPr>
            <p:nvPr/>
          </p:nvSpPr>
          <p:spPr bwMode="auto">
            <a:xfrm>
              <a:off x="2111" y="257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92" name="Line 963"/>
            <p:cNvSpPr>
              <a:spLocks noChangeShapeType="1"/>
            </p:cNvSpPr>
            <p:nvPr/>
          </p:nvSpPr>
          <p:spPr bwMode="auto">
            <a:xfrm>
              <a:off x="2111" y="25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93" name="Line 964"/>
            <p:cNvSpPr>
              <a:spLocks noChangeShapeType="1"/>
            </p:cNvSpPr>
            <p:nvPr/>
          </p:nvSpPr>
          <p:spPr bwMode="auto">
            <a:xfrm>
              <a:off x="2111" y="26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94" name="Line 965"/>
            <p:cNvSpPr>
              <a:spLocks noChangeShapeType="1"/>
            </p:cNvSpPr>
            <p:nvPr/>
          </p:nvSpPr>
          <p:spPr bwMode="auto">
            <a:xfrm>
              <a:off x="2111" y="261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95" name="Line 966"/>
            <p:cNvSpPr>
              <a:spLocks noChangeShapeType="1"/>
            </p:cNvSpPr>
            <p:nvPr/>
          </p:nvSpPr>
          <p:spPr bwMode="auto">
            <a:xfrm>
              <a:off x="2111" y="262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96" name="Line 967"/>
            <p:cNvSpPr>
              <a:spLocks noChangeShapeType="1"/>
            </p:cNvSpPr>
            <p:nvPr/>
          </p:nvSpPr>
          <p:spPr bwMode="auto">
            <a:xfrm>
              <a:off x="2111" y="26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97" name="Line 968"/>
            <p:cNvSpPr>
              <a:spLocks noChangeShapeType="1"/>
            </p:cNvSpPr>
            <p:nvPr/>
          </p:nvSpPr>
          <p:spPr bwMode="auto">
            <a:xfrm>
              <a:off x="2111" y="26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98" name="Line 969"/>
            <p:cNvSpPr>
              <a:spLocks noChangeShapeType="1"/>
            </p:cNvSpPr>
            <p:nvPr/>
          </p:nvSpPr>
          <p:spPr bwMode="auto">
            <a:xfrm>
              <a:off x="2111" y="26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99" name="Line 970"/>
            <p:cNvSpPr>
              <a:spLocks noChangeShapeType="1"/>
            </p:cNvSpPr>
            <p:nvPr/>
          </p:nvSpPr>
          <p:spPr bwMode="auto">
            <a:xfrm>
              <a:off x="2111" y="26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00" name="Line 971"/>
            <p:cNvSpPr>
              <a:spLocks noChangeShapeType="1"/>
            </p:cNvSpPr>
            <p:nvPr/>
          </p:nvSpPr>
          <p:spPr bwMode="auto">
            <a:xfrm>
              <a:off x="2111" y="26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01" name="Line 972"/>
            <p:cNvSpPr>
              <a:spLocks noChangeShapeType="1"/>
            </p:cNvSpPr>
            <p:nvPr/>
          </p:nvSpPr>
          <p:spPr bwMode="auto">
            <a:xfrm>
              <a:off x="2111" y="27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02" name="Line 973"/>
            <p:cNvSpPr>
              <a:spLocks noChangeShapeType="1"/>
            </p:cNvSpPr>
            <p:nvPr/>
          </p:nvSpPr>
          <p:spPr bwMode="auto">
            <a:xfrm>
              <a:off x="2111" y="27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03" name="Line 974"/>
            <p:cNvSpPr>
              <a:spLocks noChangeShapeType="1"/>
            </p:cNvSpPr>
            <p:nvPr/>
          </p:nvSpPr>
          <p:spPr bwMode="auto">
            <a:xfrm>
              <a:off x="2111" y="27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04" name="Line 975"/>
            <p:cNvSpPr>
              <a:spLocks noChangeShapeType="1"/>
            </p:cNvSpPr>
            <p:nvPr/>
          </p:nvSpPr>
          <p:spPr bwMode="auto">
            <a:xfrm>
              <a:off x="2111" y="27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05" name="Line 976"/>
            <p:cNvSpPr>
              <a:spLocks noChangeShapeType="1"/>
            </p:cNvSpPr>
            <p:nvPr/>
          </p:nvSpPr>
          <p:spPr bwMode="auto">
            <a:xfrm>
              <a:off x="2111" y="275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06" name="Line 977"/>
            <p:cNvSpPr>
              <a:spLocks noChangeShapeType="1"/>
            </p:cNvSpPr>
            <p:nvPr/>
          </p:nvSpPr>
          <p:spPr bwMode="auto">
            <a:xfrm>
              <a:off x="2111" y="276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07" name="Line 978"/>
            <p:cNvSpPr>
              <a:spLocks noChangeShapeType="1"/>
            </p:cNvSpPr>
            <p:nvPr/>
          </p:nvSpPr>
          <p:spPr bwMode="auto">
            <a:xfrm>
              <a:off x="2111" y="2782"/>
              <a:ext cx="0" cy="2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08" name="Line 979"/>
            <p:cNvSpPr>
              <a:spLocks noChangeShapeType="1"/>
            </p:cNvSpPr>
            <p:nvPr/>
          </p:nvSpPr>
          <p:spPr bwMode="auto">
            <a:xfrm>
              <a:off x="2167" y="2766"/>
              <a:ext cx="0" cy="1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09" name="Line 980"/>
            <p:cNvSpPr>
              <a:spLocks noChangeShapeType="1"/>
            </p:cNvSpPr>
            <p:nvPr/>
          </p:nvSpPr>
          <p:spPr bwMode="auto">
            <a:xfrm>
              <a:off x="2167" y="8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10" name="Line 981"/>
            <p:cNvSpPr>
              <a:spLocks noChangeShapeType="1"/>
            </p:cNvSpPr>
            <p:nvPr/>
          </p:nvSpPr>
          <p:spPr bwMode="auto">
            <a:xfrm>
              <a:off x="2167" y="8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11" name="Line 982"/>
            <p:cNvSpPr>
              <a:spLocks noChangeShapeType="1"/>
            </p:cNvSpPr>
            <p:nvPr/>
          </p:nvSpPr>
          <p:spPr bwMode="auto">
            <a:xfrm>
              <a:off x="2167" y="8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12" name="Line 983"/>
            <p:cNvSpPr>
              <a:spLocks noChangeShapeType="1"/>
            </p:cNvSpPr>
            <p:nvPr/>
          </p:nvSpPr>
          <p:spPr bwMode="auto">
            <a:xfrm>
              <a:off x="2167" y="8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13" name="Line 984"/>
            <p:cNvSpPr>
              <a:spLocks noChangeShapeType="1"/>
            </p:cNvSpPr>
            <p:nvPr/>
          </p:nvSpPr>
          <p:spPr bwMode="auto">
            <a:xfrm>
              <a:off x="2167" y="9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14" name="Line 985"/>
            <p:cNvSpPr>
              <a:spLocks noChangeShapeType="1"/>
            </p:cNvSpPr>
            <p:nvPr/>
          </p:nvSpPr>
          <p:spPr bwMode="auto">
            <a:xfrm>
              <a:off x="2167" y="92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15" name="Line 986"/>
            <p:cNvSpPr>
              <a:spLocks noChangeShapeType="1"/>
            </p:cNvSpPr>
            <p:nvPr/>
          </p:nvSpPr>
          <p:spPr bwMode="auto">
            <a:xfrm>
              <a:off x="2167" y="93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16" name="Line 987"/>
            <p:cNvSpPr>
              <a:spLocks noChangeShapeType="1"/>
            </p:cNvSpPr>
            <p:nvPr/>
          </p:nvSpPr>
          <p:spPr bwMode="auto">
            <a:xfrm>
              <a:off x="2167" y="9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17" name="Line 988"/>
            <p:cNvSpPr>
              <a:spLocks noChangeShapeType="1"/>
            </p:cNvSpPr>
            <p:nvPr/>
          </p:nvSpPr>
          <p:spPr bwMode="auto">
            <a:xfrm>
              <a:off x="2167" y="9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18" name="Line 989"/>
            <p:cNvSpPr>
              <a:spLocks noChangeShapeType="1"/>
            </p:cNvSpPr>
            <p:nvPr/>
          </p:nvSpPr>
          <p:spPr bwMode="auto">
            <a:xfrm>
              <a:off x="2167" y="97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19" name="Line 990"/>
            <p:cNvSpPr>
              <a:spLocks noChangeShapeType="1"/>
            </p:cNvSpPr>
            <p:nvPr/>
          </p:nvSpPr>
          <p:spPr bwMode="auto">
            <a:xfrm>
              <a:off x="2167" y="98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20" name="Line 991"/>
            <p:cNvSpPr>
              <a:spLocks noChangeShapeType="1"/>
            </p:cNvSpPr>
            <p:nvPr/>
          </p:nvSpPr>
          <p:spPr bwMode="auto">
            <a:xfrm>
              <a:off x="2167" y="10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21" name="Line 992"/>
            <p:cNvSpPr>
              <a:spLocks noChangeShapeType="1"/>
            </p:cNvSpPr>
            <p:nvPr/>
          </p:nvSpPr>
          <p:spPr bwMode="auto">
            <a:xfrm>
              <a:off x="2167" y="10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22" name="Line 993"/>
            <p:cNvSpPr>
              <a:spLocks noChangeShapeType="1"/>
            </p:cNvSpPr>
            <p:nvPr/>
          </p:nvSpPr>
          <p:spPr bwMode="auto">
            <a:xfrm>
              <a:off x="2167" y="10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23" name="Line 994"/>
            <p:cNvSpPr>
              <a:spLocks noChangeShapeType="1"/>
            </p:cNvSpPr>
            <p:nvPr/>
          </p:nvSpPr>
          <p:spPr bwMode="auto">
            <a:xfrm>
              <a:off x="2167" y="10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24" name="Line 995"/>
            <p:cNvSpPr>
              <a:spLocks noChangeShapeType="1"/>
            </p:cNvSpPr>
            <p:nvPr/>
          </p:nvSpPr>
          <p:spPr bwMode="auto">
            <a:xfrm>
              <a:off x="2167" y="10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25" name="Line 996"/>
            <p:cNvSpPr>
              <a:spLocks noChangeShapeType="1"/>
            </p:cNvSpPr>
            <p:nvPr/>
          </p:nvSpPr>
          <p:spPr bwMode="auto">
            <a:xfrm>
              <a:off x="2167" y="106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26" name="Line 997"/>
            <p:cNvSpPr>
              <a:spLocks noChangeShapeType="1"/>
            </p:cNvSpPr>
            <p:nvPr/>
          </p:nvSpPr>
          <p:spPr bwMode="auto">
            <a:xfrm>
              <a:off x="2167" y="107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27" name="Line 998"/>
            <p:cNvSpPr>
              <a:spLocks noChangeShapeType="1"/>
            </p:cNvSpPr>
            <p:nvPr/>
          </p:nvSpPr>
          <p:spPr bwMode="auto">
            <a:xfrm>
              <a:off x="2167" y="10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28" name="Line 999"/>
            <p:cNvSpPr>
              <a:spLocks noChangeShapeType="1"/>
            </p:cNvSpPr>
            <p:nvPr/>
          </p:nvSpPr>
          <p:spPr bwMode="auto">
            <a:xfrm>
              <a:off x="2167" y="11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29" name="Line 1000"/>
            <p:cNvSpPr>
              <a:spLocks noChangeShapeType="1"/>
            </p:cNvSpPr>
            <p:nvPr/>
          </p:nvSpPr>
          <p:spPr bwMode="auto">
            <a:xfrm>
              <a:off x="2167" y="111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30" name="Line 1001"/>
            <p:cNvSpPr>
              <a:spLocks noChangeShapeType="1"/>
            </p:cNvSpPr>
            <p:nvPr/>
          </p:nvSpPr>
          <p:spPr bwMode="auto">
            <a:xfrm>
              <a:off x="2167" y="112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31" name="Line 1002"/>
            <p:cNvSpPr>
              <a:spLocks noChangeShapeType="1"/>
            </p:cNvSpPr>
            <p:nvPr/>
          </p:nvSpPr>
          <p:spPr bwMode="auto">
            <a:xfrm>
              <a:off x="2167" y="11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32" name="Line 1003"/>
            <p:cNvSpPr>
              <a:spLocks noChangeShapeType="1"/>
            </p:cNvSpPr>
            <p:nvPr/>
          </p:nvSpPr>
          <p:spPr bwMode="auto">
            <a:xfrm>
              <a:off x="2167" y="11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33" name="Line 1004"/>
            <p:cNvSpPr>
              <a:spLocks noChangeShapeType="1"/>
            </p:cNvSpPr>
            <p:nvPr/>
          </p:nvSpPr>
          <p:spPr bwMode="auto">
            <a:xfrm>
              <a:off x="2167" y="11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34" name="Line 1005"/>
            <p:cNvSpPr>
              <a:spLocks noChangeShapeType="1"/>
            </p:cNvSpPr>
            <p:nvPr/>
          </p:nvSpPr>
          <p:spPr bwMode="auto">
            <a:xfrm>
              <a:off x="2167" y="11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35" name="Line 1006"/>
            <p:cNvSpPr>
              <a:spLocks noChangeShapeType="1"/>
            </p:cNvSpPr>
            <p:nvPr/>
          </p:nvSpPr>
          <p:spPr bwMode="auto">
            <a:xfrm>
              <a:off x="2167" y="11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36" name="Line 1007"/>
            <p:cNvSpPr>
              <a:spLocks noChangeShapeType="1"/>
            </p:cNvSpPr>
            <p:nvPr/>
          </p:nvSpPr>
          <p:spPr bwMode="auto">
            <a:xfrm>
              <a:off x="2167" y="12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37" name="Line 1008"/>
            <p:cNvSpPr>
              <a:spLocks noChangeShapeType="1"/>
            </p:cNvSpPr>
            <p:nvPr/>
          </p:nvSpPr>
          <p:spPr bwMode="auto">
            <a:xfrm>
              <a:off x="2167" y="12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38" name="Group 1210"/>
          <p:cNvGrpSpPr>
            <a:grpSpLocks/>
          </p:cNvGrpSpPr>
          <p:nvPr/>
        </p:nvGrpSpPr>
        <p:grpSpPr bwMode="auto">
          <a:xfrm>
            <a:off x="3440113" y="1365251"/>
            <a:ext cx="73025" cy="3054350"/>
            <a:chOff x="2167" y="860"/>
            <a:chExt cx="46" cy="1924"/>
          </a:xfrm>
        </p:grpSpPr>
        <p:sp>
          <p:nvSpPr>
            <p:cNvPr id="4138" name="Line 1010"/>
            <p:cNvSpPr>
              <a:spLocks noChangeShapeType="1"/>
            </p:cNvSpPr>
            <p:nvPr/>
          </p:nvSpPr>
          <p:spPr bwMode="auto">
            <a:xfrm>
              <a:off x="2167" y="12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39" name="Line 1011"/>
            <p:cNvSpPr>
              <a:spLocks noChangeShapeType="1"/>
            </p:cNvSpPr>
            <p:nvPr/>
          </p:nvSpPr>
          <p:spPr bwMode="auto">
            <a:xfrm>
              <a:off x="2167" y="12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40" name="Line 1012"/>
            <p:cNvSpPr>
              <a:spLocks noChangeShapeType="1"/>
            </p:cNvSpPr>
            <p:nvPr/>
          </p:nvSpPr>
          <p:spPr bwMode="auto">
            <a:xfrm>
              <a:off x="2167" y="125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41" name="Line 1013"/>
            <p:cNvSpPr>
              <a:spLocks noChangeShapeType="1"/>
            </p:cNvSpPr>
            <p:nvPr/>
          </p:nvSpPr>
          <p:spPr bwMode="auto">
            <a:xfrm>
              <a:off x="2167" y="126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42" name="Line 1014"/>
            <p:cNvSpPr>
              <a:spLocks noChangeShapeType="1"/>
            </p:cNvSpPr>
            <p:nvPr/>
          </p:nvSpPr>
          <p:spPr bwMode="auto">
            <a:xfrm>
              <a:off x="2167" y="12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43" name="Line 1015"/>
            <p:cNvSpPr>
              <a:spLocks noChangeShapeType="1"/>
            </p:cNvSpPr>
            <p:nvPr/>
          </p:nvSpPr>
          <p:spPr bwMode="auto">
            <a:xfrm>
              <a:off x="2167" y="12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44" name="Line 1016"/>
            <p:cNvSpPr>
              <a:spLocks noChangeShapeType="1"/>
            </p:cNvSpPr>
            <p:nvPr/>
          </p:nvSpPr>
          <p:spPr bwMode="auto">
            <a:xfrm>
              <a:off x="2167" y="130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45" name="Line 1017"/>
            <p:cNvSpPr>
              <a:spLocks noChangeShapeType="1"/>
            </p:cNvSpPr>
            <p:nvPr/>
          </p:nvSpPr>
          <p:spPr bwMode="auto">
            <a:xfrm>
              <a:off x="2167" y="131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46" name="Line 1018"/>
            <p:cNvSpPr>
              <a:spLocks noChangeShapeType="1"/>
            </p:cNvSpPr>
            <p:nvPr/>
          </p:nvSpPr>
          <p:spPr bwMode="auto">
            <a:xfrm>
              <a:off x="2167" y="13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47" name="Line 1019"/>
            <p:cNvSpPr>
              <a:spLocks noChangeShapeType="1"/>
            </p:cNvSpPr>
            <p:nvPr/>
          </p:nvSpPr>
          <p:spPr bwMode="auto">
            <a:xfrm>
              <a:off x="2167" y="13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48" name="Line 1020"/>
            <p:cNvSpPr>
              <a:spLocks noChangeShapeType="1"/>
            </p:cNvSpPr>
            <p:nvPr/>
          </p:nvSpPr>
          <p:spPr bwMode="auto">
            <a:xfrm>
              <a:off x="2167" y="13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49" name="Line 1021"/>
            <p:cNvSpPr>
              <a:spLocks noChangeShapeType="1"/>
            </p:cNvSpPr>
            <p:nvPr/>
          </p:nvSpPr>
          <p:spPr bwMode="auto">
            <a:xfrm>
              <a:off x="2167" y="13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50" name="Line 1022"/>
            <p:cNvSpPr>
              <a:spLocks noChangeShapeType="1"/>
            </p:cNvSpPr>
            <p:nvPr/>
          </p:nvSpPr>
          <p:spPr bwMode="auto">
            <a:xfrm>
              <a:off x="2167" y="13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51" name="Line 1023"/>
            <p:cNvSpPr>
              <a:spLocks noChangeShapeType="1"/>
            </p:cNvSpPr>
            <p:nvPr/>
          </p:nvSpPr>
          <p:spPr bwMode="auto">
            <a:xfrm>
              <a:off x="2167" y="139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52" name="Line 1024"/>
            <p:cNvSpPr>
              <a:spLocks noChangeShapeType="1"/>
            </p:cNvSpPr>
            <p:nvPr/>
          </p:nvSpPr>
          <p:spPr bwMode="auto">
            <a:xfrm>
              <a:off x="2167" y="140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53" name="Line 1025"/>
            <p:cNvSpPr>
              <a:spLocks noChangeShapeType="1"/>
            </p:cNvSpPr>
            <p:nvPr/>
          </p:nvSpPr>
          <p:spPr bwMode="auto">
            <a:xfrm>
              <a:off x="2167" y="14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54" name="Line 1026"/>
            <p:cNvSpPr>
              <a:spLocks noChangeShapeType="1"/>
            </p:cNvSpPr>
            <p:nvPr/>
          </p:nvSpPr>
          <p:spPr bwMode="auto">
            <a:xfrm>
              <a:off x="2167" y="14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55" name="Line 1027"/>
            <p:cNvSpPr>
              <a:spLocks noChangeShapeType="1"/>
            </p:cNvSpPr>
            <p:nvPr/>
          </p:nvSpPr>
          <p:spPr bwMode="auto">
            <a:xfrm>
              <a:off x="2167" y="144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56" name="Line 1028"/>
            <p:cNvSpPr>
              <a:spLocks noChangeShapeType="1"/>
            </p:cNvSpPr>
            <p:nvPr/>
          </p:nvSpPr>
          <p:spPr bwMode="auto">
            <a:xfrm>
              <a:off x="2167" y="145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57" name="Line 1029"/>
            <p:cNvSpPr>
              <a:spLocks noChangeShapeType="1"/>
            </p:cNvSpPr>
            <p:nvPr/>
          </p:nvSpPr>
          <p:spPr bwMode="auto">
            <a:xfrm>
              <a:off x="2167" y="14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58" name="Line 1030"/>
            <p:cNvSpPr>
              <a:spLocks noChangeShapeType="1"/>
            </p:cNvSpPr>
            <p:nvPr/>
          </p:nvSpPr>
          <p:spPr bwMode="auto">
            <a:xfrm>
              <a:off x="2167" y="14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59" name="Line 1031"/>
            <p:cNvSpPr>
              <a:spLocks noChangeShapeType="1"/>
            </p:cNvSpPr>
            <p:nvPr/>
          </p:nvSpPr>
          <p:spPr bwMode="auto">
            <a:xfrm>
              <a:off x="2167" y="14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60" name="Line 1032"/>
            <p:cNvSpPr>
              <a:spLocks noChangeShapeType="1"/>
            </p:cNvSpPr>
            <p:nvPr/>
          </p:nvSpPr>
          <p:spPr bwMode="auto">
            <a:xfrm>
              <a:off x="2167" y="15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61" name="Line 1033"/>
            <p:cNvSpPr>
              <a:spLocks noChangeShapeType="1"/>
            </p:cNvSpPr>
            <p:nvPr/>
          </p:nvSpPr>
          <p:spPr bwMode="auto">
            <a:xfrm>
              <a:off x="2167" y="15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62" name="Line 1034"/>
            <p:cNvSpPr>
              <a:spLocks noChangeShapeType="1"/>
            </p:cNvSpPr>
            <p:nvPr/>
          </p:nvSpPr>
          <p:spPr bwMode="auto">
            <a:xfrm>
              <a:off x="2167" y="15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63" name="Line 1035"/>
            <p:cNvSpPr>
              <a:spLocks noChangeShapeType="1"/>
            </p:cNvSpPr>
            <p:nvPr/>
          </p:nvSpPr>
          <p:spPr bwMode="auto">
            <a:xfrm>
              <a:off x="2167" y="154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64" name="Line 1036"/>
            <p:cNvSpPr>
              <a:spLocks noChangeShapeType="1"/>
            </p:cNvSpPr>
            <p:nvPr/>
          </p:nvSpPr>
          <p:spPr bwMode="auto">
            <a:xfrm>
              <a:off x="2167" y="15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65" name="Line 1037"/>
            <p:cNvSpPr>
              <a:spLocks noChangeShapeType="1"/>
            </p:cNvSpPr>
            <p:nvPr/>
          </p:nvSpPr>
          <p:spPr bwMode="auto">
            <a:xfrm>
              <a:off x="2167" y="15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66" name="Line 1038"/>
            <p:cNvSpPr>
              <a:spLocks noChangeShapeType="1"/>
            </p:cNvSpPr>
            <p:nvPr/>
          </p:nvSpPr>
          <p:spPr bwMode="auto">
            <a:xfrm>
              <a:off x="2167" y="15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67" name="Line 1039"/>
            <p:cNvSpPr>
              <a:spLocks noChangeShapeType="1"/>
            </p:cNvSpPr>
            <p:nvPr/>
          </p:nvSpPr>
          <p:spPr bwMode="auto">
            <a:xfrm>
              <a:off x="2167" y="15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68" name="Line 1040"/>
            <p:cNvSpPr>
              <a:spLocks noChangeShapeType="1"/>
            </p:cNvSpPr>
            <p:nvPr/>
          </p:nvSpPr>
          <p:spPr bwMode="auto">
            <a:xfrm>
              <a:off x="2167" y="16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69" name="Line 1041"/>
            <p:cNvSpPr>
              <a:spLocks noChangeShapeType="1"/>
            </p:cNvSpPr>
            <p:nvPr/>
          </p:nvSpPr>
          <p:spPr bwMode="auto">
            <a:xfrm>
              <a:off x="2167" y="16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70" name="Line 1042"/>
            <p:cNvSpPr>
              <a:spLocks noChangeShapeType="1"/>
            </p:cNvSpPr>
            <p:nvPr/>
          </p:nvSpPr>
          <p:spPr bwMode="auto">
            <a:xfrm>
              <a:off x="2167" y="163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71" name="Line 1043"/>
            <p:cNvSpPr>
              <a:spLocks noChangeShapeType="1"/>
            </p:cNvSpPr>
            <p:nvPr/>
          </p:nvSpPr>
          <p:spPr bwMode="auto">
            <a:xfrm>
              <a:off x="2167" y="16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72" name="Line 1044"/>
            <p:cNvSpPr>
              <a:spLocks noChangeShapeType="1"/>
            </p:cNvSpPr>
            <p:nvPr/>
          </p:nvSpPr>
          <p:spPr bwMode="auto">
            <a:xfrm>
              <a:off x="2167" y="16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73" name="Line 1045"/>
            <p:cNvSpPr>
              <a:spLocks noChangeShapeType="1"/>
            </p:cNvSpPr>
            <p:nvPr/>
          </p:nvSpPr>
          <p:spPr bwMode="auto">
            <a:xfrm>
              <a:off x="2167" y="16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74" name="Line 1046"/>
            <p:cNvSpPr>
              <a:spLocks noChangeShapeType="1"/>
            </p:cNvSpPr>
            <p:nvPr/>
          </p:nvSpPr>
          <p:spPr bwMode="auto">
            <a:xfrm>
              <a:off x="2167" y="16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75" name="Line 1047"/>
            <p:cNvSpPr>
              <a:spLocks noChangeShapeType="1"/>
            </p:cNvSpPr>
            <p:nvPr/>
          </p:nvSpPr>
          <p:spPr bwMode="auto">
            <a:xfrm>
              <a:off x="2167" y="17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76" name="Line 1048"/>
            <p:cNvSpPr>
              <a:spLocks noChangeShapeType="1"/>
            </p:cNvSpPr>
            <p:nvPr/>
          </p:nvSpPr>
          <p:spPr bwMode="auto">
            <a:xfrm>
              <a:off x="2167" y="17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77" name="Line 1049"/>
            <p:cNvSpPr>
              <a:spLocks noChangeShapeType="1"/>
            </p:cNvSpPr>
            <p:nvPr/>
          </p:nvSpPr>
          <p:spPr bwMode="auto">
            <a:xfrm>
              <a:off x="2167" y="17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78" name="Line 1050"/>
            <p:cNvSpPr>
              <a:spLocks noChangeShapeType="1"/>
            </p:cNvSpPr>
            <p:nvPr/>
          </p:nvSpPr>
          <p:spPr bwMode="auto">
            <a:xfrm>
              <a:off x="2167" y="17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79" name="Line 1051"/>
            <p:cNvSpPr>
              <a:spLocks noChangeShapeType="1"/>
            </p:cNvSpPr>
            <p:nvPr/>
          </p:nvSpPr>
          <p:spPr bwMode="auto">
            <a:xfrm>
              <a:off x="2167" y="17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80" name="Line 1052"/>
            <p:cNvSpPr>
              <a:spLocks noChangeShapeType="1"/>
            </p:cNvSpPr>
            <p:nvPr/>
          </p:nvSpPr>
          <p:spPr bwMode="auto">
            <a:xfrm>
              <a:off x="2167" y="17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81" name="Line 1053"/>
            <p:cNvSpPr>
              <a:spLocks noChangeShapeType="1"/>
            </p:cNvSpPr>
            <p:nvPr/>
          </p:nvSpPr>
          <p:spPr bwMode="auto">
            <a:xfrm>
              <a:off x="2167" y="177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82" name="Line 1054"/>
            <p:cNvSpPr>
              <a:spLocks noChangeShapeType="1"/>
            </p:cNvSpPr>
            <p:nvPr/>
          </p:nvSpPr>
          <p:spPr bwMode="auto">
            <a:xfrm>
              <a:off x="2167" y="17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83" name="Line 1055"/>
            <p:cNvSpPr>
              <a:spLocks noChangeShapeType="1"/>
            </p:cNvSpPr>
            <p:nvPr/>
          </p:nvSpPr>
          <p:spPr bwMode="auto">
            <a:xfrm>
              <a:off x="2167" y="18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84" name="Line 1056"/>
            <p:cNvSpPr>
              <a:spLocks noChangeShapeType="1"/>
            </p:cNvSpPr>
            <p:nvPr/>
          </p:nvSpPr>
          <p:spPr bwMode="auto">
            <a:xfrm>
              <a:off x="2167" y="18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85" name="Line 1057"/>
            <p:cNvSpPr>
              <a:spLocks noChangeShapeType="1"/>
            </p:cNvSpPr>
            <p:nvPr/>
          </p:nvSpPr>
          <p:spPr bwMode="auto">
            <a:xfrm>
              <a:off x="2167" y="18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86" name="Line 1058"/>
            <p:cNvSpPr>
              <a:spLocks noChangeShapeType="1"/>
            </p:cNvSpPr>
            <p:nvPr/>
          </p:nvSpPr>
          <p:spPr bwMode="auto">
            <a:xfrm>
              <a:off x="2167" y="18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87" name="Line 1059"/>
            <p:cNvSpPr>
              <a:spLocks noChangeShapeType="1"/>
            </p:cNvSpPr>
            <p:nvPr/>
          </p:nvSpPr>
          <p:spPr bwMode="auto">
            <a:xfrm>
              <a:off x="2167" y="18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88" name="Line 1060"/>
            <p:cNvSpPr>
              <a:spLocks noChangeShapeType="1"/>
            </p:cNvSpPr>
            <p:nvPr/>
          </p:nvSpPr>
          <p:spPr bwMode="auto">
            <a:xfrm>
              <a:off x="2167" y="18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89" name="Line 1061"/>
            <p:cNvSpPr>
              <a:spLocks noChangeShapeType="1"/>
            </p:cNvSpPr>
            <p:nvPr/>
          </p:nvSpPr>
          <p:spPr bwMode="auto">
            <a:xfrm>
              <a:off x="2167" y="18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90" name="Line 1062"/>
            <p:cNvSpPr>
              <a:spLocks noChangeShapeType="1"/>
            </p:cNvSpPr>
            <p:nvPr/>
          </p:nvSpPr>
          <p:spPr bwMode="auto">
            <a:xfrm>
              <a:off x="2167" y="18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91" name="Line 1063"/>
            <p:cNvSpPr>
              <a:spLocks noChangeShapeType="1"/>
            </p:cNvSpPr>
            <p:nvPr/>
          </p:nvSpPr>
          <p:spPr bwMode="auto">
            <a:xfrm>
              <a:off x="2167" y="19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92" name="Line 1064"/>
            <p:cNvSpPr>
              <a:spLocks noChangeShapeType="1"/>
            </p:cNvSpPr>
            <p:nvPr/>
          </p:nvSpPr>
          <p:spPr bwMode="auto">
            <a:xfrm>
              <a:off x="2167" y="19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93" name="Line 1065"/>
            <p:cNvSpPr>
              <a:spLocks noChangeShapeType="1"/>
            </p:cNvSpPr>
            <p:nvPr/>
          </p:nvSpPr>
          <p:spPr bwMode="auto">
            <a:xfrm>
              <a:off x="2167" y="19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94" name="Line 1066"/>
            <p:cNvSpPr>
              <a:spLocks noChangeShapeType="1"/>
            </p:cNvSpPr>
            <p:nvPr/>
          </p:nvSpPr>
          <p:spPr bwMode="auto">
            <a:xfrm>
              <a:off x="2167" y="19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95" name="Line 1067"/>
            <p:cNvSpPr>
              <a:spLocks noChangeShapeType="1"/>
            </p:cNvSpPr>
            <p:nvPr/>
          </p:nvSpPr>
          <p:spPr bwMode="auto">
            <a:xfrm>
              <a:off x="2167" y="19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96" name="Line 1068"/>
            <p:cNvSpPr>
              <a:spLocks noChangeShapeType="1"/>
            </p:cNvSpPr>
            <p:nvPr/>
          </p:nvSpPr>
          <p:spPr bwMode="auto">
            <a:xfrm>
              <a:off x="2167" y="19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97" name="Line 1069"/>
            <p:cNvSpPr>
              <a:spLocks noChangeShapeType="1"/>
            </p:cNvSpPr>
            <p:nvPr/>
          </p:nvSpPr>
          <p:spPr bwMode="auto">
            <a:xfrm>
              <a:off x="2167" y="19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98" name="Line 1070"/>
            <p:cNvSpPr>
              <a:spLocks noChangeShapeType="1"/>
            </p:cNvSpPr>
            <p:nvPr/>
          </p:nvSpPr>
          <p:spPr bwMode="auto">
            <a:xfrm>
              <a:off x="2167" y="19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99" name="Line 1071"/>
            <p:cNvSpPr>
              <a:spLocks noChangeShapeType="1"/>
            </p:cNvSpPr>
            <p:nvPr/>
          </p:nvSpPr>
          <p:spPr bwMode="auto">
            <a:xfrm>
              <a:off x="2167" y="20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00" name="Line 1072"/>
            <p:cNvSpPr>
              <a:spLocks noChangeShapeType="1"/>
            </p:cNvSpPr>
            <p:nvPr/>
          </p:nvSpPr>
          <p:spPr bwMode="auto">
            <a:xfrm>
              <a:off x="2167" y="20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01" name="Line 1073"/>
            <p:cNvSpPr>
              <a:spLocks noChangeShapeType="1"/>
            </p:cNvSpPr>
            <p:nvPr/>
          </p:nvSpPr>
          <p:spPr bwMode="auto">
            <a:xfrm>
              <a:off x="2167" y="20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02" name="Line 1074"/>
            <p:cNvSpPr>
              <a:spLocks noChangeShapeType="1"/>
            </p:cNvSpPr>
            <p:nvPr/>
          </p:nvSpPr>
          <p:spPr bwMode="auto">
            <a:xfrm>
              <a:off x="2167" y="20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03" name="Line 1075"/>
            <p:cNvSpPr>
              <a:spLocks noChangeShapeType="1"/>
            </p:cNvSpPr>
            <p:nvPr/>
          </p:nvSpPr>
          <p:spPr bwMode="auto">
            <a:xfrm>
              <a:off x="2167" y="20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04" name="Line 1076"/>
            <p:cNvSpPr>
              <a:spLocks noChangeShapeType="1"/>
            </p:cNvSpPr>
            <p:nvPr/>
          </p:nvSpPr>
          <p:spPr bwMode="auto">
            <a:xfrm>
              <a:off x="2167" y="20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05" name="Line 1077"/>
            <p:cNvSpPr>
              <a:spLocks noChangeShapeType="1"/>
            </p:cNvSpPr>
            <p:nvPr/>
          </p:nvSpPr>
          <p:spPr bwMode="auto">
            <a:xfrm>
              <a:off x="2167" y="20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06" name="Line 1078"/>
            <p:cNvSpPr>
              <a:spLocks noChangeShapeType="1"/>
            </p:cNvSpPr>
            <p:nvPr/>
          </p:nvSpPr>
          <p:spPr bwMode="auto">
            <a:xfrm>
              <a:off x="2167" y="209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07" name="Line 1079"/>
            <p:cNvSpPr>
              <a:spLocks noChangeShapeType="1"/>
            </p:cNvSpPr>
            <p:nvPr/>
          </p:nvSpPr>
          <p:spPr bwMode="auto">
            <a:xfrm>
              <a:off x="2167" y="210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08" name="Line 1080"/>
            <p:cNvSpPr>
              <a:spLocks noChangeShapeType="1"/>
            </p:cNvSpPr>
            <p:nvPr/>
          </p:nvSpPr>
          <p:spPr bwMode="auto">
            <a:xfrm>
              <a:off x="2167" y="21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09" name="Line 1081"/>
            <p:cNvSpPr>
              <a:spLocks noChangeShapeType="1"/>
            </p:cNvSpPr>
            <p:nvPr/>
          </p:nvSpPr>
          <p:spPr bwMode="auto">
            <a:xfrm>
              <a:off x="2167" y="21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10" name="Line 1082"/>
            <p:cNvSpPr>
              <a:spLocks noChangeShapeType="1"/>
            </p:cNvSpPr>
            <p:nvPr/>
          </p:nvSpPr>
          <p:spPr bwMode="auto">
            <a:xfrm>
              <a:off x="2167" y="214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11" name="Line 1083"/>
            <p:cNvSpPr>
              <a:spLocks noChangeShapeType="1"/>
            </p:cNvSpPr>
            <p:nvPr/>
          </p:nvSpPr>
          <p:spPr bwMode="auto">
            <a:xfrm>
              <a:off x="2167" y="215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12" name="Line 1084"/>
            <p:cNvSpPr>
              <a:spLocks noChangeShapeType="1"/>
            </p:cNvSpPr>
            <p:nvPr/>
          </p:nvSpPr>
          <p:spPr bwMode="auto">
            <a:xfrm>
              <a:off x="2167" y="21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13" name="Line 1085"/>
            <p:cNvSpPr>
              <a:spLocks noChangeShapeType="1"/>
            </p:cNvSpPr>
            <p:nvPr/>
          </p:nvSpPr>
          <p:spPr bwMode="auto">
            <a:xfrm>
              <a:off x="2167" y="21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14" name="Line 1086"/>
            <p:cNvSpPr>
              <a:spLocks noChangeShapeType="1"/>
            </p:cNvSpPr>
            <p:nvPr/>
          </p:nvSpPr>
          <p:spPr bwMode="auto">
            <a:xfrm>
              <a:off x="2167" y="21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15" name="Line 1087"/>
            <p:cNvSpPr>
              <a:spLocks noChangeShapeType="1"/>
            </p:cNvSpPr>
            <p:nvPr/>
          </p:nvSpPr>
          <p:spPr bwMode="auto">
            <a:xfrm>
              <a:off x="2167" y="22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16" name="Line 1088"/>
            <p:cNvSpPr>
              <a:spLocks noChangeShapeType="1"/>
            </p:cNvSpPr>
            <p:nvPr/>
          </p:nvSpPr>
          <p:spPr bwMode="auto">
            <a:xfrm>
              <a:off x="2167" y="22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17" name="Line 1089"/>
            <p:cNvSpPr>
              <a:spLocks noChangeShapeType="1"/>
            </p:cNvSpPr>
            <p:nvPr/>
          </p:nvSpPr>
          <p:spPr bwMode="auto">
            <a:xfrm>
              <a:off x="2167" y="22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18" name="Line 1090"/>
            <p:cNvSpPr>
              <a:spLocks noChangeShapeType="1"/>
            </p:cNvSpPr>
            <p:nvPr/>
          </p:nvSpPr>
          <p:spPr bwMode="auto">
            <a:xfrm>
              <a:off x="2167" y="224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19" name="Line 1091"/>
            <p:cNvSpPr>
              <a:spLocks noChangeShapeType="1"/>
            </p:cNvSpPr>
            <p:nvPr/>
          </p:nvSpPr>
          <p:spPr bwMode="auto">
            <a:xfrm>
              <a:off x="2167" y="22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20" name="Line 1092"/>
            <p:cNvSpPr>
              <a:spLocks noChangeShapeType="1"/>
            </p:cNvSpPr>
            <p:nvPr/>
          </p:nvSpPr>
          <p:spPr bwMode="auto">
            <a:xfrm>
              <a:off x="2167" y="22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21" name="Line 1093"/>
            <p:cNvSpPr>
              <a:spLocks noChangeShapeType="1"/>
            </p:cNvSpPr>
            <p:nvPr/>
          </p:nvSpPr>
          <p:spPr bwMode="auto">
            <a:xfrm>
              <a:off x="2167" y="228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22" name="Line 1094"/>
            <p:cNvSpPr>
              <a:spLocks noChangeShapeType="1"/>
            </p:cNvSpPr>
            <p:nvPr/>
          </p:nvSpPr>
          <p:spPr bwMode="auto">
            <a:xfrm>
              <a:off x="2167" y="229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23" name="Line 1095"/>
            <p:cNvSpPr>
              <a:spLocks noChangeShapeType="1"/>
            </p:cNvSpPr>
            <p:nvPr/>
          </p:nvSpPr>
          <p:spPr bwMode="auto">
            <a:xfrm>
              <a:off x="2167" y="23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24" name="Line 1096"/>
            <p:cNvSpPr>
              <a:spLocks noChangeShapeType="1"/>
            </p:cNvSpPr>
            <p:nvPr/>
          </p:nvSpPr>
          <p:spPr bwMode="auto">
            <a:xfrm>
              <a:off x="2167" y="23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25" name="Line 1097"/>
            <p:cNvSpPr>
              <a:spLocks noChangeShapeType="1"/>
            </p:cNvSpPr>
            <p:nvPr/>
          </p:nvSpPr>
          <p:spPr bwMode="auto">
            <a:xfrm>
              <a:off x="2167" y="233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26" name="Line 1098"/>
            <p:cNvSpPr>
              <a:spLocks noChangeShapeType="1"/>
            </p:cNvSpPr>
            <p:nvPr/>
          </p:nvSpPr>
          <p:spPr bwMode="auto">
            <a:xfrm>
              <a:off x="2167" y="23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27" name="Line 1099"/>
            <p:cNvSpPr>
              <a:spLocks noChangeShapeType="1"/>
            </p:cNvSpPr>
            <p:nvPr/>
          </p:nvSpPr>
          <p:spPr bwMode="auto">
            <a:xfrm>
              <a:off x="2167" y="23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28" name="Line 1100"/>
            <p:cNvSpPr>
              <a:spLocks noChangeShapeType="1"/>
            </p:cNvSpPr>
            <p:nvPr/>
          </p:nvSpPr>
          <p:spPr bwMode="auto">
            <a:xfrm>
              <a:off x="2167" y="23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29" name="Line 1101"/>
            <p:cNvSpPr>
              <a:spLocks noChangeShapeType="1"/>
            </p:cNvSpPr>
            <p:nvPr/>
          </p:nvSpPr>
          <p:spPr bwMode="auto">
            <a:xfrm>
              <a:off x="2167" y="23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30" name="Line 1102"/>
            <p:cNvSpPr>
              <a:spLocks noChangeShapeType="1"/>
            </p:cNvSpPr>
            <p:nvPr/>
          </p:nvSpPr>
          <p:spPr bwMode="auto">
            <a:xfrm>
              <a:off x="2167" y="24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31" name="Line 1103"/>
            <p:cNvSpPr>
              <a:spLocks noChangeShapeType="1"/>
            </p:cNvSpPr>
            <p:nvPr/>
          </p:nvSpPr>
          <p:spPr bwMode="auto">
            <a:xfrm>
              <a:off x="2167" y="24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32" name="Line 1104"/>
            <p:cNvSpPr>
              <a:spLocks noChangeShapeType="1"/>
            </p:cNvSpPr>
            <p:nvPr/>
          </p:nvSpPr>
          <p:spPr bwMode="auto">
            <a:xfrm>
              <a:off x="2167" y="242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33" name="Line 1105"/>
            <p:cNvSpPr>
              <a:spLocks noChangeShapeType="1"/>
            </p:cNvSpPr>
            <p:nvPr/>
          </p:nvSpPr>
          <p:spPr bwMode="auto">
            <a:xfrm>
              <a:off x="2167" y="243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34" name="Line 1106"/>
            <p:cNvSpPr>
              <a:spLocks noChangeShapeType="1"/>
            </p:cNvSpPr>
            <p:nvPr/>
          </p:nvSpPr>
          <p:spPr bwMode="auto">
            <a:xfrm>
              <a:off x="2167" y="24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35" name="Line 1107"/>
            <p:cNvSpPr>
              <a:spLocks noChangeShapeType="1"/>
            </p:cNvSpPr>
            <p:nvPr/>
          </p:nvSpPr>
          <p:spPr bwMode="auto">
            <a:xfrm>
              <a:off x="2167" y="24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36" name="Line 1108"/>
            <p:cNvSpPr>
              <a:spLocks noChangeShapeType="1"/>
            </p:cNvSpPr>
            <p:nvPr/>
          </p:nvSpPr>
          <p:spPr bwMode="auto">
            <a:xfrm>
              <a:off x="2167" y="247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37" name="Line 1109"/>
            <p:cNvSpPr>
              <a:spLocks noChangeShapeType="1"/>
            </p:cNvSpPr>
            <p:nvPr/>
          </p:nvSpPr>
          <p:spPr bwMode="auto">
            <a:xfrm>
              <a:off x="2167" y="248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38" name="Line 1110"/>
            <p:cNvSpPr>
              <a:spLocks noChangeShapeType="1"/>
            </p:cNvSpPr>
            <p:nvPr/>
          </p:nvSpPr>
          <p:spPr bwMode="auto">
            <a:xfrm>
              <a:off x="2167" y="25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39" name="Line 1111"/>
            <p:cNvSpPr>
              <a:spLocks noChangeShapeType="1"/>
            </p:cNvSpPr>
            <p:nvPr/>
          </p:nvSpPr>
          <p:spPr bwMode="auto">
            <a:xfrm>
              <a:off x="2167" y="25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40" name="Line 1112"/>
            <p:cNvSpPr>
              <a:spLocks noChangeShapeType="1"/>
            </p:cNvSpPr>
            <p:nvPr/>
          </p:nvSpPr>
          <p:spPr bwMode="auto">
            <a:xfrm>
              <a:off x="2167" y="25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41" name="Line 1113"/>
            <p:cNvSpPr>
              <a:spLocks noChangeShapeType="1"/>
            </p:cNvSpPr>
            <p:nvPr/>
          </p:nvSpPr>
          <p:spPr bwMode="auto">
            <a:xfrm>
              <a:off x="2167" y="25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42" name="Line 1114"/>
            <p:cNvSpPr>
              <a:spLocks noChangeShapeType="1"/>
            </p:cNvSpPr>
            <p:nvPr/>
          </p:nvSpPr>
          <p:spPr bwMode="auto">
            <a:xfrm>
              <a:off x="2167" y="25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43" name="Line 1115"/>
            <p:cNvSpPr>
              <a:spLocks noChangeShapeType="1"/>
            </p:cNvSpPr>
            <p:nvPr/>
          </p:nvSpPr>
          <p:spPr bwMode="auto">
            <a:xfrm>
              <a:off x="2167" y="256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44" name="Line 1116"/>
            <p:cNvSpPr>
              <a:spLocks noChangeShapeType="1"/>
            </p:cNvSpPr>
            <p:nvPr/>
          </p:nvSpPr>
          <p:spPr bwMode="auto">
            <a:xfrm>
              <a:off x="2167" y="257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45" name="Line 1117"/>
            <p:cNvSpPr>
              <a:spLocks noChangeShapeType="1"/>
            </p:cNvSpPr>
            <p:nvPr/>
          </p:nvSpPr>
          <p:spPr bwMode="auto">
            <a:xfrm>
              <a:off x="2167" y="25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46" name="Line 1118"/>
            <p:cNvSpPr>
              <a:spLocks noChangeShapeType="1"/>
            </p:cNvSpPr>
            <p:nvPr/>
          </p:nvSpPr>
          <p:spPr bwMode="auto">
            <a:xfrm>
              <a:off x="2167" y="26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47" name="Line 1119"/>
            <p:cNvSpPr>
              <a:spLocks noChangeShapeType="1"/>
            </p:cNvSpPr>
            <p:nvPr/>
          </p:nvSpPr>
          <p:spPr bwMode="auto">
            <a:xfrm>
              <a:off x="2167" y="261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48" name="Line 1120"/>
            <p:cNvSpPr>
              <a:spLocks noChangeShapeType="1"/>
            </p:cNvSpPr>
            <p:nvPr/>
          </p:nvSpPr>
          <p:spPr bwMode="auto">
            <a:xfrm>
              <a:off x="2167" y="262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49" name="Line 1121"/>
            <p:cNvSpPr>
              <a:spLocks noChangeShapeType="1"/>
            </p:cNvSpPr>
            <p:nvPr/>
          </p:nvSpPr>
          <p:spPr bwMode="auto">
            <a:xfrm>
              <a:off x="2167" y="26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50" name="Line 1122"/>
            <p:cNvSpPr>
              <a:spLocks noChangeShapeType="1"/>
            </p:cNvSpPr>
            <p:nvPr/>
          </p:nvSpPr>
          <p:spPr bwMode="auto">
            <a:xfrm>
              <a:off x="2167" y="26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51" name="Line 1123"/>
            <p:cNvSpPr>
              <a:spLocks noChangeShapeType="1"/>
            </p:cNvSpPr>
            <p:nvPr/>
          </p:nvSpPr>
          <p:spPr bwMode="auto">
            <a:xfrm>
              <a:off x="2167" y="26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52" name="Line 1124"/>
            <p:cNvSpPr>
              <a:spLocks noChangeShapeType="1"/>
            </p:cNvSpPr>
            <p:nvPr/>
          </p:nvSpPr>
          <p:spPr bwMode="auto">
            <a:xfrm>
              <a:off x="2167" y="26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53" name="Line 1125"/>
            <p:cNvSpPr>
              <a:spLocks noChangeShapeType="1"/>
            </p:cNvSpPr>
            <p:nvPr/>
          </p:nvSpPr>
          <p:spPr bwMode="auto">
            <a:xfrm>
              <a:off x="2167" y="26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54" name="Line 1126"/>
            <p:cNvSpPr>
              <a:spLocks noChangeShapeType="1"/>
            </p:cNvSpPr>
            <p:nvPr/>
          </p:nvSpPr>
          <p:spPr bwMode="auto">
            <a:xfrm>
              <a:off x="2167" y="27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55" name="Line 1127"/>
            <p:cNvSpPr>
              <a:spLocks noChangeShapeType="1"/>
            </p:cNvSpPr>
            <p:nvPr/>
          </p:nvSpPr>
          <p:spPr bwMode="auto">
            <a:xfrm>
              <a:off x="2167" y="27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56" name="Line 1128"/>
            <p:cNvSpPr>
              <a:spLocks noChangeShapeType="1"/>
            </p:cNvSpPr>
            <p:nvPr/>
          </p:nvSpPr>
          <p:spPr bwMode="auto">
            <a:xfrm>
              <a:off x="2167" y="27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57" name="Line 1129"/>
            <p:cNvSpPr>
              <a:spLocks noChangeShapeType="1"/>
            </p:cNvSpPr>
            <p:nvPr/>
          </p:nvSpPr>
          <p:spPr bwMode="auto">
            <a:xfrm>
              <a:off x="2167" y="27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58" name="Line 1130"/>
            <p:cNvSpPr>
              <a:spLocks noChangeShapeType="1"/>
            </p:cNvSpPr>
            <p:nvPr/>
          </p:nvSpPr>
          <p:spPr bwMode="auto">
            <a:xfrm>
              <a:off x="2167" y="275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59" name="Line 1131"/>
            <p:cNvSpPr>
              <a:spLocks noChangeShapeType="1"/>
            </p:cNvSpPr>
            <p:nvPr/>
          </p:nvSpPr>
          <p:spPr bwMode="auto">
            <a:xfrm>
              <a:off x="2167" y="276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60" name="Line 1132"/>
            <p:cNvSpPr>
              <a:spLocks noChangeShapeType="1"/>
            </p:cNvSpPr>
            <p:nvPr/>
          </p:nvSpPr>
          <p:spPr bwMode="auto">
            <a:xfrm>
              <a:off x="2167" y="2782"/>
              <a:ext cx="0" cy="2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61" name="Line 1133"/>
            <p:cNvSpPr>
              <a:spLocks noChangeShapeType="1"/>
            </p:cNvSpPr>
            <p:nvPr/>
          </p:nvSpPr>
          <p:spPr bwMode="auto">
            <a:xfrm>
              <a:off x="2213" y="2766"/>
              <a:ext cx="0" cy="1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62" name="Line 1134"/>
            <p:cNvSpPr>
              <a:spLocks noChangeShapeType="1"/>
            </p:cNvSpPr>
            <p:nvPr/>
          </p:nvSpPr>
          <p:spPr bwMode="auto">
            <a:xfrm>
              <a:off x="2213" y="8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63" name="Line 1135"/>
            <p:cNvSpPr>
              <a:spLocks noChangeShapeType="1"/>
            </p:cNvSpPr>
            <p:nvPr/>
          </p:nvSpPr>
          <p:spPr bwMode="auto">
            <a:xfrm>
              <a:off x="2213" y="8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64" name="Line 1136"/>
            <p:cNvSpPr>
              <a:spLocks noChangeShapeType="1"/>
            </p:cNvSpPr>
            <p:nvPr/>
          </p:nvSpPr>
          <p:spPr bwMode="auto">
            <a:xfrm>
              <a:off x="2213" y="8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65" name="Line 1137"/>
            <p:cNvSpPr>
              <a:spLocks noChangeShapeType="1"/>
            </p:cNvSpPr>
            <p:nvPr/>
          </p:nvSpPr>
          <p:spPr bwMode="auto">
            <a:xfrm>
              <a:off x="2213" y="8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66" name="Line 1138"/>
            <p:cNvSpPr>
              <a:spLocks noChangeShapeType="1"/>
            </p:cNvSpPr>
            <p:nvPr/>
          </p:nvSpPr>
          <p:spPr bwMode="auto">
            <a:xfrm>
              <a:off x="2213" y="9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67" name="Line 1139"/>
            <p:cNvSpPr>
              <a:spLocks noChangeShapeType="1"/>
            </p:cNvSpPr>
            <p:nvPr/>
          </p:nvSpPr>
          <p:spPr bwMode="auto">
            <a:xfrm>
              <a:off x="2213" y="92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68" name="Line 1140"/>
            <p:cNvSpPr>
              <a:spLocks noChangeShapeType="1"/>
            </p:cNvSpPr>
            <p:nvPr/>
          </p:nvSpPr>
          <p:spPr bwMode="auto">
            <a:xfrm>
              <a:off x="2213" y="93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69" name="Line 1141"/>
            <p:cNvSpPr>
              <a:spLocks noChangeShapeType="1"/>
            </p:cNvSpPr>
            <p:nvPr/>
          </p:nvSpPr>
          <p:spPr bwMode="auto">
            <a:xfrm>
              <a:off x="2213" y="9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70" name="Line 1142"/>
            <p:cNvSpPr>
              <a:spLocks noChangeShapeType="1"/>
            </p:cNvSpPr>
            <p:nvPr/>
          </p:nvSpPr>
          <p:spPr bwMode="auto">
            <a:xfrm>
              <a:off x="2213" y="9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71" name="Line 1143"/>
            <p:cNvSpPr>
              <a:spLocks noChangeShapeType="1"/>
            </p:cNvSpPr>
            <p:nvPr/>
          </p:nvSpPr>
          <p:spPr bwMode="auto">
            <a:xfrm>
              <a:off x="2213" y="97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72" name="Line 1144"/>
            <p:cNvSpPr>
              <a:spLocks noChangeShapeType="1"/>
            </p:cNvSpPr>
            <p:nvPr/>
          </p:nvSpPr>
          <p:spPr bwMode="auto">
            <a:xfrm>
              <a:off x="2213" y="98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73" name="Line 1145"/>
            <p:cNvSpPr>
              <a:spLocks noChangeShapeType="1"/>
            </p:cNvSpPr>
            <p:nvPr/>
          </p:nvSpPr>
          <p:spPr bwMode="auto">
            <a:xfrm>
              <a:off x="2213" y="10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74" name="Line 1146"/>
            <p:cNvSpPr>
              <a:spLocks noChangeShapeType="1"/>
            </p:cNvSpPr>
            <p:nvPr/>
          </p:nvSpPr>
          <p:spPr bwMode="auto">
            <a:xfrm>
              <a:off x="2213" y="10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75" name="Line 1147"/>
            <p:cNvSpPr>
              <a:spLocks noChangeShapeType="1"/>
            </p:cNvSpPr>
            <p:nvPr/>
          </p:nvSpPr>
          <p:spPr bwMode="auto">
            <a:xfrm>
              <a:off x="2213" y="10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76" name="Line 1148"/>
            <p:cNvSpPr>
              <a:spLocks noChangeShapeType="1"/>
            </p:cNvSpPr>
            <p:nvPr/>
          </p:nvSpPr>
          <p:spPr bwMode="auto">
            <a:xfrm>
              <a:off x="2213" y="10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77" name="Line 1149"/>
            <p:cNvSpPr>
              <a:spLocks noChangeShapeType="1"/>
            </p:cNvSpPr>
            <p:nvPr/>
          </p:nvSpPr>
          <p:spPr bwMode="auto">
            <a:xfrm>
              <a:off x="2213" y="10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78" name="Line 1150"/>
            <p:cNvSpPr>
              <a:spLocks noChangeShapeType="1"/>
            </p:cNvSpPr>
            <p:nvPr/>
          </p:nvSpPr>
          <p:spPr bwMode="auto">
            <a:xfrm>
              <a:off x="2213" y="106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79" name="Line 1151"/>
            <p:cNvSpPr>
              <a:spLocks noChangeShapeType="1"/>
            </p:cNvSpPr>
            <p:nvPr/>
          </p:nvSpPr>
          <p:spPr bwMode="auto">
            <a:xfrm>
              <a:off x="2213" y="107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80" name="Line 1152"/>
            <p:cNvSpPr>
              <a:spLocks noChangeShapeType="1"/>
            </p:cNvSpPr>
            <p:nvPr/>
          </p:nvSpPr>
          <p:spPr bwMode="auto">
            <a:xfrm>
              <a:off x="2213" y="10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81" name="Line 1153"/>
            <p:cNvSpPr>
              <a:spLocks noChangeShapeType="1"/>
            </p:cNvSpPr>
            <p:nvPr/>
          </p:nvSpPr>
          <p:spPr bwMode="auto">
            <a:xfrm>
              <a:off x="2213" y="11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82" name="Line 1154"/>
            <p:cNvSpPr>
              <a:spLocks noChangeShapeType="1"/>
            </p:cNvSpPr>
            <p:nvPr/>
          </p:nvSpPr>
          <p:spPr bwMode="auto">
            <a:xfrm>
              <a:off x="2213" y="111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83" name="Line 1155"/>
            <p:cNvSpPr>
              <a:spLocks noChangeShapeType="1"/>
            </p:cNvSpPr>
            <p:nvPr/>
          </p:nvSpPr>
          <p:spPr bwMode="auto">
            <a:xfrm>
              <a:off x="2213" y="112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84" name="Line 1156"/>
            <p:cNvSpPr>
              <a:spLocks noChangeShapeType="1"/>
            </p:cNvSpPr>
            <p:nvPr/>
          </p:nvSpPr>
          <p:spPr bwMode="auto">
            <a:xfrm>
              <a:off x="2213" y="11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85" name="Line 1157"/>
            <p:cNvSpPr>
              <a:spLocks noChangeShapeType="1"/>
            </p:cNvSpPr>
            <p:nvPr/>
          </p:nvSpPr>
          <p:spPr bwMode="auto">
            <a:xfrm>
              <a:off x="2213" y="11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86" name="Line 1158"/>
            <p:cNvSpPr>
              <a:spLocks noChangeShapeType="1"/>
            </p:cNvSpPr>
            <p:nvPr/>
          </p:nvSpPr>
          <p:spPr bwMode="auto">
            <a:xfrm>
              <a:off x="2213" y="11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87" name="Line 1159"/>
            <p:cNvSpPr>
              <a:spLocks noChangeShapeType="1"/>
            </p:cNvSpPr>
            <p:nvPr/>
          </p:nvSpPr>
          <p:spPr bwMode="auto">
            <a:xfrm>
              <a:off x="2213" y="11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88" name="Line 1160"/>
            <p:cNvSpPr>
              <a:spLocks noChangeShapeType="1"/>
            </p:cNvSpPr>
            <p:nvPr/>
          </p:nvSpPr>
          <p:spPr bwMode="auto">
            <a:xfrm>
              <a:off x="2213" y="11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89" name="Line 1161"/>
            <p:cNvSpPr>
              <a:spLocks noChangeShapeType="1"/>
            </p:cNvSpPr>
            <p:nvPr/>
          </p:nvSpPr>
          <p:spPr bwMode="auto">
            <a:xfrm>
              <a:off x="2213" y="12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90" name="Line 1162"/>
            <p:cNvSpPr>
              <a:spLocks noChangeShapeType="1"/>
            </p:cNvSpPr>
            <p:nvPr/>
          </p:nvSpPr>
          <p:spPr bwMode="auto">
            <a:xfrm>
              <a:off x="2213" y="12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91" name="Line 1163"/>
            <p:cNvSpPr>
              <a:spLocks noChangeShapeType="1"/>
            </p:cNvSpPr>
            <p:nvPr/>
          </p:nvSpPr>
          <p:spPr bwMode="auto">
            <a:xfrm>
              <a:off x="2213" y="12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92" name="Line 1164"/>
            <p:cNvSpPr>
              <a:spLocks noChangeShapeType="1"/>
            </p:cNvSpPr>
            <p:nvPr/>
          </p:nvSpPr>
          <p:spPr bwMode="auto">
            <a:xfrm>
              <a:off x="2213" y="12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93" name="Line 1165"/>
            <p:cNvSpPr>
              <a:spLocks noChangeShapeType="1"/>
            </p:cNvSpPr>
            <p:nvPr/>
          </p:nvSpPr>
          <p:spPr bwMode="auto">
            <a:xfrm>
              <a:off x="2213" y="125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94" name="Line 1166"/>
            <p:cNvSpPr>
              <a:spLocks noChangeShapeType="1"/>
            </p:cNvSpPr>
            <p:nvPr/>
          </p:nvSpPr>
          <p:spPr bwMode="auto">
            <a:xfrm>
              <a:off x="2213" y="126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95" name="Line 1167"/>
            <p:cNvSpPr>
              <a:spLocks noChangeShapeType="1"/>
            </p:cNvSpPr>
            <p:nvPr/>
          </p:nvSpPr>
          <p:spPr bwMode="auto">
            <a:xfrm>
              <a:off x="2213" y="12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96" name="Line 1168"/>
            <p:cNvSpPr>
              <a:spLocks noChangeShapeType="1"/>
            </p:cNvSpPr>
            <p:nvPr/>
          </p:nvSpPr>
          <p:spPr bwMode="auto">
            <a:xfrm>
              <a:off x="2213" y="12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97" name="Line 1169"/>
            <p:cNvSpPr>
              <a:spLocks noChangeShapeType="1"/>
            </p:cNvSpPr>
            <p:nvPr/>
          </p:nvSpPr>
          <p:spPr bwMode="auto">
            <a:xfrm>
              <a:off x="2213" y="130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98" name="Line 1170"/>
            <p:cNvSpPr>
              <a:spLocks noChangeShapeType="1"/>
            </p:cNvSpPr>
            <p:nvPr/>
          </p:nvSpPr>
          <p:spPr bwMode="auto">
            <a:xfrm>
              <a:off x="2213" y="131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99" name="Line 1171"/>
            <p:cNvSpPr>
              <a:spLocks noChangeShapeType="1"/>
            </p:cNvSpPr>
            <p:nvPr/>
          </p:nvSpPr>
          <p:spPr bwMode="auto">
            <a:xfrm>
              <a:off x="2213" y="13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00" name="Line 1172"/>
            <p:cNvSpPr>
              <a:spLocks noChangeShapeType="1"/>
            </p:cNvSpPr>
            <p:nvPr/>
          </p:nvSpPr>
          <p:spPr bwMode="auto">
            <a:xfrm>
              <a:off x="2213" y="13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01" name="Line 1173"/>
            <p:cNvSpPr>
              <a:spLocks noChangeShapeType="1"/>
            </p:cNvSpPr>
            <p:nvPr/>
          </p:nvSpPr>
          <p:spPr bwMode="auto">
            <a:xfrm>
              <a:off x="2213" y="13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02" name="Line 1174"/>
            <p:cNvSpPr>
              <a:spLocks noChangeShapeType="1"/>
            </p:cNvSpPr>
            <p:nvPr/>
          </p:nvSpPr>
          <p:spPr bwMode="auto">
            <a:xfrm>
              <a:off x="2213" y="13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03" name="Line 1175"/>
            <p:cNvSpPr>
              <a:spLocks noChangeShapeType="1"/>
            </p:cNvSpPr>
            <p:nvPr/>
          </p:nvSpPr>
          <p:spPr bwMode="auto">
            <a:xfrm>
              <a:off x="2213" y="13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04" name="Line 1176"/>
            <p:cNvSpPr>
              <a:spLocks noChangeShapeType="1"/>
            </p:cNvSpPr>
            <p:nvPr/>
          </p:nvSpPr>
          <p:spPr bwMode="auto">
            <a:xfrm>
              <a:off x="2213" y="139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05" name="Line 1177"/>
            <p:cNvSpPr>
              <a:spLocks noChangeShapeType="1"/>
            </p:cNvSpPr>
            <p:nvPr/>
          </p:nvSpPr>
          <p:spPr bwMode="auto">
            <a:xfrm>
              <a:off x="2213" y="140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06" name="Line 1178"/>
            <p:cNvSpPr>
              <a:spLocks noChangeShapeType="1"/>
            </p:cNvSpPr>
            <p:nvPr/>
          </p:nvSpPr>
          <p:spPr bwMode="auto">
            <a:xfrm>
              <a:off x="2213" y="14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07" name="Line 1179"/>
            <p:cNvSpPr>
              <a:spLocks noChangeShapeType="1"/>
            </p:cNvSpPr>
            <p:nvPr/>
          </p:nvSpPr>
          <p:spPr bwMode="auto">
            <a:xfrm>
              <a:off x="2213" y="14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08" name="Line 1180"/>
            <p:cNvSpPr>
              <a:spLocks noChangeShapeType="1"/>
            </p:cNvSpPr>
            <p:nvPr/>
          </p:nvSpPr>
          <p:spPr bwMode="auto">
            <a:xfrm>
              <a:off x="2213" y="144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09" name="Line 1181"/>
            <p:cNvSpPr>
              <a:spLocks noChangeShapeType="1"/>
            </p:cNvSpPr>
            <p:nvPr/>
          </p:nvSpPr>
          <p:spPr bwMode="auto">
            <a:xfrm>
              <a:off x="2213" y="145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10" name="Line 1182"/>
            <p:cNvSpPr>
              <a:spLocks noChangeShapeType="1"/>
            </p:cNvSpPr>
            <p:nvPr/>
          </p:nvSpPr>
          <p:spPr bwMode="auto">
            <a:xfrm>
              <a:off x="2213" y="14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11" name="Line 1183"/>
            <p:cNvSpPr>
              <a:spLocks noChangeShapeType="1"/>
            </p:cNvSpPr>
            <p:nvPr/>
          </p:nvSpPr>
          <p:spPr bwMode="auto">
            <a:xfrm>
              <a:off x="2213" y="14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12" name="Line 1184"/>
            <p:cNvSpPr>
              <a:spLocks noChangeShapeType="1"/>
            </p:cNvSpPr>
            <p:nvPr/>
          </p:nvSpPr>
          <p:spPr bwMode="auto">
            <a:xfrm>
              <a:off x="2213" y="14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13" name="Line 1185"/>
            <p:cNvSpPr>
              <a:spLocks noChangeShapeType="1"/>
            </p:cNvSpPr>
            <p:nvPr/>
          </p:nvSpPr>
          <p:spPr bwMode="auto">
            <a:xfrm>
              <a:off x="2213" y="15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14" name="Line 1186"/>
            <p:cNvSpPr>
              <a:spLocks noChangeShapeType="1"/>
            </p:cNvSpPr>
            <p:nvPr/>
          </p:nvSpPr>
          <p:spPr bwMode="auto">
            <a:xfrm>
              <a:off x="2213" y="15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15" name="Line 1187"/>
            <p:cNvSpPr>
              <a:spLocks noChangeShapeType="1"/>
            </p:cNvSpPr>
            <p:nvPr/>
          </p:nvSpPr>
          <p:spPr bwMode="auto">
            <a:xfrm>
              <a:off x="2213" y="15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16" name="Line 1188"/>
            <p:cNvSpPr>
              <a:spLocks noChangeShapeType="1"/>
            </p:cNvSpPr>
            <p:nvPr/>
          </p:nvSpPr>
          <p:spPr bwMode="auto">
            <a:xfrm>
              <a:off x="2213" y="154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17" name="Line 1189"/>
            <p:cNvSpPr>
              <a:spLocks noChangeShapeType="1"/>
            </p:cNvSpPr>
            <p:nvPr/>
          </p:nvSpPr>
          <p:spPr bwMode="auto">
            <a:xfrm>
              <a:off x="2213" y="15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18" name="Line 1190"/>
            <p:cNvSpPr>
              <a:spLocks noChangeShapeType="1"/>
            </p:cNvSpPr>
            <p:nvPr/>
          </p:nvSpPr>
          <p:spPr bwMode="auto">
            <a:xfrm>
              <a:off x="2213" y="15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19" name="Line 1191"/>
            <p:cNvSpPr>
              <a:spLocks noChangeShapeType="1"/>
            </p:cNvSpPr>
            <p:nvPr/>
          </p:nvSpPr>
          <p:spPr bwMode="auto">
            <a:xfrm>
              <a:off x="2213" y="15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20" name="Line 1192"/>
            <p:cNvSpPr>
              <a:spLocks noChangeShapeType="1"/>
            </p:cNvSpPr>
            <p:nvPr/>
          </p:nvSpPr>
          <p:spPr bwMode="auto">
            <a:xfrm>
              <a:off x="2213" y="15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21" name="Line 1193"/>
            <p:cNvSpPr>
              <a:spLocks noChangeShapeType="1"/>
            </p:cNvSpPr>
            <p:nvPr/>
          </p:nvSpPr>
          <p:spPr bwMode="auto">
            <a:xfrm>
              <a:off x="2213" y="16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22" name="Line 1194"/>
            <p:cNvSpPr>
              <a:spLocks noChangeShapeType="1"/>
            </p:cNvSpPr>
            <p:nvPr/>
          </p:nvSpPr>
          <p:spPr bwMode="auto">
            <a:xfrm>
              <a:off x="2213" y="16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23" name="Line 1195"/>
            <p:cNvSpPr>
              <a:spLocks noChangeShapeType="1"/>
            </p:cNvSpPr>
            <p:nvPr/>
          </p:nvSpPr>
          <p:spPr bwMode="auto">
            <a:xfrm>
              <a:off x="2213" y="163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24" name="Line 1196"/>
            <p:cNvSpPr>
              <a:spLocks noChangeShapeType="1"/>
            </p:cNvSpPr>
            <p:nvPr/>
          </p:nvSpPr>
          <p:spPr bwMode="auto">
            <a:xfrm>
              <a:off x="2213" y="16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25" name="Line 1197"/>
            <p:cNvSpPr>
              <a:spLocks noChangeShapeType="1"/>
            </p:cNvSpPr>
            <p:nvPr/>
          </p:nvSpPr>
          <p:spPr bwMode="auto">
            <a:xfrm>
              <a:off x="2213" y="16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26" name="Line 1198"/>
            <p:cNvSpPr>
              <a:spLocks noChangeShapeType="1"/>
            </p:cNvSpPr>
            <p:nvPr/>
          </p:nvSpPr>
          <p:spPr bwMode="auto">
            <a:xfrm>
              <a:off x="2213" y="16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27" name="Line 1199"/>
            <p:cNvSpPr>
              <a:spLocks noChangeShapeType="1"/>
            </p:cNvSpPr>
            <p:nvPr/>
          </p:nvSpPr>
          <p:spPr bwMode="auto">
            <a:xfrm>
              <a:off x="2213" y="16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28" name="Line 1200"/>
            <p:cNvSpPr>
              <a:spLocks noChangeShapeType="1"/>
            </p:cNvSpPr>
            <p:nvPr/>
          </p:nvSpPr>
          <p:spPr bwMode="auto">
            <a:xfrm>
              <a:off x="2213" y="17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29" name="Line 1201"/>
            <p:cNvSpPr>
              <a:spLocks noChangeShapeType="1"/>
            </p:cNvSpPr>
            <p:nvPr/>
          </p:nvSpPr>
          <p:spPr bwMode="auto">
            <a:xfrm>
              <a:off x="2213" y="17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30" name="Line 1202"/>
            <p:cNvSpPr>
              <a:spLocks noChangeShapeType="1"/>
            </p:cNvSpPr>
            <p:nvPr/>
          </p:nvSpPr>
          <p:spPr bwMode="auto">
            <a:xfrm>
              <a:off x="2213" y="17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31" name="Line 1203"/>
            <p:cNvSpPr>
              <a:spLocks noChangeShapeType="1"/>
            </p:cNvSpPr>
            <p:nvPr/>
          </p:nvSpPr>
          <p:spPr bwMode="auto">
            <a:xfrm>
              <a:off x="2213" y="17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32" name="Line 1204"/>
            <p:cNvSpPr>
              <a:spLocks noChangeShapeType="1"/>
            </p:cNvSpPr>
            <p:nvPr/>
          </p:nvSpPr>
          <p:spPr bwMode="auto">
            <a:xfrm>
              <a:off x="2213" y="17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33" name="Line 1205"/>
            <p:cNvSpPr>
              <a:spLocks noChangeShapeType="1"/>
            </p:cNvSpPr>
            <p:nvPr/>
          </p:nvSpPr>
          <p:spPr bwMode="auto">
            <a:xfrm>
              <a:off x="2213" y="17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34" name="Line 1206"/>
            <p:cNvSpPr>
              <a:spLocks noChangeShapeType="1"/>
            </p:cNvSpPr>
            <p:nvPr/>
          </p:nvSpPr>
          <p:spPr bwMode="auto">
            <a:xfrm>
              <a:off x="2213" y="177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35" name="Line 1207"/>
            <p:cNvSpPr>
              <a:spLocks noChangeShapeType="1"/>
            </p:cNvSpPr>
            <p:nvPr/>
          </p:nvSpPr>
          <p:spPr bwMode="auto">
            <a:xfrm>
              <a:off x="2213" y="17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36" name="Line 1208"/>
            <p:cNvSpPr>
              <a:spLocks noChangeShapeType="1"/>
            </p:cNvSpPr>
            <p:nvPr/>
          </p:nvSpPr>
          <p:spPr bwMode="auto">
            <a:xfrm>
              <a:off x="2213" y="18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37" name="Line 1209"/>
            <p:cNvSpPr>
              <a:spLocks noChangeShapeType="1"/>
            </p:cNvSpPr>
            <p:nvPr/>
          </p:nvSpPr>
          <p:spPr bwMode="auto">
            <a:xfrm>
              <a:off x="2213" y="18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39" name="Group 1411"/>
          <p:cNvGrpSpPr>
            <a:grpSpLocks/>
          </p:cNvGrpSpPr>
          <p:nvPr/>
        </p:nvGrpSpPr>
        <p:grpSpPr bwMode="auto">
          <a:xfrm>
            <a:off x="3513138" y="1365251"/>
            <a:ext cx="61913" cy="3054350"/>
            <a:chOff x="2213" y="860"/>
            <a:chExt cx="39" cy="1924"/>
          </a:xfrm>
        </p:grpSpPr>
        <p:sp>
          <p:nvSpPr>
            <p:cNvPr id="3938" name="Line 1211"/>
            <p:cNvSpPr>
              <a:spLocks noChangeShapeType="1"/>
            </p:cNvSpPr>
            <p:nvPr/>
          </p:nvSpPr>
          <p:spPr bwMode="auto">
            <a:xfrm>
              <a:off x="2213" y="18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39" name="Line 1212"/>
            <p:cNvSpPr>
              <a:spLocks noChangeShapeType="1"/>
            </p:cNvSpPr>
            <p:nvPr/>
          </p:nvSpPr>
          <p:spPr bwMode="auto">
            <a:xfrm>
              <a:off x="2213" y="18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40" name="Line 1213"/>
            <p:cNvSpPr>
              <a:spLocks noChangeShapeType="1"/>
            </p:cNvSpPr>
            <p:nvPr/>
          </p:nvSpPr>
          <p:spPr bwMode="auto">
            <a:xfrm>
              <a:off x="2213" y="18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41" name="Line 1214"/>
            <p:cNvSpPr>
              <a:spLocks noChangeShapeType="1"/>
            </p:cNvSpPr>
            <p:nvPr/>
          </p:nvSpPr>
          <p:spPr bwMode="auto">
            <a:xfrm>
              <a:off x="2213" y="18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42" name="Line 1215"/>
            <p:cNvSpPr>
              <a:spLocks noChangeShapeType="1"/>
            </p:cNvSpPr>
            <p:nvPr/>
          </p:nvSpPr>
          <p:spPr bwMode="auto">
            <a:xfrm>
              <a:off x="2213" y="18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43" name="Line 1216"/>
            <p:cNvSpPr>
              <a:spLocks noChangeShapeType="1"/>
            </p:cNvSpPr>
            <p:nvPr/>
          </p:nvSpPr>
          <p:spPr bwMode="auto">
            <a:xfrm>
              <a:off x="2213" y="18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44" name="Line 1217"/>
            <p:cNvSpPr>
              <a:spLocks noChangeShapeType="1"/>
            </p:cNvSpPr>
            <p:nvPr/>
          </p:nvSpPr>
          <p:spPr bwMode="auto">
            <a:xfrm>
              <a:off x="2213" y="19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45" name="Line 1218"/>
            <p:cNvSpPr>
              <a:spLocks noChangeShapeType="1"/>
            </p:cNvSpPr>
            <p:nvPr/>
          </p:nvSpPr>
          <p:spPr bwMode="auto">
            <a:xfrm>
              <a:off x="2213" y="19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46" name="Line 1219"/>
            <p:cNvSpPr>
              <a:spLocks noChangeShapeType="1"/>
            </p:cNvSpPr>
            <p:nvPr/>
          </p:nvSpPr>
          <p:spPr bwMode="auto">
            <a:xfrm>
              <a:off x="2213" y="19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47" name="Line 1220"/>
            <p:cNvSpPr>
              <a:spLocks noChangeShapeType="1"/>
            </p:cNvSpPr>
            <p:nvPr/>
          </p:nvSpPr>
          <p:spPr bwMode="auto">
            <a:xfrm>
              <a:off x="2213" y="19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48" name="Line 1221"/>
            <p:cNvSpPr>
              <a:spLocks noChangeShapeType="1"/>
            </p:cNvSpPr>
            <p:nvPr/>
          </p:nvSpPr>
          <p:spPr bwMode="auto">
            <a:xfrm>
              <a:off x="2213" y="19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49" name="Line 1222"/>
            <p:cNvSpPr>
              <a:spLocks noChangeShapeType="1"/>
            </p:cNvSpPr>
            <p:nvPr/>
          </p:nvSpPr>
          <p:spPr bwMode="auto">
            <a:xfrm>
              <a:off x="2213" y="19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50" name="Line 1223"/>
            <p:cNvSpPr>
              <a:spLocks noChangeShapeType="1"/>
            </p:cNvSpPr>
            <p:nvPr/>
          </p:nvSpPr>
          <p:spPr bwMode="auto">
            <a:xfrm>
              <a:off x="2213" y="19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51" name="Line 1224"/>
            <p:cNvSpPr>
              <a:spLocks noChangeShapeType="1"/>
            </p:cNvSpPr>
            <p:nvPr/>
          </p:nvSpPr>
          <p:spPr bwMode="auto">
            <a:xfrm>
              <a:off x="2213" y="19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52" name="Line 1225"/>
            <p:cNvSpPr>
              <a:spLocks noChangeShapeType="1"/>
            </p:cNvSpPr>
            <p:nvPr/>
          </p:nvSpPr>
          <p:spPr bwMode="auto">
            <a:xfrm>
              <a:off x="2213" y="20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53" name="Line 1226"/>
            <p:cNvSpPr>
              <a:spLocks noChangeShapeType="1"/>
            </p:cNvSpPr>
            <p:nvPr/>
          </p:nvSpPr>
          <p:spPr bwMode="auto">
            <a:xfrm>
              <a:off x="2213" y="20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54" name="Line 1227"/>
            <p:cNvSpPr>
              <a:spLocks noChangeShapeType="1"/>
            </p:cNvSpPr>
            <p:nvPr/>
          </p:nvSpPr>
          <p:spPr bwMode="auto">
            <a:xfrm>
              <a:off x="2213" y="20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55" name="Line 1228"/>
            <p:cNvSpPr>
              <a:spLocks noChangeShapeType="1"/>
            </p:cNvSpPr>
            <p:nvPr/>
          </p:nvSpPr>
          <p:spPr bwMode="auto">
            <a:xfrm>
              <a:off x="2213" y="20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56" name="Line 1229"/>
            <p:cNvSpPr>
              <a:spLocks noChangeShapeType="1"/>
            </p:cNvSpPr>
            <p:nvPr/>
          </p:nvSpPr>
          <p:spPr bwMode="auto">
            <a:xfrm>
              <a:off x="2213" y="20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57" name="Line 1230"/>
            <p:cNvSpPr>
              <a:spLocks noChangeShapeType="1"/>
            </p:cNvSpPr>
            <p:nvPr/>
          </p:nvSpPr>
          <p:spPr bwMode="auto">
            <a:xfrm>
              <a:off x="2213" y="20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58" name="Line 1231"/>
            <p:cNvSpPr>
              <a:spLocks noChangeShapeType="1"/>
            </p:cNvSpPr>
            <p:nvPr/>
          </p:nvSpPr>
          <p:spPr bwMode="auto">
            <a:xfrm>
              <a:off x="2213" y="20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59" name="Line 1232"/>
            <p:cNvSpPr>
              <a:spLocks noChangeShapeType="1"/>
            </p:cNvSpPr>
            <p:nvPr/>
          </p:nvSpPr>
          <p:spPr bwMode="auto">
            <a:xfrm>
              <a:off x="2213" y="209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60" name="Line 1233"/>
            <p:cNvSpPr>
              <a:spLocks noChangeShapeType="1"/>
            </p:cNvSpPr>
            <p:nvPr/>
          </p:nvSpPr>
          <p:spPr bwMode="auto">
            <a:xfrm>
              <a:off x="2213" y="210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61" name="Line 1234"/>
            <p:cNvSpPr>
              <a:spLocks noChangeShapeType="1"/>
            </p:cNvSpPr>
            <p:nvPr/>
          </p:nvSpPr>
          <p:spPr bwMode="auto">
            <a:xfrm>
              <a:off x="2213" y="21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62" name="Line 1235"/>
            <p:cNvSpPr>
              <a:spLocks noChangeShapeType="1"/>
            </p:cNvSpPr>
            <p:nvPr/>
          </p:nvSpPr>
          <p:spPr bwMode="auto">
            <a:xfrm>
              <a:off x="2213" y="21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63" name="Line 1236"/>
            <p:cNvSpPr>
              <a:spLocks noChangeShapeType="1"/>
            </p:cNvSpPr>
            <p:nvPr/>
          </p:nvSpPr>
          <p:spPr bwMode="auto">
            <a:xfrm>
              <a:off x="2213" y="214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64" name="Line 1237"/>
            <p:cNvSpPr>
              <a:spLocks noChangeShapeType="1"/>
            </p:cNvSpPr>
            <p:nvPr/>
          </p:nvSpPr>
          <p:spPr bwMode="auto">
            <a:xfrm>
              <a:off x="2213" y="215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65" name="Line 1238"/>
            <p:cNvSpPr>
              <a:spLocks noChangeShapeType="1"/>
            </p:cNvSpPr>
            <p:nvPr/>
          </p:nvSpPr>
          <p:spPr bwMode="auto">
            <a:xfrm>
              <a:off x="2213" y="21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66" name="Line 1239"/>
            <p:cNvSpPr>
              <a:spLocks noChangeShapeType="1"/>
            </p:cNvSpPr>
            <p:nvPr/>
          </p:nvSpPr>
          <p:spPr bwMode="auto">
            <a:xfrm>
              <a:off x="2213" y="21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67" name="Line 1240"/>
            <p:cNvSpPr>
              <a:spLocks noChangeShapeType="1"/>
            </p:cNvSpPr>
            <p:nvPr/>
          </p:nvSpPr>
          <p:spPr bwMode="auto">
            <a:xfrm>
              <a:off x="2213" y="21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68" name="Line 1241"/>
            <p:cNvSpPr>
              <a:spLocks noChangeShapeType="1"/>
            </p:cNvSpPr>
            <p:nvPr/>
          </p:nvSpPr>
          <p:spPr bwMode="auto">
            <a:xfrm>
              <a:off x="2213" y="22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69" name="Line 1242"/>
            <p:cNvSpPr>
              <a:spLocks noChangeShapeType="1"/>
            </p:cNvSpPr>
            <p:nvPr/>
          </p:nvSpPr>
          <p:spPr bwMode="auto">
            <a:xfrm>
              <a:off x="2213" y="22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70" name="Line 1243"/>
            <p:cNvSpPr>
              <a:spLocks noChangeShapeType="1"/>
            </p:cNvSpPr>
            <p:nvPr/>
          </p:nvSpPr>
          <p:spPr bwMode="auto">
            <a:xfrm>
              <a:off x="2213" y="22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71" name="Line 1244"/>
            <p:cNvSpPr>
              <a:spLocks noChangeShapeType="1"/>
            </p:cNvSpPr>
            <p:nvPr/>
          </p:nvSpPr>
          <p:spPr bwMode="auto">
            <a:xfrm>
              <a:off x="2213" y="224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72" name="Line 1245"/>
            <p:cNvSpPr>
              <a:spLocks noChangeShapeType="1"/>
            </p:cNvSpPr>
            <p:nvPr/>
          </p:nvSpPr>
          <p:spPr bwMode="auto">
            <a:xfrm>
              <a:off x="2213" y="22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73" name="Line 1246"/>
            <p:cNvSpPr>
              <a:spLocks noChangeShapeType="1"/>
            </p:cNvSpPr>
            <p:nvPr/>
          </p:nvSpPr>
          <p:spPr bwMode="auto">
            <a:xfrm>
              <a:off x="2213" y="22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74" name="Line 1247"/>
            <p:cNvSpPr>
              <a:spLocks noChangeShapeType="1"/>
            </p:cNvSpPr>
            <p:nvPr/>
          </p:nvSpPr>
          <p:spPr bwMode="auto">
            <a:xfrm>
              <a:off x="2213" y="228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75" name="Line 1248"/>
            <p:cNvSpPr>
              <a:spLocks noChangeShapeType="1"/>
            </p:cNvSpPr>
            <p:nvPr/>
          </p:nvSpPr>
          <p:spPr bwMode="auto">
            <a:xfrm>
              <a:off x="2213" y="229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76" name="Line 1249"/>
            <p:cNvSpPr>
              <a:spLocks noChangeShapeType="1"/>
            </p:cNvSpPr>
            <p:nvPr/>
          </p:nvSpPr>
          <p:spPr bwMode="auto">
            <a:xfrm>
              <a:off x="2213" y="23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77" name="Line 1250"/>
            <p:cNvSpPr>
              <a:spLocks noChangeShapeType="1"/>
            </p:cNvSpPr>
            <p:nvPr/>
          </p:nvSpPr>
          <p:spPr bwMode="auto">
            <a:xfrm>
              <a:off x="2213" y="23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78" name="Line 1251"/>
            <p:cNvSpPr>
              <a:spLocks noChangeShapeType="1"/>
            </p:cNvSpPr>
            <p:nvPr/>
          </p:nvSpPr>
          <p:spPr bwMode="auto">
            <a:xfrm>
              <a:off x="2213" y="233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79" name="Line 1252"/>
            <p:cNvSpPr>
              <a:spLocks noChangeShapeType="1"/>
            </p:cNvSpPr>
            <p:nvPr/>
          </p:nvSpPr>
          <p:spPr bwMode="auto">
            <a:xfrm>
              <a:off x="2213" y="23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80" name="Line 1253"/>
            <p:cNvSpPr>
              <a:spLocks noChangeShapeType="1"/>
            </p:cNvSpPr>
            <p:nvPr/>
          </p:nvSpPr>
          <p:spPr bwMode="auto">
            <a:xfrm>
              <a:off x="2213" y="23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81" name="Line 1254"/>
            <p:cNvSpPr>
              <a:spLocks noChangeShapeType="1"/>
            </p:cNvSpPr>
            <p:nvPr/>
          </p:nvSpPr>
          <p:spPr bwMode="auto">
            <a:xfrm>
              <a:off x="2213" y="23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82" name="Line 1255"/>
            <p:cNvSpPr>
              <a:spLocks noChangeShapeType="1"/>
            </p:cNvSpPr>
            <p:nvPr/>
          </p:nvSpPr>
          <p:spPr bwMode="auto">
            <a:xfrm>
              <a:off x="2213" y="23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83" name="Line 1256"/>
            <p:cNvSpPr>
              <a:spLocks noChangeShapeType="1"/>
            </p:cNvSpPr>
            <p:nvPr/>
          </p:nvSpPr>
          <p:spPr bwMode="auto">
            <a:xfrm>
              <a:off x="2213" y="24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84" name="Line 1257"/>
            <p:cNvSpPr>
              <a:spLocks noChangeShapeType="1"/>
            </p:cNvSpPr>
            <p:nvPr/>
          </p:nvSpPr>
          <p:spPr bwMode="auto">
            <a:xfrm>
              <a:off x="2213" y="24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85" name="Line 1258"/>
            <p:cNvSpPr>
              <a:spLocks noChangeShapeType="1"/>
            </p:cNvSpPr>
            <p:nvPr/>
          </p:nvSpPr>
          <p:spPr bwMode="auto">
            <a:xfrm>
              <a:off x="2213" y="242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86" name="Line 1259"/>
            <p:cNvSpPr>
              <a:spLocks noChangeShapeType="1"/>
            </p:cNvSpPr>
            <p:nvPr/>
          </p:nvSpPr>
          <p:spPr bwMode="auto">
            <a:xfrm>
              <a:off x="2213" y="243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87" name="Line 1260"/>
            <p:cNvSpPr>
              <a:spLocks noChangeShapeType="1"/>
            </p:cNvSpPr>
            <p:nvPr/>
          </p:nvSpPr>
          <p:spPr bwMode="auto">
            <a:xfrm>
              <a:off x="2213" y="24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88" name="Line 1261"/>
            <p:cNvSpPr>
              <a:spLocks noChangeShapeType="1"/>
            </p:cNvSpPr>
            <p:nvPr/>
          </p:nvSpPr>
          <p:spPr bwMode="auto">
            <a:xfrm>
              <a:off x="2213" y="24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89" name="Line 1262"/>
            <p:cNvSpPr>
              <a:spLocks noChangeShapeType="1"/>
            </p:cNvSpPr>
            <p:nvPr/>
          </p:nvSpPr>
          <p:spPr bwMode="auto">
            <a:xfrm>
              <a:off x="2213" y="247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90" name="Line 1263"/>
            <p:cNvSpPr>
              <a:spLocks noChangeShapeType="1"/>
            </p:cNvSpPr>
            <p:nvPr/>
          </p:nvSpPr>
          <p:spPr bwMode="auto">
            <a:xfrm>
              <a:off x="2213" y="248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91" name="Line 1264"/>
            <p:cNvSpPr>
              <a:spLocks noChangeShapeType="1"/>
            </p:cNvSpPr>
            <p:nvPr/>
          </p:nvSpPr>
          <p:spPr bwMode="auto">
            <a:xfrm>
              <a:off x="2213" y="25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92" name="Line 1265"/>
            <p:cNvSpPr>
              <a:spLocks noChangeShapeType="1"/>
            </p:cNvSpPr>
            <p:nvPr/>
          </p:nvSpPr>
          <p:spPr bwMode="auto">
            <a:xfrm>
              <a:off x="2213" y="25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93" name="Line 1266"/>
            <p:cNvSpPr>
              <a:spLocks noChangeShapeType="1"/>
            </p:cNvSpPr>
            <p:nvPr/>
          </p:nvSpPr>
          <p:spPr bwMode="auto">
            <a:xfrm>
              <a:off x="2213" y="25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94" name="Line 1267"/>
            <p:cNvSpPr>
              <a:spLocks noChangeShapeType="1"/>
            </p:cNvSpPr>
            <p:nvPr/>
          </p:nvSpPr>
          <p:spPr bwMode="auto">
            <a:xfrm>
              <a:off x="2213" y="25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95" name="Line 1268"/>
            <p:cNvSpPr>
              <a:spLocks noChangeShapeType="1"/>
            </p:cNvSpPr>
            <p:nvPr/>
          </p:nvSpPr>
          <p:spPr bwMode="auto">
            <a:xfrm>
              <a:off x="2213" y="25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96" name="Line 1269"/>
            <p:cNvSpPr>
              <a:spLocks noChangeShapeType="1"/>
            </p:cNvSpPr>
            <p:nvPr/>
          </p:nvSpPr>
          <p:spPr bwMode="auto">
            <a:xfrm>
              <a:off x="2213" y="256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97" name="Line 1270"/>
            <p:cNvSpPr>
              <a:spLocks noChangeShapeType="1"/>
            </p:cNvSpPr>
            <p:nvPr/>
          </p:nvSpPr>
          <p:spPr bwMode="auto">
            <a:xfrm>
              <a:off x="2213" y="257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98" name="Line 1271"/>
            <p:cNvSpPr>
              <a:spLocks noChangeShapeType="1"/>
            </p:cNvSpPr>
            <p:nvPr/>
          </p:nvSpPr>
          <p:spPr bwMode="auto">
            <a:xfrm>
              <a:off x="2213" y="25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99" name="Line 1272"/>
            <p:cNvSpPr>
              <a:spLocks noChangeShapeType="1"/>
            </p:cNvSpPr>
            <p:nvPr/>
          </p:nvSpPr>
          <p:spPr bwMode="auto">
            <a:xfrm>
              <a:off x="2213" y="26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00" name="Line 1273"/>
            <p:cNvSpPr>
              <a:spLocks noChangeShapeType="1"/>
            </p:cNvSpPr>
            <p:nvPr/>
          </p:nvSpPr>
          <p:spPr bwMode="auto">
            <a:xfrm>
              <a:off x="2213" y="261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01" name="Line 1274"/>
            <p:cNvSpPr>
              <a:spLocks noChangeShapeType="1"/>
            </p:cNvSpPr>
            <p:nvPr/>
          </p:nvSpPr>
          <p:spPr bwMode="auto">
            <a:xfrm>
              <a:off x="2213" y="262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02" name="Line 1275"/>
            <p:cNvSpPr>
              <a:spLocks noChangeShapeType="1"/>
            </p:cNvSpPr>
            <p:nvPr/>
          </p:nvSpPr>
          <p:spPr bwMode="auto">
            <a:xfrm>
              <a:off x="2213" y="26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03" name="Line 1276"/>
            <p:cNvSpPr>
              <a:spLocks noChangeShapeType="1"/>
            </p:cNvSpPr>
            <p:nvPr/>
          </p:nvSpPr>
          <p:spPr bwMode="auto">
            <a:xfrm>
              <a:off x="2213" y="26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04" name="Line 1277"/>
            <p:cNvSpPr>
              <a:spLocks noChangeShapeType="1"/>
            </p:cNvSpPr>
            <p:nvPr/>
          </p:nvSpPr>
          <p:spPr bwMode="auto">
            <a:xfrm>
              <a:off x="2213" y="26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05" name="Line 1278"/>
            <p:cNvSpPr>
              <a:spLocks noChangeShapeType="1"/>
            </p:cNvSpPr>
            <p:nvPr/>
          </p:nvSpPr>
          <p:spPr bwMode="auto">
            <a:xfrm>
              <a:off x="2213" y="26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06" name="Line 1279"/>
            <p:cNvSpPr>
              <a:spLocks noChangeShapeType="1"/>
            </p:cNvSpPr>
            <p:nvPr/>
          </p:nvSpPr>
          <p:spPr bwMode="auto">
            <a:xfrm>
              <a:off x="2213" y="26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07" name="Line 1280"/>
            <p:cNvSpPr>
              <a:spLocks noChangeShapeType="1"/>
            </p:cNvSpPr>
            <p:nvPr/>
          </p:nvSpPr>
          <p:spPr bwMode="auto">
            <a:xfrm>
              <a:off x="2213" y="27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08" name="Line 1281"/>
            <p:cNvSpPr>
              <a:spLocks noChangeShapeType="1"/>
            </p:cNvSpPr>
            <p:nvPr/>
          </p:nvSpPr>
          <p:spPr bwMode="auto">
            <a:xfrm>
              <a:off x="2213" y="27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09" name="Line 1282"/>
            <p:cNvSpPr>
              <a:spLocks noChangeShapeType="1"/>
            </p:cNvSpPr>
            <p:nvPr/>
          </p:nvSpPr>
          <p:spPr bwMode="auto">
            <a:xfrm>
              <a:off x="2213" y="27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10" name="Line 1283"/>
            <p:cNvSpPr>
              <a:spLocks noChangeShapeType="1"/>
            </p:cNvSpPr>
            <p:nvPr/>
          </p:nvSpPr>
          <p:spPr bwMode="auto">
            <a:xfrm>
              <a:off x="2213" y="27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11" name="Line 1284"/>
            <p:cNvSpPr>
              <a:spLocks noChangeShapeType="1"/>
            </p:cNvSpPr>
            <p:nvPr/>
          </p:nvSpPr>
          <p:spPr bwMode="auto">
            <a:xfrm>
              <a:off x="2213" y="275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12" name="Line 1285"/>
            <p:cNvSpPr>
              <a:spLocks noChangeShapeType="1"/>
            </p:cNvSpPr>
            <p:nvPr/>
          </p:nvSpPr>
          <p:spPr bwMode="auto">
            <a:xfrm>
              <a:off x="2213" y="276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13" name="Line 1286"/>
            <p:cNvSpPr>
              <a:spLocks noChangeShapeType="1"/>
            </p:cNvSpPr>
            <p:nvPr/>
          </p:nvSpPr>
          <p:spPr bwMode="auto">
            <a:xfrm>
              <a:off x="2213" y="2782"/>
              <a:ext cx="0" cy="2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14" name="Line 1287"/>
            <p:cNvSpPr>
              <a:spLocks noChangeShapeType="1"/>
            </p:cNvSpPr>
            <p:nvPr/>
          </p:nvSpPr>
          <p:spPr bwMode="auto">
            <a:xfrm>
              <a:off x="2252" y="2766"/>
              <a:ext cx="0" cy="1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15" name="Line 1288"/>
            <p:cNvSpPr>
              <a:spLocks noChangeShapeType="1"/>
            </p:cNvSpPr>
            <p:nvPr/>
          </p:nvSpPr>
          <p:spPr bwMode="auto">
            <a:xfrm>
              <a:off x="2252" y="8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16" name="Line 1289"/>
            <p:cNvSpPr>
              <a:spLocks noChangeShapeType="1"/>
            </p:cNvSpPr>
            <p:nvPr/>
          </p:nvSpPr>
          <p:spPr bwMode="auto">
            <a:xfrm>
              <a:off x="2252" y="8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17" name="Line 1290"/>
            <p:cNvSpPr>
              <a:spLocks noChangeShapeType="1"/>
            </p:cNvSpPr>
            <p:nvPr/>
          </p:nvSpPr>
          <p:spPr bwMode="auto">
            <a:xfrm>
              <a:off x="2252" y="8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18" name="Line 1291"/>
            <p:cNvSpPr>
              <a:spLocks noChangeShapeType="1"/>
            </p:cNvSpPr>
            <p:nvPr/>
          </p:nvSpPr>
          <p:spPr bwMode="auto">
            <a:xfrm>
              <a:off x="2252" y="8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19" name="Line 1292"/>
            <p:cNvSpPr>
              <a:spLocks noChangeShapeType="1"/>
            </p:cNvSpPr>
            <p:nvPr/>
          </p:nvSpPr>
          <p:spPr bwMode="auto">
            <a:xfrm>
              <a:off x="2252" y="9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20" name="Line 1293"/>
            <p:cNvSpPr>
              <a:spLocks noChangeShapeType="1"/>
            </p:cNvSpPr>
            <p:nvPr/>
          </p:nvSpPr>
          <p:spPr bwMode="auto">
            <a:xfrm>
              <a:off x="2252" y="92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21" name="Line 1294"/>
            <p:cNvSpPr>
              <a:spLocks noChangeShapeType="1"/>
            </p:cNvSpPr>
            <p:nvPr/>
          </p:nvSpPr>
          <p:spPr bwMode="auto">
            <a:xfrm>
              <a:off x="2252" y="93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22" name="Line 1295"/>
            <p:cNvSpPr>
              <a:spLocks noChangeShapeType="1"/>
            </p:cNvSpPr>
            <p:nvPr/>
          </p:nvSpPr>
          <p:spPr bwMode="auto">
            <a:xfrm>
              <a:off x="2252" y="9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23" name="Line 1296"/>
            <p:cNvSpPr>
              <a:spLocks noChangeShapeType="1"/>
            </p:cNvSpPr>
            <p:nvPr/>
          </p:nvSpPr>
          <p:spPr bwMode="auto">
            <a:xfrm>
              <a:off x="2252" y="9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24" name="Line 1297"/>
            <p:cNvSpPr>
              <a:spLocks noChangeShapeType="1"/>
            </p:cNvSpPr>
            <p:nvPr/>
          </p:nvSpPr>
          <p:spPr bwMode="auto">
            <a:xfrm>
              <a:off x="2252" y="97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25" name="Line 1298"/>
            <p:cNvSpPr>
              <a:spLocks noChangeShapeType="1"/>
            </p:cNvSpPr>
            <p:nvPr/>
          </p:nvSpPr>
          <p:spPr bwMode="auto">
            <a:xfrm>
              <a:off x="2252" y="98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26" name="Line 1299"/>
            <p:cNvSpPr>
              <a:spLocks noChangeShapeType="1"/>
            </p:cNvSpPr>
            <p:nvPr/>
          </p:nvSpPr>
          <p:spPr bwMode="auto">
            <a:xfrm>
              <a:off x="2252" y="10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27" name="Line 1300"/>
            <p:cNvSpPr>
              <a:spLocks noChangeShapeType="1"/>
            </p:cNvSpPr>
            <p:nvPr/>
          </p:nvSpPr>
          <p:spPr bwMode="auto">
            <a:xfrm>
              <a:off x="2252" y="10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28" name="Line 1301"/>
            <p:cNvSpPr>
              <a:spLocks noChangeShapeType="1"/>
            </p:cNvSpPr>
            <p:nvPr/>
          </p:nvSpPr>
          <p:spPr bwMode="auto">
            <a:xfrm>
              <a:off x="2252" y="10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29" name="Line 1302"/>
            <p:cNvSpPr>
              <a:spLocks noChangeShapeType="1"/>
            </p:cNvSpPr>
            <p:nvPr/>
          </p:nvSpPr>
          <p:spPr bwMode="auto">
            <a:xfrm>
              <a:off x="2252" y="10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30" name="Line 1303"/>
            <p:cNvSpPr>
              <a:spLocks noChangeShapeType="1"/>
            </p:cNvSpPr>
            <p:nvPr/>
          </p:nvSpPr>
          <p:spPr bwMode="auto">
            <a:xfrm>
              <a:off x="2252" y="10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31" name="Line 1304"/>
            <p:cNvSpPr>
              <a:spLocks noChangeShapeType="1"/>
            </p:cNvSpPr>
            <p:nvPr/>
          </p:nvSpPr>
          <p:spPr bwMode="auto">
            <a:xfrm>
              <a:off x="2252" y="106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32" name="Line 1305"/>
            <p:cNvSpPr>
              <a:spLocks noChangeShapeType="1"/>
            </p:cNvSpPr>
            <p:nvPr/>
          </p:nvSpPr>
          <p:spPr bwMode="auto">
            <a:xfrm>
              <a:off x="2252" y="107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33" name="Line 1306"/>
            <p:cNvSpPr>
              <a:spLocks noChangeShapeType="1"/>
            </p:cNvSpPr>
            <p:nvPr/>
          </p:nvSpPr>
          <p:spPr bwMode="auto">
            <a:xfrm>
              <a:off x="2252" y="10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34" name="Line 1307"/>
            <p:cNvSpPr>
              <a:spLocks noChangeShapeType="1"/>
            </p:cNvSpPr>
            <p:nvPr/>
          </p:nvSpPr>
          <p:spPr bwMode="auto">
            <a:xfrm>
              <a:off x="2252" y="11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35" name="Line 1308"/>
            <p:cNvSpPr>
              <a:spLocks noChangeShapeType="1"/>
            </p:cNvSpPr>
            <p:nvPr/>
          </p:nvSpPr>
          <p:spPr bwMode="auto">
            <a:xfrm>
              <a:off x="2252" y="111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36" name="Line 1309"/>
            <p:cNvSpPr>
              <a:spLocks noChangeShapeType="1"/>
            </p:cNvSpPr>
            <p:nvPr/>
          </p:nvSpPr>
          <p:spPr bwMode="auto">
            <a:xfrm>
              <a:off x="2252" y="112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37" name="Line 1310"/>
            <p:cNvSpPr>
              <a:spLocks noChangeShapeType="1"/>
            </p:cNvSpPr>
            <p:nvPr/>
          </p:nvSpPr>
          <p:spPr bwMode="auto">
            <a:xfrm>
              <a:off x="2252" y="11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38" name="Line 1311"/>
            <p:cNvSpPr>
              <a:spLocks noChangeShapeType="1"/>
            </p:cNvSpPr>
            <p:nvPr/>
          </p:nvSpPr>
          <p:spPr bwMode="auto">
            <a:xfrm>
              <a:off x="2252" y="11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39" name="Line 1312"/>
            <p:cNvSpPr>
              <a:spLocks noChangeShapeType="1"/>
            </p:cNvSpPr>
            <p:nvPr/>
          </p:nvSpPr>
          <p:spPr bwMode="auto">
            <a:xfrm>
              <a:off x="2252" y="11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40" name="Line 1313"/>
            <p:cNvSpPr>
              <a:spLocks noChangeShapeType="1"/>
            </p:cNvSpPr>
            <p:nvPr/>
          </p:nvSpPr>
          <p:spPr bwMode="auto">
            <a:xfrm>
              <a:off x="2252" y="11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41" name="Line 1314"/>
            <p:cNvSpPr>
              <a:spLocks noChangeShapeType="1"/>
            </p:cNvSpPr>
            <p:nvPr/>
          </p:nvSpPr>
          <p:spPr bwMode="auto">
            <a:xfrm>
              <a:off x="2252" y="11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42" name="Line 1315"/>
            <p:cNvSpPr>
              <a:spLocks noChangeShapeType="1"/>
            </p:cNvSpPr>
            <p:nvPr/>
          </p:nvSpPr>
          <p:spPr bwMode="auto">
            <a:xfrm>
              <a:off x="2252" y="12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43" name="Line 1316"/>
            <p:cNvSpPr>
              <a:spLocks noChangeShapeType="1"/>
            </p:cNvSpPr>
            <p:nvPr/>
          </p:nvSpPr>
          <p:spPr bwMode="auto">
            <a:xfrm>
              <a:off x="2252" y="12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44" name="Line 1317"/>
            <p:cNvSpPr>
              <a:spLocks noChangeShapeType="1"/>
            </p:cNvSpPr>
            <p:nvPr/>
          </p:nvSpPr>
          <p:spPr bwMode="auto">
            <a:xfrm>
              <a:off x="2252" y="12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45" name="Line 1318"/>
            <p:cNvSpPr>
              <a:spLocks noChangeShapeType="1"/>
            </p:cNvSpPr>
            <p:nvPr/>
          </p:nvSpPr>
          <p:spPr bwMode="auto">
            <a:xfrm>
              <a:off x="2252" y="12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46" name="Line 1319"/>
            <p:cNvSpPr>
              <a:spLocks noChangeShapeType="1"/>
            </p:cNvSpPr>
            <p:nvPr/>
          </p:nvSpPr>
          <p:spPr bwMode="auto">
            <a:xfrm>
              <a:off x="2252" y="125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47" name="Line 1320"/>
            <p:cNvSpPr>
              <a:spLocks noChangeShapeType="1"/>
            </p:cNvSpPr>
            <p:nvPr/>
          </p:nvSpPr>
          <p:spPr bwMode="auto">
            <a:xfrm>
              <a:off x="2252" y="126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48" name="Line 1321"/>
            <p:cNvSpPr>
              <a:spLocks noChangeShapeType="1"/>
            </p:cNvSpPr>
            <p:nvPr/>
          </p:nvSpPr>
          <p:spPr bwMode="auto">
            <a:xfrm>
              <a:off x="2252" y="12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49" name="Line 1322"/>
            <p:cNvSpPr>
              <a:spLocks noChangeShapeType="1"/>
            </p:cNvSpPr>
            <p:nvPr/>
          </p:nvSpPr>
          <p:spPr bwMode="auto">
            <a:xfrm>
              <a:off x="2252" y="12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50" name="Line 1323"/>
            <p:cNvSpPr>
              <a:spLocks noChangeShapeType="1"/>
            </p:cNvSpPr>
            <p:nvPr/>
          </p:nvSpPr>
          <p:spPr bwMode="auto">
            <a:xfrm>
              <a:off x="2252" y="130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51" name="Line 1324"/>
            <p:cNvSpPr>
              <a:spLocks noChangeShapeType="1"/>
            </p:cNvSpPr>
            <p:nvPr/>
          </p:nvSpPr>
          <p:spPr bwMode="auto">
            <a:xfrm>
              <a:off x="2252" y="131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52" name="Line 1325"/>
            <p:cNvSpPr>
              <a:spLocks noChangeShapeType="1"/>
            </p:cNvSpPr>
            <p:nvPr/>
          </p:nvSpPr>
          <p:spPr bwMode="auto">
            <a:xfrm>
              <a:off x="2252" y="13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53" name="Line 1326"/>
            <p:cNvSpPr>
              <a:spLocks noChangeShapeType="1"/>
            </p:cNvSpPr>
            <p:nvPr/>
          </p:nvSpPr>
          <p:spPr bwMode="auto">
            <a:xfrm>
              <a:off x="2252" y="13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54" name="Line 1327"/>
            <p:cNvSpPr>
              <a:spLocks noChangeShapeType="1"/>
            </p:cNvSpPr>
            <p:nvPr/>
          </p:nvSpPr>
          <p:spPr bwMode="auto">
            <a:xfrm>
              <a:off x="2252" y="13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55" name="Line 1328"/>
            <p:cNvSpPr>
              <a:spLocks noChangeShapeType="1"/>
            </p:cNvSpPr>
            <p:nvPr/>
          </p:nvSpPr>
          <p:spPr bwMode="auto">
            <a:xfrm>
              <a:off x="2252" y="13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56" name="Line 1329"/>
            <p:cNvSpPr>
              <a:spLocks noChangeShapeType="1"/>
            </p:cNvSpPr>
            <p:nvPr/>
          </p:nvSpPr>
          <p:spPr bwMode="auto">
            <a:xfrm>
              <a:off x="2252" y="13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57" name="Line 1330"/>
            <p:cNvSpPr>
              <a:spLocks noChangeShapeType="1"/>
            </p:cNvSpPr>
            <p:nvPr/>
          </p:nvSpPr>
          <p:spPr bwMode="auto">
            <a:xfrm>
              <a:off x="2252" y="139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58" name="Line 1331"/>
            <p:cNvSpPr>
              <a:spLocks noChangeShapeType="1"/>
            </p:cNvSpPr>
            <p:nvPr/>
          </p:nvSpPr>
          <p:spPr bwMode="auto">
            <a:xfrm>
              <a:off x="2252" y="140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59" name="Line 1332"/>
            <p:cNvSpPr>
              <a:spLocks noChangeShapeType="1"/>
            </p:cNvSpPr>
            <p:nvPr/>
          </p:nvSpPr>
          <p:spPr bwMode="auto">
            <a:xfrm>
              <a:off x="2252" y="14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60" name="Line 1333"/>
            <p:cNvSpPr>
              <a:spLocks noChangeShapeType="1"/>
            </p:cNvSpPr>
            <p:nvPr/>
          </p:nvSpPr>
          <p:spPr bwMode="auto">
            <a:xfrm>
              <a:off x="2252" y="14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61" name="Line 1334"/>
            <p:cNvSpPr>
              <a:spLocks noChangeShapeType="1"/>
            </p:cNvSpPr>
            <p:nvPr/>
          </p:nvSpPr>
          <p:spPr bwMode="auto">
            <a:xfrm>
              <a:off x="2252" y="144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62" name="Line 1335"/>
            <p:cNvSpPr>
              <a:spLocks noChangeShapeType="1"/>
            </p:cNvSpPr>
            <p:nvPr/>
          </p:nvSpPr>
          <p:spPr bwMode="auto">
            <a:xfrm>
              <a:off x="2252" y="145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63" name="Line 1336"/>
            <p:cNvSpPr>
              <a:spLocks noChangeShapeType="1"/>
            </p:cNvSpPr>
            <p:nvPr/>
          </p:nvSpPr>
          <p:spPr bwMode="auto">
            <a:xfrm>
              <a:off x="2252" y="14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64" name="Line 1337"/>
            <p:cNvSpPr>
              <a:spLocks noChangeShapeType="1"/>
            </p:cNvSpPr>
            <p:nvPr/>
          </p:nvSpPr>
          <p:spPr bwMode="auto">
            <a:xfrm>
              <a:off x="2252" y="14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65" name="Line 1338"/>
            <p:cNvSpPr>
              <a:spLocks noChangeShapeType="1"/>
            </p:cNvSpPr>
            <p:nvPr/>
          </p:nvSpPr>
          <p:spPr bwMode="auto">
            <a:xfrm>
              <a:off x="2252" y="14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66" name="Line 1339"/>
            <p:cNvSpPr>
              <a:spLocks noChangeShapeType="1"/>
            </p:cNvSpPr>
            <p:nvPr/>
          </p:nvSpPr>
          <p:spPr bwMode="auto">
            <a:xfrm>
              <a:off x="2252" y="15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67" name="Line 1340"/>
            <p:cNvSpPr>
              <a:spLocks noChangeShapeType="1"/>
            </p:cNvSpPr>
            <p:nvPr/>
          </p:nvSpPr>
          <p:spPr bwMode="auto">
            <a:xfrm>
              <a:off x="2252" y="15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68" name="Line 1341"/>
            <p:cNvSpPr>
              <a:spLocks noChangeShapeType="1"/>
            </p:cNvSpPr>
            <p:nvPr/>
          </p:nvSpPr>
          <p:spPr bwMode="auto">
            <a:xfrm>
              <a:off x="2252" y="15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69" name="Line 1342"/>
            <p:cNvSpPr>
              <a:spLocks noChangeShapeType="1"/>
            </p:cNvSpPr>
            <p:nvPr/>
          </p:nvSpPr>
          <p:spPr bwMode="auto">
            <a:xfrm>
              <a:off x="2252" y="154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70" name="Line 1343"/>
            <p:cNvSpPr>
              <a:spLocks noChangeShapeType="1"/>
            </p:cNvSpPr>
            <p:nvPr/>
          </p:nvSpPr>
          <p:spPr bwMode="auto">
            <a:xfrm>
              <a:off x="2252" y="15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71" name="Line 1344"/>
            <p:cNvSpPr>
              <a:spLocks noChangeShapeType="1"/>
            </p:cNvSpPr>
            <p:nvPr/>
          </p:nvSpPr>
          <p:spPr bwMode="auto">
            <a:xfrm>
              <a:off x="2252" y="15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72" name="Line 1345"/>
            <p:cNvSpPr>
              <a:spLocks noChangeShapeType="1"/>
            </p:cNvSpPr>
            <p:nvPr/>
          </p:nvSpPr>
          <p:spPr bwMode="auto">
            <a:xfrm>
              <a:off x="2252" y="15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73" name="Line 1346"/>
            <p:cNvSpPr>
              <a:spLocks noChangeShapeType="1"/>
            </p:cNvSpPr>
            <p:nvPr/>
          </p:nvSpPr>
          <p:spPr bwMode="auto">
            <a:xfrm>
              <a:off x="2252" y="15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74" name="Line 1347"/>
            <p:cNvSpPr>
              <a:spLocks noChangeShapeType="1"/>
            </p:cNvSpPr>
            <p:nvPr/>
          </p:nvSpPr>
          <p:spPr bwMode="auto">
            <a:xfrm>
              <a:off x="2252" y="16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75" name="Line 1348"/>
            <p:cNvSpPr>
              <a:spLocks noChangeShapeType="1"/>
            </p:cNvSpPr>
            <p:nvPr/>
          </p:nvSpPr>
          <p:spPr bwMode="auto">
            <a:xfrm>
              <a:off x="2252" y="16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76" name="Line 1349"/>
            <p:cNvSpPr>
              <a:spLocks noChangeShapeType="1"/>
            </p:cNvSpPr>
            <p:nvPr/>
          </p:nvSpPr>
          <p:spPr bwMode="auto">
            <a:xfrm>
              <a:off x="2252" y="163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77" name="Line 1350"/>
            <p:cNvSpPr>
              <a:spLocks noChangeShapeType="1"/>
            </p:cNvSpPr>
            <p:nvPr/>
          </p:nvSpPr>
          <p:spPr bwMode="auto">
            <a:xfrm>
              <a:off x="2252" y="16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78" name="Line 1351"/>
            <p:cNvSpPr>
              <a:spLocks noChangeShapeType="1"/>
            </p:cNvSpPr>
            <p:nvPr/>
          </p:nvSpPr>
          <p:spPr bwMode="auto">
            <a:xfrm>
              <a:off x="2252" y="16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79" name="Line 1352"/>
            <p:cNvSpPr>
              <a:spLocks noChangeShapeType="1"/>
            </p:cNvSpPr>
            <p:nvPr/>
          </p:nvSpPr>
          <p:spPr bwMode="auto">
            <a:xfrm>
              <a:off x="2252" y="16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80" name="Line 1353"/>
            <p:cNvSpPr>
              <a:spLocks noChangeShapeType="1"/>
            </p:cNvSpPr>
            <p:nvPr/>
          </p:nvSpPr>
          <p:spPr bwMode="auto">
            <a:xfrm>
              <a:off x="2252" y="16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81" name="Line 1354"/>
            <p:cNvSpPr>
              <a:spLocks noChangeShapeType="1"/>
            </p:cNvSpPr>
            <p:nvPr/>
          </p:nvSpPr>
          <p:spPr bwMode="auto">
            <a:xfrm>
              <a:off x="2252" y="17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82" name="Line 1355"/>
            <p:cNvSpPr>
              <a:spLocks noChangeShapeType="1"/>
            </p:cNvSpPr>
            <p:nvPr/>
          </p:nvSpPr>
          <p:spPr bwMode="auto">
            <a:xfrm>
              <a:off x="2252" y="17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83" name="Line 1356"/>
            <p:cNvSpPr>
              <a:spLocks noChangeShapeType="1"/>
            </p:cNvSpPr>
            <p:nvPr/>
          </p:nvSpPr>
          <p:spPr bwMode="auto">
            <a:xfrm>
              <a:off x="2252" y="17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84" name="Line 1357"/>
            <p:cNvSpPr>
              <a:spLocks noChangeShapeType="1"/>
            </p:cNvSpPr>
            <p:nvPr/>
          </p:nvSpPr>
          <p:spPr bwMode="auto">
            <a:xfrm>
              <a:off x="2252" y="17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85" name="Line 1358"/>
            <p:cNvSpPr>
              <a:spLocks noChangeShapeType="1"/>
            </p:cNvSpPr>
            <p:nvPr/>
          </p:nvSpPr>
          <p:spPr bwMode="auto">
            <a:xfrm>
              <a:off x="2252" y="17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86" name="Line 1359"/>
            <p:cNvSpPr>
              <a:spLocks noChangeShapeType="1"/>
            </p:cNvSpPr>
            <p:nvPr/>
          </p:nvSpPr>
          <p:spPr bwMode="auto">
            <a:xfrm>
              <a:off x="2252" y="17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87" name="Line 1360"/>
            <p:cNvSpPr>
              <a:spLocks noChangeShapeType="1"/>
            </p:cNvSpPr>
            <p:nvPr/>
          </p:nvSpPr>
          <p:spPr bwMode="auto">
            <a:xfrm>
              <a:off x="2252" y="177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88" name="Line 1361"/>
            <p:cNvSpPr>
              <a:spLocks noChangeShapeType="1"/>
            </p:cNvSpPr>
            <p:nvPr/>
          </p:nvSpPr>
          <p:spPr bwMode="auto">
            <a:xfrm>
              <a:off x="2252" y="17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89" name="Line 1362"/>
            <p:cNvSpPr>
              <a:spLocks noChangeShapeType="1"/>
            </p:cNvSpPr>
            <p:nvPr/>
          </p:nvSpPr>
          <p:spPr bwMode="auto">
            <a:xfrm>
              <a:off x="2252" y="18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90" name="Line 1363"/>
            <p:cNvSpPr>
              <a:spLocks noChangeShapeType="1"/>
            </p:cNvSpPr>
            <p:nvPr/>
          </p:nvSpPr>
          <p:spPr bwMode="auto">
            <a:xfrm>
              <a:off x="2252" y="18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91" name="Line 1364"/>
            <p:cNvSpPr>
              <a:spLocks noChangeShapeType="1"/>
            </p:cNvSpPr>
            <p:nvPr/>
          </p:nvSpPr>
          <p:spPr bwMode="auto">
            <a:xfrm>
              <a:off x="2252" y="18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92" name="Line 1365"/>
            <p:cNvSpPr>
              <a:spLocks noChangeShapeType="1"/>
            </p:cNvSpPr>
            <p:nvPr/>
          </p:nvSpPr>
          <p:spPr bwMode="auto">
            <a:xfrm>
              <a:off x="2252" y="18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93" name="Line 1366"/>
            <p:cNvSpPr>
              <a:spLocks noChangeShapeType="1"/>
            </p:cNvSpPr>
            <p:nvPr/>
          </p:nvSpPr>
          <p:spPr bwMode="auto">
            <a:xfrm>
              <a:off x="2252" y="18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94" name="Line 1367"/>
            <p:cNvSpPr>
              <a:spLocks noChangeShapeType="1"/>
            </p:cNvSpPr>
            <p:nvPr/>
          </p:nvSpPr>
          <p:spPr bwMode="auto">
            <a:xfrm>
              <a:off x="2252" y="18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95" name="Line 1368"/>
            <p:cNvSpPr>
              <a:spLocks noChangeShapeType="1"/>
            </p:cNvSpPr>
            <p:nvPr/>
          </p:nvSpPr>
          <p:spPr bwMode="auto">
            <a:xfrm>
              <a:off x="2252" y="18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96" name="Line 1369"/>
            <p:cNvSpPr>
              <a:spLocks noChangeShapeType="1"/>
            </p:cNvSpPr>
            <p:nvPr/>
          </p:nvSpPr>
          <p:spPr bwMode="auto">
            <a:xfrm>
              <a:off x="2252" y="18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97" name="Line 1370"/>
            <p:cNvSpPr>
              <a:spLocks noChangeShapeType="1"/>
            </p:cNvSpPr>
            <p:nvPr/>
          </p:nvSpPr>
          <p:spPr bwMode="auto">
            <a:xfrm>
              <a:off x="2252" y="19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98" name="Line 1371"/>
            <p:cNvSpPr>
              <a:spLocks noChangeShapeType="1"/>
            </p:cNvSpPr>
            <p:nvPr/>
          </p:nvSpPr>
          <p:spPr bwMode="auto">
            <a:xfrm>
              <a:off x="2252" y="19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99" name="Line 1372"/>
            <p:cNvSpPr>
              <a:spLocks noChangeShapeType="1"/>
            </p:cNvSpPr>
            <p:nvPr/>
          </p:nvSpPr>
          <p:spPr bwMode="auto">
            <a:xfrm>
              <a:off x="2252" y="19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00" name="Line 1373"/>
            <p:cNvSpPr>
              <a:spLocks noChangeShapeType="1"/>
            </p:cNvSpPr>
            <p:nvPr/>
          </p:nvSpPr>
          <p:spPr bwMode="auto">
            <a:xfrm>
              <a:off x="2252" y="19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01" name="Line 1374"/>
            <p:cNvSpPr>
              <a:spLocks noChangeShapeType="1"/>
            </p:cNvSpPr>
            <p:nvPr/>
          </p:nvSpPr>
          <p:spPr bwMode="auto">
            <a:xfrm>
              <a:off x="2252" y="19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02" name="Line 1375"/>
            <p:cNvSpPr>
              <a:spLocks noChangeShapeType="1"/>
            </p:cNvSpPr>
            <p:nvPr/>
          </p:nvSpPr>
          <p:spPr bwMode="auto">
            <a:xfrm>
              <a:off x="2252" y="19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03" name="Line 1376"/>
            <p:cNvSpPr>
              <a:spLocks noChangeShapeType="1"/>
            </p:cNvSpPr>
            <p:nvPr/>
          </p:nvSpPr>
          <p:spPr bwMode="auto">
            <a:xfrm>
              <a:off x="2252" y="19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04" name="Line 1377"/>
            <p:cNvSpPr>
              <a:spLocks noChangeShapeType="1"/>
            </p:cNvSpPr>
            <p:nvPr/>
          </p:nvSpPr>
          <p:spPr bwMode="auto">
            <a:xfrm>
              <a:off x="2252" y="19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05" name="Line 1378"/>
            <p:cNvSpPr>
              <a:spLocks noChangeShapeType="1"/>
            </p:cNvSpPr>
            <p:nvPr/>
          </p:nvSpPr>
          <p:spPr bwMode="auto">
            <a:xfrm>
              <a:off x="2252" y="20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06" name="Line 1379"/>
            <p:cNvSpPr>
              <a:spLocks noChangeShapeType="1"/>
            </p:cNvSpPr>
            <p:nvPr/>
          </p:nvSpPr>
          <p:spPr bwMode="auto">
            <a:xfrm>
              <a:off x="2252" y="20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07" name="Line 1380"/>
            <p:cNvSpPr>
              <a:spLocks noChangeShapeType="1"/>
            </p:cNvSpPr>
            <p:nvPr/>
          </p:nvSpPr>
          <p:spPr bwMode="auto">
            <a:xfrm>
              <a:off x="2252" y="20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08" name="Line 1381"/>
            <p:cNvSpPr>
              <a:spLocks noChangeShapeType="1"/>
            </p:cNvSpPr>
            <p:nvPr/>
          </p:nvSpPr>
          <p:spPr bwMode="auto">
            <a:xfrm>
              <a:off x="2252" y="20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09" name="Line 1382"/>
            <p:cNvSpPr>
              <a:spLocks noChangeShapeType="1"/>
            </p:cNvSpPr>
            <p:nvPr/>
          </p:nvSpPr>
          <p:spPr bwMode="auto">
            <a:xfrm>
              <a:off x="2252" y="20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10" name="Line 1383"/>
            <p:cNvSpPr>
              <a:spLocks noChangeShapeType="1"/>
            </p:cNvSpPr>
            <p:nvPr/>
          </p:nvSpPr>
          <p:spPr bwMode="auto">
            <a:xfrm>
              <a:off x="2252" y="20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11" name="Line 1384"/>
            <p:cNvSpPr>
              <a:spLocks noChangeShapeType="1"/>
            </p:cNvSpPr>
            <p:nvPr/>
          </p:nvSpPr>
          <p:spPr bwMode="auto">
            <a:xfrm>
              <a:off x="2252" y="20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12" name="Line 1385"/>
            <p:cNvSpPr>
              <a:spLocks noChangeShapeType="1"/>
            </p:cNvSpPr>
            <p:nvPr/>
          </p:nvSpPr>
          <p:spPr bwMode="auto">
            <a:xfrm>
              <a:off x="2252" y="209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13" name="Line 1386"/>
            <p:cNvSpPr>
              <a:spLocks noChangeShapeType="1"/>
            </p:cNvSpPr>
            <p:nvPr/>
          </p:nvSpPr>
          <p:spPr bwMode="auto">
            <a:xfrm>
              <a:off x="2252" y="210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14" name="Line 1387"/>
            <p:cNvSpPr>
              <a:spLocks noChangeShapeType="1"/>
            </p:cNvSpPr>
            <p:nvPr/>
          </p:nvSpPr>
          <p:spPr bwMode="auto">
            <a:xfrm>
              <a:off x="2252" y="21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15" name="Line 1388"/>
            <p:cNvSpPr>
              <a:spLocks noChangeShapeType="1"/>
            </p:cNvSpPr>
            <p:nvPr/>
          </p:nvSpPr>
          <p:spPr bwMode="auto">
            <a:xfrm>
              <a:off x="2252" y="21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16" name="Line 1389"/>
            <p:cNvSpPr>
              <a:spLocks noChangeShapeType="1"/>
            </p:cNvSpPr>
            <p:nvPr/>
          </p:nvSpPr>
          <p:spPr bwMode="auto">
            <a:xfrm>
              <a:off x="2252" y="214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17" name="Line 1390"/>
            <p:cNvSpPr>
              <a:spLocks noChangeShapeType="1"/>
            </p:cNvSpPr>
            <p:nvPr/>
          </p:nvSpPr>
          <p:spPr bwMode="auto">
            <a:xfrm>
              <a:off x="2252" y="215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18" name="Line 1391"/>
            <p:cNvSpPr>
              <a:spLocks noChangeShapeType="1"/>
            </p:cNvSpPr>
            <p:nvPr/>
          </p:nvSpPr>
          <p:spPr bwMode="auto">
            <a:xfrm>
              <a:off x="2252" y="21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19" name="Line 1392"/>
            <p:cNvSpPr>
              <a:spLocks noChangeShapeType="1"/>
            </p:cNvSpPr>
            <p:nvPr/>
          </p:nvSpPr>
          <p:spPr bwMode="auto">
            <a:xfrm>
              <a:off x="2252" y="21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20" name="Line 1393"/>
            <p:cNvSpPr>
              <a:spLocks noChangeShapeType="1"/>
            </p:cNvSpPr>
            <p:nvPr/>
          </p:nvSpPr>
          <p:spPr bwMode="auto">
            <a:xfrm>
              <a:off x="2252" y="21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21" name="Line 1394"/>
            <p:cNvSpPr>
              <a:spLocks noChangeShapeType="1"/>
            </p:cNvSpPr>
            <p:nvPr/>
          </p:nvSpPr>
          <p:spPr bwMode="auto">
            <a:xfrm>
              <a:off x="2252" y="22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22" name="Line 1395"/>
            <p:cNvSpPr>
              <a:spLocks noChangeShapeType="1"/>
            </p:cNvSpPr>
            <p:nvPr/>
          </p:nvSpPr>
          <p:spPr bwMode="auto">
            <a:xfrm>
              <a:off x="2252" y="22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23" name="Line 1396"/>
            <p:cNvSpPr>
              <a:spLocks noChangeShapeType="1"/>
            </p:cNvSpPr>
            <p:nvPr/>
          </p:nvSpPr>
          <p:spPr bwMode="auto">
            <a:xfrm>
              <a:off x="2252" y="22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24" name="Line 1397"/>
            <p:cNvSpPr>
              <a:spLocks noChangeShapeType="1"/>
            </p:cNvSpPr>
            <p:nvPr/>
          </p:nvSpPr>
          <p:spPr bwMode="auto">
            <a:xfrm>
              <a:off x="2252" y="224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25" name="Line 1398"/>
            <p:cNvSpPr>
              <a:spLocks noChangeShapeType="1"/>
            </p:cNvSpPr>
            <p:nvPr/>
          </p:nvSpPr>
          <p:spPr bwMode="auto">
            <a:xfrm>
              <a:off x="2252" y="22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26" name="Line 1399"/>
            <p:cNvSpPr>
              <a:spLocks noChangeShapeType="1"/>
            </p:cNvSpPr>
            <p:nvPr/>
          </p:nvSpPr>
          <p:spPr bwMode="auto">
            <a:xfrm>
              <a:off x="2252" y="22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27" name="Line 1400"/>
            <p:cNvSpPr>
              <a:spLocks noChangeShapeType="1"/>
            </p:cNvSpPr>
            <p:nvPr/>
          </p:nvSpPr>
          <p:spPr bwMode="auto">
            <a:xfrm>
              <a:off x="2252" y="228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28" name="Line 1401"/>
            <p:cNvSpPr>
              <a:spLocks noChangeShapeType="1"/>
            </p:cNvSpPr>
            <p:nvPr/>
          </p:nvSpPr>
          <p:spPr bwMode="auto">
            <a:xfrm>
              <a:off x="2252" y="229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29" name="Line 1402"/>
            <p:cNvSpPr>
              <a:spLocks noChangeShapeType="1"/>
            </p:cNvSpPr>
            <p:nvPr/>
          </p:nvSpPr>
          <p:spPr bwMode="auto">
            <a:xfrm>
              <a:off x="2252" y="23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30" name="Line 1403"/>
            <p:cNvSpPr>
              <a:spLocks noChangeShapeType="1"/>
            </p:cNvSpPr>
            <p:nvPr/>
          </p:nvSpPr>
          <p:spPr bwMode="auto">
            <a:xfrm>
              <a:off x="2252" y="23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31" name="Line 1404"/>
            <p:cNvSpPr>
              <a:spLocks noChangeShapeType="1"/>
            </p:cNvSpPr>
            <p:nvPr/>
          </p:nvSpPr>
          <p:spPr bwMode="auto">
            <a:xfrm>
              <a:off x="2252" y="233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32" name="Line 1405"/>
            <p:cNvSpPr>
              <a:spLocks noChangeShapeType="1"/>
            </p:cNvSpPr>
            <p:nvPr/>
          </p:nvSpPr>
          <p:spPr bwMode="auto">
            <a:xfrm>
              <a:off x="2252" y="23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33" name="Line 1406"/>
            <p:cNvSpPr>
              <a:spLocks noChangeShapeType="1"/>
            </p:cNvSpPr>
            <p:nvPr/>
          </p:nvSpPr>
          <p:spPr bwMode="auto">
            <a:xfrm>
              <a:off x="2252" y="23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34" name="Line 1407"/>
            <p:cNvSpPr>
              <a:spLocks noChangeShapeType="1"/>
            </p:cNvSpPr>
            <p:nvPr/>
          </p:nvSpPr>
          <p:spPr bwMode="auto">
            <a:xfrm>
              <a:off x="2252" y="23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35" name="Line 1408"/>
            <p:cNvSpPr>
              <a:spLocks noChangeShapeType="1"/>
            </p:cNvSpPr>
            <p:nvPr/>
          </p:nvSpPr>
          <p:spPr bwMode="auto">
            <a:xfrm>
              <a:off x="2252" y="23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36" name="Line 1409"/>
            <p:cNvSpPr>
              <a:spLocks noChangeShapeType="1"/>
            </p:cNvSpPr>
            <p:nvPr/>
          </p:nvSpPr>
          <p:spPr bwMode="auto">
            <a:xfrm>
              <a:off x="2252" y="24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37" name="Line 1410"/>
            <p:cNvSpPr>
              <a:spLocks noChangeShapeType="1"/>
            </p:cNvSpPr>
            <p:nvPr/>
          </p:nvSpPr>
          <p:spPr bwMode="auto">
            <a:xfrm>
              <a:off x="2252" y="24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40" name="Group 1612"/>
          <p:cNvGrpSpPr>
            <a:grpSpLocks/>
          </p:cNvGrpSpPr>
          <p:nvPr/>
        </p:nvGrpSpPr>
        <p:grpSpPr bwMode="auto">
          <a:xfrm>
            <a:off x="3575050" y="1365251"/>
            <a:ext cx="101600" cy="3054350"/>
            <a:chOff x="2252" y="860"/>
            <a:chExt cx="64" cy="1924"/>
          </a:xfrm>
        </p:grpSpPr>
        <p:sp>
          <p:nvSpPr>
            <p:cNvPr id="3738" name="Line 1412"/>
            <p:cNvSpPr>
              <a:spLocks noChangeShapeType="1"/>
            </p:cNvSpPr>
            <p:nvPr/>
          </p:nvSpPr>
          <p:spPr bwMode="auto">
            <a:xfrm>
              <a:off x="2252" y="242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39" name="Line 1413"/>
            <p:cNvSpPr>
              <a:spLocks noChangeShapeType="1"/>
            </p:cNvSpPr>
            <p:nvPr/>
          </p:nvSpPr>
          <p:spPr bwMode="auto">
            <a:xfrm>
              <a:off x="2252" y="243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40" name="Line 1414"/>
            <p:cNvSpPr>
              <a:spLocks noChangeShapeType="1"/>
            </p:cNvSpPr>
            <p:nvPr/>
          </p:nvSpPr>
          <p:spPr bwMode="auto">
            <a:xfrm>
              <a:off x="2252" y="24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41" name="Line 1415"/>
            <p:cNvSpPr>
              <a:spLocks noChangeShapeType="1"/>
            </p:cNvSpPr>
            <p:nvPr/>
          </p:nvSpPr>
          <p:spPr bwMode="auto">
            <a:xfrm>
              <a:off x="2252" y="24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42" name="Line 1416"/>
            <p:cNvSpPr>
              <a:spLocks noChangeShapeType="1"/>
            </p:cNvSpPr>
            <p:nvPr/>
          </p:nvSpPr>
          <p:spPr bwMode="auto">
            <a:xfrm>
              <a:off x="2252" y="247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43" name="Line 1417"/>
            <p:cNvSpPr>
              <a:spLocks noChangeShapeType="1"/>
            </p:cNvSpPr>
            <p:nvPr/>
          </p:nvSpPr>
          <p:spPr bwMode="auto">
            <a:xfrm>
              <a:off x="2252" y="248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44" name="Line 1418"/>
            <p:cNvSpPr>
              <a:spLocks noChangeShapeType="1"/>
            </p:cNvSpPr>
            <p:nvPr/>
          </p:nvSpPr>
          <p:spPr bwMode="auto">
            <a:xfrm>
              <a:off x="2252" y="25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45" name="Line 1419"/>
            <p:cNvSpPr>
              <a:spLocks noChangeShapeType="1"/>
            </p:cNvSpPr>
            <p:nvPr/>
          </p:nvSpPr>
          <p:spPr bwMode="auto">
            <a:xfrm>
              <a:off x="2252" y="25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46" name="Line 1420"/>
            <p:cNvSpPr>
              <a:spLocks noChangeShapeType="1"/>
            </p:cNvSpPr>
            <p:nvPr/>
          </p:nvSpPr>
          <p:spPr bwMode="auto">
            <a:xfrm>
              <a:off x="2252" y="25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47" name="Line 1421"/>
            <p:cNvSpPr>
              <a:spLocks noChangeShapeType="1"/>
            </p:cNvSpPr>
            <p:nvPr/>
          </p:nvSpPr>
          <p:spPr bwMode="auto">
            <a:xfrm>
              <a:off x="2252" y="25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48" name="Line 1422"/>
            <p:cNvSpPr>
              <a:spLocks noChangeShapeType="1"/>
            </p:cNvSpPr>
            <p:nvPr/>
          </p:nvSpPr>
          <p:spPr bwMode="auto">
            <a:xfrm>
              <a:off x="2252" y="25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49" name="Line 1423"/>
            <p:cNvSpPr>
              <a:spLocks noChangeShapeType="1"/>
            </p:cNvSpPr>
            <p:nvPr/>
          </p:nvSpPr>
          <p:spPr bwMode="auto">
            <a:xfrm>
              <a:off x="2252" y="256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50" name="Line 1424"/>
            <p:cNvSpPr>
              <a:spLocks noChangeShapeType="1"/>
            </p:cNvSpPr>
            <p:nvPr/>
          </p:nvSpPr>
          <p:spPr bwMode="auto">
            <a:xfrm>
              <a:off x="2252" y="257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51" name="Line 1425"/>
            <p:cNvSpPr>
              <a:spLocks noChangeShapeType="1"/>
            </p:cNvSpPr>
            <p:nvPr/>
          </p:nvSpPr>
          <p:spPr bwMode="auto">
            <a:xfrm>
              <a:off x="2252" y="25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52" name="Line 1426"/>
            <p:cNvSpPr>
              <a:spLocks noChangeShapeType="1"/>
            </p:cNvSpPr>
            <p:nvPr/>
          </p:nvSpPr>
          <p:spPr bwMode="auto">
            <a:xfrm>
              <a:off x="2252" y="26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53" name="Line 1427"/>
            <p:cNvSpPr>
              <a:spLocks noChangeShapeType="1"/>
            </p:cNvSpPr>
            <p:nvPr/>
          </p:nvSpPr>
          <p:spPr bwMode="auto">
            <a:xfrm>
              <a:off x="2252" y="261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54" name="Line 1428"/>
            <p:cNvSpPr>
              <a:spLocks noChangeShapeType="1"/>
            </p:cNvSpPr>
            <p:nvPr/>
          </p:nvSpPr>
          <p:spPr bwMode="auto">
            <a:xfrm>
              <a:off x="2252" y="262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55" name="Line 1429"/>
            <p:cNvSpPr>
              <a:spLocks noChangeShapeType="1"/>
            </p:cNvSpPr>
            <p:nvPr/>
          </p:nvSpPr>
          <p:spPr bwMode="auto">
            <a:xfrm>
              <a:off x="2252" y="26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56" name="Line 1430"/>
            <p:cNvSpPr>
              <a:spLocks noChangeShapeType="1"/>
            </p:cNvSpPr>
            <p:nvPr/>
          </p:nvSpPr>
          <p:spPr bwMode="auto">
            <a:xfrm>
              <a:off x="2252" y="26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57" name="Line 1431"/>
            <p:cNvSpPr>
              <a:spLocks noChangeShapeType="1"/>
            </p:cNvSpPr>
            <p:nvPr/>
          </p:nvSpPr>
          <p:spPr bwMode="auto">
            <a:xfrm>
              <a:off x="2252" y="26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58" name="Line 1432"/>
            <p:cNvSpPr>
              <a:spLocks noChangeShapeType="1"/>
            </p:cNvSpPr>
            <p:nvPr/>
          </p:nvSpPr>
          <p:spPr bwMode="auto">
            <a:xfrm>
              <a:off x="2252" y="26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59" name="Line 1433"/>
            <p:cNvSpPr>
              <a:spLocks noChangeShapeType="1"/>
            </p:cNvSpPr>
            <p:nvPr/>
          </p:nvSpPr>
          <p:spPr bwMode="auto">
            <a:xfrm>
              <a:off x="2252" y="26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60" name="Line 1434"/>
            <p:cNvSpPr>
              <a:spLocks noChangeShapeType="1"/>
            </p:cNvSpPr>
            <p:nvPr/>
          </p:nvSpPr>
          <p:spPr bwMode="auto">
            <a:xfrm>
              <a:off x="2252" y="27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61" name="Line 1435"/>
            <p:cNvSpPr>
              <a:spLocks noChangeShapeType="1"/>
            </p:cNvSpPr>
            <p:nvPr/>
          </p:nvSpPr>
          <p:spPr bwMode="auto">
            <a:xfrm>
              <a:off x="2252" y="27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62" name="Line 1436"/>
            <p:cNvSpPr>
              <a:spLocks noChangeShapeType="1"/>
            </p:cNvSpPr>
            <p:nvPr/>
          </p:nvSpPr>
          <p:spPr bwMode="auto">
            <a:xfrm>
              <a:off x="2252" y="27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63" name="Line 1437"/>
            <p:cNvSpPr>
              <a:spLocks noChangeShapeType="1"/>
            </p:cNvSpPr>
            <p:nvPr/>
          </p:nvSpPr>
          <p:spPr bwMode="auto">
            <a:xfrm>
              <a:off x="2252" y="27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64" name="Line 1438"/>
            <p:cNvSpPr>
              <a:spLocks noChangeShapeType="1"/>
            </p:cNvSpPr>
            <p:nvPr/>
          </p:nvSpPr>
          <p:spPr bwMode="auto">
            <a:xfrm>
              <a:off x="2252" y="275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65" name="Line 1439"/>
            <p:cNvSpPr>
              <a:spLocks noChangeShapeType="1"/>
            </p:cNvSpPr>
            <p:nvPr/>
          </p:nvSpPr>
          <p:spPr bwMode="auto">
            <a:xfrm>
              <a:off x="2252" y="276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66" name="Line 1440"/>
            <p:cNvSpPr>
              <a:spLocks noChangeShapeType="1"/>
            </p:cNvSpPr>
            <p:nvPr/>
          </p:nvSpPr>
          <p:spPr bwMode="auto">
            <a:xfrm>
              <a:off x="2252" y="2782"/>
              <a:ext cx="0" cy="2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67" name="Line 1441"/>
            <p:cNvSpPr>
              <a:spLocks noChangeShapeType="1"/>
            </p:cNvSpPr>
            <p:nvPr/>
          </p:nvSpPr>
          <p:spPr bwMode="auto">
            <a:xfrm>
              <a:off x="2286" y="2766"/>
              <a:ext cx="0" cy="1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68" name="Line 1442"/>
            <p:cNvSpPr>
              <a:spLocks noChangeShapeType="1"/>
            </p:cNvSpPr>
            <p:nvPr/>
          </p:nvSpPr>
          <p:spPr bwMode="auto">
            <a:xfrm>
              <a:off x="2286" y="8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69" name="Line 1443"/>
            <p:cNvSpPr>
              <a:spLocks noChangeShapeType="1"/>
            </p:cNvSpPr>
            <p:nvPr/>
          </p:nvSpPr>
          <p:spPr bwMode="auto">
            <a:xfrm>
              <a:off x="2286" y="8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70" name="Line 1444"/>
            <p:cNvSpPr>
              <a:spLocks noChangeShapeType="1"/>
            </p:cNvSpPr>
            <p:nvPr/>
          </p:nvSpPr>
          <p:spPr bwMode="auto">
            <a:xfrm>
              <a:off x="2286" y="8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71" name="Line 1445"/>
            <p:cNvSpPr>
              <a:spLocks noChangeShapeType="1"/>
            </p:cNvSpPr>
            <p:nvPr/>
          </p:nvSpPr>
          <p:spPr bwMode="auto">
            <a:xfrm>
              <a:off x="2286" y="8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72" name="Line 1446"/>
            <p:cNvSpPr>
              <a:spLocks noChangeShapeType="1"/>
            </p:cNvSpPr>
            <p:nvPr/>
          </p:nvSpPr>
          <p:spPr bwMode="auto">
            <a:xfrm>
              <a:off x="2286" y="9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73" name="Line 1447"/>
            <p:cNvSpPr>
              <a:spLocks noChangeShapeType="1"/>
            </p:cNvSpPr>
            <p:nvPr/>
          </p:nvSpPr>
          <p:spPr bwMode="auto">
            <a:xfrm>
              <a:off x="2286" y="92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74" name="Line 1448"/>
            <p:cNvSpPr>
              <a:spLocks noChangeShapeType="1"/>
            </p:cNvSpPr>
            <p:nvPr/>
          </p:nvSpPr>
          <p:spPr bwMode="auto">
            <a:xfrm>
              <a:off x="2286" y="93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75" name="Line 1449"/>
            <p:cNvSpPr>
              <a:spLocks noChangeShapeType="1"/>
            </p:cNvSpPr>
            <p:nvPr/>
          </p:nvSpPr>
          <p:spPr bwMode="auto">
            <a:xfrm>
              <a:off x="2286" y="9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76" name="Line 1450"/>
            <p:cNvSpPr>
              <a:spLocks noChangeShapeType="1"/>
            </p:cNvSpPr>
            <p:nvPr/>
          </p:nvSpPr>
          <p:spPr bwMode="auto">
            <a:xfrm>
              <a:off x="2286" y="9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77" name="Line 1451"/>
            <p:cNvSpPr>
              <a:spLocks noChangeShapeType="1"/>
            </p:cNvSpPr>
            <p:nvPr/>
          </p:nvSpPr>
          <p:spPr bwMode="auto">
            <a:xfrm>
              <a:off x="2286" y="97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78" name="Line 1452"/>
            <p:cNvSpPr>
              <a:spLocks noChangeShapeType="1"/>
            </p:cNvSpPr>
            <p:nvPr/>
          </p:nvSpPr>
          <p:spPr bwMode="auto">
            <a:xfrm>
              <a:off x="2286" y="98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79" name="Line 1453"/>
            <p:cNvSpPr>
              <a:spLocks noChangeShapeType="1"/>
            </p:cNvSpPr>
            <p:nvPr/>
          </p:nvSpPr>
          <p:spPr bwMode="auto">
            <a:xfrm>
              <a:off x="2286" y="10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80" name="Line 1454"/>
            <p:cNvSpPr>
              <a:spLocks noChangeShapeType="1"/>
            </p:cNvSpPr>
            <p:nvPr/>
          </p:nvSpPr>
          <p:spPr bwMode="auto">
            <a:xfrm>
              <a:off x="2286" y="10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81" name="Line 1455"/>
            <p:cNvSpPr>
              <a:spLocks noChangeShapeType="1"/>
            </p:cNvSpPr>
            <p:nvPr/>
          </p:nvSpPr>
          <p:spPr bwMode="auto">
            <a:xfrm>
              <a:off x="2286" y="10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82" name="Line 1456"/>
            <p:cNvSpPr>
              <a:spLocks noChangeShapeType="1"/>
            </p:cNvSpPr>
            <p:nvPr/>
          </p:nvSpPr>
          <p:spPr bwMode="auto">
            <a:xfrm>
              <a:off x="2286" y="10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83" name="Line 1457"/>
            <p:cNvSpPr>
              <a:spLocks noChangeShapeType="1"/>
            </p:cNvSpPr>
            <p:nvPr/>
          </p:nvSpPr>
          <p:spPr bwMode="auto">
            <a:xfrm>
              <a:off x="2286" y="10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84" name="Line 1458"/>
            <p:cNvSpPr>
              <a:spLocks noChangeShapeType="1"/>
            </p:cNvSpPr>
            <p:nvPr/>
          </p:nvSpPr>
          <p:spPr bwMode="auto">
            <a:xfrm>
              <a:off x="2286" y="106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85" name="Line 1459"/>
            <p:cNvSpPr>
              <a:spLocks noChangeShapeType="1"/>
            </p:cNvSpPr>
            <p:nvPr/>
          </p:nvSpPr>
          <p:spPr bwMode="auto">
            <a:xfrm>
              <a:off x="2286" y="107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86" name="Line 1460"/>
            <p:cNvSpPr>
              <a:spLocks noChangeShapeType="1"/>
            </p:cNvSpPr>
            <p:nvPr/>
          </p:nvSpPr>
          <p:spPr bwMode="auto">
            <a:xfrm>
              <a:off x="2286" y="10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87" name="Line 1461"/>
            <p:cNvSpPr>
              <a:spLocks noChangeShapeType="1"/>
            </p:cNvSpPr>
            <p:nvPr/>
          </p:nvSpPr>
          <p:spPr bwMode="auto">
            <a:xfrm>
              <a:off x="2286" y="11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88" name="Line 1462"/>
            <p:cNvSpPr>
              <a:spLocks noChangeShapeType="1"/>
            </p:cNvSpPr>
            <p:nvPr/>
          </p:nvSpPr>
          <p:spPr bwMode="auto">
            <a:xfrm>
              <a:off x="2286" y="111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89" name="Line 1463"/>
            <p:cNvSpPr>
              <a:spLocks noChangeShapeType="1"/>
            </p:cNvSpPr>
            <p:nvPr/>
          </p:nvSpPr>
          <p:spPr bwMode="auto">
            <a:xfrm>
              <a:off x="2286" y="112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90" name="Line 1464"/>
            <p:cNvSpPr>
              <a:spLocks noChangeShapeType="1"/>
            </p:cNvSpPr>
            <p:nvPr/>
          </p:nvSpPr>
          <p:spPr bwMode="auto">
            <a:xfrm>
              <a:off x="2286" y="11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91" name="Line 1465"/>
            <p:cNvSpPr>
              <a:spLocks noChangeShapeType="1"/>
            </p:cNvSpPr>
            <p:nvPr/>
          </p:nvSpPr>
          <p:spPr bwMode="auto">
            <a:xfrm>
              <a:off x="2286" y="11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92" name="Line 1466"/>
            <p:cNvSpPr>
              <a:spLocks noChangeShapeType="1"/>
            </p:cNvSpPr>
            <p:nvPr/>
          </p:nvSpPr>
          <p:spPr bwMode="auto">
            <a:xfrm>
              <a:off x="2286" y="11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93" name="Line 1467"/>
            <p:cNvSpPr>
              <a:spLocks noChangeShapeType="1"/>
            </p:cNvSpPr>
            <p:nvPr/>
          </p:nvSpPr>
          <p:spPr bwMode="auto">
            <a:xfrm>
              <a:off x="2286" y="11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94" name="Line 1468"/>
            <p:cNvSpPr>
              <a:spLocks noChangeShapeType="1"/>
            </p:cNvSpPr>
            <p:nvPr/>
          </p:nvSpPr>
          <p:spPr bwMode="auto">
            <a:xfrm>
              <a:off x="2286" y="11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95" name="Line 1469"/>
            <p:cNvSpPr>
              <a:spLocks noChangeShapeType="1"/>
            </p:cNvSpPr>
            <p:nvPr/>
          </p:nvSpPr>
          <p:spPr bwMode="auto">
            <a:xfrm>
              <a:off x="2286" y="12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96" name="Line 1470"/>
            <p:cNvSpPr>
              <a:spLocks noChangeShapeType="1"/>
            </p:cNvSpPr>
            <p:nvPr/>
          </p:nvSpPr>
          <p:spPr bwMode="auto">
            <a:xfrm>
              <a:off x="2286" y="12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97" name="Line 1471"/>
            <p:cNvSpPr>
              <a:spLocks noChangeShapeType="1"/>
            </p:cNvSpPr>
            <p:nvPr/>
          </p:nvSpPr>
          <p:spPr bwMode="auto">
            <a:xfrm>
              <a:off x="2286" y="12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98" name="Line 1472"/>
            <p:cNvSpPr>
              <a:spLocks noChangeShapeType="1"/>
            </p:cNvSpPr>
            <p:nvPr/>
          </p:nvSpPr>
          <p:spPr bwMode="auto">
            <a:xfrm>
              <a:off x="2286" y="12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99" name="Line 1473"/>
            <p:cNvSpPr>
              <a:spLocks noChangeShapeType="1"/>
            </p:cNvSpPr>
            <p:nvPr/>
          </p:nvSpPr>
          <p:spPr bwMode="auto">
            <a:xfrm>
              <a:off x="2286" y="125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00" name="Line 1474"/>
            <p:cNvSpPr>
              <a:spLocks noChangeShapeType="1"/>
            </p:cNvSpPr>
            <p:nvPr/>
          </p:nvSpPr>
          <p:spPr bwMode="auto">
            <a:xfrm>
              <a:off x="2286" y="126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01" name="Line 1475"/>
            <p:cNvSpPr>
              <a:spLocks noChangeShapeType="1"/>
            </p:cNvSpPr>
            <p:nvPr/>
          </p:nvSpPr>
          <p:spPr bwMode="auto">
            <a:xfrm>
              <a:off x="2286" y="12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02" name="Line 1476"/>
            <p:cNvSpPr>
              <a:spLocks noChangeShapeType="1"/>
            </p:cNvSpPr>
            <p:nvPr/>
          </p:nvSpPr>
          <p:spPr bwMode="auto">
            <a:xfrm>
              <a:off x="2286" y="12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03" name="Line 1477"/>
            <p:cNvSpPr>
              <a:spLocks noChangeShapeType="1"/>
            </p:cNvSpPr>
            <p:nvPr/>
          </p:nvSpPr>
          <p:spPr bwMode="auto">
            <a:xfrm>
              <a:off x="2286" y="130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04" name="Line 1478"/>
            <p:cNvSpPr>
              <a:spLocks noChangeShapeType="1"/>
            </p:cNvSpPr>
            <p:nvPr/>
          </p:nvSpPr>
          <p:spPr bwMode="auto">
            <a:xfrm>
              <a:off x="2286" y="131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05" name="Line 1479"/>
            <p:cNvSpPr>
              <a:spLocks noChangeShapeType="1"/>
            </p:cNvSpPr>
            <p:nvPr/>
          </p:nvSpPr>
          <p:spPr bwMode="auto">
            <a:xfrm>
              <a:off x="2286" y="13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06" name="Line 1480"/>
            <p:cNvSpPr>
              <a:spLocks noChangeShapeType="1"/>
            </p:cNvSpPr>
            <p:nvPr/>
          </p:nvSpPr>
          <p:spPr bwMode="auto">
            <a:xfrm>
              <a:off x="2286" y="13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07" name="Line 1481"/>
            <p:cNvSpPr>
              <a:spLocks noChangeShapeType="1"/>
            </p:cNvSpPr>
            <p:nvPr/>
          </p:nvSpPr>
          <p:spPr bwMode="auto">
            <a:xfrm>
              <a:off x="2286" y="13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08" name="Line 1482"/>
            <p:cNvSpPr>
              <a:spLocks noChangeShapeType="1"/>
            </p:cNvSpPr>
            <p:nvPr/>
          </p:nvSpPr>
          <p:spPr bwMode="auto">
            <a:xfrm>
              <a:off x="2286" y="13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09" name="Line 1483"/>
            <p:cNvSpPr>
              <a:spLocks noChangeShapeType="1"/>
            </p:cNvSpPr>
            <p:nvPr/>
          </p:nvSpPr>
          <p:spPr bwMode="auto">
            <a:xfrm>
              <a:off x="2286" y="13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10" name="Line 1484"/>
            <p:cNvSpPr>
              <a:spLocks noChangeShapeType="1"/>
            </p:cNvSpPr>
            <p:nvPr/>
          </p:nvSpPr>
          <p:spPr bwMode="auto">
            <a:xfrm>
              <a:off x="2286" y="139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11" name="Line 1485"/>
            <p:cNvSpPr>
              <a:spLocks noChangeShapeType="1"/>
            </p:cNvSpPr>
            <p:nvPr/>
          </p:nvSpPr>
          <p:spPr bwMode="auto">
            <a:xfrm>
              <a:off x="2286" y="140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12" name="Line 1486"/>
            <p:cNvSpPr>
              <a:spLocks noChangeShapeType="1"/>
            </p:cNvSpPr>
            <p:nvPr/>
          </p:nvSpPr>
          <p:spPr bwMode="auto">
            <a:xfrm>
              <a:off x="2286" y="14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13" name="Line 1487"/>
            <p:cNvSpPr>
              <a:spLocks noChangeShapeType="1"/>
            </p:cNvSpPr>
            <p:nvPr/>
          </p:nvSpPr>
          <p:spPr bwMode="auto">
            <a:xfrm>
              <a:off x="2286" y="14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14" name="Line 1488"/>
            <p:cNvSpPr>
              <a:spLocks noChangeShapeType="1"/>
            </p:cNvSpPr>
            <p:nvPr/>
          </p:nvSpPr>
          <p:spPr bwMode="auto">
            <a:xfrm>
              <a:off x="2286" y="144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15" name="Line 1489"/>
            <p:cNvSpPr>
              <a:spLocks noChangeShapeType="1"/>
            </p:cNvSpPr>
            <p:nvPr/>
          </p:nvSpPr>
          <p:spPr bwMode="auto">
            <a:xfrm>
              <a:off x="2286" y="145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16" name="Line 1490"/>
            <p:cNvSpPr>
              <a:spLocks noChangeShapeType="1"/>
            </p:cNvSpPr>
            <p:nvPr/>
          </p:nvSpPr>
          <p:spPr bwMode="auto">
            <a:xfrm>
              <a:off x="2286" y="14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17" name="Line 1491"/>
            <p:cNvSpPr>
              <a:spLocks noChangeShapeType="1"/>
            </p:cNvSpPr>
            <p:nvPr/>
          </p:nvSpPr>
          <p:spPr bwMode="auto">
            <a:xfrm>
              <a:off x="2286" y="14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18" name="Line 1492"/>
            <p:cNvSpPr>
              <a:spLocks noChangeShapeType="1"/>
            </p:cNvSpPr>
            <p:nvPr/>
          </p:nvSpPr>
          <p:spPr bwMode="auto">
            <a:xfrm>
              <a:off x="2286" y="14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19" name="Line 1493"/>
            <p:cNvSpPr>
              <a:spLocks noChangeShapeType="1"/>
            </p:cNvSpPr>
            <p:nvPr/>
          </p:nvSpPr>
          <p:spPr bwMode="auto">
            <a:xfrm>
              <a:off x="2286" y="15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20" name="Line 1494"/>
            <p:cNvSpPr>
              <a:spLocks noChangeShapeType="1"/>
            </p:cNvSpPr>
            <p:nvPr/>
          </p:nvSpPr>
          <p:spPr bwMode="auto">
            <a:xfrm>
              <a:off x="2286" y="15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21" name="Line 1495"/>
            <p:cNvSpPr>
              <a:spLocks noChangeShapeType="1"/>
            </p:cNvSpPr>
            <p:nvPr/>
          </p:nvSpPr>
          <p:spPr bwMode="auto">
            <a:xfrm>
              <a:off x="2286" y="15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22" name="Line 1496"/>
            <p:cNvSpPr>
              <a:spLocks noChangeShapeType="1"/>
            </p:cNvSpPr>
            <p:nvPr/>
          </p:nvSpPr>
          <p:spPr bwMode="auto">
            <a:xfrm>
              <a:off x="2286" y="154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23" name="Line 1497"/>
            <p:cNvSpPr>
              <a:spLocks noChangeShapeType="1"/>
            </p:cNvSpPr>
            <p:nvPr/>
          </p:nvSpPr>
          <p:spPr bwMode="auto">
            <a:xfrm>
              <a:off x="2286" y="15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24" name="Line 1498"/>
            <p:cNvSpPr>
              <a:spLocks noChangeShapeType="1"/>
            </p:cNvSpPr>
            <p:nvPr/>
          </p:nvSpPr>
          <p:spPr bwMode="auto">
            <a:xfrm>
              <a:off x="2286" y="15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25" name="Line 1499"/>
            <p:cNvSpPr>
              <a:spLocks noChangeShapeType="1"/>
            </p:cNvSpPr>
            <p:nvPr/>
          </p:nvSpPr>
          <p:spPr bwMode="auto">
            <a:xfrm>
              <a:off x="2286" y="15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26" name="Line 1500"/>
            <p:cNvSpPr>
              <a:spLocks noChangeShapeType="1"/>
            </p:cNvSpPr>
            <p:nvPr/>
          </p:nvSpPr>
          <p:spPr bwMode="auto">
            <a:xfrm>
              <a:off x="2286" y="15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27" name="Line 1501"/>
            <p:cNvSpPr>
              <a:spLocks noChangeShapeType="1"/>
            </p:cNvSpPr>
            <p:nvPr/>
          </p:nvSpPr>
          <p:spPr bwMode="auto">
            <a:xfrm>
              <a:off x="2286" y="16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28" name="Line 1502"/>
            <p:cNvSpPr>
              <a:spLocks noChangeShapeType="1"/>
            </p:cNvSpPr>
            <p:nvPr/>
          </p:nvSpPr>
          <p:spPr bwMode="auto">
            <a:xfrm>
              <a:off x="2286" y="16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29" name="Line 1503"/>
            <p:cNvSpPr>
              <a:spLocks noChangeShapeType="1"/>
            </p:cNvSpPr>
            <p:nvPr/>
          </p:nvSpPr>
          <p:spPr bwMode="auto">
            <a:xfrm>
              <a:off x="2286" y="163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30" name="Line 1504"/>
            <p:cNvSpPr>
              <a:spLocks noChangeShapeType="1"/>
            </p:cNvSpPr>
            <p:nvPr/>
          </p:nvSpPr>
          <p:spPr bwMode="auto">
            <a:xfrm>
              <a:off x="2286" y="16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31" name="Line 1505"/>
            <p:cNvSpPr>
              <a:spLocks noChangeShapeType="1"/>
            </p:cNvSpPr>
            <p:nvPr/>
          </p:nvSpPr>
          <p:spPr bwMode="auto">
            <a:xfrm>
              <a:off x="2286" y="16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32" name="Line 1506"/>
            <p:cNvSpPr>
              <a:spLocks noChangeShapeType="1"/>
            </p:cNvSpPr>
            <p:nvPr/>
          </p:nvSpPr>
          <p:spPr bwMode="auto">
            <a:xfrm>
              <a:off x="2286" y="16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33" name="Line 1507"/>
            <p:cNvSpPr>
              <a:spLocks noChangeShapeType="1"/>
            </p:cNvSpPr>
            <p:nvPr/>
          </p:nvSpPr>
          <p:spPr bwMode="auto">
            <a:xfrm>
              <a:off x="2286" y="16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34" name="Line 1508"/>
            <p:cNvSpPr>
              <a:spLocks noChangeShapeType="1"/>
            </p:cNvSpPr>
            <p:nvPr/>
          </p:nvSpPr>
          <p:spPr bwMode="auto">
            <a:xfrm>
              <a:off x="2286" y="17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35" name="Line 1509"/>
            <p:cNvSpPr>
              <a:spLocks noChangeShapeType="1"/>
            </p:cNvSpPr>
            <p:nvPr/>
          </p:nvSpPr>
          <p:spPr bwMode="auto">
            <a:xfrm>
              <a:off x="2286" y="17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36" name="Line 1510"/>
            <p:cNvSpPr>
              <a:spLocks noChangeShapeType="1"/>
            </p:cNvSpPr>
            <p:nvPr/>
          </p:nvSpPr>
          <p:spPr bwMode="auto">
            <a:xfrm>
              <a:off x="2286" y="17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37" name="Line 1511"/>
            <p:cNvSpPr>
              <a:spLocks noChangeShapeType="1"/>
            </p:cNvSpPr>
            <p:nvPr/>
          </p:nvSpPr>
          <p:spPr bwMode="auto">
            <a:xfrm>
              <a:off x="2286" y="17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38" name="Line 1512"/>
            <p:cNvSpPr>
              <a:spLocks noChangeShapeType="1"/>
            </p:cNvSpPr>
            <p:nvPr/>
          </p:nvSpPr>
          <p:spPr bwMode="auto">
            <a:xfrm>
              <a:off x="2286" y="17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39" name="Line 1513"/>
            <p:cNvSpPr>
              <a:spLocks noChangeShapeType="1"/>
            </p:cNvSpPr>
            <p:nvPr/>
          </p:nvSpPr>
          <p:spPr bwMode="auto">
            <a:xfrm>
              <a:off x="2286" y="17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40" name="Line 1514"/>
            <p:cNvSpPr>
              <a:spLocks noChangeShapeType="1"/>
            </p:cNvSpPr>
            <p:nvPr/>
          </p:nvSpPr>
          <p:spPr bwMode="auto">
            <a:xfrm>
              <a:off x="2286" y="177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41" name="Line 1515"/>
            <p:cNvSpPr>
              <a:spLocks noChangeShapeType="1"/>
            </p:cNvSpPr>
            <p:nvPr/>
          </p:nvSpPr>
          <p:spPr bwMode="auto">
            <a:xfrm>
              <a:off x="2286" y="17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42" name="Line 1516"/>
            <p:cNvSpPr>
              <a:spLocks noChangeShapeType="1"/>
            </p:cNvSpPr>
            <p:nvPr/>
          </p:nvSpPr>
          <p:spPr bwMode="auto">
            <a:xfrm>
              <a:off x="2286" y="18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43" name="Line 1517"/>
            <p:cNvSpPr>
              <a:spLocks noChangeShapeType="1"/>
            </p:cNvSpPr>
            <p:nvPr/>
          </p:nvSpPr>
          <p:spPr bwMode="auto">
            <a:xfrm>
              <a:off x="2286" y="18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44" name="Line 1518"/>
            <p:cNvSpPr>
              <a:spLocks noChangeShapeType="1"/>
            </p:cNvSpPr>
            <p:nvPr/>
          </p:nvSpPr>
          <p:spPr bwMode="auto">
            <a:xfrm>
              <a:off x="2286" y="18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45" name="Line 1519"/>
            <p:cNvSpPr>
              <a:spLocks noChangeShapeType="1"/>
            </p:cNvSpPr>
            <p:nvPr/>
          </p:nvSpPr>
          <p:spPr bwMode="auto">
            <a:xfrm>
              <a:off x="2286" y="18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46" name="Line 1520"/>
            <p:cNvSpPr>
              <a:spLocks noChangeShapeType="1"/>
            </p:cNvSpPr>
            <p:nvPr/>
          </p:nvSpPr>
          <p:spPr bwMode="auto">
            <a:xfrm>
              <a:off x="2286" y="18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47" name="Line 1521"/>
            <p:cNvSpPr>
              <a:spLocks noChangeShapeType="1"/>
            </p:cNvSpPr>
            <p:nvPr/>
          </p:nvSpPr>
          <p:spPr bwMode="auto">
            <a:xfrm>
              <a:off x="2286" y="18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48" name="Line 1522"/>
            <p:cNvSpPr>
              <a:spLocks noChangeShapeType="1"/>
            </p:cNvSpPr>
            <p:nvPr/>
          </p:nvSpPr>
          <p:spPr bwMode="auto">
            <a:xfrm>
              <a:off x="2286" y="18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49" name="Line 1523"/>
            <p:cNvSpPr>
              <a:spLocks noChangeShapeType="1"/>
            </p:cNvSpPr>
            <p:nvPr/>
          </p:nvSpPr>
          <p:spPr bwMode="auto">
            <a:xfrm>
              <a:off x="2286" y="18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50" name="Line 1524"/>
            <p:cNvSpPr>
              <a:spLocks noChangeShapeType="1"/>
            </p:cNvSpPr>
            <p:nvPr/>
          </p:nvSpPr>
          <p:spPr bwMode="auto">
            <a:xfrm>
              <a:off x="2286" y="19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51" name="Line 1525"/>
            <p:cNvSpPr>
              <a:spLocks noChangeShapeType="1"/>
            </p:cNvSpPr>
            <p:nvPr/>
          </p:nvSpPr>
          <p:spPr bwMode="auto">
            <a:xfrm>
              <a:off x="2286" y="19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52" name="Line 1526"/>
            <p:cNvSpPr>
              <a:spLocks noChangeShapeType="1"/>
            </p:cNvSpPr>
            <p:nvPr/>
          </p:nvSpPr>
          <p:spPr bwMode="auto">
            <a:xfrm>
              <a:off x="2286" y="19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53" name="Line 1527"/>
            <p:cNvSpPr>
              <a:spLocks noChangeShapeType="1"/>
            </p:cNvSpPr>
            <p:nvPr/>
          </p:nvSpPr>
          <p:spPr bwMode="auto">
            <a:xfrm>
              <a:off x="2286" y="19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54" name="Line 1528"/>
            <p:cNvSpPr>
              <a:spLocks noChangeShapeType="1"/>
            </p:cNvSpPr>
            <p:nvPr/>
          </p:nvSpPr>
          <p:spPr bwMode="auto">
            <a:xfrm>
              <a:off x="2286" y="19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55" name="Line 1529"/>
            <p:cNvSpPr>
              <a:spLocks noChangeShapeType="1"/>
            </p:cNvSpPr>
            <p:nvPr/>
          </p:nvSpPr>
          <p:spPr bwMode="auto">
            <a:xfrm>
              <a:off x="2286" y="19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56" name="Line 1530"/>
            <p:cNvSpPr>
              <a:spLocks noChangeShapeType="1"/>
            </p:cNvSpPr>
            <p:nvPr/>
          </p:nvSpPr>
          <p:spPr bwMode="auto">
            <a:xfrm>
              <a:off x="2286" y="19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57" name="Line 1531"/>
            <p:cNvSpPr>
              <a:spLocks noChangeShapeType="1"/>
            </p:cNvSpPr>
            <p:nvPr/>
          </p:nvSpPr>
          <p:spPr bwMode="auto">
            <a:xfrm>
              <a:off x="2286" y="19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58" name="Line 1532"/>
            <p:cNvSpPr>
              <a:spLocks noChangeShapeType="1"/>
            </p:cNvSpPr>
            <p:nvPr/>
          </p:nvSpPr>
          <p:spPr bwMode="auto">
            <a:xfrm>
              <a:off x="2286" y="20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59" name="Line 1533"/>
            <p:cNvSpPr>
              <a:spLocks noChangeShapeType="1"/>
            </p:cNvSpPr>
            <p:nvPr/>
          </p:nvSpPr>
          <p:spPr bwMode="auto">
            <a:xfrm>
              <a:off x="2286" y="20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60" name="Line 1534"/>
            <p:cNvSpPr>
              <a:spLocks noChangeShapeType="1"/>
            </p:cNvSpPr>
            <p:nvPr/>
          </p:nvSpPr>
          <p:spPr bwMode="auto">
            <a:xfrm>
              <a:off x="2286" y="20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61" name="Line 1535"/>
            <p:cNvSpPr>
              <a:spLocks noChangeShapeType="1"/>
            </p:cNvSpPr>
            <p:nvPr/>
          </p:nvSpPr>
          <p:spPr bwMode="auto">
            <a:xfrm>
              <a:off x="2286" y="20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62" name="Line 1536"/>
            <p:cNvSpPr>
              <a:spLocks noChangeShapeType="1"/>
            </p:cNvSpPr>
            <p:nvPr/>
          </p:nvSpPr>
          <p:spPr bwMode="auto">
            <a:xfrm>
              <a:off x="2286" y="20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63" name="Line 1537"/>
            <p:cNvSpPr>
              <a:spLocks noChangeShapeType="1"/>
            </p:cNvSpPr>
            <p:nvPr/>
          </p:nvSpPr>
          <p:spPr bwMode="auto">
            <a:xfrm>
              <a:off x="2286" y="20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64" name="Line 1538"/>
            <p:cNvSpPr>
              <a:spLocks noChangeShapeType="1"/>
            </p:cNvSpPr>
            <p:nvPr/>
          </p:nvSpPr>
          <p:spPr bwMode="auto">
            <a:xfrm>
              <a:off x="2286" y="20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65" name="Line 1539"/>
            <p:cNvSpPr>
              <a:spLocks noChangeShapeType="1"/>
            </p:cNvSpPr>
            <p:nvPr/>
          </p:nvSpPr>
          <p:spPr bwMode="auto">
            <a:xfrm>
              <a:off x="2286" y="209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66" name="Line 1540"/>
            <p:cNvSpPr>
              <a:spLocks noChangeShapeType="1"/>
            </p:cNvSpPr>
            <p:nvPr/>
          </p:nvSpPr>
          <p:spPr bwMode="auto">
            <a:xfrm>
              <a:off x="2286" y="210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67" name="Line 1541"/>
            <p:cNvSpPr>
              <a:spLocks noChangeShapeType="1"/>
            </p:cNvSpPr>
            <p:nvPr/>
          </p:nvSpPr>
          <p:spPr bwMode="auto">
            <a:xfrm>
              <a:off x="2286" y="21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68" name="Line 1542"/>
            <p:cNvSpPr>
              <a:spLocks noChangeShapeType="1"/>
            </p:cNvSpPr>
            <p:nvPr/>
          </p:nvSpPr>
          <p:spPr bwMode="auto">
            <a:xfrm>
              <a:off x="2286" y="21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69" name="Line 1543"/>
            <p:cNvSpPr>
              <a:spLocks noChangeShapeType="1"/>
            </p:cNvSpPr>
            <p:nvPr/>
          </p:nvSpPr>
          <p:spPr bwMode="auto">
            <a:xfrm>
              <a:off x="2286" y="214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70" name="Line 1544"/>
            <p:cNvSpPr>
              <a:spLocks noChangeShapeType="1"/>
            </p:cNvSpPr>
            <p:nvPr/>
          </p:nvSpPr>
          <p:spPr bwMode="auto">
            <a:xfrm>
              <a:off x="2286" y="215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71" name="Line 1545"/>
            <p:cNvSpPr>
              <a:spLocks noChangeShapeType="1"/>
            </p:cNvSpPr>
            <p:nvPr/>
          </p:nvSpPr>
          <p:spPr bwMode="auto">
            <a:xfrm>
              <a:off x="2286" y="21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72" name="Line 1546"/>
            <p:cNvSpPr>
              <a:spLocks noChangeShapeType="1"/>
            </p:cNvSpPr>
            <p:nvPr/>
          </p:nvSpPr>
          <p:spPr bwMode="auto">
            <a:xfrm>
              <a:off x="2286" y="21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73" name="Line 1547"/>
            <p:cNvSpPr>
              <a:spLocks noChangeShapeType="1"/>
            </p:cNvSpPr>
            <p:nvPr/>
          </p:nvSpPr>
          <p:spPr bwMode="auto">
            <a:xfrm>
              <a:off x="2286" y="21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74" name="Line 1548"/>
            <p:cNvSpPr>
              <a:spLocks noChangeShapeType="1"/>
            </p:cNvSpPr>
            <p:nvPr/>
          </p:nvSpPr>
          <p:spPr bwMode="auto">
            <a:xfrm>
              <a:off x="2286" y="22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75" name="Line 1549"/>
            <p:cNvSpPr>
              <a:spLocks noChangeShapeType="1"/>
            </p:cNvSpPr>
            <p:nvPr/>
          </p:nvSpPr>
          <p:spPr bwMode="auto">
            <a:xfrm>
              <a:off x="2286" y="22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76" name="Line 1550"/>
            <p:cNvSpPr>
              <a:spLocks noChangeShapeType="1"/>
            </p:cNvSpPr>
            <p:nvPr/>
          </p:nvSpPr>
          <p:spPr bwMode="auto">
            <a:xfrm>
              <a:off x="2286" y="22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77" name="Line 1551"/>
            <p:cNvSpPr>
              <a:spLocks noChangeShapeType="1"/>
            </p:cNvSpPr>
            <p:nvPr/>
          </p:nvSpPr>
          <p:spPr bwMode="auto">
            <a:xfrm>
              <a:off x="2286" y="224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78" name="Line 1552"/>
            <p:cNvSpPr>
              <a:spLocks noChangeShapeType="1"/>
            </p:cNvSpPr>
            <p:nvPr/>
          </p:nvSpPr>
          <p:spPr bwMode="auto">
            <a:xfrm>
              <a:off x="2286" y="22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79" name="Line 1553"/>
            <p:cNvSpPr>
              <a:spLocks noChangeShapeType="1"/>
            </p:cNvSpPr>
            <p:nvPr/>
          </p:nvSpPr>
          <p:spPr bwMode="auto">
            <a:xfrm>
              <a:off x="2286" y="22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80" name="Line 1554"/>
            <p:cNvSpPr>
              <a:spLocks noChangeShapeType="1"/>
            </p:cNvSpPr>
            <p:nvPr/>
          </p:nvSpPr>
          <p:spPr bwMode="auto">
            <a:xfrm>
              <a:off x="2286" y="228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81" name="Line 1555"/>
            <p:cNvSpPr>
              <a:spLocks noChangeShapeType="1"/>
            </p:cNvSpPr>
            <p:nvPr/>
          </p:nvSpPr>
          <p:spPr bwMode="auto">
            <a:xfrm>
              <a:off x="2286" y="229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82" name="Line 1556"/>
            <p:cNvSpPr>
              <a:spLocks noChangeShapeType="1"/>
            </p:cNvSpPr>
            <p:nvPr/>
          </p:nvSpPr>
          <p:spPr bwMode="auto">
            <a:xfrm>
              <a:off x="2286" y="23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83" name="Line 1557"/>
            <p:cNvSpPr>
              <a:spLocks noChangeShapeType="1"/>
            </p:cNvSpPr>
            <p:nvPr/>
          </p:nvSpPr>
          <p:spPr bwMode="auto">
            <a:xfrm>
              <a:off x="2286" y="23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84" name="Line 1558"/>
            <p:cNvSpPr>
              <a:spLocks noChangeShapeType="1"/>
            </p:cNvSpPr>
            <p:nvPr/>
          </p:nvSpPr>
          <p:spPr bwMode="auto">
            <a:xfrm>
              <a:off x="2286" y="233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85" name="Line 1559"/>
            <p:cNvSpPr>
              <a:spLocks noChangeShapeType="1"/>
            </p:cNvSpPr>
            <p:nvPr/>
          </p:nvSpPr>
          <p:spPr bwMode="auto">
            <a:xfrm>
              <a:off x="2286" y="23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86" name="Line 1560"/>
            <p:cNvSpPr>
              <a:spLocks noChangeShapeType="1"/>
            </p:cNvSpPr>
            <p:nvPr/>
          </p:nvSpPr>
          <p:spPr bwMode="auto">
            <a:xfrm>
              <a:off x="2286" y="23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87" name="Line 1561"/>
            <p:cNvSpPr>
              <a:spLocks noChangeShapeType="1"/>
            </p:cNvSpPr>
            <p:nvPr/>
          </p:nvSpPr>
          <p:spPr bwMode="auto">
            <a:xfrm>
              <a:off x="2286" y="23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88" name="Line 1562"/>
            <p:cNvSpPr>
              <a:spLocks noChangeShapeType="1"/>
            </p:cNvSpPr>
            <p:nvPr/>
          </p:nvSpPr>
          <p:spPr bwMode="auto">
            <a:xfrm>
              <a:off x="2286" y="23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89" name="Line 1563"/>
            <p:cNvSpPr>
              <a:spLocks noChangeShapeType="1"/>
            </p:cNvSpPr>
            <p:nvPr/>
          </p:nvSpPr>
          <p:spPr bwMode="auto">
            <a:xfrm>
              <a:off x="2286" y="24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90" name="Line 1564"/>
            <p:cNvSpPr>
              <a:spLocks noChangeShapeType="1"/>
            </p:cNvSpPr>
            <p:nvPr/>
          </p:nvSpPr>
          <p:spPr bwMode="auto">
            <a:xfrm>
              <a:off x="2286" y="24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91" name="Line 1565"/>
            <p:cNvSpPr>
              <a:spLocks noChangeShapeType="1"/>
            </p:cNvSpPr>
            <p:nvPr/>
          </p:nvSpPr>
          <p:spPr bwMode="auto">
            <a:xfrm>
              <a:off x="2286" y="242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92" name="Line 1566"/>
            <p:cNvSpPr>
              <a:spLocks noChangeShapeType="1"/>
            </p:cNvSpPr>
            <p:nvPr/>
          </p:nvSpPr>
          <p:spPr bwMode="auto">
            <a:xfrm>
              <a:off x="2286" y="243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93" name="Line 1567"/>
            <p:cNvSpPr>
              <a:spLocks noChangeShapeType="1"/>
            </p:cNvSpPr>
            <p:nvPr/>
          </p:nvSpPr>
          <p:spPr bwMode="auto">
            <a:xfrm>
              <a:off x="2286" y="24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94" name="Line 1568"/>
            <p:cNvSpPr>
              <a:spLocks noChangeShapeType="1"/>
            </p:cNvSpPr>
            <p:nvPr/>
          </p:nvSpPr>
          <p:spPr bwMode="auto">
            <a:xfrm>
              <a:off x="2286" y="24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95" name="Line 1569"/>
            <p:cNvSpPr>
              <a:spLocks noChangeShapeType="1"/>
            </p:cNvSpPr>
            <p:nvPr/>
          </p:nvSpPr>
          <p:spPr bwMode="auto">
            <a:xfrm>
              <a:off x="2286" y="247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96" name="Line 1570"/>
            <p:cNvSpPr>
              <a:spLocks noChangeShapeType="1"/>
            </p:cNvSpPr>
            <p:nvPr/>
          </p:nvSpPr>
          <p:spPr bwMode="auto">
            <a:xfrm>
              <a:off x="2286" y="248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97" name="Line 1571"/>
            <p:cNvSpPr>
              <a:spLocks noChangeShapeType="1"/>
            </p:cNvSpPr>
            <p:nvPr/>
          </p:nvSpPr>
          <p:spPr bwMode="auto">
            <a:xfrm>
              <a:off x="2286" y="25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98" name="Line 1572"/>
            <p:cNvSpPr>
              <a:spLocks noChangeShapeType="1"/>
            </p:cNvSpPr>
            <p:nvPr/>
          </p:nvSpPr>
          <p:spPr bwMode="auto">
            <a:xfrm>
              <a:off x="2286" y="25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99" name="Line 1573"/>
            <p:cNvSpPr>
              <a:spLocks noChangeShapeType="1"/>
            </p:cNvSpPr>
            <p:nvPr/>
          </p:nvSpPr>
          <p:spPr bwMode="auto">
            <a:xfrm>
              <a:off x="2286" y="25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00" name="Line 1574"/>
            <p:cNvSpPr>
              <a:spLocks noChangeShapeType="1"/>
            </p:cNvSpPr>
            <p:nvPr/>
          </p:nvSpPr>
          <p:spPr bwMode="auto">
            <a:xfrm>
              <a:off x="2286" y="25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01" name="Line 1575"/>
            <p:cNvSpPr>
              <a:spLocks noChangeShapeType="1"/>
            </p:cNvSpPr>
            <p:nvPr/>
          </p:nvSpPr>
          <p:spPr bwMode="auto">
            <a:xfrm>
              <a:off x="2286" y="25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02" name="Line 1576"/>
            <p:cNvSpPr>
              <a:spLocks noChangeShapeType="1"/>
            </p:cNvSpPr>
            <p:nvPr/>
          </p:nvSpPr>
          <p:spPr bwMode="auto">
            <a:xfrm>
              <a:off x="2286" y="256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03" name="Line 1577"/>
            <p:cNvSpPr>
              <a:spLocks noChangeShapeType="1"/>
            </p:cNvSpPr>
            <p:nvPr/>
          </p:nvSpPr>
          <p:spPr bwMode="auto">
            <a:xfrm>
              <a:off x="2286" y="257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04" name="Line 1578"/>
            <p:cNvSpPr>
              <a:spLocks noChangeShapeType="1"/>
            </p:cNvSpPr>
            <p:nvPr/>
          </p:nvSpPr>
          <p:spPr bwMode="auto">
            <a:xfrm>
              <a:off x="2286" y="25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05" name="Line 1579"/>
            <p:cNvSpPr>
              <a:spLocks noChangeShapeType="1"/>
            </p:cNvSpPr>
            <p:nvPr/>
          </p:nvSpPr>
          <p:spPr bwMode="auto">
            <a:xfrm>
              <a:off x="2286" y="26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06" name="Line 1580"/>
            <p:cNvSpPr>
              <a:spLocks noChangeShapeType="1"/>
            </p:cNvSpPr>
            <p:nvPr/>
          </p:nvSpPr>
          <p:spPr bwMode="auto">
            <a:xfrm>
              <a:off x="2286" y="261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07" name="Line 1581"/>
            <p:cNvSpPr>
              <a:spLocks noChangeShapeType="1"/>
            </p:cNvSpPr>
            <p:nvPr/>
          </p:nvSpPr>
          <p:spPr bwMode="auto">
            <a:xfrm>
              <a:off x="2286" y="262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08" name="Line 1582"/>
            <p:cNvSpPr>
              <a:spLocks noChangeShapeType="1"/>
            </p:cNvSpPr>
            <p:nvPr/>
          </p:nvSpPr>
          <p:spPr bwMode="auto">
            <a:xfrm>
              <a:off x="2286" y="26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09" name="Line 1583"/>
            <p:cNvSpPr>
              <a:spLocks noChangeShapeType="1"/>
            </p:cNvSpPr>
            <p:nvPr/>
          </p:nvSpPr>
          <p:spPr bwMode="auto">
            <a:xfrm>
              <a:off x="2286" y="26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10" name="Line 1584"/>
            <p:cNvSpPr>
              <a:spLocks noChangeShapeType="1"/>
            </p:cNvSpPr>
            <p:nvPr/>
          </p:nvSpPr>
          <p:spPr bwMode="auto">
            <a:xfrm>
              <a:off x="2286" y="26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11" name="Line 1585"/>
            <p:cNvSpPr>
              <a:spLocks noChangeShapeType="1"/>
            </p:cNvSpPr>
            <p:nvPr/>
          </p:nvSpPr>
          <p:spPr bwMode="auto">
            <a:xfrm>
              <a:off x="2286" y="26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12" name="Line 1586"/>
            <p:cNvSpPr>
              <a:spLocks noChangeShapeType="1"/>
            </p:cNvSpPr>
            <p:nvPr/>
          </p:nvSpPr>
          <p:spPr bwMode="auto">
            <a:xfrm>
              <a:off x="2286" y="26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13" name="Line 1587"/>
            <p:cNvSpPr>
              <a:spLocks noChangeShapeType="1"/>
            </p:cNvSpPr>
            <p:nvPr/>
          </p:nvSpPr>
          <p:spPr bwMode="auto">
            <a:xfrm>
              <a:off x="2286" y="27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14" name="Line 1588"/>
            <p:cNvSpPr>
              <a:spLocks noChangeShapeType="1"/>
            </p:cNvSpPr>
            <p:nvPr/>
          </p:nvSpPr>
          <p:spPr bwMode="auto">
            <a:xfrm>
              <a:off x="2286" y="27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15" name="Line 1589"/>
            <p:cNvSpPr>
              <a:spLocks noChangeShapeType="1"/>
            </p:cNvSpPr>
            <p:nvPr/>
          </p:nvSpPr>
          <p:spPr bwMode="auto">
            <a:xfrm>
              <a:off x="2286" y="27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16" name="Line 1590"/>
            <p:cNvSpPr>
              <a:spLocks noChangeShapeType="1"/>
            </p:cNvSpPr>
            <p:nvPr/>
          </p:nvSpPr>
          <p:spPr bwMode="auto">
            <a:xfrm>
              <a:off x="2286" y="27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17" name="Line 1591"/>
            <p:cNvSpPr>
              <a:spLocks noChangeShapeType="1"/>
            </p:cNvSpPr>
            <p:nvPr/>
          </p:nvSpPr>
          <p:spPr bwMode="auto">
            <a:xfrm>
              <a:off x="2286" y="275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18" name="Line 1592"/>
            <p:cNvSpPr>
              <a:spLocks noChangeShapeType="1"/>
            </p:cNvSpPr>
            <p:nvPr/>
          </p:nvSpPr>
          <p:spPr bwMode="auto">
            <a:xfrm>
              <a:off x="2286" y="276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19" name="Line 1593"/>
            <p:cNvSpPr>
              <a:spLocks noChangeShapeType="1"/>
            </p:cNvSpPr>
            <p:nvPr/>
          </p:nvSpPr>
          <p:spPr bwMode="auto">
            <a:xfrm>
              <a:off x="2286" y="2782"/>
              <a:ext cx="0" cy="2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20" name="Line 1594"/>
            <p:cNvSpPr>
              <a:spLocks noChangeShapeType="1"/>
            </p:cNvSpPr>
            <p:nvPr/>
          </p:nvSpPr>
          <p:spPr bwMode="auto">
            <a:xfrm>
              <a:off x="2316" y="2766"/>
              <a:ext cx="0" cy="1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21" name="Line 1595"/>
            <p:cNvSpPr>
              <a:spLocks noChangeShapeType="1"/>
            </p:cNvSpPr>
            <p:nvPr/>
          </p:nvSpPr>
          <p:spPr bwMode="auto">
            <a:xfrm>
              <a:off x="2316" y="8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22" name="Line 1596"/>
            <p:cNvSpPr>
              <a:spLocks noChangeShapeType="1"/>
            </p:cNvSpPr>
            <p:nvPr/>
          </p:nvSpPr>
          <p:spPr bwMode="auto">
            <a:xfrm>
              <a:off x="2316" y="8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23" name="Line 1597"/>
            <p:cNvSpPr>
              <a:spLocks noChangeShapeType="1"/>
            </p:cNvSpPr>
            <p:nvPr/>
          </p:nvSpPr>
          <p:spPr bwMode="auto">
            <a:xfrm>
              <a:off x="2316" y="8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24" name="Line 1598"/>
            <p:cNvSpPr>
              <a:spLocks noChangeShapeType="1"/>
            </p:cNvSpPr>
            <p:nvPr/>
          </p:nvSpPr>
          <p:spPr bwMode="auto">
            <a:xfrm>
              <a:off x="2316" y="8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25" name="Line 1599"/>
            <p:cNvSpPr>
              <a:spLocks noChangeShapeType="1"/>
            </p:cNvSpPr>
            <p:nvPr/>
          </p:nvSpPr>
          <p:spPr bwMode="auto">
            <a:xfrm>
              <a:off x="2316" y="9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26" name="Line 1600"/>
            <p:cNvSpPr>
              <a:spLocks noChangeShapeType="1"/>
            </p:cNvSpPr>
            <p:nvPr/>
          </p:nvSpPr>
          <p:spPr bwMode="auto">
            <a:xfrm>
              <a:off x="2316" y="92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27" name="Line 1601"/>
            <p:cNvSpPr>
              <a:spLocks noChangeShapeType="1"/>
            </p:cNvSpPr>
            <p:nvPr/>
          </p:nvSpPr>
          <p:spPr bwMode="auto">
            <a:xfrm>
              <a:off x="2316" y="93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28" name="Line 1602"/>
            <p:cNvSpPr>
              <a:spLocks noChangeShapeType="1"/>
            </p:cNvSpPr>
            <p:nvPr/>
          </p:nvSpPr>
          <p:spPr bwMode="auto">
            <a:xfrm>
              <a:off x="2316" y="9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29" name="Line 1603"/>
            <p:cNvSpPr>
              <a:spLocks noChangeShapeType="1"/>
            </p:cNvSpPr>
            <p:nvPr/>
          </p:nvSpPr>
          <p:spPr bwMode="auto">
            <a:xfrm>
              <a:off x="2316" y="9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30" name="Line 1604"/>
            <p:cNvSpPr>
              <a:spLocks noChangeShapeType="1"/>
            </p:cNvSpPr>
            <p:nvPr/>
          </p:nvSpPr>
          <p:spPr bwMode="auto">
            <a:xfrm>
              <a:off x="2316" y="97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31" name="Line 1605"/>
            <p:cNvSpPr>
              <a:spLocks noChangeShapeType="1"/>
            </p:cNvSpPr>
            <p:nvPr/>
          </p:nvSpPr>
          <p:spPr bwMode="auto">
            <a:xfrm>
              <a:off x="2316" y="98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32" name="Line 1606"/>
            <p:cNvSpPr>
              <a:spLocks noChangeShapeType="1"/>
            </p:cNvSpPr>
            <p:nvPr/>
          </p:nvSpPr>
          <p:spPr bwMode="auto">
            <a:xfrm>
              <a:off x="2316" y="10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33" name="Line 1607"/>
            <p:cNvSpPr>
              <a:spLocks noChangeShapeType="1"/>
            </p:cNvSpPr>
            <p:nvPr/>
          </p:nvSpPr>
          <p:spPr bwMode="auto">
            <a:xfrm>
              <a:off x="2316" y="10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34" name="Line 1608"/>
            <p:cNvSpPr>
              <a:spLocks noChangeShapeType="1"/>
            </p:cNvSpPr>
            <p:nvPr/>
          </p:nvSpPr>
          <p:spPr bwMode="auto">
            <a:xfrm>
              <a:off x="2316" y="10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35" name="Line 1609"/>
            <p:cNvSpPr>
              <a:spLocks noChangeShapeType="1"/>
            </p:cNvSpPr>
            <p:nvPr/>
          </p:nvSpPr>
          <p:spPr bwMode="auto">
            <a:xfrm>
              <a:off x="2316" y="10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36" name="Line 1610"/>
            <p:cNvSpPr>
              <a:spLocks noChangeShapeType="1"/>
            </p:cNvSpPr>
            <p:nvPr/>
          </p:nvSpPr>
          <p:spPr bwMode="auto">
            <a:xfrm>
              <a:off x="2316" y="10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37" name="Line 1611"/>
            <p:cNvSpPr>
              <a:spLocks noChangeShapeType="1"/>
            </p:cNvSpPr>
            <p:nvPr/>
          </p:nvSpPr>
          <p:spPr bwMode="auto">
            <a:xfrm>
              <a:off x="2316" y="106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41" name="Group 1813"/>
          <p:cNvGrpSpPr>
            <a:grpSpLocks/>
          </p:cNvGrpSpPr>
          <p:nvPr/>
        </p:nvGrpSpPr>
        <p:grpSpPr bwMode="auto">
          <a:xfrm>
            <a:off x="3676650" y="1365251"/>
            <a:ext cx="41275" cy="3054350"/>
            <a:chOff x="2316" y="860"/>
            <a:chExt cx="26" cy="1924"/>
          </a:xfrm>
        </p:grpSpPr>
        <p:sp>
          <p:nvSpPr>
            <p:cNvPr id="3538" name="Line 1613"/>
            <p:cNvSpPr>
              <a:spLocks noChangeShapeType="1"/>
            </p:cNvSpPr>
            <p:nvPr/>
          </p:nvSpPr>
          <p:spPr bwMode="auto">
            <a:xfrm>
              <a:off x="2316" y="107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39" name="Line 1614"/>
            <p:cNvSpPr>
              <a:spLocks noChangeShapeType="1"/>
            </p:cNvSpPr>
            <p:nvPr/>
          </p:nvSpPr>
          <p:spPr bwMode="auto">
            <a:xfrm>
              <a:off x="2316" y="10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40" name="Line 1615"/>
            <p:cNvSpPr>
              <a:spLocks noChangeShapeType="1"/>
            </p:cNvSpPr>
            <p:nvPr/>
          </p:nvSpPr>
          <p:spPr bwMode="auto">
            <a:xfrm>
              <a:off x="2316" y="11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41" name="Line 1616"/>
            <p:cNvSpPr>
              <a:spLocks noChangeShapeType="1"/>
            </p:cNvSpPr>
            <p:nvPr/>
          </p:nvSpPr>
          <p:spPr bwMode="auto">
            <a:xfrm>
              <a:off x="2316" y="111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42" name="Line 1617"/>
            <p:cNvSpPr>
              <a:spLocks noChangeShapeType="1"/>
            </p:cNvSpPr>
            <p:nvPr/>
          </p:nvSpPr>
          <p:spPr bwMode="auto">
            <a:xfrm>
              <a:off x="2316" y="112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43" name="Line 1618"/>
            <p:cNvSpPr>
              <a:spLocks noChangeShapeType="1"/>
            </p:cNvSpPr>
            <p:nvPr/>
          </p:nvSpPr>
          <p:spPr bwMode="auto">
            <a:xfrm>
              <a:off x="2316" y="11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44" name="Line 1619"/>
            <p:cNvSpPr>
              <a:spLocks noChangeShapeType="1"/>
            </p:cNvSpPr>
            <p:nvPr/>
          </p:nvSpPr>
          <p:spPr bwMode="auto">
            <a:xfrm>
              <a:off x="2316" y="11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45" name="Line 1620"/>
            <p:cNvSpPr>
              <a:spLocks noChangeShapeType="1"/>
            </p:cNvSpPr>
            <p:nvPr/>
          </p:nvSpPr>
          <p:spPr bwMode="auto">
            <a:xfrm>
              <a:off x="2316" y="11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46" name="Line 1621"/>
            <p:cNvSpPr>
              <a:spLocks noChangeShapeType="1"/>
            </p:cNvSpPr>
            <p:nvPr/>
          </p:nvSpPr>
          <p:spPr bwMode="auto">
            <a:xfrm>
              <a:off x="2316" y="11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47" name="Line 1622"/>
            <p:cNvSpPr>
              <a:spLocks noChangeShapeType="1"/>
            </p:cNvSpPr>
            <p:nvPr/>
          </p:nvSpPr>
          <p:spPr bwMode="auto">
            <a:xfrm>
              <a:off x="2316" y="11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48" name="Line 1623"/>
            <p:cNvSpPr>
              <a:spLocks noChangeShapeType="1"/>
            </p:cNvSpPr>
            <p:nvPr/>
          </p:nvSpPr>
          <p:spPr bwMode="auto">
            <a:xfrm>
              <a:off x="2316" y="12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49" name="Line 1624"/>
            <p:cNvSpPr>
              <a:spLocks noChangeShapeType="1"/>
            </p:cNvSpPr>
            <p:nvPr/>
          </p:nvSpPr>
          <p:spPr bwMode="auto">
            <a:xfrm>
              <a:off x="2316" y="12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50" name="Line 1625"/>
            <p:cNvSpPr>
              <a:spLocks noChangeShapeType="1"/>
            </p:cNvSpPr>
            <p:nvPr/>
          </p:nvSpPr>
          <p:spPr bwMode="auto">
            <a:xfrm>
              <a:off x="2316" y="12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51" name="Line 1626"/>
            <p:cNvSpPr>
              <a:spLocks noChangeShapeType="1"/>
            </p:cNvSpPr>
            <p:nvPr/>
          </p:nvSpPr>
          <p:spPr bwMode="auto">
            <a:xfrm>
              <a:off x="2316" y="12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52" name="Line 1627"/>
            <p:cNvSpPr>
              <a:spLocks noChangeShapeType="1"/>
            </p:cNvSpPr>
            <p:nvPr/>
          </p:nvSpPr>
          <p:spPr bwMode="auto">
            <a:xfrm>
              <a:off x="2316" y="125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53" name="Line 1628"/>
            <p:cNvSpPr>
              <a:spLocks noChangeShapeType="1"/>
            </p:cNvSpPr>
            <p:nvPr/>
          </p:nvSpPr>
          <p:spPr bwMode="auto">
            <a:xfrm>
              <a:off x="2316" y="126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54" name="Line 1629"/>
            <p:cNvSpPr>
              <a:spLocks noChangeShapeType="1"/>
            </p:cNvSpPr>
            <p:nvPr/>
          </p:nvSpPr>
          <p:spPr bwMode="auto">
            <a:xfrm>
              <a:off x="2316" y="12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55" name="Line 1630"/>
            <p:cNvSpPr>
              <a:spLocks noChangeShapeType="1"/>
            </p:cNvSpPr>
            <p:nvPr/>
          </p:nvSpPr>
          <p:spPr bwMode="auto">
            <a:xfrm>
              <a:off x="2316" y="12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56" name="Line 1631"/>
            <p:cNvSpPr>
              <a:spLocks noChangeShapeType="1"/>
            </p:cNvSpPr>
            <p:nvPr/>
          </p:nvSpPr>
          <p:spPr bwMode="auto">
            <a:xfrm>
              <a:off x="2316" y="130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57" name="Line 1632"/>
            <p:cNvSpPr>
              <a:spLocks noChangeShapeType="1"/>
            </p:cNvSpPr>
            <p:nvPr/>
          </p:nvSpPr>
          <p:spPr bwMode="auto">
            <a:xfrm>
              <a:off x="2316" y="131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58" name="Line 1633"/>
            <p:cNvSpPr>
              <a:spLocks noChangeShapeType="1"/>
            </p:cNvSpPr>
            <p:nvPr/>
          </p:nvSpPr>
          <p:spPr bwMode="auto">
            <a:xfrm>
              <a:off x="2316" y="13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59" name="Line 1634"/>
            <p:cNvSpPr>
              <a:spLocks noChangeShapeType="1"/>
            </p:cNvSpPr>
            <p:nvPr/>
          </p:nvSpPr>
          <p:spPr bwMode="auto">
            <a:xfrm>
              <a:off x="2316" y="13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60" name="Line 1635"/>
            <p:cNvSpPr>
              <a:spLocks noChangeShapeType="1"/>
            </p:cNvSpPr>
            <p:nvPr/>
          </p:nvSpPr>
          <p:spPr bwMode="auto">
            <a:xfrm>
              <a:off x="2316" y="13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61" name="Line 1636"/>
            <p:cNvSpPr>
              <a:spLocks noChangeShapeType="1"/>
            </p:cNvSpPr>
            <p:nvPr/>
          </p:nvSpPr>
          <p:spPr bwMode="auto">
            <a:xfrm>
              <a:off x="2316" y="13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62" name="Line 1637"/>
            <p:cNvSpPr>
              <a:spLocks noChangeShapeType="1"/>
            </p:cNvSpPr>
            <p:nvPr/>
          </p:nvSpPr>
          <p:spPr bwMode="auto">
            <a:xfrm>
              <a:off x="2316" y="13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63" name="Line 1638"/>
            <p:cNvSpPr>
              <a:spLocks noChangeShapeType="1"/>
            </p:cNvSpPr>
            <p:nvPr/>
          </p:nvSpPr>
          <p:spPr bwMode="auto">
            <a:xfrm>
              <a:off x="2316" y="139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64" name="Line 1639"/>
            <p:cNvSpPr>
              <a:spLocks noChangeShapeType="1"/>
            </p:cNvSpPr>
            <p:nvPr/>
          </p:nvSpPr>
          <p:spPr bwMode="auto">
            <a:xfrm>
              <a:off x="2316" y="140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65" name="Line 1640"/>
            <p:cNvSpPr>
              <a:spLocks noChangeShapeType="1"/>
            </p:cNvSpPr>
            <p:nvPr/>
          </p:nvSpPr>
          <p:spPr bwMode="auto">
            <a:xfrm>
              <a:off x="2316" y="14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66" name="Line 1641"/>
            <p:cNvSpPr>
              <a:spLocks noChangeShapeType="1"/>
            </p:cNvSpPr>
            <p:nvPr/>
          </p:nvSpPr>
          <p:spPr bwMode="auto">
            <a:xfrm>
              <a:off x="2316" y="14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67" name="Line 1642"/>
            <p:cNvSpPr>
              <a:spLocks noChangeShapeType="1"/>
            </p:cNvSpPr>
            <p:nvPr/>
          </p:nvSpPr>
          <p:spPr bwMode="auto">
            <a:xfrm>
              <a:off x="2316" y="144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68" name="Line 1643"/>
            <p:cNvSpPr>
              <a:spLocks noChangeShapeType="1"/>
            </p:cNvSpPr>
            <p:nvPr/>
          </p:nvSpPr>
          <p:spPr bwMode="auto">
            <a:xfrm>
              <a:off x="2316" y="145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69" name="Line 1644"/>
            <p:cNvSpPr>
              <a:spLocks noChangeShapeType="1"/>
            </p:cNvSpPr>
            <p:nvPr/>
          </p:nvSpPr>
          <p:spPr bwMode="auto">
            <a:xfrm>
              <a:off x="2316" y="14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70" name="Line 1645"/>
            <p:cNvSpPr>
              <a:spLocks noChangeShapeType="1"/>
            </p:cNvSpPr>
            <p:nvPr/>
          </p:nvSpPr>
          <p:spPr bwMode="auto">
            <a:xfrm>
              <a:off x="2316" y="14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71" name="Line 1646"/>
            <p:cNvSpPr>
              <a:spLocks noChangeShapeType="1"/>
            </p:cNvSpPr>
            <p:nvPr/>
          </p:nvSpPr>
          <p:spPr bwMode="auto">
            <a:xfrm>
              <a:off x="2316" y="14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72" name="Line 1647"/>
            <p:cNvSpPr>
              <a:spLocks noChangeShapeType="1"/>
            </p:cNvSpPr>
            <p:nvPr/>
          </p:nvSpPr>
          <p:spPr bwMode="auto">
            <a:xfrm>
              <a:off x="2316" y="15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73" name="Line 1648"/>
            <p:cNvSpPr>
              <a:spLocks noChangeShapeType="1"/>
            </p:cNvSpPr>
            <p:nvPr/>
          </p:nvSpPr>
          <p:spPr bwMode="auto">
            <a:xfrm>
              <a:off x="2316" y="15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74" name="Line 1649"/>
            <p:cNvSpPr>
              <a:spLocks noChangeShapeType="1"/>
            </p:cNvSpPr>
            <p:nvPr/>
          </p:nvSpPr>
          <p:spPr bwMode="auto">
            <a:xfrm>
              <a:off x="2316" y="15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75" name="Line 1650"/>
            <p:cNvSpPr>
              <a:spLocks noChangeShapeType="1"/>
            </p:cNvSpPr>
            <p:nvPr/>
          </p:nvSpPr>
          <p:spPr bwMode="auto">
            <a:xfrm>
              <a:off x="2316" y="154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76" name="Line 1651"/>
            <p:cNvSpPr>
              <a:spLocks noChangeShapeType="1"/>
            </p:cNvSpPr>
            <p:nvPr/>
          </p:nvSpPr>
          <p:spPr bwMode="auto">
            <a:xfrm>
              <a:off x="2316" y="15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77" name="Line 1652"/>
            <p:cNvSpPr>
              <a:spLocks noChangeShapeType="1"/>
            </p:cNvSpPr>
            <p:nvPr/>
          </p:nvSpPr>
          <p:spPr bwMode="auto">
            <a:xfrm>
              <a:off x="2316" y="15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78" name="Line 1653"/>
            <p:cNvSpPr>
              <a:spLocks noChangeShapeType="1"/>
            </p:cNvSpPr>
            <p:nvPr/>
          </p:nvSpPr>
          <p:spPr bwMode="auto">
            <a:xfrm>
              <a:off x="2316" y="15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79" name="Line 1654"/>
            <p:cNvSpPr>
              <a:spLocks noChangeShapeType="1"/>
            </p:cNvSpPr>
            <p:nvPr/>
          </p:nvSpPr>
          <p:spPr bwMode="auto">
            <a:xfrm>
              <a:off x="2316" y="15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80" name="Line 1655"/>
            <p:cNvSpPr>
              <a:spLocks noChangeShapeType="1"/>
            </p:cNvSpPr>
            <p:nvPr/>
          </p:nvSpPr>
          <p:spPr bwMode="auto">
            <a:xfrm>
              <a:off x="2316" y="16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81" name="Line 1656"/>
            <p:cNvSpPr>
              <a:spLocks noChangeShapeType="1"/>
            </p:cNvSpPr>
            <p:nvPr/>
          </p:nvSpPr>
          <p:spPr bwMode="auto">
            <a:xfrm>
              <a:off x="2316" y="16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82" name="Line 1657"/>
            <p:cNvSpPr>
              <a:spLocks noChangeShapeType="1"/>
            </p:cNvSpPr>
            <p:nvPr/>
          </p:nvSpPr>
          <p:spPr bwMode="auto">
            <a:xfrm>
              <a:off x="2316" y="163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83" name="Line 1658"/>
            <p:cNvSpPr>
              <a:spLocks noChangeShapeType="1"/>
            </p:cNvSpPr>
            <p:nvPr/>
          </p:nvSpPr>
          <p:spPr bwMode="auto">
            <a:xfrm>
              <a:off x="2316" y="16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84" name="Line 1659"/>
            <p:cNvSpPr>
              <a:spLocks noChangeShapeType="1"/>
            </p:cNvSpPr>
            <p:nvPr/>
          </p:nvSpPr>
          <p:spPr bwMode="auto">
            <a:xfrm>
              <a:off x="2316" y="16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85" name="Line 1660"/>
            <p:cNvSpPr>
              <a:spLocks noChangeShapeType="1"/>
            </p:cNvSpPr>
            <p:nvPr/>
          </p:nvSpPr>
          <p:spPr bwMode="auto">
            <a:xfrm>
              <a:off x="2316" y="16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86" name="Line 1661"/>
            <p:cNvSpPr>
              <a:spLocks noChangeShapeType="1"/>
            </p:cNvSpPr>
            <p:nvPr/>
          </p:nvSpPr>
          <p:spPr bwMode="auto">
            <a:xfrm>
              <a:off x="2316" y="16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87" name="Line 1662"/>
            <p:cNvSpPr>
              <a:spLocks noChangeShapeType="1"/>
            </p:cNvSpPr>
            <p:nvPr/>
          </p:nvSpPr>
          <p:spPr bwMode="auto">
            <a:xfrm>
              <a:off x="2316" y="17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88" name="Line 1663"/>
            <p:cNvSpPr>
              <a:spLocks noChangeShapeType="1"/>
            </p:cNvSpPr>
            <p:nvPr/>
          </p:nvSpPr>
          <p:spPr bwMode="auto">
            <a:xfrm>
              <a:off x="2316" y="17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89" name="Line 1664"/>
            <p:cNvSpPr>
              <a:spLocks noChangeShapeType="1"/>
            </p:cNvSpPr>
            <p:nvPr/>
          </p:nvSpPr>
          <p:spPr bwMode="auto">
            <a:xfrm>
              <a:off x="2316" y="17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90" name="Line 1665"/>
            <p:cNvSpPr>
              <a:spLocks noChangeShapeType="1"/>
            </p:cNvSpPr>
            <p:nvPr/>
          </p:nvSpPr>
          <p:spPr bwMode="auto">
            <a:xfrm>
              <a:off x="2316" y="17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91" name="Line 1666"/>
            <p:cNvSpPr>
              <a:spLocks noChangeShapeType="1"/>
            </p:cNvSpPr>
            <p:nvPr/>
          </p:nvSpPr>
          <p:spPr bwMode="auto">
            <a:xfrm>
              <a:off x="2316" y="17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92" name="Line 1667"/>
            <p:cNvSpPr>
              <a:spLocks noChangeShapeType="1"/>
            </p:cNvSpPr>
            <p:nvPr/>
          </p:nvSpPr>
          <p:spPr bwMode="auto">
            <a:xfrm>
              <a:off x="2316" y="17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93" name="Line 1668"/>
            <p:cNvSpPr>
              <a:spLocks noChangeShapeType="1"/>
            </p:cNvSpPr>
            <p:nvPr/>
          </p:nvSpPr>
          <p:spPr bwMode="auto">
            <a:xfrm>
              <a:off x="2316" y="177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94" name="Line 1669"/>
            <p:cNvSpPr>
              <a:spLocks noChangeShapeType="1"/>
            </p:cNvSpPr>
            <p:nvPr/>
          </p:nvSpPr>
          <p:spPr bwMode="auto">
            <a:xfrm>
              <a:off x="2316" y="17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95" name="Line 1670"/>
            <p:cNvSpPr>
              <a:spLocks noChangeShapeType="1"/>
            </p:cNvSpPr>
            <p:nvPr/>
          </p:nvSpPr>
          <p:spPr bwMode="auto">
            <a:xfrm>
              <a:off x="2316" y="18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96" name="Line 1671"/>
            <p:cNvSpPr>
              <a:spLocks noChangeShapeType="1"/>
            </p:cNvSpPr>
            <p:nvPr/>
          </p:nvSpPr>
          <p:spPr bwMode="auto">
            <a:xfrm>
              <a:off x="2316" y="18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97" name="Line 1672"/>
            <p:cNvSpPr>
              <a:spLocks noChangeShapeType="1"/>
            </p:cNvSpPr>
            <p:nvPr/>
          </p:nvSpPr>
          <p:spPr bwMode="auto">
            <a:xfrm>
              <a:off x="2316" y="18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98" name="Line 1673"/>
            <p:cNvSpPr>
              <a:spLocks noChangeShapeType="1"/>
            </p:cNvSpPr>
            <p:nvPr/>
          </p:nvSpPr>
          <p:spPr bwMode="auto">
            <a:xfrm>
              <a:off x="2316" y="18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99" name="Line 1674"/>
            <p:cNvSpPr>
              <a:spLocks noChangeShapeType="1"/>
            </p:cNvSpPr>
            <p:nvPr/>
          </p:nvSpPr>
          <p:spPr bwMode="auto">
            <a:xfrm>
              <a:off x="2316" y="18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00" name="Line 1675"/>
            <p:cNvSpPr>
              <a:spLocks noChangeShapeType="1"/>
            </p:cNvSpPr>
            <p:nvPr/>
          </p:nvSpPr>
          <p:spPr bwMode="auto">
            <a:xfrm>
              <a:off x="2316" y="18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01" name="Line 1676"/>
            <p:cNvSpPr>
              <a:spLocks noChangeShapeType="1"/>
            </p:cNvSpPr>
            <p:nvPr/>
          </p:nvSpPr>
          <p:spPr bwMode="auto">
            <a:xfrm>
              <a:off x="2316" y="18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02" name="Line 1677"/>
            <p:cNvSpPr>
              <a:spLocks noChangeShapeType="1"/>
            </p:cNvSpPr>
            <p:nvPr/>
          </p:nvSpPr>
          <p:spPr bwMode="auto">
            <a:xfrm>
              <a:off x="2316" y="18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03" name="Line 1678"/>
            <p:cNvSpPr>
              <a:spLocks noChangeShapeType="1"/>
            </p:cNvSpPr>
            <p:nvPr/>
          </p:nvSpPr>
          <p:spPr bwMode="auto">
            <a:xfrm>
              <a:off x="2316" y="19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04" name="Line 1679"/>
            <p:cNvSpPr>
              <a:spLocks noChangeShapeType="1"/>
            </p:cNvSpPr>
            <p:nvPr/>
          </p:nvSpPr>
          <p:spPr bwMode="auto">
            <a:xfrm>
              <a:off x="2316" y="19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05" name="Line 1680"/>
            <p:cNvSpPr>
              <a:spLocks noChangeShapeType="1"/>
            </p:cNvSpPr>
            <p:nvPr/>
          </p:nvSpPr>
          <p:spPr bwMode="auto">
            <a:xfrm>
              <a:off x="2316" y="19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06" name="Line 1681"/>
            <p:cNvSpPr>
              <a:spLocks noChangeShapeType="1"/>
            </p:cNvSpPr>
            <p:nvPr/>
          </p:nvSpPr>
          <p:spPr bwMode="auto">
            <a:xfrm>
              <a:off x="2316" y="19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07" name="Line 1682"/>
            <p:cNvSpPr>
              <a:spLocks noChangeShapeType="1"/>
            </p:cNvSpPr>
            <p:nvPr/>
          </p:nvSpPr>
          <p:spPr bwMode="auto">
            <a:xfrm>
              <a:off x="2316" y="19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08" name="Line 1683"/>
            <p:cNvSpPr>
              <a:spLocks noChangeShapeType="1"/>
            </p:cNvSpPr>
            <p:nvPr/>
          </p:nvSpPr>
          <p:spPr bwMode="auto">
            <a:xfrm>
              <a:off x="2316" y="19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09" name="Line 1684"/>
            <p:cNvSpPr>
              <a:spLocks noChangeShapeType="1"/>
            </p:cNvSpPr>
            <p:nvPr/>
          </p:nvSpPr>
          <p:spPr bwMode="auto">
            <a:xfrm>
              <a:off x="2316" y="19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10" name="Line 1685"/>
            <p:cNvSpPr>
              <a:spLocks noChangeShapeType="1"/>
            </p:cNvSpPr>
            <p:nvPr/>
          </p:nvSpPr>
          <p:spPr bwMode="auto">
            <a:xfrm>
              <a:off x="2316" y="19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11" name="Line 1686"/>
            <p:cNvSpPr>
              <a:spLocks noChangeShapeType="1"/>
            </p:cNvSpPr>
            <p:nvPr/>
          </p:nvSpPr>
          <p:spPr bwMode="auto">
            <a:xfrm>
              <a:off x="2316" y="20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12" name="Line 1687"/>
            <p:cNvSpPr>
              <a:spLocks noChangeShapeType="1"/>
            </p:cNvSpPr>
            <p:nvPr/>
          </p:nvSpPr>
          <p:spPr bwMode="auto">
            <a:xfrm>
              <a:off x="2316" y="20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13" name="Line 1688"/>
            <p:cNvSpPr>
              <a:spLocks noChangeShapeType="1"/>
            </p:cNvSpPr>
            <p:nvPr/>
          </p:nvSpPr>
          <p:spPr bwMode="auto">
            <a:xfrm>
              <a:off x="2316" y="20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14" name="Line 1689"/>
            <p:cNvSpPr>
              <a:spLocks noChangeShapeType="1"/>
            </p:cNvSpPr>
            <p:nvPr/>
          </p:nvSpPr>
          <p:spPr bwMode="auto">
            <a:xfrm>
              <a:off x="2316" y="20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15" name="Line 1690"/>
            <p:cNvSpPr>
              <a:spLocks noChangeShapeType="1"/>
            </p:cNvSpPr>
            <p:nvPr/>
          </p:nvSpPr>
          <p:spPr bwMode="auto">
            <a:xfrm>
              <a:off x="2316" y="20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16" name="Line 1691"/>
            <p:cNvSpPr>
              <a:spLocks noChangeShapeType="1"/>
            </p:cNvSpPr>
            <p:nvPr/>
          </p:nvSpPr>
          <p:spPr bwMode="auto">
            <a:xfrm>
              <a:off x="2316" y="20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17" name="Line 1692"/>
            <p:cNvSpPr>
              <a:spLocks noChangeShapeType="1"/>
            </p:cNvSpPr>
            <p:nvPr/>
          </p:nvSpPr>
          <p:spPr bwMode="auto">
            <a:xfrm>
              <a:off x="2316" y="20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18" name="Line 1693"/>
            <p:cNvSpPr>
              <a:spLocks noChangeShapeType="1"/>
            </p:cNvSpPr>
            <p:nvPr/>
          </p:nvSpPr>
          <p:spPr bwMode="auto">
            <a:xfrm>
              <a:off x="2316" y="209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19" name="Line 1694"/>
            <p:cNvSpPr>
              <a:spLocks noChangeShapeType="1"/>
            </p:cNvSpPr>
            <p:nvPr/>
          </p:nvSpPr>
          <p:spPr bwMode="auto">
            <a:xfrm>
              <a:off x="2316" y="210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20" name="Line 1695"/>
            <p:cNvSpPr>
              <a:spLocks noChangeShapeType="1"/>
            </p:cNvSpPr>
            <p:nvPr/>
          </p:nvSpPr>
          <p:spPr bwMode="auto">
            <a:xfrm>
              <a:off x="2316" y="21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21" name="Line 1696"/>
            <p:cNvSpPr>
              <a:spLocks noChangeShapeType="1"/>
            </p:cNvSpPr>
            <p:nvPr/>
          </p:nvSpPr>
          <p:spPr bwMode="auto">
            <a:xfrm>
              <a:off x="2316" y="21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22" name="Line 1697"/>
            <p:cNvSpPr>
              <a:spLocks noChangeShapeType="1"/>
            </p:cNvSpPr>
            <p:nvPr/>
          </p:nvSpPr>
          <p:spPr bwMode="auto">
            <a:xfrm>
              <a:off x="2316" y="214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23" name="Line 1698"/>
            <p:cNvSpPr>
              <a:spLocks noChangeShapeType="1"/>
            </p:cNvSpPr>
            <p:nvPr/>
          </p:nvSpPr>
          <p:spPr bwMode="auto">
            <a:xfrm>
              <a:off x="2316" y="215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24" name="Line 1699"/>
            <p:cNvSpPr>
              <a:spLocks noChangeShapeType="1"/>
            </p:cNvSpPr>
            <p:nvPr/>
          </p:nvSpPr>
          <p:spPr bwMode="auto">
            <a:xfrm>
              <a:off x="2316" y="21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25" name="Line 1700"/>
            <p:cNvSpPr>
              <a:spLocks noChangeShapeType="1"/>
            </p:cNvSpPr>
            <p:nvPr/>
          </p:nvSpPr>
          <p:spPr bwMode="auto">
            <a:xfrm>
              <a:off x="2316" y="21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26" name="Line 1701"/>
            <p:cNvSpPr>
              <a:spLocks noChangeShapeType="1"/>
            </p:cNvSpPr>
            <p:nvPr/>
          </p:nvSpPr>
          <p:spPr bwMode="auto">
            <a:xfrm>
              <a:off x="2316" y="21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27" name="Line 1702"/>
            <p:cNvSpPr>
              <a:spLocks noChangeShapeType="1"/>
            </p:cNvSpPr>
            <p:nvPr/>
          </p:nvSpPr>
          <p:spPr bwMode="auto">
            <a:xfrm>
              <a:off x="2316" y="22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28" name="Line 1703"/>
            <p:cNvSpPr>
              <a:spLocks noChangeShapeType="1"/>
            </p:cNvSpPr>
            <p:nvPr/>
          </p:nvSpPr>
          <p:spPr bwMode="auto">
            <a:xfrm>
              <a:off x="2316" y="22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29" name="Line 1704"/>
            <p:cNvSpPr>
              <a:spLocks noChangeShapeType="1"/>
            </p:cNvSpPr>
            <p:nvPr/>
          </p:nvSpPr>
          <p:spPr bwMode="auto">
            <a:xfrm>
              <a:off x="2316" y="22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30" name="Line 1705"/>
            <p:cNvSpPr>
              <a:spLocks noChangeShapeType="1"/>
            </p:cNvSpPr>
            <p:nvPr/>
          </p:nvSpPr>
          <p:spPr bwMode="auto">
            <a:xfrm>
              <a:off x="2316" y="224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31" name="Line 1706"/>
            <p:cNvSpPr>
              <a:spLocks noChangeShapeType="1"/>
            </p:cNvSpPr>
            <p:nvPr/>
          </p:nvSpPr>
          <p:spPr bwMode="auto">
            <a:xfrm>
              <a:off x="2316" y="22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32" name="Line 1707"/>
            <p:cNvSpPr>
              <a:spLocks noChangeShapeType="1"/>
            </p:cNvSpPr>
            <p:nvPr/>
          </p:nvSpPr>
          <p:spPr bwMode="auto">
            <a:xfrm>
              <a:off x="2316" y="22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33" name="Line 1708"/>
            <p:cNvSpPr>
              <a:spLocks noChangeShapeType="1"/>
            </p:cNvSpPr>
            <p:nvPr/>
          </p:nvSpPr>
          <p:spPr bwMode="auto">
            <a:xfrm>
              <a:off x="2316" y="228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34" name="Line 1709"/>
            <p:cNvSpPr>
              <a:spLocks noChangeShapeType="1"/>
            </p:cNvSpPr>
            <p:nvPr/>
          </p:nvSpPr>
          <p:spPr bwMode="auto">
            <a:xfrm>
              <a:off x="2316" y="229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35" name="Line 1710"/>
            <p:cNvSpPr>
              <a:spLocks noChangeShapeType="1"/>
            </p:cNvSpPr>
            <p:nvPr/>
          </p:nvSpPr>
          <p:spPr bwMode="auto">
            <a:xfrm>
              <a:off x="2316" y="23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36" name="Line 1711"/>
            <p:cNvSpPr>
              <a:spLocks noChangeShapeType="1"/>
            </p:cNvSpPr>
            <p:nvPr/>
          </p:nvSpPr>
          <p:spPr bwMode="auto">
            <a:xfrm>
              <a:off x="2316" y="23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37" name="Line 1712"/>
            <p:cNvSpPr>
              <a:spLocks noChangeShapeType="1"/>
            </p:cNvSpPr>
            <p:nvPr/>
          </p:nvSpPr>
          <p:spPr bwMode="auto">
            <a:xfrm>
              <a:off x="2316" y="233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38" name="Line 1713"/>
            <p:cNvSpPr>
              <a:spLocks noChangeShapeType="1"/>
            </p:cNvSpPr>
            <p:nvPr/>
          </p:nvSpPr>
          <p:spPr bwMode="auto">
            <a:xfrm>
              <a:off x="2316" y="23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39" name="Line 1714"/>
            <p:cNvSpPr>
              <a:spLocks noChangeShapeType="1"/>
            </p:cNvSpPr>
            <p:nvPr/>
          </p:nvSpPr>
          <p:spPr bwMode="auto">
            <a:xfrm>
              <a:off x="2316" y="23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40" name="Line 1715"/>
            <p:cNvSpPr>
              <a:spLocks noChangeShapeType="1"/>
            </p:cNvSpPr>
            <p:nvPr/>
          </p:nvSpPr>
          <p:spPr bwMode="auto">
            <a:xfrm>
              <a:off x="2316" y="23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41" name="Line 1716"/>
            <p:cNvSpPr>
              <a:spLocks noChangeShapeType="1"/>
            </p:cNvSpPr>
            <p:nvPr/>
          </p:nvSpPr>
          <p:spPr bwMode="auto">
            <a:xfrm>
              <a:off x="2316" y="23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42" name="Line 1717"/>
            <p:cNvSpPr>
              <a:spLocks noChangeShapeType="1"/>
            </p:cNvSpPr>
            <p:nvPr/>
          </p:nvSpPr>
          <p:spPr bwMode="auto">
            <a:xfrm>
              <a:off x="2316" y="24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43" name="Line 1718"/>
            <p:cNvSpPr>
              <a:spLocks noChangeShapeType="1"/>
            </p:cNvSpPr>
            <p:nvPr/>
          </p:nvSpPr>
          <p:spPr bwMode="auto">
            <a:xfrm>
              <a:off x="2316" y="24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44" name="Line 1719"/>
            <p:cNvSpPr>
              <a:spLocks noChangeShapeType="1"/>
            </p:cNvSpPr>
            <p:nvPr/>
          </p:nvSpPr>
          <p:spPr bwMode="auto">
            <a:xfrm>
              <a:off x="2316" y="242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45" name="Line 1720"/>
            <p:cNvSpPr>
              <a:spLocks noChangeShapeType="1"/>
            </p:cNvSpPr>
            <p:nvPr/>
          </p:nvSpPr>
          <p:spPr bwMode="auto">
            <a:xfrm>
              <a:off x="2316" y="243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46" name="Line 1721"/>
            <p:cNvSpPr>
              <a:spLocks noChangeShapeType="1"/>
            </p:cNvSpPr>
            <p:nvPr/>
          </p:nvSpPr>
          <p:spPr bwMode="auto">
            <a:xfrm>
              <a:off x="2316" y="24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47" name="Line 1722"/>
            <p:cNvSpPr>
              <a:spLocks noChangeShapeType="1"/>
            </p:cNvSpPr>
            <p:nvPr/>
          </p:nvSpPr>
          <p:spPr bwMode="auto">
            <a:xfrm>
              <a:off x="2316" y="24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48" name="Line 1723"/>
            <p:cNvSpPr>
              <a:spLocks noChangeShapeType="1"/>
            </p:cNvSpPr>
            <p:nvPr/>
          </p:nvSpPr>
          <p:spPr bwMode="auto">
            <a:xfrm>
              <a:off x="2316" y="247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49" name="Line 1724"/>
            <p:cNvSpPr>
              <a:spLocks noChangeShapeType="1"/>
            </p:cNvSpPr>
            <p:nvPr/>
          </p:nvSpPr>
          <p:spPr bwMode="auto">
            <a:xfrm>
              <a:off x="2316" y="248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50" name="Line 1725"/>
            <p:cNvSpPr>
              <a:spLocks noChangeShapeType="1"/>
            </p:cNvSpPr>
            <p:nvPr/>
          </p:nvSpPr>
          <p:spPr bwMode="auto">
            <a:xfrm>
              <a:off x="2316" y="25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51" name="Line 1726"/>
            <p:cNvSpPr>
              <a:spLocks noChangeShapeType="1"/>
            </p:cNvSpPr>
            <p:nvPr/>
          </p:nvSpPr>
          <p:spPr bwMode="auto">
            <a:xfrm>
              <a:off x="2316" y="25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52" name="Line 1727"/>
            <p:cNvSpPr>
              <a:spLocks noChangeShapeType="1"/>
            </p:cNvSpPr>
            <p:nvPr/>
          </p:nvSpPr>
          <p:spPr bwMode="auto">
            <a:xfrm>
              <a:off x="2316" y="25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53" name="Line 1728"/>
            <p:cNvSpPr>
              <a:spLocks noChangeShapeType="1"/>
            </p:cNvSpPr>
            <p:nvPr/>
          </p:nvSpPr>
          <p:spPr bwMode="auto">
            <a:xfrm>
              <a:off x="2316" y="25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54" name="Line 1729"/>
            <p:cNvSpPr>
              <a:spLocks noChangeShapeType="1"/>
            </p:cNvSpPr>
            <p:nvPr/>
          </p:nvSpPr>
          <p:spPr bwMode="auto">
            <a:xfrm>
              <a:off x="2316" y="25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55" name="Line 1730"/>
            <p:cNvSpPr>
              <a:spLocks noChangeShapeType="1"/>
            </p:cNvSpPr>
            <p:nvPr/>
          </p:nvSpPr>
          <p:spPr bwMode="auto">
            <a:xfrm>
              <a:off x="2316" y="256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56" name="Line 1731"/>
            <p:cNvSpPr>
              <a:spLocks noChangeShapeType="1"/>
            </p:cNvSpPr>
            <p:nvPr/>
          </p:nvSpPr>
          <p:spPr bwMode="auto">
            <a:xfrm>
              <a:off x="2316" y="257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57" name="Line 1732"/>
            <p:cNvSpPr>
              <a:spLocks noChangeShapeType="1"/>
            </p:cNvSpPr>
            <p:nvPr/>
          </p:nvSpPr>
          <p:spPr bwMode="auto">
            <a:xfrm>
              <a:off x="2316" y="25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58" name="Line 1733"/>
            <p:cNvSpPr>
              <a:spLocks noChangeShapeType="1"/>
            </p:cNvSpPr>
            <p:nvPr/>
          </p:nvSpPr>
          <p:spPr bwMode="auto">
            <a:xfrm>
              <a:off x="2316" y="26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59" name="Line 1734"/>
            <p:cNvSpPr>
              <a:spLocks noChangeShapeType="1"/>
            </p:cNvSpPr>
            <p:nvPr/>
          </p:nvSpPr>
          <p:spPr bwMode="auto">
            <a:xfrm>
              <a:off x="2316" y="261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60" name="Line 1735"/>
            <p:cNvSpPr>
              <a:spLocks noChangeShapeType="1"/>
            </p:cNvSpPr>
            <p:nvPr/>
          </p:nvSpPr>
          <p:spPr bwMode="auto">
            <a:xfrm>
              <a:off x="2316" y="262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61" name="Line 1736"/>
            <p:cNvSpPr>
              <a:spLocks noChangeShapeType="1"/>
            </p:cNvSpPr>
            <p:nvPr/>
          </p:nvSpPr>
          <p:spPr bwMode="auto">
            <a:xfrm>
              <a:off x="2316" y="26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62" name="Line 1737"/>
            <p:cNvSpPr>
              <a:spLocks noChangeShapeType="1"/>
            </p:cNvSpPr>
            <p:nvPr/>
          </p:nvSpPr>
          <p:spPr bwMode="auto">
            <a:xfrm>
              <a:off x="2316" y="26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63" name="Line 1738"/>
            <p:cNvSpPr>
              <a:spLocks noChangeShapeType="1"/>
            </p:cNvSpPr>
            <p:nvPr/>
          </p:nvSpPr>
          <p:spPr bwMode="auto">
            <a:xfrm>
              <a:off x="2316" y="26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64" name="Line 1739"/>
            <p:cNvSpPr>
              <a:spLocks noChangeShapeType="1"/>
            </p:cNvSpPr>
            <p:nvPr/>
          </p:nvSpPr>
          <p:spPr bwMode="auto">
            <a:xfrm>
              <a:off x="2316" y="26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65" name="Line 1740"/>
            <p:cNvSpPr>
              <a:spLocks noChangeShapeType="1"/>
            </p:cNvSpPr>
            <p:nvPr/>
          </p:nvSpPr>
          <p:spPr bwMode="auto">
            <a:xfrm>
              <a:off x="2316" y="26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66" name="Line 1741"/>
            <p:cNvSpPr>
              <a:spLocks noChangeShapeType="1"/>
            </p:cNvSpPr>
            <p:nvPr/>
          </p:nvSpPr>
          <p:spPr bwMode="auto">
            <a:xfrm>
              <a:off x="2316" y="27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67" name="Line 1742"/>
            <p:cNvSpPr>
              <a:spLocks noChangeShapeType="1"/>
            </p:cNvSpPr>
            <p:nvPr/>
          </p:nvSpPr>
          <p:spPr bwMode="auto">
            <a:xfrm>
              <a:off x="2316" y="27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68" name="Line 1743"/>
            <p:cNvSpPr>
              <a:spLocks noChangeShapeType="1"/>
            </p:cNvSpPr>
            <p:nvPr/>
          </p:nvSpPr>
          <p:spPr bwMode="auto">
            <a:xfrm>
              <a:off x="2316" y="27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69" name="Line 1744"/>
            <p:cNvSpPr>
              <a:spLocks noChangeShapeType="1"/>
            </p:cNvSpPr>
            <p:nvPr/>
          </p:nvSpPr>
          <p:spPr bwMode="auto">
            <a:xfrm>
              <a:off x="2316" y="27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70" name="Line 1745"/>
            <p:cNvSpPr>
              <a:spLocks noChangeShapeType="1"/>
            </p:cNvSpPr>
            <p:nvPr/>
          </p:nvSpPr>
          <p:spPr bwMode="auto">
            <a:xfrm>
              <a:off x="2316" y="275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71" name="Line 1746"/>
            <p:cNvSpPr>
              <a:spLocks noChangeShapeType="1"/>
            </p:cNvSpPr>
            <p:nvPr/>
          </p:nvSpPr>
          <p:spPr bwMode="auto">
            <a:xfrm>
              <a:off x="2316" y="276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72" name="Line 1747"/>
            <p:cNvSpPr>
              <a:spLocks noChangeShapeType="1"/>
            </p:cNvSpPr>
            <p:nvPr/>
          </p:nvSpPr>
          <p:spPr bwMode="auto">
            <a:xfrm>
              <a:off x="2316" y="2782"/>
              <a:ext cx="0" cy="2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73" name="Line 1748"/>
            <p:cNvSpPr>
              <a:spLocks noChangeShapeType="1"/>
            </p:cNvSpPr>
            <p:nvPr/>
          </p:nvSpPr>
          <p:spPr bwMode="auto">
            <a:xfrm>
              <a:off x="2342" y="2748"/>
              <a:ext cx="0" cy="36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74" name="Line 1749"/>
            <p:cNvSpPr>
              <a:spLocks noChangeShapeType="1"/>
            </p:cNvSpPr>
            <p:nvPr/>
          </p:nvSpPr>
          <p:spPr bwMode="auto">
            <a:xfrm>
              <a:off x="2342" y="8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75" name="Line 1750"/>
            <p:cNvSpPr>
              <a:spLocks noChangeShapeType="1"/>
            </p:cNvSpPr>
            <p:nvPr/>
          </p:nvSpPr>
          <p:spPr bwMode="auto">
            <a:xfrm>
              <a:off x="2342" y="8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76" name="Line 1751"/>
            <p:cNvSpPr>
              <a:spLocks noChangeShapeType="1"/>
            </p:cNvSpPr>
            <p:nvPr/>
          </p:nvSpPr>
          <p:spPr bwMode="auto">
            <a:xfrm>
              <a:off x="2342" y="8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77" name="Line 1752"/>
            <p:cNvSpPr>
              <a:spLocks noChangeShapeType="1"/>
            </p:cNvSpPr>
            <p:nvPr/>
          </p:nvSpPr>
          <p:spPr bwMode="auto">
            <a:xfrm>
              <a:off x="2342" y="8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78" name="Line 1753"/>
            <p:cNvSpPr>
              <a:spLocks noChangeShapeType="1"/>
            </p:cNvSpPr>
            <p:nvPr/>
          </p:nvSpPr>
          <p:spPr bwMode="auto">
            <a:xfrm>
              <a:off x="2342" y="9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79" name="Line 1754"/>
            <p:cNvSpPr>
              <a:spLocks noChangeShapeType="1"/>
            </p:cNvSpPr>
            <p:nvPr/>
          </p:nvSpPr>
          <p:spPr bwMode="auto">
            <a:xfrm>
              <a:off x="2342" y="92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80" name="Line 1755"/>
            <p:cNvSpPr>
              <a:spLocks noChangeShapeType="1"/>
            </p:cNvSpPr>
            <p:nvPr/>
          </p:nvSpPr>
          <p:spPr bwMode="auto">
            <a:xfrm>
              <a:off x="2342" y="93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81" name="Line 1756"/>
            <p:cNvSpPr>
              <a:spLocks noChangeShapeType="1"/>
            </p:cNvSpPr>
            <p:nvPr/>
          </p:nvSpPr>
          <p:spPr bwMode="auto">
            <a:xfrm>
              <a:off x="2342" y="9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82" name="Line 1757"/>
            <p:cNvSpPr>
              <a:spLocks noChangeShapeType="1"/>
            </p:cNvSpPr>
            <p:nvPr/>
          </p:nvSpPr>
          <p:spPr bwMode="auto">
            <a:xfrm>
              <a:off x="2342" y="9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83" name="Line 1758"/>
            <p:cNvSpPr>
              <a:spLocks noChangeShapeType="1"/>
            </p:cNvSpPr>
            <p:nvPr/>
          </p:nvSpPr>
          <p:spPr bwMode="auto">
            <a:xfrm>
              <a:off x="2342" y="97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84" name="Line 1759"/>
            <p:cNvSpPr>
              <a:spLocks noChangeShapeType="1"/>
            </p:cNvSpPr>
            <p:nvPr/>
          </p:nvSpPr>
          <p:spPr bwMode="auto">
            <a:xfrm>
              <a:off x="2342" y="98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85" name="Line 1760"/>
            <p:cNvSpPr>
              <a:spLocks noChangeShapeType="1"/>
            </p:cNvSpPr>
            <p:nvPr/>
          </p:nvSpPr>
          <p:spPr bwMode="auto">
            <a:xfrm>
              <a:off x="2342" y="10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86" name="Line 1761"/>
            <p:cNvSpPr>
              <a:spLocks noChangeShapeType="1"/>
            </p:cNvSpPr>
            <p:nvPr/>
          </p:nvSpPr>
          <p:spPr bwMode="auto">
            <a:xfrm>
              <a:off x="2342" y="10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87" name="Line 1762"/>
            <p:cNvSpPr>
              <a:spLocks noChangeShapeType="1"/>
            </p:cNvSpPr>
            <p:nvPr/>
          </p:nvSpPr>
          <p:spPr bwMode="auto">
            <a:xfrm>
              <a:off x="2342" y="10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88" name="Line 1763"/>
            <p:cNvSpPr>
              <a:spLocks noChangeShapeType="1"/>
            </p:cNvSpPr>
            <p:nvPr/>
          </p:nvSpPr>
          <p:spPr bwMode="auto">
            <a:xfrm>
              <a:off x="2342" y="10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89" name="Line 1764"/>
            <p:cNvSpPr>
              <a:spLocks noChangeShapeType="1"/>
            </p:cNvSpPr>
            <p:nvPr/>
          </p:nvSpPr>
          <p:spPr bwMode="auto">
            <a:xfrm>
              <a:off x="2342" y="10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90" name="Line 1765"/>
            <p:cNvSpPr>
              <a:spLocks noChangeShapeType="1"/>
            </p:cNvSpPr>
            <p:nvPr/>
          </p:nvSpPr>
          <p:spPr bwMode="auto">
            <a:xfrm>
              <a:off x="2342" y="106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91" name="Line 1766"/>
            <p:cNvSpPr>
              <a:spLocks noChangeShapeType="1"/>
            </p:cNvSpPr>
            <p:nvPr/>
          </p:nvSpPr>
          <p:spPr bwMode="auto">
            <a:xfrm>
              <a:off x="2342" y="107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92" name="Line 1767"/>
            <p:cNvSpPr>
              <a:spLocks noChangeShapeType="1"/>
            </p:cNvSpPr>
            <p:nvPr/>
          </p:nvSpPr>
          <p:spPr bwMode="auto">
            <a:xfrm>
              <a:off x="2342" y="10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93" name="Line 1768"/>
            <p:cNvSpPr>
              <a:spLocks noChangeShapeType="1"/>
            </p:cNvSpPr>
            <p:nvPr/>
          </p:nvSpPr>
          <p:spPr bwMode="auto">
            <a:xfrm>
              <a:off x="2342" y="11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94" name="Line 1769"/>
            <p:cNvSpPr>
              <a:spLocks noChangeShapeType="1"/>
            </p:cNvSpPr>
            <p:nvPr/>
          </p:nvSpPr>
          <p:spPr bwMode="auto">
            <a:xfrm>
              <a:off x="2342" y="111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95" name="Line 1770"/>
            <p:cNvSpPr>
              <a:spLocks noChangeShapeType="1"/>
            </p:cNvSpPr>
            <p:nvPr/>
          </p:nvSpPr>
          <p:spPr bwMode="auto">
            <a:xfrm>
              <a:off x="2342" y="112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96" name="Line 1771"/>
            <p:cNvSpPr>
              <a:spLocks noChangeShapeType="1"/>
            </p:cNvSpPr>
            <p:nvPr/>
          </p:nvSpPr>
          <p:spPr bwMode="auto">
            <a:xfrm>
              <a:off x="2342" y="11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97" name="Line 1772"/>
            <p:cNvSpPr>
              <a:spLocks noChangeShapeType="1"/>
            </p:cNvSpPr>
            <p:nvPr/>
          </p:nvSpPr>
          <p:spPr bwMode="auto">
            <a:xfrm>
              <a:off x="2342" y="11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98" name="Line 1773"/>
            <p:cNvSpPr>
              <a:spLocks noChangeShapeType="1"/>
            </p:cNvSpPr>
            <p:nvPr/>
          </p:nvSpPr>
          <p:spPr bwMode="auto">
            <a:xfrm>
              <a:off x="2342" y="11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99" name="Line 1774"/>
            <p:cNvSpPr>
              <a:spLocks noChangeShapeType="1"/>
            </p:cNvSpPr>
            <p:nvPr/>
          </p:nvSpPr>
          <p:spPr bwMode="auto">
            <a:xfrm>
              <a:off x="2342" y="11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00" name="Line 1775"/>
            <p:cNvSpPr>
              <a:spLocks noChangeShapeType="1"/>
            </p:cNvSpPr>
            <p:nvPr/>
          </p:nvSpPr>
          <p:spPr bwMode="auto">
            <a:xfrm>
              <a:off x="2342" y="11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01" name="Line 1776"/>
            <p:cNvSpPr>
              <a:spLocks noChangeShapeType="1"/>
            </p:cNvSpPr>
            <p:nvPr/>
          </p:nvSpPr>
          <p:spPr bwMode="auto">
            <a:xfrm>
              <a:off x="2342" y="12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02" name="Line 1777"/>
            <p:cNvSpPr>
              <a:spLocks noChangeShapeType="1"/>
            </p:cNvSpPr>
            <p:nvPr/>
          </p:nvSpPr>
          <p:spPr bwMode="auto">
            <a:xfrm>
              <a:off x="2342" y="12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03" name="Line 1778"/>
            <p:cNvSpPr>
              <a:spLocks noChangeShapeType="1"/>
            </p:cNvSpPr>
            <p:nvPr/>
          </p:nvSpPr>
          <p:spPr bwMode="auto">
            <a:xfrm>
              <a:off x="2342" y="12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04" name="Line 1779"/>
            <p:cNvSpPr>
              <a:spLocks noChangeShapeType="1"/>
            </p:cNvSpPr>
            <p:nvPr/>
          </p:nvSpPr>
          <p:spPr bwMode="auto">
            <a:xfrm>
              <a:off x="2342" y="12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05" name="Line 1780"/>
            <p:cNvSpPr>
              <a:spLocks noChangeShapeType="1"/>
            </p:cNvSpPr>
            <p:nvPr/>
          </p:nvSpPr>
          <p:spPr bwMode="auto">
            <a:xfrm>
              <a:off x="2342" y="125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06" name="Line 1781"/>
            <p:cNvSpPr>
              <a:spLocks noChangeShapeType="1"/>
            </p:cNvSpPr>
            <p:nvPr/>
          </p:nvSpPr>
          <p:spPr bwMode="auto">
            <a:xfrm>
              <a:off x="2342" y="126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07" name="Line 1782"/>
            <p:cNvSpPr>
              <a:spLocks noChangeShapeType="1"/>
            </p:cNvSpPr>
            <p:nvPr/>
          </p:nvSpPr>
          <p:spPr bwMode="auto">
            <a:xfrm>
              <a:off x="2342" y="12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08" name="Line 1783"/>
            <p:cNvSpPr>
              <a:spLocks noChangeShapeType="1"/>
            </p:cNvSpPr>
            <p:nvPr/>
          </p:nvSpPr>
          <p:spPr bwMode="auto">
            <a:xfrm>
              <a:off x="2342" y="12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09" name="Line 1784"/>
            <p:cNvSpPr>
              <a:spLocks noChangeShapeType="1"/>
            </p:cNvSpPr>
            <p:nvPr/>
          </p:nvSpPr>
          <p:spPr bwMode="auto">
            <a:xfrm>
              <a:off x="2342" y="130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10" name="Line 1785"/>
            <p:cNvSpPr>
              <a:spLocks noChangeShapeType="1"/>
            </p:cNvSpPr>
            <p:nvPr/>
          </p:nvSpPr>
          <p:spPr bwMode="auto">
            <a:xfrm>
              <a:off x="2342" y="131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11" name="Line 1786"/>
            <p:cNvSpPr>
              <a:spLocks noChangeShapeType="1"/>
            </p:cNvSpPr>
            <p:nvPr/>
          </p:nvSpPr>
          <p:spPr bwMode="auto">
            <a:xfrm>
              <a:off x="2342" y="13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12" name="Line 1787"/>
            <p:cNvSpPr>
              <a:spLocks noChangeShapeType="1"/>
            </p:cNvSpPr>
            <p:nvPr/>
          </p:nvSpPr>
          <p:spPr bwMode="auto">
            <a:xfrm>
              <a:off x="2342" y="13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13" name="Line 1788"/>
            <p:cNvSpPr>
              <a:spLocks noChangeShapeType="1"/>
            </p:cNvSpPr>
            <p:nvPr/>
          </p:nvSpPr>
          <p:spPr bwMode="auto">
            <a:xfrm>
              <a:off x="2342" y="13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14" name="Line 1789"/>
            <p:cNvSpPr>
              <a:spLocks noChangeShapeType="1"/>
            </p:cNvSpPr>
            <p:nvPr/>
          </p:nvSpPr>
          <p:spPr bwMode="auto">
            <a:xfrm>
              <a:off x="2342" y="13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15" name="Line 1790"/>
            <p:cNvSpPr>
              <a:spLocks noChangeShapeType="1"/>
            </p:cNvSpPr>
            <p:nvPr/>
          </p:nvSpPr>
          <p:spPr bwMode="auto">
            <a:xfrm>
              <a:off x="2342" y="13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16" name="Line 1791"/>
            <p:cNvSpPr>
              <a:spLocks noChangeShapeType="1"/>
            </p:cNvSpPr>
            <p:nvPr/>
          </p:nvSpPr>
          <p:spPr bwMode="auto">
            <a:xfrm>
              <a:off x="2342" y="139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17" name="Line 1792"/>
            <p:cNvSpPr>
              <a:spLocks noChangeShapeType="1"/>
            </p:cNvSpPr>
            <p:nvPr/>
          </p:nvSpPr>
          <p:spPr bwMode="auto">
            <a:xfrm>
              <a:off x="2342" y="140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18" name="Line 1793"/>
            <p:cNvSpPr>
              <a:spLocks noChangeShapeType="1"/>
            </p:cNvSpPr>
            <p:nvPr/>
          </p:nvSpPr>
          <p:spPr bwMode="auto">
            <a:xfrm>
              <a:off x="2342" y="14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19" name="Line 1794"/>
            <p:cNvSpPr>
              <a:spLocks noChangeShapeType="1"/>
            </p:cNvSpPr>
            <p:nvPr/>
          </p:nvSpPr>
          <p:spPr bwMode="auto">
            <a:xfrm>
              <a:off x="2342" y="14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20" name="Line 1795"/>
            <p:cNvSpPr>
              <a:spLocks noChangeShapeType="1"/>
            </p:cNvSpPr>
            <p:nvPr/>
          </p:nvSpPr>
          <p:spPr bwMode="auto">
            <a:xfrm>
              <a:off x="2342" y="144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21" name="Line 1796"/>
            <p:cNvSpPr>
              <a:spLocks noChangeShapeType="1"/>
            </p:cNvSpPr>
            <p:nvPr/>
          </p:nvSpPr>
          <p:spPr bwMode="auto">
            <a:xfrm>
              <a:off x="2342" y="145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22" name="Line 1797"/>
            <p:cNvSpPr>
              <a:spLocks noChangeShapeType="1"/>
            </p:cNvSpPr>
            <p:nvPr/>
          </p:nvSpPr>
          <p:spPr bwMode="auto">
            <a:xfrm>
              <a:off x="2342" y="14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23" name="Line 1798"/>
            <p:cNvSpPr>
              <a:spLocks noChangeShapeType="1"/>
            </p:cNvSpPr>
            <p:nvPr/>
          </p:nvSpPr>
          <p:spPr bwMode="auto">
            <a:xfrm>
              <a:off x="2342" y="14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24" name="Line 1799"/>
            <p:cNvSpPr>
              <a:spLocks noChangeShapeType="1"/>
            </p:cNvSpPr>
            <p:nvPr/>
          </p:nvSpPr>
          <p:spPr bwMode="auto">
            <a:xfrm>
              <a:off x="2342" y="14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25" name="Line 1800"/>
            <p:cNvSpPr>
              <a:spLocks noChangeShapeType="1"/>
            </p:cNvSpPr>
            <p:nvPr/>
          </p:nvSpPr>
          <p:spPr bwMode="auto">
            <a:xfrm>
              <a:off x="2342" y="15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26" name="Line 1801"/>
            <p:cNvSpPr>
              <a:spLocks noChangeShapeType="1"/>
            </p:cNvSpPr>
            <p:nvPr/>
          </p:nvSpPr>
          <p:spPr bwMode="auto">
            <a:xfrm>
              <a:off x="2342" y="15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27" name="Line 1802"/>
            <p:cNvSpPr>
              <a:spLocks noChangeShapeType="1"/>
            </p:cNvSpPr>
            <p:nvPr/>
          </p:nvSpPr>
          <p:spPr bwMode="auto">
            <a:xfrm>
              <a:off x="2342" y="15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28" name="Line 1803"/>
            <p:cNvSpPr>
              <a:spLocks noChangeShapeType="1"/>
            </p:cNvSpPr>
            <p:nvPr/>
          </p:nvSpPr>
          <p:spPr bwMode="auto">
            <a:xfrm>
              <a:off x="2342" y="154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29" name="Line 1804"/>
            <p:cNvSpPr>
              <a:spLocks noChangeShapeType="1"/>
            </p:cNvSpPr>
            <p:nvPr/>
          </p:nvSpPr>
          <p:spPr bwMode="auto">
            <a:xfrm>
              <a:off x="2342" y="15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30" name="Line 1805"/>
            <p:cNvSpPr>
              <a:spLocks noChangeShapeType="1"/>
            </p:cNvSpPr>
            <p:nvPr/>
          </p:nvSpPr>
          <p:spPr bwMode="auto">
            <a:xfrm>
              <a:off x="2342" y="15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31" name="Line 1806"/>
            <p:cNvSpPr>
              <a:spLocks noChangeShapeType="1"/>
            </p:cNvSpPr>
            <p:nvPr/>
          </p:nvSpPr>
          <p:spPr bwMode="auto">
            <a:xfrm>
              <a:off x="2342" y="15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32" name="Line 1807"/>
            <p:cNvSpPr>
              <a:spLocks noChangeShapeType="1"/>
            </p:cNvSpPr>
            <p:nvPr/>
          </p:nvSpPr>
          <p:spPr bwMode="auto">
            <a:xfrm>
              <a:off x="2342" y="15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33" name="Line 1808"/>
            <p:cNvSpPr>
              <a:spLocks noChangeShapeType="1"/>
            </p:cNvSpPr>
            <p:nvPr/>
          </p:nvSpPr>
          <p:spPr bwMode="auto">
            <a:xfrm>
              <a:off x="2342" y="16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34" name="Line 1809"/>
            <p:cNvSpPr>
              <a:spLocks noChangeShapeType="1"/>
            </p:cNvSpPr>
            <p:nvPr/>
          </p:nvSpPr>
          <p:spPr bwMode="auto">
            <a:xfrm>
              <a:off x="2342" y="16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35" name="Line 1810"/>
            <p:cNvSpPr>
              <a:spLocks noChangeShapeType="1"/>
            </p:cNvSpPr>
            <p:nvPr/>
          </p:nvSpPr>
          <p:spPr bwMode="auto">
            <a:xfrm>
              <a:off x="2342" y="163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36" name="Line 1811"/>
            <p:cNvSpPr>
              <a:spLocks noChangeShapeType="1"/>
            </p:cNvSpPr>
            <p:nvPr/>
          </p:nvSpPr>
          <p:spPr bwMode="auto">
            <a:xfrm>
              <a:off x="2342" y="16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37" name="Line 1812"/>
            <p:cNvSpPr>
              <a:spLocks noChangeShapeType="1"/>
            </p:cNvSpPr>
            <p:nvPr/>
          </p:nvSpPr>
          <p:spPr bwMode="auto">
            <a:xfrm>
              <a:off x="2342" y="16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42" name="Group 2014"/>
          <p:cNvGrpSpPr>
            <a:grpSpLocks/>
          </p:cNvGrpSpPr>
          <p:nvPr/>
        </p:nvGrpSpPr>
        <p:grpSpPr bwMode="auto">
          <a:xfrm>
            <a:off x="3644900" y="1365251"/>
            <a:ext cx="352425" cy="3282950"/>
            <a:chOff x="2296" y="860"/>
            <a:chExt cx="222" cy="2068"/>
          </a:xfrm>
        </p:grpSpPr>
        <p:sp>
          <p:nvSpPr>
            <p:cNvPr id="3338" name="Line 1814"/>
            <p:cNvSpPr>
              <a:spLocks noChangeShapeType="1"/>
            </p:cNvSpPr>
            <p:nvPr/>
          </p:nvSpPr>
          <p:spPr bwMode="auto">
            <a:xfrm>
              <a:off x="2342" y="16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39" name="Line 1815"/>
            <p:cNvSpPr>
              <a:spLocks noChangeShapeType="1"/>
            </p:cNvSpPr>
            <p:nvPr/>
          </p:nvSpPr>
          <p:spPr bwMode="auto">
            <a:xfrm>
              <a:off x="2342" y="16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40" name="Line 1816"/>
            <p:cNvSpPr>
              <a:spLocks noChangeShapeType="1"/>
            </p:cNvSpPr>
            <p:nvPr/>
          </p:nvSpPr>
          <p:spPr bwMode="auto">
            <a:xfrm>
              <a:off x="2342" y="17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41" name="Line 1817"/>
            <p:cNvSpPr>
              <a:spLocks noChangeShapeType="1"/>
            </p:cNvSpPr>
            <p:nvPr/>
          </p:nvSpPr>
          <p:spPr bwMode="auto">
            <a:xfrm>
              <a:off x="2342" y="17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42" name="Line 1818"/>
            <p:cNvSpPr>
              <a:spLocks noChangeShapeType="1"/>
            </p:cNvSpPr>
            <p:nvPr/>
          </p:nvSpPr>
          <p:spPr bwMode="auto">
            <a:xfrm>
              <a:off x="2342" y="17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43" name="Line 1819"/>
            <p:cNvSpPr>
              <a:spLocks noChangeShapeType="1"/>
            </p:cNvSpPr>
            <p:nvPr/>
          </p:nvSpPr>
          <p:spPr bwMode="auto">
            <a:xfrm>
              <a:off x="2342" y="17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44" name="Line 1820"/>
            <p:cNvSpPr>
              <a:spLocks noChangeShapeType="1"/>
            </p:cNvSpPr>
            <p:nvPr/>
          </p:nvSpPr>
          <p:spPr bwMode="auto">
            <a:xfrm>
              <a:off x="2342" y="17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45" name="Line 1821"/>
            <p:cNvSpPr>
              <a:spLocks noChangeShapeType="1"/>
            </p:cNvSpPr>
            <p:nvPr/>
          </p:nvSpPr>
          <p:spPr bwMode="auto">
            <a:xfrm>
              <a:off x="2342" y="17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46" name="Line 1822"/>
            <p:cNvSpPr>
              <a:spLocks noChangeShapeType="1"/>
            </p:cNvSpPr>
            <p:nvPr/>
          </p:nvSpPr>
          <p:spPr bwMode="auto">
            <a:xfrm>
              <a:off x="2342" y="177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47" name="Line 1823"/>
            <p:cNvSpPr>
              <a:spLocks noChangeShapeType="1"/>
            </p:cNvSpPr>
            <p:nvPr/>
          </p:nvSpPr>
          <p:spPr bwMode="auto">
            <a:xfrm>
              <a:off x="2342" y="17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48" name="Line 1824"/>
            <p:cNvSpPr>
              <a:spLocks noChangeShapeType="1"/>
            </p:cNvSpPr>
            <p:nvPr/>
          </p:nvSpPr>
          <p:spPr bwMode="auto">
            <a:xfrm>
              <a:off x="2342" y="18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49" name="Line 1825"/>
            <p:cNvSpPr>
              <a:spLocks noChangeShapeType="1"/>
            </p:cNvSpPr>
            <p:nvPr/>
          </p:nvSpPr>
          <p:spPr bwMode="auto">
            <a:xfrm>
              <a:off x="2342" y="18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50" name="Line 1826"/>
            <p:cNvSpPr>
              <a:spLocks noChangeShapeType="1"/>
            </p:cNvSpPr>
            <p:nvPr/>
          </p:nvSpPr>
          <p:spPr bwMode="auto">
            <a:xfrm>
              <a:off x="2342" y="18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51" name="Line 1827"/>
            <p:cNvSpPr>
              <a:spLocks noChangeShapeType="1"/>
            </p:cNvSpPr>
            <p:nvPr/>
          </p:nvSpPr>
          <p:spPr bwMode="auto">
            <a:xfrm>
              <a:off x="2342" y="18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52" name="Line 1828"/>
            <p:cNvSpPr>
              <a:spLocks noChangeShapeType="1"/>
            </p:cNvSpPr>
            <p:nvPr/>
          </p:nvSpPr>
          <p:spPr bwMode="auto">
            <a:xfrm>
              <a:off x="2342" y="18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53" name="Line 1829"/>
            <p:cNvSpPr>
              <a:spLocks noChangeShapeType="1"/>
            </p:cNvSpPr>
            <p:nvPr/>
          </p:nvSpPr>
          <p:spPr bwMode="auto">
            <a:xfrm>
              <a:off x="2342" y="18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54" name="Line 1830"/>
            <p:cNvSpPr>
              <a:spLocks noChangeShapeType="1"/>
            </p:cNvSpPr>
            <p:nvPr/>
          </p:nvSpPr>
          <p:spPr bwMode="auto">
            <a:xfrm>
              <a:off x="2342" y="18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55" name="Line 1831"/>
            <p:cNvSpPr>
              <a:spLocks noChangeShapeType="1"/>
            </p:cNvSpPr>
            <p:nvPr/>
          </p:nvSpPr>
          <p:spPr bwMode="auto">
            <a:xfrm>
              <a:off x="2342" y="18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56" name="Line 1832"/>
            <p:cNvSpPr>
              <a:spLocks noChangeShapeType="1"/>
            </p:cNvSpPr>
            <p:nvPr/>
          </p:nvSpPr>
          <p:spPr bwMode="auto">
            <a:xfrm>
              <a:off x="2342" y="19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57" name="Line 1833"/>
            <p:cNvSpPr>
              <a:spLocks noChangeShapeType="1"/>
            </p:cNvSpPr>
            <p:nvPr/>
          </p:nvSpPr>
          <p:spPr bwMode="auto">
            <a:xfrm>
              <a:off x="2342" y="19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58" name="Line 1834"/>
            <p:cNvSpPr>
              <a:spLocks noChangeShapeType="1"/>
            </p:cNvSpPr>
            <p:nvPr/>
          </p:nvSpPr>
          <p:spPr bwMode="auto">
            <a:xfrm>
              <a:off x="2342" y="19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59" name="Line 1835"/>
            <p:cNvSpPr>
              <a:spLocks noChangeShapeType="1"/>
            </p:cNvSpPr>
            <p:nvPr/>
          </p:nvSpPr>
          <p:spPr bwMode="auto">
            <a:xfrm>
              <a:off x="2342" y="19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60" name="Line 1836"/>
            <p:cNvSpPr>
              <a:spLocks noChangeShapeType="1"/>
            </p:cNvSpPr>
            <p:nvPr/>
          </p:nvSpPr>
          <p:spPr bwMode="auto">
            <a:xfrm>
              <a:off x="2342" y="19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61" name="Line 1837"/>
            <p:cNvSpPr>
              <a:spLocks noChangeShapeType="1"/>
            </p:cNvSpPr>
            <p:nvPr/>
          </p:nvSpPr>
          <p:spPr bwMode="auto">
            <a:xfrm>
              <a:off x="2342" y="19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62" name="Line 1838"/>
            <p:cNvSpPr>
              <a:spLocks noChangeShapeType="1"/>
            </p:cNvSpPr>
            <p:nvPr/>
          </p:nvSpPr>
          <p:spPr bwMode="auto">
            <a:xfrm>
              <a:off x="2342" y="19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63" name="Line 1839"/>
            <p:cNvSpPr>
              <a:spLocks noChangeShapeType="1"/>
            </p:cNvSpPr>
            <p:nvPr/>
          </p:nvSpPr>
          <p:spPr bwMode="auto">
            <a:xfrm>
              <a:off x="2342" y="19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64" name="Line 1840"/>
            <p:cNvSpPr>
              <a:spLocks noChangeShapeType="1"/>
            </p:cNvSpPr>
            <p:nvPr/>
          </p:nvSpPr>
          <p:spPr bwMode="auto">
            <a:xfrm>
              <a:off x="2342" y="20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65" name="Line 1841"/>
            <p:cNvSpPr>
              <a:spLocks noChangeShapeType="1"/>
            </p:cNvSpPr>
            <p:nvPr/>
          </p:nvSpPr>
          <p:spPr bwMode="auto">
            <a:xfrm>
              <a:off x="2342" y="20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66" name="Line 1842"/>
            <p:cNvSpPr>
              <a:spLocks noChangeShapeType="1"/>
            </p:cNvSpPr>
            <p:nvPr/>
          </p:nvSpPr>
          <p:spPr bwMode="auto">
            <a:xfrm>
              <a:off x="2342" y="20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67" name="Line 1843"/>
            <p:cNvSpPr>
              <a:spLocks noChangeShapeType="1"/>
            </p:cNvSpPr>
            <p:nvPr/>
          </p:nvSpPr>
          <p:spPr bwMode="auto">
            <a:xfrm>
              <a:off x="2342" y="20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68" name="Line 1844"/>
            <p:cNvSpPr>
              <a:spLocks noChangeShapeType="1"/>
            </p:cNvSpPr>
            <p:nvPr/>
          </p:nvSpPr>
          <p:spPr bwMode="auto">
            <a:xfrm>
              <a:off x="2342" y="20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69" name="Line 1845"/>
            <p:cNvSpPr>
              <a:spLocks noChangeShapeType="1"/>
            </p:cNvSpPr>
            <p:nvPr/>
          </p:nvSpPr>
          <p:spPr bwMode="auto">
            <a:xfrm>
              <a:off x="2342" y="20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70" name="Line 1846"/>
            <p:cNvSpPr>
              <a:spLocks noChangeShapeType="1"/>
            </p:cNvSpPr>
            <p:nvPr/>
          </p:nvSpPr>
          <p:spPr bwMode="auto">
            <a:xfrm>
              <a:off x="2342" y="20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71" name="Line 1847"/>
            <p:cNvSpPr>
              <a:spLocks noChangeShapeType="1"/>
            </p:cNvSpPr>
            <p:nvPr/>
          </p:nvSpPr>
          <p:spPr bwMode="auto">
            <a:xfrm>
              <a:off x="2342" y="209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72" name="Line 1848"/>
            <p:cNvSpPr>
              <a:spLocks noChangeShapeType="1"/>
            </p:cNvSpPr>
            <p:nvPr/>
          </p:nvSpPr>
          <p:spPr bwMode="auto">
            <a:xfrm>
              <a:off x="2342" y="210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73" name="Line 1849"/>
            <p:cNvSpPr>
              <a:spLocks noChangeShapeType="1"/>
            </p:cNvSpPr>
            <p:nvPr/>
          </p:nvSpPr>
          <p:spPr bwMode="auto">
            <a:xfrm>
              <a:off x="2342" y="21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74" name="Line 1850"/>
            <p:cNvSpPr>
              <a:spLocks noChangeShapeType="1"/>
            </p:cNvSpPr>
            <p:nvPr/>
          </p:nvSpPr>
          <p:spPr bwMode="auto">
            <a:xfrm>
              <a:off x="2342" y="21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75" name="Line 1851"/>
            <p:cNvSpPr>
              <a:spLocks noChangeShapeType="1"/>
            </p:cNvSpPr>
            <p:nvPr/>
          </p:nvSpPr>
          <p:spPr bwMode="auto">
            <a:xfrm>
              <a:off x="2342" y="214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76" name="Line 1852"/>
            <p:cNvSpPr>
              <a:spLocks noChangeShapeType="1"/>
            </p:cNvSpPr>
            <p:nvPr/>
          </p:nvSpPr>
          <p:spPr bwMode="auto">
            <a:xfrm>
              <a:off x="2342" y="215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77" name="Line 1853"/>
            <p:cNvSpPr>
              <a:spLocks noChangeShapeType="1"/>
            </p:cNvSpPr>
            <p:nvPr/>
          </p:nvSpPr>
          <p:spPr bwMode="auto">
            <a:xfrm>
              <a:off x="2342" y="21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78" name="Line 1854"/>
            <p:cNvSpPr>
              <a:spLocks noChangeShapeType="1"/>
            </p:cNvSpPr>
            <p:nvPr/>
          </p:nvSpPr>
          <p:spPr bwMode="auto">
            <a:xfrm>
              <a:off x="2342" y="21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79" name="Line 1855"/>
            <p:cNvSpPr>
              <a:spLocks noChangeShapeType="1"/>
            </p:cNvSpPr>
            <p:nvPr/>
          </p:nvSpPr>
          <p:spPr bwMode="auto">
            <a:xfrm>
              <a:off x="2342" y="21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80" name="Line 1856"/>
            <p:cNvSpPr>
              <a:spLocks noChangeShapeType="1"/>
            </p:cNvSpPr>
            <p:nvPr/>
          </p:nvSpPr>
          <p:spPr bwMode="auto">
            <a:xfrm>
              <a:off x="2342" y="22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81" name="Line 1857"/>
            <p:cNvSpPr>
              <a:spLocks noChangeShapeType="1"/>
            </p:cNvSpPr>
            <p:nvPr/>
          </p:nvSpPr>
          <p:spPr bwMode="auto">
            <a:xfrm>
              <a:off x="2342" y="22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82" name="Line 1858"/>
            <p:cNvSpPr>
              <a:spLocks noChangeShapeType="1"/>
            </p:cNvSpPr>
            <p:nvPr/>
          </p:nvSpPr>
          <p:spPr bwMode="auto">
            <a:xfrm>
              <a:off x="2342" y="22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83" name="Line 1859"/>
            <p:cNvSpPr>
              <a:spLocks noChangeShapeType="1"/>
            </p:cNvSpPr>
            <p:nvPr/>
          </p:nvSpPr>
          <p:spPr bwMode="auto">
            <a:xfrm>
              <a:off x="2342" y="224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84" name="Line 1860"/>
            <p:cNvSpPr>
              <a:spLocks noChangeShapeType="1"/>
            </p:cNvSpPr>
            <p:nvPr/>
          </p:nvSpPr>
          <p:spPr bwMode="auto">
            <a:xfrm>
              <a:off x="2342" y="22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85" name="Line 1861"/>
            <p:cNvSpPr>
              <a:spLocks noChangeShapeType="1"/>
            </p:cNvSpPr>
            <p:nvPr/>
          </p:nvSpPr>
          <p:spPr bwMode="auto">
            <a:xfrm>
              <a:off x="2342" y="22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86" name="Line 1862"/>
            <p:cNvSpPr>
              <a:spLocks noChangeShapeType="1"/>
            </p:cNvSpPr>
            <p:nvPr/>
          </p:nvSpPr>
          <p:spPr bwMode="auto">
            <a:xfrm>
              <a:off x="2342" y="228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87" name="Line 1863"/>
            <p:cNvSpPr>
              <a:spLocks noChangeShapeType="1"/>
            </p:cNvSpPr>
            <p:nvPr/>
          </p:nvSpPr>
          <p:spPr bwMode="auto">
            <a:xfrm>
              <a:off x="2342" y="229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88" name="Line 1864"/>
            <p:cNvSpPr>
              <a:spLocks noChangeShapeType="1"/>
            </p:cNvSpPr>
            <p:nvPr/>
          </p:nvSpPr>
          <p:spPr bwMode="auto">
            <a:xfrm>
              <a:off x="2342" y="23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89" name="Line 1865"/>
            <p:cNvSpPr>
              <a:spLocks noChangeShapeType="1"/>
            </p:cNvSpPr>
            <p:nvPr/>
          </p:nvSpPr>
          <p:spPr bwMode="auto">
            <a:xfrm>
              <a:off x="2342" y="23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90" name="Line 1866"/>
            <p:cNvSpPr>
              <a:spLocks noChangeShapeType="1"/>
            </p:cNvSpPr>
            <p:nvPr/>
          </p:nvSpPr>
          <p:spPr bwMode="auto">
            <a:xfrm>
              <a:off x="2342" y="233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91" name="Line 1867"/>
            <p:cNvSpPr>
              <a:spLocks noChangeShapeType="1"/>
            </p:cNvSpPr>
            <p:nvPr/>
          </p:nvSpPr>
          <p:spPr bwMode="auto">
            <a:xfrm>
              <a:off x="2342" y="23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92" name="Line 1868"/>
            <p:cNvSpPr>
              <a:spLocks noChangeShapeType="1"/>
            </p:cNvSpPr>
            <p:nvPr/>
          </p:nvSpPr>
          <p:spPr bwMode="auto">
            <a:xfrm>
              <a:off x="2342" y="23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93" name="Line 1869"/>
            <p:cNvSpPr>
              <a:spLocks noChangeShapeType="1"/>
            </p:cNvSpPr>
            <p:nvPr/>
          </p:nvSpPr>
          <p:spPr bwMode="auto">
            <a:xfrm>
              <a:off x="2342" y="23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94" name="Line 1870"/>
            <p:cNvSpPr>
              <a:spLocks noChangeShapeType="1"/>
            </p:cNvSpPr>
            <p:nvPr/>
          </p:nvSpPr>
          <p:spPr bwMode="auto">
            <a:xfrm>
              <a:off x="2342" y="23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95" name="Line 1871"/>
            <p:cNvSpPr>
              <a:spLocks noChangeShapeType="1"/>
            </p:cNvSpPr>
            <p:nvPr/>
          </p:nvSpPr>
          <p:spPr bwMode="auto">
            <a:xfrm>
              <a:off x="2342" y="24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96" name="Line 1872"/>
            <p:cNvSpPr>
              <a:spLocks noChangeShapeType="1"/>
            </p:cNvSpPr>
            <p:nvPr/>
          </p:nvSpPr>
          <p:spPr bwMode="auto">
            <a:xfrm>
              <a:off x="2342" y="24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97" name="Line 1873"/>
            <p:cNvSpPr>
              <a:spLocks noChangeShapeType="1"/>
            </p:cNvSpPr>
            <p:nvPr/>
          </p:nvSpPr>
          <p:spPr bwMode="auto">
            <a:xfrm>
              <a:off x="2342" y="242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98" name="Line 1874"/>
            <p:cNvSpPr>
              <a:spLocks noChangeShapeType="1"/>
            </p:cNvSpPr>
            <p:nvPr/>
          </p:nvSpPr>
          <p:spPr bwMode="auto">
            <a:xfrm>
              <a:off x="2342" y="243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99" name="Line 1875"/>
            <p:cNvSpPr>
              <a:spLocks noChangeShapeType="1"/>
            </p:cNvSpPr>
            <p:nvPr/>
          </p:nvSpPr>
          <p:spPr bwMode="auto">
            <a:xfrm>
              <a:off x="2342" y="24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00" name="Line 1876"/>
            <p:cNvSpPr>
              <a:spLocks noChangeShapeType="1"/>
            </p:cNvSpPr>
            <p:nvPr/>
          </p:nvSpPr>
          <p:spPr bwMode="auto">
            <a:xfrm>
              <a:off x="2342" y="24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01" name="Line 1877"/>
            <p:cNvSpPr>
              <a:spLocks noChangeShapeType="1"/>
            </p:cNvSpPr>
            <p:nvPr/>
          </p:nvSpPr>
          <p:spPr bwMode="auto">
            <a:xfrm>
              <a:off x="2342" y="247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02" name="Line 1878"/>
            <p:cNvSpPr>
              <a:spLocks noChangeShapeType="1"/>
            </p:cNvSpPr>
            <p:nvPr/>
          </p:nvSpPr>
          <p:spPr bwMode="auto">
            <a:xfrm>
              <a:off x="2342" y="248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03" name="Line 1879"/>
            <p:cNvSpPr>
              <a:spLocks noChangeShapeType="1"/>
            </p:cNvSpPr>
            <p:nvPr/>
          </p:nvSpPr>
          <p:spPr bwMode="auto">
            <a:xfrm>
              <a:off x="2342" y="25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04" name="Line 1880"/>
            <p:cNvSpPr>
              <a:spLocks noChangeShapeType="1"/>
            </p:cNvSpPr>
            <p:nvPr/>
          </p:nvSpPr>
          <p:spPr bwMode="auto">
            <a:xfrm>
              <a:off x="2342" y="25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05" name="Line 1881"/>
            <p:cNvSpPr>
              <a:spLocks noChangeShapeType="1"/>
            </p:cNvSpPr>
            <p:nvPr/>
          </p:nvSpPr>
          <p:spPr bwMode="auto">
            <a:xfrm>
              <a:off x="2342" y="25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06" name="Line 1882"/>
            <p:cNvSpPr>
              <a:spLocks noChangeShapeType="1"/>
            </p:cNvSpPr>
            <p:nvPr/>
          </p:nvSpPr>
          <p:spPr bwMode="auto">
            <a:xfrm>
              <a:off x="2342" y="25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07" name="Line 1883"/>
            <p:cNvSpPr>
              <a:spLocks noChangeShapeType="1"/>
            </p:cNvSpPr>
            <p:nvPr/>
          </p:nvSpPr>
          <p:spPr bwMode="auto">
            <a:xfrm>
              <a:off x="2342" y="25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08" name="Line 1884"/>
            <p:cNvSpPr>
              <a:spLocks noChangeShapeType="1"/>
            </p:cNvSpPr>
            <p:nvPr/>
          </p:nvSpPr>
          <p:spPr bwMode="auto">
            <a:xfrm>
              <a:off x="2342" y="256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09" name="Line 1885"/>
            <p:cNvSpPr>
              <a:spLocks noChangeShapeType="1"/>
            </p:cNvSpPr>
            <p:nvPr/>
          </p:nvSpPr>
          <p:spPr bwMode="auto">
            <a:xfrm>
              <a:off x="2342" y="257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10" name="Line 1886"/>
            <p:cNvSpPr>
              <a:spLocks noChangeShapeType="1"/>
            </p:cNvSpPr>
            <p:nvPr/>
          </p:nvSpPr>
          <p:spPr bwMode="auto">
            <a:xfrm>
              <a:off x="2342" y="25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11" name="Line 1887"/>
            <p:cNvSpPr>
              <a:spLocks noChangeShapeType="1"/>
            </p:cNvSpPr>
            <p:nvPr/>
          </p:nvSpPr>
          <p:spPr bwMode="auto">
            <a:xfrm>
              <a:off x="2342" y="26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12" name="Line 1888"/>
            <p:cNvSpPr>
              <a:spLocks noChangeShapeType="1"/>
            </p:cNvSpPr>
            <p:nvPr/>
          </p:nvSpPr>
          <p:spPr bwMode="auto">
            <a:xfrm>
              <a:off x="2342" y="261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13" name="Line 1889"/>
            <p:cNvSpPr>
              <a:spLocks noChangeShapeType="1"/>
            </p:cNvSpPr>
            <p:nvPr/>
          </p:nvSpPr>
          <p:spPr bwMode="auto">
            <a:xfrm>
              <a:off x="2342" y="262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14" name="Line 1890"/>
            <p:cNvSpPr>
              <a:spLocks noChangeShapeType="1"/>
            </p:cNvSpPr>
            <p:nvPr/>
          </p:nvSpPr>
          <p:spPr bwMode="auto">
            <a:xfrm>
              <a:off x="2342" y="26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15" name="Line 1891"/>
            <p:cNvSpPr>
              <a:spLocks noChangeShapeType="1"/>
            </p:cNvSpPr>
            <p:nvPr/>
          </p:nvSpPr>
          <p:spPr bwMode="auto">
            <a:xfrm>
              <a:off x="2342" y="26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16" name="Line 1892"/>
            <p:cNvSpPr>
              <a:spLocks noChangeShapeType="1"/>
            </p:cNvSpPr>
            <p:nvPr/>
          </p:nvSpPr>
          <p:spPr bwMode="auto">
            <a:xfrm>
              <a:off x="2342" y="26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17" name="Line 1893"/>
            <p:cNvSpPr>
              <a:spLocks noChangeShapeType="1"/>
            </p:cNvSpPr>
            <p:nvPr/>
          </p:nvSpPr>
          <p:spPr bwMode="auto">
            <a:xfrm>
              <a:off x="2342" y="26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18" name="Line 1894"/>
            <p:cNvSpPr>
              <a:spLocks noChangeShapeType="1"/>
            </p:cNvSpPr>
            <p:nvPr/>
          </p:nvSpPr>
          <p:spPr bwMode="auto">
            <a:xfrm>
              <a:off x="2342" y="26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19" name="Line 1895"/>
            <p:cNvSpPr>
              <a:spLocks noChangeShapeType="1"/>
            </p:cNvSpPr>
            <p:nvPr/>
          </p:nvSpPr>
          <p:spPr bwMode="auto">
            <a:xfrm>
              <a:off x="2342" y="27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20" name="Line 1896"/>
            <p:cNvSpPr>
              <a:spLocks noChangeShapeType="1"/>
            </p:cNvSpPr>
            <p:nvPr/>
          </p:nvSpPr>
          <p:spPr bwMode="auto">
            <a:xfrm>
              <a:off x="2342" y="27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21" name="Line 1897"/>
            <p:cNvSpPr>
              <a:spLocks noChangeShapeType="1"/>
            </p:cNvSpPr>
            <p:nvPr/>
          </p:nvSpPr>
          <p:spPr bwMode="auto">
            <a:xfrm>
              <a:off x="2342" y="27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22" name="Line 1898"/>
            <p:cNvSpPr>
              <a:spLocks noChangeShapeType="1"/>
            </p:cNvSpPr>
            <p:nvPr/>
          </p:nvSpPr>
          <p:spPr bwMode="auto">
            <a:xfrm>
              <a:off x="2342" y="27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23" name="Line 1899"/>
            <p:cNvSpPr>
              <a:spLocks noChangeShapeType="1"/>
            </p:cNvSpPr>
            <p:nvPr/>
          </p:nvSpPr>
          <p:spPr bwMode="auto">
            <a:xfrm>
              <a:off x="2342" y="275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24" name="Line 1900"/>
            <p:cNvSpPr>
              <a:spLocks noChangeShapeType="1"/>
            </p:cNvSpPr>
            <p:nvPr/>
          </p:nvSpPr>
          <p:spPr bwMode="auto">
            <a:xfrm>
              <a:off x="2342" y="276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25" name="Line 1901"/>
            <p:cNvSpPr>
              <a:spLocks noChangeShapeType="1"/>
            </p:cNvSpPr>
            <p:nvPr/>
          </p:nvSpPr>
          <p:spPr bwMode="auto">
            <a:xfrm>
              <a:off x="2342" y="2782"/>
              <a:ext cx="0" cy="2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26" name="Freeform 1902"/>
            <p:cNvSpPr>
              <a:spLocks/>
            </p:cNvSpPr>
            <p:nvPr/>
          </p:nvSpPr>
          <p:spPr bwMode="auto">
            <a:xfrm>
              <a:off x="2296" y="2855"/>
              <a:ext cx="38" cy="72"/>
            </a:xfrm>
            <a:custGeom>
              <a:avLst/>
              <a:gdLst>
                <a:gd name="T0" fmla="*/ 27 w 38"/>
                <a:gd name="T1" fmla="*/ 0 h 72"/>
                <a:gd name="T2" fmla="*/ 27 w 38"/>
                <a:gd name="T3" fmla="*/ 58 h 72"/>
                <a:gd name="T4" fmla="*/ 27 w 38"/>
                <a:gd name="T5" fmla="*/ 62 h 72"/>
                <a:gd name="T6" fmla="*/ 28 w 38"/>
                <a:gd name="T7" fmla="*/ 65 h 72"/>
                <a:gd name="T8" fmla="*/ 28 w 38"/>
                <a:gd name="T9" fmla="*/ 66 h 72"/>
                <a:gd name="T10" fmla="*/ 29 w 38"/>
                <a:gd name="T11" fmla="*/ 68 h 72"/>
                <a:gd name="T12" fmla="*/ 30 w 38"/>
                <a:gd name="T13" fmla="*/ 69 h 72"/>
                <a:gd name="T14" fmla="*/ 32 w 38"/>
                <a:gd name="T15" fmla="*/ 70 h 72"/>
                <a:gd name="T16" fmla="*/ 35 w 38"/>
                <a:gd name="T17" fmla="*/ 70 h 72"/>
                <a:gd name="T18" fmla="*/ 38 w 38"/>
                <a:gd name="T19" fmla="*/ 70 h 72"/>
                <a:gd name="T20" fmla="*/ 38 w 38"/>
                <a:gd name="T21" fmla="*/ 72 h 72"/>
                <a:gd name="T22" fmla="*/ 0 w 38"/>
                <a:gd name="T23" fmla="*/ 72 h 72"/>
                <a:gd name="T24" fmla="*/ 0 w 38"/>
                <a:gd name="T25" fmla="*/ 70 h 72"/>
                <a:gd name="T26" fmla="*/ 3 w 38"/>
                <a:gd name="T27" fmla="*/ 70 h 72"/>
                <a:gd name="T28" fmla="*/ 6 w 38"/>
                <a:gd name="T29" fmla="*/ 70 h 72"/>
                <a:gd name="T30" fmla="*/ 9 w 38"/>
                <a:gd name="T31" fmla="*/ 69 h 72"/>
                <a:gd name="T32" fmla="*/ 10 w 38"/>
                <a:gd name="T33" fmla="*/ 68 h 72"/>
                <a:gd name="T34" fmla="*/ 11 w 38"/>
                <a:gd name="T35" fmla="*/ 66 h 72"/>
                <a:gd name="T36" fmla="*/ 11 w 38"/>
                <a:gd name="T37" fmla="*/ 65 h 72"/>
                <a:gd name="T38" fmla="*/ 12 w 38"/>
                <a:gd name="T39" fmla="*/ 62 h 72"/>
                <a:gd name="T40" fmla="*/ 12 w 38"/>
                <a:gd name="T41" fmla="*/ 58 h 72"/>
                <a:gd name="T42" fmla="*/ 12 w 38"/>
                <a:gd name="T43" fmla="*/ 21 h 72"/>
                <a:gd name="T44" fmla="*/ 12 w 38"/>
                <a:gd name="T45" fmla="*/ 18 h 72"/>
                <a:gd name="T46" fmla="*/ 11 w 38"/>
                <a:gd name="T47" fmla="*/ 16 h 72"/>
                <a:gd name="T48" fmla="*/ 11 w 38"/>
                <a:gd name="T49" fmla="*/ 15 h 72"/>
                <a:gd name="T50" fmla="*/ 10 w 38"/>
                <a:gd name="T51" fmla="*/ 14 h 72"/>
                <a:gd name="T52" fmla="*/ 9 w 38"/>
                <a:gd name="T53" fmla="*/ 13 h 72"/>
                <a:gd name="T54" fmla="*/ 7 w 38"/>
                <a:gd name="T55" fmla="*/ 13 h 72"/>
                <a:gd name="T56" fmla="*/ 5 w 38"/>
                <a:gd name="T57" fmla="*/ 14 h 72"/>
                <a:gd name="T58" fmla="*/ 1 w 38"/>
                <a:gd name="T59" fmla="*/ 15 h 72"/>
                <a:gd name="T60" fmla="*/ 0 w 38"/>
                <a:gd name="T61" fmla="*/ 13 h 72"/>
                <a:gd name="T62" fmla="*/ 26 w 38"/>
                <a:gd name="T63" fmla="*/ 0 h 72"/>
                <a:gd name="T64" fmla="*/ 27 w 38"/>
                <a:gd name="T6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8" h="72">
                  <a:moveTo>
                    <a:pt x="27" y="0"/>
                  </a:moveTo>
                  <a:lnTo>
                    <a:pt x="27" y="58"/>
                  </a:lnTo>
                  <a:lnTo>
                    <a:pt x="27" y="62"/>
                  </a:lnTo>
                  <a:lnTo>
                    <a:pt x="28" y="65"/>
                  </a:lnTo>
                  <a:lnTo>
                    <a:pt x="28" y="66"/>
                  </a:lnTo>
                  <a:lnTo>
                    <a:pt x="29" y="68"/>
                  </a:lnTo>
                  <a:lnTo>
                    <a:pt x="30" y="69"/>
                  </a:lnTo>
                  <a:lnTo>
                    <a:pt x="32" y="70"/>
                  </a:lnTo>
                  <a:lnTo>
                    <a:pt x="35" y="70"/>
                  </a:lnTo>
                  <a:lnTo>
                    <a:pt x="38" y="70"/>
                  </a:lnTo>
                  <a:lnTo>
                    <a:pt x="38" y="72"/>
                  </a:lnTo>
                  <a:lnTo>
                    <a:pt x="0" y="72"/>
                  </a:lnTo>
                  <a:lnTo>
                    <a:pt x="0" y="70"/>
                  </a:lnTo>
                  <a:lnTo>
                    <a:pt x="3" y="70"/>
                  </a:lnTo>
                  <a:lnTo>
                    <a:pt x="6" y="70"/>
                  </a:lnTo>
                  <a:lnTo>
                    <a:pt x="9" y="69"/>
                  </a:lnTo>
                  <a:lnTo>
                    <a:pt x="10" y="68"/>
                  </a:lnTo>
                  <a:lnTo>
                    <a:pt x="11" y="66"/>
                  </a:lnTo>
                  <a:lnTo>
                    <a:pt x="11" y="65"/>
                  </a:lnTo>
                  <a:lnTo>
                    <a:pt x="12" y="62"/>
                  </a:lnTo>
                  <a:lnTo>
                    <a:pt x="12" y="58"/>
                  </a:lnTo>
                  <a:lnTo>
                    <a:pt x="12" y="21"/>
                  </a:lnTo>
                  <a:lnTo>
                    <a:pt x="12" y="18"/>
                  </a:lnTo>
                  <a:lnTo>
                    <a:pt x="11" y="16"/>
                  </a:lnTo>
                  <a:lnTo>
                    <a:pt x="11" y="15"/>
                  </a:lnTo>
                  <a:lnTo>
                    <a:pt x="10" y="14"/>
                  </a:lnTo>
                  <a:lnTo>
                    <a:pt x="9" y="13"/>
                  </a:lnTo>
                  <a:lnTo>
                    <a:pt x="7" y="13"/>
                  </a:lnTo>
                  <a:lnTo>
                    <a:pt x="5" y="14"/>
                  </a:lnTo>
                  <a:lnTo>
                    <a:pt x="1" y="15"/>
                  </a:lnTo>
                  <a:lnTo>
                    <a:pt x="0" y="13"/>
                  </a:lnTo>
                  <a:lnTo>
                    <a:pt x="26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27" name="Freeform 1903"/>
            <p:cNvSpPr>
              <a:spLocks noEditPoints="1"/>
            </p:cNvSpPr>
            <p:nvPr/>
          </p:nvSpPr>
          <p:spPr bwMode="auto">
            <a:xfrm>
              <a:off x="2345" y="2855"/>
              <a:ext cx="46" cy="73"/>
            </a:xfrm>
            <a:custGeom>
              <a:avLst/>
              <a:gdLst>
                <a:gd name="T0" fmla="*/ 46 w 46"/>
                <a:gd name="T1" fmla="*/ 37 h 73"/>
                <a:gd name="T2" fmla="*/ 45 w 46"/>
                <a:gd name="T3" fmla="*/ 47 h 73"/>
                <a:gd name="T4" fmla="*/ 43 w 46"/>
                <a:gd name="T5" fmla="*/ 56 h 73"/>
                <a:gd name="T6" fmla="*/ 41 w 46"/>
                <a:gd name="T7" fmla="*/ 62 h 73"/>
                <a:gd name="T8" fmla="*/ 38 w 46"/>
                <a:gd name="T9" fmla="*/ 66 h 73"/>
                <a:gd name="T10" fmla="*/ 35 w 46"/>
                <a:gd name="T11" fmla="*/ 69 h 73"/>
                <a:gd name="T12" fmla="*/ 31 w 46"/>
                <a:gd name="T13" fmla="*/ 71 h 73"/>
                <a:gd name="T14" fmla="*/ 27 w 46"/>
                <a:gd name="T15" fmla="*/ 73 h 73"/>
                <a:gd name="T16" fmla="*/ 23 w 46"/>
                <a:gd name="T17" fmla="*/ 73 h 73"/>
                <a:gd name="T18" fmla="*/ 18 w 46"/>
                <a:gd name="T19" fmla="*/ 72 h 73"/>
                <a:gd name="T20" fmla="*/ 14 w 46"/>
                <a:gd name="T21" fmla="*/ 71 h 73"/>
                <a:gd name="T22" fmla="*/ 10 w 46"/>
                <a:gd name="T23" fmla="*/ 68 h 73"/>
                <a:gd name="T24" fmla="*/ 7 w 46"/>
                <a:gd name="T25" fmla="*/ 64 h 73"/>
                <a:gd name="T26" fmla="*/ 4 w 46"/>
                <a:gd name="T27" fmla="*/ 60 h 73"/>
                <a:gd name="T28" fmla="*/ 2 w 46"/>
                <a:gd name="T29" fmla="*/ 54 h 73"/>
                <a:gd name="T30" fmla="*/ 1 w 46"/>
                <a:gd name="T31" fmla="*/ 46 h 73"/>
                <a:gd name="T32" fmla="*/ 0 w 46"/>
                <a:gd name="T33" fmla="*/ 37 h 73"/>
                <a:gd name="T34" fmla="*/ 1 w 46"/>
                <a:gd name="T35" fmla="*/ 27 h 73"/>
                <a:gd name="T36" fmla="*/ 3 w 46"/>
                <a:gd name="T37" fmla="*/ 17 h 73"/>
                <a:gd name="T38" fmla="*/ 6 w 46"/>
                <a:gd name="T39" fmla="*/ 12 h 73"/>
                <a:gd name="T40" fmla="*/ 9 w 46"/>
                <a:gd name="T41" fmla="*/ 8 h 73"/>
                <a:gd name="T42" fmla="*/ 12 w 46"/>
                <a:gd name="T43" fmla="*/ 5 h 73"/>
                <a:gd name="T44" fmla="*/ 15 w 46"/>
                <a:gd name="T45" fmla="*/ 2 h 73"/>
                <a:gd name="T46" fmla="*/ 19 w 46"/>
                <a:gd name="T47" fmla="*/ 1 h 73"/>
                <a:gd name="T48" fmla="*/ 23 w 46"/>
                <a:gd name="T49" fmla="*/ 0 h 73"/>
                <a:gd name="T50" fmla="*/ 27 w 46"/>
                <a:gd name="T51" fmla="*/ 1 h 73"/>
                <a:gd name="T52" fmla="*/ 31 w 46"/>
                <a:gd name="T53" fmla="*/ 2 h 73"/>
                <a:gd name="T54" fmla="*/ 34 w 46"/>
                <a:gd name="T55" fmla="*/ 5 h 73"/>
                <a:gd name="T56" fmla="*/ 37 w 46"/>
                <a:gd name="T57" fmla="*/ 8 h 73"/>
                <a:gd name="T58" fmla="*/ 41 w 46"/>
                <a:gd name="T59" fmla="*/ 12 h 73"/>
                <a:gd name="T60" fmla="*/ 43 w 46"/>
                <a:gd name="T61" fmla="*/ 16 h 73"/>
                <a:gd name="T62" fmla="*/ 45 w 46"/>
                <a:gd name="T63" fmla="*/ 26 h 73"/>
                <a:gd name="T64" fmla="*/ 46 w 46"/>
                <a:gd name="T65" fmla="*/ 37 h 73"/>
                <a:gd name="T66" fmla="*/ 30 w 46"/>
                <a:gd name="T67" fmla="*/ 37 h 73"/>
                <a:gd name="T68" fmla="*/ 30 w 46"/>
                <a:gd name="T69" fmla="*/ 23 h 73"/>
                <a:gd name="T70" fmla="*/ 30 w 46"/>
                <a:gd name="T71" fmla="*/ 15 h 73"/>
                <a:gd name="T72" fmla="*/ 30 w 46"/>
                <a:gd name="T73" fmla="*/ 11 h 73"/>
                <a:gd name="T74" fmla="*/ 29 w 46"/>
                <a:gd name="T75" fmla="*/ 8 h 73"/>
                <a:gd name="T76" fmla="*/ 28 w 46"/>
                <a:gd name="T77" fmla="*/ 6 h 73"/>
                <a:gd name="T78" fmla="*/ 26 w 46"/>
                <a:gd name="T79" fmla="*/ 5 h 73"/>
                <a:gd name="T80" fmla="*/ 23 w 46"/>
                <a:gd name="T81" fmla="*/ 3 h 73"/>
                <a:gd name="T82" fmla="*/ 20 w 46"/>
                <a:gd name="T83" fmla="*/ 5 h 73"/>
                <a:gd name="T84" fmla="*/ 19 w 46"/>
                <a:gd name="T85" fmla="*/ 6 h 73"/>
                <a:gd name="T86" fmla="*/ 17 w 46"/>
                <a:gd name="T87" fmla="*/ 8 h 73"/>
                <a:gd name="T88" fmla="*/ 16 w 46"/>
                <a:gd name="T89" fmla="*/ 12 h 73"/>
                <a:gd name="T90" fmla="*/ 16 w 46"/>
                <a:gd name="T91" fmla="*/ 17 h 73"/>
                <a:gd name="T92" fmla="*/ 16 w 46"/>
                <a:gd name="T93" fmla="*/ 28 h 73"/>
                <a:gd name="T94" fmla="*/ 16 w 46"/>
                <a:gd name="T95" fmla="*/ 44 h 73"/>
                <a:gd name="T96" fmla="*/ 16 w 46"/>
                <a:gd name="T97" fmla="*/ 56 h 73"/>
                <a:gd name="T98" fmla="*/ 17 w 46"/>
                <a:gd name="T99" fmla="*/ 64 h 73"/>
                <a:gd name="T100" fmla="*/ 18 w 46"/>
                <a:gd name="T101" fmla="*/ 67 h 73"/>
                <a:gd name="T102" fmla="*/ 19 w 46"/>
                <a:gd name="T103" fmla="*/ 69 h 73"/>
                <a:gd name="T104" fmla="*/ 21 w 46"/>
                <a:gd name="T105" fmla="*/ 70 h 73"/>
                <a:gd name="T106" fmla="*/ 24 w 46"/>
                <a:gd name="T107" fmla="*/ 70 h 73"/>
                <a:gd name="T108" fmla="*/ 26 w 46"/>
                <a:gd name="T109" fmla="*/ 70 h 73"/>
                <a:gd name="T110" fmla="*/ 28 w 46"/>
                <a:gd name="T111" fmla="*/ 68 h 73"/>
                <a:gd name="T112" fmla="*/ 29 w 46"/>
                <a:gd name="T113" fmla="*/ 66 h 73"/>
                <a:gd name="T114" fmla="*/ 30 w 46"/>
                <a:gd name="T115" fmla="*/ 63 h 73"/>
                <a:gd name="T116" fmla="*/ 30 w 46"/>
                <a:gd name="T117" fmla="*/ 60 h 73"/>
                <a:gd name="T118" fmla="*/ 30 w 46"/>
                <a:gd name="T119" fmla="*/ 3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6" h="73">
                  <a:moveTo>
                    <a:pt x="46" y="37"/>
                  </a:moveTo>
                  <a:lnTo>
                    <a:pt x="45" y="47"/>
                  </a:lnTo>
                  <a:lnTo>
                    <a:pt x="43" y="56"/>
                  </a:lnTo>
                  <a:lnTo>
                    <a:pt x="41" y="62"/>
                  </a:lnTo>
                  <a:lnTo>
                    <a:pt x="38" y="66"/>
                  </a:lnTo>
                  <a:lnTo>
                    <a:pt x="35" y="69"/>
                  </a:lnTo>
                  <a:lnTo>
                    <a:pt x="31" y="71"/>
                  </a:lnTo>
                  <a:lnTo>
                    <a:pt x="27" y="73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7" y="64"/>
                  </a:lnTo>
                  <a:lnTo>
                    <a:pt x="4" y="60"/>
                  </a:lnTo>
                  <a:lnTo>
                    <a:pt x="2" y="54"/>
                  </a:lnTo>
                  <a:lnTo>
                    <a:pt x="1" y="46"/>
                  </a:lnTo>
                  <a:lnTo>
                    <a:pt x="0" y="37"/>
                  </a:lnTo>
                  <a:lnTo>
                    <a:pt x="1" y="27"/>
                  </a:lnTo>
                  <a:lnTo>
                    <a:pt x="3" y="17"/>
                  </a:lnTo>
                  <a:lnTo>
                    <a:pt x="6" y="12"/>
                  </a:lnTo>
                  <a:lnTo>
                    <a:pt x="9" y="8"/>
                  </a:lnTo>
                  <a:lnTo>
                    <a:pt x="12" y="5"/>
                  </a:lnTo>
                  <a:lnTo>
                    <a:pt x="15" y="2"/>
                  </a:lnTo>
                  <a:lnTo>
                    <a:pt x="19" y="1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31" y="2"/>
                  </a:lnTo>
                  <a:lnTo>
                    <a:pt x="34" y="5"/>
                  </a:lnTo>
                  <a:lnTo>
                    <a:pt x="37" y="8"/>
                  </a:lnTo>
                  <a:lnTo>
                    <a:pt x="41" y="12"/>
                  </a:lnTo>
                  <a:lnTo>
                    <a:pt x="43" y="16"/>
                  </a:lnTo>
                  <a:lnTo>
                    <a:pt x="45" y="26"/>
                  </a:lnTo>
                  <a:lnTo>
                    <a:pt x="46" y="37"/>
                  </a:lnTo>
                  <a:close/>
                  <a:moveTo>
                    <a:pt x="30" y="37"/>
                  </a:moveTo>
                  <a:lnTo>
                    <a:pt x="30" y="23"/>
                  </a:lnTo>
                  <a:lnTo>
                    <a:pt x="30" y="15"/>
                  </a:lnTo>
                  <a:lnTo>
                    <a:pt x="30" y="11"/>
                  </a:lnTo>
                  <a:lnTo>
                    <a:pt x="29" y="8"/>
                  </a:lnTo>
                  <a:lnTo>
                    <a:pt x="28" y="6"/>
                  </a:lnTo>
                  <a:lnTo>
                    <a:pt x="26" y="5"/>
                  </a:lnTo>
                  <a:lnTo>
                    <a:pt x="23" y="3"/>
                  </a:lnTo>
                  <a:lnTo>
                    <a:pt x="20" y="5"/>
                  </a:lnTo>
                  <a:lnTo>
                    <a:pt x="19" y="6"/>
                  </a:lnTo>
                  <a:lnTo>
                    <a:pt x="17" y="8"/>
                  </a:lnTo>
                  <a:lnTo>
                    <a:pt x="16" y="12"/>
                  </a:lnTo>
                  <a:lnTo>
                    <a:pt x="16" y="17"/>
                  </a:lnTo>
                  <a:lnTo>
                    <a:pt x="16" y="28"/>
                  </a:lnTo>
                  <a:lnTo>
                    <a:pt x="16" y="44"/>
                  </a:lnTo>
                  <a:lnTo>
                    <a:pt x="16" y="56"/>
                  </a:lnTo>
                  <a:lnTo>
                    <a:pt x="17" y="64"/>
                  </a:lnTo>
                  <a:lnTo>
                    <a:pt x="18" y="67"/>
                  </a:lnTo>
                  <a:lnTo>
                    <a:pt x="19" y="69"/>
                  </a:lnTo>
                  <a:lnTo>
                    <a:pt x="21" y="70"/>
                  </a:lnTo>
                  <a:lnTo>
                    <a:pt x="24" y="70"/>
                  </a:lnTo>
                  <a:lnTo>
                    <a:pt x="26" y="70"/>
                  </a:lnTo>
                  <a:lnTo>
                    <a:pt x="28" y="68"/>
                  </a:lnTo>
                  <a:lnTo>
                    <a:pt x="29" y="66"/>
                  </a:lnTo>
                  <a:lnTo>
                    <a:pt x="30" y="63"/>
                  </a:lnTo>
                  <a:lnTo>
                    <a:pt x="30" y="60"/>
                  </a:lnTo>
                  <a:lnTo>
                    <a:pt x="30" y="3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28" name="Line 1904"/>
            <p:cNvSpPr>
              <a:spLocks noChangeShapeType="1"/>
            </p:cNvSpPr>
            <p:nvPr/>
          </p:nvSpPr>
          <p:spPr bwMode="auto">
            <a:xfrm>
              <a:off x="2518" y="2766"/>
              <a:ext cx="0" cy="1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29" name="Line 1905"/>
            <p:cNvSpPr>
              <a:spLocks noChangeShapeType="1"/>
            </p:cNvSpPr>
            <p:nvPr/>
          </p:nvSpPr>
          <p:spPr bwMode="auto">
            <a:xfrm>
              <a:off x="2518" y="8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30" name="Line 1906"/>
            <p:cNvSpPr>
              <a:spLocks noChangeShapeType="1"/>
            </p:cNvSpPr>
            <p:nvPr/>
          </p:nvSpPr>
          <p:spPr bwMode="auto">
            <a:xfrm>
              <a:off x="2518" y="8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31" name="Line 1907"/>
            <p:cNvSpPr>
              <a:spLocks noChangeShapeType="1"/>
            </p:cNvSpPr>
            <p:nvPr/>
          </p:nvSpPr>
          <p:spPr bwMode="auto">
            <a:xfrm>
              <a:off x="2518" y="8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32" name="Line 1908"/>
            <p:cNvSpPr>
              <a:spLocks noChangeShapeType="1"/>
            </p:cNvSpPr>
            <p:nvPr/>
          </p:nvSpPr>
          <p:spPr bwMode="auto">
            <a:xfrm>
              <a:off x="2518" y="8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33" name="Line 1909"/>
            <p:cNvSpPr>
              <a:spLocks noChangeShapeType="1"/>
            </p:cNvSpPr>
            <p:nvPr/>
          </p:nvSpPr>
          <p:spPr bwMode="auto">
            <a:xfrm>
              <a:off x="2518" y="9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34" name="Line 1910"/>
            <p:cNvSpPr>
              <a:spLocks noChangeShapeType="1"/>
            </p:cNvSpPr>
            <p:nvPr/>
          </p:nvSpPr>
          <p:spPr bwMode="auto">
            <a:xfrm>
              <a:off x="2518" y="92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35" name="Line 1911"/>
            <p:cNvSpPr>
              <a:spLocks noChangeShapeType="1"/>
            </p:cNvSpPr>
            <p:nvPr/>
          </p:nvSpPr>
          <p:spPr bwMode="auto">
            <a:xfrm>
              <a:off x="2518" y="93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36" name="Line 1912"/>
            <p:cNvSpPr>
              <a:spLocks noChangeShapeType="1"/>
            </p:cNvSpPr>
            <p:nvPr/>
          </p:nvSpPr>
          <p:spPr bwMode="auto">
            <a:xfrm>
              <a:off x="2518" y="9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37" name="Line 1913"/>
            <p:cNvSpPr>
              <a:spLocks noChangeShapeType="1"/>
            </p:cNvSpPr>
            <p:nvPr/>
          </p:nvSpPr>
          <p:spPr bwMode="auto">
            <a:xfrm>
              <a:off x="2518" y="9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38" name="Line 1914"/>
            <p:cNvSpPr>
              <a:spLocks noChangeShapeType="1"/>
            </p:cNvSpPr>
            <p:nvPr/>
          </p:nvSpPr>
          <p:spPr bwMode="auto">
            <a:xfrm>
              <a:off x="2518" y="97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39" name="Line 1915"/>
            <p:cNvSpPr>
              <a:spLocks noChangeShapeType="1"/>
            </p:cNvSpPr>
            <p:nvPr/>
          </p:nvSpPr>
          <p:spPr bwMode="auto">
            <a:xfrm>
              <a:off x="2518" y="98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40" name="Line 1916"/>
            <p:cNvSpPr>
              <a:spLocks noChangeShapeType="1"/>
            </p:cNvSpPr>
            <p:nvPr/>
          </p:nvSpPr>
          <p:spPr bwMode="auto">
            <a:xfrm>
              <a:off x="2518" y="10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41" name="Line 1917"/>
            <p:cNvSpPr>
              <a:spLocks noChangeShapeType="1"/>
            </p:cNvSpPr>
            <p:nvPr/>
          </p:nvSpPr>
          <p:spPr bwMode="auto">
            <a:xfrm>
              <a:off x="2518" y="10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42" name="Line 1918"/>
            <p:cNvSpPr>
              <a:spLocks noChangeShapeType="1"/>
            </p:cNvSpPr>
            <p:nvPr/>
          </p:nvSpPr>
          <p:spPr bwMode="auto">
            <a:xfrm>
              <a:off x="2518" y="10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43" name="Line 1919"/>
            <p:cNvSpPr>
              <a:spLocks noChangeShapeType="1"/>
            </p:cNvSpPr>
            <p:nvPr/>
          </p:nvSpPr>
          <p:spPr bwMode="auto">
            <a:xfrm>
              <a:off x="2518" y="10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44" name="Line 1920"/>
            <p:cNvSpPr>
              <a:spLocks noChangeShapeType="1"/>
            </p:cNvSpPr>
            <p:nvPr/>
          </p:nvSpPr>
          <p:spPr bwMode="auto">
            <a:xfrm>
              <a:off x="2518" y="10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45" name="Line 1921"/>
            <p:cNvSpPr>
              <a:spLocks noChangeShapeType="1"/>
            </p:cNvSpPr>
            <p:nvPr/>
          </p:nvSpPr>
          <p:spPr bwMode="auto">
            <a:xfrm>
              <a:off x="2518" y="106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46" name="Line 1922"/>
            <p:cNvSpPr>
              <a:spLocks noChangeShapeType="1"/>
            </p:cNvSpPr>
            <p:nvPr/>
          </p:nvSpPr>
          <p:spPr bwMode="auto">
            <a:xfrm>
              <a:off x="2518" y="107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47" name="Line 1923"/>
            <p:cNvSpPr>
              <a:spLocks noChangeShapeType="1"/>
            </p:cNvSpPr>
            <p:nvPr/>
          </p:nvSpPr>
          <p:spPr bwMode="auto">
            <a:xfrm>
              <a:off x="2518" y="10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48" name="Line 1924"/>
            <p:cNvSpPr>
              <a:spLocks noChangeShapeType="1"/>
            </p:cNvSpPr>
            <p:nvPr/>
          </p:nvSpPr>
          <p:spPr bwMode="auto">
            <a:xfrm>
              <a:off x="2518" y="11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49" name="Line 1925"/>
            <p:cNvSpPr>
              <a:spLocks noChangeShapeType="1"/>
            </p:cNvSpPr>
            <p:nvPr/>
          </p:nvSpPr>
          <p:spPr bwMode="auto">
            <a:xfrm>
              <a:off x="2518" y="111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50" name="Line 1926"/>
            <p:cNvSpPr>
              <a:spLocks noChangeShapeType="1"/>
            </p:cNvSpPr>
            <p:nvPr/>
          </p:nvSpPr>
          <p:spPr bwMode="auto">
            <a:xfrm>
              <a:off x="2518" y="112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51" name="Line 1927"/>
            <p:cNvSpPr>
              <a:spLocks noChangeShapeType="1"/>
            </p:cNvSpPr>
            <p:nvPr/>
          </p:nvSpPr>
          <p:spPr bwMode="auto">
            <a:xfrm>
              <a:off x="2518" y="11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52" name="Line 1928"/>
            <p:cNvSpPr>
              <a:spLocks noChangeShapeType="1"/>
            </p:cNvSpPr>
            <p:nvPr/>
          </p:nvSpPr>
          <p:spPr bwMode="auto">
            <a:xfrm>
              <a:off x="2518" y="11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53" name="Line 1929"/>
            <p:cNvSpPr>
              <a:spLocks noChangeShapeType="1"/>
            </p:cNvSpPr>
            <p:nvPr/>
          </p:nvSpPr>
          <p:spPr bwMode="auto">
            <a:xfrm>
              <a:off x="2518" y="11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54" name="Line 1930"/>
            <p:cNvSpPr>
              <a:spLocks noChangeShapeType="1"/>
            </p:cNvSpPr>
            <p:nvPr/>
          </p:nvSpPr>
          <p:spPr bwMode="auto">
            <a:xfrm>
              <a:off x="2518" y="11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55" name="Line 1931"/>
            <p:cNvSpPr>
              <a:spLocks noChangeShapeType="1"/>
            </p:cNvSpPr>
            <p:nvPr/>
          </p:nvSpPr>
          <p:spPr bwMode="auto">
            <a:xfrm>
              <a:off x="2518" y="11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56" name="Line 1932"/>
            <p:cNvSpPr>
              <a:spLocks noChangeShapeType="1"/>
            </p:cNvSpPr>
            <p:nvPr/>
          </p:nvSpPr>
          <p:spPr bwMode="auto">
            <a:xfrm>
              <a:off x="2518" y="12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57" name="Line 1933"/>
            <p:cNvSpPr>
              <a:spLocks noChangeShapeType="1"/>
            </p:cNvSpPr>
            <p:nvPr/>
          </p:nvSpPr>
          <p:spPr bwMode="auto">
            <a:xfrm>
              <a:off x="2518" y="12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58" name="Line 1934"/>
            <p:cNvSpPr>
              <a:spLocks noChangeShapeType="1"/>
            </p:cNvSpPr>
            <p:nvPr/>
          </p:nvSpPr>
          <p:spPr bwMode="auto">
            <a:xfrm>
              <a:off x="2518" y="12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59" name="Line 1935"/>
            <p:cNvSpPr>
              <a:spLocks noChangeShapeType="1"/>
            </p:cNvSpPr>
            <p:nvPr/>
          </p:nvSpPr>
          <p:spPr bwMode="auto">
            <a:xfrm>
              <a:off x="2518" y="12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60" name="Line 1936"/>
            <p:cNvSpPr>
              <a:spLocks noChangeShapeType="1"/>
            </p:cNvSpPr>
            <p:nvPr/>
          </p:nvSpPr>
          <p:spPr bwMode="auto">
            <a:xfrm>
              <a:off x="2518" y="125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61" name="Line 1937"/>
            <p:cNvSpPr>
              <a:spLocks noChangeShapeType="1"/>
            </p:cNvSpPr>
            <p:nvPr/>
          </p:nvSpPr>
          <p:spPr bwMode="auto">
            <a:xfrm>
              <a:off x="2518" y="126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62" name="Line 1938"/>
            <p:cNvSpPr>
              <a:spLocks noChangeShapeType="1"/>
            </p:cNvSpPr>
            <p:nvPr/>
          </p:nvSpPr>
          <p:spPr bwMode="auto">
            <a:xfrm>
              <a:off x="2518" y="12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63" name="Line 1939"/>
            <p:cNvSpPr>
              <a:spLocks noChangeShapeType="1"/>
            </p:cNvSpPr>
            <p:nvPr/>
          </p:nvSpPr>
          <p:spPr bwMode="auto">
            <a:xfrm>
              <a:off x="2518" y="12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64" name="Line 1940"/>
            <p:cNvSpPr>
              <a:spLocks noChangeShapeType="1"/>
            </p:cNvSpPr>
            <p:nvPr/>
          </p:nvSpPr>
          <p:spPr bwMode="auto">
            <a:xfrm>
              <a:off x="2518" y="130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65" name="Line 1941"/>
            <p:cNvSpPr>
              <a:spLocks noChangeShapeType="1"/>
            </p:cNvSpPr>
            <p:nvPr/>
          </p:nvSpPr>
          <p:spPr bwMode="auto">
            <a:xfrm>
              <a:off x="2518" y="131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66" name="Line 1942"/>
            <p:cNvSpPr>
              <a:spLocks noChangeShapeType="1"/>
            </p:cNvSpPr>
            <p:nvPr/>
          </p:nvSpPr>
          <p:spPr bwMode="auto">
            <a:xfrm>
              <a:off x="2518" y="13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67" name="Line 1943"/>
            <p:cNvSpPr>
              <a:spLocks noChangeShapeType="1"/>
            </p:cNvSpPr>
            <p:nvPr/>
          </p:nvSpPr>
          <p:spPr bwMode="auto">
            <a:xfrm>
              <a:off x="2518" y="13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68" name="Line 1944"/>
            <p:cNvSpPr>
              <a:spLocks noChangeShapeType="1"/>
            </p:cNvSpPr>
            <p:nvPr/>
          </p:nvSpPr>
          <p:spPr bwMode="auto">
            <a:xfrm>
              <a:off x="2518" y="13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69" name="Line 1945"/>
            <p:cNvSpPr>
              <a:spLocks noChangeShapeType="1"/>
            </p:cNvSpPr>
            <p:nvPr/>
          </p:nvSpPr>
          <p:spPr bwMode="auto">
            <a:xfrm>
              <a:off x="2518" y="13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70" name="Line 1946"/>
            <p:cNvSpPr>
              <a:spLocks noChangeShapeType="1"/>
            </p:cNvSpPr>
            <p:nvPr/>
          </p:nvSpPr>
          <p:spPr bwMode="auto">
            <a:xfrm>
              <a:off x="2518" y="13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71" name="Line 1947"/>
            <p:cNvSpPr>
              <a:spLocks noChangeShapeType="1"/>
            </p:cNvSpPr>
            <p:nvPr/>
          </p:nvSpPr>
          <p:spPr bwMode="auto">
            <a:xfrm>
              <a:off x="2518" y="139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72" name="Line 1948"/>
            <p:cNvSpPr>
              <a:spLocks noChangeShapeType="1"/>
            </p:cNvSpPr>
            <p:nvPr/>
          </p:nvSpPr>
          <p:spPr bwMode="auto">
            <a:xfrm>
              <a:off x="2518" y="140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73" name="Line 1949"/>
            <p:cNvSpPr>
              <a:spLocks noChangeShapeType="1"/>
            </p:cNvSpPr>
            <p:nvPr/>
          </p:nvSpPr>
          <p:spPr bwMode="auto">
            <a:xfrm>
              <a:off x="2518" y="14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74" name="Line 1950"/>
            <p:cNvSpPr>
              <a:spLocks noChangeShapeType="1"/>
            </p:cNvSpPr>
            <p:nvPr/>
          </p:nvSpPr>
          <p:spPr bwMode="auto">
            <a:xfrm>
              <a:off x="2518" y="14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75" name="Line 1951"/>
            <p:cNvSpPr>
              <a:spLocks noChangeShapeType="1"/>
            </p:cNvSpPr>
            <p:nvPr/>
          </p:nvSpPr>
          <p:spPr bwMode="auto">
            <a:xfrm>
              <a:off x="2518" y="144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76" name="Line 1952"/>
            <p:cNvSpPr>
              <a:spLocks noChangeShapeType="1"/>
            </p:cNvSpPr>
            <p:nvPr/>
          </p:nvSpPr>
          <p:spPr bwMode="auto">
            <a:xfrm>
              <a:off x="2518" y="145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77" name="Line 1953"/>
            <p:cNvSpPr>
              <a:spLocks noChangeShapeType="1"/>
            </p:cNvSpPr>
            <p:nvPr/>
          </p:nvSpPr>
          <p:spPr bwMode="auto">
            <a:xfrm>
              <a:off x="2518" y="14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78" name="Line 1954"/>
            <p:cNvSpPr>
              <a:spLocks noChangeShapeType="1"/>
            </p:cNvSpPr>
            <p:nvPr/>
          </p:nvSpPr>
          <p:spPr bwMode="auto">
            <a:xfrm>
              <a:off x="2518" y="14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79" name="Line 1955"/>
            <p:cNvSpPr>
              <a:spLocks noChangeShapeType="1"/>
            </p:cNvSpPr>
            <p:nvPr/>
          </p:nvSpPr>
          <p:spPr bwMode="auto">
            <a:xfrm>
              <a:off x="2518" y="14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80" name="Line 1956"/>
            <p:cNvSpPr>
              <a:spLocks noChangeShapeType="1"/>
            </p:cNvSpPr>
            <p:nvPr/>
          </p:nvSpPr>
          <p:spPr bwMode="auto">
            <a:xfrm>
              <a:off x="2518" y="15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81" name="Line 1957"/>
            <p:cNvSpPr>
              <a:spLocks noChangeShapeType="1"/>
            </p:cNvSpPr>
            <p:nvPr/>
          </p:nvSpPr>
          <p:spPr bwMode="auto">
            <a:xfrm>
              <a:off x="2518" y="15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82" name="Line 1958"/>
            <p:cNvSpPr>
              <a:spLocks noChangeShapeType="1"/>
            </p:cNvSpPr>
            <p:nvPr/>
          </p:nvSpPr>
          <p:spPr bwMode="auto">
            <a:xfrm>
              <a:off x="2518" y="15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83" name="Line 1959"/>
            <p:cNvSpPr>
              <a:spLocks noChangeShapeType="1"/>
            </p:cNvSpPr>
            <p:nvPr/>
          </p:nvSpPr>
          <p:spPr bwMode="auto">
            <a:xfrm>
              <a:off x="2518" y="154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84" name="Line 1960"/>
            <p:cNvSpPr>
              <a:spLocks noChangeShapeType="1"/>
            </p:cNvSpPr>
            <p:nvPr/>
          </p:nvSpPr>
          <p:spPr bwMode="auto">
            <a:xfrm>
              <a:off x="2518" y="15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85" name="Line 1961"/>
            <p:cNvSpPr>
              <a:spLocks noChangeShapeType="1"/>
            </p:cNvSpPr>
            <p:nvPr/>
          </p:nvSpPr>
          <p:spPr bwMode="auto">
            <a:xfrm>
              <a:off x="2518" y="15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86" name="Line 1962"/>
            <p:cNvSpPr>
              <a:spLocks noChangeShapeType="1"/>
            </p:cNvSpPr>
            <p:nvPr/>
          </p:nvSpPr>
          <p:spPr bwMode="auto">
            <a:xfrm>
              <a:off x="2518" y="15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87" name="Line 1963"/>
            <p:cNvSpPr>
              <a:spLocks noChangeShapeType="1"/>
            </p:cNvSpPr>
            <p:nvPr/>
          </p:nvSpPr>
          <p:spPr bwMode="auto">
            <a:xfrm>
              <a:off x="2518" y="15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88" name="Line 1964"/>
            <p:cNvSpPr>
              <a:spLocks noChangeShapeType="1"/>
            </p:cNvSpPr>
            <p:nvPr/>
          </p:nvSpPr>
          <p:spPr bwMode="auto">
            <a:xfrm>
              <a:off x="2518" y="16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89" name="Line 1965"/>
            <p:cNvSpPr>
              <a:spLocks noChangeShapeType="1"/>
            </p:cNvSpPr>
            <p:nvPr/>
          </p:nvSpPr>
          <p:spPr bwMode="auto">
            <a:xfrm>
              <a:off x="2518" y="16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90" name="Line 1966"/>
            <p:cNvSpPr>
              <a:spLocks noChangeShapeType="1"/>
            </p:cNvSpPr>
            <p:nvPr/>
          </p:nvSpPr>
          <p:spPr bwMode="auto">
            <a:xfrm>
              <a:off x="2518" y="163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91" name="Line 1967"/>
            <p:cNvSpPr>
              <a:spLocks noChangeShapeType="1"/>
            </p:cNvSpPr>
            <p:nvPr/>
          </p:nvSpPr>
          <p:spPr bwMode="auto">
            <a:xfrm>
              <a:off x="2518" y="16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92" name="Line 1968"/>
            <p:cNvSpPr>
              <a:spLocks noChangeShapeType="1"/>
            </p:cNvSpPr>
            <p:nvPr/>
          </p:nvSpPr>
          <p:spPr bwMode="auto">
            <a:xfrm>
              <a:off x="2518" y="16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93" name="Line 1969"/>
            <p:cNvSpPr>
              <a:spLocks noChangeShapeType="1"/>
            </p:cNvSpPr>
            <p:nvPr/>
          </p:nvSpPr>
          <p:spPr bwMode="auto">
            <a:xfrm>
              <a:off x="2518" y="16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94" name="Line 1970"/>
            <p:cNvSpPr>
              <a:spLocks noChangeShapeType="1"/>
            </p:cNvSpPr>
            <p:nvPr/>
          </p:nvSpPr>
          <p:spPr bwMode="auto">
            <a:xfrm>
              <a:off x="2518" y="16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95" name="Line 1971"/>
            <p:cNvSpPr>
              <a:spLocks noChangeShapeType="1"/>
            </p:cNvSpPr>
            <p:nvPr/>
          </p:nvSpPr>
          <p:spPr bwMode="auto">
            <a:xfrm>
              <a:off x="2518" y="17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96" name="Line 1972"/>
            <p:cNvSpPr>
              <a:spLocks noChangeShapeType="1"/>
            </p:cNvSpPr>
            <p:nvPr/>
          </p:nvSpPr>
          <p:spPr bwMode="auto">
            <a:xfrm>
              <a:off x="2518" y="17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97" name="Line 1973"/>
            <p:cNvSpPr>
              <a:spLocks noChangeShapeType="1"/>
            </p:cNvSpPr>
            <p:nvPr/>
          </p:nvSpPr>
          <p:spPr bwMode="auto">
            <a:xfrm>
              <a:off x="2518" y="17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98" name="Line 1974"/>
            <p:cNvSpPr>
              <a:spLocks noChangeShapeType="1"/>
            </p:cNvSpPr>
            <p:nvPr/>
          </p:nvSpPr>
          <p:spPr bwMode="auto">
            <a:xfrm>
              <a:off x="2518" y="17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99" name="Line 1975"/>
            <p:cNvSpPr>
              <a:spLocks noChangeShapeType="1"/>
            </p:cNvSpPr>
            <p:nvPr/>
          </p:nvSpPr>
          <p:spPr bwMode="auto">
            <a:xfrm>
              <a:off x="2518" y="17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00" name="Line 1976"/>
            <p:cNvSpPr>
              <a:spLocks noChangeShapeType="1"/>
            </p:cNvSpPr>
            <p:nvPr/>
          </p:nvSpPr>
          <p:spPr bwMode="auto">
            <a:xfrm>
              <a:off x="2518" y="17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01" name="Line 1977"/>
            <p:cNvSpPr>
              <a:spLocks noChangeShapeType="1"/>
            </p:cNvSpPr>
            <p:nvPr/>
          </p:nvSpPr>
          <p:spPr bwMode="auto">
            <a:xfrm>
              <a:off x="2518" y="177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02" name="Line 1978"/>
            <p:cNvSpPr>
              <a:spLocks noChangeShapeType="1"/>
            </p:cNvSpPr>
            <p:nvPr/>
          </p:nvSpPr>
          <p:spPr bwMode="auto">
            <a:xfrm>
              <a:off x="2518" y="17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03" name="Line 1979"/>
            <p:cNvSpPr>
              <a:spLocks noChangeShapeType="1"/>
            </p:cNvSpPr>
            <p:nvPr/>
          </p:nvSpPr>
          <p:spPr bwMode="auto">
            <a:xfrm>
              <a:off x="2518" y="18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04" name="Line 1980"/>
            <p:cNvSpPr>
              <a:spLocks noChangeShapeType="1"/>
            </p:cNvSpPr>
            <p:nvPr/>
          </p:nvSpPr>
          <p:spPr bwMode="auto">
            <a:xfrm>
              <a:off x="2518" y="18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05" name="Line 1981"/>
            <p:cNvSpPr>
              <a:spLocks noChangeShapeType="1"/>
            </p:cNvSpPr>
            <p:nvPr/>
          </p:nvSpPr>
          <p:spPr bwMode="auto">
            <a:xfrm>
              <a:off x="2518" y="18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06" name="Line 1982"/>
            <p:cNvSpPr>
              <a:spLocks noChangeShapeType="1"/>
            </p:cNvSpPr>
            <p:nvPr/>
          </p:nvSpPr>
          <p:spPr bwMode="auto">
            <a:xfrm>
              <a:off x="2518" y="18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07" name="Line 1983"/>
            <p:cNvSpPr>
              <a:spLocks noChangeShapeType="1"/>
            </p:cNvSpPr>
            <p:nvPr/>
          </p:nvSpPr>
          <p:spPr bwMode="auto">
            <a:xfrm>
              <a:off x="2518" y="18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08" name="Line 1984"/>
            <p:cNvSpPr>
              <a:spLocks noChangeShapeType="1"/>
            </p:cNvSpPr>
            <p:nvPr/>
          </p:nvSpPr>
          <p:spPr bwMode="auto">
            <a:xfrm>
              <a:off x="2518" y="18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09" name="Line 1985"/>
            <p:cNvSpPr>
              <a:spLocks noChangeShapeType="1"/>
            </p:cNvSpPr>
            <p:nvPr/>
          </p:nvSpPr>
          <p:spPr bwMode="auto">
            <a:xfrm>
              <a:off x="2518" y="18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10" name="Line 1986"/>
            <p:cNvSpPr>
              <a:spLocks noChangeShapeType="1"/>
            </p:cNvSpPr>
            <p:nvPr/>
          </p:nvSpPr>
          <p:spPr bwMode="auto">
            <a:xfrm>
              <a:off x="2518" y="18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11" name="Line 1987"/>
            <p:cNvSpPr>
              <a:spLocks noChangeShapeType="1"/>
            </p:cNvSpPr>
            <p:nvPr/>
          </p:nvSpPr>
          <p:spPr bwMode="auto">
            <a:xfrm>
              <a:off x="2518" y="19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12" name="Line 1988"/>
            <p:cNvSpPr>
              <a:spLocks noChangeShapeType="1"/>
            </p:cNvSpPr>
            <p:nvPr/>
          </p:nvSpPr>
          <p:spPr bwMode="auto">
            <a:xfrm>
              <a:off x="2518" y="19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13" name="Line 1989"/>
            <p:cNvSpPr>
              <a:spLocks noChangeShapeType="1"/>
            </p:cNvSpPr>
            <p:nvPr/>
          </p:nvSpPr>
          <p:spPr bwMode="auto">
            <a:xfrm>
              <a:off x="2518" y="19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14" name="Line 1990"/>
            <p:cNvSpPr>
              <a:spLocks noChangeShapeType="1"/>
            </p:cNvSpPr>
            <p:nvPr/>
          </p:nvSpPr>
          <p:spPr bwMode="auto">
            <a:xfrm>
              <a:off x="2518" y="19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15" name="Line 1991"/>
            <p:cNvSpPr>
              <a:spLocks noChangeShapeType="1"/>
            </p:cNvSpPr>
            <p:nvPr/>
          </p:nvSpPr>
          <p:spPr bwMode="auto">
            <a:xfrm>
              <a:off x="2518" y="19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16" name="Line 1992"/>
            <p:cNvSpPr>
              <a:spLocks noChangeShapeType="1"/>
            </p:cNvSpPr>
            <p:nvPr/>
          </p:nvSpPr>
          <p:spPr bwMode="auto">
            <a:xfrm>
              <a:off x="2518" y="19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17" name="Line 1993"/>
            <p:cNvSpPr>
              <a:spLocks noChangeShapeType="1"/>
            </p:cNvSpPr>
            <p:nvPr/>
          </p:nvSpPr>
          <p:spPr bwMode="auto">
            <a:xfrm>
              <a:off x="2518" y="19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18" name="Line 1994"/>
            <p:cNvSpPr>
              <a:spLocks noChangeShapeType="1"/>
            </p:cNvSpPr>
            <p:nvPr/>
          </p:nvSpPr>
          <p:spPr bwMode="auto">
            <a:xfrm>
              <a:off x="2518" y="19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19" name="Line 1995"/>
            <p:cNvSpPr>
              <a:spLocks noChangeShapeType="1"/>
            </p:cNvSpPr>
            <p:nvPr/>
          </p:nvSpPr>
          <p:spPr bwMode="auto">
            <a:xfrm>
              <a:off x="2518" y="20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20" name="Line 1996"/>
            <p:cNvSpPr>
              <a:spLocks noChangeShapeType="1"/>
            </p:cNvSpPr>
            <p:nvPr/>
          </p:nvSpPr>
          <p:spPr bwMode="auto">
            <a:xfrm>
              <a:off x="2518" y="20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21" name="Line 1997"/>
            <p:cNvSpPr>
              <a:spLocks noChangeShapeType="1"/>
            </p:cNvSpPr>
            <p:nvPr/>
          </p:nvSpPr>
          <p:spPr bwMode="auto">
            <a:xfrm>
              <a:off x="2518" y="20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22" name="Line 1998"/>
            <p:cNvSpPr>
              <a:spLocks noChangeShapeType="1"/>
            </p:cNvSpPr>
            <p:nvPr/>
          </p:nvSpPr>
          <p:spPr bwMode="auto">
            <a:xfrm>
              <a:off x="2518" y="20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23" name="Line 1999"/>
            <p:cNvSpPr>
              <a:spLocks noChangeShapeType="1"/>
            </p:cNvSpPr>
            <p:nvPr/>
          </p:nvSpPr>
          <p:spPr bwMode="auto">
            <a:xfrm>
              <a:off x="2518" y="20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24" name="Line 2000"/>
            <p:cNvSpPr>
              <a:spLocks noChangeShapeType="1"/>
            </p:cNvSpPr>
            <p:nvPr/>
          </p:nvSpPr>
          <p:spPr bwMode="auto">
            <a:xfrm>
              <a:off x="2518" y="20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25" name="Line 2001"/>
            <p:cNvSpPr>
              <a:spLocks noChangeShapeType="1"/>
            </p:cNvSpPr>
            <p:nvPr/>
          </p:nvSpPr>
          <p:spPr bwMode="auto">
            <a:xfrm>
              <a:off x="2518" y="20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26" name="Line 2002"/>
            <p:cNvSpPr>
              <a:spLocks noChangeShapeType="1"/>
            </p:cNvSpPr>
            <p:nvPr/>
          </p:nvSpPr>
          <p:spPr bwMode="auto">
            <a:xfrm>
              <a:off x="2518" y="209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27" name="Line 2003"/>
            <p:cNvSpPr>
              <a:spLocks noChangeShapeType="1"/>
            </p:cNvSpPr>
            <p:nvPr/>
          </p:nvSpPr>
          <p:spPr bwMode="auto">
            <a:xfrm>
              <a:off x="2518" y="210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28" name="Line 2004"/>
            <p:cNvSpPr>
              <a:spLocks noChangeShapeType="1"/>
            </p:cNvSpPr>
            <p:nvPr/>
          </p:nvSpPr>
          <p:spPr bwMode="auto">
            <a:xfrm>
              <a:off x="2518" y="21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29" name="Line 2005"/>
            <p:cNvSpPr>
              <a:spLocks noChangeShapeType="1"/>
            </p:cNvSpPr>
            <p:nvPr/>
          </p:nvSpPr>
          <p:spPr bwMode="auto">
            <a:xfrm>
              <a:off x="2518" y="21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30" name="Line 2006"/>
            <p:cNvSpPr>
              <a:spLocks noChangeShapeType="1"/>
            </p:cNvSpPr>
            <p:nvPr/>
          </p:nvSpPr>
          <p:spPr bwMode="auto">
            <a:xfrm>
              <a:off x="2518" y="214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31" name="Line 2007"/>
            <p:cNvSpPr>
              <a:spLocks noChangeShapeType="1"/>
            </p:cNvSpPr>
            <p:nvPr/>
          </p:nvSpPr>
          <p:spPr bwMode="auto">
            <a:xfrm>
              <a:off x="2518" y="215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32" name="Line 2008"/>
            <p:cNvSpPr>
              <a:spLocks noChangeShapeType="1"/>
            </p:cNvSpPr>
            <p:nvPr/>
          </p:nvSpPr>
          <p:spPr bwMode="auto">
            <a:xfrm>
              <a:off x="2518" y="21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33" name="Line 2009"/>
            <p:cNvSpPr>
              <a:spLocks noChangeShapeType="1"/>
            </p:cNvSpPr>
            <p:nvPr/>
          </p:nvSpPr>
          <p:spPr bwMode="auto">
            <a:xfrm>
              <a:off x="2518" y="21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34" name="Line 2010"/>
            <p:cNvSpPr>
              <a:spLocks noChangeShapeType="1"/>
            </p:cNvSpPr>
            <p:nvPr/>
          </p:nvSpPr>
          <p:spPr bwMode="auto">
            <a:xfrm>
              <a:off x="2518" y="21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35" name="Line 2011"/>
            <p:cNvSpPr>
              <a:spLocks noChangeShapeType="1"/>
            </p:cNvSpPr>
            <p:nvPr/>
          </p:nvSpPr>
          <p:spPr bwMode="auto">
            <a:xfrm>
              <a:off x="2518" y="22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36" name="Line 2012"/>
            <p:cNvSpPr>
              <a:spLocks noChangeShapeType="1"/>
            </p:cNvSpPr>
            <p:nvPr/>
          </p:nvSpPr>
          <p:spPr bwMode="auto">
            <a:xfrm>
              <a:off x="2518" y="22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37" name="Line 2013"/>
            <p:cNvSpPr>
              <a:spLocks noChangeShapeType="1"/>
            </p:cNvSpPr>
            <p:nvPr/>
          </p:nvSpPr>
          <p:spPr bwMode="auto">
            <a:xfrm>
              <a:off x="2518" y="22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43" name="Group 2215"/>
          <p:cNvGrpSpPr>
            <a:grpSpLocks/>
          </p:cNvGrpSpPr>
          <p:nvPr/>
        </p:nvGrpSpPr>
        <p:grpSpPr bwMode="auto">
          <a:xfrm>
            <a:off x="3997325" y="1365251"/>
            <a:ext cx="277813" cy="3054350"/>
            <a:chOff x="2518" y="860"/>
            <a:chExt cx="175" cy="1924"/>
          </a:xfrm>
        </p:grpSpPr>
        <p:sp>
          <p:nvSpPr>
            <p:cNvPr id="3138" name="Line 2015"/>
            <p:cNvSpPr>
              <a:spLocks noChangeShapeType="1"/>
            </p:cNvSpPr>
            <p:nvPr/>
          </p:nvSpPr>
          <p:spPr bwMode="auto">
            <a:xfrm>
              <a:off x="2518" y="224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39" name="Line 2016"/>
            <p:cNvSpPr>
              <a:spLocks noChangeShapeType="1"/>
            </p:cNvSpPr>
            <p:nvPr/>
          </p:nvSpPr>
          <p:spPr bwMode="auto">
            <a:xfrm>
              <a:off x="2518" y="22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40" name="Line 2017"/>
            <p:cNvSpPr>
              <a:spLocks noChangeShapeType="1"/>
            </p:cNvSpPr>
            <p:nvPr/>
          </p:nvSpPr>
          <p:spPr bwMode="auto">
            <a:xfrm>
              <a:off x="2518" y="22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41" name="Line 2018"/>
            <p:cNvSpPr>
              <a:spLocks noChangeShapeType="1"/>
            </p:cNvSpPr>
            <p:nvPr/>
          </p:nvSpPr>
          <p:spPr bwMode="auto">
            <a:xfrm>
              <a:off x="2518" y="228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42" name="Line 2019"/>
            <p:cNvSpPr>
              <a:spLocks noChangeShapeType="1"/>
            </p:cNvSpPr>
            <p:nvPr/>
          </p:nvSpPr>
          <p:spPr bwMode="auto">
            <a:xfrm>
              <a:off x="2518" y="229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43" name="Line 2020"/>
            <p:cNvSpPr>
              <a:spLocks noChangeShapeType="1"/>
            </p:cNvSpPr>
            <p:nvPr/>
          </p:nvSpPr>
          <p:spPr bwMode="auto">
            <a:xfrm>
              <a:off x="2518" y="23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44" name="Line 2021"/>
            <p:cNvSpPr>
              <a:spLocks noChangeShapeType="1"/>
            </p:cNvSpPr>
            <p:nvPr/>
          </p:nvSpPr>
          <p:spPr bwMode="auto">
            <a:xfrm>
              <a:off x="2518" y="23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45" name="Line 2022"/>
            <p:cNvSpPr>
              <a:spLocks noChangeShapeType="1"/>
            </p:cNvSpPr>
            <p:nvPr/>
          </p:nvSpPr>
          <p:spPr bwMode="auto">
            <a:xfrm>
              <a:off x="2518" y="233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46" name="Line 2023"/>
            <p:cNvSpPr>
              <a:spLocks noChangeShapeType="1"/>
            </p:cNvSpPr>
            <p:nvPr/>
          </p:nvSpPr>
          <p:spPr bwMode="auto">
            <a:xfrm>
              <a:off x="2518" y="23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47" name="Line 2024"/>
            <p:cNvSpPr>
              <a:spLocks noChangeShapeType="1"/>
            </p:cNvSpPr>
            <p:nvPr/>
          </p:nvSpPr>
          <p:spPr bwMode="auto">
            <a:xfrm>
              <a:off x="2518" y="23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48" name="Line 2025"/>
            <p:cNvSpPr>
              <a:spLocks noChangeShapeType="1"/>
            </p:cNvSpPr>
            <p:nvPr/>
          </p:nvSpPr>
          <p:spPr bwMode="auto">
            <a:xfrm>
              <a:off x="2518" y="23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49" name="Line 2026"/>
            <p:cNvSpPr>
              <a:spLocks noChangeShapeType="1"/>
            </p:cNvSpPr>
            <p:nvPr/>
          </p:nvSpPr>
          <p:spPr bwMode="auto">
            <a:xfrm>
              <a:off x="2518" y="23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50" name="Line 2027"/>
            <p:cNvSpPr>
              <a:spLocks noChangeShapeType="1"/>
            </p:cNvSpPr>
            <p:nvPr/>
          </p:nvSpPr>
          <p:spPr bwMode="auto">
            <a:xfrm>
              <a:off x="2518" y="24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51" name="Line 2028"/>
            <p:cNvSpPr>
              <a:spLocks noChangeShapeType="1"/>
            </p:cNvSpPr>
            <p:nvPr/>
          </p:nvSpPr>
          <p:spPr bwMode="auto">
            <a:xfrm>
              <a:off x="2518" y="24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52" name="Line 2029"/>
            <p:cNvSpPr>
              <a:spLocks noChangeShapeType="1"/>
            </p:cNvSpPr>
            <p:nvPr/>
          </p:nvSpPr>
          <p:spPr bwMode="auto">
            <a:xfrm>
              <a:off x="2518" y="242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53" name="Line 2030"/>
            <p:cNvSpPr>
              <a:spLocks noChangeShapeType="1"/>
            </p:cNvSpPr>
            <p:nvPr/>
          </p:nvSpPr>
          <p:spPr bwMode="auto">
            <a:xfrm>
              <a:off x="2518" y="243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54" name="Line 2031"/>
            <p:cNvSpPr>
              <a:spLocks noChangeShapeType="1"/>
            </p:cNvSpPr>
            <p:nvPr/>
          </p:nvSpPr>
          <p:spPr bwMode="auto">
            <a:xfrm>
              <a:off x="2518" y="24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55" name="Line 2032"/>
            <p:cNvSpPr>
              <a:spLocks noChangeShapeType="1"/>
            </p:cNvSpPr>
            <p:nvPr/>
          </p:nvSpPr>
          <p:spPr bwMode="auto">
            <a:xfrm>
              <a:off x="2518" y="24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56" name="Line 2033"/>
            <p:cNvSpPr>
              <a:spLocks noChangeShapeType="1"/>
            </p:cNvSpPr>
            <p:nvPr/>
          </p:nvSpPr>
          <p:spPr bwMode="auto">
            <a:xfrm>
              <a:off x="2518" y="247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57" name="Line 2034"/>
            <p:cNvSpPr>
              <a:spLocks noChangeShapeType="1"/>
            </p:cNvSpPr>
            <p:nvPr/>
          </p:nvSpPr>
          <p:spPr bwMode="auto">
            <a:xfrm>
              <a:off x="2518" y="248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58" name="Line 2035"/>
            <p:cNvSpPr>
              <a:spLocks noChangeShapeType="1"/>
            </p:cNvSpPr>
            <p:nvPr/>
          </p:nvSpPr>
          <p:spPr bwMode="auto">
            <a:xfrm>
              <a:off x="2518" y="25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59" name="Line 2036"/>
            <p:cNvSpPr>
              <a:spLocks noChangeShapeType="1"/>
            </p:cNvSpPr>
            <p:nvPr/>
          </p:nvSpPr>
          <p:spPr bwMode="auto">
            <a:xfrm>
              <a:off x="2518" y="25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60" name="Line 2037"/>
            <p:cNvSpPr>
              <a:spLocks noChangeShapeType="1"/>
            </p:cNvSpPr>
            <p:nvPr/>
          </p:nvSpPr>
          <p:spPr bwMode="auto">
            <a:xfrm>
              <a:off x="2518" y="25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61" name="Line 2038"/>
            <p:cNvSpPr>
              <a:spLocks noChangeShapeType="1"/>
            </p:cNvSpPr>
            <p:nvPr/>
          </p:nvSpPr>
          <p:spPr bwMode="auto">
            <a:xfrm>
              <a:off x="2518" y="25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62" name="Line 2039"/>
            <p:cNvSpPr>
              <a:spLocks noChangeShapeType="1"/>
            </p:cNvSpPr>
            <p:nvPr/>
          </p:nvSpPr>
          <p:spPr bwMode="auto">
            <a:xfrm>
              <a:off x="2518" y="25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63" name="Line 2040"/>
            <p:cNvSpPr>
              <a:spLocks noChangeShapeType="1"/>
            </p:cNvSpPr>
            <p:nvPr/>
          </p:nvSpPr>
          <p:spPr bwMode="auto">
            <a:xfrm>
              <a:off x="2518" y="256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64" name="Line 2041"/>
            <p:cNvSpPr>
              <a:spLocks noChangeShapeType="1"/>
            </p:cNvSpPr>
            <p:nvPr/>
          </p:nvSpPr>
          <p:spPr bwMode="auto">
            <a:xfrm>
              <a:off x="2518" y="257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65" name="Line 2042"/>
            <p:cNvSpPr>
              <a:spLocks noChangeShapeType="1"/>
            </p:cNvSpPr>
            <p:nvPr/>
          </p:nvSpPr>
          <p:spPr bwMode="auto">
            <a:xfrm>
              <a:off x="2518" y="25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66" name="Line 2043"/>
            <p:cNvSpPr>
              <a:spLocks noChangeShapeType="1"/>
            </p:cNvSpPr>
            <p:nvPr/>
          </p:nvSpPr>
          <p:spPr bwMode="auto">
            <a:xfrm>
              <a:off x="2518" y="26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67" name="Line 2044"/>
            <p:cNvSpPr>
              <a:spLocks noChangeShapeType="1"/>
            </p:cNvSpPr>
            <p:nvPr/>
          </p:nvSpPr>
          <p:spPr bwMode="auto">
            <a:xfrm>
              <a:off x="2518" y="261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68" name="Line 2045"/>
            <p:cNvSpPr>
              <a:spLocks noChangeShapeType="1"/>
            </p:cNvSpPr>
            <p:nvPr/>
          </p:nvSpPr>
          <p:spPr bwMode="auto">
            <a:xfrm>
              <a:off x="2518" y="262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69" name="Line 2046"/>
            <p:cNvSpPr>
              <a:spLocks noChangeShapeType="1"/>
            </p:cNvSpPr>
            <p:nvPr/>
          </p:nvSpPr>
          <p:spPr bwMode="auto">
            <a:xfrm>
              <a:off x="2518" y="26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70" name="Line 2047"/>
            <p:cNvSpPr>
              <a:spLocks noChangeShapeType="1"/>
            </p:cNvSpPr>
            <p:nvPr/>
          </p:nvSpPr>
          <p:spPr bwMode="auto">
            <a:xfrm>
              <a:off x="2518" y="26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71" name="Line 2048"/>
            <p:cNvSpPr>
              <a:spLocks noChangeShapeType="1"/>
            </p:cNvSpPr>
            <p:nvPr/>
          </p:nvSpPr>
          <p:spPr bwMode="auto">
            <a:xfrm>
              <a:off x="2518" y="26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72" name="Line 2049"/>
            <p:cNvSpPr>
              <a:spLocks noChangeShapeType="1"/>
            </p:cNvSpPr>
            <p:nvPr/>
          </p:nvSpPr>
          <p:spPr bwMode="auto">
            <a:xfrm>
              <a:off x="2518" y="26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73" name="Line 2050"/>
            <p:cNvSpPr>
              <a:spLocks noChangeShapeType="1"/>
            </p:cNvSpPr>
            <p:nvPr/>
          </p:nvSpPr>
          <p:spPr bwMode="auto">
            <a:xfrm>
              <a:off x="2518" y="26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74" name="Line 2051"/>
            <p:cNvSpPr>
              <a:spLocks noChangeShapeType="1"/>
            </p:cNvSpPr>
            <p:nvPr/>
          </p:nvSpPr>
          <p:spPr bwMode="auto">
            <a:xfrm>
              <a:off x="2518" y="27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75" name="Line 2052"/>
            <p:cNvSpPr>
              <a:spLocks noChangeShapeType="1"/>
            </p:cNvSpPr>
            <p:nvPr/>
          </p:nvSpPr>
          <p:spPr bwMode="auto">
            <a:xfrm>
              <a:off x="2518" y="27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76" name="Line 2053"/>
            <p:cNvSpPr>
              <a:spLocks noChangeShapeType="1"/>
            </p:cNvSpPr>
            <p:nvPr/>
          </p:nvSpPr>
          <p:spPr bwMode="auto">
            <a:xfrm>
              <a:off x="2518" y="27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77" name="Line 2054"/>
            <p:cNvSpPr>
              <a:spLocks noChangeShapeType="1"/>
            </p:cNvSpPr>
            <p:nvPr/>
          </p:nvSpPr>
          <p:spPr bwMode="auto">
            <a:xfrm>
              <a:off x="2518" y="27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78" name="Line 2055"/>
            <p:cNvSpPr>
              <a:spLocks noChangeShapeType="1"/>
            </p:cNvSpPr>
            <p:nvPr/>
          </p:nvSpPr>
          <p:spPr bwMode="auto">
            <a:xfrm>
              <a:off x="2518" y="275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79" name="Line 2056"/>
            <p:cNvSpPr>
              <a:spLocks noChangeShapeType="1"/>
            </p:cNvSpPr>
            <p:nvPr/>
          </p:nvSpPr>
          <p:spPr bwMode="auto">
            <a:xfrm>
              <a:off x="2518" y="276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80" name="Line 2057"/>
            <p:cNvSpPr>
              <a:spLocks noChangeShapeType="1"/>
            </p:cNvSpPr>
            <p:nvPr/>
          </p:nvSpPr>
          <p:spPr bwMode="auto">
            <a:xfrm>
              <a:off x="2518" y="2782"/>
              <a:ext cx="0" cy="2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81" name="Line 2058"/>
            <p:cNvSpPr>
              <a:spLocks noChangeShapeType="1"/>
            </p:cNvSpPr>
            <p:nvPr/>
          </p:nvSpPr>
          <p:spPr bwMode="auto">
            <a:xfrm>
              <a:off x="2621" y="2766"/>
              <a:ext cx="0" cy="1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82" name="Line 2059"/>
            <p:cNvSpPr>
              <a:spLocks noChangeShapeType="1"/>
            </p:cNvSpPr>
            <p:nvPr/>
          </p:nvSpPr>
          <p:spPr bwMode="auto">
            <a:xfrm>
              <a:off x="2621" y="8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83" name="Line 2060"/>
            <p:cNvSpPr>
              <a:spLocks noChangeShapeType="1"/>
            </p:cNvSpPr>
            <p:nvPr/>
          </p:nvSpPr>
          <p:spPr bwMode="auto">
            <a:xfrm>
              <a:off x="2621" y="8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84" name="Line 2061"/>
            <p:cNvSpPr>
              <a:spLocks noChangeShapeType="1"/>
            </p:cNvSpPr>
            <p:nvPr/>
          </p:nvSpPr>
          <p:spPr bwMode="auto">
            <a:xfrm>
              <a:off x="2621" y="8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85" name="Line 2062"/>
            <p:cNvSpPr>
              <a:spLocks noChangeShapeType="1"/>
            </p:cNvSpPr>
            <p:nvPr/>
          </p:nvSpPr>
          <p:spPr bwMode="auto">
            <a:xfrm>
              <a:off x="2621" y="8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86" name="Line 2063"/>
            <p:cNvSpPr>
              <a:spLocks noChangeShapeType="1"/>
            </p:cNvSpPr>
            <p:nvPr/>
          </p:nvSpPr>
          <p:spPr bwMode="auto">
            <a:xfrm>
              <a:off x="2621" y="9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87" name="Line 2064"/>
            <p:cNvSpPr>
              <a:spLocks noChangeShapeType="1"/>
            </p:cNvSpPr>
            <p:nvPr/>
          </p:nvSpPr>
          <p:spPr bwMode="auto">
            <a:xfrm>
              <a:off x="2621" y="92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88" name="Line 2065"/>
            <p:cNvSpPr>
              <a:spLocks noChangeShapeType="1"/>
            </p:cNvSpPr>
            <p:nvPr/>
          </p:nvSpPr>
          <p:spPr bwMode="auto">
            <a:xfrm>
              <a:off x="2621" y="93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89" name="Line 2066"/>
            <p:cNvSpPr>
              <a:spLocks noChangeShapeType="1"/>
            </p:cNvSpPr>
            <p:nvPr/>
          </p:nvSpPr>
          <p:spPr bwMode="auto">
            <a:xfrm>
              <a:off x="2621" y="9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90" name="Line 2067"/>
            <p:cNvSpPr>
              <a:spLocks noChangeShapeType="1"/>
            </p:cNvSpPr>
            <p:nvPr/>
          </p:nvSpPr>
          <p:spPr bwMode="auto">
            <a:xfrm>
              <a:off x="2621" y="9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91" name="Line 2068"/>
            <p:cNvSpPr>
              <a:spLocks noChangeShapeType="1"/>
            </p:cNvSpPr>
            <p:nvPr/>
          </p:nvSpPr>
          <p:spPr bwMode="auto">
            <a:xfrm>
              <a:off x="2621" y="97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92" name="Line 2069"/>
            <p:cNvSpPr>
              <a:spLocks noChangeShapeType="1"/>
            </p:cNvSpPr>
            <p:nvPr/>
          </p:nvSpPr>
          <p:spPr bwMode="auto">
            <a:xfrm>
              <a:off x="2621" y="98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93" name="Line 2070"/>
            <p:cNvSpPr>
              <a:spLocks noChangeShapeType="1"/>
            </p:cNvSpPr>
            <p:nvPr/>
          </p:nvSpPr>
          <p:spPr bwMode="auto">
            <a:xfrm>
              <a:off x="2621" y="10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94" name="Line 2071"/>
            <p:cNvSpPr>
              <a:spLocks noChangeShapeType="1"/>
            </p:cNvSpPr>
            <p:nvPr/>
          </p:nvSpPr>
          <p:spPr bwMode="auto">
            <a:xfrm>
              <a:off x="2621" y="10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95" name="Line 2072"/>
            <p:cNvSpPr>
              <a:spLocks noChangeShapeType="1"/>
            </p:cNvSpPr>
            <p:nvPr/>
          </p:nvSpPr>
          <p:spPr bwMode="auto">
            <a:xfrm>
              <a:off x="2621" y="10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96" name="Line 2073"/>
            <p:cNvSpPr>
              <a:spLocks noChangeShapeType="1"/>
            </p:cNvSpPr>
            <p:nvPr/>
          </p:nvSpPr>
          <p:spPr bwMode="auto">
            <a:xfrm>
              <a:off x="2621" y="10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97" name="Line 2074"/>
            <p:cNvSpPr>
              <a:spLocks noChangeShapeType="1"/>
            </p:cNvSpPr>
            <p:nvPr/>
          </p:nvSpPr>
          <p:spPr bwMode="auto">
            <a:xfrm>
              <a:off x="2621" y="10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98" name="Line 2075"/>
            <p:cNvSpPr>
              <a:spLocks noChangeShapeType="1"/>
            </p:cNvSpPr>
            <p:nvPr/>
          </p:nvSpPr>
          <p:spPr bwMode="auto">
            <a:xfrm>
              <a:off x="2621" y="106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99" name="Line 2076"/>
            <p:cNvSpPr>
              <a:spLocks noChangeShapeType="1"/>
            </p:cNvSpPr>
            <p:nvPr/>
          </p:nvSpPr>
          <p:spPr bwMode="auto">
            <a:xfrm>
              <a:off x="2621" y="107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00" name="Line 2077"/>
            <p:cNvSpPr>
              <a:spLocks noChangeShapeType="1"/>
            </p:cNvSpPr>
            <p:nvPr/>
          </p:nvSpPr>
          <p:spPr bwMode="auto">
            <a:xfrm>
              <a:off x="2621" y="10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01" name="Line 2078"/>
            <p:cNvSpPr>
              <a:spLocks noChangeShapeType="1"/>
            </p:cNvSpPr>
            <p:nvPr/>
          </p:nvSpPr>
          <p:spPr bwMode="auto">
            <a:xfrm>
              <a:off x="2621" y="11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02" name="Line 2079"/>
            <p:cNvSpPr>
              <a:spLocks noChangeShapeType="1"/>
            </p:cNvSpPr>
            <p:nvPr/>
          </p:nvSpPr>
          <p:spPr bwMode="auto">
            <a:xfrm>
              <a:off x="2621" y="111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03" name="Line 2080"/>
            <p:cNvSpPr>
              <a:spLocks noChangeShapeType="1"/>
            </p:cNvSpPr>
            <p:nvPr/>
          </p:nvSpPr>
          <p:spPr bwMode="auto">
            <a:xfrm>
              <a:off x="2621" y="112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04" name="Line 2081"/>
            <p:cNvSpPr>
              <a:spLocks noChangeShapeType="1"/>
            </p:cNvSpPr>
            <p:nvPr/>
          </p:nvSpPr>
          <p:spPr bwMode="auto">
            <a:xfrm>
              <a:off x="2621" y="11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05" name="Line 2082"/>
            <p:cNvSpPr>
              <a:spLocks noChangeShapeType="1"/>
            </p:cNvSpPr>
            <p:nvPr/>
          </p:nvSpPr>
          <p:spPr bwMode="auto">
            <a:xfrm>
              <a:off x="2621" y="11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06" name="Line 2083"/>
            <p:cNvSpPr>
              <a:spLocks noChangeShapeType="1"/>
            </p:cNvSpPr>
            <p:nvPr/>
          </p:nvSpPr>
          <p:spPr bwMode="auto">
            <a:xfrm>
              <a:off x="2621" y="11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07" name="Line 2084"/>
            <p:cNvSpPr>
              <a:spLocks noChangeShapeType="1"/>
            </p:cNvSpPr>
            <p:nvPr/>
          </p:nvSpPr>
          <p:spPr bwMode="auto">
            <a:xfrm>
              <a:off x="2621" y="11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08" name="Line 2085"/>
            <p:cNvSpPr>
              <a:spLocks noChangeShapeType="1"/>
            </p:cNvSpPr>
            <p:nvPr/>
          </p:nvSpPr>
          <p:spPr bwMode="auto">
            <a:xfrm>
              <a:off x="2621" y="11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09" name="Line 2086"/>
            <p:cNvSpPr>
              <a:spLocks noChangeShapeType="1"/>
            </p:cNvSpPr>
            <p:nvPr/>
          </p:nvSpPr>
          <p:spPr bwMode="auto">
            <a:xfrm>
              <a:off x="2621" y="12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10" name="Line 2087"/>
            <p:cNvSpPr>
              <a:spLocks noChangeShapeType="1"/>
            </p:cNvSpPr>
            <p:nvPr/>
          </p:nvSpPr>
          <p:spPr bwMode="auto">
            <a:xfrm>
              <a:off x="2621" y="12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11" name="Line 2088"/>
            <p:cNvSpPr>
              <a:spLocks noChangeShapeType="1"/>
            </p:cNvSpPr>
            <p:nvPr/>
          </p:nvSpPr>
          <p:spPr bwMode="auto">
            <a:xfrm>
              <a:off x="2621" y="12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12" name="Line 2089"/>
            <p:cNvSpPr>
              <a:spLocks noChangeShapeType="1"/>
            </p:cNvSpPr>
            <p:nvPr/>
          </p:nvSpPr>
          <p:spPr bwMode="auto">
            <a:xfrm>
              <a:off x="2621" y="12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13" name="Line 2090"/>
            <p:cNvSpPr>
              <a:spLocks noChangeShapeType="1"/>
            </p:cNvSpPr>
            <p:nvPr/>
          </p:nvSpPr>
          <p:spPr bwMode="auto">
            <a:xfrm>
              <a:off x="2621" y="125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14" name="Line 2091"/>
            <p:cNvSpPr>
              <a:spLocks noChangeShapeType="1"/>
            </p:cNvSpPr>
            <p:nvPr/>
          </p:nvSpPr>
          <p:spPr bwMode="auto">
            <a:xfrm>
              <a:off x="2621" y="126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15" name="Line 2092"/>
            <p:cNvSpPr>
              <a:spLocks noChangeShapeType="1"/>
            </p:cNvSpPr>
            <p:nvPr/>
          </p:nvSpPr>
          <p:spPr bwMode="auto">
            <a:xfrm>
              <a:off x="2621" y="12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16" name="Line 2093"/>
            <p:cNvSpPr>
              <a:spLocks noChangeShapeType="1"/>
            </p:cNvSpPr>
            <p:nvPr/>
          </p:nvSpPr>
          <p:spPr bwMode="auto">
            <a:xfrm>
              <a:off x="2621" y="12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17" name="Line 2094"/>
            <p:cNvSpPr>
              <a:spLocks noChangeShapeType="1"/>
            </p:cNvSpPr>
            <p:nvPr/>
          </p:nvSpPr>
          <p:spPr bwMode="auto">
            <a:xfrm>
              <a:off x="2621" y="130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18" name="Line 2095"/>
            <p:cNvSpPr>
              <a:spLocks noChangeShapeType="1"/>
            </p:cNvSpPr>
            <p:nvPr/>
          </p:nvSpPr>
          <p:spPr bwMode="auto">
            <a:xfrm>
              <a:off x="2621" y="131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19" name="Line 2096"/>
            <p:cNvSpPr>
              <a:spLocks noChangeShapeType="1"/>
            </p:cNvSpPr>
            <p:nvPr/>
          </p:nvSpPr>
          <p:spPr bwMode="auto">
            <a:xfrm>
              <a:off x="2621" y="13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20" name="Line 2097"/>
            <p:cNvSpPr>
              <a:spLocks noChangeShapeType="1"/>
            </p:cNvSpPr>
            <p:nvPr/>
          </p:nvSpPr>
          <p:spPr bwMode="auto">
            <a:xfrm>
              <a:off x="2621" y="13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21" name="Line 2098"/>
            <p:cNvSpPr>
              <a:spLocks noChangeShapeType="1"/>
            </p:cNvSpPr>
            <p:nvPr/>
          </p:nvSpPr>
          <p:spPr bwMode="auto">
            <a:xfrm>
              <a:off x="2621" y="13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22" name="Line 2099"/>
            <p:cNvSpPr>
              <a:spLocks noChangeShapeType="1"/>
            </p:cNvSpPr>
            <p:nvPr/>
          </p:nvSpPr>
          <p:spPr bwMode="auto">
            <a:xfrm>
              <a:off x="2621" y="13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23" name="Line 2100"/>
            <p:cNvSpPr>
              <a:spLocks noChangeShapeType="1"/>
            </p:cNvSpPr>
            <p:nvPr/>
          </p:nvSpPr>
          <p:spPr bwMode="auto">
            <a:xfrm>
              <a:off x="2621" y="13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24" name="Line 2101"/>
            <p:cNvSpPr>
              <a:spLocks noChangeShapeType="1"/>
            </p:cNvSpPr>
            <p:nvPr/>
          </p:nvSpPr>
          <p:spPr bwMode="auto">
            <a:xfrm>
              <a:off x="2621" y="139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25" name="Line 2102"/>
            <p:cNvSpPr>
              <a:spLocks noChangeShapeType="1"/>
            </p:cNvSpPr>
            <p:nvPr/>
          </p:nvSpPr>
          <p:spPr bwMode="auto">
            <a:xfrm>
              <a:off x="2621" y="140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26" name="Line 2103"/>
            <p:cNvSpPr>
              <a:spLocks noChangeShapeType="1"/>
            </p:cNvSpPr>
            <p:nvPr/>
          </p:nvSpPr>
          <p:spPr bwMode="auto">
            <a:xfrm>
              <a:off x="2621" y="14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27" name="Line 2104"/>
            <p:cNvSpPr>
              <a:spLocks noChangeShapeType="1"/>
            </p:cNvSpPr>
            <p:nvPr/>
          </p:nvSpPr>
          <p:spPr bwMode="auto">
            <a:xfrm>
              <a:off x="2621" y="14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28" name="Line 2105"/>
            <p:cNvSpPr>
              <a:spLocks noChangeShapeType="1"/>
            </p:cNvSpPr>
            <p:nvPr/>
          </p:nvSpPr>
          <p:spPr bwMode="auto">
            <a:xfrm>
              <a:off x="2621" y="144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29" name="Line 2106"/>
            <p:cNvSpPr>
              <a:spLocks noChangeShapeType="1"/>
            </p:cNvSpPr>
            <p:nvPr/>
          </p:nvSpPr>
          <p:spPr bwMode="auto">
            <a:xfrm>
              <a:off x="2621" y="145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30" name="Line 2107"/>
            <p:cNvSpPr>
              <a:spLocks noChangeShapeType="1"/>
            </p:cNvSpPr>
            <p:nvPr/>
          </p:nvSpPr>
          <p:spPr bwMode="auto">
            <a:xfrm>
              <a:off x="2621" y="14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31" name="Line 2108"/>
            <p:cNvSpPr>
              <a:spLocks noChangeShapeType="1"/>
            </p:cNvSpPr>
            <p:nvPr/>
          </p:nvSpPr>
          <p:spPr bwMode="auto">
            <a:xfrm>
              <a:off x="2621" y="14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32" name="Line 2109"/>
            <p:cNvSpPr>
              <a:spLocks noChangeShapeType="1"/>
            </p:cNvSpPr>
            <p:nvPr/>
          </p:nvSpPr>
          <p:spPr bwMode="auto">
            <a:xfrm>
              <a:off x="2621" y="14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33" name="Line 2110"/>
            <p:cNvSpPr>
              <a:spLocks noChangeShapeType="1"/>
            </p:cNvSpPr>
            <p:nvPr/>
          </p:nvSpPr>
          <p:spPr bwMode="auto">
            <a:xfrm>
              <a:off x="2621" y="15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34" name="Line 2111"/>
            <p:cNvSpPr>
              <a:spLocks noChangeShapeType="1"/>
            </p:cNvSpPr>
            <p:nvPr/>
          </p:nvSpPr>
          <p:spPr bwMode="auto">
            <a:xfrm>
              <a:off x="2621" y="15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35" name="Line 2112"/>
            <p:cNvSpPr>
              <a:spLocks noChangeShapeType="1"/>
            </p:cNvSpPr>
            <p:nvPr/>
          </p:nvSpPr>
          <p:spPr bwMode="auto">
            <a:xfrm>
              <a:off x="2621" y="15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36" name="Line 2113"/>
            <p:cNvSpPr>
              <a:spLocks noChangeShapeType="1"/>
            </p:cNvSpPr>
            <p:nvPr/>
          </p:nvSpPr>
          <p:spPr bwMode="auto">
            <a:xfrm>
              <a:off x="2621" y="154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37" name="Line 2114"/>
            <p:cNvSpPr>
              <a:spLocks noChangeShapeType="1"/>
            </p:cNvSpPr>
            <p:nvPr/>
          </p:nvSpPr>
          <p:spPr bwMode="auto">
            <a:xfrm>
              <a:off x="2621" y="15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38" name="Line 2115"/>
            <p:cNvSpPr>
              <a:spLocks noChangeShapeType="1"/>
            </p:cNvSpPr>
            <p:nvPr/>
          </p:nvSpPr>
          <p:spPr bwMode="auto">
            <a:xfrm>
              <a:off x="2621" y="15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39" name="Line 2116"/>
            <p:cNvSpPr>
              <a:spLocks noChangeShapeType="1"/>
            </p:cNvSpPr>
            <p:nvPr/>
          </p:nvSpPr>
          <p:spPr bwMode="auto">
            <a:xfrm>
              <a:off x="2621" y="15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40" name="Line 2117"/>
            <p:cNvSpPr>
              <a:spLocks noChangeShapeType="1"/>
            </p:cNvSpPr>
            <p:nvPr/>
          </p:nvSpPr>
          <p:spPr bwMode="auto">
            <a:xfrm>
              <a:off x="2621" y="15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41" name="Line 2118"/>
            <p:cNvSpPr>
              <a:spLocks noChangeShapeType="1"/>
            </p:cNvSpPr>
            <p:nvPr/>
          </p:nvSpPr>
          <p:spPr bwMode="auto">
            <a:xfrm>
              <a:off x="2621" y="16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42" name="Line 2119"/>
            <p:cNvSpPr>
              <a:spLocks noChangeShapeType="1"/>
            </p:cNvSpPr>
            <p:nvPr/>
          </p:nvSpPr>
          <p:spPr bwMode="auto">
            <a:xfrm>
              <a:off x="2621" y="16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43" name="Line 2120"/>
            <p:cNvSpPr>
              <a:spLocks noChangeShapeType="1"/>
            </p:cNvSpPr>
            <p:nvPr/>
          </p:nvSpPr>
          <p:spPr bwMode="auto">
            <a:xfrm>
              <a:off x="2621" y="163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44" name="Line 2121"/>
            <p:cNvSpPr>
              <a:spLocks noChangeShapeType="1"/>
            </p:cNvSpPr>
            <p:nvPr/>
          </p:nvSpPr>
          <p:spPr bwMode="auto">
            <a:xfrm>
              <a:off x="2621" y="16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45" name="Line 2122"/>
            <p:cNvSpPr>
              <a:spLocks noChangeShapeType="1"/>
            </p:cNvSpPr>
            <p:nvPr/>
          </p:nvSpPr>
          <p:spPr bwMode="auto">
            <a:xfrm>
              <a:off x="2621" y="16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46" name="Line 2123"/>
            <p:cNvSpPr>
              <a:spLocks noChangeShapeType="1"/>
            </p:cNvSpPr>
            <p:nvPr/>
          </p:nvSpPr>
          <p:spPr bwMode="auto">
            <a:xfrm>
              <a:off x="2621" y="16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47" name="Line 2124"/>
            <p:cNvSpPr>
              <a:spLocks noChangeShapeType="1"/>
            </p:cNvSpPr>
            <p:nvPr/>
          </p:nvSpPr>
          <p:spPr bwMode="auto">
            <a:xfrm>
              <a:off x="2621" y="16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48" name="Line 2125"/>
            <p:cNvSpPr>
              <a:spLocks noChangeShapeType="1"/>
            </p:cNvSpPr>
            <p:nvPr/>
          </p:nvSpPr>
          <p:spPr bwMode="auto">
            <a:xfrm>
              <a:off x="2621" y="17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49" name="Line 2126"/>
            <p:cNvSpPr>
              <a:spLocks noChangeShapeType="1"/>
            </p:cNvSpPr>
            <p:nvPr/>
          </p:nvSpPr>
          <p:spPr bwMode="auto">
            <a:xfrm>
              <a:off x="2621" y="17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50" name="Line 2127"/>
            <p:cNvSpPr>
              <a:spLocks noChangeShapeType="1"/>
            </p:cNvSpPr>
            <p:nvPr/>
          </p:nvSpPr>
          <p:spPr bwMode="auto">
            <a:xfrm>
              <a:off x="2621" y="17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51" name="Line 2128"/>
            <p:cNvSpPr>
              <a:spLocks noChangeShapeType="1"/>
            </p:cNvSpPr>
            <p:nvPr/>
          </p:nvSpPr>
          <p:spPr bwMode="auto">
            <a:xfrm>
              <a:off x="2621" y="17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52" name="Line 2129"/>
            <p:cNvSpPr>
              <a:spLocks noChangeShapeType="1"/>
            </p:cNvSpPr>
            <p:nvPr/>
          </p:nvSpPr>
          <p:spPr bwMode="auto">
            <a:xfrm>
              <a:off x="2621" y="17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53" name="Line 2130"/>
            <p:cNvSpPr>
              <a:spLocks noChangeShapeType="1"/>
            </p:cNvSpPr>
            <p:nvPr/>
          </p:nvSpPr>
          <p:spPr bwMode="auto">
            <a:xfrm>
              <a:off x="2621" y="17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54" name="Line 2131"/>
            <p:cNvSpPr>
              <a:spLocks noChangeShapeType="1"/>
            </p:cNvSpPr>
            <p:nvPr/>
          </p:nvSpPr>
          <p:spPr bwMode="auto">
            <a:xfrm>
              <a:off x="2621" y="177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55" name="Line 2132"/>
            <p:cNvSpPr>
              <a:spLocks noChangeShapeType="1"/>
            </p:cNvSpPr>
            <p:nvPr/>
          </p:nvSpPr>
          <p:spPr bwMode="auto">
            <a:xfrm>
              <a:off x="2621" y="17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56" name="Line 2133"/>
            <p:cNvSpPr>
              <a:spLocks noChangeShapeType="1"/>
            </p:cNvSpPr>
            <p:nvPr/>
          </p:nvSpPr>
          <p:spPr bwMode="auto">
            <a:xfrm>
              <a:off x="2621" y="18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57" name="Line 2134"/>
            <p:cNvSpPr>
              <a:spLocks noChangeShapeType="1"/>
            </p:cNvSpPr>
            <p:nvPr/>
          </p:nvSpPr>
          <p:spPr bwMode="auto">
            <a:xfrm>
              <a:off x="2621" y="18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58" name="Line 2135"/>
            <p:cNvSpPr>
              <a:spLocks noChangeShapeType="1"/>
            </p:cNvSpPr>
            <p:nvPr/>
          </p:nvSpPr>
          <p:spPr bwMode="auto">
            <a:xfrm>
              <a:off x="2621" y="18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59" name="Line 2136"/>
            <p:cNvSpPr>
              <a:spLocks noChangeShapeType="1"/>
            </p:cNvSpPr>
            <p:nvPr/>
          </p:nvSpPr>
          <p:spPr bwMode="auto">
            <a:xfrm>
              <a:off x="2621" y="18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60" name="Line 2137"/>
            <p:cNvSpPr>
              <a:spLocks noChangeShapeType="1"/>
            </p:cNvSpPr>
            <p:nvPr/>
          </p:nvSpPr>
          <p:spPr bwMode="auto">
            <a:xfrm>
              <a:off x="2621" y="18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61" name="Line 2138"/>
            <p:cNvSpPr>
              <a:spLocks noChangeShapeType="1"/>
            </p:cNvSpPr>
            <p:nvPr/>
          </p:nvSpPr>
          <p:spPr bwMode="auto">
            <a:xfrm>
              <a:off x="2621" y="18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62" name="Line 2139"/>
            <p:cNvSpPr>
              <a:spLocks noChangeShapeType="1"/>
            </p:cNvSpPr>
            <p:nvPr/>
          </p:nvSpPr>
          <p:spPr bwMode="auto">
            <a:xfrm>
              <a:off x="2621" y="18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63" name="Line 2140"/>
            <p:cNvSpPr>
              <a:spLocks noChangeShapeType="1"/>
            </p:cNvSpPr>
            <p:nvPr/>
          </p:nvSpPr>
          <p:spPr bwMode="auto">
            <a:xfrm>
              <a:off x="2621" y="18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64" name="Line 2141"/>
            <p:cNvSpPr>
              <a:spLocks noChangeShapeType="1"/>
            </p:cNvSpPr>
            <p:nvPr/>
          </p:nvSpPr>
          <p:spPr bwMode="auto">
            <a:xfrm>
              <a:off x="2621" y="19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65" name="Line 2142"/>
            <p:cNvSpPr>
              <a:spLocks noChangeShapeType="1"/>
            </p:cNvSpPr>
            <p:nvPr/>
          </p:nvSpPr>
          <p:spPr bwMode="auto">
            <a:xfrm>
              <a:off x="2621" y="19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66" name="Line 2143"/>
            <p:cNvSpPr>
              <a:spLocks noChangeShapeType="1"/>
            </p:cNvSpPr>
            <p:nvPr/>
          </p:nvSpPr>
          <p:spPr bwMode="auto">
            <a:xfrm>
              <a:off x="2621" y="19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67" name="Line 2144"/>
            <p:cNvSpPr>
              <a:spLocks noChangeShapeType="1"/>
            </p:cNvSpPr>
            <p:nvPr/>
          </p:nvSpPr>
          <p:spPr bwMode="auto">
            <a:xfrm>
              <a:off x="2621" y="19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68" name="Line 2145"/>
            <p:cNvSpPr>
              <a:spLocks noChangeShapeType="1"/>
            </p:cNvSpPr>
            <p:nvPr/>
          </p:nvSpPr>
          <p:spPr bwMode="auto">
            <a:xfrm>
              <a:off x="2621" y="19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69" name="Line 2146"/>
            <p:cNvSpPr>
              <a:spLocks noChangeShapeType="1"/>
            </p:cNvSpPr>
            <p:nvPr/>
          </p:nvSpPr>
          <p:spPr bwMode="auto">
            <a:xfrm>
              <a:off x="2621" y="19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70" name="Line 2147"/>
            <p:cNvSpPr>
              <a:spLocks noChangeShapeType="1"/>
            </p:cNvSpPr>
            <p:nvPr/>
          </p:nvSpPr>
          <p:spPr bwMode="auto">
            <a:xfrm>
              <a:off x="2621" y="19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71" name="Line 2148"/>
            <p:cNvSpPr>
              <a:spLocks noChangeShapeType="1"/>
            </p:cNvSpPr>
            <p:nvPr/>
          </p:nvSpPr>
          <p:spPr bwMode="auto">
            <a:xfrm>
              <a:off x="2621" y="19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72" name="Line 2149"/>
            <p:cNvSpPr>
              <a:spLocks noChangeShapeType="1"/>
            </p:cNvSpPr>
            <p:nvPr/>
          </p:nvSpPr>
          <p:spPr bwMode="auto">
            <a:xfrm>
              <a:off x="2621" y="20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73" name="Line 2150"/>
            <p:cNvSpPr>
              <a:spLocks noChangeShapeType="1"/>
            </p:cNvSpPr>
            <p:nvPr/>
          </p:nvSpPr>
          <p:spPr bwMode="auto">
            <a:xfrm>
              <a:off x="2621" y="20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74" name="Line 2151"/>
            <p:cNvSpPr>
              <a:spLocks noChangeShapeType="1"/>
            </p:cNvSpPr>
            <p:nvPr/>
          </p:nvSpPr>
          <p:spPr bwMode="auto">
            <a:xfrm>
              <a:off x="2621" y="20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75" name="Line 2152"/>
            <p:cNvSpPr>
              <a:spLocks noChangeShapeType="1"/>
            </p:cNvSpPr>
            <p:nvPr/>
          </p:nvSpPr>
          <p:spPr bwMode="auto">
            <a:xfrm>
              <a:off x="2621" y="20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76" name="Line 2153"/>
            <p:cNvSpPr>
              <a:spLocks noChangeShapeType="1"/>
            </p:cNvSpPr>
            <p:nvPr/>
          </p:nvSpPr>
          <p:spPr bwMode="auto">
            <a:xfrm>
              <a:off x="2621" y="20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77" name="Line 2154"/>
            <p:cNvSpPr>
              <a:spLocks noChangeShapeType="1"/>
            </p:cNvSpPr>
            <p:nvPr/>
          </p:nvSpPr>
          <p:spPr bwMode="auto">
            <a:xfrm>
              <a:off x="2621" y="20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78" name="Line 2155"/>
            <p:cNvSpPr>
              <a:spLocks noChangeShapeType="1"/>
            </p:cNvSpPr>
            <p:nvPr/>
          </p:nvSpPr>
          <p:spPr bwMode="auto">
            <a:xfrm>
              <a:off x="2621" y="20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79" name="Line 2156"/>
            <p:cNvSpPr>
              <a:spLocks noChangeShapeType="1"/>
            </p:cNvSpPr>
            <p:nvPr/>
          </p:nvSpPr>
          <p:spPr bwMode="auto">
            <a:xfrm>
              <a:off x="2621" y="209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80" name="Line 2157"/>
            <p:cNvSpPr>
              <a:spLocks noChangeShapeType="1"/>
            </p:cNvSpPr>
            <p:nvPr/>
          </p:nvSpPr>
          <p:spPr bwMode="auto">
            <a:xfrm>
              <a:off x="2621" y="210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81" name="Line 2158"/>
            <p:cNvSpPr>
              <a:spLocks noChangeShapeType="1"/>
            </p:cNvSpPr>
            <p:nvPr/>
          </p:nvSpPr>
          <p:spPr bwMode="auto">
            <a:xfrm>
              <a:off x="2621" y="21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82" name="Line 2159"/>
            <p:cNvSpPr>
              <a:spLocks noChangeShapeType="1"/>
            </p:cNvSpPr>
            <p:nvPr/>
          </p:nvSpPr>
          <p:spPr bwMode="auto">
            <a:xfrm>
              <a:off x="2621" y="21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83" name="Line 2160"/>
            <p:cNvSpPr>
              <a:spLocks noChangeShapeType="1"/>
            </p:cNvSpPr>
            <p:nvPr/>
          </p:nvSpPr>
          <p:spPr bwMode="auto">
            <a:xfrm>
              <a:off x="2621" y="214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84" name="Line 2161"/>
            <p:cNvSpPr>
              <a:spLocks noChangeShapeType="1"/>
            </p:cNvSpPr>
            <p:nvPr/>
          </p:nvSpPr>
          <p:spPr bwMode="auto">
            <a:xfrm>
              <a:off x="2621" y="215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85" name="Line 2162"/>
            <p:cNvSpPr>
              <a:spLocks noChangeShapeType="1"/>
            </p:cNvSpPr>
            <p:nvPr/>
          </p:nvSpPr>
          <p:spPr bwMode="auto">
            <a:xfrm>
              <a:off x="2621" y="21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86" name="Line 2163"/>
            <p:cNvSpPr>
              <a:spLocks noChangeShapeType="1"/>
            </p:cNvSpPr>
            <p:nvPr/>
          </p:nvSpPr>
          <p:spPr bwMode="auto">
            <a:xfrm>
              <a:off x="2621" y="21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87" name="Line 2164"/>
            <p:cNvSpPr>
              <a:spLocks noChangeShapeType="1"/>
            </p:cNvSpPr>
            <p:nvPr/>
          </p:nvSpPr>
          <p:spPr bwMode="auto">
            <a:xfrm>
              <a:off x="2621" y="21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88" name="Line 2165"/>
            <p:cNvSpPr>
              <a:spLocks noChangeShapeType="1"/>
            </p:cNvSpPr>
            <p:nvPr/>
          </p:nvSpPr>
          <p:spPr bwMode="auto">
            <a:xfrm>
              <a:off x="2621" y="22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89" name="Line 2166"/>
            <p:cNvSpPr>
              <a:spLocks noChangeShapeType="1"/>
            </p:cNvSpPr>
            <p:nvPr/>
          </p:nvSpPr>
          <p:spPr bwMode="auto">
            <a:xfrm>
              <a:off x="2621" y="22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90" name="Line 2167"/>
            <p:cNvSpPr>
              <a:spLocks noChangeShapeType="1"/>
            </p:cNvSpPr>
            <p:nvPr/>
          </p:nvSpPr>
          <p:spPr bwMode="auto">
            <a:xfrm>
              <a:off x="2621" y="22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91" name="Line 2168"/>
            <p:cNvSpPr>
              <a:spLocks noChangeShapeType="1"/>
            </p:cNvSpPr>
            <p:nvPr/>
          </p:nvSpPr>
          <p:spPr bwMode="auto">
            <a:xfrm>
              <a:off x="2621" y="224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92" name="Line 2169"/>
            <p:cNvSpPr>
              <a:spLocks noChangeShapeType="1"/>
            </p:cNvSpPr>
            <p:nvPr/>
          </p:nvSpPr>
          <p:spPr bwMode="auto">
            <a:xfrm>
              <a:off x="2621" y="22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93" name="Line 2170"/>
            <p:cNvSpPr>
              <a:spLocks noChangeShapeType="1"/>
            </p:cNvSpPr>
            <p:nvPr/>
          </p:nvSpPr>
          <p:spPr bwMode="auto">
            <a:xfrm>
              <a:off x="2621" y="22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94" name="Line 2171"/>
            <p:cNvSpPr>
              <a:spLocks noChangeShapeType="1"/>
            </p:cNvSpPr>
            <p:nvPr/>
          </p:nvSpPr>
          <p:spPr bwMode="auto">
            <a:xfrm>
              <a:off x="2621" y="228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95" name="Line 2172"/>
            <p:cNvSpPr>
              <a:spLocks noChangeShapeType="1"/>
            </p:cNvSpPr>
            <p:nvPr/>
          </p:nvSpPr>
          <p:spPr bwMode="auto">
            <a:xfrm>
              <a:off x="2621" y="229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96" name="Line 2173"/>
            <p:cNvSpPr>
              <a:spLocks noChangeShapeType="1"/>
            </p:cNvSpPr>
            <p:nvPr/>
          </p:nvSpPr>
          <p:spPr bwMode="auto">
            <a:xfrm>
              <a:off x="2621" y="23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97" name="Line 2174"/>
            <p:cNvSpPr>
              <a:spLocks noChangeShapeType="1"/>
            </p:cNvSpPr>
            <p:nvPr/>
          </p:nvSpPr>
          <p:spPr bwMode="auto">
            <a:xfrm>
              <a:off x="2621" y="23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98" name="Line 2175"/>
            <p:cNvSpPr>
              <a:spLocks noChangeShapeType="1"/>
            </p:cNvSpPr>
            <p:nvPr/>
          </p:nvSpPr>
          <p:spPr bwMode="auto">
            <a:xfrm>
              <a:off x="2621" y="233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99" name="Line 2176"/>
            <p:cNvSpPr>
              <a:spLocks noChangeShapeType="1"/>
            </p:cNvSpPr>
            <p:nvPr/>
          </p:nvSpPr>
          <p:spPr bwMode="auto">
            <a:xfrm>
              <a:off x="2621" y="23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00" name="Line 2177"/>
            <p:cNvSpPr>
              <a:spLocks noChangeShapeType="1"/>
            </p:cNvSpPr>
            <p:nvPr/>
          </p:nvSpPr>
          <p:spPr bwMode="auto">
            <a:xfrm>
              <a:off x="2621" y="23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01" name="Line 2178"/>
            <p:cNvSpPr>
              <a:spLocks noChangeShapeType="1"/>
            </p:cNvSpPr>
            <p:nvPr/>
          </p:nvSpPr>
          <p:spPr bwMode="auto">
            <a:xfrm>
              <a:off x="2621" y="23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02" name="Line 2179"/>
            <p:cNvSpPr>
              <a:spLocks noChangeShapeType="1"/>
            </p:cNvSpPr>
            <p:nvPr/>
          </p:nvSpPr>
          <p:spPr bwMode="auto">
            <a:xfrm>
              <a:off x="2621" y="23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03" name="Line 2180"/>
            <p:cNvSpPr>
              <a:spLocks noChangeShapeType="1"/>
            </p:cNvSpPr>
            <p:nvPr/>
          </p:nvSpPr>
          <p:spPr bwMode="auto">
            <a:xfrm>
              <a:off x="2621" y="24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04" name="Line 2181"/>
            <p:cNvSpPr>
              <a:spLocks noChangeShapeType="1"/>
            </p:cNvSpPr>
            <p:nvPr/>
          </p:nvSpPr>
          <p:spPr bwMode="auto">
            <a:xfrm>
              <a:off x="2621" y="24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05" name="Line 2182"/>
            <p:cNvSpPr>
              <a:spLocks noChangeShapeType="1"/>
            </p:cNvSpPr>
            <p:nvPr/>
          </p:nvSpPr>
          <p:spPr bwMode="auto">
            <a:xfrm>
              <a:off x="2621" y="242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06" name="Line 2183"/>
            <p:cNvSpPr>
              <a:spLocks noChangeShapeType="1"/>
            </p:cNvSpPr>
            <p:nvPr/>
          </p:nvSpPr>
          <p:spPr bwMode="auto">
            <a:xfrm>
              <a:off x="2621" y="243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07" name="Line 2184"/>
            <p:cNvSpPr>
              <a:spLocks noChangeShapeType="1"/>
            </p:cNvSpPr>
            <p:nvPr/>
          </p:nvSpPr>
          <p:spPr bwMode="auto">
            <a:xfrm>
              <a:off x="2621" y="24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08" name="Line 2185"/>
            <p:cNvSpPr>
              <a:spLocks noChangeShapeType="1"/>
            </p:cNvSpPr>
            <p:nvPr/>
          </p:nvSpPr>
          <p:spPr bwMode="auto">
            <a:xfrm>
              <a:off x="2621" y="24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09" name="Line 2186"/>
            <p:cNvSpPr>
              <a:spLocks noChangeShapeType="1"/>
            </p:cNvSpPr>
            <p:nvPr/>
          </p:nvSpPr>
          <p:spPr bwMode="auto">
            <a:xfrm>
              <a:off x="2621" y="247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10" name="Line 2187"/>
            <p:cNvSpPr>
              <a:spLocks noChangeShapeType="1"/>
            </p:cNvSpPr>
            <p:nvPr/>
          </p:nvSpPr>
          <p:spPr bwMode="auto">
            <a:xfrm>
              <a:off x="2621" y="248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11" name="Line 2188"/>
            <p:cNvSpPr>
              <a:spLocks noChangeShapeType="1"/>
            </p:cNvSpPr>
            <p:nvPr/>
          </p:nvSpPr>
          <p:spPr bwMode="auto">
            <a:xfrm>
              <a:off x="2621" y="25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12" name="Line 2189"/>
            <p:cNvSpPr>
              <a:spLocks noChangeShapeType="1"/>
            </p:cNvSpPr>
            <p:nvPr/>
          </p:nvSpPr>
          <p:spPr bwMode="auto">
            <a:xfrm>
              <a:off x="2621" y="25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13" name="Line 2190"/>
            <p:cNvSpPr>
              <a:spLocks noChangeShapeType="1"/>
            </p:cNvSpPr>
            <p:nvPr/>
          </p:nvSpPr>
          <p:spPr bwMode="auto">
            <a:xfrm>
              <a:off x="2621" y="25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14" name="Line 2191"/>
            <p:cNvSpPr>
              <a:spLocks noChangeShapeType="1"/>
            </p:cNvSpPr>
            <p:nvPr/>
          </p:nvSpPr>
          <p:spPr bwMode="auto">
            <a:xfrm>
              <a:off x="2621" y="25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15" name="Line 2192"/>
            <p:cNvSpPr>
              <a:spLocks noChangeShapeType="1"/>
            </p:cNvSpPr>
            <p:nvPr/>
          </p:nvSpPr>
          <p:spPr bwMode="auto">
            <a:xfrm>
              <a:off x="2621" y="25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16" name="Line 2193"/>
            <p:cNvSpPr>
              <a:spLocks noChangeShapeType="1"/>
            </p:cNvSpPr>
            <p:nvPr/>
          </p:nvSpPr>
          <p:spPr bwMode="auto">
            <a:xfrm>
              <a:off x="2621" y="256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17" name="Line 2194"/>
            <p:cNvSpPr>
              <a:spLocks noChangeShapeType="1"/>
            </p:cNvSpPr>
            <p:nvPr/>
          </p:nvSpPr>
          <p:spPr bwMode="auto">
            <a:xfrm>
              <a:off x="2621" y="257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18" name="Line 2195"/>
            <p:cNvSpPr>
              <a:spLocks noChangeShapeType="1"/>
            </p:cNvSpPr>
            <p:nvPr/>
          </p:nvSpPr>
          <p:spPr bwMode="auto">
            <a:xfrm>
              <a:off x="2621" y="25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19" name="Line 2196"/>
            <p:cNvSpPr>
              <a:spLocks noChangeShapeType="1"/>
            </p:cNvSpPr>
            <p:nvPr/>
          </p:nvSpPr>
          <p:spPr bwMode="auto">
            <a:xfrm>
              <a:off x="2621" y="26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20" name="Line 2197"/>
            <p:cNvSpPr>
              <a:spLocks noChangeShapeType="1"/>
            </p:cNvSpPr>
            <p:nvPr/>
          </p:nvSpPr>
          <p:spPr bwMode="auto">
            <a:xfrm>
              <a:off x="2621" y="261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21" name="Line 2198"/>
            <p:cNvSpPr>
              <a:spLocks noChangeShapeType="1"/>
            </p:cNvSpPr>
            <p:nvPr/>
          </p:nvSpPr>
          <p:spPr bwMode="auto">
            <a:xfrm>
              <a:off x="2621" y="262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22" name="Line 2199"/>
            <p:cNvSpPr>
              <a:spLocks noChangeShapeType="1"/>
            </p:cNvSpPr>
            <p:nvPr/>
          </p:nvSpPr>
          <p:spPr bwMode="auto">
            <a:xfrm>
              <a:off x="2621" y="26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23" name="Line 2200"/>
            <p:cNvSpPr>
              <a:spLocks noChangeShapeType="1"/>
            </p:cNvSpPr>
            <p:nvPr/>
          </p:nvSpPr>
          <p:spPr bwMode="auto">
            <a:xfrm>
              <a:off x="2621" y="26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24" name="Line 2201"/>
            <p:cNvSpPr>
              <a:spLocks noChangeShapeType="1"/>
            </p:cNvSpPr>
            <p:nvPr/>
          </p:nvSpPr>
          <p:spPr bwMode="auto">
            <a:xfrm>
              <a:off x="2621" y="26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25" name="Line 2202"/>
            <p:cNvSpPr>
              <a:spLocks noChangeShapeType="1"/>
            </p:cNvSpPr>
            <p:nvPr/>
          </p:nvSpPr>
          <p:spPr bwMode="auto">
            <a:xfrm>
              <a:off x="2621" y="26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26" name="Line 2203"/>
            <p:cNvSpPr>
              <a:spLocks noChangeShapeType="1"/>
            </p:cNvSpPr>
            <p:nvPr/>
          </p:nvSpPr>
          <p:spPr bwMode="auto">
            <a:xfrm>
              <a:off x="2621" y="26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27" name="Line 2204"/>
            <p:cNvSpPr>
              <a:spLocks noChangeShapeType="1"/>
            </p:cNvSpPr>
            <p:nvPr/>
          </p:nvSpPr>
          <p:spPr bwMode="auto">
            <a:xfrm>
              <a:off x="2621" y="27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28" name="Line 2205"/>
            <p:cNvSpPr>
              <a:spLocks noChangeShapeType="1"/>
            </p:cNvSpPr>
            <p:nvPr/>
          </p:nvSpPr>
          <p:spPr bwMode="auto">
            <a:xfrm>
              <a:off x="2621" y="27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29" name="Line 2206"/>
            <p:cNvSpPr>
              <a:spLocks noChangeShapeType="1"/>
            </p:cNvSpPr>
            <p:nvPr/>
          </p:nvSpPr>
          <p:spPr bwMode="auto">
            <a:xfrm>
              <a:off x="2621" y="27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30" name="Line 2207"/>
            <p:cNvSpPr>
              <a:spLocks noChangeShapeType="1"/>
            </p:cNvSpPr>
            <p:nvPr/>
          </p:nvSpPr>
          <p:spPr bwMode="auto">
            <a:xfrm>
              <a:off x="2621" y="27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31" name="Line 2208"/>
            <p:cNvSpPr>
              <a:spLocks noChangeShapeType="1"/>
            </p:cNvSpPr>
            <p:nvPr/>
          </p:nvSpPr>
          <p:spPr bwMode="auto">
            <a:xfrm>
              <a:off x="2621" y="275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32" name="Line 2209"/>
            <p:cNvSpPr>
              <a:spLocks noChangeShapeType="1"/>
            </p:cNvSpPr>
            <p:nvPr/>
          </p:nvSpPr>
          <p:spPr bwMode="auto">
            <a:xfrm>
              <a:off x="2621" y="276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33" name="Line 2210"/>
            <p:cNvSpPr>
              <a:spLocks noChangeShapeType="1"/>
            </p:cNvSpPr>
            <p:nvPr/>
          </p:nvSpPr>
          <p:spPr bwMode="auto">
            <a:xfrm>
              <a:off x="2621" y="2782"/>
              <a:ext cx="0" cy="2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34" name="Line 2211"/>
            <p:cNvSpPr>
              <a:spLocks noChangeShapeType="1"/>
            </p:cNvSpPr>
            <p:nvPr/>
          </p:nvSpPr>
          <p:spPr bwMode="auto">
            <a:xfrm>
              <a:off x="2693" y="2766"/>
              <a:ext cx="0" cy="1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35" name="Line 2212"/>
            <p:cNvSpPr>
              <a:spLocks noChangeShapeType="1"/>
            </p:cNvSpPr>
            <p:nvPr/>
          </p:nvSpPr>
          <p:spPr bwMode="auto">
            <a:xfrm>
              <a:off x="2693" y="8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36" name="Line 2213"/>
            <p:cNvSpPr>
              <a:spLocks noChangeShapeType="1"/>
            </p:cNvSpPr>
            <p:nvPr/>
          </p:nvSpPr>
          <p:spPr bwMode="auto">
            <a:xfrm>
              <a:off x="2693" y="8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37" name="Line 2214"/>
            <p:cNvSpPr>
              <a:spLocks noChangeShapeType="1"/>
            </p:cNvSpPr>
            <p:nvPr/>
          </p:nvSpPr>
          <p:spPr bwMode="auto">
            <a:xfrm>
              <a:off x="2693" y="8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44" name="Group 2416"/>
          <p:cNvGrpSpPr>
            <a:grpSpLocks/>
          </p:cNvGrpSpPr>
          <p:nvPr/>
        </p:nvGrpSpPr>
        <p:grpSpPr bwMode="auto">
          <a:xfrm>
            <a:off x="4275138" y="1365251"/>
            <a:ext cx="90488" cy="3054350"/>
            <a:chOff x="2693" y="860"/>
            <a:chExt cx="57" cy="1924"/>
          </a:xfrm>
        </p:grpSpPr>
        <p:sp>
          <p:nvSpPr>
            <p:cNvPr id="2938" name="Line 2216"/>
            <p:cNvSpPr>
              <a:spLocks noChangeShapeType="1"/>
            </p:cNvSpPr>
            <p:nvPr/>
          </p:nvSpPr>
          <p:spPr bwMode="auto">
            <a:xfrm>
              <a:off x="2693" y="8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39" name="Line 2217"/>
            <p:cNvSpPr>
              <a:spLocks noChangeShapeType="1"/>
            </p:cNvSpPr>
            <p:nvPr/>
          </p:nvSpPr>
          <p:spPr bwMode="auto">
            <a:xfrm>
              <a:off x="2693" y="9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40" name="Line 2218"/>
            <p:cNvSpPr>
              <a:spLocks noChangeShapeType="1"/>
            </p:cNvSpPr>
            <p:nvPr/>
          </p:nvSpPr>
          <p:spPr bwMode="auto">
            <a:xfrm>
              <a:off x="2693" y="92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41" name="Line 2219"/>
            <p:cNvSpPr>
              <a:spLocks noChangeShapeType="1"/>
            </p:cNvSpPr>
            <p:nvPr/>
          </p:nvSpPr>
          <p:spPr bwMode="auto">
            <a:xfrm>
              <a:off x="2693" y="93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42" name="Line 2220"/>
            <p:cNvSpPr>
              <a:spLocks noChangeShapeType="1"/>
            </p:cNvSpPr>
            <p:nvPr/>
          </p:nvSpPr>
          <p:spPr bwMode="auto">
            <a:xfrm>
              <a:off x="2693" y="9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43" name="Line 2221"/>
            <p:cNvSpPr>
              <a:spLocks noChangeShapeType="1"/>
            </p:cNvSpPr>
            <p:nvPr/>
          </p:nvSpPr>
          <p:spPr bwMode="auto">
            <a:xfrm>
              <a:off x="2693" y="9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44" name="Line 2222"/>
            <p:cNvSpPr>
              <a:spLocks noChangeShapeType="1"/>
            </p:cNvSpPr>
            <p:nvPr/>
          </p:nvSpPr>
          <p:spPr bwMode="auto">
            <a:xfrm>
              <a:off x="2693" y="97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45" name="Line 2223"/>
            <p:cNvSpPr>
              <a:spLocks noChangeShapeType="1"/>
            </p:cNvSpPr>
            <p:nvPr/>
          </p:nvSpPr>
          <p:spPr bwMode="auto">
            <a:xfrm>
              <a:off x="2693" y="98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46" name="Line 2224"/>
            <p:cNvSpPr>
              <a:spLocks noChangeShapeType="1"/>
            </p:cNvSpPr>
            <p:nvPr/>
          </p:nvSpPr>
          <p:spPr bwMode="auto">
            <a:xfrm>
              <a:off x="2693" y="10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47" name="Line 2225"/>
            <p:cNvSpPr>
              <a:spLocks noChangeShapeType="1"/>
            </p:cNvSpPr>
            <p:nvPr/>
          </p:nvSpPr>
          <p:spPr bwMode="auto">
            <a:xfrm>
              <a:off x="2693" y="10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48" name="Line 2226"/>
            <p:cNvSpPr>
              <a:spLocks noChangeShapeType="1"/>
            </p:cNvSpPr>
            <p:nvPr/>
          </p:nvSpPr>
          <p:spPr bwMode="auto">
            <a:xfrm>
              <a:off x="2693" y="10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49" name="Line 2227"/>
            <p:cNvSpPr>
              <a:spLocks noChangeShapeType="1"/>
            </p:cNvSpPr>
            <p:nvPr/>
          </p:nvSpPr>
          <p:spPr bwMode="auto">
            <a:xfrm>
              <a:off x="2693" y="10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50" name="Line 2228"/>
            <p:cNvSpPr>
              <a:spLocks noChangeShapeType="1"/>
            </p:cNvSpPr>
            <p:nvPr/>
          </p:nvSpPr>
          <p:spPr bwMode="auto">
            <a:xfrm>
              <a:off x="2693" y="10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51" name="Line 2229"/>
            <p:cNvSpPr>
              <a:spLocks noChangeShapeType="1"/>
            </p:cNvSpPr>
            <p:nvPr/>
          </p:nvSpPr>
          <p:spPr bwMode="auto">
            <a:xfrm>
              <a:off x="2693" y="106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52" name="Line 2230"/>
            <p:cNvSpPr>
              <a:spLocks noChangeShapeType="1"/>
            </p:cNvSpPr>
            <p:nvPr/>
          </p:nvSpPr>
          <p:spPr bwMode="auto">
            <a:xfrm>
              <a:off x="2693" y="107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53" name="Line 2231"/>
            <p:cNvSpPr>
              <a:spLocks noChangeShapeType="1"/>
            </p:cNvSpPr>
            <p:nvPr/>
          </p:nvSpPr>
          <p:spPr bwMode="auto">
            <a:xfrm>
              <a:off x="2693" y="10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54" name="Line 2232"/>
            <p:cNvSpPr>
              <a:spLocks noChangeShapeType="1"/>
            </p:cNvSpPr>
            <p:nvPr/>
          </p:nvSpPr>
          <p:spPr bwMode="auto">
            <a:xfrm>
              <a:off x="2693" y="11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55" name="Line 2233"/>
            <p:cNvSpPr>
              <a:spLocks noChangeShapeType="1"/>
            </p:cNvSpPr>
            <p:nvPr/>
          </p:nvSpPr>
          <p:spPr bwMode="auto">
            <a:xfrm>
              <a:off x="2693" y="111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56" name="Line 2234"/>
            <p:cNvSpPr>
              <a:spLocks noChangeShapeType="1"/>
            </p:cNvSpPr>
            <p:nvPr/>
          </p:nvSpPr>
          <p:spPr bwMode="auto">
            <a:xfrm>
              <a:off x="2693" y="112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57" name="Line 2235"/>
            <p:cNvSpPr>
              <a:spLocks noChangeShapeType="1"/>
            </p:cNvSpPr>
            <p:nvPr/>
          </p:nvSpPr>
          <p:spPr bwMode="auto">
            <a:xfrm>
              <a:off x="2693" y="11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58" name="Line 2236"/>
            <p:cNvSpPr>
              <a:spLocks noChangeShapeType="1"/>
            </p:cNvSpPr>
            <p:nvPr/>
          </p:nvSpPr>
          <p:spPr bwMode="auto">
            <a:xfrm>
              <a:off x="2693" y="11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59" name="Line 2237"/>
            <p:cNvSpPr>
              <a:spLocks noChangeShapeType="1"/>
            </p:cNvSpPr>
            <p:nvPr/>
          </p:nvSpPr>
          <p:spPr bwMode="auto">
            <a:xfrm>
              <a:off x="2693" y="11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60" name="Line 2238"/>
            <p:cNvSpPr>
              <a:spLocks noChangeShapeType="1"/>
            </p:cNvSpPr>
            <p:nvPr/>
          </p:nvSpPr>
          <p:spPr bwMode="auto">
            <a:xfrm>
              <a:off x="2693" y="11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61" name="Line 2239"/>
            <p:cNvSpPr>
              <a:spLocks noChangeShapeType="1"/>
            </p:cNvSpPr>
            <p:nvPr/>
          </p:nvSpPr>
          <p:spPr bwMode="auto">
            <a:xfrm>
              <a:off x="2693" y="11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62" name="Line 2240"/>
            <p:cNvSpPr>
              <a:spLocks noChangeShapeType="1"/>
            </p:cNvSpPr>
            <p:nvPr/>
          </p:nvSpPr>
          <p:spPr bwMode="auto">
            <a:xfrm>
              <a:off x="2693" y="12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63" name="Line 2241"/>
            <p:cNvSpPr>
              <a:spLocks noChangeShapeType="1"/>
            </p:cNvSpPr>
            <p:nvPr/>
          </p:nvSpPr>
          <p:spPr bwMode="auto">
            <a:xfrm>
              <a:off x="2693" y="12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64" name="Line 2242"/>
            <p:cNvSpPr>
              <a:spLocks noChangeShapeType="1"/>
            </p:cNvSpPr>
            <p:nvPr/>
          </p:nvSpPr>
          <p:spPr bwMode="auto">
            <a:xfrm>
              <a:off x="2693" y="12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65" name="Line 2243"/>
            <p:cNvSpPr>
              <a:spLocks noChangeShapeType="1"/>
            </p:cNvSpPr>
            <p:nvPr/>
          </p:nvSpPr>
          <p:spPr bwMode="auto">
            <a:xfrm>
              <a:off x="2693" y="12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66" name="Line 2244"/>
            <p:cNvSpPr>
              <a:spLocks noChangeShapeType="1"/>
            </p:cNvSpPr>
            <p:nvPr/>
          </p:nvSpPr>
          <p:spPr bwMode="auto">
            <a:xfrm>
              <a:off x="2693" y="125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67" name="Line 2245"/>
            <p:cNvSpPr>
              <a:spLocks noChangeShapeType="1"/>
            </p:cNvSpPr>
            <p:nvPr/>
          </p:nvSpPr>
          <p:spPr bwMode="auto">
            <a:xfrm>
              <a:off x="2693" y="126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68" name="Line 2246"/>
            <p:cNvSpPr>
              <a:spLocks noChangeShapeType="1"/>
            </p:cNvSpPr>
            <p:nvPr/>
          </p:nvSpPr>
          <p:spPr bwMode="auto">
            <a:xfrm>
              <a:off x="2693" y="12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69" name="Line 2247"/>
            <p:cNvSpPr>
              <a:spLocks noChangeShapeType="1"/>
            </p:cNvSpPr>
            <p:nvPr/>
          </p:nvSpPr>
          <p:spPr bwMode="auto">
            <a:xfrm>
              <a:off x="2693" y="12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70" name="Line 2248"/>
            <p:cNvSpPr>
              <a:spLocks noChangeShapeType="1"/>
            </p:cNvSpPr>
            <p:nvPr/>
          </p:nvSpPr>
          <p:spPr bwMode="auto">
            <a:xfrm>
              <a:off x="2693" y="130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71" name="Line 2249"/>
            <p:cNvSpPr>
              <a:spLocks noChangeShapeType="1"/>
            </p:cNvSpPr>
            <p:nvPr/>
          </p:nvSpPr>
          <p:spPr bwMode="auto">
            <a:xfrm>
              <a:off x="2693" y="131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72" name="Line 2250"/>
            <p:cNvSpPr>
              <a:spLocks noChangeShapeType="1"/>
            </p:cNvSpPr>
            <p:nvPr/>
          </p:nvSpPr>
          <p:spPr bwMode="auto">
            <a:xfrm>
              <a:off x="2693" y="13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73" name="Line 2251"/>
            <p:cNvSpPr>
              <a:spLocks noChangeShapeType="1"/>
            </p:cNvSpPr>
            <p:nvPr/>
          </p:nvSpPr>
          <p:spPr bwMode="auto">
            <a:xfrm>
              <a:off x="2693" y="13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74" name="Line 2252"/>
            <p:cNvSpPr>
              <a:spLocks noChangeShapeType="1"/>
            </p:cNvSpPr>
            <p:nvPr/>
          </p:nvSpPr>
          <p:spPr bwMode="auto">
            <a:xfrm>
              <a:off x="2693" y="13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75" name="Line 2253"/>
            <p:cNvSpPr>
              <a:spLocks noChangeShapeType="1"/>
            </p:cNvSpPr>
            <p:nvPr/>
          </p:nvSpPr>
          <p:spPr bwMode="auto">
            <a:xfrm>
              <a:off x="2693" y="13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76" name="Line 2254"/>
            <p:cNvSpPr>
              <a:spLocks noChangeShapeType="1"/>
            </p:cNvSpPr>
            <p:nvPr/>
          </p:nvSpPr>
          <p:spPr bwMode="auto">
            <a:xfrm>
              <a:off x="2693" y="13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77" name="Line 2255"/>
            <p:cNvSpPr>
              <a:spLocks noChangeShapeType="1"/>
            </p:cNvSpPr>
            <p:nvPr/>
          </p:nvSpPr>
          <p:spPr bwMode="auto">
            <a:xfrm>
              <a:off x="2693" y="139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78" name="Line 2256"/>
            <p:cNvSpPr>
              <a:spLocks noChangeShapeType="1"/>
            </p:cNvSpPr>
            <p:nvPr/>
          </p:nvSpPr>
          <p:spPr bwMode="auto">
            <a:xfrm>
              <a:off x="2693" y="140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79" name="Line 2257"/>
            <p:cNvSpPr>
              <a:spLocks noChangeShapeType="1"/>
            </p:cNvSpPr>
            <p:nvPr/>
          </p:nvSpPr>
          <p:spPr bwMode="auto">
            <a:xfrm>
              <a:off x="2693" y="14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80" name="Line 2258"/>
            <p:cNvSpPr>
              <a:spLocks noChangeShapeType="1"/>
            </p:cNvSpPr>
            <p:nvPr/>
          </p:nvSpPr>
          <p:spPr bwMode="auto">
            <a:xfrm>
              <a:off x="2693" y="14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81" name="Line 2259"/>
            <p:cNvSpPr>
              <a:spLocks noChangeShapeType="1"/>
            </p:cNvSpPr>
            <p:nvPr/>
          </p:nvSpPr>
          <p:spPr bwMode="auto">
            <a:xfrm>
              <a:off x="2693" y="144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82" name="Line 2260"/>
            <p:cNvSpPr>
              <a:spLocks noChangeShapeType="1"/>
            </p:cNvSpPr>
            <p:nvPr/>
          </p:nvSpPr>
          <p:spPr bwMode="auto">
            <a:xfrm>
              <a:off x="2693" y="145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83" name="Line 2261"/>
            <p:cNvSpPr>
              <a:spLocks noChangeShapeType="1"/>
            </p:cNvSpPr>
            <p:nvPr/>
          </p:nvSpPr>
          <p:spPr bwMode="auto">
            <a:xfrm>
              <a:off x="2693" y="14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84" name="Line 2262"/>
            <p:cNvSpPr>
              <a:spLocks noChangeShapeType="1"/>
            </p:cNvSpPr>
            <p:nvPr/>
          </p:nvSpPr>
          <p:spPr bwMode="auto">
            <a:xfrm>
              <a:off x="2693" y="14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85" name="Line 2263"/>
            <p:cNvSpPr>
              <a:spLocks noChangeShapeType="1"/>
            </p:cNvSpPr>
            <p:nvPr/>
          </p:nvSpPr>
          <p:spPr bwMode="auto">
            <a:xfrm>
              <a:off x="2693" y="14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86" name="Line 2264"/>
            <p:cNvSpPr>
              <a:spLocks noChangeShapeType="1"/>
            </p:cNvSpPr>
            <p:nvPr/>
          </p:nvSpPr>
          <p:spPr bwMode="auto">
            <a:xfrm>
              <a:off x="2693" y="15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87" name="Line 2265"/>
            <p:cNvSpPr>
              <a:spLocks noChangeShapeType="1"/>
            </p:cNvSpPr>
            <p:nvPr/>
          </p:nvSpPr>
          <p:spPr bwMode="auto">
            <a:xfrm>
              <a:off x="2693" y="15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88" name="Line 2266"/>
            <p:cNvSpPr>
              <a:spLocks noChangeShapeType="1"/>
            </p:cNvSpPr>
            <p:nvPr/>
          </p:nvSpPr>
          <p:spPr bwMode="auto">
            <a:xfrm>
              <a:off x="2693" y="15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89" name="Line 2267"/>
            <p:cNvSpPr>
              <a:spLocks noChangeShapeType="1"/>
            </p:cNvSpPr>
            <p:nvPr/>
          </p:nvSpPr>
          <p:spPr bwMode="auto">
            <a:xfrm>
              <a:off x="2693" y="154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90" name="Line 2268"/>
            <p:cNvSpPr>
              <a:spLocks noChangeShapeType="1"/>
            </p:cNvSpPr>
            <p:nvPr/>
          </p:nvSpPr>
          <p:spPr bwMode="auto">
            <a:xfrm>
              <a:off x="2693" y="15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91" name="Line 2269"/>
            <p:cNvSpPr>
              <a:spLocks noChangeShapeType="1"/>
            </p:cNvSpPr>
            <p:nvPr/>
          </p:nvSpPr>
          <p:spPr bwMode="auto">
            <a:xfrm>
              <a:off x="2693" y="15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92" name="Line 2270"/>
            <p:cNvSpPr>
              <a:spLocks noChangeShapeType="1"/>
            </p:cNvSpPr>
            <p:nvPr/>
          </p:nvSpPr>
          <p:spPr bwMode="auto">
            <a:xfrm>
              <a:off x="2693" y="15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93" name="Line 2271"/>
            <p:cNvSpPr>
              <a:spLocks noChangeShapeType="1"/>
            </p:cNvSpPr>
            <p:nvPr/>
          </p:nvSpPr>
          <p:spPr bwMode="auto">
            <a:xfrm>
              <a:off x="2693" y="15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94" name="Line 2272"/>
            <p:cNvSpPr>
              <a:spLocks noChangeShapeType="1"/>
            </p:cNvSpPr>
            <p:nvPr/>
          </p:nvSpPr>
          <p:spPr bwMode="auto">
            <a:xfrm>
              <a:off x="2693" y="16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95" name="Line 2273"/>
            <p:cNvSpPr>
              <a:spLocks noChangeShapeType="1"/>
            </p:cNvSpPr>
            <p:nvPr/>
          </p:nvSpPr>
          <p:spPr bwMode="auto">
            <a:xfrm>
              <a:off x="2693" y="16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96" name="Line 2274"/>
            <p:cNvSpPr>
              <a:spLocks noChangeShapeType="1"/>
            </p:cNvSpPr>
            <p:nvPr/>
          </p:nvSpPr>
          <p:spPr bwMode="auto">
            <a:xfrm>
              <a:off x="2693" y="163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97" name="Line 2275"/>
            <p:cNvSpPr>
              <a:spLocks noChangeShapeType="1"/>
            </p:cNvSpPr>
            <p:nvPr/>
          </p:nvSpPr>
          <p:spPr bwMode="auto">
            <a:xfrm>
              <a:off x="2693" y="16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98" name="Line 2276"/>
            <p:cNvSpPr>
              <a:spLocks noChangeShapeType="1"/>
            </p:cNvSpPr>
            <p:nvPr/>
          </p:nvSpPr>
          <p:spPr bwMode="auto">
            <a:xfrm>
              <a:off x="2693" y="16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99" name="Line 2277"/>
            <p:cNvSpPr>
              <a:spLocks noChangeShapeType="1"/>
            </p:cNvSpPr>
            <p:nvPr/>
          </p:nvSpPr>
          <p:spPr bwMode="auto">
            <a:xfrm>
              <a:off x="2693" y="16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00" name="Line 2278"/>
            <p:cNvSpPr>
              <a:spLocks noChangeShapeType="1"/>
            </p:cNvSpPr>
            <p:nvPr/>
          </p:nvSpPr>
          <p:spPr bwMode="auto">
            <a:xfrm>
              <a:off x="2693" y="16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01" name="Line 2279"/>
            <p:cNvSpPr>
              <a:spLocks noChangeShapeType="1"/>
            </p:cNvSpPr>
            <p:nvPr/>
          </p:nvSpPr>
          <p:spPr bwMode="auto">
            <a:xfrm>
              <a:off x="2693" y="17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02" name="Line 2280"/>
            <p:cNvSpPr>
              <a:spLocks noChangeShapeType="1"/>
            </p:cNvSpPr>
            <p:nvPr/>
          </p:nvSpPr>
          <p:spPr bwMode="auto">
            <a:xfrm>
              <a:off x="2693" y="17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03" name="Line 2281"/>
            <p:cNvSpPr>
              <a:spLocks noChangeShapeType="1"/>
            </p:cNvSpPr>
            <p:nvPr/>
          </p:nvSpPr>
          <p:spPr bwMode="auto">
            <a:xfrm>
              <a:off x="2693" y="17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04" name="Line 2282"/>
            <p:cNvSpPr>
              <a:spLocks noChangeShapeType="1"/>
            </p:cNvSpPr>
            <p:nvPr/>
          </p:nvSpPr>
          <p:spPr bwMode="auto">
            <a:xfrm>
              <a:off x="2693" y="17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05" name="Line 2283"/>
            <p:cNvSpPr>
              <a:spLocks noChangeShapeType="1"/>
            </p:cNvSpPr>
            <p:nvPr/>
          </p:nvSpPr>
          <p:spPr bwMode="auto">
            <a:xfrm>
              <a:off x="2693" y="17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06" name="Line 2284"/>
            <p:cNvSpPr>
              <a:spLocks noChangeShapeType="1"/>
            </p:cNvSpPr>
            <p:nvPr/>
          </p:nvSpPr>
          <p:spPr bwMode="auto">
            <a:xfrm>
              <a:off x="2693" y="17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07" name="Line 2285"/>
            <p:cNvSpPr>
              <a:spLocks noChangeShapeType="1"/>
            </p:cNvSpPr>
            <p:nvPr/>
          </p:nvSpPr>
          <p:spPr bwMode="auto">
            <a:xfrm>
              <a:off x="2693" y="177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08" name="Line 2286"/>
            <p:cNvSpPr>
              <a:spLocks noChangeShapeType="1"/>
            </p:cNvSpPr>
            <p:nvPr/>
          </p:nvSpPr>
          <p:spPr bwMode="auto">
            <a:xfrm>
              <a:off x="2693" y="17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09" name="Line 2287"/>
            <p:cNvSpPr>
              <a:spLocks noChangeShapeType="1"/>
            </p:cNvSpPr>
            <p:nvPr/>
          </p:nvSpPr>
          <p:spPr bwMode="auto">
            <a:xfrm>
              <a:off x="2693" y="18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10" name="Line 2288"/>
            <p:cNvSpPr>
              <a:spLocks noChangeShapeType="1"/>
            </p:cNvSpPr>
            <p:nvPr/>
          </p:nvSpPr>
          <p:spPr bwMode="auto">
            <a:xfrm>
              <a:off x="2693" y="18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11" name="Line 2289"/>
            <p:cNvSpPr>
              <a:spLocks noChangeShapeType="1"/>
            </p:cNvSpPr>
            <p:nvPr/>
          </p:nvSpPr>
          <p:spPr bwMode="auto">
            <a:xfrm>
              <a:off x="2693" y="18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12" name="Line 2290"/>
            <p:cNvSpPr>
              <a:spLocks noChangeShapeType="1"/>
            </p:cNvSpPr>
            <p:nvPr/>
          </p:nvSpPr>
          <p:spPr bwMode="auto">
            <a:xfrm>
              <a:off x="2693" y="18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13" name="Line 2291"/>
            <p:cNvSpPr>
              <a:spLocks noChangeShapeType="1"/>
            </p:cNvSpPr>
            <p:nvPr/>
          </p:nvSpPr>
          <p:spPr bwMode="auto">
            <a:xfrm>
              <a:off x="2693" y="18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14" name="Line 2292"/>
            <p:cNvSpPr>
              <a:spLocks noChangeShapeType="1"/>
            </p:cNvSpPr>
            <p:nvPr/>
          </p:nvSpPr>
          <p:spPr bwMode="auto">
            <a:xfrm>
              <a:off x="2693" y="18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15" name="Line 2293"/>
            <p:cNvSpPr>
              <a:spLocks noChangeShapeType="1"/>
            </p:cNvSpPr>
            <p:nvPr/>
          </p:nvSpPr>
          <p:spPr bwMode="auto">
            <a:xfrm>
              <a:off x="2693" y="18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16" name="Line 2294"/>
            <p:cNvSpPr>
              <a:spLocks noChangeShapeType="1"/>
            </p:cNvSpPr>
            <p:nvPr/>
          </p:nvSpPr>
          <p:spPr bwMode="auto">
            <a:xfrm>
              <a:off x="2693" y="18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17" name="Line 2295"/>
            <p:cNvSpPr>
              <a:spLocks noChangeShapeType="1"/>
            </p:cNvSpPr>
            <p:nvPr/>
          </p:nvSpPr>
          <p:spPr bwMode="auto">
            <a:xfrm>
              <a:off x="2693" y="19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18" name="Line 2296"/>
            <p:cNvSpPr>
              <a:spLocks noChangeShapeType="1"/>
            </p:cNvSpPr>
            <p:nvPr/>
          </p:nvSpPr>
          <p:spPr bwMode="auto">
            <a:xfrm>
              <a:off x="2693" y="19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19" name="Line 2297"/>
            <p:cNvSpPr>
              <a:spLocks noChangeShapeType="1"/>
            </p:cNvSpPr>
            <p:nvPr/>
          </p:nvSpPr>
          <p:spPr bwMode="auto">
            <a:xfrm>
              <a:off x="2693" y="19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20" name="Line 2298"/>
            <p:cNvSpPr>
              <a:spLocks noChangeShapeType="1"/>
            </p:cNvSpPr>
            <p:nvPr/>
          </p:nvSpPr>
          <p:spPr bwMode="auto">
            <a:xfrm>
              <a:off x="2693" y="19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21" name="Line 2299"/>
            <p:cNvSpPr>
              <a:spLocks noChangeShapeType="1"/>
            </p:cNvSpPr>
            <p:nvPr/>
          </p:nvSpPr>
          <p:spPr bwMode="auto">
            <a:xfrm>
              <a:off x="2693" y="19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22" name="Line 2300"/>
            <p:cNvSpPr>
              <a:spLocks noChangeShapeType="1"/>
            </p:cNvSpPr>
            <p:nvPr/>
          </p:nvSpPr>
          <p:spPr bwMode="auto">
            <a:xfrm>
              <a:off x="2693" y="19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23" name="Line 2301"/>
            <p:cNvSpPr>
              <a:spLocks noChangeShapeType="1"/>
            </p:cNvSpPr>
            <p:nvPr/>
          </p:nvSpPr>
          <p:spPr bwMode="auto">
            <a:xfrm>
              <a:off x="2693" y="19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24" name="Line 2302"/>
            <p:cNvSpPr>
              <a:spLocks noChangeShapeType="1"/>
            </p:cNvSpPr>
            <p:nvPr/>
          </p:nvSpPr>
          <p:spPr bwMode="auto">
            <a:xfrm>
              <a:off x="2693" y="19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25" name="Line 2303"/>
            <p:cNvSpPr>
              <a:spLocks noChangeShapeType="1"/>
            </p:cNvSpPr>
            <p:nvPr/>
          </p:nvSpPr>
          <p:spPr bwMode="auto">
            <a:xfrm>
              <a:off x="2693" y="20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26" name="Line 2304"/>
            <p:cNvSpPr>
              <a:spLocks noChangeShapeType="1"/>
            </p:cNvSpPr>
            <p:nvPr/>
          </p:nvSpPr>
          <p:spPr bwMode="auto">
            <a:xfrm>
              <a:off x="2693" y="20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27" name="Line 2305"/>
            <p:cNvSpPr>
              <a:spLocks noChangeShapeType="1"/>
            </p:cNvSpPr>
            <p:nvPr/>
          </p:nvSpPr>
          <p:spPr bwMode="auto">
            <a:xfrm>
              <a:off x="2693" y="20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28" name="Line 2306"/>
            <p:cNvSpPr>
              <a:spLocks noChangeShapeType="1"/>
            </p:cNvSpPr>
            <p:nvPr/>
          </p:nvSpPr>
          <p:spPr bwMode="auto">
            <a:xfrm>
              <a:off x="2693" y="20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29" name="Line 2307"/>
            <p:cNvSpPr>
              <a:spLocks noChangeShapeType="1"/>
            </p:cNvSpPr>
            <p:nvPr/>
          </p:nvSpPr>
          <p:spPr bwMode="auto">
            <a:xfrm>
              <a:off x="2693" y="20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30" name="Line 2308"/>
            <p:cNvSpPr>
              <a:spLocks noChangeShapeType="1"/>
            </p:cNvSpPr>
            <p:nvPr/>
          </p:nvSpPr>
          <p:spPr bwMode="auto">
            <a:xfrm>
              <a:off x="2693" y="20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31" name="Line 2309"/>
            <p:cNvSpPr>
              <a:spLocks noChangeShapeType="1"/>
            </p:cNvSpPr>
            <p:nvPr/>
          </p:nvSpPr>
          <p:spPr bwMode="auto">
            <a:xfrm>
              <a:off x="2693" y="20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32" name="Line 2310"/>
            <p:cNvSpPr>
              <a:spLocks noChangeShapeType="1"/>
            </p:cNvSpPr>
            <p:nvPr/>
          </p:nvSpPr>
          <p:spPr bwMode="auto">
            <a:xfrm>
              <a:off x="2693" y="209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33" name="Line 2311"/>
            <p:cNvSpPr>
              <a:spLocks noChangeShapeType="1"/>
            </p:cNvSpPr>
            <p:nvPr/>
          </p:nvSpPr>
          <p:spPr bwMode="auto">
            <a:xfrm>
              <a:off x="2693" y="210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34" name="Line 2312"/>
            <p:cNvSpPr>
              <a:spLocks noChangeShapeType="1"/>
            </p:cNvSpPr>
            <p:nvPr/>
          </p:nvSpPr>
          <p:spPr bwMode="auto">
            <a:xfrm>
              <a:off x="2693" y="21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35" name="Line 2313"/>
            <p:cNvSpPr>
              <a:spLocks noChangeShapeType="1"/>
            </p:cNvSpPr>
            <p:nvPr/>
          </p:nvSpPr>
          <p:spPr bwMode="auto">
            <a:xfrm>
              <a:off x="2693" y="21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36" name="Line 2314"/>
            <p:cNvSpPr>
              <a:spLocks noChangeShapeType="1"/>
            </p:cNvSpPr>
            <p:nvPr/>
          </p:nvSpPr>
          <p:spPr bwMode="auto">
            <a:xfrm>
              <a:off x="2693" y="214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37" name="Line 2315"/>
            <p:cNvSpPr>
              <a:spLocks noChangeShapeType="1"/>
            </p:cNvSpPr>
            <p:nvPr/>
          </p:nvSpPr>
          <p:spPr bwMode="auto">
            <a:xfrm>
              <a:off x="2693" y="215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38" name="Line 2316"/>
            <p:cNvSpPr>
              <a:spLocks noChangeShapeType="1"/>
            </p:cNvSpPr>
            <p:nvPr/>
          </p:nvSpPr>
          <p:spPr bwMode="auto">
            <a:xfrm>
              <a:off x="2693" y="21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39" name="Line 2317"/>
            <p:cNvSpPr>
              <a:spLocks noChangeShapeType="1"/>
            </p:cNvSpPr>
            <p:nvPr/>
          </p:nvSpPr>
          <p:spPr bwMode="auto">
            <a:xfrm>
              <a:off x="2693" y="21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40" name="Line 2318"/>
            <p:cNvSpPr>
              <a:spLocks noChangeShapeType="1"/>
            </p:cNvSpPr>
            <p:nvPr/>
          </p:nvSpPr>
          <p:spPr bwMode="auto">
            <a:xfrm>
              <a:off x="2693" y="21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41" name="Line 2319"/>
            <p:cNvSpPr>
              <a:spLocks noChangeShapeType="1"/>
            </p:cNvSpPr>
            <p:nvPr/>
          </p:nvSpPr>
          <p:spPr bwMode="auto">
            <a:xfrm>
              <a:off x="2693" y="22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42" name="Line 2320"/>
            <p:cNvSpPr>
              <a:spLocks noChangeShapeType="1"/>
            </p:cNvSpPr>
            <p:nvPr/>
          </p:nvSpPr>
          <p:spPr bwMode="auto">
            <a:xfrm>
              <a:off x="2693" y="22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43" name="Line 2321"/>
            <p:cNvSpPr>
              <a:spLocks noChangeShapeType="1"/>
            </p:cNvSpPr>
            <p:nvPr/>
          </p:nvSpPr>
          <p:spPr bwMode="auto">
            <a:xfrm>
              <a:off x="2693" y="22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44" name="Line 2322"/>
            <p:cNvSpPr>
              <a:spLocks noChangeShapeType="1"/>
            </p:cNvSpPr>
            <p:nvPr/>
          </p:nvSpPr>
          <p:spPr bwMode="auto">
            <a:xfrm>
              <a:off x="2693" y="224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45" name="Line 2323"/>
            <p:cNvSpPr>
              <a:spLocks noChangeShapeType="1"/>
            </p:cNvSpPr>
            <p:nvPr/>
          </p:nvSpPr>
          <p:spPr bwMode="auto">
            <a:xfrm>
              <a:off x="2693" y="22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46" name="Line 2324"/>
            <p:cNvSpPr>
              <a:spLocks noChangeShapeType="1"/>
            </p:cNvSpPr>
            <p:nvPr/>
          </p:nvSpPr>
          <p:spPr bwMode="auto">
            <a:xfrm>
              <a:off x="2693" y="22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47" name="Line 2325"/>
            <p:cNvSpPr>
              <a:spLocks noChangeShapeType="1"/>
            </p:cNvSpPr>
            <p:nvPr/>
          </p:nvSpPr>
          <p:spPr bwMode="auto">
            <a:xfrm>
              <a:off x="2693" y="228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48" name="Line 2326"/>
            <p:cNvSpPr>
              <a:spLocks noChangeShapeType="1"/>
            </p:cNvSpPr>
            <p:nvPr/>
          </p:nvSpPr>
          <p:spPr bwMode="auto">
            <a:xfrm>
              <a:off x="2693" y="229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49" name="Line 2327"/>
            <p:cNvSpPr>
              <a:spLocks noChangeShapeType="1"/>
            </p:cNvSpPr>
            <p:nvPr/>
          </p:nvSpPr>
          <p:spPr bwMode="auto">
            <a:xfrm>
              <a:off x="2693" y="23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50" name="Line 2328"/>
            <p:cNvSpPr>
              <a:spLocks noChangeShapeType="1"/>
            </p:cNvSpPr>
            <p:nvPr/>
          </p:nvSpPr>
          <p:spPr bwMode="auto">
            <a:xfrm>
              <a:off x="2693" y="23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51" name="Line 2329"/>
            <p:cNvSpPr>
              <a:spLocks noChangeShapeType="1"/>
            </p:cNvSpPr>
            <p:nvPr/>
          </p:nvSpPr>
          <p:spPr bwMode="auto">
            <a:xfrm>
              <a:off x="2693" y="233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52" name="Line 2330"/>
            <p:cNvSpPr>
              <a:spLocks noChangeShapeType="1"/>
            </p:cNvSpPr>
            <p:nvPr/>
          </p:nvSpPr>
          <p:spPr bwMode="auto">
            <a:xfrm>
              <a:off x="2693" y="23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53" name="Line 2331"/>
            <p:cNvSpPr>
              <a:spLocks noChangeShapeType="1"/>
            </p:cNvSpPr>
            <p:nvPr/>
          </p:nvSpPr>
          <p:spPr bwMode="auto">
            <a:xfrm>
              <a:off x="2693" y="23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54" name="Line 2332"/>
            <p:cNvSpPr>
              <a:spLocks noChangeShapeType="1"/>
            </p:cNvSpPr>
            <p:nvPr/>
          </p:nvSpPr>
          <p:spPr bwMode="auto">
            <a:xfrm>
              <a:off x="2693" y="23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55" name="Line 2333"/>
            <p:cNvSpPr>
              <a:spLocks noChangeShapeType="1"/>
            </p:cNvSpPr>
            <p:nvPr/>
          </p:nvSpPr>
          <p:spPr bwMode="auto">
            <a:xfrm>
              <a:off x="2693" y="23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56" name="Line 2334"/>
            <p:cNvSpPr>
              <a:spLocks noChangeShapeType="1"/>
            </p:cNvSpPr>
            <p:nvPr/>
          </p:nvSpPr>
          <p:spPr bwMode="auto">
            <a:xfrm>
              <a:off x="2693" y="24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57" name="Line 2335"/>
            <p:cNvSpPr>
              <a:spLocks noChangeShapeType="1"/>
            </p:cNvSpPr>
            <p:nvPr/>
          </p:nvSpPr>
          <p:spPr bwMode="auto">
            <a:xfrm>
              <a:off x="2693" y="24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58" name="Line 2336"/>
            <p:cNvSpPr>
              <a:spLocks noChangeShapeType="1"/>
            </p:cNvSpPr>
            <p:nvPr/>
          </p:nvSpPr>
          <p:spPr bwMode="auto">
            <a:xfrm>
              <a:off x="2693" y="242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59" name="Line 2337"/>
            <p:cNvSpPr>
              <a:spLocks noChangeShapeType="1"/>
            </p:cNvSpPr>
            <p:nvPr/>
          </p:nvSpPr>
          <p:spPr bwMode="auto">
            <a:xfrm>
              <a:off x="2693" y="243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60" name="Line 2338"/>
            <p:cNvSpPr>
              <a:spLocks noChangeShapeType="1"/>
            </p:cNvSpPr>
            <p:nvPr/>
          </p:nvSpPr>
          <p:spPr bwMode="auto">
            <a:xfrm>
              <a:off x="2693" y="24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61" name="Line 2339"/>
            <p:cNvSpPr>
              <a:spLocks noChangeShapeType="1"/>
            </p:cNvSpPr>
            <p:nvPr/>
          </p:nvSpPr>
          <p:spPr bwMode="auto">
            <a:xfrm>
              <a:off x="2693" y="24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62" name="Line 2340"/>
            <p:cNvSpPr>
              <a:spLocks noChangeShapeType="1"/>
            </p:cNvSpPr>
            <p:nvPr/>
          </p:nvSpPr>
          <p:spPr bwMode="auto">
            <a:xfrm>
              <a:off x="2693" y="247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63" name="Line 2341"/>
            <p:cNvSpPr>
              <a:spLocks noChangeShapeType="1"/>
            </p:cNvSpPr>
            <p:nvPr/>
          </p:nvSpPr>
          <p:spPr bwMode="auto">
            <a:xfrm>
              <a:off x="2693" y="248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64" name="Line 2342"/>
            <p:cNvSpPr>
              <a:spLocks noChangeShapeType="1"/>
            </p:cNvSpPr>
            <p:nvPr/>
          </p:nvSpPr>
          <p:spPr bwMode="auto">
            <a:xfrm>
              <a:off x="2693" y="25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65" name="Line 2343"/>
            <p:cNvSpPr>
              <a:spLocks noChangeShapeType="1"/>
            </p:cNvSpPr>
            <p:nvPr/>
          </p:nvSpPr>
          <p:spPr bwMode="auto">
            <a:xfrm>
              <a:off x="2693" y="25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66" name="Line 2344"/>
            <p:cNvSpPr>
              <a:spLocks noChangeShapeType="1"/>
            </p:cNvSpPr>
            <p:nvPr/>
          </p:nvSpPr>
          <p:spPr bwMode="auto">
            <a:xfrm>
              <a:off x="2693" y="25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67" name="Line 2345"/>
            <p:cNvSpPr>
              <a:spLocks noChangeShapeType="1"/>
            </p:cNvSpPr>
            <p:nvPr/>
          </p:nvSpPr>
          <p:spPr bwMode="auto">
            <a:xfrm>
              <a:off x="2693" y="25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68" name="Line 2346"/>
            <p:cNvSpPr>
              <a:spLocks noChangeShapeType="1"/>
            </p:cNvSpPr>
            <p:nvPr/>
          </p:nvSpPr>
          <p:spPr bwMode="auto">
            <a:xfrm>
              <a:off x="2693" y="25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69" name="Line 2347"/>
            <p:cNvSpPr>
              <a:spLocks noChangeShapeType="1"/>
            </p:cNvSpPr>
            <p:nvPr/>
          </p:nvSpPr>
          <p:spPr bwMode="auto">
            <a:xfrm>
              <a:off x="2693" y="256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70" name="Line 2348"/>
            <p:cNvSpPr>
              <a:spLocks noChangeShapeType="1"/>
            </p:cNvSpPr>
            <p:nvPr/>
          </p:nvSpPr>
          <p:spPr bwMode="auto">
            <a:xfrm>
              <a:off x="2693" y="257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71" name="Line 2349"/>
            <p:cNvSpPr>
              <a:spLocks noChangeShapeType="1"/>
            </p:cNvSpPr>
            <p:nvPr/>
          </p:nvSpPr>
          <p:spPr bwMode="auto">
            <a:xfrm>
              <a:off x="2693" y="25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72" name="Line 2350"/>
            <p:cNvSpPr>
              <a:spLocks noChangeShapeType="1"/>
            </p:cNvSpPr>
            <p:nvPr/>
          </p:nvSpPr>
          <p:spPr bwMode="auto">
            <a:xfrm>
              <a:off x="2693" y="26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73" name="Line 2351"/>
            <p:cNvSpPr>
              <a:spLocks noChangeShapeType="1"/>
            </p:cNvSpPr>
            <p:nvPr/>
          </p:nvSpPr>
          <p:spPr bwMode="auto">
            <a:xfrm>
              <a:off x="2693" y="261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74" name="Line 2352"/>
            <p:cNvSpPr>
              <a:spLocks noChangeShapeType="1"/>
            </p:cNvSpPr>
            <p:nvPr/>
          </p:nvSpPr>
          <p:spPr bwMode="auto">
            <a:xfrm>
              <a:off x="2693" y="262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75" name="Line 2353"/>
            <p:cNvSpPr>
              <a:spLocks noChangeShapeType="1"/>
            </p:cNvSpPr>
            <p:nvPr/>
          </p:nvSpPr>
          <p:spPr bwMode="auto">
            <a:xfrm>
              <a:off x="2693" y="26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76" name="Line 2354"/>
            <p:cNvSpPr>
              <a:spLocks noChangeShapeType="1"/>
            </p:cNvSpPr>
            <p:nvPr/>
          </p:nvSpPr>
          <p:spPr bwMode="auto">
            <a:xfrm>
              <a:off x="2693" y="26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77" name="Line 2355"/>
            <p:cNvSpPr>
              <a:spLocks noChangeShapeType="1"/>
            </p:cNvSpPr>
            <p:nvPr/>
          </p:nvSpPr>
          <p:spPr bwMode="auto">
            <a:xfrm>
              <a:off x="2693" y="26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78" name="Line 2356"/>
            <p:cNvSpPr>
              <a:spLocks noChangeShapeType="1"/>
            </p:cNvSpPr>
            <p:nvPr/>
          </p:nvSpPr>
          <p:spPr bwMode="auto">
            <a:xfrm>
              <a:off x="2693" y="26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79" name="Line 2357"/>
            <p:cNvSpPr>
              <a:spLocks noChangeShapeType="1"/>
            </p:cNvSpPr>
            <p:nvPr/>
          </p:nvSpPr>
          <p:spPr bwMode="auto">
            <a:xfrm>
              <a:off x="2693" y="26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80" name="Line 2358"/>
            <p:cNvSpPr>
              <a:spLocks noChangeShapeType="1"/>
            </p:cNvSpPr>
            <p:nvPr/>
          </p:nvSpPr>
          <p:spPr bwMode="auto">
            <a:xfrm>
              <a:off x="2693" y="27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81" name="Line 2359"/>
            <p:cNvSpPr>
              <a:spLocks noChangeShapeType="1"/>
            </p:cNvSpPr>
            <p:nvPr/>
          </p:nvSpPr>
          <p:spPr bwMode="auto">
            <a:xfrm>
              <a:off x="2693" y="27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82" name="Line 2360"/>
            <p:cNvSpPr>
              <a:spLocks noChangeShapeType="1"/>
            </p:cNvSpPr>
            <p:nvPr/>
          </p:nvSpPr>
          <p:spPr bwMode="auto">
            <a:xfrm>
              <a:off x="2693" y="27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83" name="Line 2361"/>
            <p:cNvSpPr>
              <a:spLocks noChangeShapeType="1"/>
            </p:cNvSpPr>
            <p:nvPr/>
          </p:nvSpPr>
          <p:spPr bwMode="auto">
            <a:xfrm>
              <a:off x="2693" y="27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84" name="Line 2362"/>
            <p:cNvSpPr>
              <a:spLocks noChangeShapeType="1"/>
            </p:cNvSpPr>
            <p:nvPr/>
          </p:nvSpPr>
          <p:spPr bwMode="auto">
            <a:xfrm>
              <a:off x="2693" y="275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85" name="Line 2363"/>
            <p:cNvSpPr>
              <a:spLocks noChangeShapeType="1"/>
            </p:cNvSpPr>
            <p:nvPr/>
          </p:nvSpPr>
          <p:spPr bwMode="auto">
            <a:xfrm>
              <a:off x="2693" y="276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86" name="Line 2364"/>
            <p:cNvSpPr>
              <a:spLocks noChangeShapeType="1"/>
            </p:cNvSpPr>
            <p:nvPr/>
          </p:nvSpPr>
          <p:spPr bwMode="auto">
            <a:xfrm>
              <a:off x="2693" y="2782"/>
              <a:ext cx="0" cy="2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87" name="Line 2365"/>
            <p:cNvSpPr>
              <a:spLocks noChangeShapeType="1"/>
            </p:cNvSpPr>
            <p:nvPr/>
          </p:nvSpPr>
          <p:spPr bwMode="auto">
            <a:xfrm>
              <a:off x="2750" y="2766"/>
              <a:ext cx="0" cy="1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88" name="Line 2366"/>
            <p:cNvSpPr>
              <a:spLocks noChangeShapeType="1"/>
            </p:cNvSpPr>
            <p:nvPr/>
          </p:nvSpPr>
          <p:spPr bwMode="auto">
            <a:xfrm>
              <a:off x="2750" y="8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89" name="Line 2367"/>
            <p:cNvSpPr>
              <a:spLocks noChangeShapeType="1"/>
            </p:cNvSpPr>
            <p:nvPr/>
          </p:nvSpPr>
          <p:spPr bwMode="auto">
            <a:xfrm>
              <a:off x="2750" y="8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90" name="Line 2368"/>
            <p:cNvSpPr>
              <a:spLocks noChangeShapeType="1"/>
            </p:cNvSpPr>
            <p:nvPr/>
          </p:nvSpPr>
          <p:spPr bwMode="auto">
            <a:xfrm>
              <a:off x="2750" y="8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91" name="Line 2369"/>
            <p:cNvSpPr>
              <a:spLocks noChangeShapeType="1"/>
            </p:cNvSpPr>
            <p:nvPr/>
          </p:nvSpPr>
          <p:spPr bwMode="auto">
            <a:xfrm>
              <a:off x="2750" y="8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92" name="Line 2370"/>
            <p:cNvSpPr>
              <a:spLocks noChangeShapeType="1"/>
            </p:cNvSpPr>
            <p:nvPr/>
          </p:nvSpPr>
          <p:spPr bwMode="auto">
            <a:xfrm>
              <a:off x="2750" y="9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93" name="Line 2371"/>
            <p:cNvSpPr>
              <a:spLocks noChangeShapeType="1"/>
            </p:cNvSpPr>
            <p:nvPr/>
          </p:nvSpPr>
          <p:spPr bwMode="auto">
            <a:xfrm>
              <a:off x="2750" y="92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94" name="Line 2372"/>
            <p:cNvSpPr>
              <a:spLocks noChangeShapeType="1"/>
            </p:cNvSpPr>
            <p:nvPr/>
          </p:nvSpPr>
          <p:spPr bwMode="auto">
            <a:xfrm>
              <a:off x="2750" y="93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95" name="Line 2373"/>
            <p:cNvSpPr>
              <a:spLocks noChangeShapeType="1"/>
            </p:cNvSpPr>
            <p:nvPr/>
          </p:nvSpPr>
          <p:spPr bwMode="auto">
            <a:xfrm>
              <a:off x="2750" y="9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96" name="Line 2374"/>
            <p:cNvSpPr>
              <a:spLocks noChangeShapeType="1"/>
            </p:cNvSpPr>
            <p:nvPr/>
          </p:nvSpPr>
          <p:spPr bwMode="auto">
            <a:xfrm>
              <a:off x="2750" y="9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97" name="Line 2375"/>
            <p:cNvSpPr>
              <a:spLocks noChangeShapeType="1"/>
            </p:cNvSpPr>
            <p:nvPr/>
          </p:nvSpPr>
          <p:spPr bwMode="auto">
            <a:xfrm>
              <a:off x="2750" y="97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98" name="Line 2376"/>
            <p:cNvSpPr>
              <a:spLocks noChangeShapeType="1"/>
            </p:cNvSpPr>
            <p:nvPr/>
          </p:nvSpPr>
          <p:spPr bwMode="auto">
            <a:xfrm>
              <a:off x="2750" y="98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99" name="Line 2377"/>
            <p:cNvSpPr>
              <a:spLocks noChangeShapeType="1"/>
            </p:cNvSpPr>
            <p:nvPr/>
          </p:nvSpPr>
          <p:spPr bwMode="auto">
            <a:xfrm>
              <a:off x="2750" y="10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00" name="Line 2378"/>
            <p:cNvSpPr>
              <a:spLocks noChangeShapeType="1"/>
            </p:cNvSpPr>
            <p:nvPr/>
          </p:nvSpPr>
          <p:spPr bwMode="auto">
            <a:xfrm>
              <a:off x="2750" y="10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01" name="Line 2379"/>
            <p:cNvSpPr>
              <a:spLocks noChangeShapeType="1"/>
            </p:cNvSpPr>
            <p:nvPr/>
          </p:nvSpPr>
          <p:spPr bwMode="auto">
            <a:xfrm>
              <a:off x="2750" y="10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02" name="Line 2380"/>
            <p:cNvSpPr>
              <a:spLocks noChangeShapeType="1"/>
            </p:cNvSpPr>
            <p:nvPr/>
          </p:nvSpPr>
          <p:spPr bwMode="auto">
            <a:xfrm>
              <a:off x="2750" y="10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03" name="Line 2381"/>
            <p:cNvSpPr>
              <a:spLocks noChangeShapeType="1"/>
            </p:cNvSpPr>
            <p:nvPr/>
          </p:nvSpPr>
          <p:spPr bwMode="auto">
            <a:xfrm>
              <a:off x="2750" y="10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04" name="Line 2382"/>
            <p:cNvSpPr>
              <a:spLocks noChangeShapeType="1"/>
            </p:cNvSpPr>
            <p:nvPr/>
          </p:nvSpPr>
          <p:spPr bwMode="auto">
            <a:xfrm>
              <a:off x="2750" y="106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05" name="Line 2383"/>
            <p:cNvSpPr>
              <a:spLocks noChangeShapeType="1"/>
            </p:cNvSpPr>
            <p:nvPr/>
          </p:nvSpPr>
          <p:spPr bwMode="auto">
            <a:xfrm>
              <a:off x="2750" y="107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06" name="Line 2384"/>
            <p:cNvSpPr>
              <a:spLocks noChangeShapeType="1"/>
            </p:cNvSpPr>
            <p:nvPr/>
          </p:nvSpPr>
          <p:spPr bwMode="auto">
            <a:xfrm>
              <a:off x="2750" y="10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07" name="Line 2385"/>
            <p:cNvSpPr>
              <a:spLocks noChangeShapeType="1"/>
            </p:cNvSpPr>
            <p:nvPr/>
          </p:nvSpPr>
          <p:spPr bwMode="auto">
            <a:xfrm>
              <a:off x="2750" y="11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08" name="Line 2386"/>
            <p:cNvSpPr>
              <a:spLocks noChangeShapeType="1"/>
            </p:cNvSpPr>
            <p:nvPr/>
          </p:nvSpPr>
          <p:spPr bwMode="auto">
            <a:xfrm>
              <a:off x="2750" y="111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09" name="Line 2387"/>
            <p:cNvSpPr>
              <a:spLocks noChangeShapeType="1"/>
            </p:cNvSpPr>
            <p:nvPr/>
          </p:nvSpPr>
          <p:spPr bwMode="auto">
            <a:xfrm>
              <a:off x="2750" y="112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10" name="Line 2388"/>
            <p:cNvSpPr>
              <a:spLocks noChangeShapeType="1"/>
            </p:cNvSpPr>
            <p:nvPr/>
          </p:nvSpPr>
          <p:spPr bwMode="auto">
            <a:xfrm>
              <a:off x="2750" y="11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11" name="Line 2389"/>
            <p:cNvSpPr>
              <a:spLocks noChangeShapeType="1"/>
            </p:cNvSpPr>
            <p:nvPr/>
          </p:nvSpPr>
          <p:spPr bwMode="auto">
            <a:xfrm>
              <a:off x="2750" y="11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12" name="Line 2390"/>
            <p:cNvSpPr>
              <a:spLocks noChangeShapeType="1"/>
            </p:cNvSpPr>
            <p:nvPr/>
          </p:nvSpPr>
          <p:spPr bwMode="auto">
            <a:xfrm>
              <a:off x="2750" y="11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13" name="Line 2391"/>
            <p:cNvSpPr>
              <a:spLocks noChangeShapeType="1"/>
            </p:cNvSpPr>
            <p:nvPr/>
          </p:nvSpPr>
          <p:spPr bwMode="auto">
            <a:xfrm>
              <a:off x="2750" y="11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14" name="Line 2392"/>
            <p:cNvSpPr>
              <a:spLocks noChangeShapeType="1"/>
            </p:cNvSpPr>
            <p:nvPr/>
          </p:nvSpPr>
          <p:spPr bwMode="auto">
            <a:xfrm>
              <a:off x="2750" y="11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15" name="Line 2393"/>
            <p:cNvSpPr>
              <a:spLocks noChangeShapeType="1"/>
            </p:cNvSpPr>
            <p:nvPr/>
          </p:nvSpPr>
          <p:spPr bwMode="auto">
            <a:xfrm>
              <a:off x="2750" y="12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16" name="Line 2394"/>
            <p:cNvSpPr>
              <a:spLocks noChangeShapeType="1"/>
            </p:cNvSpPr>
            <p:nvPr/>
          </p:nvSpPr>
          <p:spPr bwMode="auto">
            <a:xfrm>
              <a:off x="2750" y="12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17" name="Line 2395"/>
            <p:cNvSpPr>
              <a:spLocks noChangeShapeType="1"/>
            </p:cNvSpPr>
            <p:nvPr/>
          </p:nvSpPr>
          <p:spPr bwMode="auto">
            <a:xfrm>
              <a:off x="2750" y="12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18" name="Line 2396"/>
            <p:cNvSpPr>
              <a:spLocks noChangeShapeType="1"/>
            </p:cNvSpPr>
            <p:nvPr/>
          </p:nvSpPr>
          <p:spPr bwMode="auto">
            <a:xfrm>
              <a:off x="2750" y="12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19" name="Line 2397"/>
            <p:cNvSpPr>
              <a:spLocks noChangeShapeType="1"/>
            </p:cNvSpPr>
            <p:nvPr/>
          </p:nvSpPr>
          <p:spPr bwMode="auto">
            <a:xfrm>
              <a:off x="2750" y="125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20" name="Line 2398"/>
            <p:cNvSpPr>
              <a:spLocks noChangeShapeType="1"/>
            </p:cNvSpPr>
            <p:nvPr/>
          </p:nvSpPr>
          <p:spPr bwMode="auto">
            <a:xfrm>
              <a:off x="2750" y="126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21" name="Line 2399"/>
            <p:cNvSpPr>
              <a:spLocks noChangeShapeType="1"/>
            </p:cNvSpPr>
            <p:nvPr/>
          </p:nvSpPr>
          <p:spPr bwMode="auto">
            <a:xfrm>
              <a:off x="2750" y="12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22" name="Line 2400"/>
            <p:cNvSpPr>
              <a:spLocks noChangeShapeType="1"/>
            </p:cNvSpPr>
            <p:nvPr/>
          </p:nvSpPr>
          <p:spPr bwMode="auto">
            <a:xfrm>
              <a:off x="2750" y="12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23" name="Line 2401"/>
            <p:cNvSpPr>
              <a:spLocks noChangeShapeType="1"/>
            </p:cNvSpPr>
            <p:nvPr/>
          </p:nvSpPr>
          <p:spPr bwMode="auto">
            <a:xfrm>
              <a:off x="2750" y="130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24" name="Line 2402"/>
            <p:cNvSpPr>
              <a:spLocks noChangeShapeType="1"/>
            </p:cNvSpPr>
            <p:nvPr/>
          </p:nvSpPr>
          <p:spPr bwMode="auto">
            <a:xfrm>
              <a:off x="2750" y="131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25" name="Line 2403"/>
            <p:cNvSpPr>
              <a:spLocks noChangeShapeType="1"/>
            </p:cNvSpPr>
            <p:nvPr/>
          </p:nvSpPr>
          <p:spPr bwMode="auto">
            <a:xfrm>
              <a:off x="2750" y="13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26" name="Line 2404"/>
            <p:cNvSpPr>
              <a:spLocks noChangeShapeType="1"/>
            </p:cNvSpPr>
            <p:nvPr/>
          </p:nvSpPr>
          <p:spPr bwMode="auto">
            <a:xfrm>
              <a:off x="2750" y="13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27" name="Line 2405"/>
            <p:cNvSpPr>
              <a:spLocks noChangeShapeType="1"/>
            </p:cNvSpPr>
            <p:nvPr/>
          </p:nvSpPr>
          <p:spPr bwMode="auto">
            <a:xfrm>
              <a:off x="2750" y="13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28" name="Line 2406"/>
            <p:cNvSpPr>
              <a:spLocks noChangeShapeType="1"/>
            </p:cNvSpPr>
            <p:nvPr/>
          </p:nvSpPr>
          <p:spPr bwMode="auto">
            <a:xfrm>
              <a:off x="2750" y="13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29" name="Line 2407"/>
            <p:cNvSpPr>
              <a:spLocks noChangeShapeType="1"/>
            </p:cNvSpPr>
            <p:nvPr/>
          </p:nvSpPr>
          <p:spPr bwMode="auto">
            <a:xfrm>
              <a:off x="2750" y="13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30" name="Line 2408"/>
            <p:cNvSpPr>
              <a:spLocks noChangeShapeType="1"/>
            </p:cNvSpPr>
            <p:nvPr/>
          </p:nvSpPr>
          <p:spPr bwMode="auto">
            <a:xfrm>
              <a:off x="2750" y="139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31" name="Line 2409"/>
            <p:cNvSpPr>
              <a:spLocks noChangeShapeType="1"/>
            </p:cNvSpPr>
            <p:nvPr/>
          </p:nvSpPr>
          <p:spPr bwMode="auto">
            <a:xfrm>
              <a:off x="2750" y="140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32" name="Line 2410"/>
            <p:cNvSpPr>
              <a:spLocks noChangeShapeType="1"/>
            </p:cNvSpPr>
            <p:nvPr/>
          </p:nvSpPr>
          <p:spPr bwMode="auto">
            <a:xfrm>
              <a:off x="2750" y="14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33" name="Line 2411"/>
            <p:cNvSpPr>
              <a:spLocks noChangeShapeType="1"/>
            </p:cNvSpPr>
            <p:nvPr/>
          </p:nvSpPr>
          <p:spPr bwMode="auto">
            <a:xfrm>
              <a:off x="2750" y="14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34" name="Line 2412"/>
            <p:cNvSpPr>
              <a:spLocks noChangeShapeType="1"/>
            </p:cNvSpPr>
            <p:nvPr/>
          </p:nvSpPr>
          <p:spPr bwMode="auto">
            <a:xfrm>
              <a:off x="2750" y="144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35" name="Line 2413"/>
            <p:cNvSpPr>
              <a:spLocks noChangeShapeType="1"/>
            </p:cNvSpPr>
            <p:nvPr/>
          </p:nvSpPr>
          <p:spPr bwMode="auto">
            <a:xfrm>
              <a:off x="2750" y="145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36" name="Line 2414"/>
            <p:cNvSpPr>
              <a:spLocks noChangeShapeType="1"/>
            </p:cNvSpPr>
            <p:nvPr/>
          </p:nvSpPr>
          <p:spPr bwMode="auto">
            <a:xfrm>
              <a:off x="2750" y="14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37" name="Line 2415"/>
            <p:cNvSpPr>
              <a:spLocks noChangeShapeType="1"/>
            </p:cNvSpPr>
            <p:nvPr/>
          </p:nvSpPr>
          <p:spPr bwMode="auto">
            <a:xfrm>
              <a:off x="2750" y="14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45" name="Group 2617"/>
          <p:cNvGrpSpPr>
            <a:grpSpLocks/>
          </p:cNvGrpSpPr>
          <p:nvPr/>
        </p:nvGrpSpPr>
        <p:grpSpPr bwMode="auto">
          <a:xfrm>
            <a:off x="4365625" y="1365251"/>
            <a:ext cx="73025" cy="3054350"/>
            <a:chOff x="2750" y="860"/>
            <a:chExt cx="46" cy="1924"/>
          </a:xfrm>
        </p:grpSpPr>
        <p:sp>
          <p:nvSpPr>
            <p:cNvPr id="2738" name="Line 2417"/>
            <p:cNvSpPr>
              <a:spLocks noChangeShapeType="1"/>
            </p:cNvSpPr>
            <p:nvPr/>
          </p:nvSpPr>
          <p:spPr bwMode="auto">
            <a:xfrm>
              <a:off x="2750" y="14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39" name="Line 2418"/>
            <p:cNvSpPr>
              <a:spLocks noChangeShapeType="1"/>
            </p:cNvSpPr>
            <p:nvPr/>
          </p:nvSpPr>
          <p:spPr bwMode="auto">
            <a:xfrm>
              <a:off x="2750" y="15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40" name="Line 2419"/>
            <p:cNvSpPr>
              <a:spLocks noChangeShapeType="1"/>
            </p:cNvSpPr>
            <p:nvPr/>
          </p:nvSpPr>
          <p:spPr bwMode="auto">
            <a:xfrm>
              <a:off x="2750" y="15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41" name="Line 2420"/>
            <p:cNvSpPr>
              <a:spLocks noChangeShapeType="1"/>
            </p:cNvSpPr>
            <p:nvPr/>
          </p:nvSpPr>
          <p:spPr bwMode="auto">
            <a:xfrm>
              <a:off x="2750" y="15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42" name="Line 2421"/>
            <p:cNvSpPr>
              <a:spLocks noChangeShapeType="1"/>
            </p:cNvSpPr>
            <p:nvPr/>
          </p:nvSpPr>
          <p:spPr bwMode="auto">
            <a:xfrm>
              <a:off x="2750" y="154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43" name="Line 2422"/>
            <p:cNvSpPr>
              <a:spLocks noChangeShapeType="1"/>
            </p:cNvSpPr>
            <p:nvPr/>
          </p:nvSpPr>
          <p:spPr bwMode="auto">
            <a:xfrm>
              <a:off x="2750" y="15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44" name="Line 2423"/>
            <p:cNvSpPr>
              <a:spLocks noChangeShapeType="1"/>
            </p:cNvSpPr>
            <p:nvPr/>
          </p:nvSpPr>
          <p:spPr bwMode="auto">
            <a:xfrm>
              <a:off x="2750" y="15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45" name="Line 2424"/>
            <p:cNvSpPr>
              <a:spLocks noChangeShapeType="1"/>
            </p:cNvSpPr>
            <p:nvPr/>
          </p:nvSpPr>
          <p:spPr bwMode="auto">
            <a:xfrm>
              <a:off x="2750" y="15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46" name="Line 2425"/>
            <p:cNvSpPr>
              <a:spLocks noChangeShapeType="1"/>
            </p:cNvSpPr>
            <p:nvPr/>
          </p:nvSpPr>
          <p:spPr bwMode="auto">
            <a:xfrm>
              <a:off x="2750" y="15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47" name="Line 2426"/>
            <p:cNvSpPr>
              <a:spLocks noChangeShapeType="1"/>
            </p:cNvSpPr>
            <p:nvPr/>
          </p:nvSpPr>
          <p:spPr bwMode="auto">
            <a:xfrm>
              <a:off x="2750" y="16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48" name="Line 2427"/>
            <p:cNvSpPr>
              <a:spLocks noChangeShapeType="1"/>
            </p:cNvSpPr>
            <p:nvPr/>
          </p:nvSpPr>
          <p:spPr bwMode="auto">
            <a:xfrm>
              <a:off x="2750" y="16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49" name="Line 2428"/>
            <p:cNvSpPr>
              <a:spLocks noChangeShapeType="1"/>
            </p:cNvSpPr>
            <p:nvPr/>
          </p:nvSpPr>
          <p:spPr bwMode="auto">
            <a:xfrm>
              <a:off x="2750" y="163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50" name="Line 2429"/>
            <p:cNvSpPr>
              <a:spLocks noChangeShapeType="1"/>
            </p:cNvSpPr>
            <p:nvPr/>
          </p:nvSpPr>
          <p:spPr bwMode="auto">
            <a:xfrm>
              <a:off x="2750" y="16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51" name="Line 2430"/>
            <p:cNvSpPr>
              <a:spLocks noChangeShapeType="1"/>
            </p:cNvSpPr>
            <p:nvPr/>
          </p:nvSpPr>
          <p:spPr bwMode="auto">
            <a:xfrm>
              <a:off x="2750" y="16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52" name="Line 2431"/>
            <p:cNvSpPr>
              <a:spLocks noChangeShapeType="1"/>
            </p:cNvSpPr>
            <p:nvPr/>
          </p:nvSpPr>
          <p:spPr bwMode="auto">
            <a:xfrm>
              <a:off x="2750" y="16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53" name="Line 2432"/>
            <p:cNvSpPr>
              <a:spLocks noChangeShapeType="1"/>
            </p:cNvSpPr>
            <p:nvPr/>
          </p:nvSpPr>
          <p:spPr bwMode="auto">
            <a:xfrm>
              <a:off x="2750" y="16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54" name="Line 2433"/>
            <p:cNvSpPr>
              <a:spLocks noChangeShapeType="1"/>
            </p:cNvSpPr>
            <p:nvPr/>
          </p:nvSpPr>
          <p:spPr bwMode="auto">
            <a:xfrm>
              <a:off x="2750" y="17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55" name="Line 2434"/>
            <p:cNvSpPr>
              <a:spLocks noChangeShapeType="1"/>
            </p:cNvSpPr>
            <p:nvPr/>
          </p:nvSpPr>
          <p:spPr bwMode="auto">
            <a:xfrm>
              <a:off x="2750" y="17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56" name="Line 2435"/>
            <p:cNvSpPr>
              <a:spLocks noChangeShapeType="1"/>
            </p:cNvSpPr>
            <p:nvPr/>
          </p:nvSpPr>
          <p:spPr bwMode="auto">
            <a:xfrm>
              <a:off x="2750" y="17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57" name="Line 2436"/>
            <p:cNvSpPr>
              <a:spLocks noChangeShapeType="1"/>
            </p:cNvSpPr>
            <p:nvPr/>
          </p:nvSpPr>
          <p:spPr bwMode="auto">
            <a:xfrm>
              <a:off x="2750" y="17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58" name="Line 2437"/>
            <p:cNvSpPr>
              <a:spLocks noChangeShapeType="1"/>
            </p:cNvSpPr>
            <p:nvPr/>
          </p:nvSpPr>
          <p:spPr bwMode="auto">
            <a:xfrm>
              <a:off x="2750" y="17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59" name="Line 2438"/>
            <p:cNvSpPr>
              <a:spLocks noChangeShapeType="1"/>
            </p:cNvSpPr>
            <p:nvPr/>
          </p:nvSpPr>
          <p:spPr bwMode="auto">
            <a:xfrm>
              <a:off x="2750" y="17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60" name="Line 2439"/>
            <p:cNvSpPr>
              <a:spLocks noChangeShapeType="1"/>
            </p:cNvSpPr>
            <p:nvPr/>
          </p:nvSpPr>
          <p:spPr bwMode="auto">
            <a:xfrm>
              <a:off x="2750" y="177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61" name="Line 2440"/>
            <p:cNvSpPr>
              <a:spLocks noChangeShapeType="1"/>
            </p:cNvSpPr>
            <p:nvPr/>
          </p:nvSpPr>
          <p:spPr bwMode="auto">
            <a:xfrm>
              <a:off x="2750" y="17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62" name="Line 2441"/>
            <p:cNvSpPr>
              <a:spLocks noChangeShapeType="1"/>
            </p:cNvSpPr>
            <p:nvPr/>
          </p:nvSpPr>
          <p:spPr bwMode="auto">
            <a:xfrm>
              <a:off x="2750" y="18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63" name="Line 2442"/>
            <p:cNvSpPr>
              <a:spLocks noChangeShapeType="1"/>
            </p:cNvSpPr>
            <p:nvPr/>
          </p:nvSpPr>
          <p:spPr bwMode="auto">
            <a:xfrm>
              <a:off x="2750" y="18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64" name="Line 2443"/>
            <p:cNvSpPr>
              <a:spLocks noChangeShapeType="1"/>
            </p:cNvSpPr>
            <p:nvPr/>
          </p:nvSpPr>
          <p:spPr bwMode="auto">
            <a:xfrm>
              <a:off x="2750" y="18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65" name="Line 2444"/>
            <p:cNvSpPr>
              <a:spLocks noChangeShapeType="1"/>
            </p:cNvSpPr>
            <p:nvPr/>
          </p:nvSpPr>
          <p:spPr bwMode="auto">
            <a:xfrm>
              <a:off x="2750" y="18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66" name="Line 2445"/>
            <p:cNvSpPr>
              <a:spLocks noChangeShapeType="1"/>
            </p:cNvSpPr>
            <p:nvPr/>
          </p:nvSpPr>
          <p:spPr bwMode="auto">
            <a:xfrm>
              <a:off x="2750" y="18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67" name="Line 2446"/>
            <p:cNvSpPr>
              <a:spLocks noChangeShapeType="1"/>
            </p:cNvSpPr>
            <p:nvPr/>
          </p:nvSpPr>
          <p:spPr bwMode="auto">
            <a:xfrm>
              <a:off x="2750" y="18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68" name="Line 2447"/>
            <p:cNvSpPr>
              <a:spLocks noChangeShapeType="1"/>
            </p:cNvSpPr>
            <p:nvPr/>
          </p:nvSpPr>
          <p:spPr bwMode="auto">
            <a:xfrm>
              <a:off x="2750" y="18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69" name="Line 2448"/>
            <p:cNvSpPr>
              <a:spLocks noChangeShapeType="1"/>
            </p:cNvSpPr>
            <p:nvPr/>
          </p:nvSpPr>
          <p:spPr bwMode="auto">
            <a:xfrm>
              <a:off x="2750" y="18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70" name="Line 2449"/>
            <p:cNvSpPr>
              <a:spLocks noChangeShapeType="1"/>
            </p:cNvSpPr>
            <p:nvPr/>
          </p:nvSpPr>
          <p:spPr bwMode="auto">
            <a:xfrm>
              <a:off x="2750" y="19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71" name="Line 2450"/>
            <p:cNvSpPr>
              <a:spLocks noChangeShapeType="1"/>
            </p:cNvSpPr>
            <p:nvPr/>
          </p:nvSpPr>
          <p:spPr bwMode="auto">
            <a:xfrm>
              <a:off x="2750" y="19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72" name="Line 2451"/>
            <p:cNvSpPr>
              <a:spLocks noChangeShapeType="1"/>
            </p:cNvSpPr>
            <p:nvPr/>
          </p:nvSpPr>
          <p:spPr bwMode="auto">
            <a:xfrm>
              <a:off x="2750" y="19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73" name="Line 2452"/>
            <p:cNvSpPr>
              <a:spLocks noChangeShapeType="1"/>
            </p:cNvSpPr>
            <p:nvPr/>
          </p:nvSpPr>
          <p:spPr bwMode="auto">
            <a:xfrm>
              <a:off x="2750" y="19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74" name="Line 2453"/>
            <p:cNvSpPr>
              <a:spLocks noChangeShapeType="1"/>
            </p:cNvSpPr>
            <p:nvPr/>
          </p:nvSpPr>
          <p:spPr bwMode="auto">
            <a:xfrm>
              <a:off x="2750" y="19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75" name="Line 2454"/>
            <p:cNvSpPr>
              <a:spLocks noChangeShapeType="1"/>
            </p:cNvSpPr>
            <p:nvPr/>
          </p:nvSpPr>
          <p:spPr bwMode="auto">
            <a:xfrm>
              <a:off x="2750" y="19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76" name="Line 2455"/>
            <p:cNvSpPr>
              <a:spLocks noChangeShapeType="1"/>
            </p:cNvSpPr>
            <p:nvPr/>
          </p:nvSpPr>
          <p:spPr bwMode="auto">
            <a:xfrm>
              <a:off x="2750" y="19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77" name="Line 2456"/>
            <p:cNvSpPr>
              <a:spLocks noChangeShapeType="1"/>
            </p:cNvSpPr>
            <p:nvPr/>
          </p:nvSpPr>
          <p:spPr bwMode="auto">
            <a:xfrm>
              <a:off x="2750" y="19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78" name="Line 2457"/>
            <p:cNvSpPr>
              <a:spLocks noChangeShapeType="1"/>
            </p:cNvSpPr>
            <p:nvPr/>
          </p:nvSpPr>
          <p:spPr bwMode="auto">
            <a:xfrm>
              <a:off x="2750" y="20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79" name="Line 2458"/>
            <p:cNvSpPr>
              <a:spLocks noChangeShapeType="1"/>
            </p:cNvSpPr>
            <p:nvPr/>
          </p:nvSpPr>
          <p:spPr bwMode="auto">
            <a:xfrm>
              <a:off x="2750" y="20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80" name="Line 2459"/>
            <p:cNvSpPr>
              <a:spLocks noChangeShapeType="1"/>
            </p:cNvSpPr>
            <p:nvPr/>
          </p:nvSpPr>
          <p:spPr bwMode="auto">
            <a:xfrm>
              <a:off x="2750" y="20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81" name="Line 2460"/>
            <p:cNvSpPr>
              <a:spLocks noChangeShapeType="1"/>
            </p:cNvSpPr>
            <p:nvPr/>
          </p:nvSpPr>
          <p:spPr bwMode="auto">
            <a:xfrm>
              <a:off x="2750" y="20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82" name="Line 2461"/>
            <p:cNvSpPr>
              <a:spLocks noChangeShapeType="1"/>
            </p:cNvSpPr>
            <p:nvPr/>
          </p:nvSpPr>
          <p:spPr bwMode="auto">
            <a:xfrm>
              <a:off x="2750" y="20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83" name="Line 2462"/>
            <p:cNvSpPr>
              <a:spLocks noChangeShapeType="1"/>
            </p:cNvSpPr>
            <p:nvPr/>
          </p:nvSpPr>
          <p:spPr bwMode="auto">
            <a:xfrm>
              <a:off x="2750" y="20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84" name="Line 2463"/>
            <p:cNvSpPr>
              <a:spLocks noChangeShapeType="1"/>
            </p:cNvSpPr>
            <p:nvPr/>
          </p:nvSpPr>
          <p:spPr bwMode="auto">
            <a:xfrm>
              <a:off x="2750" y="20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85" name="Line 2464"/>
            <p:cNvSpPr>
              <a:spLocks noChangeShapeType="1"/>
            </p:cNvSpPr>
            <p:nvPr/>
          </p:nvSpPr>
          <p:spPr bwMode="auto">
            <a:xfrm>
              <a:off x="2750" y="209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86" name="Line 2465"/>
            <p:cNvSpPr>
              <a:spLocks noChangeShapeType="1"/>
            </p:cNvSpPr>
            <p:nvPr/>
          </p:nvSpPr>
          <p:spPr bwMode="auto">
            <a:xfrm>
              <a:off x="2750" y="210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87" name="Line 2466"/>
            <p:cNvSpPr>
              <a:spLocks noChangeShapeType="1"/>
            </p:cNvSpPr>
            <p:nvPr/>
          </p:nvSpPr>
          <p:spPr bwMode="auto">
            <a:xfrm>
              <a:off x="2750" y="21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88" name="Line 2467"/>
            <p:cNvSpPr>
              <a:spLocks noChangeShapeType="1"/>
            </p:cNvSpPr>
            <p:nvPr/>
          </p:nvSpPr>
          <p:spPr bwMode="auto">
            <a:xfrm>
              <a:off x="2750" y="21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89" name="Line 2468"/>
            <p:cNvSpPr>
              <a:spLocks noChangeShapeType="1"/>
            </p:cNvSpPr>
            <p:nvPr/>
          </p:nvSpPr>
          <p:spPr bwMode="auto">
            <a:xfrm>
              <a:off x="2750" y="214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90" name="Line 2469"/>
            <p:cNvSpPr>
              <a:spLocks noChangeShapeType="1"/>
            </p:cNvSpPr>
            <p:nvPr/>
          </p:nvSpPr>
          <p:spPr bwMode="auto">
            <a:xfrm>
              <a:off x="2750" y="215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91" name="Line 2470"/>
            <p:cNvSpPr>
              <a:spLocks noChangeShapeType="1"/>
            </p:cNvSpPr>
            <p:nvPr/>
          </p:nvSpPr>
          <p:spPr bwMode="auto">
            <a:xfrm>
              <a:off x="2750" y="21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92" name="Line 2471"/>
            <p:cNvSpPr>
              <a:spLocks noChangeShapeType="1"/>
            </p:cNvSpPr>
            <p:nvPr/>
          </p:nvSpPr>
          <p:spPr bwMode="auto">
            <a:xfrm>
              <a:off x="2750" y="21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93" name="Line 2472"/>
            <p:cNvSpPr>
              <a:spLocks noChangeShapeType="1"/>
            </p:cNvSpPr>
            <p:nvPr/>
          </p:nvSpPr>
          <p:spPr bwMode="auto">
            <a:xfrm>
              <a:off x="2750" y="21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94" name="Line 2473"/>
            <p:cNvSpPr>
              <a:spLocks noChangeShapeType="1"/>
            </p:cNvSpPr>
            <p:nvPr/>
          </p:nvSpPr>
          <p:spPr bwMode="auto">
            <a:xfrm>
              <a:off x="2750" y="22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95" name="Line 2474"/>
            <p:cNvSpPr>
              <a:spLocks noChangeShapeType="1"/>
            </p:cNvSpPr>
            <p:nvPr/>
          </p:nvSpPr>
          <p:spPr bwMode="auto">
            <a:xfrm>
              <a:off x="2750" y="22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96" name="Line 2475"/>
            <p:cNvSpPr>
              <a:spLocks noChangeShapeType="1"/>
            </p:cNvSpPr>
            <p:nvPr/>
          </p:nvSpPr>
          <p:spPr bwMode="auto">
            <a:xfrm>
              <a:off x="2750" y="22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97" name="Line 2476"/>
            <p:cNvSpPr>
              <a:spLocks noChangeShapeType="1"/>
            </p:cNvSpPr>
            <p:nvPr/>
          </p:nvSpPr>
          <p:spPr bwMode="auto">
            <a:xfrm>
              <a:off x="2750" y="224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98" name="Line 2477"/>
            <p:cNvSpPr>
              <a:spLocks noChangeShapeType="1"/>
            </p:cNvSpPr>
            <p:nvPr/>
          </p:nvSpPr>
          <p:spPr bwMode="auto">
            <a:xfrm>
              <a:off x="2750" y="22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99" name="Line 2478"/>
            <p:cNvSpPr>
              <a:spLocks noChangeShapeType="1"/>
            </p:cNvSpPr>
            <p:nvPr/>
          </p:nvSpPr>
          <p:spPr bwMode="auto">
            <a:xfrm>
              <a:off x="2750" y="22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00" name="Line 2479"/>
            <p:cNvSpPr>
              <a:spLocks noChangeShapeType="1"/>
            </p:cNvSpPr>
            <p:nvPr/>
          </p:nvSpPr>
          <p:spPr bwMode="auto">
            <a:xfrm>
              <a:off x="2750" y="228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01" name="Line 2480"/>
            <p:cNvSpPr>
              <a:spLocks noChangeShapeType="1"/>
            </p:cNvSpPr>
            <p:nvPr/>
          </p:nvSpPr>
          <p:spPr bwMode="auto">
            <a:xfrm>
              <a:off x="2750" y="229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02" name="Line 2481"/>
            <p:cNvSpPr>
              <a:spLocks noChangeShapeType="1"/>
            </p:cNvSpPr>
            <p:nvPr/>
          </p:nvSpPr>
          <p:spPr bwMode="auto">
            <a:xfrm>
              <a:off x="2750" y="23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03" name="Line 2482"/>
            <p:cNvSpPr>
              <a:spLocks noChangeShapeType="1"/>
            </p:cNvSpPr>
            <p:nvPr/>
          </p:nvSpPr>
          <p:spPr bwMode="auto">
            <a:xfrm>
              <a:off x="2750" y="23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04" name="Line 2483"/>
            <p:cNvSpPr>
              <a:spLocks noChangeShapeType="1"/>
            </p:cNvSpPr>
            <p:nvPr/>
          </p:nvSpPr>
          <p:spPr bwMode="auto">
            <a:xfrm>
              <a:off x="2750" y="233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05" name="Line 2484"/>
            <p:cNvSpPr>
              <a:spLocks noChangeShapeType="1"/>
            </p:cNvSpPr>
            <p:nvPr/>
          </p:nvSpPr>
          <p:spPr bwMode="auto">
            <a:xfrm>
              <a:off x="2750" y="23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06" name="Line 2485"/>
            <p:cNvSpPr>
              <a:spLocks noChangeShapeType="1"/>
            </p:cNvSpPr>
            <p:nvPr/>
          </p:nvSpPr>
          <p:spPr bwMode="auto">
            <a:xfrm>
              <a:off x="2750" y="23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07" name="Line 2486"/>
            <p:cNvSpPr>
              <a:spLocks noChangeShapeType="1"/>
            </p:cNvSpPr>
            <p:nvPr/>
          </p:nvSpPr>
          <p:spPr bwMode="auto">
            <a:xfrm>
              <a:off x="2750" y="23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08" name="Line 2487"/>
            <p:cNvSpPr>
              <a:spLocks noChangeShapeType="1"/>
            </p:cNvSpPr>
            <p:nvPr/>
          </p:nvSpPr>
          <p:spPr bwMode="auto">
            <a:xfrm>
              <a:off x="2750" y="23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09" name="Line 2488"/>
            <p:cNvSpPr>
              <a:spLocks noChangeShapeType="1"/>
            </p:cNvSpPr>
            <p:nvPr/>
          </p:nvSpPr>
          <p:spPr bwMode="auto">
            <a:xfrm>
              <a:off x="2750" y="24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10" name="Line 2489"/>
            <p:cNvSpPr>
              <a:spLocks noChangeShapeType="1"/>
            </p:cNvSpPr>
            <p:nvPr/>
          </p:nvSpPr>
          <p:spPr bwMode="auto">
            <a:xfrm>
              <a:off x="2750" y="24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11" name="Line 2490"/>
            <p:cNvSpPr>
              <a:spLocks noChangeShapeType="1"/>
            </p:cNvSpPr>
            <p:nvPr/>
          </p:nvSpPr>
          <p:spPr bwMode="auto">
            <a:xfrm>
              <a:off x="2750" y="242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12" name="Line 2491"/>
            <p:cNvSpPr>
              <a:spLocks noChangeShapeType="1"/>
            </p:cNvSpPr>
            <p:nvPr/>
          </p:nvSpPr>
          <p:spPr bwMode="auto">
            <a:xfrm>
              <a:off x="2750" y="243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13" name="Line 2492"/>
            <p:cNvSpPr>
              <a:spLocks noChangeShapeType="1"/>
            </p:cNvSpPr>
            <p:nvPr/>
          </p:nvSpPr>
          <p:spPr bwMode="auto">
            <a:xfrm>
              <a:off x="2750" y="24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14" name="Line 2493"/>
            <p:cNvSpPr>
              <a:spLocks noChangeShapeType="1"/>
            </p:cNvSpPr>
            <p:nvPr/>
          </p:nvSpPr>
          <p:spPr bwMode="auto">
            <a:xfrm>
              <a:off x="2750" y="24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15" name="Line 2494"/>
            <p:cNvSpPr>
              <a:spLocks noChangeShapeType="1"/>
            </p:cNvSpPr>
            <p:nvPr/>
          </p:nvSpPr>
          <p:spPr bwMode="auto">
            <a:xfrm>
              <a:off x="2750" y="247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16" name="Line 2495"/>
            <p:cNvSpPr>
              <a:spLocks noChangeShapeType="1"/>
            </p:cNvSpPr>
            <p:nvPr/>
          </p:nvSpPr>
          <p:spPr bwMode="auto">
            <a:xfrm>
              <a:off x="2750" y="248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17" name="Line 2496"/>
            <p:cNvSpPr>
              <a:spLocks noChangeShapeType="1"/>
            </p:cNvSpPr>
            <p:nvPr/>
          </p:nvSpPr>
          <p:spPr bwMode="auto">
            <a:xfrm>
              <a:off x="2750" y="25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18" name="Line 2497"/>
            <p:cNvSpPr>
              <a:spLocks noChangeShapeType="1"/>
            </p:cNvSpPr>
            <p:nvPr/>
          </p:nvSpPr>
          <p:spPr bwMode="auto">
            <a:xfrm>
              <a:off x="2750" y="25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19" name="Line 2498"/>
            <p:cNvSpPr>
              <a:spLocks noChangeShapeType="1"/>
            </p:cNvSpPr>
            <p:nvPr/>
          </p:nvSpPr>
          <p:spPr bwMode="auto">
            <a:xfrm>
              <a:off x="2750" y="25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20" name="Line 2499"/>
            <p:cNvSpPr>
              <a:spLocks noChangeShapeType="1"/>
            </p:cNvSpPr>
            <p:nvPr/>
          </p:nvSpPr>
          <p:spPr bwMode="auto">
            <a:xfrm>
              <a:off x="2750" y="25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21" name="Line 2500"/>
            <p:cNvSpPr>
              <a:spLocks noChangeShapeType="1"/>
            </p:cNvSpPr>
            <p:nvPr/>
          </p:nvSpPr>
          <p:spPr bwMode="auto">
            <a:xfrm>
              <a:off x="2750" y="25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22" name="Line 2501"/>
            <p:cNvSpPr>
              <a:spLocks noChangeShapeType="1"/>
            </p:cNvSpPr>
            <p:nvPr/>
          </p:nvSpPr>
          <p:spPr bwMode="auto">
            <a:xfrm>
              <a:off x="2750" y="256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23" name="Line 2502"/>
            <p:cNvSpPr>
              <a:spLocks noChangeShapeType="1"/>
            </p:cNvSpPr>
            <p:nvPr/>
          </p:nvSpPr>
          <p:spPr bwMode="auto">
            <a:xfrm>
              <a:off x="2750" y="257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24" name="Line 2503"/>
            <p:cNvSpPr>
              <a:spLocks noChangeShapeType="1"/>
            </p:cNvSpPr>
            <p:nvPr/>
          </p:nvSpPr>
          <p:spPr bwMode="auto">
            <a:xfrm>
              <a:off x="2750" y="25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25" name="Line 2504"/>
            <p:cNvSpPr>
              <a:spLocks noChangeShapeType="1"/>
            </p:cNvSpPr>
            <p:nvPr/>
          </p:nvSpPr>
          <p:spPr bwMode="auto">
            <a:xfrm>
              <a:off x="2750" y="26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26" name="Line 2505"/>
            <p:cNvSpPr>
              <a:spLocks noChangeShapeType="1"/>
            </p:cNvSpPr>
            <p:nvPr/>
          </p:nvSpPr>
          <p:spPr bwMode="auto">
            <a:xfrm>
              <a:off x="2750" y="261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27" name="Line 2506"/>
            <p:cNvSpPr>
              <a:spLocks noChangeShapeType="1"/>
            </p:cNvSpPr>
            <p:nvPr/>
          </p:nvSpPr>
          <p:spPr bwMode="auto">
            <a:xfrm>
              <a:off x="2750" y="262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28" name="Line 2507"/>
            <p:cNvSpPr>
              <a:spLocks noChangeShapeType="1"/>
            </p:cNvSpPr>
            <p:nvPr/>
          </p:nvSpPr>
          <p:spPr bwMode="auto">
            <a:xfrm>
              <a:off x="2750" y="26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29" name="Line 2508"/>
            <p:cNvSpPr>
              <a:spLocks noChangeShapeType="1"/>
            </p:cNvSpPr>
            <p:nvPr/>
          </p:nvSpPr>
          <p:spPr bwMode="auto">
            <a:xfrm>
              <a:off x="2750" y="26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30" name="Line 2509"/>
            <p:cNvSpPr>
              <a:spLocks noChangeShapeType="1"/>
            </p:cNvSpPr>
            <p:nvPr/>
          </p:nvSpPr>
          <p:spPr bwMode="auto">
            <a:xfrm>
              <a:off x="2750" y="26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31" name="Line 2510"/>
            <p:cNvSpPr>
              <a:spLocks noChangeShapeType="1"/>
            </p:cNvSpPr>
            <p:nvPr/>
          </p:nvSpPr>
          <p:spPr bwMode="auto">
            <a:xfrm>
              <a:off x="2750" y="26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32" name="Line 2511"/>
            <p:cNvSpPr>
              <a:spLocks noChangeShapeType="1"/>
            </p:cNvSpPr>
            <p:nvPr/>
          </p:nvSpPr>
          <p:spPr bwMode="auto">
            <a:xfrm>
              <a:off x="2750" y="26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33" name="Line 2512"/>
            <p:cNvSpPr>
              <a:spLocks noChangeShapeType="1"/>
            </p:cNvSpPr>
            <p:nvPr/>
          </p:nvSpPr>
          <p:spPr bwMode="auto">
            <a:xfrm>
              <a:off x="2750" y="27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34" name="Line 2513"/>
            <p:cNvSpPr>
              <a:spLocks noChangeShapeType="1"/>
            </p:cNvSpPr>
            <p:nvPr/>
          </p:nvSpPr>
          <p:spPr bwMode="auto">
            <a:xfrm>
              <a:off x="2750" y="27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35" name="Line 2514"/>
            <p:cNvSpPr>
              <a:spLocks noChangeShapeType="1"/>
            </p:cNvSpPr>
            <p:nvPr/>
          </p:nvSpPr>
          <p:spPr bwMode="auto">
            <a:xfrm>
              <a:off x="2750" y="27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36" name="Line 2515"/>
            <p:cNvSpPr>
              <a:spLocks noChangeShapeType="1"/>
            </p:cNvSpPr>
            <p:nvPr/>
          </p:nvSpPr>
          <p:spPr bwMode="auto">
            <a:xfrm>
              <a:off x="2750" y="27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37" name="Line 2516"/>
            <p:cNvSpPr>
              <a:spLocks noChangeShapeType="1"/>
            </p:cNvSpPr>
            <p:nvPr/>
          </p:nvSpPr>
          <p:spPr bwMode="auto">
            <a:xfrm>
              <a:off x="2750" y="275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38" name="Line 2517"/>
            <p:cNvSpPr>
              <a:spLocks noChangeShapeType="1"/>
            </p:cNvSpPr>
            <p:nvPr/>
          </p:nvSpPr>
          <p:spPr bwMode="auto">
            <a:xfrm>
              <a:off x="2750" y="276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39" name="Line 2518"/>
            <p:cNvSpPr>
              <a:spLocks noChangeShapeType="1"/>
            </p:cNvSpPr>
            <p:nvPr/>
          </p:nvSpPr>
          <p:spPr bwMode="auto">
            <a:xfrm>
              <a:off x="2750" y="2782"/>
              <a:ext cx="0" cy="2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40" name="Line 2519"/>
            <p:cNvSpPr>
              <a:spLocks noChangeShapeType="1"/>
            </p:cNvSpPr>
            <p:nvPr/>
          </p:nvSpPr>
          <p:spPr bwMode="auto">
            <a:xfrm>
              <a:off x="2796" y="2766"/>
              <a:ext cx="0" cy="1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41" name="Line 2520"/>
            <p:cNvSpPr>
              <a:spLocks noChangeShapeType="1"/>
            </p:cNvSpPr>
            <p:nvPr/>
          </p:nvSpPr>
          <p:spPr bwMode="auto">
            <a:xfrm>
              <a:off x="2796" y="8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42" name="Line 2521"/>
            <p:cNvSpPr>
              <a:spLocks noChangeShapeType="1"/>
            </p:cNvSpPr>
            <p:nvPr/>
          </p:nvSpPr>
          <p:spPr bwMode="auto">
            <a:xfrm>
              <a:off x="2796" y="8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43" name="Line 2522"/>
            <p:cNvSpPr>
              <a:spLocks noChangeShapeType="1"/>
            </p:cNvSpPr>
            <p:nvPr/>
          </p:nvSpPr>
          <p:spPr bwMode="auto">
            <a:xfrm>
              <a:off x="2796" y="8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44" name="Line 2523"/>
            <p:cNvSpPr>
              <a:spLocks noChangeShapeType="1"/>
            </p:cNvSpPr>
            <p:nvPr/>
          </p:nvSpPr>
          <p:spPr bwMode="auto">
            <a:xfrm>
              <a:off x="2796" y="8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45" name="Line 2524"/>
            <p:cNvSpPr>
              <a:spLocks noChangeShapeType="1"/>
            </p:cNvSpPr>
            <p:nvPr/>
          </p:nvSpPr>
          <p:spPr bwMode="auto">
            <a:xfrm>
              <a:off x="2796" y="9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46" name="Line 2525"/>
            <p:cNvSpPr>
              <a:spLocks noChangeShapeType="1"/>
            </p:cNvSpPr>
            <p:nvPr/>
          </p:nvSpPr>
          <p:spPr bwMode="auto">
            <a:xfrm>
              <a:off x="2796" y="92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47" name="Line 2526"/>
            <p:cNvSpPr>
              <a:spLocks noChangeShapeType="1"/>
            </p:cNvSpPr>
            <p:nvPr/>
          </p:nvSpPr>
          <p:spPr bwMode="auto">
            <a:xfrm>
              <a:off x="2796" y="93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48" name="Line 2527"/>
            <p:cNvSpPr>
              <a:spLocks noChangeShapeType="1"/>
            </p:cNvSpPr>
            <p:nvPr/>
          </p:nvSpPr>
          <p:spPr bwMode="auto">
            <a:xfrm>
              <a:off x="2796" y="9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49" name="Line 2528"/>
            <p:cNvSpPr>
              <a:spLocks noChangeShapeType="1"/>
            </p:cNvSpPr>
            <p:nvPr/>
          </p:nvSpPr>
          <p:spPr bwMode="auto">
            <a:xfrm>
              <a:off x="2796" y="9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50" name="Line 2529"/>
            <p:cNvSpPr>
              <a:spLocks noChangeShapeType="1"/>
            </p:cNvSpPr>
            <p:nvPr/>
          </p:nvSpPr>
          <p:spPr bwMode="auto">
            <a:xfrm>
              <a:off x="2796" y="97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51" name="Line 2530"/>
            <p:cNvSpPr>
              <a:spLocks noChangeShapeType="1"/>
            </p:cNvSpPr>
            <p:nvPr/>
          </p:nvSpPr>
          <p:spPr bwMode="auto">
            <a:xfrm>
              <a:off x="2796" y="98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52" name="Line 2531"/>
            <p:cNvSpPr>
              <a:spLocks noChangeShapeType="1"/>
            </p:cNvSpPr>
            <p:nvPr/>
          </p:nvSpPr>
          <p:spPr bwMode="auto">
            <a:xfrm>
              <a:off x="2796" y="10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53" name="Line 2532"/>
            <p:cNvSpPr>
              <a:spLocks noChangeShapeType="1"/>
            </p:cNvSpPr>
            <p:nvPr/>
          </p:nvSpPr>
          <p:spPr bwMode="auto">
            <a:xfrm>
              <a:off x="2796" y="10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54" name="Line 2533"/>
            <p:cNvSpPr>
              <a:spLocks noChangeShapeType="1"/>
            </p:cNvSpPr>
            <p:nvPr/>
          </p:nvSpPr>
          <p:spPr bwMode="auto">
            <a:xfrm>
              <a:off x="2796" y="10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55" name="Line 2534"/>
            <p:cNvSpPr>
              <a:spLocks noChangeShapeType="1"/>
            </p:cNvSpPr>
            <p:nvPr/>
          </p:nvSpPr>
          <p:spPr bwMode="auto">
            <a:xfrm>
              <a:off x="2796" y="10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56" name="Line 2535"/>
            <p:cNvSpPr>
              <a:spLocks noChangeShapeType="1"/>
            </p:cNvSpPr>
            <p:nvPr/>
          </p:nvSpPr>
          <p:spPr bwMode="auto">
            <a:xfrm>
              <a:off x="2796" y="10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57" name="Line 2536"/>
            <p:cNvSpPr>
              <a:spLocks noChangeShapeType="1"/>
            </p:cNvSpPr>
            <p:nvPr/>
          </p:nvSpPr>
          <p:spPr bwMode="auto">
            <a:xfrm>
              <a:off x="2796" y="106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58" name="Line 2537"/>
            <p:cNvSpPr>
              <a:spLocks noChangeShapeType="1"/>
            </p:cNvSpPr>
            <p:nvPr/>
          </p:nvSpPr>
          <p:spPr bwMode="auto">
            <a:xfrm>
              <a:off x="2796" y="107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59" name="Line 2538"/>
            <p:cNvSpPr>
              <a:spLocks noChangeShapeType="1"/>
            </p:cNvSpPr>
            <p:nvPr/>
          </p:nvSpPr>
          <p:spPr bwMode="auto">
            <a:xfrm>
              <a:off x="2796" y="10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60" name="Line 2539"/>
            <p:cNvSpPr>
              <a:spLocks noChangeShapeType="1"/>
            </p:cNvSpPr>
            <p:nvPr/>
          </p:nvSpPr>
          <p:spPr bwMode="auto">
            <a:xfrm>
              <a:off x="2796" y="11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61" name="Line 2540"/>
            <p:cNvSpPr>
              <a:spLocks noChangeShapeType="1"/>
            </p:cNvSpPr>
            <p:nvPr/>
          </p:nvSpPr>
          <p:spPr bwMode="auto">
            <a:xfrm>
              <a:off x="2796" y="111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62" name="Line 2541"/>
            <p:cNvSpPr>
              <a:spLocks noChangeShapeType="1"/>
            </p:cNvSpPr>
            <p:nvPr/>
          </p:nvSpPr>
          <p:spPr bwMode="auto">
            <a:xfrm>
              <a:off x="2796" y="112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63" name="Line 2542"/>
            <p:cNvSpPr>
              <a:spLocks noChangeShapeType="1"/>
            </p:cNvSpPr>
            <p:nvPr/>
          </p:nvSpPr>
          <p:spPr bwMode="auto">
            <a:xfrm>
              <a:off x="2796" y="11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64" name="Line 2543"/>
            <p:cNvSpPr>
              <a:spLocks noChangeShapeType="1"/>
            </p:cNvSpPr>
            <p:nvPr/>
          </p:nvSpPr>
          <p:spPr bwMode="auto">
            <a:xfrm>
              <a:off x="2796" y="11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65" name="Line 2544"/>
            <p:cNvSpPr>
              <a:spLocks noChangeShapeType="1"/>
            </p:cNvSpPr>
            <p:nvPr/>
          </p:nvSpPr>
          <p:spPr bwMode="auto">
            <a:xfrm>
              <a:off x="2796" y="11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66" name="Line 2545"/>
            <p:cNvSpPr>
              <a:spLocks noChangeShapeType="1"/>
            </p:cNvSpPr>
            <p:nvPr/>
          </p:nvSpPr>
          <p:spPr bwMode="auto">
            <a:xfrm>
              <a:off x="2796" y="11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67" name="Line 2546"/>
            <p:cNvSpPr>
              <a:spLocks noChangeShapeType="1"/>
            </p:cNvSpPr>
            <p:nvPr/>
          </p:nvSpPr>
          <p:spPr bwMode="auto">
            <a:xfrm>
              <a:off x="2796" y="11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68" name="Line 2547"/>
            <p:cNvSpPr>
              <a:spLocks noChangeShapeType="1"/>
            </p:cNvSpPr>
            <p:nvPr/>
          </p:nvSpPr>
          <p:spPr bwMode="auto">
            <a:xfrm>
              <a:off x="2796" y="12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69" name="Line 2548"/>
            <p:cNvSpPr>
              <a:spLocks noChangeShapeType="1"/>
            </p:cNvSpPr>
            <p:nvPr/>
          </p:nvSpPr>
          <p:spPr bwMode="auto">
            <a:xfrm>
              <a:off x="2796" y="12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70" name="Line 2549"/>
            <p:cNvSpPr>
              <a:spLocks noChangeShapeType="1"/>
            </p:cNvSpPr>
            <p:nvPr/>
          </p:nvSpPr>
          <p:spPr bwMode="auto">
            <a:xfrm>
              <a:off x="2796" y="12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71" name="Line 2550"/>
            <p:cNvSpPr>
              <a:spLocks noChangeShapeType="1"/>
            </p:cNvSpPr>
            <p:nvPr/>
          </p:nvSpPr>
          <p:spPr bwMode="auto">
            <a:xfrm>
              <a:off x="2796" y="12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72" name="Line 2551"/>
            <p:cNvSpPr>
              <a:spLocks noChangeShapeType="1"/>
            </p:cNvSpPr>
            <p:nvPr/>
          </p:nvSpPr>
          <p:spPr bwMode="auto">
            <a:xfrm>
              <a:off x="2796" y="125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73" name="Line 2552"/>
            <p:cNvSpPr>
              <a:spLocks noChangeShapeType="1"/>
            </p:cNvSpPr>
            <p:nvPr/>
          </p:nvSpPr>
          <p:spPr bwMode="auto">
            <a:xfrm>
              <a:off x="2796" y="126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74" name="Line 2553"/>
            <p:cNvSpPr>
              <a:spLocks noChangeShapeType="1"/>
            </p:cNvSpPr>
            <p:nvPr/>
          </p:nvSpPr>
          <p:spPr bwMode="auto">
            <a:xfrm>
              <a:off x="2796" y="12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75" name="Line 2554"/>
            <p:cNvSpPr>
              <a:spLocks noChangeShapeType="1"/>
            </p:cNvSpPr>
            <p:nvPr/>
          </p:nvSpPr>
          <p:spPr bwMode="auto">
            <a:xfrm>
              <a:off x="2796" y="12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76" name="Line 2555"/>
            <p:cNvSpPr>
              <a:spLocks noChangeShapeType="1"/>
            </p:cNvSpPr>
            <p:nvPr/>
          </p:nvSpPr>
          <p:spPr bwMode="auto">
            <a:xfrm>
              <a:off x="2796" y="130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77" name="Line 2556"/>
            <p:cNvSpPr>
              <a:spLocks noChangeShapeType="1"/>
            </p:cNvSpPr>
            <p:nvPr/>
          </p:nvSpPr>
          <p:spPr bwMode="auto">
            <a:xfrm>
              <a:off x="2796" y="131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78" name="Line 2557"/>
            <p:cNvSpPr>
              <a:spLocks noChangeShapeType="1"/>
            </p:cNvSpPr>
            <p:nvPr/>
          </p:nvSpPr>
          <p:spPr bwMode="auto">
            <a:xfrm>
              <a:off x="2796" y="13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79" name="Line 2558"/>
            <p:cNvSpPr>
              <a:spLocks noChangeShapeType="1"/>
            </p:cNvSpPr>
            <p:nvPr/>
          </p:nvSpPr>
          <p:spPr bwMode="auto">
            <a:xfrm>
              <a:off x="2796" y="13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80" name="Line 2559"/>
            <p:cNvSpPr>
              <a:spLocks noChangeShapeType="1"/>
            </p:cNvSpPr>
            <p:nvPr/>
          </p:nvSpPr>
          <p:spPr bwMode="auto">
            <a:xfrm>
              <a:off x="2796" y="13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81" name="Line 2560"/>
            <p:cNvSpPr>
              <a:spLocks noChangeShapeType="1"/>
            </p:cNvSpPr>
            <p:nvPr/>
          </p:nvSpPr>
          <p:spPr bwMode="auto">
            <a:xfrm>
              <a:off x="2796" y="13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82" name="Line 2561"/>
            <p:cNvSpPr>
              <a:spLocks noChangeShapeType="1"/>
            </p:cNvSpPr>
            <p:nvPr/>
          </p:nvSpPr>
          <p:spPr bwMode="auto">
            <a:xfrm>
              <a:off x="2796" y="13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83" name="Line 2562"/>
            <p:cNvSpPr>
              <a:spLocks noChangeShapeType="1"/>
            </p:cNvSpPr>
            <p:nvPr/>
          </p:nvSpPr>
          <p:spPr bwMode="auto">
            <a:xfrm>
              <a:off x="2796" y="139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84" name="Line 2563"/>
            <p:cNvSpPr>
              <a:spLocks noChangeShapeType="1"/>
            </p:cNvSpPr>
            <p:nvPr/>
          </p:nvSpPr>
          <p:spPr bwMode="auto">
            <a:xfrm>
              <a:off x="2796" y="140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85" name="Line 2564"/>
            <p:cNvSpPr>
              <a:spLocks noChangeShapeType="1"/>
            </p:cNvSpPr>
            <p:nvPr/>
          </p:nvSpPr>
          <p:spPr bwMode="auto">
            <a:xfrm>
              <a:off x="2796" y="14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86" name="Line 2565"/>
            <p:cNvSpPr>
              <a:spLocks noChangeShapeType="1"/>
            </p:cNvSpPr>
            <p:nvPr/>
          </p:nvSpPr>
          <p:spPr bwMode="auto">
            <a:xfrm>
              <a:off x="2796" y="14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87" name="Line 2566"/>
            <p:cNvSpPr>
              <a:spLocks noChangeShapeType="1"/>
            </p:cNvSpPr>
            <p:nvPr/>
          </p:nvSpPr>
          <p:spPr bwMode="auto">
            <a:xfrm>
              <a:off x="2796" y="144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88" name="Line 2567"/>
            <p:cNvSpPr>
              <a:spLocks noChangeShapeType="1"/>
            </p:cNvSpPr>
            <p:nvPr/>
          </p:nvSpPr>
          <p:spPr bwMode="auto">
            <a:xfrm>
              <a:off x="2796" y="145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89" name="Line 2568"/>
            <p:cNvSpPr>
              <a:spLocks noChangeShapeType="1"/>
            </p:cNvSpPr>
            <p:nvPr/>
          </p:nvSpPr>
          <p:spPr bwMode="auto">
            <a:xfrm>
              <a:off x="2796" y="14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90" name="Line 2569"/>
            <p:cNvSpPr>
              <a:spLocks noChangeShapeType="1"/>
            </p:cNvSpPr>
            <p:nvPr/>
          </p:nvSpPr>
          <p:spPr bwMode="auto">
            <a:xfrm>
              <a:off x="2796" y="14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91" name="Line 2570"/>
            <p:cNvSpPr>
              <a:spLocks noChangeShapeType="1"/>
            </p:cNvSpPr>
            <p:nvPr/>
          </p:nvSpPr>
          <p:spPr bwMode="auto">
            <a:xfrm>
              <a:off x="2796" y="14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92" name="Line 2571"/>
            <p:cNvSpPr>
              <a:spLocks noChangeShapeType="1"/>
            </p:cNvSpPr>
            <p:nvPr/>
          </p:nvSpPr>
          <p:spPr bwMode="auto">
            <a:xfrm>
              <a:off x="2796" y="15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93" name="Line 2572"/>
            <p:cNvSpPr>
              <a:spLocks noChangeShapeType="1"/>
            </p:cNvSpPr>
            <p:nvPr/>
          </p:nvSpPr>
          <p:spPr bwMode="auto">
            <a:xfrm>
              <a:off x="2796" y="15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94" name="Line 2573"/>
            <p:cNvSpPr>
              <a:spLocks noChangeShapeType="1"/>
            </p:cNvSpPr>
            <p:nvPr/>
          </p:nvSpPr>
          <p:spPr bwMode="auto">
            <a:xfrm>
              <a:off x="2796" y="15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95" name="Line 2574"/>
            <p:cNvSpPr>
              <a:spLocks noChangeShapeType="1"/>
            </p:cNvSpPr>
            <p:nvPr/>
          </p:nvSpPr>
          <p:spPr bwMode="auto">
            <a:xfrm>
              <a:off x="2796" y="154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96" name="Line 2575"/>
            <p:cNvSpPr>
              <a:spLocks noChangeShapeType="1"/>
            </p:cNvSpPr>
            <p:nvPr/>
          </p:nvSpPr>
          <p:spPr bwMode="auto">
            <a:xfrm>
              <a:off x="2796" y="15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97" name="Line 2576"/>
            <p:cNvSpPr>
              <a:spLocks noChangeShapeType="1"/>
            </p:cNvSpPr>
            <p:nvPr/>
          </p:nvSpPr>
          <p:spPr bwMode="auto">
            <a:xfrm>
              <a:off x="2796" y="15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98" name="Line 2577"/>
            <p:cNvSpPr>
              <a:spLocks noChangeShapeType="1"/>
            </p:cNvSpPr>
            <p:nvPr/>
          </p:nvSpPr>
          <p:spPr bwMode="auto">
            <a:xfrm>
              <a:off x="2796" y="15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99" name="Line 2578"/>
            <p:cNvSpPr>
              <a:spLocks noChangeShapeType="1"/>
            </p:cNvSpPr>
            <p:nvPr/>
          </p:nvSpPr>
          <p:spPr bwMode="auto">
            <a:xfrm>
              <a:off x="2796" y="15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00" name="Line 2579"/>
            <p:cNvSpPr>
              <a:spLocks noChangeShapeType="1"/>
            </p:cNvSpPr>
            <p:nvPr/>
          </p:nvSpPr>
          <p:spPr bwMode="auto">
            <a:xfrm>
              <a:off x="2796" y="16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01" name="Line 2580"/>
            <p:cNvSpPr>
              <a:spLocks noChangeShapeType="1"/>
            </p:cNvSpPr>
            <p:nvPr/>
          </p:nvSpPr>
          <p:spPr bwMode="auto">
            <a:xfrm>
              <a:off x="2796" y="16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02" name="Line 2581"/>
            <p:cNvSpPr>
              <a:spLocks noChangeShapeType="1"/>
            </p:cNvSpPr>
            <p:nvPr/>
          </p:nvSpPr>
          <p:spPr bwMode="auto">
            <a:xfrm>
              <a:off x="2796" y="163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03" name="Line 2582"/>
            <p:cNvSpPr>
              <a:spLocks noChangeShapeType="1"/>
            </p:cNvSpPr>
            <p:nvPr/>
          </p:nvSpPr>
          <p:spPr bwMode="auto">
            <a:xfrm>
              <a:off x="2796" y="16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04" name="Line 2583"/>
            <p:cNvSpPr>
              <a:spLocks noChangeShapeType="1"/>
            </p:cNvSpPr>
            <p:nvPr/>
          </p:nvSpPr>
          <p:spPr bwMode="auto">
            <a:xfrm>
              <a:off x="2796" y="16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05" name="Line 2584"/>
            <p:cNvSpPr>
              <a:spLocks noChangeShapeType="1"/>
            </p:cNvSpPr>
            <p:nvPr/>
          </p:nvSpPr>
          <p:spPr bwMode="auto">
            <a:xfrm>
              <a:off x="2796" y="16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06" name="Line 2585"/>
            <p:cNvSpPr>
              <a:spLocks noChangeShapeType="1"/>
            </p:cNvSpPr>
            <p:nvPr/>
          </p:nvSpPr>
          <p:spPr bwMode="auto">
            <a:xfrm>
              <a:off x="2796" y="16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07" name="Line 2586"/>
            <p:cNvSpPr>
              <a:spLocks noChangeShapeType="1"/>
            </p:cNvSpPr>
            <p:nvPr/>
          </p:nvSpPr>
          <p:spPr bwMode="auto">
            <a:xfrm>
              <a:off x="2796" y="17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08" name="Line 2587"/>
            <p:cNvSpPr>
              <a:spLocks noChangeShapeType="1"/>
            </p:cNvSpPr>
            <p:nvPr/>
          </p:nvSpPr>
          <p:spPr bwMode="auto">
            <a:xfrm>
              <a:off x="2796" y="17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09" name="Line 2588"/>
            <p:cNvSpPr>
              <a:spLocks noChangeShapeType="1"/>
            </p:cNvSpPr>
            <p:nvPr/>
          </p:nvSpPr>
          <p:spPr bwMode="auto">
            <a:xfrm>
              <a:off x="2796" y="17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10" name="Line 2589"/>
            <p:cNvSpPr>
              <a:spLocks noChangeShapeType="1"/>
            </p:cNvSpPr>
            <p:nvPr/>
          </p:nvSpPr>
          <p:spPr bwMode="auto">
            <a:xfrm>
              <a:off x="2796" y="17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11" name="Line 2590"/>
            <p:cNvSpPr>
              <a:spLocks noChangeShapeType="1"/>
            </p:cNvSpPr>
            <p:nvPr/>
          </p:nvSpPr>
          <p:spPr bwMode="auto">
            <a:xfrm>
              <a:off x="2796" y="17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12" name="Line 2591"/>
            <p:cNvSpPr>
              <a:spLocks noChangeShapeType="1"/>
            </p:cNvSpPr>
            <p:nvPr/>
          </p:nvSpPr>
          <p:spPr bwMode="auto">
            <a:xfrm>
              <a:off x="2796" y="17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13" name="Line 2592"/>
            <p:cNvSpPr>
              <a:spLocks noChangeShapeType="1"/>
            </p:cNvSpPr>
            <p:nvPr/>
          </p:nvSpPr>
          <p:spPr bwMode="auto">
            <a:xfrm>
              <a:off x="2796" y="177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14" name="Line 2593"/>
            <p:cNvSpPr>
              <a:spLocks noChangeShapeType="1"/>
            </p:cNvSpPr>
            <p:nvPr/>
          </p:nvSpPr>
          <p:spPr bwMode="auto">
            <a:xfrm>
              <a:off x="2796" y="17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15" name="Line 2594"/>
            <p:cNvSpPr>
              <a:spLocks noChangeShapeType="1"/>
            </p:cNvSpPr>
            <p:nvPr/>
          </p:nvSpPr>
          <p:spPr bwMode="auto">
            <a:xfrm>
              <a:off x="2796" y="18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16" name="Line 2595"/>
            <p:cNvSpPr>
              <a:spLocks noChangeShapeType="1"/>
            </p:cNvSpPr>
            <p:nvPr/>
          </p:nvSpPr>
          <p:spPr bwMode="auto">
            <a:xfrm>
              <a:off x="2796" y="18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17" name="Line 2596"/>
            <p:cNvSpPr>
              <a:spLocks noChangeShapeType="1"/>
            </p:cNvSpPr>
            <p:nvPr/>
          </p:nvSpPr>
          <p:spPr bwMode="auto">
            <a:xfrm>
              <a:off x="2796" y="18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18" name="Line 2597"/>
            <p:cNvSpPr>
              <a:spLocks noChangeShapeType="1"/>
            </p:cNvSpPr>
            <p:nvPr/>
          </p:nvSpPr>
          <p:spPr bwMode="auto">
            <a:xfrm>
              <a:off x="2796" y="18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19" name="Line 2598"/>
            <p:cNvSpPr>
              <a:spLocks noChangeShapeType="1"/>
            </p:cNvSpPr>
            <p:nvPr/>
          </p:nvSpPr>
          <p:spPr bwMode="auto">
            <a:xfrm>
              <a:off x="2796" y="18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20" name="Line 2599"/>
            <p:cNvSpPr>
              <a:spLocks noChangeShapeType="1"/>
            </p:cNvSpPr>
            <p:nvPr/>
          </p:nvSpPr>
          <p:spPr bwMode="auto">
            <a:xfrm>
              <a:off x="2796" y="18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21" name="Line 2600"/>
            <p:cNvSpPr>
              <a:spLocks noChangeShapeType="1"/>
            </p:cNvSpPr>
            <p:nvPr/>
          </p:nvSpPr>
          <p:spPr bwMode="auto">
            <a:xfrm>
              <a:off x="2796" y="18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22" name="Line 2601"/>
            <p:cNvSpPr>
              <a:spLocks noChangeShapeType="1"/>
            </p:cNvSpPr>
            <p:nvPr/>
          </p:nvSpPr>
          <p:spPr bwMode="auto">
            <a:xfrm>
              <a:off x="2796" y="18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23" name="Line 2602"/>
            <p:cNvSpPr>
              <a:spLocks noChangeShapeType="1"/>
            </p:cNvSpPr>
            <p:nvPr/>
          </p:nvSpPr>
          <p:spPr bwMode="auto">
            <a:xfrm>
              <a:off x="2796" y="19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24" name="Line 2603"/>
            <p:cNvSpPr>
              <a:spLocks noChangeShapeType="1"/>
            </p:cNvSpPr>
            <p:nvPr/>
          </p:nvSpPr>
          <p:spPr bwMode="auto">
            <a:xfrm>
              <a:off x="2796" y="19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25" name="Line 2604"/>
            <p:cNvSpPr>
              <a:spLocks noChangeShapeType="1"/>
            </p:cNvSpPr>
            <p:nvPr/>
          </p:nvSpPr>
          <p:spPr bwMode="auto">
            <a:xfrm>
              <a:off x="2796" y="19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26" name="Line 2605"/>
            <p:cNvSpPr>
              <a:spLocks noChangeShapeType="1"/>
            </p:cNvSpPr>
            <p:nvPr/>
          </p:nvSpPr>
          <p:spPr bwMode="auto">
            <a:xfrm>
              <a:off x="2796" y="19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27" name="Line 2606"/>
            <p:cNvSpPr>
              <a:spLocks noChangeShapeType="1"/>
            </p:cNvSpPr>
            <p:nvPr/>
          </p:nvSpPr>
          <p:spPr bwMode="auto">
            <a:xfrm>
              <a:off x="2796" y="19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28" name="Line 2607"/>
            <p:cNvSpPr>
              <a:spLocks noChangeShapeType="1"/>
            </p:cNvSpPr>
            <p:nvPr/>
          </p:nvSpPr>
          <p:spPr bwMode="auto">
            <a:xfrm>
              <a:off x="2796" y="19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29" name="Line 2608"/>
            <p:cNvSpPr>
              <a:spLocks noChangeShapeType="1"/>
            </p:cNvSpPr>
            <p:nvPr/>
          </p:nvSpPr>
          <p:spPr bwMode="auto">
            <a:xfrm>
              <a:off x="2796" y="19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30" name="Line 2609"/>
            <p:cNvSpPr>
              <a:spLocks noChangeShapeType="1"/>
            </p:cNvSpPr>
            <p:nvPr/>
          </p:nvSpPr>
          <p:spPr bwMode="auto">
            <a:xfrm>
              <a:off x="2796" y="19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31" name="Line 2610"/>
            <p:cNvSpPr>
              <a:spLocks noChangeShapeType="1"/>
            </p:cNvSpPr>
            <p:nvPr/>
          </p:nvSpPr>
          <p:spPr bwMode="auto">
            <a:xfrm>
              <a:off x="2796" y="20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32" name="Line 2611"/>
            <p:cNvSpPr>
              <a:spLocks noChangeShapeType="1"/>
            </p:cNvSpPr>
            <p:nvPr/>
          </p:nvSpPr>
          <p:spPr bwMode="auto">
            <a:xfrm>
              <a:off x="2796" y="20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33" name="Line 2612"/>
            <p:cNvSpPr>
              <a:spLocks noChangeShapeType="1"/>
            </p:cNvSpPr>
            <p:nvPr/>
          </p:nvSpPr>
          <p:spPr bwMode="auto">
            <a:xfrm>
              <a:off x="2796" y="20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34" name="Line 2613"/>
            <p:cNvSpPr>
              <a:spLocks noChangeShapeType="1"/>
            </p:cNvSpPr>
            <p:nvPr/>
          </p:nvSpPr>
          <p:spPr bwMode="auto">
            <a:xfrm>
              <a:off x="2796" y="20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35" name="Line 2614"/>
            <p:cNvSpPr>
              <a:spLocks noChangeShapeType="1"/>
            </p:cNvSpPr>
            <p:nvPr/>
          </p:nvSpPr>
          <p:spPr bwMode="auto">
            <a:xfrm>
              <a:off x="2796" y="20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36" name="Line 2615"/>
            <p:cNvSpPr>
              <a:spLocks noChangeShapeType="1"/>
            </p:cNvSpPr>
            <p:nvPr/>
          </p:nvSpPr>
          <p:spPr bwMode="auto">
            <a:xfrm>
              <a:off x="2796" y="20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37" name="Line 2616"/>
            <p:cNvSpPr>
              <a:spLocks noChangeShapeType="1"/>
            </p:cNvSpPr>
            <p:nvPr/>
          </p:nvSpPr>
          <p:spPr bwMode="auto">
            <a:xfrm>
              <a:off x="2796" y="20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46" name="Group 2818"/>
          <p:cNvGrpSpPr>
            <a:grpSpLocks/>
          </p:cNvGrpSpPr>
          <p:nvPr/>
        </p:nvGrpSpPr>
        <p:grpSpPr bwMode="auto">
          <a:xfrm>
            <a:off x="4438650" y="1365251"/>
            <a:ext cx="61913" cy="3054350"/>
            <a:chOff x="2796" y="860"/>
            <a:chExt cx="39" cy="1924"/>
          </a:xfrm>
        </p:grpSpPr>
        <p:sp>
          <p:nvSpPr>
            <p:cNvPr id="2538" name="Line 2618"/>
            <p:cNvSpPr>
              <a:spLocks noChangeShapeType="1"/>
            </p:cNvSpPr>
            <p:nvPr/>
          </p:nvSpPr>
          <p:spPr bwMode="auto">
            <a:xfrm>
              <a:off x="2796" y="209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39" name="Line 2619"/>
            <p:cNvSpPr>
              <a:spLocks noChangeShapeType="1"/>
            </p:cNvSpPr>
            <p:nvPr/>
          </p:nvSpPr>
          <p:spPr bwMode="auto">
            <a:xfrm>
              <a:off x="2796" y="210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40" name="Line 2620"/>
            <p:cNvSpPr>
              <a:spLocks noChangeShapeType="1"/>
            </p:cNvSpPr>
            <p:nvPr/>
          </p:nvSpPr>
          <p:spPr bwMode="auto">
            <a:xfrm>
              <a:off x="2796" y="21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41" name="Line 2621"/>
            <p:cNvSpPr>
              <a:spLocks noChangeShapeType="1"/>
            </p:cNvSpPr>
            <p:nvPr/>
          </p:nvSpPr>
          <p:spPr bwMode="auto">
            <a:xfrm>
              <a:off x="2796" y="21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42" name="Line 2622"/>
            <p:cNvSpPr>
              <a:spLocks noChangeShapeType="1"/>
            </p:cNvSpPr>
            <p:nvPr/>
          </p:nvSpPr>
          <p:spPr bwMode="auto">
            <a:xfrm>
              <a:off x="2796" y="214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43" name="Line 2623"/>
            <p:cNvSpPr>
              <a:spLocks noChangeShapeType="1"/>
            </p:cNvSpPr>
            <p:nvPr/>
          </p:nvSpPr>
          <p:spPr bwMode="auto">
            <a:xfrm>
              <a:off x="2796" y="215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44" name="Line 2624"/>
            <p:cNvSpPr>
              <a:spLocks noChangeShapeType="1"/>
            </p:cNvSpPr>
            <p:nvPr/>
          </p:nvSpPr>
          <p:spPr bwMode="auto">
            <a:xfrm>
              <a:off x="2796" y="21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45" name="Line 2625"/>
            <p:cNvSpPr>
              <a:spLocks noChangeShapeType="1"/>
            </p:cNvSpPr>
            <p:nvPr/>
          </p:nvSpPr>
          <p:spPr bwMode="auto">
            <a:xfrm>
              <a:off x="2796" y="21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46" name="Line 2626"/>
            <p:cNvSpPr>
              <a:spLocks noChangeShapeType="1"/>
            </p:cNvSpPr>
            <p:nvPr/>
          </p:nvSpPr>
          <p:spPr bwMode="auto">
            <a:xfrm>
              <a:off x="2796" y="21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47" name="Line 2627"/>
            <p:cNvSpPr>
              <a:spLocks noChangeShapeType="1"/>
            </p:cNvSpPr>
            <p:nvPr/>
          </p:nvSpPr>
          <p:spPr bwMode="auto">
            <a:xfrm>
              <a:off x="2796" y="22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48" name="Line 2628"/>
            <p:cNvSpPr>
              <a:spLocks noChangeShapeType="1"/>
            </p:cNvSpPr>
            <p:nvPr/>
          </p:nvSpPr>
          <p:spPr bwMode="auto">
            <a:xfrm>
              <a:off x="2796" y="22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49" name="Line 2629"/>
            <p:cNvSpPr>
              <a:spLocks noChangeShapeType="1"/>
            </p:cNvSpPr>
            <p:nvPr/>
          </p:nvSpPr>
          <p:spPr bwMode="auto">
            <a:xfrm>
              <a:off x="2796" y="22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50" name="Line 2630"/>
            <p:cNvSpPr>
              <a:spLocks noChangeShapeType="1"/>
            </p:cNvSpPr>
            <p:nvPr/>
          </p:nvSpPr>
          <p:spPr bwMode="auto">
            <a:xfrm>
              <a:off x="2796" y="224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51" name="Line 2631"/>
            <p:cNvSpPr>
              <a:spLocks noChangeShapeType="1"/>
            </p:cNvSpPr>
            <p:nvPr/>
          </p:nvSpPr>
          <p:spPr bwMode="auto">
            <a:xfrm>
              <a:off x="2796" y="22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52" name="Line 2632"/>
            <p:cNvSpPr>
              <a:spLocks noChangeShapeType="1"/>
            </p:cNvSpPr>
            <p:nvPr/>
          </p:nvSpPr>
          <p:spPr bwMode="auto">
            <a:xfrm>
              <a:off x="2796" y="22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53" name="Line 2633"/>
            <p:cNvSpPr>
              <a:spLocks noChangeShapeType="1"/>
            </p:cNvSpPr>
            <p:nvPr/>
          </p:nvSpPr>
          <p:spPr bwMode="auto">
            <a:xfrm>
              <a:off x="2796" y="228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54" name="Line 2634"/>
            <p:cNvSpPr>
              <a:spLocks noChangeShapeType="1"/>
            </p:cNvSpPr>
            <p:nvPr/>
          </p:nvSpPr>
          <p:spPr bwMode="auto">
            <a:xfrm>
              <a:off x="2796" y="229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55" name="Line 2635"/>
            <p:cNvSpPr>
              <a:spLocks noChangeShapeType="1"/>
            </p:cNvSpPr>
            <p:nvPr/>
          </p:nvSpPr>
          <p:spPr bwMode="auto">
            <a:xfrm>
              <a:off x="2796" y="23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56" name="Line 2636"/>
            <p:cNvSpPr>
              <a:spLocks noChangeShapeType="1"/>
            </p:cNvSpPr>
            <p:nvPr/>
          </p:nvSpPr>
          <p:spPr bwMode="auto">
            <a:xfrm>
              <a:off x="2796" y="23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57" name="Line 2637"/>
            <p:cNvSpPr>
              <a:spLocks noChangeShapeType="1"/>
            </p:cNvSpPr>
            <p:nvPr/>
          </p:nvSpPr>
          <p:spPr bwMode="auto">
            <a:xfrm>
              <a:off x="2796" y="233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58" name="Line 2638"/>
            <p:cNvSpPr>
              <a:spLocks noChangeShapeType="1"/>
            </p:cNvSpPr>
            <p:nvPr/>
          </p:nvSpPr>
          <p:spPr bwMode="auto">
            <a:xfrm>
              <a:off x="2796" y="23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59" name="Line 2639"/>
            <p:cNvSpPr>
              <a:spLocks noChangeShapeType="1"/>
            </p:cNvSpPr>
            <p:nvPr/>
          </p:nvSpPr>
          <p:spPr bwMode="auto">
            <a:xfrm>
              <a:off x="2796" y="23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60" name="Line 2640"/>
            <p:cNvSpPr>
              <a:spLocks noChangeShapeType="1"/>
            </p:cNvSpPr>
            <p:nvPr/>
          </p:nvSpPr>
          <p:spPr bwMode="auto">
            <a:xfrm>
              <a:off x="2796" y="23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61" name="Line 2641"/>
            <p:cNvSpPr>
              <a:spLocks noChangeShapeType="1"/>
            </p:cNvSpPr>
            <p:nvPr/>
          </p:nvSpPr>
          <p:spPr bwMode="auto">
            <a:xfrm>
              <a:off x="2796" y="23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62" name="Line 2642"/>
            <p:cNvSpPr>
              <a:spLocks noChangeShapeType="1"/>
            </p:cNvSpPr>
            <p:nvPr/>
          </p:nvSpPr>
          <p:spPr bwMode="auto">
            <a:xfrm>
              <a:off x="2796" y="24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63" name="Line 2643"/>
            <p:cNvSpPr>
              <a:spLocks noChangeShapeType="1"/>
            </p:cNvSpPr>
            <p:nvPr/>
          </p:nvSpPr>
          <p:spPr bwMode="auto">
            <a:xfrm>
              <a:off x="2796" y="24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64" name="Line 2644"/>
            <p:cNvSpPr>
              <a:spLocks noChangeShapeType="1"/>
            </p:cNvSpPr>
            <p:nvPr/>
          </p:nvSpPr>
          <p:spPr bwMode="auto">
            <a:xfrm>
              <a:off x="2796" y="242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65" name="Line 2645"/>
            <p:cNvSpPr>
              <a:spLocks noChangeShapeType="1"/>
            </p:cNvSpPr>
            <p:nvPr/>
          </p:nvSpPr>
          <p:spPr bwMode="auto">
            <a:xfrm>
              <a:off x="2796" y="243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66" name="Line 2646"/>
            <p:cNvSpPr>
              <a:spLocks noChangeShapeType="1"/>
            </p:cNvSpPr>
            <p:nvPr/>
          </p:nvSpPr>
          <p:spPr bwMode="auto">
            <a:xfrm>
              <a:off x="2796" y="24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67" name="Line 2647"/>
            <p:cNvSpPr>
              <a:spLocks noChangeShapeType="1"/>
            </p:cNvSpPr>
            <p:nvPr/>
          </p:nvSpPr>
          <p:spPr bwMode="auto">
            <a:xfrm>
              <a:off x="2796" y="24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68" name="Line 2648"/>
            <p:cNvSpPr>
              <a:spLocks noChangeShapeType="1"/>
            </p:cNvSpPr>
            <p:nvPr/>
          </p:nvSpPr>
          <p:spPr bwMode="auto">
            <a:xfrm>
              <a:off x="2796" y="247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69" name="Line 2649"/>
            <p:cNvSpPr>
              <a:spLocks noChangeShapeType="1"/>
            </p:cNvSpPr>
            <p:nvPr/>
          </p:nvSpPr>
          <p:spPr bwMode="auto">
            <a:xfrm>
              <a:off x="2796" y="248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70" name="Line 2650"/>
            <p:cNvSpPr>
              <a:spLocks noChangeShapeType="1"/>
            </p:cNvSpPr>
            <p:nvPr/>
          </p:nvSpPr>
          <p:spPr bwMode="auto">
            <a:xfrm>
              <a:off x="2796" y="25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71" name="Line 2651"/>
            <p:cNvSpPr>
              <a:spLocks noChangeShapeType="1"/>
            </p:cNvSpPr>
            <p:nvPr/>
          </p:nvSpPr>
          <p:spPr bwMode="auto">
            <a:xfrm>
              <a:off x="2796" y="25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72" name="Line 2652"/>
            <p:cNvSpPr>
              <a:spLocks noChangeShapeType="1"/>
            </p:cNvSpPr>
            <p:nvPr/>
          </p:nvSpPr>
          <p:spPr bwMode="auto">
            <a:xfrm>
              <a:off x="2796" y="25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73" name="Line 2653"/>
            <p:cNvSpPr>
              <a:spLocks noChangeShapeType="1"/>
            </p:cNvSpPr>
            <p:nvPr/>
          </p:nvSpPr>
          <p:spPr bwMode="auto">
            <a:xfrm>
              <a:off x="2796" y="25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74" name="Line 2654"/>
            <p:cNvSpPr>
              <a:spLocks noChangeShapeType="1"/>
            </p:cNvSpPr>
            <p:nvPr/>
          </p:nvSpPr>
          <p:spPr bwMode="auto">
            <a:xfrm>
              <a:off x="2796" y="25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75" name="Line 2655"/>
            <p:cNvSpPr>
              <a:spLocks noChangeShapeType="1"/>
            </p:cNvSpPr>
            <p:nvPr/>
          </p:nvSpPr>
          <p:spPr bwMode="auto">
            <a:xfrm>
              <a:off x="2796" y="256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76" name="Line 2656"/>
            <p:cNvSpPr>
              <a:spLocks noChangeShapeType="1"/>
            </p:cNvSpPr>
            <p:nvPr/>
          </p:nvSpPr>
          <p:spPr bwMode="auto">
            <a:xfrm>
              <a:off x="2796" y="257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77" name="Line 2657"/>
            <p:cNvSpPr>
              <a:spLocks noChangeShapeType="1"/>
            </p:cNvSpPr>
            <p:nvPr/>
          </p:nvSpPr>
          <p:spPr bwMode="auto">
            <a:xfrm>
              <a:off x="2796" y="25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78" name="Line 2658"/>
            <p:cNvSpPr>
              <a:spLocks noChangeShapeType="1"/>
            </p:cNvSpPr>
            <p:nvPr/>
          </p:nvSpPr>
          <p:spPr bwMode="auto">
            <a:xfrm>
              <a:off x="2796" y="26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79" name="Line 2659"/>
            <p:cNvSpPr>
              <a:spLocks noChangeShapeType="1"/>
            </p:cNvSpPr>
            <p:nvPr/>
          </p:nvSpPr>
          <p:spPr bwMode="auto">
            <a:xfrm>
              <a:off x="2796" y="261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80" name="Line 2660"/>
            <p:cNvSpPr>
              <a:spLocks noChangeShapeType="1"/>
            </p:cNvSpPr>
            <p:nvPr/>
          </p:nvSpPr>
          <p:spPr bwMode="auto">
            <a:xfrm>
              <a:off x="2796" y="262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81" name="Line 2661"/>
            <p:cNvSpPr>
              <a:spLocks noChangeShapeType="1"/>
            </p:cNvSpPr>
            <p:nvPr/>
          </p:nvSpPr>
          <p:spPr bwMode="auto">
            <a:xfrm>
              <a:off x="2796" y="26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82" name="Line 2662"/>
            <p:cNvSpPr>
              <a:spLocks noChangeShapeType="1"/>
            </p:cNvSpPr>
            <p:nvPr/>
          </p:nvSpPr>
          <p:spPr bwMode="auto">
            <a:xfrm>
              <a:off x="2796" y="26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83" name="Line 2663"/>
            <p:cNvSpPr>
              <a:spLocks noChangeShapeType="1"/>
            </p:cNvSpPr>
            <p:nvPr/>
          </p:nvSpPr>
          <p:spPr bwMode="auto">
            <a:xfrm>
              <a:off x="2796" y="26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84" name="Line 2664"/>
            <p:cNvSpPr>
              <a:spLocks noChangeShapeType="1"/>
            </p:cNvSpPr>
            <p:nvPr/>
          </p:nvSpPr>
          <p:spPr bwMode="auto">
            <a:xfrm>
              <a:off x="2796" y="26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85" name="Line 2665"/>
            <p:cNvSpPr>
              <a:spLocks noChangeShapeType="1"/>
            </p:cNvSpPr>
            <p:nvPr/>
          </p:nvSpPr>
          <p:spPr bwMode="auto">
            <a:xfrm>
              <a:off x="2796" y="26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86" name="Line 2666"/>
            <p:cNvSpPr>
              <a:spLocks noChangeShapeType="1"/>
            </p:cNvSpPr>
            <p:nvPr/>
          </p:nvSpPr>
          <p:spPr bwMode="auto">
            <a:xfrm>
              <a:off x="2796" y="27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87" name="Line 2667"/>
            <p:cNvSpPr>
              <a:spLocks noChangeShapeType="1"/>
            </p:cNvSpPr>
            <p:nvPr/>
          </p:nvSpPr>
          <p:spPr bwMode="auto">
            <a:xfrm>
              <a:off x="2796" y="27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88" name="Line 2668"/>
            <p:cNvSpPr>
              <a:spLocks noChangeShapeType="1"/>
            </p:cNvSpPr>
            <p:nvPr/>
          </p:nvSpPr>
          <p:spPr bwMode="auto">
            <a:xfrm>
              <a:off x="2796" y="27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89" name="Line 2669"/>
            <p:cNvSpPr>
              <a:spLocks noChangeShapeType="1"/>
            </p:cNvSpPr>
            <p:nvPr/>
          </p:nvSpPr>
          <p:spPr bwMode="auto">
            <a:xfrm>
              <a:off x="2796" y="27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90" name="Line 2670"/>
            <p:cNvSpPr>
              <a:spLocks noChangeShapeType="1"/>
            </p:cNvSpPr>
            <p:nvPr/>
          </p:nvSpPr>
          <p:spPr bwMode="auto">
            <a:xfrm>
              <a:off x="2796" y="275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91" name="Line 2671"/>
            <p:cNvSpPr>
              <a:spLocks noChangeShapeType="1"/>
            </p:cNvSpPr>
            <p:nvPr/>
          </p:nvSpPr>
          <p:spPr bwMode="auto">
            <a:xfrm>
              <a:off x="2796" y="276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92" name="Line 2672"/>
            <p:cNvSpPr>
              <a:spLocks noChangeShapeType="1"/>
            </p:cNvSpPr>
            <p:nvPr/>
          </p:nvSpPr>
          <p:spPr bwMode="auto">
            <a:xfrm>
              <a:off x="2796" y="2782"/>
              <a:ext cx="0" cy="2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93" name="Line 2673"/>
            <p:cNvSpPr>
              <a:spLocks noChangeShapeType="1"/>
            </p:cNvSpPr>
            <p:nvPr/>
          </p:nvSpPr>
          <p:spPr bwMode="auto">
            <a:xfrm>
              <a:off x="2835" y="2766"/>
              <a:ext cx="0" cy="1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94" name="Line 2674"/>
            <p:cNvSpPr>
              <a:spLocks noChangeShapeType="1"/>
            </p:cNvSpPr>
            <p:nvPr/>
          </p:nvSpPr>
          <p:spPr bwMode="auto">
            <a:xfrm>
              <a:off x="2835" y="8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95" name="Line 2675"/>
            <p:cNvSpPr>
              <a:spLocks noChangeShapeType="1"/>
            </p:cNvSpPr>
            <p:nvPr/>
          </p:nvSpPr>
          <p:spPr bwMode="auto">
            <a:xfrm>
              <a:off x="2835" y="8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96" name="Line 2676"/>
            <p:cNvSpPr>
              <a:spLocks noChangeShapeType="1"/>
            </p:cNvSpPr>
            <p:nvPr/>
          </p:nvSpPr>
          <p:spPr bwMode="auto">
            <a:xfrm>
              <a:off x="2835" y="8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97" name="Line 2677"/>
            <p:cNvSpPr>
              <a:spLocks noChangeShapeType="1"/>
            </p:cNvSpPr>
            <p:nvPr/>
          </p:nvSpPr>
          <p:spPr bwMode="auto">
            <a:xfrm>
              <a:off x="2835" y="8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98" name="Line 2678"/>
            <p:cNvSpPr>
              <a:spLocks noChangeShapeType="1"/>
            </p:cNvSpPr>
            <p:nvPr/>
          </p:nvSpPr>
          <p:spPr bwMode="auto">
            <a:xfrm>
              <a:off x="2835" y="9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99" name="Line 2679"/>
            <p:cNvSpPr>
              <a:spLocks noChangeShapeType="1"/>
            </p:cNvSpPr>
            <p:nvPr/>
          </p:nvSpPr>
          <p:spPr bwMode="auto">
            <a:xfrm>
              <a:off x="2835" y="92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00" name="Line 2680"/>
            <p:cNvSpPr>
              <a:spLocks noChangeShapeType="1"/>
            </p:cNvSpPr>
            <p:nvPr/>
          </p:nvSpPr>
          <p:spPr bwMode="auto">
            <a:xfrm>
              <a:off x="2835" y="93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01" name="Line 2681"/>
            <p:cNvSpPr>
              <a:spLocks noChangeShapeType="1"/>
            </p:cNvSpPr>
            <p:nvPr/>
          </p:nvSpPr>
          <p:spPr bwMode="auto">
            <a:xfrm>
              <a:off x="2835" y="9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02" name="Line 2682"/>
            <p:cNvSpPr>
              <a:spLocks noChangeShapeType="1"/>
            </p:cNvSpPr>
            <p:nvPr/>
          </p:nvSpPr>
          <p:spPr bwMode="auto">
            <a:xfrm>
              <a:off x="2835" y="9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03" name="Line 2683"/>
            <p:cNvSpPr>
              <a:spLocks noChangeShapeType="1"/>
            </p:cNvSpPr>
            <p:nvPr/>
          </p:nvSpPr>
          <p:spPr bwMode="auto">
            <a:xfrm>
              <a:off x="2835" y="97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04" name="Line 2684"/>
            <p:cNvSpPr>
              <a:spLocks noChangeShapeType="1"/>
            </p:cNvSpPr>
            <p:nvPr/>
          </p:nvSpPr>
          <p:spPr bwMode="auto">
            <a:xfrm>
              <a:off x="2835" y="98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05" name="Line 2685"/>
            <p:cNvSpPr>
              <a:spLocks noChangeShapeType="1"/>
            </p:cNvSpPr>
            <p:nvPr/>
          </p:nvSpPr>
          <p:spPr bwMode="auto">
            <a:xfrm>
              <a:off x="2835" y="10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06" name="Line 2686"/>
            <p:cNvSpPr>
              <a:spLocks noChangeShapeType="1"/>
            </p:cNvSpPr>
            <p:nvPr/>
          </p:nvSpPr>
          <p:spPr bwMode="auto">
            <a:xfrm>
              <a:off x="2835" y="10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07" name="Line 2687"/>
            <p:cNvSpPr>
              <a:spLocks noChangeShapeType="1"/>
            </p:cNvSpPr>
            <p:nvPr/>
          </p:nvSpPr>
          <p:spPr bwMode="auto">
            <a:xfrm>
              <a:off x="2835" y="10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08" name="Line 2688"/>
            <p:cNvSpPr>
              <a:spLocks noChangeShapeType="1"/>
            </p:cNvSpPr>
            <p:nvPr/>
          </p:nvSpPr>
          <p:spPr bwMode="auto">
            <a:xfrm>
              <a:off x="2835" y="10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09" name="Line 2689"/>
            <p:cNvSpPr>
              <a:spLocks noChangeShapeType="1"/>
            </p:cNvSpPr>
            <p:nvPr/>
          </p:nvSpPr>
          <p:spPr bwMode="auto">
            <a:xfrm>
              <a:off x="2835" y="10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10" name="Line 2690"/>
            <p:cNvSpPr>
              <a:spLocks noChangeShapeType="1"/>
            </p:cNvSpPr>
            <p:nvPr/>
          </p:nvSpPr>
          <p:spPr bwMode="auto">
            <a:xfrm>
              <a:off x="2835" y="106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11" name="Line 2691"/>
            <p:cNvSpPr>
              <a:spLocks noChangeShapeType="1"/>
            </p:cNvSpPr>
            <p:nvPr/>
          </p:nvSpPr>
          <p:spPr bwMode="auto">
            <a:xfrm>
              <a:off x="2835" y="107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12" name="Line 2692"/>
            <p:cNvSpPr>
              <a:spLocks noChangeShapeType="1"/>
            </p:cNvSpPr>
            <p:nvPr/>
          </p:nvSpPr>
          <p:spPr bwMode="auto">
            <a:xfrm>
              <a:off x="2835" y="10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13" name="Line 2693"/>
            <p:cNvSpPr>
              <a:spLocks noChangeShapeType="1"/>
            </p:cNvSpPr>
            <p:nvPr/>
          </p:nvSpPr>
          <p:spPr bwMode="auto">
            <a:xfrm>
              <a:off x="2835" y="11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14" name="Line 2694"/>
            <p:cNvSpPr>
              <a:spLocks noChangeShapeType="1"/>
            </p:cNvSpPr>
            <p:nvPr/>
          </p:nvSpPr>
          <p:spPr bwMode="auto">
            <a:xfrm>
              <a:off x="2835" y="111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15" name="Line 2695"/>
            <p:cNvSpPr>
              <a:spLocks noChangeShapeType="1"/>
            </p:cNvSpPr>
            <p:nvPr/>
          </p:nvSpPr>
          <p:spPr bwMode="auto">
            <a:xfrm>
              <a:off x="2835" y="112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16" name="Line 2696"/>
            <p:cNvSpPr>
              <a:spLocks noChangeShapeType="1"/>
            </p:cNvSpPr>
            <p:nvPr/>
          </p:nvSpPr>
          <p:spPr bwMode="auto">
            <a:xfrm>
              <a:off x="2835" y="11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17" name="Line 2697"/>
            <p:cNvSpPr>
              <a:spLocks noChangeShapeType="1"/>
            </p:cNvSpPr>
            <p:nvPr/>
          </p:nvSpPr>
          <p:spPr bwMode="auto">
            <a:xfrm>
              <a:off x="2835" y="11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18" name="Line 2698"/>
            <p:cNvSpPr>
              <a:spLocks noChangeShapeType="1"/>
            </p:cNvSpPr>
            <p:nvPr/>
          </p:nvSpPr>
          <p:spPr bwMode="auto">
            <a:xfrm>
              <a:off x="2835" y="11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19" name="Line 2699"/>
            <p:cNvSpPr>
              <a:spLocks noChangeShapeType="1"/>
            </p:cNvSpPr>
            <p:nvPr/>
          </p:nvSpPr>
          <p:spPr bwMode="auto">
            <a:xfrm>
              <a:off x="2835" y="11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20" name="Line 2700"/>
            <p:cNvSpPr>
              <a:spLocks noChangeShapeType="1"/>
            </p:cNvSpPr>
            <p:nvPr/>
          </p:nvSpPr>
          <p:spPr bwMode="auto">
            <a:xfrm>
              <a:off x="2835" y="11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21" name="Line 2701"/>
            <p:cNvSpPr>
              <a:spLocks noChangeShapeType="1"/>
            </p:cNvSpPr>
            <p:nvPr/>
          </p:nvSpPr>
          <p:spPr bwMode="auto">
            <a:xfrm>
              <a:off x="2835" y="12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22" name="Line 2702"/>
            <p:cNvSpPr>
              <a:spLocks noChangeShapeType="1"/>
            </p:cNvSpPr>
            <p:nvPr/>
          </p:nvSpPr>
          <p:spPr bwMode="auto">
            <a:xfrm>
              <a:off x="2835" y="12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23" name="Line 2703"/>
            <p:cNvSpPr>
              <a:spLocks noChangeShapeType="1"/>
            </p:cNvSpPr>
            <p:nvPr/>
          </p:nvSpPr>
          <p:spPr bwMode="auto">
            <a:xfrm>
              <a:off x="2835" y="12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24" name="Line 2704"/>
            <p:cNvSpPr>
              <a:spLocks noChangeShapeType="1"/>
            </p:cNvSpPr>
            <p:nvPr/>
          </p:nvSpPr>
          <p:spPr bwMode="auto">
            <a:xfrm>
              <a:off x="2835" y="12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25" name="Line 2705"/>
            <p:cNvSpPr>
              <a:spLocks noChangeShapeType="1"/>
            </p:cNvSpPr>
            <p:nvPr/>
          </p:nvSpPr>
          <p:spPr bwMode="auto">
            <a:xfrm>
              <a:off x="2835" y="125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26" name="Line 2706"/>
            <p:cNvSpPr>
              <a:spLocks noChangeShapeType="1"/>
            </p:cNvSpPr>
            <p:nvPr/>
          </p:nvSpPr>
          <p:spPr bwMode="auto">
            <a:xfrm>
              <a:off x="2835" y="126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27" name="Line 2707"/>
            <p:cNvSpPr>
              <a:spLocks noChangeShapeType="1"/>
            </p:cNvSpPr>
            <p:nvPr/>
          </p:nvSpPr>
          <p:spPr bwMode="auto">
            <a:xfrm>
              <a:off x="2835" y="12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28" name="Line 2708"/>
            <p:cNvSpPr>
              <a:spLocks noChangeShapeType="1"/>
            </p:cNvSpPr>
            <p:nvPr/>
          </p:nvSpPr>
          <p:spPr bwMode="auto">
            <a:xfrm>
              <a:off x="2835" y="12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29" name="Line 2709"/>
            <p:cNvSpPr>
              <a:spLocks noChangeShapeType="1"/>
            </p:cNvSpPr>
            <p:nvPr/>
          </p:nvSpPr>
          <p:spPr bwMode="auto">
            <a:xfrm>
              <a:off x="2835" y="130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30" name="Line 2710"/>
            <p:cNvSpPr>
              <a:spLocks noChangeShapeType="1"/>
            </p:cNvSpPr>
            <p:nvPr/>
          </p:nvSpPr>
          <p:spPr bwMode="auto">
            <a:xfrm>
              <a:off x="2835" y="131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31" name="Line 2711"/>
            <p:cNvSpPr>
              <a:spLocks noChangeShapeType="1"/>
            </p:cNvSpPr>
            <p:nvPr/>
          </p:nvSpPr>
          <p:spPr bwMode="auto">
            <a:xfrm>
              <a:off x="2835" y="13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32" name="Line 2712"/>
            <p:cNvSpPr>
              <a:spLocks noChangeShapeType="1"/>
            </p:cNvSpPr>
            <p:nvPr/>
          </p:nvSpPr>
          <p:spPr bwMode="auto">
            <a:xfrm>
              <a:off x="2835" y="13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33" name="Line 2713"/>
            <p:cNvSpPr>
              <a:spLocks noChangeShapeType="1"/>
            </p:cNvSpPr>
            <p:nvPr/>
          </p:nvSpPr>
          <p:spPr bwMode="auto">
            <a:xfrm>
              <a:off x="2835" y="13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34" name="Line 2714"/>
            <p:cNvSpPr>
              <a:spLocks noChangeShapeType="1"/>
            </p:cNvSpPr>
            <p:nvPr/>
          </p:nvSpPr>
          <p:spPr bwMode="auto">
            <a:xfrm>
              <a:off x="2835" y="13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35" name="Line 2715"/>
            <p:cNvSpPr>
              <a:spLocks noChangeShapeType="1"/>
            </p:cNvSpPr>
            <p:nvPr/>
          </p:nvSpPr>
          <p:spPr bwMode="auto">
            <a:xfrm>
              <a:off x="2835" y="13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36" name="Line 2716"/>
            <p:cNvSpPr>
              <a:spLocks noChangeShapeType="1"/>
            </p:cNvSpPr>
            <p:nvPr/>
          </p:nvSpPr>
          <p:spPr bwMode="auto">
            <a:xfrm>
              <a:off x="2835" y="139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37" name="Line 2717"/>
            <p:cNvSpPr>
              <a:spLocks noChangeShapeType="1"/>
            </p:cNvSpPr>
            <p:nvPr/>
          </p:nvSpPr>
          <p:spPr bwMode="auto">
            <a:xfrm>
              <a:off x="2835" y="140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38" name="Line 2718"/>
            <p:cNvSpPr>
              <a:spLocks noChangeShapeType="1"/>
            </p:cNvSpPr>
            <p:nvPr/>
          </p:nvSpPr>
          <p:spPr bwMode="auto">
            <a:xfrm>
              <a:off x="2835" y="14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39" name="Line 2719"/>
            <p:cNvSpPr>
              <a:spLocks noChangeShapeType="1"/>
            </p:cNvSpPr>
            <p:nvPr/>
          </p:nvSpPr>
          <p:spPr bwMode="auto">
            <a:xfrm>
              <a:off x="2835" y="14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40" name="Line 2720"/>
            <p:cNvSpPr>
              <a:spLocks noChangeShapeType="1"/>
            </p:cNvSpPr>
            <p:nvPr/>
          </p:nvSpPr>
          <p:spPr bwMode="auto">
            <a:xfrm>
              <a:off x="2835" y="144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41" name="Line 2721"/>
            <p:cNvSpPr>
              <a:spLocks noChangeShapeType="1"/>
            </p:cNvSpPr>
            <p:nvPr/>
          </p:nvSpPr>
          <p:spPr bwMode="auto">
            <a:xfrm>
              <a:off x="2835" y="145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42" name="Line 2722"/>
            <p:cNvSpPr>
              <a:spLocks noChangeShapeType="1"/>
            </p:cNvSpPr>
            <p:nvPr/>
          </p:nvSpPr>
          <p:spPr bwMode="auto">
            <a:xfrm>
              <a:off x="2835" y="14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43" name="Line 2723"/>
            <p:cNvSpPr>
              <a:spLocks noChangeShapeType="1"/>
            </p:cNvSpPr>
            <p:nvPr/>
          </p:nvSpPr>
          <p:spPr bwMode="auto">
            <a:xfrm>
              <a:off x="2835" y="14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44" name="Line 2724"/>
            <p:cNvSpPr>
              <a:spLocks noChangeShapeType="1"/>
            </p:cNvSpPr>
            <p:nvPr/>
          </p:nvSpPr>
          <p:spPr bwMode="auto">
            <a:xfrm>
              <a:off x="2835" y="14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45" name="Line 2725"/>
            <p:cNvSpPr>
              <a:spLocks noChangeShapeType="1"/>
            </p:cNvSpPr>
            <p:nvPr/>
          </p:nvSpPr>
          <p:spPr bwMode="auto">
            <a:xfrm>
              <a:off x="2835" y="15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46" name="Line 2726"/>
            <p:cNvSpPr>
              <a:spLocks noChangeShapeType="1"/>
            </p:cNvSpPr>
            <p:nvPr/>
          </p:nvSpPr>
          <p:spPr bwMode="auto">
            <a:xfrm>
              <a:off x="2835" y="15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47" name="Line 2727"/>
            <p:cNvSpPr>
              <a:spLocks noChangeShapeType="1"/>
            </p:cNvSpPr>
            <p:nvPr/>
          </p:nvSpPr>
          <p:spPr bwMode="auto">
            <a:xfrm>
              <a:off x="2835" y="15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48" name="Line 2728"/>
            <p:cNvSpPr>
              <a:spLocks noChangeShapeType="1"/>
            </p:cNvSpPr>
            <p:nvPr/>
          </p:nvSpPr>
          <p:spPr bwMode="auto">
            <a:xfrm>
              <a:off x="2835" y="154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49" name="Line 2729"/>
            <p:cNvSpPr>
              <a:spLocks noChangeShapeType="1"/>
            </p:cNvSpPr>
            <p:nvPr/>
          </p:nvSpPr>
          <p:spPr bwMode="auto">
            <a:xfrm>
              <a:off x="2835" y="15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50" name="Line 2730"/>
            <p:cNvSpPr>
              <a:spLocks noChangeShapeType="1"/>
            </p:cNvSpPr>
            <p:nvPr/>
          </p:nvSpPr>
          <p:spPr bwMode="auto">
            <a:xfrm>
              <a:off x="2835" y="15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51" name="Line 2731"/>
            <p:cNvSpPr>
              <a:spLocks noChangeShapeType="1"/>
            </p:cNvSpPr>
            <p:nvPr/>
          </p:nvSpPr>
          <p:spPr bwMode="auto">
            <a:xfrm>
              <a:off x="2835" y="15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52" name="Line 2732"/>
            <p:cNvSpPr>
              <a:spLocks noChangeShapeType="1"/>
            </p:cNvSpPr>
            <p:nvPr/>
          </p:nvSpPr>
          <p:spPr bwMode="auto">
            <a:xfrm>
              <a:off x="2835" y="15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53" name="Line 2733"/>
            <p:cNvSpPr>
              <a:spLocks noChangeShapeType="1"/>
            </p:cNvSpPr>
            <p:nvPr/>
          </p:nvSpPr>
          <p:spPr bwMode="auto">
            <a:xfrm>
              <a:off x="2835" y="16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54" name="Line 2734"/>
            <p:cNvSpPr>
              <a:spLocks noChangeShapeType="1"/>
            </p:cNvSpPr>
            <p:nvPr/>
          </p:nvSpPr>
          <p:spPr bwMode="auto">
            <a:xfrm>
              <a:off x="2835" y="16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55" name="Line 2735"/>
            <p:cNvSpPr>
              <a:spLocks noChangeShapeType="1"/>
            </p:cNvSpPr>
            <p:nvPr/>
          </p:nvSpPr>
          <p:spPr bwMode="auto">
            <a:xfrm>
              <a:off x="2835" y="163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56" name="Line 2736"/>
            <p:cNvSpPr>
              <a:spLocks noChangeShapeType="1"/>
            </p:cNvSpPr>
            <p:nvPr/>
          </p:nvSpPr>
          <p:spPr bwMode="auto">
            <a:xfrm>
              <a:off x="2835" y="16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57" name="Line 2737"/>
            <p:cNvSpPr>
              <a:spLocks noChangeShapeType="1"/>
            </p:cNvSpPr>
            <p:nvPr/>
          </p:nvSpPr>
          <p:spPr bwMode="auto">
            <a:xfrm>
              <a:off x="2835" y="16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58" name="Line 2738"/>
            <p:cNvSpPr>
              <a:spLocks noChangeShapeType="1"/>
            </p:cNvSpPr>
            <p:nvPr/>
          </p:nvSpPr>
          <p:spPr bwMode="auto">
            <a:xfrm>
              <a:off x="2835" y="16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59" name="Line 2739"/>
            <p:cNvSpPr>
              <a:spLocks noChangeShapeType="1"/>
            </p:cNvSpPr>
            <p:nvPr/>
          </p:nvSpPr>
          <p:spPr bwMode="auto">
            <a:xfrm>
              <a:off x="2835" y="16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60" name="Line 2740"/>
            <p:cNvSpPr>
              <a:spLocks noChangeShapeType="1"/>
            </p:cNvSpPr>
            <p:nvPr/>
          </p:nvSpPr>
          <p:spPr bwMode="auto">
            <a:xfrm>
              <a:off x="2835" y="17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61" name="Line 2741"/>
            <p:cNvSpPr>
              <a:spLocks noChangeShapeType="1"/>
            </p:cNvSpPr>
            <p:nvPr/>
          </p:nvSpPr>
          <p:spPr bwMode="auto">
            <a:xfrm>
              <a:off x="2835" y="17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62" name="Line 2742"/>
            <p:cNvSpPr>
              <a:spLocks noChangeShapeType="1"/>
            </p:cNvSpPr>
            <p:nvPr/>
          </p:nvSpPr>
          <p:spPr bwMode="auto">
            <a:xfrm>
              <a:off x="2835" y="17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63" name="Line 2743"/>
            <p:cNvSpPr>
              <a:spLocks noChangeShapeType="1"/>
            </p:cNvSpPr>
            <p:nvPr/>
          </p:nvSpPr>
          <p:spPr bwMode="auto">
            <a:xfrm>
              <a:off x="2835" y="17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64" name="Line 2744"/>
            <p:cNvSpPr>
              <a:spLocks noChangeShapeType="1"/>
            </p:cNvSpPr>
            <p:nvPr/>
          </p:nvSpPr>
          <p:spPr bwMode="auto">
            <a:xfrm>
              <a:off x="2835" y="17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65" name="Line 2745"/>
            <p:cNvSpPr>
              <a:spLocks noChangeShapeType="1"/>
            </p:cNvSpPr>
            <p:nvPr/>
          </p:nvSpPr>
          <p:spPr bwMode="auto">
            <a:xfrm>
              <a:off x="2835" y="17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66" name="Line 2746"/>
            <p:cNvSpPr>
              <a:spLocks noChangeShapeType="1"/>
            </p:cNvSpPr>
            <p:nvPr/>
          </p:nvSpPr>
          <p:spPr bwMode="auto">
            <a:xfrm>
              <a:off x="2835" y="177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67" name="Line 2747"/>
            <p:cNvSpPr>
              <a:spLocks noChangeShapeType="1"/>
            </p:cNvSpPr>
            <p:nvPr/>
          </p:nvSpPr>
          <p:spPr bwMode="auto">
            <a:xfrm>
              <a:off x="2835" y="17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68" name="Line 2748"/>
            <p:cNvSpPr>
              <a:spLocks noChangeShapeType="1"/>
            </p:cNvSpPr>
            <p:nvPr/>
          </p:nvSpPr>
          <p:spPr bwMode="auto">
            <a:xfrm>
              <a:off x="2835" y="18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69" name="Line 2749"/>
            <p:cNvSpPr>
              <a:spLocks noChangeShapeType="1"/>
            </p:cNvSpPr>
            <p:nvPr/>
          </p:nvSpPr>
          <p:spPr bwMode="auto">
            <a:xfrm>
              <a:off x="2835" y="18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70" name="Line 2750"/>
            <p:cNvSpPr>
              <a:spLocks noChangeShapeType="1"/>
            </p:cNvSpPr>
            <p:nvPr/>
          </p:nvSpPr>
          <p:spPr bwMode="auto">
            <a:xfrm>
              <a:off x="2835" y="18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71" name="Line 2751"/>
            <p:cNvSpPr>
              <a:spLocks noChangeShapeType="1"/>
            </p:cNvSpPr>
            <p:nvPr/>
          </p:nvSpPr>
          <p:spPr bwMode="auto">
            <a:xfrm>
              <a:off x="2835" y="18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72" name="Line 2752"/>
            <p:cNvSpPr>
              <a:spLocks noChangeShapeType="1"/>
            </p:cNvSpPr>
            <p:nvPr/>
          </p:nvSpPr>
          <p:spPr bwMode="auto">
            <a:xfrm>
              <a:off x="2835" y="18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73" name="Line 2753"/>
            <p:cNvSpPr>
              <a:spLocks noChangeShapeType="1"/>
            </p:cNvSpPr>
            <p:nvPr/>
          </p:nvSpPr>
          <p:spPr bwMode="auto">
            <a:xfrm>
              <a:off x="2835" y="18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74" name="Line 2754"/>
            <p:cNvSpPr>
              <a:spLocks noChangeShapeType="1"/>
            </p:cNvSpPr>
            <p:nvPr/>
          </p:nvSpPr>
          <p:spPr bwMode="auto">
            <a:xfrm>
              <a:off x="2835" y="18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75" name="Line 2755"/>
            <p:cNvSpPr>
              <a:spLocks noChangeShapeType="1"/>
            </p:cNvSpPr>
            <p:nvPr/>
          </p:nvSpPr>
          <p:spPr bwMode="auto">
            <a:xfrm>
              <a:off x="2835" y="18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76" name="Line 2756"/>
            <p:cNvSpPr>
              <a:spLocks noChangeShapeType="1"/>
            </p:cNvSpPr>
            <p:nvPr/>
          </p:nvSpPr>
          <p:spPr bwMode="auto">
            <a:xfrm>
              <a:off x="2835" y="19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77" name="Line 2757"/>
            <p:cNvSpPr>
              <a:spLocks noChangeShapeType="1"/>
            </p:cNvSpPr>
            <p:nvPr/>
          </p:nvSpPr>
          <p:spPr bwMode="auto">
            <a:xfrm>
              <a:off x="2835" y="19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78" name="Line 2758"/>
            <p:cNvSpPr>
              <a:spLocks noChangeShapeType="1"/>
            </p:cNvSpPr>
            <p:nvPr/>
          </p:nvSpPr>
          <p:spPr bwMode="auto">
            <a:xfrm>
              <a:off x="2835" y="19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79" name="Line 2759"/>
            <p:cNvSpPr>
              <a:spLocks noChangeShapeType="1"/>
            </p:cNvSpPr>
            <p:nvPr/>
          </p:nvSpPr>
          <p:spPr bwMode="auto">
            <a:xfrm>
              <a:off x="2835" y="19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80" name="Line 2760"/>
            <p:cNvSpPr>
              <a:spLocks noChangeShapeType="1"/>
            </p:cNvSpPr>
            <p:nvPr/>
          </p:nvSpPr>
          <p:spPr bwMode="auto">
            <a:xfrm>
              <a:off x="2835" y="19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81" name="Line 2761"/>
            <p:cNvSpPr>
              <a:spLocks noChangeShapeType="1"/>
            </p:cNvSpPr>
            <p:nvPr/>
          </p:nvSpPr>
          <p:spPr bwMode="auto">
            <a:xfrm>
              <a:off x="2835" y="19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82" name="Line 2762"/>
            <p:cNvSpPr>
              <a:spLocks noChangeShapeType="1"/>
            </p:cNvSpPr>
            <p:nvPr/>
          </p:nvSpPr>
          <p:spPr bwMode="auto">
            <a:xfrm>
              <a:off x="2835" y="19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83" name="Line 2763"/>
            <p:cNvSpPr>
              <a:spLocks noChangeShapeType="1"/>
            </p:cNvSpPr>
            <p:nvPr/>
          </p:nvSpPr>
          <p:spPr bwMode="auto">
            <a:xfrm>
              <a:off x="2835" y="19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84" name="Line 2764"/>
            <p:cNvSpPr>
              <a:spLocks noChangeShapeType="1"/>
            </p:cNvSpPr>
            <p:nvPr/>
          </p:nvSpPr>
          <p:spPr bwMode="auto">
            <a:xfrm>
              <a:off x="2835" y="20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85" name="Line 2765"/>
            <p:cNvSpPr>
              <a:spLocks noChangeShapeType="1"/>
            </p:cNvSpPr>
            <p:nvPr/>
          </p:nvSpPr>
          <p:spPr bwMode="auto">
            <a:xfrm>
              <a:off x="2835" y="20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86" name="Line 2766"/>
            <p:cNvSpPr>
              <a:spLocks noChangeShapeType="1"/>
            </p:cNvSpPr>
            <p:nvPr/>
          </p:nvSpPr>
          <p:spPr bwMode="auto">
            <a:xfrm>
              <a:off x="2835" y="20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87" name="Line 2767"/>
            <p:cNvSpPr>
              <a:spLocks noChangeShapeType="1"/>
            </p:cNvSpPr>
            <p:nvPr/>
          </p:nvSpPr>
          <p:spPr bwMode="auto">
            <a:xfrm>
              <a:off x="2835" y="20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88" name="Line 2768"/>
            <p:cNvSpPr>
              <a:spLocks noChangeShapeType="1"/>
            </p:cNvSpPr>
            <p:nvPr/>
          </p:nvSpPr>
          <p:spPr bwMode="auto">
            <a:xfrm>
              <a:off x="2835" y="20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89" name="Line 2769"/>
            <p:cNvSpPr>
              <a:spLocks noChangeShapeType="1"/>
            </p:cNvSpPr>
            <p:nvPr/>
          </p:nvSpPr>
          <p:spPr bwMode="auto">
            <a:xfrm>
              <a:off x="2835" y="20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90" name="Line 2770"/>
            <p:cNvSpPr>
              <a:spLocks noChangeShapeType="1"/>
            </p:cNvSpPr>
            <p:nvPr/>
          </p:nvSpPr>
          <p:spPr bwMode="auto">
            <a:xfrm>
              <a:off x="2835" y="20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91" name="Line 2771"/>
            <p:cNvSpPr>
              <a:spLocks noChangeShapeType="1"/>
            </p:cNvSpPr>
            <p:nvPr/>
          </p:nvSpPr>
          <p:spPr bwMode="auto">
            <a:xfrm>
              <a:off x="2835" y="209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92" name="Line 2772"/>
            <p:cNvSpPr>
              <a:spLocks noChangeShapeType="1"/>
            </p:cNvSpPr>
            <p:nvPr/>
          </p:nvSpPr>
          <p:spPr bwMode="auto">
            <a:xfrm>
              <a:off x="2835" y="210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93" name="Line 2773"/>
            <p:cNvSpPr>
              <a:spLocks noChangeShapeType="1"/>
            </p:cNvSpPr>
            <p:nvPr/>
          </p:nvSpPr>
          <p:spPr bwMode="auto">
            <a:xfrm>
              <a:off x="2835" y="21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94" name="Line 2774"/>
            <p:cNvSpPr>
              <a:spLocks noChangeShapeType="1"/>
            </p:cNvSpPr>
            <p:nvPr/>
          </p:nvSpPr>
          <p:spPr bwMode="auto">
            <a:xfrm>
              <a:off x="2835" y="21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95" name="Line 2775"/>
            <p:cNvSpPr>
              <a:spLocks noChangeShapeType="1"/>
            </p:cNvSpPr>
            <p:nvPr/>
          </p:nvSpPr>
          <p:spPr bwMode="auto">
            <a:xfrm>
              <a:off x="2835" y="214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96" name="Line 2776"/>
            <p:cNvSpPr>
              <a:spLocks noChangeShapeType="1"/>
            </p:cNvSpPr>
            <p:nvPr/>
          </p:nvSpPr>
          <p:spPr bwMode="auto">
            <a:xfrm>
              <a:off x="2835" y="215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97" name="Line 2777"/>
            <p:cNvSpPr>
              <a:spLocks noChangeShapeType="1"/>
            </p:cNvSpPr>
            <p:nvPr/>
          </p:nvSpPr>
          <p:spPr bwMode="auto">
            <a:xfrm>
              <a:off x="2835" y="21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98" name="Line 2778"/>
            <p:cNvSpPr>
              <a:spLocks noChangeShapeType="1"/>
            </p:cNvSpPr>
            <p:nvPr/>
          </p:nvSpPr>
          <p:spPr bwMode="auto">
            <a:xfrm>
              <a:off x="2835" y="21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99" name="Line 2779"/>
            <p:cNvSpPr>
              <a:spLocks noChangeShapeType="1"/>
            </p:cNvSpPr>
            <p:nvPr/>
          </p:nvSpPr>
          <p:spPr bwMode="auto">
            <a:xfrm>
              <a:off x="2835" y="21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00" name="Line 2780"/>
            <p:cNvSpPr>
              <a:spLocks noChangeShapeType="1"/>
            </p:cNvSpPr>
            <p:nvPr/>
          </p:nvSpPr>
          <p:spPr bwMode="auto">
            <a:xfrm>
              <a:off x="2835" y="22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01" name="Line 2781"/>
            <p:cNvSpPr>
              <a:spLocks noChangeShapeType="1"/>
            </p:cNvSpPr>
            <p:nvPr/>
          </p:nvSpPr>
          <p:spPr bwMode="auto">
            <a:xfrm>
              <a:off x="2835" y="22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02" name="Line 2782"/>
            <p:cNvSpPr>
              <a:spLocks noChangeShapeType="1"/>
            </p:cNvSpPr>
            <p:nvPr/>
          </p:nvSpPr>
          <p:spPr bwMode="auto">
            <a:xfrm>
              <a:off x="2835" y="22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03" name="Line 2783"/>
            <p:cNvSpPr>
              <a:spLocks noChangeShapeType="1"/>
            </p:cNvSpPr>
            <p:nvPr/>
          </p:nvSpPr>
          <p:spPr bwMode="auto">
            <a:xfrm>
              <a:off x="2835" y="224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04" name="Line 2784"/>
            <p:cNvSpPr>
              <a:spLocks noChangeShapeType="1"/>
            </p:cNvSpPr>
            <p:nvPr/>
          </p:nvSpPr>
          <p:spPr bwMode="auto">
            <a:xfrm>
              <a:off x="2835" y="22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05" name="Line 2785"/>
            <p:cNvSpPr>
              <a:spLocks noChangeShapeType="1"/>
            </p:cNvSpPr>
            <p:nvPr/>
          </p:nvSpPr>
          <p:spPr bwMode="auto">
            <a:xfrm>
              <a:off x="2835" y="22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06" name="Line 2786"/>
            <p:cNvSpPr>
              <a:spLocks noChangeShapeType="1"/>
            </p:cNvSpPr>
            <p:nvPr/>
          </p:nvSpPr>
          <p:spPr bwMode="auto">
            <a:xfrm>
              <a:off x="2835" y="228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07" name="Line 2787"/>
            <p:cNvSpPr>
              <a:spLocks noChangeShapeType="1"/>
            </p:cNvSpPr>
            <p:nvPr/>
          </p:nvSpPr>
          <p:spPr bwMode="auto">
            <a:xfrm>
              <a:off x="2835" y="229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08" name="Line 2788"/>
            <p:cNvSpPr>
              <a:spLocks noChangeShapeType="1"/>
            </p:cNvSpPr>
            <p:nvPr/>
          </p:nvSpPr>
          <p:spPr bwMode="auto">
            <a:xfrm>
              <a:off x="2835" y="23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09" name="Line 2789"/>
            <p:cNvSpPr>
              <a:spLocks noChangeShapeType="1"/>
            </p:cNvSpPr>
            <p:nvPr/>
          </p:nvSpPr>
          <p:spPr bwMode="auto">
            <a:xfrm>
              <a:off x="2835" y="23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10" name="Line 2790"/>
            <p:cNvSpPr>
              <a:spLocks noChangeShapeType="1"/>
            </p:cNvSpPr>
            <p:nvPr/>
          </p:nvSpPr>
          <p:spPr bwMode="auto">
            <a:xfrm>
              <a:off x="2835" y="233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11" name="Line 2791"/>
            <p:cNvSpPr>
              <a:spLocks noChangeShapeType="1"/>
            </p:cNvSpPr>
            <p:nvPr/>
          </p:nvSpPr>
          <p:spPr bwMode="auto">
            <a:xfrm>
              <a:off x="2835" y="23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12" name="Line 2792"/>
            <p:cNvSpPr>
              <a:spLocks noChangeShapeType="1"/>
            </p:cNvSpPr>
            <p:nvPr/>
          </p:nvSpPr>
          <p:spPr bwMode="auto">
            <a:xfrm>
              <a:off x="2835" y="23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13" name="Line 2793"/>
            <p:cNvSpPr>
              <a:spLocks noChangeShapeType="1"/>
            </p:cNvSpPr>
            <p:nvPr/>
          </p:nvSpPr>
          <p:spPr bwMode="auto">
            <a:xfrm>
              <a:off x="2835" y="23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14" name="Line 2794"/>
            <p:cNvSpPr>
              <a:spLocks noChangeShapeType="1"/>
            </p:cNvSpPr>
            <p:nvPr/>
          </p:nvSpPr>
          <p:spPr bwMode="auto">
            <a:xfrm>
              <a:off x="2835" y="23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15" name="Line 2795"/>
            <p:cNvSpPr>
              <a:spLocks noChangeShapeType="1"/>
            </p:cNvSpPr>
            <p:nvPr/>
          </p:nvSpPr>
          <p:spPr bwMode="auto">
            <a:xfrm>
              <a:off x="2835" y="24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16" name="Line 2796"/>
            <p:cNvSpPr>
              <a:spLocks noChangeShapeType="1"/>
            </p:cNvSpPr>
            <p:nvPr/>
          </p:nvSpPr>
          <p:spPr bwMode="auto">
            <a:xfrm>
              <a:off x="2835" y="24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17" name="Line 2797"/>
            <p:cNvSpPr>
              <a:spLocks noChangeShapeType="1"/>
            </p:cNvSpPr>
            <p:nvPr/>
          </p:nvSpPr>
          <p:spPr bwMode="auto">
            <a:xfrm>
              <a:off x="2835" y="242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18" name="Line 2798"/>
            <p:cNvSpPr>
              <a:spLocks noChangeShapeType="1"/>
            </p:cNvSpPr>
            <p:nvPr/>
          </p:nvSpPr>
          <p:spPr bwMode="auto">
            <a:xfrm>
              <a:off x="2835" y="243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19" name="Line 2799"/>
            <p:cNvSpPr>
              <a:spLocks noChangeShapeType="1"/>
            </p:cNvSpPr>
            <p:nvPr/>
          </p:nvSpPr>
          <p:spPr bwMode="auto">
            <a:xfrm>
              <a:off x="2835" y="24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20" name="Line 2800"/>
            <p:cNvSpPr>
              <a:spLocks noChangeShapeType="1"/>
            </p:cNvSpPr>
            <p:nvPr/>
          </p:nvSpPr>
          <p:spPr bwMode="auto">
            <a:xfrm>
              <a:off x="2835" y="24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21" name="Line 2801"/>
            <p:cNvSpPr>
              <a:spLocks noChangeShapeType="1"/>
            </p:cNvSpPr>
            <p:nvPr/>
          </p:nvSpPr>
          <p:spPr bwMode="auto">
            <a:xfrm>
              <a:off x="2835" y="247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22" name="Line 2802"/>
            <p:cNvSpPr>
              <a:spLocks noChangeShapeType="1"/>
            </p:cNvSpPr>
            <p:nvPr/>
          </p:nvSpPr>
          <p:spPr bwMode="auto">
            <a:xfrm>
              <a:off x="2835" y="248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23" name="Line 2803"/>
            <p:cNvSpPr>
              <a:spLocks noChangeShapeType="1"/>
            </p:cNvSpPr>
            <p:nvPr/>
          </p:nvSpPr>
          <p:spPr bwMode="auto">
            <a:xfrm>
              <a:off x="2835" y="25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24" name="Line 2804"/>
            <p:cNvSpPr>
              <a:spLocks noChangeShapeType="1"/>
            </p:cNvSpPr>
            <p:nvPr/>
          </p:nvSpPr>
          <p:spPr bwMode="auto">
            <a:xfrm>
              <a:off x="2835" y="25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25" name="Line 2805"/>
            <p:cNvSpPr>
              <a:spLocks noChangeShapeType="1"/>
            </p:cNvSpPr>
            <p:nvPr/>
          </p:nvSpPr>
          <p:spPr bwMode="auto">
            <a:xfrm>
              <a:off x="2835" y="25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26" name="Line 2806"/>
            <p:cNvSpPr>
              <a:spLocks noChangeShapeType="1"/>
            </p:cNvSpPr>
            <p:nvPr/>
          </p:nvSpPr>
          <p:spPr bwMode="auto">
            <a:xfrm>
              <a:off x="2835" y="25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27" name="Line 2807"/>
            <p:cNvSpPr>
              <a:spLocks noChangeShapeType="1"/>
            </p:cNvSpPr>
            <p:nvPr/>
          </p:nvSpPr>
          <p:spPr bwMode="auto">
            <a:xfrm>
              <a:off x="2835" y="25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28" name="Line 2808"/>
            <p:cNvSpPr>
              <a:spLocks noChangeShapeType="1"/>
            </p:cNvSpPr>
            <p:nvPr/>
          </p:nvSpPr>
          <p:spPr bwMode="auto">
            <a:xfrm>
              <a:off x="2835" y="256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29" name="Line 2809"/>
            <p:cNvSpPr>
              <a:spLocks noChangeShapeType="1"/>
            </p:cNvSpPr>
            <p:nvPr/>
          </p:nvSpPr>
          <p:spPr bwMode="auto">
            <a:xfrm>
              <a:off x="2835" y="257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30" name="Line 2810"/>
            <p:cNvSpPr>
              <a:spLocks noChangeShapeType="1"/>
            </p:cNvSpPr>
            <p:nvPr/>
          </p:nvSpPr>
          <p:spPr bwMode="auto">
            <a:xfrm>
              <a:off x="2835" y="25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31" name="Line 2811"/>
            <p:cNvSpPr>
              <a:spLocks noChangeShapeType="1"/>
            </p:cNvSpPr>
            <p:nvPr/>
          </p:nvSpPr>
          <p:spPr bwMode="auto">
            <a:xfrm>
              <a:off x="2835" y="26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32" name="Line 2812"/>
            <p:cNvSpPr>
              <a:spLocks noChangeShapeType="1"/>
            </p:cNvSpPr>
            <p:nvPr/>
          </p:nvSpPr>
          <p:spPr bwMode="auto">
            <a:xfrm>
              <a:off x="2835" y="261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33" name="Line 2813"/>
            <p:cNvSpPr>
              <a:spLocks noChangeShapeType="1"/>
            </p:cNvSpPr>
            <p:nvPr/>
          </p:nvSpPr>
          <p:spPr bwMode="auto">
            <a:xfrm>
              <a:off x="2835" y="262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34" name="Line 2814"/>
            <p:cNvSpPr>
              <a:spLocks noChangeShapeType="1"/>
            </p:cNvSpPr>
            <p:nvPr/>
          </p:nvSpPr>
          <p:spPr bwMode="auto">
            <a:xfrm>
              <a:off x="2835" y="26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35" name="Line 2815"/>
            <p:cNvSpPr>
              <a:spLocks noChangeShapeType="1"/>
            </p:cNvSpPr>
            <p:nvPr/>
          </p:nvSpPr>
          <p:spPr bwMode="auto">
            <a:xfrm>
              <a:off x="2835" y="26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36" name="Line 2816"/>
            <p:cNvSpPr>
              <a:spLocks noChangeShapeType="1"/>
            </p:cNvSpPr>
            <p:nvPr/>
          </p:nvSpPr>
          <p:spPr bwMode="auto">
            <a:xfrm>
              <a:off x="2835" y="26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37" name="Line 2817"/>
            <p:cNvSpPr>
              <a:spLocks noChangeShapeType="1"/>
            </p:cNvSpPr>
            <p:nvPr/>
          </p:nvSpPr>
          <p:spPr bwMode="auto">
            <a:xfrm>
              <a:off x="2835" y="26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47" name="Group 3019"/>
          <p:cNvGrpSpPr>
            <a:grpSpLocks/>
          </p:cNvGrpSpPr>
          <p:nvPr/>
        </p:nvGrpSpPr>
        <p:grpSpPr bwMode="auto">
          <a:xfrm>
            <a:off x="4500563" y="1365251"/>
            <a:ext cx="101600" cy="3054350"/>
            <a:chOff x="2835" y="860"/>
            <a:chExt cx="64" cy="1924"/>
          </a:xfrm>
        </p:grpSpPr>
        <p:sp>
          <p:nvSpPr>
            <p:cNvPr id="2338" name="Line 2819"/>
            <p:cNvSpPr>
              <a:spLocks noChangeShapeType="1"/>
            </p:cNvSpPr>
            <p:nvPr/>
          </p:nvSpPr>
          <p:spPr bwMode="auto">
            <a:xfrm>
              <a:off x="2835" y="26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39" name="Line 2820"/>
            <p:cNvSpPr>
              <a:spLocks noChangeShapeType="1"/>
            </p:cNvSpPr>
            <p:nvPr/>
          </p:nvSpPr>
          <p:spPr bwMode="auto">
            <a:xfrm>
              <a:off x="2835" y="27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40" name="Line 2821"/>
            <p:cNvSpPr>
              <a:spLocks noChangeShapeType="1"/>
            </p:cNvSpPr>
            <p:nvPr/>
          </p:nvSpPr>
          <p:spPr bwMode="auto">
            <a:xfrm>
              <a:off x="2835" y="27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41" name="Line 2822"/>
            <p:cNvSpPr>
              <a:spLocks noChangeShapeType="1"/>
            </p:cNvSpPr>
            <p:nvPr/>
          </p:nvSpPr>
          <p:spPr bwMode="auto">
            <a:xfrm>
              <a:off x="2835" y="27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42" name="Line 2823"/>
            <p:cNvSpPr>
              <a:spLocks noChangeShapeType="1"/>
            </p:cNvSpPr>
            <p:nvPr/>
          </p:nvSpPr>
          <p:spPr bwMode="auto">
            <a:xfrm>
              <a:off x="2835" y="27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43" name="Line 2824"/>
            <p:cNvSpPr>
              <a:spLocks noChangeShapeType="1"/>
            </p:cNvSpPr>
            <p:nvPr/>
          </p:nvSpPr>
          <p:spPr bwMode="auto">
            <a:xfrm>
              <a:off x="2835" y="275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44" name="Line 2825"/>
            <p:cNvSpPr>
              <a:spLocks noChangeShapeType="1"/>
            </p:cNvSpPr>
            <p:nvPr/>
          </p:nvSpPr>
          <p:spPr bwMode="auto">
            <a:xfrm>
              <a:off x="2835" y="276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45" name="Line 2826"/>
            <p:cNvSpPr>
              <a:spLocks noChangeShapeType="1"/>
            </p:cNvSpPr>
            <p:nvPr/>
          </p:nvSpPr>
          <p:spPr bwMode="auto">
            <a:xfrm>
              <a:off x="2835" y="2782"/>
              <a:ext cx="0" cy="2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46" name="Line 2827"/>
            <p:cNvSpPr>
              <a:spLocks noChangeShapeType="1"/>
            </p:cNvSpPr>
            <p:nvPr/>
          </p:nvSpPr>
          <p:spPr bwMode="auto">
            <a:xfrm>
              <a:off x="2869" y="2766"/>
              <a:ext cx="0" cy="1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47" name="Line 2828"/>
            <p:cNvSpPr>
              <a:spLocks noChangeShapeType="1"/>
            </p:cNvSpPr>
            <p:nvPr/>
          </p:nvSpPr>
          <p:spPr bwMode="auto">
            <a:xfrm>
              <a:off x="2869" y="8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48" name="Line 2829"/>
            <p:cNvSpPr>
              <a:spLocks noChangeShapeType="1"/>
            </p:cNvSpPr>
            <p:nvPr/>
          </p:nvSpPr>
          <p:spPr bwMode="auto">
            <a:xfrm>
              <a:off x="2869" y="8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49" name="Line 2830"/>
            <p:cNvSpPr>
              <a:spLocks noChangeShapeType="1"/>
            </p:cNvSpPr>
            <p:nvPr/>
          </p:nvSpPr>
          <p:spPr bwMode="auto">
            <a:xfrm>
              <a:off x="2869" y="8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50" name="Line 2831"/>
            <p:cNvSpPr>
              <a:spLocks noChangeShapeType="1"/>
            </p:cNvSpPr>
            <p:nvPr/>
          </p:nvSpPr>
          <p:spPr bwMode="auto">
            <a:xfrm>
              <a:off x="2869" y="8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51" name="Line 2832"/>
            <p:cNvSpPr>
              <a:spLocks noChangeShapeType="1"/>
            </p:cNvSpPr>
            <p:nvPr/>
          </p:nvSpPr>
          <p:spPr bwMode="auto">
            <a:xfrm>
              <a:off x="2869" y="9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52" name="Line 2833"/>
            <p:cNvSpPr>
              <a:spLocks noChangeShapeType="1"/>
            </p:cNvSpPr>
            <p:nvPr/>
          </p:nvSpPr>
          <p:spPr bwMode="auto">
            <a:xfrm>
              <a:off x="2869" y="92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53" name="Line 2834"/>
            <p:cNvSpPr>
              <a:spLocks noChangeShapeType="1"/>
            </p:cNvSpPr>
            <p:nvPr/>
          </p:nvSpPr>
          <p:spPr bwMode="auto">
            <a:xfrm>
              <a:off x="2869" y="93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54" name="Line 2835"/>
            <p:cNvSpPr>
              <a:spLocks noChangeShapeType="1"/>
            </p:cNvSpPr>
            <p:nvPr/>
          </p:nvSpPr>
          <p:spPr bwMode="auto">
            <a:xfrm>
              <a:off x="2869" y="9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55" name="Line 2836"/>
            <p:cNvSpPr>
              <a:spLocks noChangeShapeType="1"/>
            </p:cNvSpPr>
            <p:nvPr/>
          </p:nvSpPr>
          <p:spPr bwMode="auto">
            <a:xfrm>
              <a:off x="2869" y="9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56" name="Line 2837"/>
            <p:cNvSpPr>
              <a:spLocks noChangeShapeType="1"/>
            </p:cNvSpPr>
            <p:nvPr/>
          </p:nvSpPr>
          <p:spPr bwMode="auto">
            <a:xfrm>
              <a:off x="2869" y="97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57" name="Line 2838"/>
            <p:cNvSpPr>
              <a:spLocks noChangeShapeType="1"/>
            </p:cNvSpPr>
            <p:nvPr/>
          </p:nvSpPr>
          <p:spPr bwMode="auto">
            <a:xfrm>
              <a:off x="2869" y="98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58" name="Line 2839"/>
            <p:cNvSpPr>
              <a:spLocks noChangeShapeType="1"/>
            </p:cNvSpPr>
            <p:nvPr/>
          </p:nvSpPr>
          <p:spPr bwMode="auto">
            <a:xfrm>
              <a:off x="2869" y="10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59" name="Line 2840"/>
            <p:cNvSpPr>
              <a:spLocks noChangeShapeType="1"/>
            </p:cNvSpPr>
            <p:nvPr/>
          </p:nvSpPr>
          <p:spPr bwMode="auto">
            <a:xfrm>
              <a:off x="2869" y="10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60" name="Line 2841"/>
            <p:cNvSpPr>
              <a:spLocks noChangeShapeType="1"/>
            </p:cNvSpPr>
            <p:nvPr/>
          </p:nvSpPr>
          <p:spPr bwMode="auto">
            <a:xfrm>
              <a:off x="2869" y="10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61" name="Line 2842"/>
            <p:cNvSpPr>
              <a:spLocks noChangeShapeType="1"/>
            </p:cNvSpPr>
            <p:nvPr/>
          </p:nvSpPr>
          <p:spPr bwMode="auto">
            <a:xfrm>
              <a:off x="2869" y="10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62" name="Line 2843"/>
            <p:cNvSpPr>
              <a:spLocks noChangeShapeType="1"/>
            </p:cNvSpPr>
            <p:nvPr/>
          </p:nvSpPr>
          <p:spPr bwMode="auto">
            <a:xfrm>
              <a:off x="2869" y="10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63" name="Line 2844"/>
            <p:cNvSpPr>
              <a:spLocks noChangeShapeType="1"/>
            </p:cNvSpPr>
            <p:nvPr/>
          </p:nvSpPr>
          <p:spPr bwMode="auto">
            <a:xfrm>
              <a:off x="2869" y="106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64" name="Line 2845"/>
            <p:cNvSpPr>
              <a:spLocks noChangeShapeType="1"/>
            </p:cNvSpPr>
            <p:nvPr/>
          </p:nvSpPr>
          <p:spPr bwMode="auto">
            <a:xfrm>
              <a:off x="2869" y="107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65" name="Line 2846"/>
            <p:cNvSpPr>
              <a:spLocks noChangeShapeType="1"/>
            </p:cNvSpPr>
            <p:nvPr/>
          </p:nvSpPr>
          <p:spPr bwMode="auto">
            <a:xfrm>
              <a:off x="2869" y="10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66" name="Line 2847"/>
            <p:cNvSpPr>
              <a:spLocks noChangeShapeType="1"/>
            </p:cNvSpPr>
            <p:nvPr/>
          </p:nvSpPr>
          <p:spPr bwMode="auto">
            <a:xfrm>
              <a:off x="2869" y="11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67" name="Line 2848"/>
            <p:cNvSpPr>
              <a:spLocks noChangeShapeType="1"/>
            </p:cNvSpPr>
            <p:nvPr/>
          </p:nvSpPr>
          <p:spPr bwMode="auto">
            <a:xfrm>
              <a:off x="2869" y="111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68" name="Line 2849"/>
            <p:cNvSpPr>
              <a:spLocks noChangeShapeType="1"/>
            </p:cNvSpPr>
            <p:nvPr/>
          </p:nvSpPr>
          <p:spPr bwMode="auto">
            <a:xfrm>
              <a:off x="2869" y="112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69" name="Line 2850"/>
            <p:cNvSpPr>
              <a:spLocks noChangeShapeType="1"/>
            </p:cNvSpPr>
            <p:nvPr/>
          </p:nvSpPr>
          <p:spPr bwMode="auto">
            <a:xfrm>
              <a:off x="2869" y="11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70" name="Line 2851"/>
            <p:cNvSpPr>
              <a:spLocks noChangeShapeType="1"/>
            </p:cNvSpPr>
            <p:nvPr/>
          </p:nvSpPr>
          <p:spPr bwMode="auto">
            <a:xfrm>
              <a:off x="2869" y="11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71" name="Line 2852"/>
            <p:cNvSpPr>
              <a:spLocks noChangeShapeType="1"/>
            </p:cNvSpPr>
            <p:nvPr/>
          </p:nvSpPr>
          <p:spPr bwMode="auto">
            <a:xfrm>
              <a:off x="2869" y="11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72" name="Line 2853"/>
            <p:cNvSpPr>
              <a:spLocks noChangeShapeType="1"/>
            </p:cNvSpPr>
            <p:nvPr/>
          </p:nvSpPr>
          <p:spPr bwMode="auto">
            <a:xfrm>
              <a:off x="2869" y="11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73" name="Line 2854"/>
            <p:cNvSpPr>
              <a:spLocks noChangeShapeType="1"/>
            </p:cNvSpPr>
            <p:nvPr/>
          </p:nvSpPr>
          <p:spPr bwMode="auto">
            <a:xfrm>
              <a:off x="2869" y="11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74" name="Line 2855"/>
            <p:cNvSpPr>
              <a:spLocks noChangeShapeType="1"/>
            </p:cNvSpPr>
            <p:nvPr/>
          </p:nvSpPr>
          <p:spPr bwMode="auto">
            <a:xfrm>
              <a:off x="2869" y="12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75" name="Line 2856"/>
            <p:cNvSpPr>
              <a:spLocks noChangeShapeType="1"/>
            </p:cNvSpPr>
            <p:nvPr/>
          </p:nvSpPr>
          <p:spPr bwMode="auto">
            <a:xfrm>
              <a:off x="2869" y="12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76" name="Line 2857"/>
            <p:cNvSpPr>
              <a:spLocks noChangeShapeType="1"/>
            </p:cNvSpPr>
            <p:nvPr/>
          </p:nvSpPr>
          <p:spPr bwMode="auto">
            <a:xfrm>
              <a:off x="2869" y="12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77" name="Line 2858"/>
            <p:cNvSpPr>
              <a:spLocks noChangeShapeType="1"/>
            </p:cNvSpPr>
            <p:nvPr/>
          </p:nvSpPr>
          <p:spPr bwMode="auto">
            <a:xfrm>
              <a:off x="2869" y="12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78" name="Line 2859"/>
            <p:cNvSpPr>
              <a:spLocks noChangeShapeType="1"/>
            </p:cNvSpPr>
            <p:nvPr/>
          </p:nvSpPr>
          <p:spPr bwMode="auto">
            <a:xfrm>
              <a:off x="2869" y="125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79" name="Line 2860"/>
            <p:cNvSpPr>
              <a:spLocks noChangeShapeType="1"/>
            </p:cNvSpPr>
            <p:nvPr/>
          </p:nvSpPr>
          <p:spPr bwMode="auto">
            <a:xfrm>
              <a:off x="2869" y="126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80" name="Line 2861"/>
            <p:cNvSpPr>
              <a:spLocks noChangeShapeType="1"/>
            </p:cNvSpPr>
            <p:nvPr/>
          </p:nvSpPr>
          <p:spPr bwMode="auto">
            <a:xfrm>
              <a:off x="2869" y="12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81" name="Line 2862"/>
            <p:cNvSpPr>
              <a:spLocks noChangeShapeType="1"/>
            </p:cNvSpPr>
            <p:nvPr/>
          </p:nvSpPr>
          <p:spPr bwMode="auto">
            <a:xfrm>
              <a:off x="2869" y="12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82" name="Line 2863"/>
            <p:cNvSpPr>
              <a:spLocks noChangeShapeType="1"/>
            </p:cNvSpPr>
            <p:nvPr/>
          </p:nvSpPr>
          <p:spPr bwMode="auto">
            <a:xfrm>
              <a:off x="2869" y="130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83" name="Line 2864"/>
            <p:cNvSpPr>
              <a:spLocks noChangeShapeType="1"/>
            </p:cNvSpPr>
            <p:nvPr/>
          </p:nvSpPr>
          <p:spPr bwMode="auto">
            <a:xfrm>
              <a:off x="2869" y="131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84" name="Line 2865"/>
            <p:cNvSpPr>
              <a:spLocks noChangeShapeType="1"/>
            </p:cNvSpPr>
            <p:nvPr/>
          </p:nvSpPr>
          <p:spPr bwMode="auto">
            <a:xfrm>
              <a:off x="2869" y="13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85" name="Line 2866"/>
            <p:cNvSpPr>
              <a:spLocks noChangeShapeType="1"/>
            </p:cNvSpPr>
            <p:nvPr/>
          </p:nvSpPr>
          <p:spPr bwMode="auto">
            <a:xfrm>
              <a:off x="2869" y="13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86" name="Line 2867"/>
            <p:cNvSpPr>
              <a:spLocks noChangeShapeType="1"/>
            </p:cNvSpPr>
            <p:nvPr/>
          </p:nvSpPr>
          <p:spPr bwMode="auto">
            <a:xfrm>
              <a:off x="2869" y="13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87" name="Line 2868"/>
            <p:cNvSpPr>
              <a:spLocks noChangeShapeType="1"/>
            </p:cNvSpPr>
            <p:nvPr/>
          </p:nvSpPr>
          <p:spPr bwMode="auto">
            <a:xfrm>
              <a:off x="2869" y="13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88" name="Line 2869"/>
            <p:cNvSpPr>
              <a:spLocks noChangeShapeType="1"/>
            </p:cNvSpPr>
            <p:nvPr/>
          </p:nvSpPr>
          <p:spPr bwMode="auto">
            <a:xfrm>
              <a:off x="2869" y="13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89" name="Line 2870"/>
            <p:cNvSpPr>
              <a:spLocks noChangeShapeType="1"/>
            </p:cNvSpPr>
            <p:nvPr/>
          </p:nvSpPr>
          <p:spPr bwMode="auto">
            <a:xfrm>
              <a:off x="2869" y="139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90" name="Line 2871"/>
            <p:cNvSpPr>
              <a:spLocks noChangeShapeType="1"/>
            </p:cNvSpPr>
            <p:nvPr/>
          </p:nvSpPr>
          <p:spPr bwMode="auto">
            <a:xfrm>
              <a:off x="2869" y="140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91" name="Line 2872"/>
            <p:cNvSpPr>
              <a:spLocks noChangeShapeType="1"/>
            </p:cNvSpPr>
            <p:nvPr/>
          </p:nvSpPr>
          <p:spPr bwMode="auto">
            <a:xfrm>
              <a:off x="2869" y="14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92" name="Line 2873"/>
            <p:cNvSpPr>
              <a:spLocks noChangeShapeType="1"/>
            </p:cNvSpPr>
            <p:nvPr/>
          </p:nvSpPr>
          <p:spPr bwMode="auto">
            <a:xfrm>
              <a:off x="2869" y="14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93" name="Line 2874"/>
            <p:cNvSpPr>
              <a:spLocks noChangeShapeType="1"/>
            </p:cNvSpPr>
            <p:nvPr/>
          </p:nvSpPr>
          <p:spPr bwMode="auto">
            <a:xfrm>
              <a:off x="2869" y="144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94" name="Line 2875"/>
            <p:cNvSpPr>
              <a:spLocks noChangeShapeType="1"/>
            </p:cNvSpPr>
            <p:nvPr/>
          </p:nvSpPr>
          <p:spPr bwMode="auto">
            <a:xfrm>
              <a:off x="2869" y="145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95" name="Line 2876"/>
            <p:cNvSpPr>
              <a:spLocks noChangeShapeType="1"/>
            </p:cNvSpPr>
            <p:nvPr/>
          </p:nvSpPr>
          <p:spPr bwMode="auto">
            <a:xfrm>
              <a:off x="2869" y="14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96" name="Line 2877"/>
            <p:cNvSpPr>
              <a:spLocks noChangeShapeType="1"/>
            </p:cNvSpPr>
            <p:nvPr/>
          </p:nvSpPr>
          <p:spPr bwMode="auto">
            <a:xfrm>
              <a:off x="2869" y="14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97" name="Line 2878"/>
            <p:cNvSpPr>
              <a:spLocks noChangeShapeType="1"/>
            </p:cNvSpPr>
            <p:nvPr/>
          </p:nvSpPr>
          <p:spPr bwMode="auto">
            <a:xfrm>
              <a:off x="2869" y="14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98" name="Line 2879"/>
            <p:cNvSpPr>
              <a:spLocks noChangeShapeType="1"/>
            </p:cNvSpPr>
            <p:nvPr/>
          </p:nvSpPr>
          <p:spPr bwMode="auto">
            <a:xfrm>
              <a:off x="2869" y="15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99" name="Line 2880"/>
            <p:cNvSpPr>
              <a:spLocks noChangeShapeType="1"/>
            </p:cNvSpPr>
            <p:nvPr/>
          </p:nvSpPr>
          <p:spPr bwMode="auto">
            <a:xfrm>
              <a:off x="2869" y="15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00" name="Line 2881"/>
            <p:cNvSpPr>
              <a:spLocks noChangeShapeType="1"/>
            </p:cNvSpPr>
            <p:nvPr/>
          </p:nvSpPr>
          <p:spPr bwMode="auto">
            <a:xfrm>
              <a:off x="2869" y="15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01" name="Line 2882"/>
            <p:cNvSpPr>
              <a:spLocks noChangeShapeType="1"/>
            </p:cNvSpPr>
            <p:nvPr/>
          </p:nvSpPr>
          <p:spPr bwMode="auto">
            <a:xfrm>
              <a:off x="2869" y="154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02" name="Line 2883"/>
            <p:cNvSpPr>
              <a:spLocks noChangeShapeType="1"/>
            </p:cNvSpPr>
            <p:nvPr/>
          </p:nvSpPr>
          <p:spPr bwMode="auto">
            <a:xfrm>
              <a:off x="2869" y="15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03" name="Line 2884"/>
            <p:cNvSpPr>
              <a:spLocks noChangeShapeType="1"/>
            </p:cNvSpPr>
            <p:nvPr/>
          </p:nvSpPr>
          <p:spPr bwMode="auto">
            <a:xfrm>
              <a:off x="2869" y="15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04" name="Line 2885"/>
            <p:cNvSpPr>
              <a:spLocks noChangeShapeType="1"/>
            </p:cNvSpPr>
            <p:nvPr/>
          </p:nvSpPr>
          <p:spPr bwMode="auto">
            <a:xfrm>
              <a:off x="2869" y="15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05" name="Line 2886"/>
            <p:cNvSpPr>
              <a:spLocks noChangeShapeType="1"/>
            </p:cNvSpPr>
            <p:nvPr/>
          </p:nvSpPr>
          <p:spPr bwMode="auto">
            <a:xfrm>
              <a:off x="2869" y="15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06" name="Line 2887"/>
            <p:cNvSpPr>
              <a:spLocks noChangeShapeType="1"/>
            </p:cNvSpPr>
            <p:nvPr/>
          </p:nvSpPr>
          <p:spPr bwMode="auto">
            <a:xfrm>
              <a:off x="2869" y="16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07" name="Line 2888"/>
            <p:cNvSpPr>
              <a:spLocks noChangeShapeType="1"/>
            </p:cNvSpPr>
            <p:nvPr/>
          </p:nvSpPr>
          <p:spPr bwMode="auto">
            <a:xfrm>
              <a:off x="2869" y="16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08" name="Line 2889"/>
            <p:cNvSpPr>
              <a:spLocks noChangeShapeType="1"/>
            </p:cNvSpPr>
            <p:nvPr/>
          </p:nvSpPr>
          <p:spPr bwMode="auto">
            <a:xfrm>
              <a:off x="2869" y="163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09" name="Line 2890"/>
            <p:cNvSpPr>
              <a:spLocks noChangeShapeType="1"/>
            </p:cNvSpPr>
            <p:nvPr/>
          </p:nvSpPr>
          <p:spPr bwMode="auto">
            <a:xfrm>
              <a:off x="2869" y="16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10" name="Line 2891"/>
            <p:cNvSpPr>
              <a:spLocks noChangeShapeType="1"/>
            </p:cNvSpPr>
            <p:nvPr/>
          </p:nvSpPr>
          <p:spPr bwMode="auto">
            <a:xfrm>
              <a:off x="2869" y="16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11" name="Line 2892"/>
            <p:cNvSpPr>
              <a:spLocks noChangeShapeType="1"/>
            </p:cNvSpPr>
            <p:nvPr/>
          </p:nvSpPr>
          <p:spPr bwMode="auto">
            <a:xfrm>
              <a:off x="2869" y="16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12" name="Line 2893"/>
            <p:cNvSpPr>
              <a:spLocks noChangeShapeType="1"/>
            </p:cNvSpPr>
            <p:nvPr/>
          </p:nvSpPr>
          <p:spPr bwMode="auto">
            <a:xfrm>
              <a:off x="2869" y="16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13" name="Line 2894"/>
            <p:cNvSpPr>
              <a:spLocks noChangeShapeType="1"/>
            </p:cNvSpPr>
            <p:nvPr/>
          </p:nvSpPr>
          <p:spPr bwMode="auto">
            <a:xfrm>
              <a:off x="2869" y="17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14" name="Line 2895"/>
            <p:cNvSpPr>
              <a:spLocks noChangeShapeType="1"/>
            </p:cNvSpPr>
            <p:nvPr/>
          </p:nvSpPr>
          <p:spPr bwMode="auto">
            <a:xfrm>
              <a:off x="2869" y="17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15" name="Line 2896"/>
            <p:cNvSpPr>
              <a:spLocks noChangeShapeType="1"/>
            </p:cNvSpPr>
            <p:nvPr/>
          </p:nvSpPr>
          <p:spPr bwMode="auto">
            <a:xfrm>
              <a:off x="2869" y="17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16" name="Line 2897"/>
            <p:cNvSpPr>
              <a:spLocks noChangeShapeType="1"/>
            </p:cNvSpPr>
            <p:nvPr/>
          </p:nvSpPr>
          <p:spPr bwMode="auto">
            <a:xfrm>
              <a:off x="2869" y="17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17" name="Line 2898"/>
            <p:cNvSpPr>
              <a:spLocks noChangeShapeType="1"/>
            </p:cNvSpPr>
            <p:nvPr/>
          </p:nvSpPr>
          <p:spPr bwMode="auto">
            <a:xfrm>
              <a:off x="2869" y="17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18" name="Line 2899"/>
            <p:cNvSpPr>
              <a:spLocks noChangeShapeType="1"/>
            </p:cNvSpPr>
            <p:nvPr/>
          </p:nvSpPr>
          <p:spPr bwMode="auto">
            <a:xfrm>
              <a:off x="2869" y="17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19" name="Line 2900"/>
            <p:cNvSpPr>
              <a:spLocks noChangeShapeType="1"/>
            </p:cNvSpPr>
            <p:nvPr/>
          </p:nvSpPr>
          <p:spPr bwMode="auto">
            <a:xfrm>
              <a:off x="2869" y="177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20" name="Line 2901"/>
            <p:cNvSpPr>
              <a:spLocks noChangeShapeType="1"/>
            </p:cNvSpPr>
            <p:nvPr/>
          </p:nvSpPr>
          <p:spPr bwMode="auto">
            <a:xfrm>
              <a:off x="2869" y="17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21" name="Line 2902"/>
            <p:cNvSpPr>
              <a:spLocks noChangeShapeType="1"/>
            </p:cNvSpPr>
            <p:nvPr/>
          </p:nvSpPr>
          <p:spPr bwMode="auto">
            <a:xfrm>
              <a:off x="2869" y="18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22" name="Line 2903"/>
            <p:cNvSpPr>
              <a:spLocks noChangeShapeType="1"/>
            </p:cNvSpPr>
            <p:nvPr/>
          </p:nvSpPr>
          <p:spPr bwMode="auto">
            <a:xfrm>
              <a:off x="2869" y="18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23" name="Line 2904"/>
            <p:cNvSpPr>
              <a:spLocks noChangeShapeType="1"/>
            </p:cNvSpPr>
            <p:nvPr/>
          </p:nvSpPr>
          <p:spPr bwMode="auto">
            <a:xfrm>
              <a:off x="2869" y="18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24" name="Line 2905"/>
            <p:cNvSpPr>
              <a:spLocks noChangeShapeType="1"/>
            </p:cNvSpPr>
            <p:nvPr/>
          </p:nvSpPr>
          <p:spPr bwMode="auto">
            <a:xfrm>
              <a:off x="2869" y="18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25" name="Line 2906"/>
            <p:cNvSpPr>
              <a:spLocks noChangeShapeType="1"/>
            </p:cNvSpPr>
            <p:nvPr/>
          </p:nvSpPr>
          <p:spPr bwMode="auto">
            <a:xfrm>
              <a:off x="2869" y="18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26" name="Line 2907"/>
            <p:cNvSpPr>
              <a:spLocks noChangeShapeType="1"/>
            </p:cNvSpPr>
            <p:nvPr/>
          </p:nvSpPr>
          <p:spPr bwMode="auto">
            <a:xfrm>
              <a:off x="2869" y="18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27" name="Line 2908"/>
            <p:cNvSpPr>
              <a:spLocks noChangeShapeType="1"/>
            </p:cNvSpPr>
            <p:nvPr/>
          </p:nvSpPr>
          <p:spPr bwMode="auto">
            <a:xfrm>
              <a:off x="2869" y="18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28" name="Line 2909"/>
            <p:cNvSpPr>
              <a:spLocks noChangeShapeType="1"/>
            </p:cNvSpPr>
            <p:nvPr/>
          </p:nvSpPr>
          <p:spPr bwMode="auto">
            <a:xfrm>
              <a:off x="2869" y="18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29" name="Line 2910"/>
            <p:cNvSpPr>
              <a:spLocks noChangeShapeType="1"/>
            </p:cNvSpPr>
            <p:nvPr/>
          </p:nvSpPr>
          <p:spPr bwMode="auto">
            <a:xfrm>
              <a:off x="2869" y="19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30" name="Line 2911"/>
            <p:cNvSpPr>
              <a:spLocks noChangeShapeType="1"/>
            </p:cNvSpPr>
            <p:nvPr/>
          </p:nvSpPr>
          <p:spPr bwMode="auto">
            <a:xfrm>
              <a:off x="2869" y="19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31" name="Line 2912"/>
            <p:cNvSpPr>
              <a:spLocks noChangeShapeType="1"/>
            </p:cNvSpPr>
            <p:nvPr/>
          </p:nvSpPr>
          <p:spPr bwMode="auto">
            <a:xfrm>
              <a:off x="2869" y="19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32" name="Line 2913"/>
            <p:cNvSpPr>
              <a:spLocks noChangeShapeType="1"/>
            </p:cNvSpPr>
            <p:nvPr/>
          </p:nvSpPr>
          <p:spPr bwMode="auto">
            <a:xfrm>
              <a:off x="2869" y="19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33" name="Line 2914"/>
            <p:cNvSpPr>
              <a:spLocks noChangeShapeType="1"/>
            </p:cNvSpPr>
            <p:nvPr/>
          </p:nvSpPr>
          <p:spPr bwMode="auto">
            <a:xfrm>
              <a:off x="2869" y="19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34" name="Line 2915"/>
            <p:cNvSpPr>
              <a:spLocks noChangeShapeType="1"/>
            </p:cNvSpPr>
            <p:nvPr/>
          </p:nvSpPr>
          <p:spPr bwMode="auto">
            <a:xfrm>
              <a:off x="2869" y="19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35" name="Line 2916"/>
            <p:cNvSpPr>
              <a:spLocks noChangeShapeType="1"/>
            </p:cNvSpPr>
            <p:nvPr/>
          </p:nvSpPr>
          <p:spPr bwMode="auto">
            <a:xfrm>
              <a:off x="2869" y="19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36" name="Line 2917"/>
            <p:cNvSpPr>
              <a:spLocks noChangeShapeType="1"/>
            </p:cNvSpPr>
            <p:nvPr/>
          </p:nvSpPr>
          <p:spPr bwMode="auto">
            <a:xfrm>
              <a:off x="2869" y="19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37" name="Line 2918"/>
            <p:cNvSpPr>
              <a:spLocks noChangeShapeType="1"/>
            </p:cNvSpPr>
            <p:nvPr/>
          </p:nvSpPr>
          <p:spPr bwMode="auto">
            <a:xfrm>
              <a:off x="2869" y="20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38" name="Line 2919"/>
            <p:cNvSpPr>
              <a:spLocks noChangeShapeType="1"/>
            </p:cNvSpPr>
            <p:nvPr/>
          </p:nvSpPr>
          <p:spPr bwMode="auto">
            <a:xfrm>
              <a:off x="2869" y="20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39" name="Line 2920"/>
            <p:cNvSpPr>
              <a:spLocks noChangeShapeType="1"/>
            </p:cNvSpPr>
            <p:nvPr/>
          </p:nvSpPr>
          <p:spPr bwMode="auto">
            <a:xfrm>
              <a:off x="2869" y="20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40" name="Line 2921"/>
            <p:cNvSpPr>
              <a:spLocks noChangeShapeType="1"/>
            </p:cNvSpPr>
            <p:nvPr/>
          </p:nvSpPr>
          <p:spPr bwMode="auto">
            <a:xfrm>
              <a:off x="2869" y="20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41" name="Line 2922"/>
            <p:cNvSpPr>
              <a:spLocks noChangeShapeType="1"/>
            </p:cNvSpPr>
            <p:nvPr/>
          </p:nvSpPr>
          <p:spPr bwMode="auto">
            <a:xfrm>
              <a:off x="2869" y="20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42" name="Line 2923"/>
            <p:cNvSpPr>
              <a:spLocks noChangeShapeType="1"/>
            </p:cNvSpPr>
            <p:nvPr/>
          </p:nvSpPr>
          <p:spPr bwMode="auto">
            <a:xfrm>
              <a:off x="2869" y="20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43" name="Line 2924"/>
            <p:cNvSpPr>
              <a:spLocks noChangeShapeType="1"/>
            </p:cNvSpPr>
            <p:nvPr/>
          </p:nvSpPr>
          <p:spPr bwMode="auto">
            <a:xfrm>
              <a:off x="2869" y="20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44" name="Line 2925"/>
            <p:cNvSpPr>
              <a:spLocks noChangeShapeType="1"/>
            </p:cNvSpPr>
            <p:nvPr/>
          </p:nvSpPr>
          <p:spPr bwMode="auto">
            <a:xfrm>
              <a:off x="2869" y="209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45" name="Line 2926"/>
            <p:cNvSpPr>
              <a:spLocks noChangeShapeType="1"/>
            </p:cNvSpPr>
            <p:nvPr/>
          </p:nvSpPr>
          <p:spPr bwMode="auto">
            <a:xfrm>
              <a:off x="2869" y="210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46" name="Line 2927"/>
            <p:cNvSpPr>
              <a:spLocks noChangeShapeType="1"/>
            </p:cNvSpPr>
            <p:nvPr/>
          </p:nvSpPr>
          <p:spPr bwMode="auto">
            <a:xfrm>
              <a:off x="2869" y="21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47" name="Line 2928"/>
            <p:cNvSpPr>
              <a:spLocks noChangeShapeType="1"/>
            </p:cNvSpPr>
            <p:nvPr/>
          </p:nvSpPr>
          <p:spPr bwMode="auto">
            <a:xfrm>
              <a:off x="2869" y="21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48" name="Line 2929"/>
            <p:cNvSpPr>
              <a:spLocks noChangeShapeType="1"/>
            </p:cNvSpPr>
            <p:nvPr/>
          </p:nvSpPr>
          <p:spPr bwMode="auto">
            <a:xfrm>
              <a:off x="2869" y="214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49" name="Line 2930"/>
            <p:cNvSpPr>
              <a:spLocks noChangeShapeType="1"/>
            </p:cNvSpPr>
            <p:nvPr/>
          </p:nvSpPr>
          <p:spPr bwMode="auto">
            <a:xfrm>
              <a:off x="2869" y="215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50" name="Line 2931"/>
            <p:cNvSpPr>
              <a:spLocks noChangeShapeType="1"/>
            </p:cNvSpPr>
            <p:nvPr/>
          </p:nvSpPr>
          <p:spPr bwMode="auto">
            <a:xfrm>
              <a:off x="2869" y="21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51" name="Line 2932"/>
            <p:cNvSpPr>
              <a:spLocks noChangeShapeType="1"/>
            </p:cNvSpPr>
            <p:nvPr/>
          </p:nvSpPr>
          <p:spPr bwMode="auto">
            <a:xfrm>
              <a:off x="2869" y="21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52" name="Line 2933"/>
            <p:cNvSpPr>
              <a:spLocks noChangeShapeType="1"/>
            </p:cNvSpPr>
            <p:nvPr/>
          </p:nvSpPr>
          <p:spPr bwMode="auto">
            <a:xfrm>
              <a:off x="2869" y="21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53" name="Line 2934"/>
            <p:cNvSpPr>
              <a:spLocks noChangeShapeType="1"/>
            </p:cNvSpPr>
            <p:nvPr/>
          </p:nvSpPr>
          <p:spPr bwMode="auto">
            <a:xfrm>
              <a:off x="2869" y="22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54" name="Line 2935"/>
            <p:cNvSpPr>
              <a:spLocks noChangeShapeType="1"/>
            </p:cNvSpPr>
            <p:nvPr/>
          </p:nvSpPr>
          <p:spPr bwMode="auto">
            <a:xfrm>
              <a:off x="2869" y="22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55" name="Line 2936"/>
            <p:cNvSpPr>
              <a:spLocks noChangeShapeType="1"/>
            </p:cNvSpPr>
            <p:nvPr/>
          </p:nvSpPr>
          <p:spPr bwMode="auto">
            <a:xfrm>
              <a:off x="2869" y="22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56" name="Line 2937"/>
            <p:cNvSpPr>
              <a:spLocks noChangeShapeType="1"/>
            </p:cNvSpPr>
            <p:nvPr/>
          </p:nvSpPr>
          <p:spPr bwMode="auto">
            <a:xfrm>
              <a:off x="2869" y="224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57" name="Line 2938"/>
            <p:cNvSpPr>
              <a:spLocks noChangeShapeType="1"/>
            </p:cNvSpPr>
            <p:nvPr/>
          </p:nvSpPr>
          <p:spPr bwMode="auto">
            <a:xfrm>
              <a:off x="2869" y="22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58" name="Line 2939"/>
            <p:cNvSpPr>
              <a:spLocks noChangeShapeType="1"/>
            </p:cNvSpPr>
            <p:nvPr/>
          </p:nvSpPr>
          <p:spPr bwMode="auto">
            <a:xfrm>
              <a:off x="2869" y="22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59" name="Line 2940"/>
            <p:cNvSpPr>
              <a:spLocks noChangeShapeType="1"/>
            </p:cNvSpPr>
            <p:nvPr/>
          </p:nvSpPr>
          <p:spPr bwMode="auto">
            <a:xfrm>
              <a:off x="2869" y="228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60" name="Line 2941"/>
            <p:cNvSpPr>
              <a:spLocks noChangeShapeType="1"/>
            </p:cNvSpPr>
            <p:nvPr/>
          </p:nvSpPr>
          <p:spPr bwMode="auto">
            <a:xfrm>
              <a:off x="2869" y="229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61" name="Line 2942"/>
            <p:cNvSpPr>
              <a:spLocks noChangeShapeType="1"/>
            </p:cNvSpPr>
            <p:nvPr/>
          </p:nvSpPr>
          <p:spPr bwMode="auto">
            <a:xfrm>
              <a:off x="2869" y="23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62" name="Line 2943"/>
            <p:cNvSpPr>
              <a:spLocks noChangeShapeType="1"/>
            </p:cNvSpPr>
            <p:nvPr/>
          </p:nvSpPr>
          <p:spPr bwMode="auto">
            <a:xfrm>
              <a:off x="2869" y="23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63" name="Line 2944"/>
            <p:cNvSpPr>
              <a:spLocks noChangeShapeType="1"/>
            </p:cNvSpPr>
            <p:nvPr/>
          </p:nvSpPr>
          <p:spPr bwMode="auto">
            <a:xfrm>
              <a:off x="2869" y="233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64" name="Line 2945"/>
            <p:cNvSpPr>
              <a:spLocks noChangeShapeType="1"/>
            </p:cNvSpPr>
            <p:nvPr/>
          </p:nvSpPr>
          <p:spPr bwMode="auto">
            <a:xfrm>
              <a:off x="2869" y="23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65" name="Line 2946"/>
            <p:cNvSpPr>
              <a:spLocks noChangeShapeType="1"/>
            </p:cNvSpPr>
            <p:nvPr/>
          </p:nvSpPr>
          <p:spPr bwMode="auto">
            <a:xfrm>
              <a:off x="2869" y="23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66" name="Line 2947"/>
            <p:cNvSpPr>
              <a:spLocks noChangeShapeType="1"/>
            </p:cNvSpPr>
            <p:nvPr/>
          </p:nvSpPr>
          <p:spPr bwMode="auto">
            <a:xfrm>
              <a:off x="2869" y="23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67" name="Line 2948"/>
            <p:cNvSpPr>
              <a:spLocks noChangeShapeType="1"/>
            </p:cNvSpPr>
            <p:nvPr/>
          </p:nvSpPr>
          <p:spPr bwMode="auto">
            <a:xfrm>
              <a:off x="2869" y="23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68" name="Line 2949"/>
            <p:cNvSpPr>
              <a:spLocks noChangeShapeType="1"/>
            </p:cNvSpPr>
            <p:nvPr/>
          </p:nvSpPr>
          <p:spPr bwMode="auto">
            <a:xfrm>
              <a:off x="2869" y="24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69" name="Line 2950"/>
            <p:cNvSpPr>
              <a:spLocks noChangeShapeType="1"/>
            </p:cNvSpPr>
            <p:nvPr/>
          </p:nvSpPr>
          <p:spPr bwMode="auto">
            <a:xfrm>
              <a:off x="2869" y="24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70" name="Line 2951"/>
            <p:cNvSpPr>
              <a:spLocks noChangeShapeType="1"/>
            </p:cNvSpPr>
            <p:nvPr/>
          </p:nvSpPr>
          <p:spPr bwMode="auto">
            <a:xfrm>
              <a:off x="2869" y="242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71" name="Line 2952"/>
            <p:cNvSpPr>
              <a:spLocks noChangeShapeType="1"/>
            </p:cNvSpPr>
            <p:nvPr/>
          </p:nvSpPr>
          <p:spPr bwMode="auto">
            <a:xfrm>
              <a:off x="2869" y="243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72" name="Line 2953"/>
            <p:cNvSpPr>
              <a:spLocks noChangeShapeType="1"/>
            </p:cNvSpPr>
            <p:nvPr/>
          </p:nvSpPr>
          <p:spPr bwMode="auto">
            <a:xfrm>
              <a:off x="2869" y="24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73" name="Line 2954"/>
            <p:cNvSpPr>
              <a:spLocks noChangeShapeType="1"/>
            </p:cNvSpPr>
            <p:nvPr/>
          </p:nvSpPr>
          <p:spPr bwMode="auto">
            <a:xfrm>
              <a:off x="2869" y="24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74" name="Line 2955"/>
            <p:cNvSpPr>
              <a:spLocks noChangeShapeType="1"/>
            </p:cNvSpPr>
            <p:nvPr/>
          </p:nvSpPr>
          <p:spPr bwMode="auto">
            <a:xfrm>
              <a:off x="2869" y="247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75" name="Line 2956"/>
            <p:cNvSpPr>
              <a:spLocks noChangeShapeType="1"/>
            </p:cNvSpPr>
            <p:nvPr/>
          </p:nvSpPr>
          <p:spPr bwMode="auto">
            <a:xfrm>
              <a:off x="2869" y="248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76" name="Line 2957"/>
            <p:cNvSpPr>
              <a:spLocks noChangeShapeType="1"/>
            </p:cNvSpPr>
            <p:nvPr/>
          </p:nvSpPr>
          <p:spPr bwMode="auto">
            <a:xfrm>
              <a:off x="2869" y="25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77" name="Line 2958"/>
            <p:cNvSpPr>
              <a:spLocks noChangeShapeType="1"/>
            </p:cNvSpPr>
            <p:nvPr/>
          </p:nvSpPr>
          <p:spPr bwMode="auto">
            <a:xfrm>
              <a:off x="2869" y="25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78" name="Line 2959"/>
            <p:cNvSpPr>
              <a:spLocks noChangeShapeType="1"/>
            </p:cNvSpPr>
            <p:nvPr/>
          </p:nvSpPr>
          <p:spPr bwMode="auto">
            <a:xfrm>
              <a:off x="2869" y="25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79" name="Line 2960"/>
            <p:cNvSpPr>
              <a:spLocks noChangeShapeType="1"/>
            </p:cNvSpPr>
            <p:nvPr/>
          </p:nvSpPr>
          <p:spPr bwMode="auto">
            <a:xfrm>
              <a:off x="2869" y="25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80" name="Line 2961"/>
            <p:cNvSpPr>
              <a:spLocks noChangeShapeType="1"/>
            </p:cNvSpPr>
            <p:nvPr/>
          </p:nvSpPr>
          <p:spPr bwMode="auto">
            <a:xfrm>
              <a:off x="2869" y="25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81" name="Line 2962"/>
            <p:cNvSpPr>
              <a:spLocks noChangeShapeType="1"/>
            </p:cNvSpPr>
            <p:nvPr/>
          </p:nvSpPr>
          <p:spPr bwMode="auto">
            <a:xfrm>
              <a:off x="2869" y="256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82" name="Line 2963"/>
            <p:cNvSpPr>
              <a:spLocks noChangeShapeType="1"/>
            </p:cNvSpPr>
            <p:nvPr/>
          </p:nvSpPr>
          <p:spPr bwMode="auto">
            <a:xfrm>
              <a:off x="2869" y="257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83" name="Line 2964"/>
            <p:cNvSpPr>
              <a:spLocks noChangeShapeType="1"/>
            </p:cNvSpPr>
            <p:nvPr/>
          </p:nvSpPr>
          <p:spPr bwMode="auto">
            <a:xfrm>
              <a:off x="2869" y="25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84" name="Line 2965"/>
            <p:cNvSpPr>
              <a:spLocks noChangeShapeType="1"/>
            </p:cNvSpPr>
            <p:nvPr/>
          </p:nvSpPr>
          <p:spPr bwMode="auto">
            <a:xfrm>
              <a:off x="2869" y="26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85" name="Line 2966"/>
            <p:cNvSpPr>
              <a:spLocks noChangeShapeType="1"/>
            </p:cNvSpPr>
            <p:nvPr/>
          </p:nvSpPr>
          <p:spPr bwMode="auto">
            <a:xfrm>
              <a:off x="2869" y="261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86" name="Line 2967"/>
            <p:cNvSpPr>
              <a:spLocks noChangeShapeType="1"/>
            </p:cNvSpPr>
            <p:nvPr/>
          </p:nvSpPr>
          <p:spPr bwMode="auto">
            <a:xfrm>
              <a:off x="2869" y="262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87" name="Line 2968"/>
            <p:cNvSpPr>
              <a:spLocks noChangeShapeType="1"/>
            </p:cNvSpPr>
            <p:nvPr/>
          </p:nvSpPr>
          <p:spPr bwMode="auto">
            <a:xfrm>
              <a:off x="2869" y="26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88" name="Line 2969"/>
            <p:cNvSpPr>
              <a:spLocks noChangeShapeType="1"/>
            </p:cNvSpPr>
            <p:nvPr/>
          </p:nvSpPr>
          <p:spPr bwMode="auto">
            <a:xfrm>
              <a:off x="2869" y="26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89" name="Line 2970"/>
            <p:cNvSpPr>
              <a:spLocks noChangeShapeType="1"/>
            </p:cNvSpPr>
            <p:nvPr/>
          </p:nvSpPr>
          <p:spPr bwMode="auto">
            <a:xfrm>
              <a:off x="2869" y="26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90" name="Line 2971"/>
            <p:cNvSpPr>
              <a:spLocks noChangeShapeType="1"/>
            </p:cNvSpPr>
            <p:nvPr/>
          </p:nvSpPr>
          <p:spPr bwMode="auto">
            <a:xfrm>
              <a:off x="2869" y="26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91" name="Line 2972"/>
            <p:cNvSpPr>
              <a:spLocks noChangeShapeType="1"/>
            </p:cNvSpPr>
            <p:nvPr/>
          </p:nvSpPr>
          <p:spPr bwMode="auto">
            <a:xfrm>
              <a:off x="2869" y="26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92" name="Line 2973"/>
            <p:cNvSpPr>
              <a:spLocks noChangeShapeType="1"/>
            </p:cNvSpPr>
            <p:nvPr/>
          </p:nvSpPr>
          <p:spPr bwMode="auto">
            <a:xfrm>
              <a:off x="2869" y="27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93" name="Line 2974"/>
            <p:cNvSpPr>
              <a:spLocks noChangeShapeType="1"/>
            </p:cNvSpPr>
            <p:nvPr/>
          </p:nvSpPr>
          <p:spPr bwMode="auto">
            <a:xfrm>
              <a:off x="2869" y="27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94" name="Line 2975"/>
            <p:cNvSpPr>
              <a:spLocks noChangeShapeType="1"/>
            </p:cNvSpPr>
            <p:nvPr/>
          </p:nvSpPr>
          <p:spPr bwMode="auto">
            <a:xfrm>
              <a:off x="2869" y="27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95" name="Line 2976"/>
            <p:cNvSpPr>
              <a:spLocks noChangeShapeType="1"/>
            </p:cNvSpPr>
            <p:nvPr/>
          </p:nvSpPr>
          <p:spPr bwMode="auto">
            <a:xfrm>
              <a:off x="2869" y="27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96" name="Line 2977"/>
            <p:cNvSpPr>
              <a:spLocks noChangeShapeType="1"/>
            </p:cNvSpPr>
            <p:nvPr/>
          </p:nvSpPr>
          <p:spPr bwMode="auto">
            <a:xfrm>
              <a:off x="2869" y="275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97" name="Line 2978"/>
            <p:cNvSpPr>
              <a:spLocks noChangeShapeType="1"/>
            </p:cNvSpPr>
            <p:nvPr/>
          </p:nvSpPr>
          <p:spPr bwMode="auto">
            <a:xfrm>
              <a:off x="2869" y="276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98" name="Line 2979"/>
            <p:cNvSpPr>
              <a:spLocks noChangeShapeType="1"/>
            </p:cNvSpPr>
            <p:nvPr/>
          </p:nvSpPr>
          <p:spPr bwMode="auto">
            <a:xfrm>
              <a:off x="2869" y="2782"/>
              <a:ext cx="0" cy="2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99" name="Line 2980"/>
            <p:cNvSpPr>
              <a:spLocks noChangeShapeType="1"/>
            </p:cNvSpPr>
            <p:nvPr/>
          </p:nvSpPr>
          <p:spPr bwMode="auto">
            <a:xfrm>
              <a:off x="2899" y="2766"/>
              <a:ext cx="0" cy="1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00" name="Line 2981"/>
            <p:cNvSpPr>
              <a:spLocks noChangeShapeType="1"/>
            </p:cNvSpPr>
            <p:nvPr/>
          </p:nvSpPr>
          <p:spPr bwMode="auto">
            <a:xfrm>
              <a:off x="2899" y="8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01" name="Line 2982"/>
            <p:cNvSpPr>
              <a:spLocks noChangeShapeType="1"/>
            </p:cNvSpPr>
            <p:nvPr/>
          </p:nvSpPr>
          <p:spPr bwMode="auto">
            <a:xfrm>
              <a:off x="2899" y="8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02" name="Line 2983"/>
            <p:cNvSpPr>
              <a:spLocks noChangeShapeType="1"/>
            </p:cNvSpPr>
            <p:nvPr/>
          </p:nvSpPr>
          <p:spPr bwMode="auto">
            <a:xfrm>
              <a:off x="2899" y="8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03" name="Line 2984"/>
            <p:cNvSpPr>
              <a:spLocks noChangeShapeType="1"/>
            </p:cNvSpPr>
            <p:nvPr/>
          </p:nvSpPr>
          <p:spPr bwMode="auto">
            <a:xfrm>
              <a:off x="2899" y="8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04" name="Line 2985"/>
            <p:cNvSpPr>
              <a:spLocks noChangeShapeType="1"/>
            </p:cNvSpPr>
            <p:nvPr/>
          </p:nvSpPr>
          <p:spPr bwMode="auto">
            <a:xfrm>
              <a:off x="2899" y="9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05" name="Line 2986"/>
            <p:cNvSpPr>
              <a:spLocks noChangeShapeType="1"/>
            </p:cNvSpPr>
            <p:nvPr/>
          </p:nvSpPr>
          <p:spPr bwMode="auto">
            <a:xfrm>
              <a:off x="2899" y="92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06" name="Line 2987"/>
            <p:cNvSpPr>
              <a:spLocks noChangeShapeType="1"/>
            </p:cNvSpPr>
            <p:nvPr/>
          </p:nvSpPr>
          <p:spPr bwMode="auto">
            <a:xfrm>
              <a:off x="2899" y="93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07" name="Line 2988"/>
            <p:cNvSpPr>
              <a:spLocks noChangeShapeType="1"/>
            </p:cNvSpPr>
            <p:nvPr/>
          </p:nvSpPr>
          <p:spPr bwMode="auto">
            <a:xfrm>
              <a:off x="2899" y="9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08" name="Line 2989"/>
            <p:cNvSpPr>
              <a:spLocks noChangeShapeType="1"/>
            </p:cNvSpPr>
            <p:nvPr/>
          </p:nvSpPr>
          <p:spPr bwMode="auto">
            <a:xfrm>
              <a:off x="2899" y="9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09" name="Line 2990"/>
            <p:cNvSpPr>
              <a:spLocks noChangeShapeType="1"/>
            </p:cNvSpPr>
            <p:nvPr/>
          </p:nvSpPr>
          <p:spPr bwMode="auto">
            <a:xfrm>
              <a:off x="2899" y="97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10" name="Line 2991"/>
            <p:cNvSpPr>
              <a:spLocks noChangeShapeType="1"/>
            </p:cNvSpPr>
            <p:nvPr/>
          </p:nvSpPr>
          <p:spPr bwMode="auto">
            <a:xfrm>
              <a:off x="2899" y="98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11" name="Line 2992"/>
            <p:cNvSpPr>
              <a:spLocks noChangeShapeType="1"/>
            </p:cNvSpPr>
            <p:nvPr/>
          </p:nvSpPr>
          <p:spPr bwMode="auto">
            <a:xfrm>
              <a:off x="2899" y="10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12" name="Line 2993"/>
            <p:cNvSpPr>
              <a:spLocks noChangeShapeType="1"/>
            </p:cNvSpPr>
            <p:nvPr/>
          </p:nvSpPr>
          <p:spPr bwMode="auto">
            <a:xfrm>
              <a:off x="2899" y="10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13" name="Line 2994"/>
            <p:cNvSpPr>
              <a:spLocks noChangeShapeType="1"/>
            </p:cNvSpPr>
            <p:nvPr/>
          </p:nvSpPr>
          <p:spPr bwMode="auto">
            <a:xfrm>
              <a:off x="2899" y="10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14" name="Line 2995"/>
            <p:cNvSpPr>
              <a:spLocks noChangeShapeType="1"/>
            </p:cNvSpPr>
            <p:nvPr/>
          </p:nvSpPr>
          <p:spPr bwMode="auto">
            <a:xfrm>
              <a:off x="2899" y="10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15" name="Line 2996"/>
            <p:cNvSpPr>
              <a:spLocks noChangeShapeType="1"/>
            </p:cNvSpPr>
            <p:nvPr/>
          </p:nvSpPr>
          <p:spPr bwMode="auto">
            <a:xfrm>
              <a:off x="2899" y="10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16" name="Line 2997"/>
            <p:cNvSpPr>
              <a:spLocks noChangeShapeType="1"/>
            </p:cNvSpPr>
            <p:nvPr/>
          </p:nvSpPr>
          <p:spPr bwMode="auto">
            <a:xfrm>
              <a:off x="2899" y="106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17" name="Line 2998"/>
            <p:cNvSpPr>
              <a:spLocks noChangeShapeType="1"/>
            </p:cNvSpPr>
            <p:nvPr/>
          </p:nvSpPr>
          <p:spPr bwMode="auto">
            <a:xfrm>
              <a:off x="2899" y="107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18" name="Line 2999"/>
            <p:cNvSpPr>
              <a:spLocks noChangeShapeType="1"/>
            </p:cNvSpPr>
            <p:nvPr/>
          </p:nvSpPr>
          <p:spPr bwMode="auto">
            <a:xfrm>
              <a:off x="2899" y="10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19" name="Line 3000"/>
            <p:cNvSpPr>
              <a:spLocks noChangeShapeType="1"/>
            </p:cNvSpPr>
            <p:nvPr/>
          </p:nvSpPr>
          <p:spPr bwMode="auto">
            <a:xfrm>
              <a:off x="2899" y="11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20" name="Line 3001"/>
            <p:cNvSpPr>
              <a:spLocks noChangeShapeType="1"/>
            </p:cNvSpPr>
            <p:nvPr/>
          </p:nvSpPr>
          <p:spPr bwMode="auto">
            <a:xfrm>
              <a:off x="2899" y="111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21" name="Line 3002"/>
            <p:cNvSpPr>
              <a:spLocks noChangeShapeType="1"/>
            </p:cNvSpPr>
            <p:nvPr/>
          </p:nvSpPr>
          <p:spPr bwMode="auto">
            <a:xfrm>
              <a:off x="2899" y="112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22" name="Line 3003"/>
            <p:cNvSpPr>
              <a:spLocks noChangeShapeType="1"/>
            </p:cNvSpPr>
            <p:nvPr/>
          </p:nvSpPr>
          <p:spPr bwMode="auto">
            <a:xfrm>
              <a:off x="2899" y="11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23" name="Line 3004"/>
            <p:cNvSpPr>
              <a:spLocks noChangeShapeType="1"/>
            </p:cNvSpPr>
            <p:nvPr/>
          </p:nvSpPr>
          <p:spPr bwMode="auto">
            <a:xfrm>
              <a:off x="2899" y="11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24" name="Line 3005"/>
            <p:cNvSpPr>
              <a:spLocks noChangeShapeType="1"/>
            </p:cNvSpPr>
            <p:nvPr/>
          </p:nvSpPr>
          <p:spPr bwMode="auto">
            <a:xfrm>
              <a:off x="2899" y="11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25" name="Line 3006"/>
            <p:cNvSpPr>
              <a:spLocks noChangeShapeType="1"/>
            </p:cNvSpPr>
            <p:nvPr/>
          </p:nvSpPr>
          <p:spPr bwMode="auto">
            <a:xfrm>
              <a:off x="2899" y="11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26" name="Line 3007"/>
            <p:cNvSpPr>
              <a:spLocks noChangeShapeType="1"/>
            </p:cNvSpPr>
            <p:nvPr/>
          </p:nvSpPr>
          <p:spPr bwMode="auto">
            <a:xfrm>
              <a:off x="2899" y="11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27" name="Line 3008"/>
            <p:cNvSpPr>
              <a:spLocks noChangeShapeType="1"/>
            </p:cNvSpPr>
            <p:nvPr/>
          </p:nvSpPr>
          <p:spPr bwMode="auto">
            <a:xfrm>
              <a:off x="2899" y="12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28" name="Line 3009"/>
            <p:cNvSpPr>
              <a:spLocks noChangeShapeType="1"/>
            </p:cNvSpPr>
            <p:nvPr/>
          </p:nvSpPr>
          <p:spPr bwMode="auto">
            <a:xfrm>
              <a:off x="2899" y="12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29" name="Line 3010"/>
            <p:cNvSpPr>
              <a:spLocks noChangeShapeType="1"/>
            </p:cNvSpPr>
            <p:nvPr/>
          </p:nvSpPr>
          <p:spPr bwMode="auto">
            <a:xfrm>
              <a:off x="2899" y="12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30" name="Line 3011"/>
            <p:cNvSpPr>
              <a:spLocks noChangeShapeType="1"/>
            </p:cNvSpPr>
            <p:nvPr/>
          </p:nvSpPr>
          <p:spPr bwMode="auto">
            <a:xfrm>
              <a:off x="2899" y="12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31" name="Line 3012"/>
            <p:cNvSpPr>
              <a:spLocks noChangeShapeType="1"/>
            </p:cNvSpPr>
            <p:nvPr/>
          </p:nvSpPr>
          <p:spPr bwMode="auto">
            <a:xfrm>
              <a:off x="2899" y="125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32" name="Line 3013"/>
            <p:cNvSpPr>
              <a:spLocks noChangeShapeType="1"/>
            </p:cNvSpPr>
            <p:nvPr/>
          </p:nvSpPr>
          <p:spPr bwMode="auto">
            <a:xfrm>
              <a:off x="2899" y="126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33" name="Line 3014"/>
            <p:cNvSpPr>
              <a:spLocks noChangeShapeType="1"/>
            </p:cNvSpPr>
            <p:nvPr/>
          </p:nvSpPr>
          <p:spPr bwMode="auto">
            <a:xfrm>
              <a:off x="2899" y="12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34" name="Line 3015"/>
            <p:cNvSpPr>
              <a:spLocks noChangeShapeType="1"/>
            </p:cNvSpPr>
            <p:nvPr/>
          </p:nvSpPr>
          <p:spPr bwMode="auto">
            <a:xfrm>
              <a:off x="2899" y="12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35" name="Line 3016"/>
            <p:cNvSpPr>
              <a:spLocks noChangeShapeType="1"/>
            </p:cNvSpPr>
            <p:nvPr/>
          </p:nvSpPr>
          <p:spPr bwMode="auto">
            <a:xfrm>
              <a:off x="2899" y="130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36" name="Line 3017"/>
            <p:cNvSpPr>
              <a:spLocks noChangeShapeType="1"/>
            </p:cNvSpPr>
            <p:nvPr/>
          </p:nvSpPr>
          <p:spPr bwMode="auto">
            <a:xfrm>
              <a:off x="2899" y="131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37" name="Line 3018"/>
            <p:cNvSpPr>
              <a:spLocks noChangeShapeType="1"/>
            </p:cNvSpPr>
            <p:nvPr/>
          </p:nvSpPr>
          <p:spPr bwMode="auto">
            <a:xfrm>
              <a:off x="2899" y="13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48" name="Group 3220"/>
          <p:cNvGrpSpPr>
            <a:grpSpLocks/>
          </p:cNvGrpSpPr>
          <p:nvPr/>
        </p:nvGrpSpPr>
        <p:grpSpPr bwMode="auto">
          <a:xfrm>
            <a:off x="4602163" y="1365251"/>
            <a:ext cx="42863" cy="3054350"/>
            <a:chOff x="2899" y="860"/>
            <a:chExt cx="27" cy="1924"/>
          </a:xfrm>
        </p:grpSpPr>
        <p:sp>
          <p:nvSpPr>
            <p:cNvPr id="2138" name="Line 3020"/>
            <p:cNvSpPr>
              <a:spLocks noChangeShapeType="1"/>
            </p:cNvSpPr>
            <p:nvPr/>
          </p:nvSpPr>
          <p:spPr bwMode="auto">
            <a:xfrm>
              <a:off x="2899" y="13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39" name="Line 3021"/>
            <p:cNvSpPr>
              <a:spLocks noChangeShapeType="1"/>
            </p:cNvSpPr>
            <p:nvPr/>
          </p:nvSpPr>
          <p:spPr bwMode="auto">
            <a:xfrm>
              <a:off x="2899" y="13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40" name="Line 3022"/>
            <p:cNvSpPr>
              <a:spLocks noChangeShapeType="1"/>
            </p:cNvSpPr>
            <p:nvPr/>
          </p:nvSpPr>
          <p:spPr bwMode="auto">
            <a:xfrm>
              <a:off x="2899" y="13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41" name="Line 3023"/>
            <p:cNvSpPr>
              <a:spLocks noChangeShapeType="1"/>
            </p:cNvSpPr>
            <p:nvPr/>
          </p:nvSpPr>
          <p:spPr bwMode="auto">
            <a:xfrm>
              <a:off x="2899" y="13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42" name="Line 3024"/>
            <p:cNvSpPr>
              <a:spLocks noChangeShapeType="1"/>
            </p:cNvSpPr>
            <p:nvPr/>
          </p:nvSpPr>
          <p:spPr bwMode="auto">
            <a:xfrm>
              <a:off x="2899" y="139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43" name="Line 3025"/>
            <p:cNvSpPr>
              <a:spLocks noChangeShapeType="1"/>
            </p:cNvSpPr>
            <p:nvPr/>
          </p:nvSpPr>
          <p:spPr bwMode="auto">
            <a:xfrm>
              <a:off x="2899" y="140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44" name="Line 3026"/>
            <p:cNvSpPr>
              <a:spLocks noChangeShapeType="1"/>
            </p:cNvSpPr>
            <p:nvPr/>
          </p:nvSpPr>
          <p:spPr bwMode="auto">
            <a:xfrm>
              <a:off x="2899" y="14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45" name="Line 3027"/>
            <p:cNvSpPr>
              <a:spLocks noChangeShapeType="1"/>
            </p:cNvSpPr>
            <p:nvPr/>
          </p:nvSpPr>
          <p:spPr bwMode="auto">
            <a:xfrm>
              <a:off x="2899" y="14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46" name="Line 3028"/>
            <p:cNvSpPr>
              <a:spLocks noChangeShapeType="1"/>
            </p:cNvSpPr>
            <p:nvPr/>
          </p:nvSpPr>
          <p:spPr bwMode="auto">
            <a:xfrm>
              <a:off x="2899" y="144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47" name="Line 3029"/>
            <p:cNvSpPr>
              <a:spLocks noChangeShapeType="1"/>
            </p:cNvSpPr>
            <p:nvPr/>
          </p:nvSpPr>
          <p:spPr bwMode="auto">
            <a:xfrm>
              <a:off x="2899" y="145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48" name="Line 3030"/>
            <p:cNvSpPr>
              <a:spLocks noChangeShapeType="1"/>
            </p:cNvSpPr>
            <p:nvPr/>
          </p:nvSpPr>
          <p:spPr bwMode="auto">
            <a:xfrm>
              <a:off x="2899" y="14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49" name="Line 3031"/>
            <p:cNvSpPr>
              <a:spLocks noChangeShapeType="1"/>
            </p:cNvSpPr>
            <p:nvPr/>
          </p:nvSpPr>
          <p:spPr bwMode="auto">
            <a:xfrm>
              <a:off x="2899" y="14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50" name="Line 3032"/>
            <p:cNvSpPr>
              <a:spLocks noChangeShapeType="1"/>
            </p:cNvSpPr>
            <p:nvPr/>
          </p:nvSpPr>
          <p:spPr bwMode="auto">
            <a:xfrm>
              <a:off x="2899" y="14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51" name="Line 3033"/>
            <p:cNvSpPr>
              <a:spLocks noChangeShapeType="1"/>
            </p:cNvSpPr>
            <p:nvPr/>
          </p:nvSpPr>
          <p:spPr bwMode="auto">
            <a:xfrm>
              <a:off x="2899" y="15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52" name="Line 3034"/>
            <p:cNvSpPr>
              <a:spLocks noChangeShapeType="1"/>
            </p:cNvSpPr>
            <p:nvPr/>
          </p:nvSpPr>
          <p:spPr bwMode="auto">
            <a:xfrm>
              <a:off x="2899" y="15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53" name="Line 3035"/>
            <p:cNvSpPr>
              <a:spLocks noChangeShapeType="1"/>
            </p:cNvSpPr>
            <p:nvPr/>
          </p:nvSpPr>
          <p:spPr bwMode="auto">
            <a:xfrm>
              <a:off x="2899" y="15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54" name="Line 3036"/>
            <p:cNvSpPr>
              <a:spLocks noChangeShapeType="1"/>
            </p:cNvSpPr>
            <p:nvPr/>
          </p:nvSpPr>
          <p:spPr bwMode="auto">
            <a:xfrm>
              <a:off x="2899" y="154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55" name="Line 3037"/>
            <p:cNvSpPr>
              <a:spLocks noChangeShapeType="1"/>
            </p:cNvSpPr>
            <p:nvPr/>
          </p:nvSpPr>
          <p:spPr bwMode="auto">
            <a:xfrm>
              <a:off x="2899" y="15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56" name="Line 3038"/>
            <p:cNvSpPr>
              <a:spLocks noChangeShapeType="1"/>
            </p:cNvSpPr>
            <p:nvPr/>
          </p:nvSpPr>
          <p:spPr bwMode="auto">
            <a:xfrm>
              <a:off x="2899" y="15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57" name="Line 3039"/>
            <p:cNvSpPr>
              <a:spLocks noChangeShapeType="1"/>
            </p:cNvSpPr>
            <p:nvPr/>
          </p:nvSpPr>
          <p:spPr bwMode="auto">
            <a:xfrm>
              <a:off x="2899" y="15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58" name="Line 3040"/>
            <p:cNvSpPr>
              <a:spLocks noChangeShapeType="1"/>
            </p:cNvSpPr>
            <p:nvPr/>
          </p:nvSpPr>
          <p:spPr bwMode="auto">
            <a:xfrm>
              <a:off x="2899" y="15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59" name="Line 3041"/>
            <p:cNvSpPr>
              <a:spLocks noChangeShapeType="1"/>
            </p:cNvSpPr>
            <p:nvPr/>
          </p:nvSpPr>
          <p:spPr bwMode="auto">
            <a:xfrm>
              <a:off x="2899" y="16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60" name="Line 3042"/>
            <p:cNvSpPr>
              <a:spLocks noChangeShapeType="1"/>
            </p:cNvSpPr>
            <p:nvPr/>
          </p:nvSpPr>
          <p:spPr bwMode="auto">
            <a:xfrm>
              <a:off x="2899" y="16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61" name="Line 3043"/>
            <p:cNvSpPr>
              <a:spLocks noChangeShapeType="1"/>
            </p:cNvSpPr>
            <p:nvPr/>
          </p:nvSpPr>
          <p:spPr bwMode="auto">
            <a:xfrm>
              <a:off x="2899" y="163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62" name="Line 3044"/>
            <p:cNvSpPr>
              <a:spLocks noChangeShapeType="1"/>
            </p:cNvSpPr>
            <p:nvPr/>
          </p:nvSpPr>
          <p:spPr bwMode="auto">
            <a:xfrm>
              <a:off x="2899" y="16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63" name="Line 3045"/>
            <p:cNvSpPr>
              <a:spLocks noChangeShapeType="1"/>
            </p:cNvSpPr>
            <p:nvPr/>
          </p:nvSpPr>
          <p:spPr bwMode="auto">
            <a:xfrm>
              <a:off x="2899" y="16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64" name="Line 3046"/>
            <p:cNvSpPr>
              <a:spLocks noChangeShapeType="1"/>
            </p:cNvSpPr>
            <p:nvPr/>
          </p:nvSpPr>
          <p:spPr bwMode="auto">
            <a:xfrm>
              <a:off x="2899" y="16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65" name="Line 3047"/>
            <p:cNvSpPr>
              <a:spLocks noChangeShapeType="1"/>
            </p:cNvSpPr>
            <p:nvPr/>
          </p:nvSpPr>
          <p:spPr bwMode="auto">
            <a:xfrm>
              <a:off x="2899" y="16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66" name="Line 3048"/>
            <p:cNvSpPr>
              <a:spLocks noChangeShapeType="1"/>
            </p:cNvSpPr>
            <p:nvPr/>
          </p:nvSpPr>
          <p:spPr bwMode="auto">
            <a:xfrm>
              <a:off x="2899" y="17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67" name="Line 3049"/>
            <p:cNvSpPr>
              <a:spLocks noChangeShapeType="1"/>
            </p:cNvSpPr>
            <p:nvPr/>
          </p:nvSpPr>
          <p:spPr bwMode="auto">
            <a:xfrm>
              <a:off x="2899" y="17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68" name="Line 3050"/>
            <p:cNvSpPr>
              <a:spLocks noChangeShapeType="1"/>
            </p:cNvSpPr>
            <p:nvPr/>
          </p:nvSpPr>
          <p:spPr bwMode="auto">
            <a:xfrm>
              <a:off x="2899" y="17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69" name="Line 3051"/>
            <p:cNvSpPr>
              <a:spLocks noChangeShapeType="1"/>
            </p:cNvSpPr>
            <p:nvPr/>
          </p:nvSpPr>
          <p:spPr bwMode="auto">
            <a:xfrm>
              <a:off x="2899" y="17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70" name="Line 3052"/>
            <p:cNvSpPr>
              <a:spLocks noChangeShapeType="1"/>
            </p:cNvSpPr>
            <p:nvPr/>
          </p:nvSpPr>
          <p:spPr bwMode="auto">
            <a:xfrm>
              <a:off x="2899" y="17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71" name="Line 3053"/>
            <p:cNvSpPr>
              <a:spLocks noChangeShapeType="1"/>
            </p:cNvSpPr>
            <p:nvPr/>
          </p:nvSpPr>
          <p:spPr bwMode="auto">
            <a:xfrm>
              <a:off x="2899" y="17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72" name="Line 3054"/>
            <p:cNvSpPr>
              <a:spLocks noChangeShapeType="1"/>
            </p:cNvSpPr>
            <p:nvPr/>
          </p:nvSpPr>
          <p:spPr bwMode="auto">
            <a:xfrm>
              <a:off x="2899" y="177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73" name="Line 3055"/>
            <p:cNvSpPr>
              <a:spLocks noChangeShapeType="1"/>
            </p:cNvSpPr>
            <p:nvPr/>
          </p:nvSpPr>
          <p:spPr bwMode="auto">
            <a:xfrm>
              <a:off x="2899" y="17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74" name="Line 3056"/>
            <p:cNvSpPr>
              <a:spLocks noChangeShapeType="1"/>
            </p:cNvSpPr>
            <p:nvPr/>
          </p:nvSpPr>
          <p:spPr bwMode="auto">
            <a:xfrm>
              <a:off x="2899" y="18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75" name="Line 3057"/>
            <p:cNvSpPr>
              <a:spLocks noChangeShapeType="1"/>
            </p:cNvSpPr>
            <p:nvPr/>
          </p:nvSpPr>
          <p:spPr bwMode="auto">
            <a:xfrm>
              <a:off x="2899" y="18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76" name="Line 3058"/>
            <p:cNvSpPr>
              <a:spLocks noChangeShapeType="1"/>
            </p:cNvSpPr>
            <p:nvPr/>
          </p:nvSpPr>
          <p:spPr bwMode="auto">
            <a:xfrm>
              <a:off x="2899" y="18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77" name="Line 3059"/>
            <p:cNvSpPr>
              <a:spLocks noChangeShapeType="1"/>
            </p:cNvSpPr>
            <p:nvPr/>
          </p:nvSpPr>
          <p:spPr bwMode="auto">
            <a:xfrm>
              <a:off x="2899" y="18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78" name="Line 3060"/>
            <p:cNvSpPr>
              <a:spLocks noChangeShapeType="1"/>
            </p:cNvSpPr>
            <p:nvPr/>
          </p:nvSpPr>
          <p:spPr bwMode="auto">
            <a:xfrm>
              <a:off x="2899" y="18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79" name="Line 3061"/>
            <p:cNvSpPr>
              <a:spLocks noChangeShapeType="1"/>
            </p:cNvSpPr>
            <p:nvPr/>
          </p:nvSpPr>
          <p:spPr bwMode="auto">
            <a:xfrm>
              <a:off x="2899" y="18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80" name="Line 3062"/>
            <p:cNvSpPr>
              <a:spLocks noChangeShapeType="1"/>
            </p:cNvSpPr>
            <p:nvPr/>
          </p:nvSpPr>
          <p:spPr bwMode="auto">
            <a:xfrm>
              <a:off x="2899" y="18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81" name="Line 3063"/>
            <p:cNvSpPr>
              <a:spLocks noChangeShapeType="1"/>
            </p:cNvSpPr>
            <p:nvPr/>
          </p:nvSpPr>
          <p:spPr bwMode="auto">
            <a:xfrm>
              <a:off x="2899" y="18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82" name="Line 3064"/>
            <p:cNvSpPr>
              <a:spLocks noChangeShapeType="1"/>
            </p:cNvSpPr>
            <p:nvPr/>
          </p:nvSpPr>
          <p:spPr bwMode="auto">
            <a:xfrm>
              <a:off x="2899" y="19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83" name="Line 3065"/>
            <p:cNvSpPr>
              <a:spLocks noChangeShapeType="1"/>
            </p:cNvSpPr>
            <p:nvPr/>
          </p:nvSpPr>
          <p:spPr bwMode="auto">
            <a:xfrm>
              <a:off x="2899" y="19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84" name="Line 3066"/>
            <p:cNvSpPr>
              <a:spLocks noChangeShapeType="1"/>
            </p:cNvSpPr>
            <p:nvPr/>
          </p:nvSpPr>
          <p:spPr bwMode="auto">
            <a:xfrm>
              <a:off x="2899" y="19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85" name="Line 3067"/>
            <p:cNvSpPr>
              <a:spLocks noChangeShapeType="1"/>
            </p:cNvSpPr>
            <p:nvPr/>
          </p:nvSpPr>
          <p:spPr bwMode="auto">
            <a:xfrm>
              <a:off x="2899" y="19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86" name="Line 3068"/>
            <p:cNvSpPr>
              <a:spLocks noChangeShapeType="1"/>
            </p:cNvSpPr>
            <p:nvPr/>
          </p:nvSpPr>
          <p:spPr bwMode="auto">
            <a:xfrm>
              <a:off x="2899" y="19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87" name="Line 3069"/>
            <p:cNvSpPr>
              <a:spLocks noChangeShapeType="1"/>
            </p:cNvSpPr>
            <p:nvPr/>
          </p:nvSpPr>
          <p:spPr bwMode="auto">
            <a:xfrm>
              <a:off x="2899" y="19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88" name="Line 3070"/>
            <p:cNvSpPr>
              <a:spLocks noChangeShapeType="1"/>
            </p:cNvSpPr>
            <p:nvPr/>
          </p:nvSpPr>
          <p:spPr bwMode="auto">
            <a:xfrm>
              <a:off x="2899" y="19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89" name="Line 3071"/>
            <p:cNvSpPr>
              <a:spLocks noChangeShapeType="1"/>
            </p:cNvSpPr>
            <p:nvPr/>
          </p:nvSpPr>
          <p:spPr bwMode="auto">
            <a:xfrm>
              <a:off x="2899" y="19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90" name="Line 3072"/>
            <p:cNvSpPr>
              <a:spLocks noChangeShapeType="1"/>
            </p:cNvSpPr>
            <p:nvPr/>
          </p:nvSpPr>
          <p:spPr bwMode="auto">
            <a:xfrm>
              <a:off x="2899" y="20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91" name="Line 3073"/>
            <p:cNvSpPr>
              <a:spLocks noChangeShapeType="1"/>
            </p:cNvSpPr>
            <p:nvPr/>
          </p:nvSpPr>
          <p:spPr bwMode="auto">
            <a:xfrm>
              <a:off x="2899" y="20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92" name="Line 3074"/>
            <p:cNvSpPr>
              <a:spLocks noChangeShapeType="1"/>
            </p:cNvSpPr>
            <p:nvPr/>
          </p:nvSpPr>
          <p:spPr bwMode="auto">
            <a:xfrm>
              <a:off x="2899" y="20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93" name="Line 3075"/>
            <p:cNvSpPr>
              <a:spLocks noChangeShapeType="1"/>
            </p:cNvSpPr>
            <p:nvPr/>
          </p:nvSpPr>
          <p:spPr bwMode="auto">
            <a:xfrm>
              <a:off x="2899" y="20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94" name="Line 3076"/>
            <p:cNvSpPr>
              <a:spLocks noChangeShapeType="1"/>
            </p:cNvSpPr>
            <p:nvPr/>
          </p:nvSpPr>
          <p:spPr bwMode="auto">
            <a:xfrm>
              <a:off x="2899" y="20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95" name="Line 3077"/>
            <p:cNvSpPr>
              <a:spLocks noChangeShapeType="1"/>
            </p:cNvSpPr>
            <p:nvPr/>
          </p:nvSpPr>
          <p:spPr bwMode="auto">
            <a:xfrm>
              <a:off x="2899" y="20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96" name="Line 3078"/>
            <p:cNvSpPr>
              <a:spLocks noChangeShapeType="1"/>
            </p:cNvSpPr>
            <p:nvPr/>
          </p:nvSpPr>
          <p:spPr bwMode="auto">
            <a:xfrm>
              <a:off x="2899" y="20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97" name="Line 3079"/>
            <p:cNvSpPr>
              <a:spLocks noChangeShapeType="1"/>
            </p:cNvSpPr>
            <p:nvPr/>
          </p:nvSpPr>
          <p:spPr bwMode="auto">
            <a:xfrm>
              <a:off x="2899" y="209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98" name="Line 3080"/>
            <p:cNvSpPr>
              <a:spLocks noChangeShapeType="1"/>
            </p:cNvSpPr>
            <p:nvPr/>
          </p:nvSpPr>
          <p:spPr bwMode="auto">
            <a:xfrm>
              <a:off x="2899" y="210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99" name="Line 3081"/>
            <p:cNvSpPr>
              <a:spLocks noChangeShapeType="1"/>
            </p:cNvSpPr>
            <p:nvPr/>
          </p:nvSpPr>
          <p:spPr bwMode="auto">
            <a:xfrm>
              <a:off x="2899" y="21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00" name="Line 3082"/>
            <p:cNvSpPr>
              <a:spLocks noChangeShapeType="1"/>
            </p:cNvSpPr>
            <p:nvPr/>
          </p:nvSpPr>
          <p:spPr bwMode="auto">
            <a:xfrm>
              <a:off x="2899" y="21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01" name="Line 3083"/>
            <p:cNvSpPr>
              <a:spLocks noChangeShapeType="1"/>
            </p:cNvSpPr>
            <p:nvPr/>
          </p:nvSpPr>
          <p:spPr bwMode="auto">
            <a:xfrm>
              <a:off x="2899" y="214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02" name="Line 3084"/>
            <p:cNvSpPr>
              <a:spLocks noChangeShapeType="1"/>
            </p:cNvSpPr>
            <p:nvPr/>
          </p:nvSpPr>
          <p:spPr bwMode="auto">
            <a:xfrm>
              <a:off x="2899" y="215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03" name="Line 3085"/>
            <p:cNvSpPr>
              <a:spLocks noChangeShapeType="1"/>
            </p:cNvSpPr>
            <p:nvPr/>
          </p:nvSpPr>
          <p:spPr bwMode="auto">
            <a:xfrm>
              <a:off x="2899" y="21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04" name="Line 3086"/>
            <p:cNvSpPr>
              <a:spLocks noChangeShapeType="1"/>
            </p:cNvSpPr>
            <p:nvPr/>
          </p:nvSpPr>
          <p:spPr bwMode="auto">
            <a:xfrm>
              <a:off x="2899" y="21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05" name="Line 3087"/>
            <p:cNvSpPr>
              <a:spLocks noChangeShapeType="1"/>
            </p:cNvSpPr>
            <p:nvPr/>
          </p:nvSpPr>
          <p:spPr bwMode="auto">
            <a:xfrm>
              <a:off x="2899" y="21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06" name="Line 3088"/>
            <p:cNvSpPr>
              <a:spLocks noChangeShapeType="1"/>
            </p:cNvSpPr>
            <p:nvPr/>
          </p:nvSpPr>
          <p:spPr bwMode="auto">
            <a:xfrm>
              <a:off x="2899" y="22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07" name="Line 3089"/>
            <p:cNvSpPr>
              <a:spLocks noChangeShapeType="1"/>
            </p:cNvSpPr>
            <p:nvPr/>
          </p:nvSpPr>
          <p:spPr bwMode="auto">
            <a:xfrm>
              <a:off x="2899" y="22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08" name="Line 3090"/>
            <p:cNvSpPr>
              <a:spLocks noChangeShapeType="1"/>
            </p:cNvSpPr>
            <p:nvPr/>
          </p:nvSpPr>
          <p:spPr bwMode="auto">
            <a:xfrm>
              <a:off x="2899" y="22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09" name="Line 3091"/>
            <p:cNvSpPr>
              <a:spLocks noChangeShapeType="1"/>
            </p:cNvSpPr>
            <p:nvPr/>
          </p:nvSpPr>
          <p:spPr bwMode="auto">
            <a:xfrm>
              <a:off x="2899" y="224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10" name="Line 3092"/>
            <p:cNvSpPr>
              <a:spLocks noChangeShapeType="1"/>
            </p:cNvSpPr>
            <p:nvPr/>
          </p:nvSpPr>
          <p:spPr bwMode="auto">
            <a:xfrm>
              <a:off x="2899" y="22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11" name="Line 3093"/>
            <p:cNvSpPr>
              <a:spLocks noChangeShapeType="1"/>
            </p:cNvSpPr>
            <p:nvPr/>
          </p:nvSpPr>
          <p:spPr bwMode="auto">
            <a:xfrm>
              <a:off x="2899" y="22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12" name="Line 3094"/>
            <p:cNvSpPr>
              <a:spLocks noChangeShapeType="1"/>
            </p:cNvSpPr>
            <p:nvPr/>
          </p:nvSpPr>
          <p:spPr bwMode="auto">
            <a:xfrm>
              <a:off x="2899" y="228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13" name="Line 3095"/>
            <p:cNvSpPr>
              <a:spLocks noChangeShapeType="1"/>
            </p:cNvSpPr>
            <p:nvPr/>
          </p:nvSpPr>
          <p:spPr bwMode="auto">
            <a:xfrm>
              <a:off x="2899" y="229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14" name="Line 3096"/>
            <p:cNvSpPr>
              <a:spLocks noChangeShapeType="1"/>
            </p:cNvSpPr>
            <p:nvPr/>
          </p:nvSpPr>
          <p:spPr bwMode="auto">
            <a:xfrm>
              <a:off x="2899" y="23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15" name="Line 3097"/>
            <p:cNvSpPr>
              <a:spLocks noChangeShapeType="1"/>
            </p:cNvSpPr>
            <p:nvPr/>
          </p:nvSpPr>
          <p:spPr bwMode="auto">
            <a:xfrm>
              <a:off x="2899" y="23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16" name="Line 3098"/>
            <p:cNvSpPr>
              <a:spLocks noChangeShapeType="1"/>
            </p:cNvSpPr>
            <p:nvPr/>
          </p:nvSpPr>
          <p:spPr bwMode="auto">
            <a:xfrm>
              <a:off x="2899" y="233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17" name="Line 3099"/>
            <p:cNvSpPr>
              <a:spLocks noChangeShapeType="1"/>
            </p:cNvSpPr>
            <p:nvPr/>
          </p:nvSpPr>
          <p:spPr bwMode="auto">
            <a:xfrm>
              <a:off x="2899" y="23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18" name="Line 3100"/>
            <p:cNvSpPr>
              <a:spLocks noChangeShapeType="1"/>
            </p:cNvSpPr>
            <p:nvPr/>
          </p:nvSpPr>
          <p:spPr bwMode="auto">
            <a:xfrm>
              <a:off x="2899" y="23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19" name="Line 3101"/>
            <p:cNvSpPr>
              <a:spLocks noChangeShapeType="1"/>
            </p:cNvSpPr>
            <p:nvPr/>
          </p:nvSpPr>
          <p:spPr bwMode="auto">
            <a:xfrm>
              <a:off x="2899" y="23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20" name="Line 3102"/>
            <p:cNvSpPr>
              <a:spLocks noChangeShapeType="1"/>
            </p:cNvSpPr>
            <p:nvPr/>
          </p:nvSpPr>
          <p:spPr bwMode="auto">
            <a:xfrm>
              <a:off x="2899" y="23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21" name="Line 3103"/>
            <p:cNvSpPr>
              <a:spLocks noChangeShapeType="1"/>
            </p:cNvSpPr>
            <p:nvPr/>
          </p:nvSpPr>
          <p:spPr bwMode="auto">
            <a:xfrm>
              <a:off x="2899" y="24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22" name="Line 3104"/>
            <p:cNvSpPr>
              <a:spLocks noChangeShapeType="1"/>
            </p:cNvSpPr>
            <p:nvPr/>
          </p:nvSpPr>
          <p:spPr bwMode="auto">
            <a:xfrm>
              <a:off x="2899" y="24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23" name="Line 3105"/>
            <p:cNvSpPr>
              <a:spLocks noChangeShapeType="1"/>
            </p:cNvSpPr>
            <p:nvPr/>
          </p:nvSpPr>
          <p:spPr bwMode="auto">
            <a:xfrm>
              <a:off x="2899" y="242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24" name="Line 3106"/>
            <p:cNvSpPr>
              <a:spLocks noChangeShapeType="1"/>
            </p:cNvSpPr>
            <p:nvPr/>
          </p:nvSpPr>
          <p:spPr bwMode="auto">
            <a:xfrm>
              <a:off x="2899" y="243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25" name="Line 3107"/>
            <p:cNvSpPr>
              <a:spLocks noChangeShapeType="1"/>
            </p:cNvSpPr>
            <p:nvPr/>
          </p:nvSpPr>
          <p:spPr bwMode="auto">
            <a:xfrm>
              <a:off x="2899" y="24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26" name="Line 3108"/>
            <p:cNvSpPr>
              <a:spLocks noChangeShapeType="1"/>
            </p:cNvSpPr>
            <p:nvPr/>
          </p:nvSpPr>
          <p:spPr bwMode="auto">
            <a:xfrm>
              <a:off x="2899" y="24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27" name="Line 3109"/>
            <p:cNvSpPr>
              <a:spLocks noChangeShapeType="1"/>
            </p:cNvSpPr>
            <p:nvPr/>
          </p:nvSpPr>
          <p:spPr bwMode="auto">
            <a:xfrm>
              <a:off x="2899" y="247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28" name="Line 3110"/>
            <p:cNvSpPr>
              <a:spLocks noChangeShapeType="1"/>
            </p:cNvSpPr>
            <p:nvPr/>
          </p:nvSpPr>
          <p:spPr bwMode="auto">
            <a:xfrm>
              <a:off x="2899" y="248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29" name="Line 3111"/>
            <p:cNvSpPr>
              <a:spLocks noChangeShapeType="1"/>
            </p:cNvSpPr>
            <p:nvPr/>
          </p:nvSpPr>
          <p:spPr bwMode="auto">
            <a:xfrm>
              <a:off x="2899" y="25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30" name="Line 3112"/>
            <p:cNvSpPr>
              <a:spLocks noChangeShapeType="1"/>
            </p:cNvSpPr>
            <p:nvPr/>
          </p:nvSpPr>
          <p:spPr bwMode="auto">
            <a:xfrm>
              <a:off x="2899" y="25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31" name="Line 3113"/>
            <p:cNvSpPr>
              <a:spLocks noChangeShapeType="1"/>
            </p:cNvSpPr>
            <p:nvPr/>
          </p:nvSpPr>
          <p:spPr bwMode="auto">
            <a:xfrm>
              <a:off x="2899" y="25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32" name="Line 3114"/>
            <p:cNvSpPr>
              <a:spLocks noChangeShapeType="1"/>
            </p:cNvSpPr>
            <p:nvPr/>
          </p:nvSpPr>
          <p:spPr bwMode="auto">
            <a:xfrm>
              <a:off x="2899" y="25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33" name="Line 3115"/>
            <p:cNvSpPr>
              <a:spLocks noChangeShapeType="1"/>
            </p:cNvSpPr>
            <p:nvPr/>
          </p:nvSpPr>
          <p:spPr bwMode="auto">
            <a:xfrm>
              <a:off x="2899" y="25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34" name="Line 3116"/>
            <p:cNvSpPr>
              <a:spLocks noChangeShapeType="1"/>
            </p:cNvSpPr>
            <p:nvPr/>
          </p:nvSpPr>
          <p:spPr bwMode="auto">
            <a:xfrm>
              <a:off x="2899" y="256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35" name="Line 3117"/>
            <p:cNvSpPr>
              <a:spLocks noChangeShapeType="1"/>
            </p:cNvSpPr>
            <p:nvPr/>
          </p:nvSpPr>
          <p:spPr bwMode="auto">
            <a:xfrm>
              <a:off x="2899" y="257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36" name="Line 3118"/>
            <p:cNvSpPr>
              <a:spLocks noChangeShapeType="1"/>
            </p:cNvSpPr>
            <p:nvPr/>
          </p:nvSpPr>
          <p:spPr bwMode="auto">
            <a:xfrm>
              <a:off x="2899" y="25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37" name="Line 3119"/>
            <p:cNvSpPr>
              <a:spLocks noChangeShapeType="1"/>
            </p:cNvSpPr>
            <p:nvPr/>
          </p:nvSpPr>
          <p:spPr bwMode="auto">
            <a:xfrm>
              <a:off x="2899" y="26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38" name="Line 3120"/>
            <p:cNvSpPr>
              <a:spLocks noChangeShapeType="1"/>
            </p:cNvSpPr>
            <p:nvPr/>
          </p:nvSpPr>
          <p:spPr bwMode="auto">
            <a:xfrm>
              <a:off x="2899" y="261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39" name="Line 3121"/>
            <p:cNvSpPr>
              <a:spLocks noChangeShapeType="1"/>
            </p:cNvSpPr>
            <p:nvPr/>
          </p:nvSpPr>
          <p:spPr bwMode="auto">
            <a:xfrm>
              <a:off x="2899" y="262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40" name="Line 3122"/>
            <p:cNvSpPr>
              <a:spLocks noChangeShapeType="1"/>
            </p:cNvSpPr>
            <p:nvPr/>
          </p:nvSpPr>
          <p:spPr bwMode="auto">
            <a:xfrm>
              <a:off x="2899" y="26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41" name="Line 3123"/>
            <p:cNvSpPr>
              <a:spLocks noChangeShapeType="1"/>
            </p:cNvSpPr>
            <p:nvPr/>
          </p:nvSpPr>
          <p:spPr bwMode="auto">
            <a:xfrm>
              <a:off x="2899" y="26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42" name="Line 3124"/>
            <p:cNvSpPr>
              <a:spLocks noChangeShapeType="1"/>
            </p:cNvSpPr>
            <p:nvPr/>
          </p:nvSpPr>
          <p:spPr bwMode="auto">
            <a:xfrm>
              <a:off x="2899" y="26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43" name="Line 3125"/>
            <p:cNvSpPr>
              <a:spLocks noChangeShapeType="1"/>
            </p:cNvSpPr>
            <p:nvPr/>
          </p:nvSpPr>
          <p:spPr bwMode="auto">
            <a:xfrm>
              <a:off x="2899" y="26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44" name="Line 3126"/>
            <p:cNvSpPr>
              <a:spLocks noChangeShapeType="1"/>
            </p:cNvSpPr>
            <p:nvPr/>
          </p:nvSpPr>
          <p:spPr bwMode="auto">
            <a:xfrm>
              <a:off x="2899" y="26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45" name="Line 3127"/>
            <p:cNvSpPr>
              <a:spLocks noChangeShapeType="1"/>
            </p:cNvSpPr>
            <p:nvPr/>
          </p:nvSpPr>
          <p:spPr bwMode="auto">
            <a:xfrm>
              <a:off x="2899" y="27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46" name="Line 3128"/>
            <p:cNvSpPr>
              <a:spLocks noChangeShapeType="1"/>
            </p:cNvSpPr>
            <p:nvPr/>
          </p:nvSpPr>
          <p:spPr bwMode="auto">
            <a:xfrm>
              <a:off x="2899" y="27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47" name="Line 3129"/>
            <p:cNvSpPr>
              <a:spLocks noChangeShapeType="1"/>
            </p:cNvSpPr>
            <p:nvPr/>
          </p:nvSpPr>
          <p:spPr bwMode="auto">
            <a:xfrm>
              <a:off x="2899" y="27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48" name="Line 3130"/>
            <p:cNvSpPr>
              <a:spLocks noChangeShapeType="1"/>
            </p:cNvSpPr>
            <p:nvPr/>
          </p:nvSpPr>
          <p:spPr bwMode="auto">
            <a:xfrm>
              <a:off x="2899" y="27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49" name="Line 3131"/>
            <p:cNvSpPr>
              <a:spLocks noChangeShapeType="1"/>
            </p:cNvSpPr>
            <p:nvPr/>
          </p:nvSpPr>
          <p:spPr bwMode="auto">
            <a:xfrm>
              <a:off x="2899" y="275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0" name="Line 3132"/>
            <p:cNvSpPr>
              <a:spLocks noChangeShapeType="1"/>
            </p:cNvSpPr>
            <p:nvPr/>
          </p:nvSpPr>
          <p:spPr bwMode="auto">
            <a:xfrm>
              <a:off x="2899" y="276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1" name="Line 3133"/>
            <p:cNvSpPr>
              <a:spLocks noChangeShapeType="1"/>
            </p:cNvSpPr>
            <p:nvPr/>
          </p:nvSpPr>
          <p:spPr bwMode="auto">
            <a:xfrm>
              <a:off x="2899" y="2782"/>
              <a:ext cx="0" cy="2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2" name="Line 3134"/>
            <p:cNvSpPr>
              <a:spLocks noChangeShapeType="1"/>
            </p:cNvSpPr>
            <p:nvPr/>
          </p:nvSpPr>
          <p:spPr bwMode="auto">
            <a:xfrm>
              <a:off x="2926" y="2748"/>
              <a:ext cx="0" cy="36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3" name="Line 3135"/>
            <p:cNvSpPr>
              <a:spLocks noChangeShapeType="1"/>
            </p:cNvSpPr>
            <p:nvPr/>
          </p:nvSpPr>
          <p:spPr bwMode="auto">
            <a:xfrm>
              <a:off x="2926" y="8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4" name="Line 3136"/>
            <p:cNvSpPr>
              <a:spLocks noChangeShapeType="1"/>
            </p:cNvSpPr>
            <p:nvPr/>
          </p:nvSpPr>
          <p:spPr bwMode="auto">
            <a:xfrm>
              <a:off x="2926" y="8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5" name="Line 3137"/>
            <p:cNvSpPr>
              <a:spLocks noChangeShapeType="1"/>
            </p:cNvSpPr>
            <p:nvPr/>
          </p:nvSpPr>
          <p:spPr bwMode="auto">
            <a:xfrm>
              <a:off x="2926" y="8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6" name="Line 3138"/>
            <p:cNvSpPr>
              <a:spLocks noChangeShapeType="1"/>
            </p:cNvSpPr>
            <p:nvPr/>
          </p:nvSpPr>
          <p:spPr bwMode="auto">
            <a:xfrm>
              <a:off x="2926" y="8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7" name="Line 3139"/>
            <p:cNvSpPr>
              <a:spLocks noChangeShapeType="1"/>
            </p:cNvSpPr>
            <p:nvPr/>
          </p:nvSpPr>
          <p:spPr bwMode="auto">
            <a:xfrm>
              <a:off x="2926" y="9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8" name="Line 3140"/>
            <p:cNvSpPr>
              <a:spLocks noChangeShapeType="1"/>
            </p:cNvSpPr>
            <p:nvPr/>
          </p:nvSpPr>
          <p:spPr bwMode="auto">
            <a:xfrm>
              <a:off x="2926" y="92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9" name="Line 3141"/>
            <p:cNvSpPr>
              <a:spLocks noChangeShapeType="1"/>
            </p:cNvSpPr>
            <p:nvPr/>
          </p:nvSpPr>
          <p:spPr bwMode="auto">
            <a:xfrm>
              <a:off x="2926" y="93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60" name="Line 3142"/>
            <p:cNvSpPr>
              <a:spLocks noChangeShapeType="1"/>
            </p:cNvSpPr>
            <p:nvPr/>
          </p:nvSpPr>
          <p:spPr bwMode="auto">
            <a:xfrm>
              <a:off x="2926" y="9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61" name="Line 3143"/>
            <p:cNvSpPr>
              <a:spLocks noChangeShapeType="1"/>
            </p:cNvSpPr>
            <p:nvPr/>
          </p:nvSpPr>
          <p:spPr bwMode="auto">
            <a:xfrm>
              <a:off x="2926" y="9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62" name="Line 3144"/>
            <p:cNvSpPr>
              <a:spLocks noChangeShapeType="1"/>
            </p:cNvSpPr>
            <p:nvPr/>
          </p:nvSpPr>
          <p:spPr bwMode="auto">
            <a:xfrm>
              <a:off x="2926" y="97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63" name="Line 3145"/>
            <p:cNvSpPr>
              <a:spLocks noChangeShapeType="1"/>
            </p:cNvSpPr>
            <p:nvPr/>
          </p:nvSpPr>
          <p:spPr bwMode="auto">
            <a:xfrm>
              <a:off x="2926" y="98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64" name="Line 3146"/>
            <p:cNvSpPr>
              <a:spLocks noChangeShapeType="1"/>
            </p:cNvSpPr>
            <p:nvPr/>
          </p:nvSpPr>
          <p:spPr bwMode="auto">
            <a:xfrm>
              <a:off x="2926" y="10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65" name="Line 3147"/>
            <p:cNvSpPr>
              <a:spLocks noChangeShapeType="1"/>
            </p:cNvSpPr>
            <p:nvPr/>
          </p:nvSpPr>
          <p:spPr bwMode="auto">
            <a:xfrm>
              <a:off x="2926" y="10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66" name="Line 3148"/>
            <p:cNvSpPr>
              <a:spLocks noChangeShapeType="1"/>
            </p:cNvSpPr>
            <p:nvPr/>
          </p:nvSpPr>
          <p:spPr bwMode="auto">
            <a:xfrm>
              <a:off x="2926" y="10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67" name="Line 3149"/>
            <p:cNvSpPr>
              <a:spLocks noChangeShapeType="1"/>
            </p:cNvSpPr>
            <p:nvPr/>
          </p:nvSpPr>
          <p:spPr bwMode="auto">
            <a:xfrm>
              <a:off x="2926" y="10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68" name="Line 3150"/>
            <p:cNvSpPr>
              <a:spLocks noChangeShapeType="1"/>
            </p:cNvSpPr>
            <p:nvPr/>
          </p:nvSpPr>
          <p:spPr bwMode="auto">
            <a:xfrm>
              <a:off x="2926" y="10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69" name="Line 3151"/>
            <p:cNvSpPr>
              <a:spLocks noChangeShapeType="1"/>
            </p:cNvSpPr>
            <p:nvPr/>
          </p:nvSpPr>
          <p:spPr bwMode="auto">
            <a:xfrm>
              <a:off x="2926" y="106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70" name="Line 3152"/>
            <p:cNvSpPr>
              <a:spLocks noChangeShapeType="1"/>
            </p:cNvSpPr>
            <p:nvPr/>
          </p:nvSpPr>
          <p:spPr bwMode="auto">
            <a:xfrm>
              <a:off x="2926" y="107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71" name="Line 3153"/>
            <p:cNvSpPr>
              <a:spLocks noChangeShapeType="1"/>
            </p:cNvSpPr>
            <p:nvPr/>
          </p:nvSpPr>
          <p:spPr bwMode="auto">
            <a:xfrm>
              <a:off x="2926" y="10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72" name="Line 3154"/>
            <p:cNvSpPr>
              <a:spLocks noChangeShapeType="1"/>
            </p:cNvSpPr>
            <p:nvPr/>
          </p:nvSpPr>
          <p:spPr bwMode="auto">
            <a:xfrm>
              <a:off x="2926" y="11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73" name="Line 3155"/>
            <p:cNvSpPr>
              <a:spLocks noChangeShapeType="1"/>
            </p:cNvSpPr>
            <p:nvPr/>
          </p:nvSpPr>
          <p:spPr bwMode="auto">
            <a:xfrm>
              <a:off x="2926" y="111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74" name="Line 3156"/>
            <p:cNvSpPr>
              <a:spLocks noChangeShapeType="1"/>
            </p:cNvSpPr>
            <p:nvPr/>
          </p:nvSpPr>
          <p:spPr bwMode="auto">
            <a:xfrm>
              <a:off x="2926" y="112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75" name="Line 3157"/>
            <p:cNvSpPr>
              <a:spLocks noChangeShapeType="1"/>
            </p:cNvSpPr>
            <p:nvPr/>
          </p:nvSpPr>
          <p:spPr bwMode="auto">
            <a:xfrm>
              <a:off x="2926" y="11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76" name="Line 3158"/>
            <p:cNvSpPr>
              <a:spLocks noChangeShapeType="1"/>
            </p:cNvSpPr>
            <p:nvPr/>
          </p:nvSpPr>
          <p:spPr bwMode="auto">
            <a:xfrm>
              <a:off x="2926" y="11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77" name="Line 3159"/>
            <p:cNvSpPr>
              <a:spLocks noChangeShapeType="1"/>
            </p:cNvSpPr>
            <p:nvPr/>
          </p:nvSpPr>
          <p:spPr bwMode="auto">
            <a:xfrm>
              <a:off x="2926" y="11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78" name="Line 3160"/>
            <p:cNvSpPr>
              <a:spLocks noChangeShapeType="1"/>
            </p:cNvSpPr>
            <p:nvPr/>
          </p:nvSpPr>
          <p:spPr bwMode="auto">
            <a:xfrm>
              <a:off x="2926" y="11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79" name="Line 3161"/>
            <p:cNvSpPr>
              <a:spLocks noChangeShapeType="1"/>
            </p:cNvSpPr>
            <p:nvPr/>
          </p:nvSpPr>
          <p:spPr bwMode="auto">
            <a:xfrm>
              <a:off x="2926" y="11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80" name="Line 3162"/>
            <p:cNvSpPr>
              <a:spLocks noChangeShapeType="1"/>
            </p:cNvSpPr>
            <p:nvPr/>
          </p:nvSpPr>
          <p:spPr bwMode="auto">
            <a:xfrm>
              <a:off x="2926" y="12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81" name="Line 3163"/>
            <p:cNvSpPr>
              <a:spLocks noChangeShapeType="1"/>
            </p:cNvSpPr>
            <p:nvPr/>
          </p:nvSpPr>
          <p:spPr bwMode="auto">
            <a:xfrm>
              <a:off x="2926" y="12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82" name="Line 3164"/>
            <p:cNvSpPr>
              <a:spLocks noChangeShapeType="1"/>
            </p:cNvSpPr>
            <p:nvPr/>
          </p:nvSpPr>
          <p:spPr bwMode="auto">
            <a:xfrm>
              <a:off x="2926" y="12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83" name="Line 3165"/>
            <p:cNvSpPr>
              <a:spLocks noChangeShapeType="1"/>
            </p:cNvSpPr>
            <p:nvPr/>
          </p:nvSpPr>
          <p:spPr bwMode="auto">
            <a:xfrm>
              <a:off x="2926" y="12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84" name="Line 3166"/>
            <p:cNvSpPr>
              <a:spLocks noChangeShapeType="1"/>
            </p:cNvSpPr>
            <p:nvPr/>
          </p:nvSpPr>
          <p:spPr bwMode="auto">
            <a:xfrm>
              <a:off x="2926" y="125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85" name="Line 3167"/>
            <p:cNvSpPr>
              <a:spLocks noChangeShapeType="1"/>
            </p:cNvSpPr>
            <p:nvPr/>
          </p:nvSpPr>
          <p:spPr bwMode="auto">
            <a:xfrm>
              <a:off x="2926" y="126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86" name="Line 3168"/>
            <p:cNvSpPr>
              <a:spLocks noChangeShapeType="1"/>
            </p:cNvSpPr>
            <p:nvPr/>
          </p:nvSpPr>
          <p:spPr bwMode="auto">
            <a:xfrm>
              <a:off x="2926" y="12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87" name="Line 3169"/>
            <p:cNvSpPr>
              <a:spLocks noChangeShapeType="1"/>
            </p:cNvSpPr>
            <p:nvPr/>
          </p:nvSpPr>
          <p:spPr bwMode="auto">
            <a:xfrm>
              <a:off x="2926" y="12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88" name="Line 3170"/>
            <p:cNvSpPr>
              <a:spLocks noChangeShapeType="1"/>
            </p:cNvSpPr>
            <p:nvPr/>
          </p:nvSpPr>
          <p:spPr bwMode="auto">
            <a:xfrm>
              <a:off x="2926" y="130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89" name="Line 3171"/>
            <p:cNvSpPr>
              <a:spLocks noChangeShapeType="1"/>
            </p:cNvSpPr>
            <p:nvPr/>
          </p:nvSpPr>
          <p:spPr bwMode="auto">
            <a:xfrm>
              <a:off x="2926" y="131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90" name="Line 3172"/>
            <p:cNvSpPr>
              <a:spLocks noChangeShapeType="1"/>
            </p:cNvSpPr>
            <p:nvPr/>
          </p:nvSpPr>
          <p:spPr bwMode="auto">
            <a:xfrm>
              <a:off x="2926" y="13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91" name="Line 3173"/>
            <p:cNvSpPr>
              <a:spLocks noChangeShapeType="1"/>
            </p:cNvSpPr>
            <p:nvPr/>
          </p:nvSpPr>
          <p:spPr bwMode="auto">
            <a:xfrm>
              <a:off x="2926" y="13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92" name="Line 3174"/>
            <p:cNvSpPr>
              <a:spLocks noChangeShapeType="1"/>
            </p:cNvSpPr>
            <p:nvPr/>
          </p:nvSpPr>
          <p:spPr bwMode="auto">
            <a:xfrm>
              <a:off x="2926" y="13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93" name="Line 3175"/>
            <p:cNvSpPr>
              <a:spLocks noChangeShapeType="1"/>
            </p:cNvSpPr>
            <p:nvPr/>
          </p:nvSpPr>
          <p:spPr bwMode="auto">
            <a:xfrm>
              <a:off x="2926" y="13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94" name="Line 3176"/>
            <p:cNvSpPr>
              <a:spLocks noChangeShapeType="1"/>
            </p:cNvSpPr>
            <p:nvPr/>
          </p:nvSpPr>
          <p:spPr bwMode="auto">
            <a:xfrm>
              <a:off x="2926" y="13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95" name="Line 3177"/>
            <p:cNvSpPr>
              <a:spLocks noChangeShapeType="1"/>
            </p:cNvSpPr>
            <p:nvPr/>
          </p:nvSpPr>
          <p:spPr bwMode="auto">
            <a:xfrm>
              <a:off x="2926" y="139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96" name="Line 3178"/>
            <p:cNvSpPr>
              <a:spLocks noChangeShapeType="1"/>
            </p:cNvSpPr>
            <p:nvPr/>
          </p:nvSpPr>
          <p:spPr bwMode="auto">
            <a:xfrm>
              <a:off x="2926" y="140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97" name="Line 3179"/>
            <p:cNvSpPr>
              <a:spLocks noChangeShapeType="1"/>
            </p:cNvSpPr>
            <p:nvPr/>
          </p:nvSpPr>
          <p:spPr bwMode="auto">
            <a:xfrm>
              <a:off x="2926" y="14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98" name="Line 3180"/>
            <p:cNvSpPr>
              <a:spLocks noChangeShapeType="1"/>
            </p:cNvSpPr>
            <p:nvPr/>
          </p:nvSpPr>
          <p:spPr bwMode="auto">
            <a:xfrm>
              <a:off x="2926" y="14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99" name="Line 3181"/>
            <p:cNvSpPr>
              <a:spLocks noChangeShapeType="1"/>
            </p:cNvSpPr>
            <p:nvPr/>
          </p:nvSpPr>
          <p:spPr bwMode="auto">
            <a:xfrm>
              <a:off x="2926" y="144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00" name="Line 3182"/>
            <p:cNvSpPr>
              <a:spLocks noChangeShapeType="1"/>
            </p:cNvSpPr>
            <p:nvPr/>
          </p:nvSpPr>
          <p:spPr bwMode="auto">
            <a:xfrm>
              <a:off x="2926" y="145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01" name="Line 3183"/>
            <p:cNvSpPr>
              <a:spLocks noChangeShapeType="1"/>
            </p:cNvSpPr>
            <p:nvPr/>
          </p:nvSpPr>
          <p:spPr bwMode="auto">
            <a:xfrm>
              <a:off x="2926" y="14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02" name="Line 3184"/>
            <p:cNvSpPr>
              <a:spLocks noChangeShapeType="1"/>
            </p:cNvSpPr>
            <p:nvPr/>
          </p:nvSpPr>
          <p:spPr bwMode="auto">
            <a:xfrm>
              <a:off x="2926" y="14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03" name="Line 3185"/>
            <p:cNvSpPr>
              <a:spLocks noChangeShapeType="1"/>
            </p:cNvSpPr>
            <p:nvPr/>
          </p:nvSpPr>
          <p:spPr bwMode="auto">
            <a:xfrm>
              <a:off x="2926" y="14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04" name="Line 3186"/>
            <p:cNvSpPr>
              <a:spLocks noChangeShapeType="1"/>
            </p:cNvSpPr>
            <p:nvPr/>
          </p:nvSpPr>
          <p:spPr bwMode="auto">
            <a:xfrm>
              <a:off x="2926" y="15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05" name="Line 3187"/>
            <p:cNvSpPr>
              <a:spLocks noChangeShapeType="1"/>
            </p:cNvSpPr>
            <p:nvPr/>
          </p:nvSpPr>
          <p:spPr bwMode="auto">
            <a:xfrm>
              <a:off x="2926" y="15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06" name="Line 3188"/>
            <p:cNvSpPr>
              <a:spLocks noChangeShapeType="1"/>
            </p:cNvSpPr>
            <p:nvPr/>
          </p:nvSpPr>
          <p:spPr bwMode="auto">
            <a:xfrm>
              <a:off x="2926" y="15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07" name="Line 3189"/>
            <p:cNvSpPr>
              <a:spLocks noChangeShapeType="1"/>
            </p:cNvSpPr>
            <p:nvPr/>
          </p:nvSpPr>
          <p:spPr bwMode="auto">
            <a:xfrm>
              <a:off x="2926" y="154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08" name="Line 3190"/>
            <p:cNvSpPr>
              <a:spLocks noChangeShapeType="1"/>
            </p:cNvSpPr>
            <p:nvPr/>
          </p:nvSpPr>
          <p:spPr bwMode="auto">
            <a:xfrm>
              <a:off x="2926" y="15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09" name="Line 3191"/>
            <p:cNvSpPr>
              <a:spLocks noChangeShapeType="1"/>
            </p:cNvSpPr>
            <p:nvPr/>
          </p:nvSpPr>
          <p:spPr bwMode="auto">
            <a:xfrm>
              <a:off x="2926" y="15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10" name="Line 3192"/>
            <p:cNvSpPr>
              <a:spLocks noChangeShapeType="1"/>
            </p:cNvSpPr>
            <p:nvPr/>
          </p:nvSpPr>
          <p:spPr bwMode="auto">
            <a:xfrm>
              <a:off x="2926" y="15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11" name="Line 3193"/>
            <p:cNvSpPr>
              <a:spLocks noChangeShapeType="1"/>
            </p:cNvSpPr>
            <p:nvPr/>
          </p:nvSpPr>
          <p:spPr bwMode="auto">
            <a:xfrm>
              <a:off x="2926" y="15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12" name="Line 3194"/>
            <p:cNvSpPr>
              <a:spLocks noChangeShapeType="1"/>
            </p:cNvSpPr>
            <p:nvPr/>
          </p:nvSpPr>
          <p:spPr bwMode="auto">
            <a:xfrm>
              <a:off x="2926" y="16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13" name="Line 3195"/>
            <p:cNvSpPr>
              <a:spLocks noChangeShapeType="1"/>
            </p:cNvSpPr>
            <p:nvPr/>
          </p:nvSpPr>
          <p:spPr bwMode="auto">
            <a:xfrm>
              <a:off x="2926" y="16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14" name="Line 3196"/>
            <p:cNvSpPr>
              <a:spLocks noChangeShapeType="1"/>
            </p:cNvSpPr>
            <p:nvPr/>
          </p:nvSpPr>
          <p:spPr bwMode="auto">
            <a:xfrm>
              <a:off x="2926" y="163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15" name="Line 3197"/>
            <p:cNvSpPr>
              <a:spLocks noChangeShapeType="1"/>
            </p:cNvSpPr>
            <p:nvPr/>
          </p:nvSpPr>
          <p:spPr bwMode="auto">
            <a:xfrm>
              <a:off x="2926" y="16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16" name="Line 3198"/>
            <p:cNvSpPr>
              <a:spLocks noChangeShapeType="1"/>
            </p:cNvSpPr>
            <p:nvPr/>
          </p:nvSpPr>
          <p:spPr bwMode="auto">
            <a:xfrm>
              <a:off x="2926" y="16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17" name="Line 3199"/>
            <p:cNvSpPr>
              <a:spLocks noChangeShapeType="1"/>
            </p:cNvSpPr>
            <p:nvPr/>
          </p:nvSpPr>
          <p:spPr bwMode="auto">
            <a:xfrm>
              <a:off x="2926" y="16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18" name="Line 3200"/>
            <p:cNvSpPr>
              <a:spLocks noChangeShapeType="1"/>
            </p:cNvSpPr>
            <p:nvPr/>
          </p:nvSpPr>
          <p:spPr bwMode="auto">
            <a:xfrm>
              <a:off x="2926" y="16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19" name="Line 3201"/>
            <p:cNvSpPr>
              <a:spLocks noChangeShapeType="1"/>
            </p:cNvSpPr>
            <p:nvPr/>
          </p:nvSpPr>
          <p:spPr bwMode="auto">
            <a:xfrm>
              <a:off x="2926" y="17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20" name="Line 3202"/>
            <p:cNvSpPr>
              <a:spLocks noChangeShapeType="1"/>
            </p:cNvSpPr>
            <p:nvPr/>
          </p:nvSpPr>
          <p:spPr bwMode="auto">
            <a:xfrm>
              <a:off x="2926" y="17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21" name="Line 3203"/>
            <p:cNvSpPr>
              <a:spLocks noChangeShapeType="1"/>
            </p:cNvSpPr>
            <p:nvPr/>
          </p:nvSpPr>
          <p:spPr bwMode="auto">
            <a:xfrm>
              <a:off x="2926" y="17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22" name="Line 3204"/>
            <p:cNvSpPr>
              <a:spLocks noChangeShapeType="1"/>
            </p:cNvSpPr>
            <p:nvPr/>
          </p:nvSpPr>
          <p:spPr bwMode="auto">
            <a:xfrm>
              <a:off x="2926" y="17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23" name="Line 3205"/>
            <p:cNvSpPr>
              <a:spLocks noChangeShapeType="1"/>
            </p:cNvSpPr>
            <p:nvPr/>
          </p:nvSpPr>
          <p:spPr bwMode="auto">
            <a:xfrm>
              <a:off x="2926" y="17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24" name="Line 3206"/>
            <p:cNvSpPr>
              <a:spLocks noChangeShapeType="1"/>
            </p:cNvSpPr>
            <p:nvPr/>
          </p:nvSpPr>
          <p:spPr bwMode="auto">
            <a:xfrm>
              <a:off x="2926" y="17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25" name="Line 3207"/>
            <p:cNvSpPr>
              <a:spLocks noChangeShapeType="1"/>
            </p:cNvSpPr>
            <p:nvPr/>
          </p:nvSpPr>
          <p:spPr bwMode="auto">
            <a:xfrm>
              <a:off x="2926" y="177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26" name="Line 3208"/>
            <p:cNvSpPr>
              <a:spLocks noChangeShapeType="1"/>
            </p:cNvSpPr>
            <p:nvPr/>
          </p:nvSpPr>
          <p:spPr bwMode="auto">
            <a:xfrm>
              <a:off x="2926" y="17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27" name="Line 3209"/>
            <p:cNvSpPr>
              <a:spLocks noChangeShapeType="1"/>
            </p:cNvSpPr>
            <p:nvPr/>
          </p:nvSpPr>
          <p:spPr bwMode="auto">
            <a:xfrm>
              <a:off x="2926" y="18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28" name="Line 3210"/>
            <p:cNvSpPr>
              <a:spLocks noChangeShapeType="1"/>
            </p:cNvSpPr>
            <p:nvPr/>
          </p:nvSpPr>
          <p:spPr bwMode="auto">
            <a:xfrm>
              <a:off x="2926" y="18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29" name="Line 3211"/>
            <p:cNvSpPr>
              <a:spLocks noChangeShapeType="1"/>
            </p:cNvSpPr>
            <p:nvPr/>
          </p:nvSpPr>
          <p:spPr bwMode="auto">
            <a:xfrm>
              <a:off x="2926" y="18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30" name="Line 3212"/>
            <p:cNvSpPr>
              <a:spLocks noChangeShapeType="1"/>
            </p:cNvSpPr>
            <p:nvPr/>
          </p:nvSpPr>
          <p:spPr bwMode="auto">
            <a:xfrm>
              <a:off x="2926" y="18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31" name="Line 3213"/>
            <p:cNvSpPr>
              <a:spLocks noChangeShapeType="1"/>
            </p:cNvSpPr>
            <p:nvPr/>
          </p:nvSpPr>
          <p:spPr bwMode="auto">
            <a:xfrm>
              <a:off x="2926" y="18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32" name="Line 3214"/>
            <p:cNvSpPr>
              <a:spLocks noChangeShapeType="1"/>
            </p:cNvSpPr>
            <p:nvPr/>
          </p:nvSpPr>
          <p:spPr bwMode="auto">
            <a:xfrm>
              <a:off x="2926" y="18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33" name="Line 3215"/>
            <p:cNvSpPr>
              <a:spLocks noChangeShapeType="1"/>
            </p:cNvSpPr>
            <p:nvPr/>
          </p:nvSpPr>
          <p:spPr bwMode="auto">
            <a:xfrm>
              <a:off x="2926" y="18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34" name="Line 3216"/>
            <p:cNvSpPr>
              <a:spLocks noChangeShapeType="1"/>
            </p:cNvSpPr>
            <p:nvPr/>
          </p:nvSpPr>
          <p:spPr bwMode="auto">
            <a:xfrm>
              <a:off x="2926" y="18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35" name="Line 3217"/>
            <p:cNvSpPr>
              <a:spLocks noChangeShapeType="1"/>
            </p:cNvSpPr>
            <p:nvPr/>
          </p:nvSpPr>
          <p:spPr bwMode="auto">
            <a:xfrm>
              <a:off x="2926" y="19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36" name="Line 3218"/>
            <p:cNvSpPr>
              <a:spLocks noChangeShapeType="1"/>
            </p:cNvSpPr>
            <p:nvPr/>
          </p:nvSpPr>
          <p:spPr bwMode="auto">
            <a:xfrm>
              <a:off x="2926" y="19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37" name="Line 3219"/>
            <p:cNvSpPr>
              <a:spLocks noChangeShapeType="1"/>
            </p:cNvSpPr>
            <p:nvPr/>
          </p:nvSpPr>
          <p:spPr bwMode="auto">
            <a:xfrm>
              <a:off x="2926" y="19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49" name="Group 3421"/>
          <p:cNvGrpSpPr>
            <a:grpSpLocks/>
          </p:cNvGrpSpPr>
          <p:nvPr/>
        </p:nvGrpSpPr>
        <p:grpSpPr bwMode="auto">
          <a:xfrm>
            <a:off x="4572000" y="1365251"/>
            <a:ext cx="350838" cy="3282950"/>
            <a:chOff x="2880" y="860"/>
            <a:chExt cx="221" cy="2068"/>
          </a:xfrm>
        </p:grpSpPr>
        <p:sp>
          <p:nvSpPr>
            <p:cNvPr id="1938" name="Line 3221"/>
            <p:cNvSpPr>
              <a:spLocks noChangeShapeType="1"/>
            </p:cNvSpPr>
            <p:nvPr/>
          </p:nvSpPr>
          <p:spPr bwMode="auto">
            <a:xfrm>
              <a:off x="2926" y="19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39" name="Line 3222"/>
            <p:cNvSpPr>
              <a:spLocks noChangeShapeType="1"/>
            </p:cNvSpPr>
            <p:nvPr/>
          </p:nvSpPr>
          <p:spPr bwMode="auto">
            <a:xfrm>
              <a:off x="2926" y="19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40" name="Line 3223"/>
            <p:cNvSpPr>
              <a:spLocks noChangeShapeType="1"/>
            </p:cNvSpPr>
            <p:nvPr/>
          </p:nvSpPr>
          <p:spPr bwMode="auto">
            <a:xfrm>
              <a:off x="2926" y="19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41" name="Line 3224"/>
            <p:cNvSpPr>
              <a:spLocks noChangeShapeType="1"/>
            </p:cNvSpPr>
            <p:nvPr/>
          </p:nvSpPr>
          <p:spPr bwMode="auto">
            <a:xfrm>
              <a:off x="2926" y="19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42" name="Line 3225"/>
            <p:cNvSpPr>
              <a:spLocks noChangeShapeType="1"/>
            </p:cNvSpPr>
            <p:nvPr/>
          </p:nvSpPr>
          <p:spPr bwMode="auto">
            <a:xfrm>
              <a:off x="2926" y="19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43" name="Line 3226"/>
            <p:cNvSpPr>
              <a:spLocks noChangeShapeType="1"/>
            </p:cNvSpPr>
            <p:nvPr/>
          </p:nvSpPr>
          <p:spPr bwMode="auto">
            <a:xfrm>
              <a:off x="2926" y="20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44" name="Line 3227"/>
            <p:cNvSpPr>
              <a:spLocks noChangeShapeType="1"/>
            </p:cNvSpPr>
            <p:nvPr/>
          </p:nvSpPr>
          <p:spPr bwMode="auto">
            <a:xfrm>
              <a:off x="2926" y="20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45" name="Line 3228"/>
            <p:cNvSpPr>
              <a:spLocks noChangeShapeType="1"/>
            </p:cNvSpPr>
            <p:nvPr/>
          </p:nvSpPr>
          <p:spPr bwMode="auto">
            <a:xfrm>
              <a:off x="2926" y="20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46" name="Line 3229"/>
            <p:cNvSpPr>
              <a:spLocks noChangeShapeType="1"/>
            </p:cNvSpPr>
            <p:nvPr/>
          </p:nvSpPr>
          <p:spPr bwMode="auto">
            <a:xfrm>
              <a:off x="2926" y="20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47" name="Line 3230"/>
            <p:cNvSpPr>
              <a:spLocks noChangeShapeType="1"/>
            </p:cNvSpPr>
            <p:nvPr/>
          </p:nvSpPr>
          <p:spPr bwMode="auto">
            <a:xfrm>
              <a:off x="2926" y="20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48" name="Line 3231"/>
            <p:cNvSpPr>
              <a:spLocks noChangeShapeType="1"/>
            </p:cNvSpPr>
            <p:nvPr/>
          </p:nvSpPr>
          <p:spPr bwMode="auto">
            <a:xfrm>
              <a:off x="2926" y="20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49" name="Line 3232"/>
            <p:cNvSpPr>
              <a:spLocks noChangeShapeType="1"/>
            </p:cNvSpPr>
            <p:nvPr/>
          </p:nvSpPr>
          <p:spPr bwMode="auto">
            <a:xfrm>
              <a:off x="2926" y="20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50" name="Line 3233"/>
            <p:cNvSpPr>
              <a:spLocks noChangeShapeType="1"/>
            </p:cNvSpPr>
            <p:nvPr/>
          </p:nvSpPr>
          <p:spPr bwMode="auto">
            <a:xfrm>
              <a:off x="2926" y="209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51" name="Line 3234"/>
            <p:cNvSpPr>
              <a:spLocks noChangeShapeType="1"/>
            </p:cNvSpPr>
            <p:nvPr/>
          </p:nvSpPr>
          <p:spPr bwMode="auto">
            <a:xfrm>
              <a:off x="2926" y="210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52" name="Line 3235"/>
            <p:cNvSpPr>
              <a:spLocks noChangeShapeType="1"/>
            </p:cNvSpPr>
            <p:nvPr/>
          </p:nvSpPr>
          <p:spPr bwMode="auto">
            <a:xfrm>
              <a:off x="2926" y="21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53" name="Line 3236"/>
            <p:cNvSpPr>
              <a:spLocks noChangeShapeType="1"/>
            </p:cNvSpPr>
            <p:nvPr/>
          </p:nvSpPr>
          <p:spPr bwMode="auto">
            <a:xfrm>
              <a:off x="2926" y="21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54" name="Line 3237"/>
            <p:cNvSpPr>
              <a:spLocks noChangeShapeType="1"/>
            </p:cNvSpPr>
            <p:nvPr/>
          </p:nvSpPr>
          <p:spPr bwMode="auto">
            <a:xfrm>
              <a:off x="2926" y="214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55" name="Line 3238"/>
            <p:cNvSpPr>
              <a:spLocks noChangeShapeType="1"/>
            </p:cNvSpPr>
            <p:nvPr/>
          </p:nvSpPr>
          <p:spPr bwMode="auto">
            <a:xfrm>
              <a:off x="2926" y="215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56" name="Line 3239"/>
            <p:cNvSpPr>
              <a:spLocks noChangeShapeType="1"/>
            </p:cNvSpPr>
            <p:nvPr/>
          </p:nvSpPr>
          <p:spPr bwMode="auto">
            <a:xfrm>
              <a:off x="2926" y="21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57" name="Line 3240"/>
            <p:cNvSpPr>
              <a:spLocks noChangeShapeType="1"/>
            </p:cNvSpPr>
            <p:nvPr/>
          </p:nvSpPr>
          <p:spPr bwMode="auto">
            <a:xfrm>
              <a:off x="2926" y="21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58" name="Line 3241"/>
            <p:cNvSpPr>
              <a:spLocks noChangeShapeType="1"/>
            </p:cNvSpPr>
            <p:nvPr/>
          </p:nvSpPr>
          <p:spPr bwMode="auto">
            <a:xfrm>
              <a:off x="2926" y="21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59" name="Line 3242"/>
            <p:cNvSpPr>
              <a:spLocks noChangeShapeType="1"/>
            </p:cNvSpPr>
            <p:nvPr/>
          </p:nvSpPr>
          <p:spPr bwMode="auto">
            <a:xfrm>
              <a:off x="2926" y="22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60" name="Line 3243"/>
            <p:cNvSpPr>
              <a:spLocks noChangeShapeType="1"/>
            </p:cNvSpPr>
            <p:nvPr/>
          </p:nvSpPr>
          <p:spPr bwMode="auto">
            <a:xfrm>
              <a:off x="2926" y="22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61" name="Line 3244"/>
            <p:cNvSpPr>
              <a:spLocks noChangeShapeType="1"/>
            </p:cNvSpPr>
            <p:nvPr/>
          </p:nvSpPr>
          <p:spPr bwMode="auto">
            <a:xfrm>
              <a:off x="2926" y="22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62" name="Line 3245"/>
            <p:cNvSpPr>
              <a:spLocks noChangeShapeType="1"/>
            </p:cNvSpPr>
            <p:nvPr/>
          </p:nvSpPr>
          <p:spPr bwMode="auto">
            <a:xfrm>
              <a:off x="2926" y="224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63" name="Line 3246"/>
            <p:cNvSpPr>
              <a:spLocks noChangeShapeType="1"/>
            </p:cNvSpPr>
            <p:nvPr/>
          </p:nvSpPr>
          <p:spPr bwMode="auto">
            <a:xfrm>
              <a:off x="2926" y="22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64" name="Line 3247"/>
            <p:cNvSpPr>
              <a:spLocks noChangeShapeType="1"/>
            </p:cNvSpPr>
            <p:nvPr/>
          </p:nvSpPr>
          <p:spPr bwMode="auto">
            <a:xfrm>
              <a:off x="2926" y="22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65" name="Line 3248"/>
            <p:cNvSpPr>
              <a:spLocks noChangeShapeType="1"/>
            </p:cNvSpPr>
            <p:nvPr/>
          </p:nvSpPr>
          <p:spPr bwMode="auto">
            <a:xfrm>
              <a:off x="2926" y="228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66" name="Line 3249"/>
            <p:cNvSpPr>
              <a:spLocks noChangeShapeType="1"/>
            </p:cNvSpPr>
            <p:nvPr/>
          </p:nvSpPr>
          <p:spPr bwMode="auto">
            <a:xfrm>
              <a:off x="2926" y="229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67" name="Line 3250"/>
            <p:cNvSpPr>
              <a:spLocks noChangeShapeType="1"/>
            </p:cNvSpPr>
            <p:nvPr/>
          </p:nvSpPr>
          <p:spPr bwMode="auto">
            <a:xfrm>
              <a:off x="2926" y="23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68" name="Line 3251"/>
            <p:cNvSpPr>
              <a:spLocks noChangeShapeType="1"/>
            </p:cNvSpPr>
            <p:nvPr/>
          </p:nvSpPr>
          <p:spPr bwMode="auto">
            <a:xfrm>
              <a:off x="2926" y="23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69" name="Line 3252"/>
            <p:cNvSpPr>
              <a:spLocks noChangeShapeType="1"/>
            </p:cNvSpPr>
            <p:nvPr/>
          </p:nvSpPr>
          <p:spPr bwMode="auto">
            <a:xfrm>
              <a:off x="2926" y="233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70" name="Line 3253"/>
            <p:cNvSpPr>
              <a:spLocks noChangeShapeType="1"/>
            </p:cNvSpPr>
            <p:nvPr/>
          </p:nvSpPr>
          <p:spPr bwMode="auto">
            <a:xfrm>
              <a:off x="2926" y="23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71" name="Line 3254"/>
            <p:cNvSpPr>
              <a:spLocks noChangeShapeType="1"/>
            </p:cNvSpPr>
            <p:nvPr/>
          </p:nvSpPr>
          <p:spPr bwMode="auto">
            <a:xfrm>
              <a:off x="2926" y="23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72" name="Line 3255"/>
            <p:cNvSpPr>
              <a:spLocks noChangeShapeType="1"/>
            </p:cNvSpPr>
            <p:nvPr/>
          </p:nvSpPr>
          <p:spPr bwMode="auto">
            <a:xfrm>
              <a:off x="2926" y="23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73" name="Line 3256"/>
            <p:cNvSpPr>
              <a:spLocks noChangeShapeType="1"/>
            </p:cNvSpPr>
            <p:nvPr/>
          </p:nvSpPr>
          <p:spPr bwMode="auto">
            <a:xfrm>
              <a:off x="2926" y="23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74" name="Line 3257"/>
            <p:cNvSpPr>
              <a:spLocks noChangeShapeType="1"/>
            </p:cNvSpPr>
            <p:nvPr/>
          </p:nvSpPr>
          <p:spPr bwMode="auto">
            <a:xfrm>
              <a:off x="2926" y="24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75" name="Line 3258"/>
            <p:cNvSpPr>
              <a:spLocks noChangeShapeType="1"/>
            </p:cNvSpPr>
            <p:nvPr/>
          </p:nvSpPr>
          <p:spPr bwMode="auto">
            <a:xfrm>
              <a:off x="2926" y="24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76" name="Line 3259"/>
            <p:cNvSpPr>
              <a:spLocks noChangeShapeType="1"/>
            </p:cNvSpPr>
            <p:nvPr/>
          </p:nvSpPr>
          <p:spPr bwMode="auto">
            <a:xfrm>
              <a:off x="2926" y="242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77" name="Line 3260"/>
            <p:cNvSpPr>
              <a:spLocks noChangeShapeType="1"/>
            </p:cNvSpPr>
            <p:nvPr/>
          </p:nvSpPr>
          <p:spPr bwMode="auto">
            <a:xfrm>
              <a:off x="2926" y="243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78" name="Line 3261"/>
            <p:cNvSpPr>
              <a:spLocks noChangeShapeType="1"/>
            </p:cNvSpPr>
            <p:nvPr/>
          </p:nvSpPr>
          <p:spPr bwMode="auto">
            <a:xfrm>
              <a:off x="2926" y="24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79" name="Line 3262"/>
            <p:cNvSpPr>
              <a:spLocks noChangeShapeType="1"/>
            </p:cNvSpPr>
            <p:nvPr/>
          </p:nvSpPr>
          <p:spPr bwMode="auto">
            <a:xfrm>
              <a:off x="2926" y="24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80" name="Line 3263"/>
            <p:cNvSpPr>
              <a:spLocks noChangeShapeType="1"/>
            </p:cNvSpPr>
            <p:nvPr/>
          </p:nvSpPr>
          <p:spPr bwMode="auto">
            <a:xfrm>
              <a:off x="2926" y="247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81" name="Line 3264"/>
            <p:cNvSpPr>
              <a:spLocks noChangeShapeType="1"/>
            </p:cNvSpPr>
            <p:nvPr/>
          </p:nvSpPr>
          <p:spPr bwMode="auto">
            <a:xfrm>
              <a:off x="2926" y="248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82" name="Line 3265"/>
            <p:cNvSpPr>
              <a:spLocks noChangeShapeType="1"/>
            </p:cNvSpPr>
            <p:nvPr/>
          </p:nvSpPr>
          <p:spPr bwMode="auto">
            <a:xfrm>
              <a:off x="2926" y="25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83" name="Line 3266"/>
            <p:cNvSpPr>
              <a:spLocks noChangeShapeType="1"/>
            </p:cNvSpPr>
            <p:nvPr/>
          </p:nvSpPr>
          <p:spPr bwMode="auto">
            <a:xfrm>
              <a:off x="2926" y="25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84" name="Line 3267"/>
            <p:cNvSpPr>
              <a:spLocks noChangeShapeType="1"/>
            </p:cNvSpPr>
            <p:nvPr/>
          </p:nvSpPr>
          <p:spPr bwMode="auto">
            <a:xfrm>
              <a:off x="2926" y="25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85" name="Line 3268"/>
            <p:cNvSpPr>
              <a:spLocks noChangeShapeType="1"/>
            </p:cNvSpPr>
            <p:nvPr/>
          </p:nvSpPr>
          <p:spPr bwMode="auto">
            <a:xfrm>
              <a:off x="2926" y="25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86" name="Line 3269"/>
            <p:cNvSpPr>
              <a:spLocks noChangeShapeType="1"/>
            </p:cNvSpPr>
            <p:nvPr/>
          </p:nvSpPr>
          <p:spPr bwMode="auto">
            <a:xfrm>
              <a:off x="2926" y="25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87" name="Line 3270"/>
            <p:cNvSpPr>
              <a:spLocks noChangeShapeType="1"/>
            </p:cNvSpPr>
            <p:nvPr/>
          </p:nvSpPr>
          <p:spPr bwMode="auto">
            <a:xfrm>
              <a:off x="2926" y="256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88" name="Line 3271"/>
            <p:cNvSpPr>
              <a:spLocks noChangeShapeType="1"/>
            </p:cNvSpPr>
            <p:nvPr/>
          </p:nvSpPr>
          <p:spPr bwMode="auto">
            <a:xfrm>
              <a:off x="2926" y="257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89" name="Line 3272"/>
            <p:cNvSpPr>
              <a:spLocks noChangeShapeType="1"/>
            </p:cNvSpPr>
            <p:nvPr/>
          </p:nvSpPr>
          <p:spPr bwMode="auto">
            <a:xfrm>
              <a:off x="2926" y="25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90" name="Line 3273"/>
            <p:cNvSpPr>
              <a:spLocks noChangeShapeType="1"/>
            </p:cNvSpPr>
            <p:nvPr/>
          </p:nvSpPr>
          <p:spPr bwMode="auto">
            <a:xfrm>
              <a:off x="2926" y="26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91" name="Line 3274"/>
            <p:cNvSpPr>
              <a:spLocks noChangeShapeType="1"/>
            </p:cNvSpPr>
            <p:nvPr/>
          </p:nvSpPr>
          <p:spPr bwMode="auto">
            <a:xfrm>
              <a:off x="2926" y="261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92" name="Line 3275"/>
            <p:cNvSpPr>
              <a:spLocks noChangeShapeType="1"/>
            </p:cNvSpPr>
            <p:nvPr/>
          </p:nvSpPr>
          <p:spPr bwMode="auto">
            <a:xfrm>
              <a:off x="2926" y="262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93" name="Line 3276"/>
            <p:cNvSpPr>
              <a:spLocks noChangeShapeType="1"/>
            </p:cNvSpPr>
            <p:nvPr/>
          </p:nvSpPr>
          <p:spPr bwMode="auto">
            <a:xfrm>
              <a:off x="2926" y="26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94" name="Line 3277"/>
            <p:cNvSpPr>
              <a:spLocks noChangeShapeType="1"/>
            </p:cNvSpPr>
            <p:nvPr/>
          </p:nvSpPr>
          <p:spPr bwMode="auto">
            <a:xfrm>
              <a:off x="2926" y="26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95" name="Line 3278"/>
            <p:cNvSpPr>
              <a:spLocks noChangeShapeType="1"/>
            </p:cNvSpPr>
            <p:nvPr/>
          </p:nvSpPr>
          <p:spPr bwMode="auto">
            <a:xfrm>
              <a:off x="2926" y="26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96" name="Line 3279"/>
            <p:cNvSpPr>
              <a:spLocks noChangeShapeType="1"/>
            </p:cNvSpPr>
            <p:nvPr/>
          </p:nvSpPr>
          <p:spPr bwMode="auto">
            <a:xfrm>
              <a:off x="2926" y="26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97" name="Line 3280"/>
            <p:cNvSpPr>
              <a:spLocks noChangeShapeType="1"/>
            </p:cNvSpPr>
            <p:nvPr/>
          </p:nvSpPr>
          <p:spPr bwMode="auto">
            <a:xfrm>
              <a:off x="2926" y="26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98" name="Line 3281"/>
            <p:cNvSpPr>
              <a:spLocks noChangeShapeType="1"/>
            </p:cNvSpPr>
            <p:nvPr/>
          </p:nvSpPr>
          <p:spPr bwMode="auto">
            <a:xfrm>
              <a:off x="2926" y="27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99" name="Line 3282"/>
            <p:cNvSpPr>
              <a:spLocks noChangeShapeType="1"/>
            </p:cNvSpPr>
            <p:nvPr/>
          </p:nvSpPr>
          <p:spPr bwMode="auto">
            <a:xfrm>
              <a:off x="2926" y="27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00" name="Line 3283"/>
            <p:cNvSpPr>
              <a:spLocks noChangeShapeType="1"/>
            </p:cNvSpPr>
            <p:nvPr/>
          </p:nvSpPr>
          <p:spPr bwMode="auto">
            <a:xfrm>
              <a:off x="2926" y="27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01" name="Line 3284"/>
            <p:cNvSpPr>
              <a:spLocks noChangeShapeType="1"/>
            </p:cNvSpPr>
            <p:nvPr/>
          </p:nvSpPr>
          <p:spPr bwMode="auto">
            <a:xfrm>
              <a:off x="2926" y="27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02" name="Line 3285"/>
            <p:cNvSpPr>
              <a:spLocks noChangeShapeType="1"/>
            </p:cNvSpPr>
            <p:nvPr/>
          </p:nvSpPr>
          <p:spPr bwMode="auto">
            <a:xfrm>
              <a:off x="2926" y="275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03" name="Line 3286"/>
            <p:cNvSpPr>
              <a:spLocks noChangeShapeType="1"/>
            </p:cNvSpPr>
            <p:nvPr/>
          </p:nvSpPr>
          <p:spPr bwMode="auto">
            <a:xfrm>
              <a:off x="2926" y="276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04" name="Line 3287"/>
            <p:cNvSpPr>
              <a:spLocks noChangeShapeType="1"/>
            </p:cNvSpPr>
            <p:nvPr/>
          </p:nvSpPr>
          <p:spPr bwMode="auto">
            <a:xfrm>
              <a:off x="2926" y="2782"/>
              <a:ext cx="0" cy="2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05" name="Freeform 3288"/>
            <p:cNvSpPr>
              <a:spLocks/>
            </p:cNvSpPr>
            <p:nvPr/>
          </p:nvSpPr>
          <p:spPr bwMode="auto">
            <a:xfrm>
              <a:off x="2880" y="2855"/>
              <a:ext cx="37" cy="72"/>
            </a:xfrm>
            <a:custGeom>
              <a:avLst/>
              <a:gdLst>
                <a:gd name="T0" fmla="*/ 26 w 37"/>
                <a:gd name="T1" fmla="*/ 0 h 72"/>
                <a:gd name="T2" fmla="*/ 26 w 37"/>
                <a:gd name="T3" fmla="*/ 58 h 72"/>
                <a:gd name="T4" fmla="*/ 26 w 37"/>
                <a:gd name="T5" fmla="*/ 62 h 72"/>
                <a:gd name="T6" fmla="*/ 27 w 37"/>
                <a:gd name="T7" fmla="*/ 65 h 72"/>
                <a:gd name="T8" fmla="*/ 27 w 37"/>
                <a:gd name="T9" fmla="*/ 66 h 72"/>
                <a:gd name="T10" fmla="*/ 29 w 37"/>
                <a:gd name="T11" fmla="*/ 68 h 72"/>
                <a:gd name="T12" fmla="*/ 30 w 37"/>
                <a:gd name="T13" fmla="*/ 69 h 72"/>
                <a:gd name="T14" fmla="*/ 32 w 37"/>
                <a:gd name="T15" fmla="*/ 70 h 72"/>
                <a:gd name="T16" fmla="*/ 35 w 37"/>
                <a:gd name="T17" fmla="*/ 70 h 72"/>
                <a:gd name="T18" fmla="*/ 37 w 37"/>
                <a:gd name="T19" fmla="*/ 70 h 72"/>
                <a:gd name="T20" fmla="*/ 37 w 37"/>
                <a:gd name="T21" fmla="*/ 72 h 72"/>
                <a:gd name="T22" fmla="*/ 0 w 37"/>
                <a:gd name="T23" fmla="*/ 72 h 72"/>
                <a:gd name="T24" fmla="*/ 0 w 37"/>
                <a:gd name="T25" fmla="*/ 70 h 72"/>
                <a:gd name="T26" fmla="*/ 2 w 37"/>
                <a:gd name="T27" fmla="*/ 70 h 72"/>
                <a:gd name="T28" fmla="*/ 5 w 37"/>
                <a:gd name="T29" fmla="*/ 70 h 72"/>
                <a:gd name="T30" fmla="*/ 8 w 37"/>
                <a:gd name="T31" fmla="*/ 69 h 72"/>
                <a:gd name="T32" fmla="*/ 9 w 37"/>
                <a:gd name="T33" fmla="*/ 68 h 72"/>
                <a:gd name="T34" fmla="*/ 11 w 37"/>
                <a:gd name="T35" fmla="*/ 66 h 72"/>
                <a:gd name="T36" fmla="*/ 11 w 37"/>
                <a:gd name="T37" fmla="*/ 65 h 72"/>
                <a:gd name="T38" fmla="*/ 12 w 37"/>
                <a:gd name="T39" fmla="*/ 62 h 72"/>
                <a:gd name="T40" fmla="*/ 12 w 37"/>
                <a:gd name="T41" fmla="*/ 58 h 72"/>
                <a:gd name="T42" fmla="*/ 12 w 37"/>
                <a:gd name="T43" fmla="*/ 21 h 72"/>
                <a:gd name="T44" fmla="*/ 12 w 37"/>
                <a:gd name="T45" fmla="*/ 18 h 72"/>
                <a:gd name="T46" fmla="*/ 11 w 37"/>
                <a:gd name="T47" fmla="*/ 16 h 72"/>
                <a:gd name="T48" fmla="*/ 11 w 37"/>
                <a:gd name="T49" fmla="*/ 15 h 72"/>
                <a:gd name="T50" fmla="*/ 9 w 37"/>
                <a:gd name="T51" fmla="*/ 14 h 72"/>
                <a:gd name="T52" fmla="*/ 8 w 37"/>
                <a:gd name="T53" fmla="*/ 13 h 72"/>
                <a:gd name="T54" fmla="*/ 6 w 37"/>
                <a:gd name="T55" fmla="*/ 13 h 72"/>
                <a:gd name="T56" fmla="*/ 4 w 37"/>
                <a:gd name="T57" fmla="*/ 14 h 72"/>
                <a:gd name="T58" fmla="*/ 1 w 37"/>
                <a:gd name="T59" fmla="*/ 15 h 72"/>
                <a:gd name="T60" fmla="*/ 0 w 37"/>
                <a:gd name="T61" fmla="*/ 13 h 72"/>
                <a:gd name="T62" fmla="*/ 25 w 37"/>
                <a:gd name="T63" fmla="*/ 0 h 72"/>
                <a:gd name="T64" fmla="*/ 26 w 37"/>
                <a:gd name="T6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7" h="72">
                  <a:moveTo>
                    <a:pt x="26" y="0"/>
                  </a:moveTo>
                  <a:lnTo>
                    <a:pt x="26" y="58"/>
                  </a:lnTo>
                  <a:lnTo>
                    <a:pt x="26" y="62"/>
                  </a:lnTo>
                  <a:lnTo>
                    <a:pt x="27" y="65"/>
                  </a:lnTo>
                  <a:lnTo>
                    <a:pt x="27" y="66"/>
                  </a:lnTo>
                  <a:lnTo>
                    <a:pt x="29" y="68"/>
                  </a:lnTo>
                  <a:lnTo>
                    <a:pt x="30" y="69"/>
                  </a:lnTo>
                  <a:lnTo>
                    <a:pt x="32" y="70"/>
                  </a:lnTo>
                  <a:lnTo>
                    <a:pt x="35" y="70"/>
                  </a:lnTo>
                  <a:lnTo>
                    <a:pt x="37" y="70"/>
                  </a:lnTo>
                  <a:lnTo>
                    <a:pt x="37" y="72"/>
                  </a:lnTo>
                  <a:lnTo>
                    <a:pt x="0" y="72"/>
                  </a:lnTo>
                  <a:lnTo>
                    <a:pt x="0" y="70"/>
                  </a:lnTo>
                  <a:lnTo>
                    <a:pt x="2" y="70"/>
                  </a:lnTo>
                  <a:lnTo>
                    <a:pt x="5" y="70"/>
                  </a:lnTo>
                  <a:lnTo>
                    <a:pt x="8" y="69"/>
                  </a:lnTo>
                  <a:lnTo>
                    <a:pt x="9" y="68"/>
                  </a:lnTo>
                  <a:lnTo>
                    <a:pt x="11" y="66"/>
                  </a:lnTo>
                  <a:lnTo>
                    <a:pt x="11" y="65"/>
                  </a:lnTo>
                  <a:lnTo>
                    <a:pt x="12" y="62"/>
                  </a:lnTo>
                  <a:lnTo>
                    <a:pt x="12" y="58"/>
                  </a:lnTo>
                  <a:lnTo>
                    <a:pt x="12" y="21"/>
                  </a:lnTo>
                  <a:lnTo>
                    <a:pt x="12" y="18"/>
                  </a:lnTo>
                  <a:lnTo>
                    <a:pt x="11" y="16"/>
                  </a:lnTo>
                  <a:lnTo>
                    <a:pt x="11" y="15"/>
                  </a:lnTo>
                  <a:lnTo>
                    <a:pt x="9" y="14"/>
                  </a:lnTo>
                  <a:lnTo>
                    <a:pt x="8" y="13"/>
                  </a:lnTo>
                  <a:lnTo>
                    <a:pt x="6" y="13"/>
                  </a:lnTo>
                  <a:lnTo>
                    <a:pt x="4" y="14"/>
                  </a:lnTo>
                  <a:lnTo>
                    <a:pt x="1" y="15"/>
                  </a:lnTo>
                  <a:lnTo>
                    <a:pt x="0" y="13"/>
                  </a:lnTo>
                  <a:lnTo>
                    <a:pt x="25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06" name="Freeform 3289"/>
            <p:cNvSpPr>
              <a:spLocks noEditPoints="1"/>
            </p:cNvSpPr>
            <p:nvPr/>
          </p:nvSpPr>
          <p:spPr bwMode="auto">
            <a:xfrm>
              <a:off x="2929" y="2855"/>
              <a:ext cx="45" cy="73"/>
            </a:xfrm>
            <a:custGeom>
              <a:avLst/>
              <a:gdLst>
                <a:gd name="T0" fmla="*/ 45 w 45"/>
                <a:gd name="T1" fmla="*/ 37 h 73"/>
                <a:gd name="T2" fmla="*/ 44 w 45"/>
                <a:gd name="T3" fmla="*/ 47 h 73"/>
                <a:gd name="T4" fmla="*/ 42 w 45"/>
                <a:gd name="T5" fmla="*/ 56 h 73"/>
                <a:gd name="T6" fmla="*/ 40 w 45"/>
                <a:gd name="T7" fmla="*/ 62 h 73"/>
                <a:gd name="T8" fmla="*/ 38 w 45"/>
                <a:gd name="T9" fmla="*/ 66 h 73"/>
                <a:gd name="T10" fmla="*/ 35 w 45"/>
                <a:gd name="T11" fmla="*/ 69 h 73"/>
                <a:gd name="T12" fmla="*/ 30 w 45"/>
                <a:gd name="T13" fmla="*/ 71 h 73"/>
                <a:gd name="T14" fmla="*/ 26 w 45"/>
                <a:gd name="T15" fmla="*/ 73 h 73"/>
                <a:gd name="T16" fmla="*/ 22 w 45"/>
                <a:gd name="T17" fmla="*/ 73 h 73"/>
                <a:gd name="T18" fmla="*/ 18 w 45"/>
                <a:gd name="T19" fmla="*/ 72 h 73"/>
                <a:gd name="T20" fmla="*/ 13 w 45"/>
                <a:gd name="T21" fmla="*/ 71 h 73"/>
                <a:gd name="T22" fmla="*/ 9 w 45"/>
                <a:gd name="T23" fmla="*/ 68 h 73"/>
                <a:gd name="T24" fmla="*/ 6 w 45"/>
                <a:gd name="T25" fmla="*/ 64 h 73"/>
                <a:gd name="T26" fmla="*/ 4 w 45"/>
                <a:gd name="T27" fmla="*/ 60 h 73"/>
                <a:gd name="T28" fmla="*/ 2 w 45"/>
                <a:gd name="T29" fmla="*/ 54 h 73"/>
                <a:gd name="T30" fmla="*/ 1 w 45"/>
                <a:gd name="T31" fmla="*/ 46 h 73"/>
                <a:gd name="T32" fmla="*/ 0 w 45"/>
                <a:gd name="T33" fmla="*/ 37 h 73"/>
                <a:gd name="T34" fmla="*/ 1 w 45"/>
                <a:gd name="T35" fmla="*/ 27 h 73"/>
                <a:gd name="T36" fmla="*/ 3 w 45"/>
                <a:gd name="T37" fmla="*/ 17 h 73"/>
                <a:gd name="T38" fmla="*/ 5 w 45"/>
                <a:gd name="T39" fmla="*/ 12 h 73"/>
                <a:gd name="T40" fmla="*/ 8 w 45"/>
                <a:gd name="T41" fmla="*/ 8 h 73"/>
                <a:gd name="T42" fmla="*/ 11 w 45"/>
                <a:gd name="T43" fmla="*/ 5 h 73"/>
                <a:gd name="T44" fmla="*/ 15 w 45"/>
                <a:gd name="T45" fmla="*/ 2 h 73"/>
                <a:gd name="T46" fmla="*/ 19 w 45"/>
                <a:gd name="T47" fmla="*/ 1 h 73"/>
                <a:gd name="T48" fmla="*/ 22 w 45"/>
                <a:gd name="T49" fmla="*/ 0 h 73"/>
                <a:gd name="T50" fmla="*/ 26 w 45"/>
                <a:gd name="T51" fmla="*/ 1 h 73"/>
                <a:gd name="T52" fmla="*/ 30 w 45"/>
                <a:gd name="T53" fmla="*/ 2 h 73"/>
                <a:gd name="T54" fmla="*/ 34 w 45"/>
                <a:gd name="T55" fmla="*/ 5 h 73"/>
                <a:gd name="T56" fmla="*/ 37 w 45"/>
                <a:gd name="T57" fmla="*/ 8 h 73"/>
                <a:gd name="T58" fmla="*/ 40 w 45"/>
                <a:gd name="T59" fmla="*/ 12 h 73"/>
                <a:gd name="T60" fmla="*/ 42 w 45"/>
                <a:gd name="T61" fmla="*/ 16 h 73"/>
                <a:gd name="T62" fmla="*/ 44 w 45"/>
                <a:gd name="T63" fmla="*/ 26 h 73"/>
                <a:gd name="T64" fmla="*/ 45 w 45"/>
                <a:gd name="T65" fmla="*/ 37 h 73"/>
                <a:gd name="T66" fmla="*/ 29 w 45"/>
                <a:gd name="T67" fmla="*/ 37 h 73"/>
                <a:gd name="T68" fmla="*/ 29 w 45"/>
                <a:gd name="T69" fmla="*/ 23 h 73"/>
                <a:gd name="T70" fmla="*/ 29 w 45"/>
                <a:gd name="T71" fmla="*/ 15 h 73"/>
                <a:gd name="T72" fmla="*/ 29 w 45"/>
                <a:gd name="T73" fmla="*/ 11 h 73"/>
                <a:gd name="T74" fmla="*/ 28 w 45"/>
                <a:gd name="T75" fmla="*/ 8 h 73"/>
                <a:gd name="T76" fmla="*/ 27 w 45"/>
                <a:gd name="T77" fmla="*/ 6 h 73"/>
                <a:gd name="T78" fmla="*/ 25 w 45"/>
                <a:gd name="T79" fmla="*/ 5 h 73"/>
                <a:gd name="T80" fmla="*/ 22 w 45"/>
                <a:gd name="T81" fmla="*/ 3 h 73"/>
                <a:gd name="T82" fmla="*/ 20 w 45"/>
                <a:gd name="T83" fmla="*/ 5 h 73"/>
                <a:gd name="T84" fmla="*/ 19 w 45"/>
                <a:gd name="T85" fmla="*/ 6 h 73"/>
                <a:gd name="T86" fmla="*/ 17 w 45"/>
                <a:gd name="T87" fmla="*/ 8 h 73"/>
                <a:gd name="T88" fmla="*/ 16 w 45"/>
                <a:gd name="T89" fmla="*/ 12 h 73"/>
                <a:gd name="T90" fmla="*/ 16 w 45"/>
                <a:gd name="T91" fmla="*/ 17 h 73"/>
                <a:gd name="T92" fmla="*/ 16 w 45"/>
                <a:gd name="T93" fmla="*/ 28 h 73"/>
                <a:gd name="T94" fmla="*/ 16 w 45"/>
                <a:gd name="T95" fmla="*/ 44 h 73"/>
                <a:gd name="T96" fmla="*/ 16 w 45"/>
                <a:gd name="T97" fmla="*/ 56 h 73"/>
                <a:gd name="T98" fmla="*/ 17 w 45"/>
                <a:gd name="T99" fmla="*/ 64 h 73"/>
                <a:gd name="T100" fmla="*/ 18 w 45"/>
                <a:gd name="T101" fmla="*/ 67 h 73"/>
                <a:gd name="T102" fmla="*/ 19 w 45"/>
                <a:gd name="T103" fmla="*/ 69 h 73"/>
                <a:gd name="T104" fmla="*/ 21 w 45"/>
                <a:gd name="T105" fmla="*/ 70 h 73"/>
                <a:gd name="T106" fmla="*/ 23 w 45"/>
                <a:gd name="T107" fmla="*/ 70 h 73"/>
                <a:gd name="T108" fmla="*/ 25 w 45"/>
                <a:gd name="T109" fmla="*/ 70 h 73"/>
                <a:gd name="T110" fmla="*/ 27 w 45"/>
                <a:gd name="T111" fmla="*/ 68 h 73"/>
                <a:gd name="T112" fmla="*/ 28 w 45"/>
                <a:gd name="T113" fmla="*/ 66 h 73"/>
                <a:gd name="T114" fmla="*/ 29 w 45"/>
                <a:gd name="T115" fmla="*/ 63 h 73"/>
                <a:gd name="T116" fmla="*/ 29 w 45"/>
                <a:gd name="T117" fmla="*/ 60 h 73"/>
                <a:gd name="T118" fmla="*/ 29 w 45"/>
                <a:gd name="T119" fmla="*/ 3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5" h="73">
                  <a:moveTo>
                    <a:pt x="45" y="37"/>
                  </a:moveTo>
                  <a:lnTo>
                    <a:pt x="44" y="47"/>
                  </a:lnTo>
                  <a:lnTo>
                    <a:pt x="42" y="56"/>
                  </a:lnTo>
                  <a:lnTo>
                    <a:pt x="40" y="62"/>
                  </a:lnTo>
                  <a:lnTo>
                    <a:pt x="38" y="66"/>
                  </a:lnTo>
                  <a:lnTo>
                    <a:pt x="35" y="69"/>
                  </a:lnTo>
                  <a:lnTo>
                    <a:pt x="30" y="71"/>
                  </a:lnTo>
                  <a:lnTo>
                    <a:pt x="26" y="73"/>
                  </a:lnTo>
                  <a:lnTo>
                    <a:pt x="22" y="73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9" y="68"/>
                  </a:lnTo>
                  <a:lnTo>
                    <a:pt x="6" y="64"/>
                  </a:lnTo>
                  <a:lnTo>
                    <a:pt x="4" y="60"/>
                  </a:lnTo>
                  <a:lnTo>
                    <a:pt x="2" y="54"/>
                  </a:lnTo>
                  <a:lnTo>
                    <a:pt x="1" y="46"/>
                  </a:lnTo>
                  <a:lnTo>
                    <a:pt x="0" y="37"/>
                  </a:lnTo>
                  <a:lnTo>
                    <a:pt x="1" y="27"/>
                  </a:lnTo>
                  <a:lnTo>
                    <a:pt x="3" y="17"/>
                  </a:lnTo>
                  <a:lnTo>
                    <a:pt x="5" y="12"/>
                  </a:lnTo>
                  <a:lnTo>
                    <a:pt x="8" y="8"/>
                  </a:lnTo>
                  <a:lnTo>
                    <a:pt x="11" y="5"/>
                  </a:lnTo>
                  <a:lnTo>
                    <a:pt x="15" y="2"/>
                  </a:lnTo>
                  <a:lnTo>
                    <a:pt x="19" y="1"/>
                  </a:lnTo>
                  <a:lnTo>
                    <a:pt x="22" y="0"/>
                  </a:lnTo>
                  <a:lnTo>
                    <a:pt x="26" y="1"/>
                  </a:lnTo>
                  <a:lnTo>
                    <a:pt x="30" y="2"/>
                  </a:lnTo>
                  <a:lnTo>
                    <a:pt x="34" y="5"/>
                  </a:lnTo>
                  <a:lnTo>
                    <a:pt x="37" y="8"/>
                  </a:lnTo>
                  <a:lnTo>
                    <a:pt x="40" y="12"/>
                  </a:lnTo>
                  <a:lnTo>
                    <a:pt x="42" y="16"/>
                  </a:lnTo>
                  <a:lnTo>
                    <a:pt x="44" y="26"/>
                  </a:lnTo>
                  <a:lnTo>
                    <a:pt x="45" y="37"/>
                  </a:lnTo>
                  <a:close/>
                  <a:moveTo>
                    <a:pt x="29" y="37"/>
                  </a:moveTo>
                  <a:lnTo>
                    <a:pt x="29" y="23"/>
                  </a:lnTo>
                  <a:lnTo>
                    <a:pt x="29" y="15"/>
                  </a:lnTo>
                  <a:lnTo>
                    <a:pt x="29" y="11"/>
                  </a:lnTo>
                  <a:lnTo>
                    <a:pt x="28" y="8"/>
                  </a:lnTo>
                  <a:lnTo>
                    <a:pt x="27" y="6"/>
                  </a:lnTo>
                  <a:lnTo>
                    <a:pt x="25" y="5"/>
                  </a:lnTo>
                  <a:lnTo>
                    <a:pt x="22" y="3"/>
                  </a:lnTo>
                  <a:lnTo>
                    <a:pt x="20" y="5"/>
                  </a:lnTo>
                  <a:lnTo>
                    <a:pt x="19" y="6"/>
                  </a:lnTo>
                  <a:lnTo>
                    <a:pt x="17" y="8"/>
                  </a:lnTo>
                  <a:lnTo>
                    <a:pt x="16" y="12"/>
                  </a:lnTo>
                  <a:lnTo>
                    <a:pt x="16" y="17"/>
                  </a:lnTo>
                  <a:lnTo>
                    <a:pt x="16" y="28"/>
                  </a:lnTo>
                  <a:lnTo>
                    <a:pt x="16" y="44"/>
                  </a:lnTo>
                  <a:lnTo>
                    <a:pt x="16" y="56"/>
                  </a:lnTo>
                  <a:lnTo>
                    <a:pt x="17" y="64"/>
                  </a:lnTo>
                  <a:lnTo>
                    <a:pt x="18" y="67"/>
                  </a:lnTo>
                  <a:lnTo>
                    <a:pt x="19" y="69"/>
                  </a:lnTo>
                  <a:lnTo>
                    <a:pt x="21" y="70"/>
                  </a:lnTo>
                  <a:lnTo>
                    <a:pt x="23" y="70"/>
                  </a:lnTo>
                  <a:lnTo>
                    <a:pt x="25" y="70"/>
                  </a:lnTo>
                  <a:lnTo>
                    <a:pt x="27" y="68"/>
                  </a:lnTo>
                  <a:lnTo>
                    <a:pt x="28" y="66"/>
                  </a:lnTo>
                  <a:lnTo>
                    <a:pt x="29" y="63"/>
                  </a:lnTo>
                  <a:lnTo>
                    <a:pt x="29" y="60"/>
                  </a:lnTo>
                  <a:lnTo>
                    <a:pt x="29" y="3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07" name="Freeform 3290"/>
            <p:cNvSpPr>
              <a:spLocks/>
            </p:cNvSpPr>
            <p:nvPr/>
          </p:nvSpPr>
          <p:spPr bwMode="auto">
            <a:xfrm>
              <a:off x="2996" y="2798"/>
              <a:ext cx="37" cy="57"/>
            </a:xfrm>
            <a:custGeom>
              <a:avLst/>
              <a:gdLst>
                <a:gd name="T0" fmla="*/ 33 w 37"/>
                <a:gd name="T1" fmla="*/ 57 h 57"/>
                <a:gd name="T2" fmla="*/ 0 w 37"/>
                <a:gd name="T3" fmla="*/ 57 h 57"/>
                <a:gd name="T4" fmla="*/ 0 w 37"/>
                <a:gd name="T5" fmla="*/ 56 h 57"/>
                <a:gd name="T6" fmla="*/ 9 w 37"/>
                <a:gd name="T7" fmla="*/ 46 h 57"/>
                <a:gd name="T8" fmla="*/ 15 w 37"/>
                <a:gd name="T9" fmla="*/ 37 h 57"/>
                <a:gd name="T10" fmla="*/ 20 w 37"/>
                <a:gd name="T11" fmla="*/ 32 h 57"/>
                <a:gd name="T12" fmla="*/ 22 w 37"/>
                <a:gd name="T13" fmla="*/ 25 h 57"/>
                <a:gd name="T14" fmla="*/ 23 w 37"/>
                <a:gd name="T15" fmla="*/ 20 h 57"/>
                <a:gd name="T16" fmla="*/ 22 w 37"/>
                <a:gd name="T17" fmla="*/ 17 h 57"/>
                <a:gd name="T18" fmla="*/ 21 w 37"/>
                <a:gd name="T19" fmla="*/ 15 h 57"/>
                <a:gd name="T20" fmla="*/ 20 w 37"/>
                <a:gd name="T21" fmla="*/ 13 h 57"/>
                <a:gd name="T22" fmla="*/ 17 w 37"/>
                <a:gd name="T23" fmla="*/ 11 h 57"/>
                <a:gd name="T24" fmla="*/ 12 w 37"/>
                <a:gd name="T25" fmla="*/ 10 h 57"/>
                <a:gd name="T26" fmla="*/ 8 w 37"/>
                <a:gd name="T27" fmla="*/ 11 h 57"/>
                <a:gd name="T28" fmla="*/ 5 w 37"/>
                <a:gd name="T29" fmla="*/ 13 h 57"/>
                <a:gd name="T30" fmla="*/ 2 w 37"/>
                <a:gd name="T31" fmla="*/ 16 h 57"/>
                <a:gd name="T32" fmla="*/ 1 w 37"/>
                <a:gd name="T33" fmla="*/ 16 h 57"/>
                <a:gd name="T34" fmla="*/ 3 w 37"/>
                <a:gd name="T35" fmla="*/ 11 h 57"/>
                <a:gd name="T36" fmla="*/ 5 w 37"/>
                <a:gd name="T37" fmla="*/ 6 h 57"/>
                <a:gd name="T38" fmla="*/ 7 w 37"/>
                <a:gd name="T39" fmla="*/ 3 h 57"/>
                <a:gd name="T40" fmla="*/ 10 w 37"/>
                <a:gd name="T41" fmla="*/ 1 h 57"/>
                <a:gd name="T42" fmla="*/ 14 w 37"/>
                <a:gd name="T43" fmla="*/ 0 h 57"/>
                <a:gd name="T44" fmla="*/ 19 w 37"/>
                <a:gd name="T45" fmla="*/ 0 h 57"/>
                <a:gd name="T46" fmla="*/ 23 w 37"/>
                <a:gd name="T47" fmla="*/ 0 h 57"/>
                <a:gd name="T48" fmla="*/ 26 w 37"/>
                <a:gd name="T49" fmla="*/ 2 h 57"/>
                <a:gd name="T50" fmla="*/ 29 w 37"/>
                <a:gd name="T51" fmla="*/ 4 h 57"/>
                <a:gd name="T52" fmla="*/ 31 w 37"/>
                <a:gd name="T53" fmla="*/ 7 h 57"/>
                <a:gd name="T54" fmla="*/ 33 w 37"/>
                <a:gd name="T55" fmla="*/ 11 h 57"/>
                <a:gd name="T56" fmla="*/ 33 w 37"/>
                <a:gd name="T57" fmla="*/ 14 h 57"/>
                <a:gd name="T58" fmla="*/ 33 w 37"/>
                <a:gd name="T59" fmla="*/ 19 h 57"/>
                <a:gd name="T60" fmla="*/ 30 w 37"/>
                <a:gd name="T61" fmla="*/ 25 h 57"/>
                <a:gd name="T62" fmla="*/ 24 w 37"/>
                <a:gd name="T63" fmla="*/ 34 h 57"/>
                <a:gd name="T64" fmla="*/ 12 w 37"/>
                <a:gd name="T65" fmla="*/ 47 h 57"/>
                <a:gd name="T66" fmla="*/ 25 w 37"/>
                <a:gd name="T67" fmla="*/ 47 h 57"/>
                <a:gd name="T68" fmla="*/ 28 w 37"/>
                <a:gd name="T69" fmla="*/ 47 h 57"/>
                <a:gd name="T70" fmla="*/ 30 w 37"/>
                <a:gd name="T71" fmla="*/ 47 h 57"/>
                <a:gd name="T72" fmla="*/ 31 w 37"/>
                <a:gd name="T73" fmla="*/ 46 h 57"/>
                <a:gd name="T74" fmla="*/ 32 w 37"/>
                <a:gd name="T75" fmla="*/ 45 h 57"/>
                <a:gd name="T76" fmla="*/ 33 w 37"/>
                <a:gd name="T77" fmla="*/ 43 h 57"/>
                <a:gd name="T78" fmla="*/ 35 w 37"/>
                <a:gd name="T79" fmla="*/ 41 h 57"/>
                <a:gd name="T80" fmla="*/ 37 w 37"/>
                <a:gd name="T81" fmla="*/ 41 h 57"/>
                <a:gd name="T82" fmla="*/ 33 w 37"/>
                <a:gd name="T83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7" h="57">
                  <a:moveTo>
                    <a:pt x="33" y="57"/>
                  </a:moveTo>
                  <a:lnTo>
                    <a:pt x="0" y="57"/>
                  </a:lnTo>
                  <a:lnTo>
                    <a:pt x="0" y="56"/>
                  </a:lnTo>
                  <a:lnTo>
                    <a:pt x="9" y="46"/>
                  </a:lnTo>
                  <a:lnTo>
                    <a:pt x="15" y="37"/>
                  </a:lnTo>
                  <a:lnTo>
                    <a:pt x="20" y="32"/>
                  </a:lnTo>
                  <a:lnTo>
                    <a:pt x="22" y="25"/>
                  </a:lnTo>
                  <a:lnTo>
                    <a:pt x="23" y="20"/>
                  </a:lnTo>
                  <a:lnTo>
                    <a:pt x="22" y="17"/>
                  </a:lnTo>
                  <a:lnTo>
                    <a:pt x="21" y="15"/>
                  </a:lnTo>
                  <a:lnTo>
                    <a:pt x="20" y="13"/>
                  </a:lnTo>
                  <a:lnTo>
                    <a:pt x="17" y="11"/>
                  </a:lnTo>
                  <a:lnTo>
                    <a:pt x="12" y="10"/>
                  </a:lnTo>
                  <a:lnTo>
                    <a:pt x="8" y="11"/>
                  </a:lnTo>
                  <a:lnTo>
                    <a:pt x="5" y="13"/>
                  </a:lnTo>
                  <a:lnTo>
                    <a:pt x="2" y="16"/>
                  </a:lnTo>
                  <a:lnTo>
                    <a:pt x="1" y="16"/>
                  </a:lnTo>
                  <a:lnTo>
                    <a:pt x="3" y="11"/>
                  </a:lnTo>
                  <a:lnTo>
                    <a:pt x="5" y="6"/>
                  </a:lnTo>
                  <a:lnTo>
                    <a:pt x="7" y="3"/>
                  </a:lnTo>
                  <a:lnTo>
                    <a:pt x="10" y="1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3" y="0"/>
                  </a:lnTo>
                  <a:lnTo>
                    <a:pt x="26" y="2"/>
                  </a:lnTo>
                  <a:lnTo>
                    <a:pt x="29" y="4"/>
                  </a:lnTo>
                  <a:lnTo>
                    <a:pt x="31" y="7"/>
                  </a:lnTo>
                  <a:lnTo>
                    <a:pt x="33" y="11"/>
                  </a:lnTo>
                  <a:lnTo>
                    <a:pt x="33" y="14"/>
                  </a:lnTo>
                  <a:lnTo>
                    <a:pt x="33" y="19"/>
                  </a:lnTo>
                  <a:lnTo>
                    <a:pt x="30" y="25"/>
                  </a:lnTo>
                  <a:lnTo>
                    <a:pt x="24" y="34"/>
                  </a:lnTo>
                  <a:lnTo>
                    <a:pt x="12" y="47"/>
                  </a:lnTo>
                  <a:lnTo>
                    <a:pt x="25" y="47"/>
                  </a:lnTo>
                  <a:lnTo>
                    <a:pt x="28" y="47"/>
                  </a:lnTo>
                  <a:lnTo>
                    <a:pt x="30" y="47"/>
                  </a:lnTo>
                  <a:lnTo>
                    <a:pt x="31" y="46"/>
                  </a:lnTo>
                  <a:lnTo>
                    <a:pt x="32" y="45"/>
                  </a:lnTo>
                  <a:lnTo>
                    <a:pt x="33" y="43"/>
                  </a:lnTo>
                  <a:lnTo>
                    <a:pt x="35" y="41"/>
                  </a:lnTo>
                  <a:lnTo>
                    <a:pt x="37" y="41"/>
                  </a:lnTo>
                  <a:lnTo>
                    <a:pt x="33" y="5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08" name="Line 3291"/>
            <p:cNvSpPr>
              <a:spLocks noChangeShapeType="1"/>
            </p:cNvSpPr>
            <p:nvPr/>
          </p:nvSpPr>
          <p:spPr bwMode="auto">
            <a:xfrm>
              <a:off x="3101" y="2766"/>
              <a:ext cx="0" cy="1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09" name="Line 3292"/>
            <p:cNvSpPr>
              <a:spLocks noChangeShapeType="1"/>
            </p:cNvSpPr>
            <p:nvPr/>
          </p:nvSpPr>
          <p:spPr bwMode="auto">
            <a:xfrm>
              <a:off x="3101" y="8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10" name="Line 3293"/>
            <p:cNvSpPr>
              <a:spLocks noChangeShapeType="1"/>
            </p:cNvSpPr>
            <p:nvPr/>
          </p:nvSpPr>
          <p:spPr bwMode="auto">
            <a:xfrm>
              <a:off x="3101" y="8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11" name="Line 3294"/>
            <p:cNvSpPr>
              <a:spLocks noChangeShapeType="1"/>
            </p:cNvSpPr>
            <p:nvPr/>
          </p:nvSpPr>
          <p:spPr bwMode="auto">
            <a:xfrm>
              <a:off x="3101" y="8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12" name="Line 3295"/>
            <p:cNvSpPr>
              <a:spLocks noChangeShapeType="1"/>
            </p:cNvSpPr>
            <p:nvPr/>
          </p:nvSpPr>
          <p:spPr bwMode="auto">
            <a:xfrm>
              <a:off x="3101" y="8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13" name="Line 3296"/>
            <p:cNvSpPr>
              <a:spLocks noChangeShapeType="1"/>
            </p:cNvSpPr>
            <p:nvPr/>
          </p:nvSpPr>
          <p:spPr bwMode="auto">
            <a:xfrm>
              <a:off x="3101" y="9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14" name="Line 3297"/>
            <p:cNvSpPr>
              <a:spLocks noChangeShapeType="1"/>
            </p:cNvSpPr>
            <p:nvPr/>
          </p:nvSpPr>
          <p:spPr bwMode="auto">
            <a:xfrm>
              <a:off x="3101" y="92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15" name="Line 3298"/>
            <p:cNvSpPr>
              <a:spLocks noChangeShapeType="1"/>
            </p:cNvSpPr>
            <p:nvPr/>
          </p:nvSpPr>
          <p:spPr bwMode="auto">
            <a:xfrm>
              <a:off x="3101" y="93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16" name="Line 3299"/>
            <p:cNvSpPr>
              <a:spLocks noChangeShapeType="1"/>
            </p:cNvSpPr>
            <p:nvPr/>
          </p:nvSpPr>
          <p:spPr bwMode="auto">
            <a:xfrm>
              <a:off x="3101" y="9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17" name="Line 3300"/>
            <p:cNvSpPr>
              <a:spLocks noChangeShapeType="1"/>
            </p:cNvSpPr>
            <p:nvPr/>
          </p:nvSpPr>
          <p:spPr bwMode="auto">
            <a:xfrm>
              <a:off x="3101" y="9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18" name="Line 3301"/>
            <p:cNvSpPr>
              <a:spLocks noChangeShapeType="1"/>
            </p:cNvSpPr>
            <p:nvPr/>
          </p:nvSpPr>
          <p:spPr bwMode="auto">
            <a:xfrm>
              <a:off x="3101" y="97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19" name="Line 3302"/>
            <p:cNvSpPr>
              <a:spLocks noChangeShapeType="1"/>
            </p:cNvSpPr>
            <p:nvPr/>
          </p:nvSpPr>
          <p:spPr bwMode="auto">
            <a:xfrm>
              <a:off x="3101" y="98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20" name="Line 3303"/>
            <p:cNvSpPr>
              <a:spLocks noChangeShapeType="1"/>
            </p:cNvSpPr>
            <p:nvPr/>
          </p:nvSpPr>
          <p:spPr bwMode="auto">
            <a:xfrm>
              <a:off x="3101" y="10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21" name="Line 3304"/>
            <p:cNvSpPr>
              <a:spLocks noChangeShapeType="1"/>
            </p:cNvSpPr>
            <p:nvPr/>
          </p:nvSpPr>
          <p:spPr bwMode="auto">
            <a:xfrm>
              <a:off x="3101" y="10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22" name="Line 3305"/>
            <p:cNvSpPr>
              <a:spLocks noChangeShapeType="1"/>
            </p:cNvSpPr>
            <p:nvPr/>
          </p:nvSpPr>
          <p:spPr bwMode="auto">
            <a:xfrm>
              <a:off x="3101" y="10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23" name="Line 3306"/>
            <p:cNvSpPr>
              <a:spLocks noChangeShapeType="1"/>
            </p:cNvSpPr>
            <p:nvPr/>
          </p:nvSpPr>
          <p:spPr bwMode="auto">
            <a:xfrm>
              <a:off x="3101" y="10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24" name="Line 3307"/>
            <p:cNvSpPr>
              <a:spLocks noChangeShapeType="1"/>
            </p:cNvSpPr>
            <p:nvPr/>
          </p:nvSpPr>
          <p:spPr bwMode="auto">
            <a:xfrm>
              <a:off x="3101" y="10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25" name="Line 3308"/>
            <p:cNvSpPr>
              <a:spLocks noChangeShapeType="1"/>
            </p:cNvSpPr>
            <p:nvPr/>
          </p:nvSpPr>
          <p:spPr bwMode="auto">
            <a:xfrm>
              <a:off x="3101" y="106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26" name="Line 3309"/>
            <p:cNvSpPr>
              <a:spLocks noChangeShapeType="1"/>
            </p:cNvSpPr>
            <p:nvPr/>
          </p:nvSpPr>
          <p:spPr bwMode="auto">
            <a:xfrm>
              <a:off x="3101" y="107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27" name="Line 3310"/>
            <p:cNvSpPr>
              <a:spLocks noChangeShapeType="1"/>
            </p:cNvSpPr>
            <p:nvPr/>
          </p:nvSpPr>
          <p:spPr bwMode="auto">
            <a:xfrm>
              <a:off x="3101" y="10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28" name="Line 3311"/>
            <p:cNvSpPr>
              <a:spLocks noChangeShapeType="1"/>
            </p:cNvSpPr>
            <p:nvPr/>
          </p:nvSpPr>
          <p:spPr bwMode="auto">
            <a:xfrm>
              <a:off x="3101" y="11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29" name="Line 3312"/>
            <p:cNvSpPr>
              <a:spLocks noChangeShapeType="1"/>
            </p:cNvSpPr>
            <p:nvPr/>
          </p:nvSpPr>
          <p:spPr bwMode="auto">
            <a:xfrm>
              <a:off x="3101" y="111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30" name="Line 3313"/>
            <p:cNvSpPr>
              <a:spLocks noChangeShapeType="1"/>
            </p:cNvSpPr>
            <p:nvPr/>
          </p:nvSpPr>
          <p:spPr bwMode="auto">
            <a:xfrm>
              <a:off x="3101" y="112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31" name="Line 3314"/>
            <p:cNvSpPr>
              <a:spLocks noChangeShapeType="1"/>
            </p:cNvSpPr>
            <p:nvPr/>
          </p:nvSpPr>
          <p:spPr bwMode="auto">
            <a:xfrm>
              <a:off x="3101" y="11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32" name="Line 3315"/>
            <p:cNvSpPr>
              <a:spLocks noChangeShapeType="1"/>
            </p:cNvSpPr>
            <p:nvPr/>
          </p:nvSpPr>
          <p:spPr bwMode="auto">
            <a:xfrm>
              <a:off x="3101" y="11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33" name="Line 3316"/>
            <p:cNvSpPr>
              <a:spLocks noChangeShapeType="1"/>
            </p:cNvSpPr>
            <p:nvPr/>
          </p:nvSpPr>
          <p:spPr bwMode="auto">
            <a:xfrm>
              <a:off x="3101" y="11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34" name="Line 3317"/>
            <p:cNvSpPr>
              <a:spLocks noChangeShapeType="1"/>
            </p:cNvSpPr>
            <p:nvPr/>
          </p:nvSpPr>
          <p:spPr bwMode="auto">
            <a:xfrm>
              <a:off x="3101" y="11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35" name="Line 3318"/>
            <p:cNvSpPr>
              <a:spLocks noChangeShapeType="1"/>
            </p:cNvSpPr>
            <p:nvPr/>
          </p:nvSpPr>
          <p:spPr bwMode="auto">
            <a:xfrm>
              <a:off x="3101" y="11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36" name="Line 3319"/>
            <p:cNvSpPr>
              <a:spLocks noChangeShapeType="1"/>
            </p:cNvSpPr>
            <p:nvPr/>
          </p:nvSpPr>
          <p:spPr bwMode="auto">
            <a:xfrm>
              <a:off x="3101" y="12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37" name="Line 3320"/>
            <p:cNvSpPr>
              <a:spLocks noChangeShapeType="1"/>
            </p:cNvSpPr>
            <p:nvPr/>
          </p:nvSpPr>
          <p:spPr bwMode="auto">
            <a:xfrm>
              <a:off x="3101" y="12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38" name="Line 3321"/>
            <p:cNvSpPr>
              <a:spLocks noChangeShapeType="1"/>
            </p:cNvSpPr>
            <p:nvPr/>
          </p:nvSpPr>
          <p:spPr bwMode="auto">
            <a:xfrm>
              <a:off x="3101" y="12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39" name="Line 3322"/>
            <p:cNvSpPr>
              <a:spLocks noChangeShapeType="1"/>
            </p:cNvSpPr>
            <p:nvPr/>
          </p:nvSpPr>
          <p:spPr bwMode="auto">
            <a:xfrm>
              <a:off x="3101" y="12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40" name="Line 3323"/>
            <p:cNvSpPr>
              <a:spLocks noChangeShapeType="1"/>
            </p:cNvSpPr>
            <p:nvPr/>
          </p:nvSpPr>
          <p:spPr bwMode="auto">
            <a:xfrm>
              <a:off x="3101" y="125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41" name="Line 3324"/>
            <p:cNvSpPr>
              <a:spLocks noChangeShapeType="1"/>
            </p:cNvSpPr>
            <p:nvPr/>
          </p:nvSpPr>
          <p:spPr bwMode="auto">
            <a:xfrm>
              <a:off x="3101" y="126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42" name="Line 3325"/>
            <p:cNvSpPr>
              <a:spLocks noChangeShapeType="1"/>
            </p:cNvSpPr>
            <p:nvPr/>
          </p:nvSpPr>
          <p:spPr bwMode="auto">
            <a:xfrm>
              <a:off x="3101" y="12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43" name="Line 3326"/>
            <p:cNvSpPr>
              <a:spLocks noChangeShapeType="1"/>
            </p:cNvSpPr>
            <p:nvPr/>
          </p:nvSpPr>
          <p:spPr bwMode="auto">
            <a:xfrm>
              <a:off x="3101" y="12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44" name="Line 3327"/>
            <p:cNvSpPr>
              <a:spLocks noChangeShapeType="1"/>
            </p:cNvSpPr>
            <p:nvPr/>
          </p:nvSpPr>
          <p:spPr bwMode="auto">
            <a:xfrm>
              <a:off x="3101" y="130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45" name="Line 3328"/>
            <p:cNvSpPr>
              <a:spLocks noChangeShapeType="1"/>
            </p:cNvSpPr>
            <p:nvPr/>
          </p:nvSpPr>
          <p:spPr bwMode="auto">
            <a:xfrm>
              <a:off x="3101" y="131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46" name="Line 3329"/>
            <p:cNvSpPr>
              <a:spLocks noChangeShapeType="1"/>
            </p:cNvSpPr>
            <p:nvPr/>
          </p:nvSpPr>
          <p:spPr bwMode="auto">
            <a:xfrm>
              <a:off x="3101" y="13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47" name="Line 3330"/>
            <p:cNvSpPr>
              <a:spLocks noChangeShapeType="1"/>
            </p:cNvSpPr>
            <p:nvPr/>
          </p:nvSpPr>
          <p:spPr bwMode="auto">
            <a:xfrm>
              <a:off x="3101" y="13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48" name="Line 3331"/>
            <p:cNvSpPr>
              <a:spLocks noChangeShapeType="1"/>
            </p:cNvSpPr>
            <p:nvPr/>
          </p:nvSpPr>
          <p:spPr bwMode="auto">
            <a:xfrm>
              <a:off x="3101" y="13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49" name="Line 3332"/>
            <p:cNvSpPr>
              <a:spLocks noChangeShapeType="1"/>
            </p:cNvSpPr>
            <p:nvPr/>
          </p:nvSpPr>
          <p:spPr bwMode="auto">
            <a:xfrm>
              <a:off x="3101" y="13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50" name="Line 3333"/>
            <p:cNvSpPr>
              <a:spLocks noChangeShapeType="1"/>
            </p:cNvSpPr>
            <p:nvPr/>
          </p:nvSpPr>
          <p:spPr bwMode="auto">
            <a:xfrm>
              <a:off x="3101" y="13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51" name="Line 3334"/>
            <p:cNvSpPr>
              <a:spLocks noChangeShapeType="1"/>
            </p:cNvSpPr>
            <p:nvPr/>
          </p:nvSpPr>
          <p:spPr bwMode="auto">
            <a:xfrm>
              <a:off x="3101" y="139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52" name="Line 3335"/>
            <p:cNvSpPr>
              <a:spLocks noChangeShapeType="1"/>
            </p:cNvSpPr>
            <p:nvPr/>
          </p:nvSpPr>
          <p:spPr bwMode="auto">
            <a:xfrm>
              <a:off x="3101" y="140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53" name="Line 3336"/>
            <p:cNvSpPr>
              <a:spLocks noChangeShapeType="1"/>
            </p:cNvSpPr>
            <p:nvPr/>
          </p:nvSpPr>
          <p:spPr bwMode="auto">
            <a:xfrm>
              <a:off x="3101" y="14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54" name="Line 3337"/>
            <p:cNvSpPr>
              <a:spLocks noChangeShapeType="1"/>
            </p:cNvSpPr>
            <p:nvPr/>
          </p:nvSpPr>
          <p:spPr bwMode="auto">
            <a:xfrm>
              <a:off x="3101" y="14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55" name="Line 3338"/>
            <p:cNvSpPr>
              <a:spLocks noChangeShapeType="1"/>
            </p:cNvSpPr>
            <p:nvPr/>
          </p:nvSpPr>
          <p:spPr bwMode="auto">
            <a:xfrm>
              <a:off x="3101" y="144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56" name="Line 3339"/>
            <p:cNvSpPr>
              <a:spLocks noChangeShapeType="1"/>
            </p:cNvSpPr>
            <p:nvPr/>
          </p:nvSpPr>
          <p:spPr bwMode="auto">
            <a:xfrm>
              <a:off x="3101" y="145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57" name="Line 3340"/>
            <p:cNvSpPr>
              <a:spLocks noChangeShapeType="1"/>
            </p:cNvSpPr>
            <p:nvPr/>
          </p:nvSpPr>
          <p:spPr bwMode="auto">
            <a:xfrm>
              <a:off x="3101" y="14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58" name="Line 3341"/>
            <p:cNvSpPr>
              <a:spLocks noChangeShapeType="1"/>
            </p:cNvSpPr>
            <p:nvPr/>
          </p:nvSpPr>
          <p:spPr bwMode="auto">
            <a:xfrm>
              <a:off x="3101" y="14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59" name="Line 3342"/>
            <p:cNvSpPr>
              <a:spLocks noChangeShapeType="1"/>
            </p:cNvSpPr>
            <p:nvPr/>
          </p:nvSpPr>
          <p:spPr bwMode="auto">
            <a:xfrm>
              <a:off x="3101" y="14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0" name="Line 3343"/>
            <p:cNvSpPr>
              <a:spLocks noChangeShapeType="1"/>
            </p:cNvSpPr>
            <p:nvPr/>
          </p:nvSpPr>
          <p:spPr bwMode="auto">
            <a:xfrm>
              <a:off x="3101" y="15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1" name="Line 3344"/>
            <p:cNvSpPr>
              <a:spLocks noChangeShapeType="1"/>
            </p:cNvSpPr>
            <p:nvPr/>
          </p:nvSpPr>
          <p:spPr bwMode="auto">
            <a:xfrm>
              <a:off x="3101" y="15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2" name="Line 3345"/>
            <p:cNvSpPr>
              <a:spLocks noChangeShapeType="1"/>
            </p:cNvSpPr>
            <p:nvPr/>
          </p:nvSpPr>
          <p:spPr bwMode="auto">
            <a:xfrm>
              <a:off x="3101" y="15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3" name="Line 3346"/>
            <p:cNvSpPr>
              <a:spLocks noChangeShapeType="1"/>
            </p:cNvSpPr>
            <p:nvPr/>
          </p:nvSpPr>
          <p:spPr bwMode="auto">
            <a:xfrm>
              <a:off x="3101" y="154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4" name="Line 3347"/>
            <p:cNvSpPr>
              <a:spLocks noChangeShapeType="1"/>
            </p:cNvSpPr>
            <p:nvPr/>
          </p:nvSpPr>
          <p:spPr bwMode="auto">
            <a:xfrm>
              <a:off x="3101" y="15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5" name="Line 3348"/>
            <p:cNvSpPr>
              <a:spLocks noChangeShapeType="1"/>
            </p:cNvSpPr>
            <p:nvPr/>
          </p:nvSpPr>
          <p:spPr bwMode="auto">
            <a:xfrm>
              <a:off x="3101" y="15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6" name="Line 3349"/>
            <p:cNvSpPr>
              <a:spLocks noChangeShapeType="1"/>
            </p:cNvSpPr>
            <p:nvPr/>
          </p:nvSpPr>
          <p:spPr bwMode="auto">
            <a:xfrm>
              <a:off x="3101" y="15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7" name="Line 3350"/>
            <p:cNvSpPr>
              <a:spLocks noChangeShapeType="1"/>
            </p:cNvSpPr>
            <p:nvPr/>
          </p:nvSpPr>
          <p:spPr bwMode="auto">
            <a:xfrm>
              <a:off x="3101" y="15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8" name="Line 3351"/>
            <p:cNvSpPr>
              <a:spLocks noChangeShapeType="1"/>
            </p:cNvSpPr>
            <p:nvPr/>
          </p:nvSpPr>
          <p:spPr bwMode="auto">
            <a:xfrm>
              <a:off x="3101" y="16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9" name="Line 3352"/>
            <p:cNvSpPr>
              <a:spLocks noChangeShapeType="1"/>
            </p:cNvSpPr>
            <p:nvPr/>
          </p:nvSpPr>
          <p:spPr bwMode="auto">
            <a:xfrm>
              <a:off x="3101" y="16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0" name="Line 3353"/>
            <p:cNvSpPr>
              <a:spLocks noChangeShapeType="1"/>
            </p:cNvSpPr>
            <p:nvPr/>
          </p:nvSpPr>
          <p:spPr bwMode="auto">
            <a:xfrm>
              <a:off x="3101" y="163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1" name="Line 3354"/>
            <p:cNvSpPr>
              <a:spLocks noChangeShapeType="1"/>
            </p:cNvSpPr>
            <p:nvPr/>
          </p:nvSpPr>
          <p:spPr bwMode="auto">
            <a:xfrm>
              <a:off x="3101" y="16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2" name="Line 3355"/>
            <p:cNvSpPr>
              <a:spLocks noChangeShapeType="1"/>
            </p:cNvSpPr>
            <p:nvPr/>
          </p:nvSpPr>
          <p:spPr bwMode="auto">
            <a:xfrm>
              <a:off x="3101" y="16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3" name="Line 3356"/>
            <p:cNvSpPr>
              <a:spLocks noChangeShapeType="1"/>
            </p:cNvSpPr>
            <p:nvPr/>
          </p:nvSpPr>
          <p:spPr bwMode="auto">
            <a:xfrm>
              <a:off x="3101" y="16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4" name="Line 3357"/>
            <p:cNvSpPr>
              <a:spLocks noChangeShapeType="1"/>
            </p:cNvSpPr>
            <p:nvPr/>
          </p:nvSpPr>
          <p:spPr bwMode="auto">
            <a:xfrm>
              <a:off x="3101" y="16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5" name="Line 3358"/>
            <p:cNvSpPr>
              <a:spLocks noChangeShapeType="1"/>
            </p:cNvSpPr>
            <p:nvPr/>
          </p:nvSpPr>
          <p:spPr bwMode="auto">
            <a:xfrm>
              <a:off x="3101" y="17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6" name="Line 3359"/>
            <p:cNvSpPr>
              <a:spLocks noChangeShapeType="1"/>
            </p:cNvSpPr>
            <p:nvPr/>
          </p:nvSpPr>
          <p:spPr bwMode="auto">
            <a:xfrm>
              <a:off x="3101" y="17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7" name="Line 3360"/>
            <p:cNvSpPr>
              <a:spLocks noChangeShapeType="1"/>
            </p:cNvSpPr>
            <p:nvPr/>
          </p:nvSpPr>
          <p:spPr bwMode="auto">
            <a:xfrm>
              <a:off x="3101" y="17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8" name="Line 3361"/>
            <p:cNvSpPr>
              <a:spLocks noChangeShapeType="1"/>
            </p:cNvSpPr>
            <p:nvPr/>
          </p:nvSpPr>
          <p:spPr bwMode="auto">
            <a:xfrm>
              <a:off x="3101" y="17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9" name="Line 3362"/>
            <p:cNvSpPr>
              <a:spLocks noChangeShapeType="1"/>
            </p:cNvSpPr>
            <p:nvPr/>
          </p:nvSpPr>
          <p:spPr bwMode="auto">
            <a:xfrm>
              <a:off x="3101" y="17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0" name="Line 3363"/>
            <p:cNvSpPr>
              <a:spLocks noChangeShapeType="1"/>
            </p:cNvSpPr>
            <p:nvPr/>
          </p:nvSpPr>
          <p:spPr bwMode="auto">
            <a:xfrm>
              <a:off x="3101" y="17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1" name="Line 3364"/>
            <p:cNvSpPr>
              <a:spLocks noChangeShapeType="1"/>
            </p:cNvSpPr>
            <p:nvPr/>
          </p:nvSpPr>
          <p:spPr bwMode="auto">
            <a:xfrm>
              <a:off x="3101" y="177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2" name="Line 3365"/>
            <p:cNvSpPr>
              <a:spLocks noChangeShapeType="1"/>
            </p:cNvSpPr>
            <p:nvPr/>
          </p:nvSpPr>
          <p:spPr bwMode="auto">
            <a:xfrm>
              <a:off x="3101" y="17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3" name="Line 3366"/>
            <p:cNvSpPr>
              <a:spLocks noChangeShapeType="1"/>
            </p:cNvSpPr>
            <p:nvPr/>
          </p:nvSpPr>
          <p:spPr bwMode="auto">
            <a:xfrm>
              <a:off x="3101" y="18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4" name="Line 3367"/>
            <p:cNvSpPr>
              <a:spLocks noChangeShapeType="1"/>
            </p:cNvSpPr>
            <p:nvPr/>
          </p:nvSpPr>
          <p:spPr bwMode="auto">
            <a:xfrm>
              <a:off x="3101" y="18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5" name="Line 3368"/>
            <p:cNvSpPr>
              <a:spLocks noChangeShapeType="1"/>
            </p:cNvSpPr>
            <p:nvPr/>
          </p:nvSpPr>
          <p:spPr bwMode="auto">
            <a:xfrm>
              <a:off x="3101" y="18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6" name="Line 3369"/>
            <p:cNvSpPr>
              <a:spLocks noChangeShapeType="1"/>
            </p:cNvSpPr>
            <p:nvPr/>
          </p:nvSpPr>
          <p:spPr bwMode="auto">
            <a:xfrm>
              <a:off x="3101" y="18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7" name="Line 3370"/>
            <p:cNvSpPr>
              <a:spLocks noChangeShapeType="1"/>
            </p:cNvSpPr>
            <p:nvPr/>
          </p:nvSpPr>
          <p:spPr bwMode="auto">
            <a:xfrm>
              <a:off x="3101" y="18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8" name="Line 3371"/>
            <p:cNvSpPr>
              <a:spLocks noChangeShapeType="1"/>
            </p:cNvSpPr>
            <p:nvPr/>
          </p:nvSpPr>
          <p:spPr bwMode="auto">
            <a:xfrm>
              <a:off x="3101" y="18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9" name="Line 3372"/>
            <p:cNvSpPr>
              <a:spLocks noChangeShapeType="1"/>
            </p:cNvSpPr>
            <p:nvPr/>
          </p:nvSpPr>
          <p:spPr bwMode="auto">
            <a:xfrm>
              <a:off x="3101" y="18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0" name="Line 3373"/>
            <p:cNvSpPr>
              <a:spLocks noChangeShapeType="1"/>
            </p:cNvSpPr>
            <p:nvPr/>
          </p:nvSpPr>
          <p:spPr bwMode="auto">
            <a:xfrm>
              <a:off x="3101" y="18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1" name="Line 3374"/>
            <p:cNvSpPr>
              <a:spLocks noChangeShapeType="1"/>
            </p:cNvSpPr>
            <p:nvPr/>
          </p:nvSpPr>
          <p:spPr bwMode="auto">
            <a:xfrm>
              <a:off x="3101" y="19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2" name="Line 3375"/>
            <p:cNvSpPr>
              <a:spLocks noChangeShapeType="1"/>
            </p:cNvSpPr>
            <p:nvPr/>
          </p:nvSpPr>
          <p:spPr bwMode="auto">
            <a:xfrm>
              <a:off x="3101" y="19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3" name="Line 3376"/>
            <p:cNvSpPr>
              <a:spLocks noChangeShapeType="1"/>
            </p:cNvSpPr>
            <p:nvPr/>
          </p:nvSpPr>
          <p:spPr bwMode="auto">
            <a:xfrm>
              <a:off x="3101" y="19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4" name="Line 3377"/>
            <p:cNvSpPr>
              <a:spLocks noChangeShapeType="1"/>
            </p:cNvSpPr>
            <p:nvPr/>
          </p:nvSpPr>
          <p:spPr bwMode="auto">
            <a:xfrm>
              <a:off x="3101" y="19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5" name="Line 3378"/>
            <p:cNvSpPr>
              <a:spLocks noChangeShapeType="1"/>
            </p:cNvSpPr>
            <p:nvPr/>
          </p:nvSpPr>
          <p:spPr bwMode="auto">
            <a:xfrm>
              <a:off x="3101" y="19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6" name="Line 3379"/>
            <p:cNvSpPr>
              <a:spLocks noChangeShapeType="1"/>
            </p:cNvSpPr>
            <p:nvPr/>
          </p:nvSpPr>
          <p:spPr bwMode="auto">
            <a:xfrm>
              <a:off x="3101" y="19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7" name="Line 3380"/>
            <p:cNvSpPr>
              <a:spLocks noChangeShapeType="1"/>
            </p:cNvSpPr>
            <p:nvPr/>
          </p:nvSpPr>
          <p:spPr bwMode="auto">
            <a:xfrm>
              <a:off x="3101" y="19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8" name="Line 3381"/>
            <p:cNvSpPr>
              <a:spLocks noChangeShapeType="1"/>
            </p:cNvSpPr>
            <p:nvPr/>
          </p:nvSpPr>
          <p:spPr bwMode="auto">
            <a:xfrm>
              <a:off x="3101" y="19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9" name="Line 3382"/>
            <p:cNvSpPr>
              <a:spLocks noChangeShapeType="1"/>
            </p:cNvSpPr>
            <p:nvPr/>
          </p:nvSpPr>
          <p:spPr bwMode="auto">
            <a:xfrm>
              <a:off x="3101" y="20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00" name="Line 3383"/>
            <p:cNvSpPr>
              <a:spLocks noChangeShapeType="1"/>
            </p:cNvSpPr>
            <p:nvPr/>
          </p:nvSpPr>
          <p:spPr bwMode="auto">
            <a:xfrm>
              <a:off x="3101" y="20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01" name="Line 3384"/>
            <p:cNvSpPr>
              <a:spLocks noChangeShapeType="1"/>
            </p:cNvSpPr>
            <p:nvPr/>
          </p:nvSpPr>
          <p:spPr bwMode="auto">
            <a:xfrm>
              <a:off x="3101" y="20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02" name="Line 3385"/>
            <p:cNvSpPr>
              <a:spLocks noChangeShapeType="1"/>
            </p:cNvSpPr>
            <p:nvPr/>
          </p:nvSpPr>
          <p:spPr bwMode="auto">
            <a:xfrm>
              <a:off x="3101" y="20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03" name="Line 3386"/>
            <p:cNvSpPr>
              <a:spLocks noChangeShapeType="1"/>
            </p:cNvSpPr>
            <p:nvPr/>
          </p:nvSpPr>
          <p:spPr bwMode="auto">
            <a:xfrm>
              <a:off x="3101" y="20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04" name="Line 3387"/>
            <p:cNvSpPr>
              <a:spLocks noChangeShapeType="1"/>
            </p:cNvSpPr>
            <p:nvPr/>
          </p:nvSpPr>
          <p:spPr bwMode="auto">
            <a:xfrm>
              <a:off x="3101" y="20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05" name="Line 3388"/>
            <p:cNvSpPr>
              <a:spLocks noChangeShapeType="1"/>
            </p:cNvSpPr>
            <p:nvPr/>
          </p:nvSpPr>
          <p:spPr bwMode="auto">
            <a:xfrm>
              <a:off x="3101" y="20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06" name="Line 3389"/>
            <p:cNvSpPr>
              <a:spLocks noChangeShapeType="1"/>
            </p:cNvSpPr>
            <p:nvPr/>
          </p:nvSpPr>
          <p:spPr bwMode="auto">
            <a:xfrm>
              <a:off x="3101" y="209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07" name="Line 3390"/>
            <p:cNvSpPr>
              <a:spLocks noChangeShapeType="1"/>
            </p:cNvSpPr>
            <p:nvPr/>
          </p:nvSpPr>
          <p:spPr bwMode="auto">
            <a:xfrm>
              <a:off x="3101" y="210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08" name="Line 3391"/>
            <p:cNvSpPr>
              <a:spLocks noChangeShapeType="1"/>
            </p:cNvSpPr>
            <p:nvPr/>
          </p:nvSpPr>
          <p:spPr bwMode="auto">
            <a:xfrm>
              <a:off x="3101" y="21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09" name="Line 3392"/>
            <p:cNvSpPr>
              <a:spLocks noChangeShapeType="1"/>
            </p:cNvSpPr>
            <p:nvPr/>
          </p:nvSpPr>
          <p:spPr bwMode="auto">
            <a:xfrm>
              <a:off x="3101" y="21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10" name="Line 3393"/>
            <p:cNvSpPr>
              <a:spLocks noChangeShapeType="1"/>
            </p:cNvSpPr>
            <p:nvPr/>
          </p:nvSpPr>
          <p:spPr bwMode="auto">
            <a:xfrm>
              <a:off x="3101" y="214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11" name="Line 3394"/>
            <p:cNvSpPr>
              <a:spLocks noChangeShapeType="1"/>
            </p:cNvSpPr>
            <p:nvPr/>
          </p:nvSpPr>
          <p:spPr bwMode="auto">
            <a:xfrm>
              <a:off x="3101" y="215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12" name="Line 3395"/>
            <p:cNvSpPr>
              <a:spLocks noChangeShapeType="1"/>
            </p:cNvSpPr>
            <p:nvPr/>
          </p:nvSpPr>
          <p:spPr bwMode="auto">
            <a:xfrm>
              <a:off x="3101" y="21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13" name="Line 3396"/>
            <p:cNvSpPr>
              <a:spLocks noChangeShapeType="1"/>
            </p:cNvSpPr>
            <p:nvPr/>
          </p:nvSpPr>
          <p:spPr bwMode="auto">
            <a:xfrm>
              <a:off x="3101" y="21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14" name="Line 3397"/>
            <p:cNvSpPr>
              <a:spLocks noChangeShapeType="1"/>
            </p:cNvSpPr>
            <p:nvPr/>
          </p:nvSpPr>
          <p:spPr bwMode="auto">
            <a:xfrm>
              <a:off x="3101" y="21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15" name="Line 3398"/>
            <p:cNvSpPr>
              <a:spLocks noChangeShapeType="1"/>
            </p:cNvSpPr>
            <p:nvPr/>
          </p:nvSpPr>
          <p:spPr bwMode="auto">
            <a:xfrm>
              <a:off x="3101" y="22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16" name="Line 3399"/>
            <p:cNvSpPr>
              <a:spLocks noChangeShapeType="1"/>
            </p:cNvSpPr>
            <p:nvPr/>
          </p:nvSpPr>
          <p:spPr bwMode="auto">
            <a:xfrm>
              <a:off x="3101" y="22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17" name="Line 3400"/>
            <p:cNvSpPr>
              <a:spLocks noChangeShapeType="1"/>
            </p:cNvSpPr>
            <p:nvPr/>
          </p:nvSpPr>
          <p:spPr bwMode="auto">
            <a:xfrm>
              <a:off x="3101" y="22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18" name="Line 3401"/>
            <p:cNvSpPr>
              <a:spLocks noChangeShapeType="1"/>
            </p:cNvSpPr>
            <p:nvPr/>
          </p:nvSpPr>
          <p:spPr bwMode="auto">
            <a:xfrm>
              <a:off x="3101" y="224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19" name="Line 3402"/>
            <p:cNvSpPr>
              <a:spLocks noChangeShapeType="1"/>
            </p:cNvSpPr>
            <p:nvPr/>
          </p:nvSpPr>
          <p:spPr bwMode="auto">
            <a:xfrm>
              <a:off x="3101" y="22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20" name="Line 3403"/>
            <p:cNvSpPr>
              <a:spLocks noChangeShapeType="1"/>
            </p:cNvSpPr>
            <p:nvPr/>
          </p:nvSpPr>
          <p:spPr bwMode="auto">
            <a:xfrm>
              <a:off x="3101" y="22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21" name="Line 3404"/>
            <p:cNvSpPr>
              <a:spLocks noChangeShapeType="1"/>
            </p:cNvSpPr>
            <p:nvPr/>
          </p:nvSpPr>
          <p:spPr bwMode="auto">
            <a:xfrm>
              <a:off x="3101" y="228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22" name="Line 3405"/>
            <p:cNvSpPr>
              <a:spLocks noChangeShapeType="1"/>
            </p:cNvSpPr>
            <p:nvPr/>
          </p:nvSpPr>
          <p:spPr bwMode="auto">
            <a:xfrm>
              <a:off x="3101" y="229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23" name="Line 3406"/>
            <p:cNvSpPr>
              <a:spLocks noChangeShapeType="1"/>
            </p:cNvSpPr>
            <p:nvPr/>
          </p:nvSpPr>
          <p:spPr bwMode="auto">
            <a:xfrm>
              <a:off x="3101" y="23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24" name="Line 3407"/>
            <p:cNvSpPr>
              <a:spLocks noChangeShapeType="1"/>
            </p:cNvSpPr>
            <p:nvPr/>
          </p:nvSpPr>
          <p:spPr bwMode="auto">
            <a:xfrm>
              <a:off x="3101" y="23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25" name="Line 3408"/>
            <p:cNvSpPr>
              <a:spLocks noChangeShapeType="1"/>
            </p:cNvSpPr>
            <p:nvPr/>
          </p:nvSpPr>
          <p:spPr bwMode="auto">
            <a:xfrm>
              <a:off x="3101" y="233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26" name="Line 3409"/>
            <p:cNvSpPr>
              <a:spLocks noChangeShapeType="1"/>
            </p:cNvSpPr>
            <p:nvPr/>
          </p:nvSpPr>
          <p:spPr bwMode="auto">
            <a:xfrm>
              <a:off x="3101" y="23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27" name="Line 3410"/>
            <p:cNvSpPr>
              <a:spLocks noChangeShapeType="1"/>
            </p:cNvSpPr>
            <p:nvPr/>
          </p:nvSpPr>
          <p:spPr bwMode="auto">
            <a:xfrm>
              <a:off x="3101" y="23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28" name="Line 3411"/>
            <p:cNvSpPr>
              <a:spLocks noChangeShapeType="1"/>
            </p:cNvSpPr>
            <p:nvPr/>
          </p:nvSpPr>
          <p:spPr bwMode="auto">
            <a:xfrm>
              <a:off x="3101" y="23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29" name="Line 3412"/>
            <p:cNvSpPr>
              <a:spLocks noChangeShapeType="1"/>
            </p:cNvSpPr>
            <p:nvPr/>
          </p:nvSpPr>
          <p:spPr bwMode="auto">
            <a:xfrm>
              <a:off x="3101" y="23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30" name="Line 3413"/>
            <p:cNvSpPr>
              <a:spLocks noChangeShapeType="1"/>
            </p:cNvSpPr>
            <p:nvPr/>
          </p:nvSpPr>
          <p:spPr bwMode="auto">
            <a:xfrm>
              <a:off x="3101" y="24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31" name="Line 3414"/>
            <p:cNvSpPr>
              <a:spLocks noChangeShapeType="1"/>
            </p:cNvSpPr>
            <p:nvPr/>
          </p:nvSpPr>
          <p:spPr bwMode="auto">
            <a:xfrm>
              <a:off x="3101" y="24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32" name="Line 3415"/>
            <p:cNvSpPr>
              <a:spLocks noChangeShapeType="1"/>
            </p:cNvSpPr>
            <p:nvPr/>
          </p:nvSpPr>
          <p:spPr bwMode="auto">
            <a:xfrm>
              <a:off x="3101" y="242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33" name="Line 3416"/>
            <p:cNvSpPr>
              <a:spLocks noChangeShapeType="1"/>
            </p:cNvSpPr>
            <p:nvPr/>
          </p:nvSpPr>
          <p:spPr bwMode="auto">
            <a:xfrm>
              <a:off x="3101" y="243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34" name="Line 3417"/>
            <p:cNvSpPr>
              <a:spLocks noChangeShapeType="1"/>
            </p:cNvSpPr>
            <p:nvPr/>
          </p:nvSpPr>
          <p:spPr bwMode="auto">
            <a:xfrm>
              <a:off x="3101" y="24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35" name="Line 3418"/>
            <p:cNvSpPr>
              <a:spLocks noChangeShapeType="1"/>
            </p:cNvSpPr>
            <p:nvPr/>
          </p:nvSpPr>
          <p:spPr bwMode="auto">
            <a:xfrm>
              <a:off x="3101" y="24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36" name="Line 3419"/>
            <p:cNvSpPr>
              <a:spLocks noChangeShapeType="1"/>
            </p:cNvSpPr>
            <p:nvPr/>
          </p:nvSpPr>
          <p:spPr bwMode="auto">
            <a:xfrm>
              <a:off x="3101" y="247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37" name="Line 3420"/>
            <p:cNvSpPr>
              <a:spLocks noChangeShapeType="1"/>
            </p:cNvSpPr>
            <p:nvPr/>
          </p:nvSpPr>
          <p:spPr bwMode="auto">
            <a:xfrm>
              <a:off x="3101" y="248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50" name="Group 3622"/>
          <p:cNvGrpSpPr>
            <a:grpSpLocks/>
          </p:cNvGrpSpPr>
          <p:nvPr/>
        </p:nvGrpSpPr>
        <p:grpSpPr bwMode="auto">
          <a:xfrm>
            <a:off x="4922838" y="1365251"/>
            <a:ext cx="279400" cy="3054350"/>
            <a:chOff x="3101" y="860"/>
            <a:chExt cx="176" cy="1924"/>
          </a:xfrm>
        </p:grpSpPr>
        <p:sp>
          <p:nvSpPr>
            <p:cNvPr id="1738" name="Line 3422"/>
            <p:cNvSpPr>
              <a:spLocks noChangeShapeType="1"/>
            </p:cNvSpPr>
            <p:nvPr/>
          </p:nvSpPr>
          <p:spPr bwMode="auto">
            <a:xfrm>
              <a:off x="3101" y="25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39" name="Line 3423"/>
            <p:cNvSpPr>
              <a:spLocks noChangeShapeType="1"/>
            </p:cNvSpPr>
            <p:nvPr/>
          </p:nvSpPr>
          <p:spPr bwMode="auto">
            <a:xfrm>
              <a:off x="3101" y="25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40" name="Line 3424"/>
            <p:cNvSpPr>
              <a:spLocks noChangeShapeType="1"/>
            </p:cNvSpPr>
            <p:nvPr/>
          </p:nvSpPr>
          <p:spPr bwMode="auto">
            <a:xfrm>
              <a:off x="3101" y="25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41" name="Line 3425"/>
            <p:cNvSpPr>
              <a:spLocks noChangeShapeType="1"/>
            </p:cNvSpPr>
            <p:nvPr/>
          </p:nvSpPr>
          <p:spPr bwMode="auto">
            <a:xfrm>
              <a:off x="3101" y="25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42" name="Line 3426"/>
            <p:cNvSpPr>
              <a:spLocks noChangeShapeType="1"/>
            </p:cNvSpPr>
            <p:nvPr/>
          </p:nvSpPr>
          <p:spPr bwMode="auto">
            <a:xfrm>
              <a:off x="3101" y="25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43" name="Line 3427"/>
            <p:cNvSpPr>
              <a:spLocks noChangeShapeType="1"/>
            </p:cNvSpPr>
            <p:nvPr/>
          </p:nvSpPr>
          <p:spPr bwMode="auto">
            <a:xfrm>
              <a:off x="3101" y="256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44" name="Line 3428"/>
            <p:cNvSpPr>
              <a:spLocks noChangeShapeType="1"/>
            </p:cNvSpPr>
            <p:nvPr/>
          </p:nvSpPr>
          <p:spPr bwMode="auto">
            <a:xfrm>
              <a:off x="3101" y="257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45" name="Line 3429"/>
            <p:cNvSpPr>
              <a:spLocks noChangeShapeType="1"/>
            </p:cNvSpPr>
            <p:nvPr/>
          </p:nvSpPr>
          <p:spPr bwMode="auto">
            <a:xfrm>
              <a:off x="3101" y="25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46" name="Line 3430"/>
            <p:cNvSpPr>
              <a:spLocks noChangeShapeType="1"/>
            </p:cNvSpPr>
            <p:nvPr/>
          </p:nvSpPr>
          <p:spPr bwMode="auto">
            <a:xfrm>
              <a:off x="3101" y="26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47" name="Line 3431"/>
            <p:cNvSpPr>
              <a:spLocks noChangeShapeType="1"/>
            </p:cNvSpPr>
            <p:nvPr/>
          </p:nvSpPr>
          <p:spPr bwMode="auto">
            <a:xfrm>
              <a:off x="3101" y="261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48" name="Line 3432"/>
            <p:cNvSpPr>
              <a:spLocks noChangeShapeType="1"/>
            </p:cNvSpPr>
            <p:nvPr/>
          </p:nvSpPr>
          <p:spPr bwMode="auto">
            <a:xfrm>
              <a:off x="3101" y="262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49" name="Line 3433"/>
            <p:cNvSpPr>
              <a:spLocks noChangeShapeType="1"/>
            </p:cNvSpPr>
            <p:nvPr/>
          </p:nvSpPr>
          <p:spPr bwMode="auto">
            <a:xfrm>
              <a:off x="3101" y="26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50" name="Line 3434"/>
            <p:cNvSpPr>
              <a:spLocks noChangeShapeType="1"/>
            </p:cNvSpPr>
            <p:nvPr/>
          </p:nvSpPr>
          <p:spPr bwMode="auto">
            <a:xfrm>
              <a:off x="3101" y="26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51" name="Line 3435"/>
            <p:cNvSpPr>
              <a:spLocks noChangeShapeType="1"/>
            </p:cNvSpPr>
            <p:nvPr/>
          </p:nvSpPr>
          <p:spPr bwMode="auto">
            <a:xfrm>
              <a:off x="3101" y="26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52" name="Line 3436"/>
            <p:cNvSpPr>
              <a:spLocks noChangeShapeType="1"/>
            </p:cNvSpPr>
            <p:nvPr/>
          </p:nvSpPr>
          <p:spPr bwMode="auto">
            <a:xfrm>
              <a:off x="3101" y="26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53" name="Line 3437"/>
            <p:cNvSpPr>
              <a:spLocks noChangeShapeType="1"/>
            </p:cNvSpPr>
            <p:nvPr/>
          </p:nvSpPr>
          <p:spPr bwMode="auto">
            <a:xfrm>
              <a:off x="3101" y="26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54" name="Line 3438"/>
            <p:cNvSpPr>
              <a:spLocks noChangeShapeType="1"/>
            </p:cNvSpPr>
            <p:nvPr/>
          </p:nvSpPr>
          <p:spPr bwMode="auto">
            <a:xfrm>
              <a:off x="3101" y="27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55" name="Line 3439"/>
            <p:cNvSpPr>
              <a:spLocks noChangeShapeType="1"/>
            </p:cNvSpPr>
            <p:nvPr/>
          </p:nvSpPr>
          <p:spPr bwMode="auto">
            <a:xfrm>
              <a:off x="3101" y="27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56" name="Line 3440"/>
            <p:cNvSpPr>
              <a:spLocks noChangeShapeType="1"/>
            </p:cNvSpPr>
            <p:nvPr/>
          </p:nvSpPr>
          <p:spPr bwMode="auto">
            <a:xfrm>
              <a:off x="3101" y="27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57" name="Line 3441"/>
            <p:cNvSpPr>
              <a:spLocks noChangeShapeType="1"/>
            </p:cNvSpPr>
            <p:nvPr/>
          </p:nvSpPr>
          <p:spPr bwMode="auto">
            <a:xfrm>
              <a:off x="3101" y="27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58" name="Line 3442"/>
            <p:cNvSpPr>
              <a:spLocks noChangeShapeType="1"/>
            </p:cNvSpPr>
            <p:nvPr/>
          </p:nvSpPr>
          <p:spPr bwMode="auto">
            <a:xfrm>
              <a:off x="3101" y="275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59" name="Line 3443"/>
            <p:cNvSpPr>
              <a:spLocks noChangeShapeType="1"/>
            </p:cNvSpPr>
            <p:nvPr/>
          </p:nvSpPr>
          <p:spPr bwMode="auto">
            <a:xfrm>
              <a:off x="3101" y="276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60" name="Line 3444"/>
            <p:cNvSpPr>
              <a:spLocks noChangeShapeType="1"/>
            </p:cNvSpPr>
            <p:nvPr/>
          </p:nvSpPr>
          <p:spPr bwMode="auto">
            <a:xfrm>
              <a:off x="3101" y="2782"/>
              <a:ext cx="0" cy="2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61" name="Line 3445"/>
            <p:cNvSpPr>
              <a:spLocks noChangeShapeType="1"/>
            </p:cNvSpPr>
            <p:nvPr/>
          </p:nvSpPr>
          <p:spPr bwMode="auto">
            <a:xfrm>
              <a:off x="3203" y="2766"/>
              <a:ext cx="0" cy="1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62" name="Line 3446"/>
            <p:cNvSpPr>
              <a:spLocks noChangeShapeType="1"/>
            </p:cNvSpPr>
            <p:nvPr/>
          </p:nvSpPr>
          <p:spPr bwMode="auto">
            <a:xfrm>
              <a:off x="3203" y="8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63" name="Line 3447"/>
            <p:cNvSpPr>
              <a:spLocks noChangeShapeType="1"/>
            </p:cNvSpPr>
            <p:nvPr/>
          </p:nvSpPr>
          <p:spPr bwMode="auto">
            <a:xfrm>
              <a:off x="3203" y="8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64" name="Line 3448"/>
            <p:cNvSpPr>
              <a:spLocks noChangeShapeType="1"/>
            </p:cNvSpPr>
            <p:nvPr/>
          </p:nvSpPr>
          <p:spPr bwMode="auto">
            <a:xfrm>
              <a:off x="3203" y="8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65" name="Line 3449"/>
            <p:cNvSpPr>
              <a:spLocks noChangeShapeType="1"/>
            </p:cNvSpPr>
            <p:nvPr/>
          </p:nvSpPr>
          <p:spPr bwMode="auto">
            <a:xfrm>
              <a:off x="3203" y="8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66" name="Line 3450"/>
            <p:cNvSpPr>
              <a:spLocks noChangeShapeType="1"/>
            </p:cNvSpPr>
            <p:nvPr/>
          </p:nvSpPr>
          <p:spPr bwMode="auto">
            <a:xfrm>
              <a:off x="3203" y="9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67" name="Line 3451"/>
            <p:cNvSpPr>
              <a:spLocks noChangeShapeType="1"/>
            </p:cNvSpPr>
            <p:nvPr/>
          </p:nvSpPr>
          <p:spPr bwMode="auto">
            <a:xfrm>
              <a:off x="3203" y="92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68" name="Line 3452"/>
            <p:cNvSpPr>
              <a:spLocks noChangeShapeType="1"/>
            </p:cNvSpPr>
            <p:nvPr/>
          </p:nvSpPr>
          <p:spPr bwMode="auto">
            <a:xfrm>
              <a:off x="3203" y="93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69" name="Line 3453"/>
            <p:cNvSpPr>
              <a:spLocks noChangeShapeType="1"/>
            </p:cNvSpPr>
            <p:nvPr/>
          </p:nvSpPr>
          <p:spPr bwMode="auto">
            <a:xfrm>
              <a:off x="3203" y="9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70" name="Line 3454"/>
            <p:cNvSpPr>
              <a:spLocks noChangeShapeType="1"/>
            </p:cNvSpPr>
            <p:nvPr/>
          </p:nvSpPr>
          <p:spPr bwMode="auto">
            <a:xfrm>
              <a:off x="3203" y="9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71" name="Line 3455"/>
            <p:cNvSpPr>
              <a:spLocks noChangeShapeType="1"/>
            </p:cNvSpPr>
            <p:nvPr/>
          </p:nvSpPr>
          <p:spPr bwMode="auto">
            <a:xfrm>
              <a:off x="3203" y="97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72" name="Line 3456"/>
            <p:cNvSpPr>
              <a:spLocks noChangeShapeType="1"/>
            </p:cNvSpPr>
            <p:nvPr/>
          </p:nvSpPr>
          <p:spPr bwMode="auto">
            <a:xfrm>
              <a:off x="3203" y="98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73" name="Line 3457"/>
            <p:cNvSpPr>
              <a:spLocks noChangeShapeType="1"/>
            </p:cNvSpPr>
            <p:nvPr/>
          </p:nvSpPr>
          <p:spPr bwMode="auto">
            <a:xfrm>
              <a:off x="3203" y="10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74" name="Line 3458"/>
            <p:cNvSpPr>
              <a:spLocks noChangeShapeType="1"/>
            </p:cNvSpPr>
            <p:nvPr/>
          </p:nvSpPr>
          <p:spPr bwMode="auto">
            <a:xfrm>
              <a:off x="3203" y="10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75" name="Line 3459"/>
            <p:cNvSpPr>
              <a:spLocks noChangeShapeType="1"/>
            </p:cNvSpPr>
            <p:nvPr/>
          </p:nvSpPr>
          <p:spPr bwMode="auto">
            <a:xfrm>
              <a:off x="3203" y="10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76" name="Line 3460"/>
            <p:cNvSpPr>
              <a:spLocks noChangeShapeType="1"/>
            </p:cNvSpPr>
            <p:nvPr/>
          </p:nvSpPr>
          <p:spPr bwMode="auto">
            <a:xfrm>
              <a:off x="3203" y="10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77" name="Line 3461"/>
            <p:cNvSpPr>
              <a:spLocks noChangeShapeType="1"/>
            </p:cNvSpPr>
            <p:nvPr/>
          </p:nvSpPr>
          <p:spPr bwMode="auto">
            <a:xfrm>
              <a:off x="3203" y="10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78" name="Line 3462"/>
            <p:cNvSpPr>
              <a:spLocks noChangeShapeType="1"/>
            </p:cNvSpPr>
            <p:nvPr/>
          </p:nvSpPr>
          <p:spPr bwMode="auto">
            <a:xfrm>
              <a:off x="3203" y="106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79" name="Line 3463"/>
            <p:cNvSpPr>
              <a:spLocks noChangeShapeType="1"/>
            </p:cNvSpPr>
            <p:nvPr/>
          </p:nvSpPr>
          <p:spPr bwMode="auto">
            <a:xfrm>
              <a:off x="3203" y="107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80" name="Line 3464"/>
            <p:cNvSpPr>
              <a:spLocks noChangeShapeType="1"/>
            </p:cNvSpPr>
            <p:nvPr/>
          </p:nvSpPr>
          <p:spPr bwMode="auto">
            <a:xfrm>
              <a:off x="3203" y="10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81" name="Line 3465"/>
            <p:cNvSpPr>
              <a:spLocks noChangeShapeType="1"/>
            </p:cNvSpPr>
            <p:nvPr/>
          </p:nvSpPr>
          <p:spPr bwMode="auto">
            <a:xfrm>
              <a:off x="3203" y="11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82" name="Line 3466"/>
            <p:cNvSpPr>
              <a:spLocks noChangeShapeType="1"/>
            </p:cNvSpPr>
            <p:nvPr/>
          </p:nvSpPr>
          <p:spPr bwMode="auto">
            <a:xfrm>
              <a:off x="3203" y="111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83" name="Line 3467"/>
            <p:cNvSpPr>
              <a:spLocks noChangeShapeType="1"/>
            </p:cNvSpPr>
            <p:nvPr/>
          </p:nvSpPr>
          <p:spPr bwMode="auto">
            <a:xfrm>
              <a:off x="3203" y="112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84" name="Line 3468"/>
            <p:cNvSpPr>
              <a:spLocks noChangeShapeType="1"/>
            </p:cNvSpPr>
            <p:nvPr/>
          </p:nvSpPr>
          <p:spPr bwMode="auto">
            <a:xfrm>
              <a:off x="3203" y="11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85" name="Line 3469"/>
            <p:cNvSpPr>
              <a:spLocks noChangeShapeType="1"/>
            </p:cNvSpPr>
            <p:nvPr/>
          </p:nvSpPr>
          <p:spPr bwMode="auto">
            <a:xfrm>
              <a:off x="3203" y="11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86" name="Line 3470"/>
            <p:cNvSpPr>
              <a:spLocks noChangeShapeType="1"/>
            </p:cNvSpPr>
            <p:nvPr/>
          </p:nvSpPr>
          <p:spPr bwMode="auto">
            <a:xfrm>
              <a:off x="3203" y="11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87" name="Line 3471"/>
            <p:cNvSpPr>
              <a:spLocks noChangeShapeType="1"/>
            </p:cNvSpPr>
            <p:nvPr/>
          </p:nvSpPr>
          <p:spPr bwMode="auto">
            <a:xfrm>
              <a:off x="3203" y="11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88" name="Line 3472"/>
            <p:cNvSpPr>
              <a:spLocks noChangeShapeType="1"/>
            </p:cNvSpPr>
            <p:nvPr/>
          </p:nvSpPr>
          <p:spPr bwMode="auto">
            <a:xfrm>
              <a:off x="3203" y="11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89" name="Line 3473"/>
            <p:cNvSpPr>
              <a:spLocks noChangeShapeType="1"/>
            </p:cNvSpPr>
            <p:nvPr/>
          </p:nvSpPr>
          <p:spPr bwMode="auto">
            <a:xfrm>
              <a:off x="3203" y="12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90" name="Line 3474"/>
            <p:cNvSpPr>
              <a:spLocks noChangeShapeType="1"/>
            </p:cNvSpPr>
            <p:nvPr/>
          </p:nvSpPr>
          <p:spPr bwMode="auto">
            <a:xfrm>
              <a:off x="3203" y="12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91" name="Line 3475"/>
            <p:cNvSpPr>
              <a:spLocks noChangeShapeType="1"/>
            </p:cNvSpPr>
            <p:nvPr/>
          </p:nvSpPr>
          <p:spPr bwMode="auto">
            <a:xfrm>
              <a:off x="3203" y="12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92" name="Line 3476"/>
            <p:cNvSpPr>
              <a:spLocks noChangeShapeType="1"/>
            </p:cNvSpPr>
            <p:nvPr/>
          </p:nvSpPr>
          <p:spPr bwMode="auto">
            <a:xfrm>
              <a:off x="3203" y="12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93" name="Line 3477"/>
            <p:cNvSpPr>
              <a:spLocks noChangeShapeType="1"/>
            </p:cNvSpPr>
            <p:nvPr/>
          </p:nvSpPr>
          <p:spPr bwMode="auto">
            <a:xfrm>
              <a:off x="3203" y="125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94" name="Line 3478"/>
            <p:cNvSpPr>
              <a:spLocks noChangeShapeType="1"/>
            </p:cNvSpPr>
            <p:nvPr/>
          </p:nvSpPr>
          <p:spPr bwMode="auto">
            <a:xfrm>
              <a:off x="3203" y="126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95" name="Line 3479"/>
            <p:cNvSpPr>
              <a:spLocks noChangeShapeType="1"/>
            </p:cNvSpPr>
            <p:nvPr/>
          </p:nvSpPr>
          <p:spPr bwMode="auto">
            <a:xfrm>
              <a:off x="3203" y="12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96" name="Line 3480"/>
            <p:cNvSpPr>
              <a:spLocks noChangeShapeType="1"/>
            </p:cNvSpPr>
            <p:nvPr/>
          </p:nvSpPr>
          <p:spPr bwMode="auto">
            <a:xfrm>
              <a:off x="3203" y="12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97" name="Line 3481"/>
            <p:cNvSpPr>
              <a:spLocks noChangeShapeType="1"/>
            </p:cNvSpPr>
            <p:nvPr/>
          </p:nvSpPr>
          <p:spPr bwMode="auto">
            <a:xfrm>
              <a:off x="3203" y="130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98" name="Line 3482"/>
            <p:cNvSpPr>
              <a:spLocks noChangeShapeType="1"/>
            </p:cNvSpPr>
            <p:nvPr/>
          </p:nvSpPr>
          <p:spPr bwMode="auto">
            <a:xfrm>
              <a:off x="3203" y="131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99" name="Line 3483"/>
            <p:cNvSpPr>
              <a:spLocks noChangeShapeType="1"/>
            </p:cNvSpPr>
            <p:nvPr/>
          </p:nvSpPr>
          <p:spPr bwMode="auto">
            <a:xfrm>
              <a:off x="3203" y="13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00" name="Line 3484"/>
            <p:cNvSpPr>
              <a:spLocks noChangeShapeType="1"/>
            </p:cNvSpPr>
            <p:nvPr/>
          </p:nvSpPr>
          <p:spPr bwMode="auto">
            <a:xfrm>
              <a:off x="3203" y="13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01" name="Line 3485"/>
            <p:cNvSpPr>
              <a:spLocks noChangeShapeType="1"/>
            </p:cNvSpPr>
            <p:nvPr/>
          </p:nvSpPr>
          <p:spPr bwMode="auto">
            <a:xfrm>
              <a:off x="3203" y="13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02" name="Line 3486"/>
            <p:cNvSpPr>
              <a:spLocks noChangeShapeType="1"/>
            </p:cNvSpPr>
            <p:nvPr/>
          </p:nvSpPr>
          <p:spPr bwMode="auto">
            <a:xfrm>
              <a:off x="3203" y="13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03" name="Line 3487"/>
            <p:cNvSpPr>
              <a:spLocks noChangeShapeType="1"/>
            </p:cNvSpPr>
            <p:nvPr/>
          </p:nvSpPr>
          <p:spPr bwMode="auto">
            <a:xfrm>
              <a:off x="3203" y="13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04" name="Line 3488"/>
            <p:cNvSpPr>
              <a:spLocks noChangeShapeType="1"/>
            </p:cNvSpPr>
            <p:nvPr/>
          </p:nvSpPr>
          <p:spPr bwMode="auto">
            <a:xfrm>
              <a:off x="3203" y="139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05" name="Line 3489"/>
            <p:cNvSpPr>
              <a:spLocks noChangeShapeType="1"/>
            </p:cNvSpPr>
            <p:nvPr/>
          </p:nvSpPr>
          <p:spPr bwMode="auto">
            <a:xfrm>
              <a:off x="3203" y="140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06" name="Line 3490"/>
            <p:cNvSpPr>
              <a:spLocks noChangeShapeType="1"/>
            </p:cNvSpPr>
            <p:nvPr/>
          </p:nvSpPr>
          <p:spPr bwMode="auto">
            <a:xfrm>
              <a:off x="3203" y="14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07" name="Line 3491"/>
            <p:cNvSpPr>
              <a:spLocks noChangeShapeType="1"/>
            </p:cNvSpPr>
            <p:nvPr/>
          </p:nvSpPr>
          <p:spPr bwMode="auto">
            <a:xfrm>
              <a:off x="3203" y="14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08" name="Line 3492"/>
            <p:cNvSpPr>
              <a:spLocks noChangeShapeType="1"/>
            </p:cNvSpPr>
            <p:nvPr/>
          </p:nvSpPr>
          <p:spPr bwMode="auto">
            <a:xfrm>
              <a:off x="3203" y="144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09" name="Line 3493"/>
            <p:cNvSpPr>
              <a:spLocks noChangeShapeType="1"/>
            </p:cNvSpPr>
            <p:nvPr/>
          </p:nvSpPr>
          <p:spPr bwMode="auto">
            <a:xfrm>
              <a:off x="3203" y="145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10" name="Line 3494"/>
            <p:cNvSpPr>
              <a:spLocks noChangeShapeType="1"/>
            </p:cNvSpPr>
            <p:nvPr/>
          </p:nvSpPr>
          <p:spPr bwMode="auto">
            <a:xfrm>
              <a:off x="3203" y="14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11" name="Line 3495"/>
            <p:cNvSpPr>
              <a:spLocks noChangeShapeType="1"/>
            </p:cNvSpPr>
            <p:nvPr/>
          </p:nvSpPr>
          <p:spPr bwMode="auto">
            <a:xfrm>
              <a:off x="3203" y="14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12" name="Line 3496"/>
            <p:cNvSpPr>
              <a:spLocks noChangeShapeType="1"/>
            </p:cNvSpPr>
            <p:nvPr/>
          </p:nvSpPr>
          <p:spPr bwMode="auto">
            <a:xfrm>
              <a:off x="3203" y="14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13" name="Line 3497"/>
            <p:cNvSpPr>
              <a:spLocks noChangeShapeType="1"/>
            </p:cNvSpPr>
            <p:nvPr/>
          </p:nvSpPr>
          <p:spPr bwMode="auto">
            <a:xfrm>
              <a:off x="3203" y="15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14" name="Line 3498"/>
            <p:cNvSpPr>
              <a:spLocks noChangeShapeType="1"/>
            </p:cNvSpPr>
            <p:nvPr/>
          </p:nvSpPr>
          <p:spPr bwMode="auto">
            <a:xfrm>
              <a:off x="3203" y="15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15" name="Line 3499"/>
            <p:cNvSpPr>
              <a:spLocks noChangeShapeType="1"/>
            </p:cNvSpPr>
            <p:nvPr/>
          </p:nvSpPr>
          <p:spPr bwMode="auto">
            <a:xfrm>
              <a:off x="3203" y="15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16" name="Line 3500"/>
            <p:cNvSpPr>
              <a:spLocks noChangeShapeType="1"/>
            </p:cNvSpPr>
            <p:nvPr/>
          </p:nvSpPr>
          <p:spPr bwMode="auto">
            <a:xfrm>
              <a:off x="3203" y="154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17" name="Line 3501"/>
            <p:cNvSpPr>
              <a:spLocks noChangeShapeType="1"/>
            </p:cNvSpPr>
            <p:nvPr/>
          </p:nvSpPr>
          <p:spPr bwMode="auto">
            <a:xfrm>
              <a:off x="3203" y="15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18" name="Line 3502"/>
            <p:cNvSpPr>
              <a:spLocks noChangeShapeType="1"/>
            </p:cNvSpPr>
            <p:nvPr/>
          </p:nvSpPr>
          <p:spPr bwMode="auto">
            <a:xfrm>
              <a:off x="3203" y="15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19" name="Line 3503"/>
            <p:cNvSpPr>
              <a:spLocks noChangeShapeType="1"/>
            </p:cNvSpPr>
            <p:nvPr/>
          </p:nvSpPr>
          <p:spPr bwMode="auto">
            <a:xfrm>
              <a:off x="3203" y="15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20" name="Line 3504"/>
            <p:cNvSpPr>
              <a:spLocks noChangeShapeType="1"/>
            </p:cNvSpPr>
            <p:nvPr/>
          </p:nvSpPr>
          <p:spPr bwMode="auto">
            <a:xfrm>
              <a:off x="3203" y="15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21" name="Line 3505"/>
            <p:cNvSpPr>
              <a:spLocks noChangeShapeType="1"/>
            </p:cNvSpPr>
            <p:nvPr/>
          </p:nvSpPr>
          <p:spPr bwMode="auto">
            <a:xfrm>
              <a:off x="3203" y="16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22" name="Line 3506"/>
            <p:cNvSpPr>
              <a:spLocks noChangeShapeType="1"/>
            </p:cNvSpPr>
            <p:nvPr/>
          </p:nvSpPr>
          <p:spPr bwMode="auto">
            <a:xfrm>
              <a:off x="3203" y="16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23" name="Line 3507"/>
            <p:cNvSpPr>
              <a:spLocks noChangeShapeType="1"/>
            </p:cNvSpPr>
            <p:nvPr/>
          </p:nvSpPr>
          <p:spPr bwMode="auto">
            <a:xfrm>
              <a:off x="3203" y="163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24" name="Line 3508"/>
            <p:cNvSpPr>
              <a:spLocks noChangeShapeType="1"/>
            </p:cNvSpPr>
            <p:nvPr/>
          </p:nvSpPr>
          <p:spPr bwMode="auto">
            <a:xfrm>
              <a:off x="3203" y="16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25" name="Line 3509"/>
            <p:cNvSpPr>
              <a:spLocks noChangeShapeType="1"/>
            </p:cNvSpPr>
            <p:nvPr/>
          </p:nvSpPr>
          <p:spPr bwMode="auto">
            <a:xfrm>
              <a:off x="3203" y="16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26" name="Line 3510"/>
            <p:cNvSpPr>
              <a:spLocks noChangeShapeType="1"/>
            </p:cNvSpPr>
            <p:nvPr/>
          </p:nvSpPr>
          <p:spPr bwMode="auto">
            <a:xfrm>
              <a:off x="3203" y="16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27" name="Line 3511"/>
            <p:cNvSpPr>
              <a:spLocks noChangeShapeType="1"/>
            </p:cNvSpPr>
            <p:nvPr/>
          </p:nvSpPr>
          <p:spPr bwMode="auto">
            <a:xfrm>
              <a:off x="3203" y="16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28" name="Line 3512"/>
            <p:cNvSpPr>
              <a:spLocks noChangeShapeType="1"/>
            </p:cNvSpPr>
            <p:nvPr/>
          </p:nvSpPr>
          <p:spPr bwMode="auto">
            <a:xfrm>
              <a:off x="3203" y="17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29" name="Line 3513"/>
            <p:cNvSpPr>
              <a:spLocks noChangeShapeType="1"/>
            </p:cNvSpPr>
            <p:nvPr/>
          </p:nvSpPr>
          <p:spPr bwMode="auto">
            <a:xfrm>
              <a:off x="3203" y="17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30" name="Line 3514"/>
            <p:cNvSpPr>
              <a:spLocks noChangeShapeType="1"/>
            </p:cNvSpPr>
            <p:nvPr/>
          </p:nvSpPr>
          <p:spPr bwMode="auto">
            <a:xfrm>
              <a:off x="3203" y="17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31" name="Line 3515"/>
            <p:cNvSpPr>
              <a:spLocks noChangeShapeType="1"/>
            </p:cNvSpPr>
            <p:nvPr/>
          </p:nvSpPr>
          <p:spPr bwMode="auto">
            <a:xfrm>
              <a:off x="3203" y="17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32" name="Line 3516"/>
            <p:cNvSpPr>
              <a:spLocks noChangeShapeType="1"/>
            </p:cNvSpPr>
            <p:nvPr/>
          </p:nvSpPr>
          <p:spPr bwMode="auto">
            <a:xfrm>
              <a:off x="3203" y="17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33" name="Line 3517"/>
            <p:cNvSpPr>
              <a:spLocks noChangeShapeType="1"/>
            </p:cNvSpPr>
            <p:nvPr/>
          </p:nvSpPr>
          <p:spPr bwMode="auto">
            <a:xfrm>
              <a:off x="3203" y="17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34" name="Line 3518"/>
            <p:cNvSpPr>
              <a:spLocks noChangeShapeType="1"/>
            </p:cNvSpPr>
            <p:nvPr/>
          </p:nvSpPr>
          <p:spPr bwMode="auto">
            <a:xfrm>
              <a:off x="3203" y="177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35" name="Line 3519"/>
            <p:cNvSpPr>
              <a:spLocks noChangeShapeType="1"/>
            </p:cNvSpPr>
            <p:nvPr/>
          </p:nvSpPr>
          <p:spPr bwMode="auto">
            <a:xfrm>
              <a:off x="3203" y="17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36" name="Line 3520"/>
            <p:cNvSpPr>
              <a:spLocks noChangeShapeType="1"/>
            </p:cNvSpPr>
            <p:nvPr/>
          </p:nvSpPr>
          <p:spPr bwMode="auto">
            <a:xfrm>
              <a:off x="3203" y="18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37" name="Line 3521"/>
            <p:cNvSpPr>
              <a:spLocks noChangeShapeType="1"/>
            </p:cNvSpPr>
            <p:nvPr/>
          </p:nvSpPr>
          <p:spPr bwMode="auto">
            <a:xfrm>
              <a:off x="3203" y="18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38" name="Line 3522"/>
            <p:cNvSpPr>
              <a:spLocks noChangeShapeType="1"/>
            </p:cNvSpPr>
            <p:nvPr/>
          </p:nvSpPr>
          <p:spPr bwMode="auto">
            <a:xfrm>
              <a:off x="3203" y="18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39" name="Line 3523"/>
            <p:cNvSpPr>
              <a:spLocks noChangeShapeType="1"/>
            </p:cNvSpPr>
            <p:nvPr/>
          </p:nvSpPr>
          <p:spPr bwMode="auto">
            <a:xfrm>
              <a:off x="3203" y="18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40" name="Line 3524"/>
            <p:cNvSpPr>
              <a:spLocks noChangeShapeType="1"/>
            </p:cNvSpPr>
            <p:nvPr/>
          </p:nvSpPr>
          <p:spPr bwMode="auto">
            <a:xfrm>
              <a:off x="3203" y="18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41" name="Line 3525"/>
            <p:cNvSpPr>
              <a:spLocks noChangeShapeType="1"/>
            </p:cNvSpPr>
            <p:nvPr/>
          </p:nvSpPr>
          <p:spPr bwMode="auto">
            <a:xfrm>
              <a:off x="3203" y="18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42" name="Line 3526"/>
            <p:cNvSpPr>
              <a:spLocks noChangeShapeType="1"/>
            </p:cNvSpPr>
            <p:nvPr/>
          </p:nvSpPr>
          <p:spPr bwMode="auto">
            <a:xfrm>
              <a:off x="3203" y="18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43" name="Line 3527"/>
            <p:cNvSpPr>
              <a:spLocks noChangeShapeType="1"/>
            </p:cNvSpPr>
            <p:nvPr/>
          </p:nvSpPr>
          <p:spPr bwMode="auto">
            <a:xfrm>
              <a:off x="3203" y="18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44" name="Line 3528"/>
            <p:cNvSpPr>
              <a:spLocks noChangeShapeType="1"/>
            </p:cNvSpPr>
            <p:nvPr/>
          </p:nvSpPr>
          <p:spPr bwMode="auto">
            <a:xfrm>
              <a:off x="3203" y="19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45" name="Line 3529"/>
            <p:cNvSpPr>
              <a:spLocks noChangeShapeType="1"/>
            </p:cNvSpPr>
            <p:nvPr/>
          </p:nvSpPr>
          <p:spPr bwMode="auto">
            <a:xfrm>
              <a:off x="3203" y="19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46" name="Line 3530"/>
            <p:cNvSpPr>
              <a:spLocks noChangeShapeType="1"/>
            </p:cNvSpPr>
            <p:nvPr/>
          </p:nvSpPr>
          <p:spPr bwMode="auto">
            <a:xfrm>
              <a:off x="3203" y="19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47" name="Line 3531"/>
            <p:cNvSpPr>
              <a:spLocks noChangeShapeType="1"/>
            </p:cNvSpPr>
            <p:nvPr/>
          </p:nvSpPr>
          <p:spPr bwMode="auto">
            <a:xfrm>
              <a:off x="3203" y="19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48" name="Line 3532"/>
            <p:cNvSpPr>
              <a:spLocks noChangeShapeType="1"/>
            </p:cNvSpPr>
            <p:nvPr/>
          </p:nvSpPr>
          <p:spPr bwMode="auto">
            <a:xfrm>
              <a:off x="3203" y="19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49" name="Line 3533"/>
            <p:cNvSpPr>
              <a:spLocks noChangeShapeType="1"/>
            </p:cNvSpPr>
            <p:nvPr/>
          </p:nvSpPr>
          <p:spPr bwMode="auto">
            <a:xfrm>
              <a:off x="3203" y="19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50" name="Line 3534"/>
            <p:cNvSpPr>
              <a:spLocks noChangeShapeType="1"/>
            </p:cNvSpPr>
            <p:nvPr/>
          </p:nvSpPr>
          <p:spPr bwMode="auto">
            <a:xfrm>
              <a:off x="3203" y="19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51" name="Line 3535"/>
            <p:cNvSpPr>
              <a:spLocks noChangeShapeType="1"/>
            </p:cNvSpPr>
            <p:nvPr/>
          </p:nvSpPr>
          <p:spPr bwMode="auto">
            <a:xfrm>
              <a:off x="3203" y="19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52" name="Line 3536"/>
            <p:cNvSpPr>
              <a:spLocks noChangeShapeType="1"/>
            </p:cNvSpPr>
            <p:nvPr/>
          </p:nvSpPr>
          <p:spPr bwMode="auto">
            <a:xfrm>
              <a:off x="3203" y="20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53" name="Line 3537"/>
            <p:cNvSpPr>
              <a:spLocks noChangeShapeType="1"/>
            </p:cNvSpPr>
            <p:nvPr/>
          </p:nvSpPr>
          <p:spPr bwMode="auto">
            <a:xfrm>
              <a:off x="3203" y="20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54" name="Line 3538"/>
            <p:cNvSpPr>
              <a:spLocks noChangeShapeType="1"/>
            </p:cNvSpPr>
            <p:nvPr/>
          </p:nvSpPr>
          <p:spPr bwMode="auto">
            <a:xfrm>
              <a:off x="3203" y="20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55" name="Line 3539"/>
            <p:cNvSpPr>
              <a:spLocks noChangeShapeType="1"/>
            </p:cNvSpPr>
            <p:nvPr/>
          </p:nvSpPr>
          <p:spPr bwMode="auto">
            <a:xfrm>
              <a:off x="3203" y="20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56" name="Line 3540"/>
            <p:cNvSpPr>
              <a:spLocks noChangeShapeType="1"/>
            </p:cNvSpPr>
            <p:nvPr/>
          </p:nvSpPr>
          <p:spPr bwMode="auto">
            <a:xfrm>
              <a:off x="3203" y="20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57" name="Line 3541"/>
            <p:cNvSpPr>
              <a:spLocks noChangeShapeType="1"/>
            </p:cNvSpPr>
            <p:nvPr/>
          </p:nvSpPr>
          <p:spPr bwMode="auto">
            <a:xfrm>
              <a:off x="3203" y="20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58" name="Line 3542"/>
            <p:cNvSpPr>
              <a:spLocks noChangeShapeType="1"/>
            </p:cNvSpPr>
            <p:nvPr/>
          </p:nvSpPr>
          <p:spPr bwMode="auto">
            <a:xfrm>
              <a:off x="3203" y="20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59" name="Line 3543"/>
            <p:cNvSpPr>
              <a:spLocks noChangeShapeType="1"/>
            </p:cNvSpPr>
            <p:nvPr/>
          </p:nvSpPr>
          <p:spPr bwMode="auto">
            <a:xfrm>
              <a:off x="3203" y="209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60" name="Line 3544"/>
            <p:cNvSpPr>
              <a:spLocks noChangeShapeType="1"/>
            </p:cNvSpPr>
            <p:nvPr/>
          </p:nvSpPr>
          <p:spPr bwMode="auto">
            <a:xfrm>
              <a:off x="3203" y="210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61" name="Line 3545"/>
            <p:cNvSpPr>
              <a:spLocks noChangeShapeType="1"/>
            </p:cNvSpPr>
            <p:nvPr/>
          </p:nvSpPr>
          <p:spPr bwMode="auto">
            <a:xfrm>
              <a:off x="3203" y="21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62" name="Line 3546"/>
            <p:cNvSpPr>
              <a:spLocks noChangeShapeType="1"/>
            </p:cNvSpPr>
            <p:nvPr/>
          </p:nvSpPr>
          <p:spPr bwMode="auto">
            <a:xfrm>
              <a:off x="3203" y="21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63" name="Line 3547"/>
            <p:cNvSpPr>
              <a:spLocks noChangeShapeType="1"/>
            </p:cNvSpPr>
            <p:nvPr/>
          </p:nvSpPr>
          <p:spPr bwMode="auto">
            <a:xfrm>
              <a:off x="3203" y="214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64" name="Line 3548"/>
            <p:cNvSpPr>
              <a:spLocks noChangeShapeType="1"/>
            </p:cNvSpPr>
            <p:nvPr/>
          </p:nvSpPr>
          <p:spPr bwMode="auto">
            <a:xfrm>
              <a:off x="3203" y="215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65" name="Line 3549"/>
            <p:cNvSpPr>
              <a:spLocks noChangeShapeType="1"/>
            </p:cNvSpPr>
            <p:nvPr/>
          </p:nvSpPr>
          <p:spPr bwMode="auto">
            <a:xfrm>
              <a:off x="3203" y="21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66" name="Line 3550"/>
            <p:cNvSpPr>
              <a:spLocks noChangeShapeType="1"/>
            </p:cNvSpPr>
            <p:nvPr/>
          </p:nvSpPr>
          <p:spPr bwMode="auto">
            <a:xfrm>
              <a:off x="3203" y="21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67" name="Line 3551"/>
            <p:cNvSpPr>
              <a:spLocks noChangeShapeType="1"/>
            </p:cNvSpPr>
            <p:nvPr/>
          </p:nvSpPr>
          <p:spPr bwMode="auto">
            <a:xfrm>
              <a:off x="3203" y="21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68" name="Line 3552"/>
            <p:cNvSpPr>
              <a:spLocks noChangeShapeType="1"/>
            </p:cNvSpPr>
            <p:nvPr/>
          </p:nvSpPr>
          <p:spPr bwMode="auto">
            <a:xfrm>
              <a:off x="3203" y="22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69" name="Line 3553"/>
            <p:cNvSpPr>
              <a:spLocks noChangeShapeType="1"/>
            </p:cNvSpPr>
            <p:nvPr/>
          </p:nvSpPr>
          <p:spPr bwMode="auto">
            <a:xfrm>
              <a:off x="3203" y="22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70" name="Line 3554"/>
            <p:cNvSpPr>
              <a:spLocks noChangeShapeType="1"/>
            </p:cNvSpPr>
            <p:nvPr/>
          </p:nvSpPr>
          <p:spPr bwMode="auto">
            <a:xfrm>
              <a:off x="3203" y="22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71" name="Line 3555"/>
            <p:cNvSpPr>
              <a:spLocks noChangeShapeType="1"/>
            </p:cNvSpPr>
            <p:nvPr/>
          </p:nvSpPr>
          <p:spPr bwMode="auto">
            <a:xfrm>
              <a:off x="3203" y="224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72" name="Line 3556"/>
            <p:cNvSpPr>
              <a:spLocks noChangeShapeType="1"/>
            </p:cNvSpPr>
            <p:nvPr/>
          </p:nvSpPr>
          <p:spPr bwMode="auto">
            <a:xfrm>
              <a:off x="3203" y="22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73" name="Line 3557"/>
            <p:cNvSpPr>
              <a:spLocks noChangeShapeType="1"/>
            </p:cNvSpPr>
            <p:nvPr/>
          </p:nvSpPr>
          <p:spPr bwMode="auto">
            <a:xfrm>
              <a:off x="3203" y="22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74" name="Line 3558"/>
            <p:cNvSpPr>
              <a:spLocks noChangeShapeType="1"/>
            </p:cNvSpPr>
            <p:nvPr/>
          </p:nvSpPr>
          <p:spPr bwMode="auto">
            <a:xfrm>
              <a:off x="3203" y="228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75" name="Line 3559"/>
            <p:cNvSpPr>
              <a:spLocks noChangeShapeType="1"/>
            </p:cNvSpPr>
            <p:nvPr/>
          </p:nvSpPr>
          <p:spPr bwMode="auto">
            <a:xfrm>
              <a:off x="3203" y="229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76" name="Line 3560"/>
            <p:cNvSpPr>
              <a:spLocks noChangeShapeType="1"/>
            </p:cNvSpPr>
            <p:nvPr/>
          </p:nvSpPr>
          <p:spPr bwMode="auto">
            <a:xfrm>
              <a:off x="3203" y="23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77" name="Line 3561"/>
            <p:cNvSpPr>
              <a:spLocks noChangeShapeType="1"/>
            </p:cNvSpPr>
            <p:nvPr/>
          </p:nvSpPr>
          <p:spPr bwMode="auto">
            <a:xfrm>
              <a:off x="3203" y="23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78" name="Line 3562"/>
            <p:cNvSpPr>
              <a:spLocks noChangeShapeType="1"/>
            </p:cNvSpPr>
            <p:nvPr/>
          </p:nvSpPr>
          <p:spPr bwMode="auto">
            <a:xfrm>
              <a:off x="3203" y="233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79" name="Line 3563"/>
            <p:cNvSpPr>
              <a:spLocks noChangeShapeType="1"/>
            </p:cNvSpPr>
            <p:nvPr/>
          </p:nvSpPr>
          <p:spPr bwMode="auto">
            <a:xfrm>
              <a:off x="3203" y="23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80" name="Line 3564"/>
            <p:cNvSpPr>
              <a:spLocks noChangeShapeType="1"/>
            </p:cNvSpPr>
            <p:nvPr/>
          </p:nvSpPr>
          <p:spPr bwMode="auto">
            <a:xfrm>
              <a:off x="3203" y="23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81" name="Line 3565"/>
            <p:cNvSpPr>
              <a:spLocks noChangeShapeType="1"/>
            </p:cNvSpPr>
            <p:nvPr/>
          </p:nvSpPr>
          <p:spPr bwMode="auto">
            <a:xfrm>
              <a:off x="3203" y="23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82" name="Line 3566"/>
            <p:cNvSpPr>
              <a:spLocks noChangeShapeType="1"/>
            </p:cNvSpPr>
            <p:nvPr/>
          </p:nvSpPr>
          <p:spPr bwMode="auto">
            <a:xfrm>
              <a:off x="3203" y="23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83" name="Line 3567"/>
            <p:cNvSpPr>
              <a:spLocks noChangeShapeType="1"/>
            </p:cNvSpPr>
            <p:nvPr/>
          </p:nvSpPr>
          <p:spPr bwMode="auto">
            <a:xfrm>
              <a:off x="3203" y="24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84" name="Line 3568"/>
            <p:cNvSpPr>
              <a:spLocks noChangeShapeType="1"/>
            </p:cNvSpPr>
            <p:nvPr/>
          </p:nvSpPr>
          <p:spPr bwMode="auto">
            <a:xfrm>
              <a:off x="3203" y="24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85" name="Line 3569"/>
            <p:cNvSpPr>
              <a:spLocks noChangeShapeType="1"/>
            </p:cNvSpPr>
            <p:nvPr/>
          </p:nvSpPr>
          <p:spPr bwMode="auto">
            <a:xfrm>
              <a:off x="3203" y="242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86" name="Line 3570"/>
            <p:cNvSpPr>
              <a:spLocks noChangeShapeType="1"/>
            </p:cNvSpPr>
            <p:nvPr/>
          </p:nvSpPr>
          <p:spPr bwMode="auto">
            <a:xfrm>
              <a:off x="3203" y="243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87" name="Line 3571"/>
            <p:cNvSpPr>
              <a:spLocks noChangeShapeType="1"/>
            </p:cNvSpPr>
            <p:nvPr/>
          </p:nvSpPr>
          <p:spPr bwMode="auto">
            <a:xfrm>
              <a:off x="3203" y="24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88" name="Line 3572"/>
            <p:cNvSpPr>
              <a:spLocks noChangeShapeType="1"/>
            </p:cNvSpPr>
            <p:nvPr/>
          </p:nvSpPr>
          <p:spPr bwMode="auto">
            <a:xfrm>
              <a:off x="3203" y="24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89" name="Line 3573"/>
            <p:cNvSpPr>
              <a:spLocks noChangeShapeType="1"/>
            </p:cNvSpPr>
            <p:nvPr/>
          </p:nvSpPr>
          <p:spPr bwMode="auto">
            <a:xfrm>
              <a:off x="3203" y="247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90" name="Line 3574"/>
            <p:cNvSpPr>
              <a:spLocks noChangeShapeType="1"/>
            </p:cNvSpPr>
            <p:nvPr/>
          </p:nvSpPr>
          <p:spPr bwMode="auto">
            <a:xfrm>
              <a:off x="3203" y="248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91" name="Line 3575"/>
            <p:cNvSpPr>
              <a:spLocks noChangeShapeType="1"/>
            </p:cNvSpPr>
            <p:nvPr/>
          </p:nvSpPr>
          <p:spPr bwMode="auto">
            <a:xfrm>
              <a:off x="3203" y="25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92" name="Line 3576"/>
            <p:cNvSpPr>
              <a:spLocks noChangeShapeType="1"/>
            </p:cNvSpPr>
            <p:nvPr/>
          </p:nvSpPr>
          <p:spPr bwMode="auto">
            <a:xfrm>
              <a:off x="3203" y="25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93" name="Line 3577"/>
            <p:cNvSpPr>
              <a:spLocks noChangeShapeType="1"/>
            </p:cNvSpPr>
            <p:nvPr/>
          </p:nvSpPr>
          <p:spPr bwMode="auto">
            <a:xfrm>
              <a:off x="3203" y="25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94" name="Line 3578"/>
            <p:cNvSpPr>
              <a:spLocks noChangeShapeType="1"/>
            </p:cNvSpPr>
            <p:nvPr/>
          </p:nvSpPr>
          <p:spPr bwMode="auto">
            <a:xfrm>
              <a:off x="3203" y="25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95" name="Line 3579"/>
            <p:cNvSpPr>
              <a:spLocks noChangeShapeType="1"/>
            </p:cNvSpPr>
            <p:nvPr/>
          </p:nvSpPr>
          <p:spPr bwMode="auto">
            <a:xfrm>
              <a:off x="3203" y="25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96" name="Line 3580"/>
            <p:cNvSpPr>
              <a:spLocks noChangeShapeType="1"/>
            </p:cNvSpPr>
            <p:nvPr/>
          </p:nvSpPr>
          <p:spPr bwMode="auto">
            <a:xfrm>
              <a:off x="3203" y="256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97" name="Line 3581"/>
            <p:cNvSpPr>
              <a:spLocks noChangeShapeType="1"/>
            </p:cNvSpPr>
            <p:nvPr/>
          </p:nvSpPr>
          <p:spPr bwMode="auto">
            <a:xfrm>
              <a:off x="3203" y="257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98" name="Line 3582"/>
            <p:cNvSpPr>
              <a:spLocks noChangeShapeType="1"/>
            </p:cNvSpPr>
            <p:nvPr/>
          </p:nvSpPr>
          <p:spPr bwMode="auto">
            <a:xfrm>
              <a:off x="3203" y="25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99" name="Line 3583"/>
            <p:cNvSpPr>
              <a:spLocks noChangeShapeType="1"/>
            </p:cNvSpPr>
            <p:nvPr/>
          </p:nvSpPr>
          <p:spPr bwMode="auto">
            <a:xfrm>
              <a:off x="3203" y="26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00" name="Line 3584"/>
            <p:cNvSpPr>
              <a:spLocks noChangeShapeType="1"/>
            </p:cNvSpPr>
            <p:nvPr/>
          </p:nvSpPr>
          <p:spPr bwMode="auto">
            <a:xfrm>
              <a:off x="3203" y="261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01" name="Line 3585"/>
            <p:cNvSpPr>
              <a:spLocks noChangeShapeType="1"/>
            </p:cNvSpPr>
            <p:nvPr/>
          </p:nvSpPr>
          <p:spPr bwMode="auto">
            <a:xfrm>
              <a:off x="3203" y="262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02" name="Line 3586"/>
            <p:cNvSpPr>
              <a:spLocks noChangeShapeType="1"/>
            </p:cNvSpPr>
            <p:nvPr/>
          </p:nvSpPr>
          <p:spPr bwMode="auto">
            <a:xfrm>
              <a:off x="3203" y="26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03" name="Line 3587"/>
            <p:cNvSpPr>
              <a:spLocks noChangeShapeType="1"/>
            </p:cNvSpPr>
            <p:nvPr/>
          </p:nvSpPr>
          <p:spPr bwMode="auto">
            <a:xfrm>
              <a:off x="3203" y="26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04" name="Line 3588"/>
            <p:cNvSpPr>
              <a:spLocks noChangeShapeType="1"/>
            </p:cNvSpPr>
            <p:nvPr/>
          </p:nvSpPr>
          <p:spPr bwMode="auto">
            <a:xfrm>
              <a:off x="3203" y="26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05" name="Line 3589"/>
            <p:cNvSpPr>
              <a:spLocks noChangeShapeType="1"/>
            </p:cNvSpPr>
            <p:nvPr/>
          </p:nvSpPr>
          <p:spPr bwMode="auto">
            <a:xfrm>
              <a:off x="3203" y="26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06" name="Line 3590"/>
            <p:cNvSpPr>
              <a:spLocks noChangeShapeType="1"/>
            </p:cNvSpPr>
            <p:nvPr/>
          </p:nvSpPr>
          <p:spPr bwMode="auto">
            <a:xfrm>
              <a:off x="3203" y="26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07" name="Line 3591"/>
            <p:cNvSpPr>
              <a:spLocks noChangeShapeType="1"/>
            </p:cNvSpPr>
            <p:nvPr/>
          </p:nvSpPr>
          <p:spPr bwMode="auto">
            <a:xfrm>
              <a:off x="3203" y="27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08" name="Line 3592"/>
            <p:cNvSpPr>
              <a:spLocks noChangeShapeType="1"/>
            </p:cNvSpPr>
            <p:nvPr/>
          </p:nvSpPr>
          <p:spPr bwMode="auto">
            <a:xfrm>
              <a:off x="3203" y="27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09" name="Line 3593"/>
            <p:cNvSpPr>
              <a:spLocks noChangeShapeType="1"/>
            </p:cNvSpPr>
            <p:nvPr/>
          </p:nvSpPr>
          <p:spPr bwMode="auto">
            <a:xfrm>
              <a:off x="3203" y="27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10" name="Line 3594"/>
            <p:cNvSpPr>
              <a:spLocks noChangeShapeType="1"/>
            </p:cNvSpPr>
            <p:nvPr/>
          </p:nvSpPr>
          <p:spPr bwMode="auto">
            <a:xfrm>
              <a:off x="3203" y="27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11" name="Line 3595"/>
            <p:cNvSpPr>
              <a:spLocks noChangeShapeType="1"/>
            </p:cNvSpPr>
            <p:nvPr/>
          </p:nvSpPr>
          <p:spPr bwMode="auto">
            <a:xfrm>
              <a:off x="3203" y="275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12" name="Line 3596"/>
            <p:cNvSpPr>
              <a:spLocks noChangeShapeType="1"/>
            </p:cNvSpPr>
            <p:nvPr/>
          </p:nvSpPr>
          <p:spPr bwMode="auto">
            <a:xfrm>
              <a:off x="3203" y="276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13" name="Line 3597"/>
            <p:cNvSpPr>
              <a:spLocks noChangeShapeType="1"/>
            </p:cNvSpPr>
            <p:nvPr/>
          </p:nvSpPr>
          <p:spPr bwMode="auto">
            <a:xfrm>
              <a:off x="3203" y="2782"/>
              <a:ext cx="0" cy="2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14" name="Line 3598"/>
            <p:cNvSpPr>
              <a:spLocks noChangeShapeType="1"/>
            </p:cNvSpPr>
            <p:nvPr/>
          </p:nvSpPr>
          <p:spPr bwMode="auto">
            <a:xfrm>
              <a:off x="3277" y="2766"/>
              <a:ext cx="0" cy="1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15" name="Line 3599"/>
            <p:cNvSpPr>
              <a:spLocks noChangeShapeType="1"/>
            </p:cNvSpPr>
            <p:nvPr/>
          </p:nvSpPr>
          <p:spPr bwMode="auto">
            <a:xfrm>
              <a:off x="3277" y="8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16" name="Line 3600"/>
            <p:cNvSpPr>
              <a:spLocks noChangeShapeType="1"/>
            </p:cNvSpPr>
            <p:nvPr/>
          </p:nvSpPr>
          <p:spPr bwMode="auto">
            <a:xfrm>
              <a:off x="3277" y="8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17" name="Line 3601"/>
            <p:cNvSpPr>
              <a:spLocks noChangeShapeType="1"/>
            </p:cNvSpPr>
            <p:nvPr/>
          </p:nvSpPr>
          <p:spPr bwMode="auto">
            <a:xfrm>
              <a:off x="3277" y="8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18" name="Line 3602"/>
            <p:cNvSpPr>
              <a:spLocks noChangeShapeType="1"/>
            </p:cNvSpPr>
            <p:nvPr/>
          </p:nvSpPr>
          <p:spPr bwMode="auto">
            <a:xfrm>
              <a:off x="3277" y="8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19" name="Line 3603"/>
            <p:cNvSpPr>
              <a:spLocks noChangeShapeType="1"/>
            </p:cNvSpPr>
            <p:nvPr/>
          </p:nvSpPr>
          <p:spPr bwMode="auto">
            <a:xfrm>
              <a:off x="3277" y="9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20" name="Line 3604"/>
            <p:cNvSpPr>
              <a:spLocks noChangeShapeType="1"/>
            </p:cNvSpPr>
            <p:nvPr/>
          </p:nvSpPr>
          <p:spPr bwMode="auto">
            <a:xfrm>
              <a:off x="3277" y="92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21" name="Line 3605"/>
            <p:cNvSpPr>
              <a:spLocks noChangeShapeType="1"/>
            </p:cNvSpPr>
            <p:nvPr/>
          </p:nvSpPr>
          <p:spPr bwMode="auto">
            <a:xfrm>
              <a:off x="3277" y="93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22" name="Line 3606"/>
            <p:cNvSpPr>
              <a:spLocks noChangeShapeType="1"/>
            </p:cNvSpPr>
            <p:nvPr/>
          </p:nvSpPr>
          <p:spPr bwMode="auto">
            <a:xfrm>
              <a:off x="3277" y="9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23" name="Line 3607"/>
            <p:cNvSpPr>
              <a:spLocks noChangeShapeType="1"/>
            </p:cNvSpPr>
            <p:nvPr/>
          </p:nvSpPr>
          <p:spPr bwMode="auto">
            <a:xfrm>
              <a:off x="3277" y="9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24" name="Line 3608"/>
            <p:cNvSpPr>
              <a:spLocks noChangeShapeType="1"/>
            </p:cNvSpPr>
            <p:nvPr/>
          </p:nvSpPr>
          <p:spPr bwMode="auto">
            <a:xfrm>
              <a:off x="3277" y="97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25" name="Line 3609"/>
            <p:cNvSpPr>
              <a:spLocks noChangeShapeType="1"/>
            </p:cNvSpPr>
            <p:nvPr/>
          </p:nvSpPr>
          <p:spPr bwMode="auto">
            <a:xfrm>
              <a:off x="3277" y="98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26" name="Line 3610"/>
            <p:cNvSpPr>
              <a:spLocks noChangeShapeType="1"/>
            </p:cNvSpPr>
            <p:nvPr/>
          </p:nvSpPr>
          <p:spPr bwMode="auto">
            <a:xfrm>
              <a:off x="3277" y="10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27" name="Line 3611"/>
            <p:cNvSpPr>
              <a:spLocks noChangeShapeType="1"/>
            </p:cNvSpPr>
            <p:nvPr/>
          </p:nvSpPr>
          <p:spPr bwMode="auto">
            <a:xfrm>
              <a:off x="3277" y="10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28" name="Line 3612"/>
            <p:cNvSpPr>
              <a:spLocks noChangeShapeType="1"/>
            </p:cNvSpPr>
            <p:nvPr/>
          </p:nvSpPr>
          <p:spPr bwMode="auto">
            <a:xfrm>
              <a:off x="3277" y="10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29" name="Line 3613"/>
            <p:cNvSpPr>
              <a:spLocks noChangeShapeType="1"/>
            </p:cNvSpPr>
            <p:nvPr/>
          </p:nvSpPr>
          <p:spPr bwMode="auto">
            <a:xfrm>
              <a:off x="3277" y="10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30" name="Line 3614"/>
            <p:cNvSpPr>
              <a:spLocks noChangeShapeType="1"/>
            </p:cNvSpPr>
            <p:nvPr/>
          </p:nvSpPr>
          <p:spPr bwMode="auto">
            <a:xfrm>
              <a:off x="3277" y="10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31" name="Line 3615"/>
            <p:cNvSpPr>
              <a:spLocks noChangeShapeType="1"/>
            </p:cNvSpPr>
            <p:nvPr/>
          </p:nvSpPr>
          <p:spPr bwMode="auto">
            <a:xfrm>
              <a:off x="3277" y="106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32" name="Line 3616"/>
            <p:cNvSpPr>
              <a:spLocks noChangeShapeType="1"/>
            </p:cNvSpPr>
            <p:nvPr/>
          </p:nvSpPr>
          <p:spPr bwMode="auto">
            <a:xfrm>
              <a:off x="3277" y="107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33" name="Line 3617"/>
            <p:cNvSpPr>
              <a:spLocks noChangeShapeType="1"/>
            </p:cNvSpPr>
            <p:nvPr/>
          </p:nvSpPr>
          <p:spPr bwMode="auto">
            <a:xfrm>
              <a:off x="3277" y="10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34" name="Line 3618"/>
            <p:cNvSpPr>
              <a:spLocks noChangeShapeType="1"/>
            </p:cNvSpPr>
            <p:nvPr/>
          </p:nvSpPr>
          <p:spPr bwMode="auto">
            <a:xfrm>
              <a:off x="3277" y="11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35" name="Line 3619"/>
            <p:cNvSpPr>
              <a:spLocks noChangeShapeType="1"/>
            </p:cNvSpPr>
            <p:nvPr/>
          </p:nvSpPr>
          <p:spPr bwMode="auto">
            <a:xfrm>
              <a:off x="3277" y="111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36" name="Line 3620"/>
            <p:cNvSpPr>
              <a:spLocks noChangeShapeType="1"/>
            </p:cNvSpPr>
            <p:nvPr/>
          </p:nvSpPr>
          <p:spPr bwMode="auto">
            <a:xfrm>
              <a:off x="3277" y="112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37" name="Line 3621"/>
            <p:cNvSpPr>
              <a:spLocks noChangeShapeType="1"/>
            </p:cNvSpPr>
            <p:nvPr/>
          </p:nvSpPr>
          <p:spPr bwMode="auto">
            <a:xfrm>
              <a:off x="3277" y="11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51" name="Group 3823"/>
          <p:cNvGrpSpPr>
            <a:grpSpLocks/>
          </p:cNvGrpSpPr>
          <p:nvPr/>
        </p:nvGrpSpPr>
        <p:grpSpPr bwMode="auto">
          <a:xfrm>
            <a:off x="5202238" y="1365251"/>
            <a:ext cx="88900" cy="3054350"/>
            <a:chOff x="3277" y="860"/>
            <a:chExt cx="56" cy="1924"/>
          </a:xfrm>
        </p:grpSpPr>
        <p:sp>
          <p:nvSpPr>
            <p:cNvPr id="1538" name="Line 3623"/>
            <p:cNvSpPr>
              <a:spLocks noChangeShapeType="1"/>
            </p:cNvSpPr>
            <p:nvPr/>
          </p:nvSpPr>
          <p:spPr bwMode="auto">
            <a:xfrm>
              <a:off x="3277" y="11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39" name="Line 3624"/>
            <p:cNvSpPr>
              <a:spLocks noChangeShapeType="1"/>
            </p:cNvSpPr>
            <p:nvPr/>
          </p:nvSpPr>
          <p:spPr bwMode="auto">
            <a:xfrm>
              <a:off x="3277" y="11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40" name="Line 3625"/>
            <p:cNvSpPr>
              <a:spLocks noChangeShapeType="1"/>
            </p:cNvSpPr>
            <p:nvPr/>
          </p:nvSpPr>
          <p:spPr bwMode="auto">
            <a:xfrm>
              <a:off x="3277" y="11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41" name="Line 3626"/>
            <p:cNvSpPr>
              <a:spLocks noChangeShapeType="1"/>
            </p:cNvSpPr>
            <p:nvPr/>
          </p:nvSpPr>
          <p:spPr bwMode="auto">
            <a:xfrm>
              <a:off x="3277" y="11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42" name="Line 3627"/>
            <p:cNvSpPr>
              <a:spLocks noChangeShapeType="1"/>
            </p:cNvSpPr>
            <p:nvPr/>
          </p:nvSpPr>
          <p:spPr bwMode="auto">
            <a:xfrm>
              <a:off x="3277" y="12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43" name="Line 3628"/>
            <p:cNvSpPr>
              <a:spLocks noChangeShapeType="1"/>
            </p:cNvSpPr>
            <p:nvPr/>
          </p:nvSpPr>
          <p:spPr bwMode="auto">
            <a:xfrm>
              <a:off x="3277" y="12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44" name="Line 3629"/>
            <p:cNvSpPr>
              <a:spLocks noChangeShapeType="1"/>
            </p:cNvSpPr>
            <p:nvPr/>
          </p:nvSpPr>
          <p:spPr bwMode="auto">
            <a:xfrm>
              <a:off x="3277" y="12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45" name="Line 3630"/>
            <p:cNvSpPr>
              <a:spLocks noChangeShapeType="1"/>
            </p:cNvSpPr>
            <p:nvPr/>
          </p:nvSpPr>
          <p:spPr bwMode="auto">
            <a:xfrm>
              <a:off x="3277" y="12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46" name="Line 3631"/>
            <p:cNvSpPr>
              <a:spLocks noChangeShapeType="1"/>
            </p:cNvSpPr>
            <p:nvPr/>
          </p:nvSpPr>
          <p:spPr bwMode="auto">
            <a:xfrm>
              <a:off x="3277" y="125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47" name="Line 3632"/>
            <p:cNvSpPr>
              <a:spLocks noChangeShapeType="1"/>
            </p:cNvSpPr>
            <p:nvPr/>
          </p:nvSpPr>
          <p:spPr bwMode="auto">
            <a:xfrm>
              <a:off x="3277" y="126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48" name="Line 3633"/>
            <p:cNvSpPr>
              <a:spLocks noChangeShapeType="1"/>
            </p:cNvSpPr>
            <p:nvPr/>
          </p:nvSpPr>
          <p:spPr bwMode="auto">
            <a:xfrm>
              <a:off x="3277" y="12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49" name="Line 3634"/>
            <p:cNvSpPr>
              <a:spLocks noChangeShapeType="1"/>
            </p:cNvSpPr>
            <p:nvPr/>
          </p:nvSpPr>
          <p:spPr bwMode="auto">
            <a:xfrm>
              <a:off x="3277" y="12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50" name="Line 3635"/>
            <p:cNvSpPr>
              <a:spLocks noChangeShapeType="1"/>
            </p:cNvSpPr>
            <p:nvPr/>
          </p:nvSpPr>
          <p:spPr bwMode="auto">
            <a:xfrm>
              <a:off x="3277" y="130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51" name="Line 3636"/>
            <p:cNvSpPr>
              <a:spLocks noChangeShapeType="1"/>
            </p:cNvSpPr>
            <p:nvPr/>
          </p:nvSpPr>
          <p:spPr bwMode="auto">
            <a:xfrm>
              <a:off x="3277" y="131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52" name="Line 3637"/>
            <p:cNvSpPr>
              <a:spLocks noChangeShapeType="1"/>
            </p:cNvSpPr>
            <p:nvPr/>
          </p:nvSpPr>
          <p:spPr bwMode="auto">
            <a:xfrm>
              <a:off x="3277" y="13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53" name="Line 3638"/>
            <p:cNvSpPr>
              <a:spLocks noChangeShapeType="1"/>
            </p:cNvSpPr>
            <p:nvPr/>
          </p:nvSpPr>
          <p:spPr bwMode="auto">
            <a:xfrm>
              <a:off x="3277" y="13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54" name="Line 3639"/>
            <p:cNvSpPr>
              <a:spLocks noChangeShapeType="1"/>
            </p:cNvSpPr>
            <p:nvPr/>
          </p:nvSpPr>
          <p:spPr bwMode="auto">
            <a:xfrm>
              <a:off x="3277" y="13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55" name="Line 3640"/>
            <p:cNvSpPr>
              <a:spLocks noChangeShapeType="1"/>
            </p:cNvSpPr>
            <p:nvPr/>
          </p:nvSpPr>
          <p:spPr bwMode="auto">
            <a:xfrm>
              <a:off x="3277" y="13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56" name="Line 3641"/>
            <p:cNvSpPr>
              <a:spLocks noChangeShapeType="1"/>
            </p:cNvSpPr>
            <p:nvPr/>
          </p:nvSpPr>
          <p:spPr bwMode="auto">
            <a:xfrm>
              <a:off x="3277" y="13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57" name="Line 3642"/>
            <p:cNvSpPr>
              <a:spLocks noChangeShapeType="1"/>
            </p:cNvSpPr>
            <p:nvPr/>
          </p:nvSpPr>
          <p:spPr bwMode="auto">
            <a:xfrm>
              <a:off x="3277" y="139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58" name="Line 3643"/>
            <p:cNvSpPr>
              <a:spLocks noChangeShapeType="1"/>
            </p:cNvSpPr>
            <p:nvPr/>
          </p:nvSpPr>
          <p:spPr bwMode="auto">
            <a:xfrm>
              <a:off x="3277" y="140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59" name="Line 3644"/>
            <p:cNvSpPr>
              <a:spLocks noChangeShapeType="1"/>
            </p:cNvSpPr>
            <p:nvPr/>
          </p:nvSpPr>
          <p:spPr bwMode="auto">
            <a:xfrm>
              <a:off x="3277" y="14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60" name="Line 3645"/>
            <p:cNvSpPr>
              <a:spLocks noChangeShapeType="1"/>
            </p:cNvSpPr>
            <p:nvPr/>
          </p:nvSpPr>
          <p:spPr bwMode="auto">
            <a:xfrm>
              <a:off x="3277" y="14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61" name="Line 3646"/>
            <p:cNvSpPr>
              <a:spLocks noChangeShapeType="1"/>
            </p:cNvSpPr>
            <p:nvPr/>
          </p:nvSpPr>
          <p:spPr bwMode="auto">
            <a:xfrm>
              <a:off x="3277" y="144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62" name="Line 3647"/>
            <p:cNvSpPr>
              <a:spLocks noChangeShapeType="1"/>
            </p:cNvSpPr>
            <p:nvPr/>
          </p:nvSpPr>
          <p:spPr bwMode="auto">
            <a:xfrm>
              <a:off x="3277" y="145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63" name="Line 3648"/>
            <p:cNvSpPr>
              <a:spLocks noChangeShapeType="1"/>
            </p:cNvSpPr>
            <p:nvPr/>
          </p:nvSpPr>
          <p:spPr bwMode="auto">
            <a:xfrm>
              <a:off x="3277" y="14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64" name="Line 3649"/>
            <p:cNvSpPr>
              <a:spLocks noChangeShapeType="1"/>
            </p:cNvSpPr>
            <p:nvPr/>
          </p:nvSpPr>
          <p:spPr bwMode="auto">
            <a:xfrm>
              <a:off x="3277" y="14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65" name="Line 3650"/>
            <p:cNvSpPr>
              <a:spLocks noChangeShapeType="1"/>
            </p:cNvSpPr>
            <p:nvPr/>
          </p:nvSpPr>
          <p:spPr bwMode="auto">
            <a:xfrm>
              <a:off x="3277" y="14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66" name="Line 3651"/>
            <p:cNvSpPr>
              <a:spLocks noChangeShapeType="1"/>
            </p:cNvSpPr>
            <p:nvPr/>
          </p:nvSpPr>
          <p:spPr bwMode="auto">
            <a:xfrm>
              <a:off x="3277" y="15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67" name="Line 3652"/>
            <p:cNvSpPr>
              <a:spLocks noChangeShapeType="1"/>
            </p:cNvSpPr>
            <p:nvPr/>
          </p:nvSpPr>
          <p:spPr bwMode="auto">
            <a:xfrm>
              <a:off x="3277" y="15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68" name="Line 3653"/>
            <p:cNvSpPr>
              <a:spLocks noChangeShapeType="1"/>
            </p:cNvSpPr>
            <p:nvPr/>
          </p:nvSpPr>
          <p:spPr bwMode="auto">
            <a:xfrm>
              <a:off x="3277" y="15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69" name="Line 3654"/>
            <p:cNvSpPr>
              <a:spLocks noChangeShapeType="1"/>
            </p:cNvSpPr>
            <p:nvPr/>
          </p:nvSpPr>
          <p:spPr bwMode="auto">
            <a:xfrm>
              <a:off x="3277" y="154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70" name="Line 3655"/>
            <p:cNvSpPr>
              <a:spLocks noChangeShapeType="1"/>
            </p:cNvSpPr>
            <p:nvPr/>
          </p:nvSpPr>
          <p:spPr bwMode="auto">
            <a:xfrm>
              <a:off x="3277" y="15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71" name="Line 3656"/>
            <p:cNvSpPr>
              <a:spLocks noChangeShapeType="1"/>
            </p:cNvSpPr>
            <p:nvPr/>
          </p:nvSpPr>
          <p:spPr bwMode="auto">
            <a:xfrm>
              <a:off x="3277" y="15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72" name="Line 3657"/>
            <p:cNvSpPr>
              <a:spLocks noChangeShapeType="1"/>
            </p:cNvSpPr>
            <p:nvPr/>
          </p:nvSpPr>
          <p:spPr bwMode="auto">
            <a:xfrm>
              <a:off x="3277" y="15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73" name="Line 3658"/>
            <p:cNvSpPr>
              <a:spLocks noChangeShapeType="1"/>
            </p:cNvSpPr>
            <p:nvPr/>
          </p:nvSpPr>
          <p:spPr bwMode="auto">
            <a:xfrm>
              <a:off x="3277" y="15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74" name="Line 3659"/>
            <p:cNvSpPr>
              <a:spLocks noChangeShapeType="1"/>
            </p:cNvSpPr>
            <p:nvPr/>
          </p:nvSpPr>
          <p:spPr bwMode="auto">
            <a:xfrm>
              <a:off x="3277" y="16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75" name="Line 3660"/>
            <p:cNvSpPr>
              <a:spLocks noChangeShapeType="1"/>
            </p:cNvSpPr>
            <p:nvPr/>
          </p:nvSpPr>
          <p:spPr bwMode="auto">
            <a:xfrm>
              <a:off x="3277" y="16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76" name="Line 3661"/>
            <p:cNvSpPr>
              <a:spLocks noChangeShapeType="1"/>
            </p:cNvSpPr>
            <p:nvPr/>
          </p:nvSpPr>
          <p:spPr bwMode="auto">
            <a:xfrm>
              <a:off x="3277" y="163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77" name="Line 3662"/>
            <p:cNvSpPr>
              <a:spLocks noChangeShapeType="1"/>
            </p:cNvSpPr>
            <p:nvPr/>
          </p:nvSpPr>
          <p:spPr bwMode="auto">
            <a:xfrm>
              <a:off x="3277" y="16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78" name="Line 3663"/>
            <p:cNvSpPr>
              <a:spLocks noChangeShapeType="1"/>
            </p:cNvSpPr>
            <p:nvPr/>
          </p:nvSpPr>
          <p:spPr bwMode="auto">
            <a:xfrm>
              <a:off x="3277" y="16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79" name="Line 3664"/>
            <p:cNvSpPr>
              <a:spLocks noChangeShapeType="1"/>
            </p:cNvSpPr>
            <p:nvPr/>
          </p:nvSpPr>
          <p:spPr bwMode="auto">
            <a:xfrm>
              <a:off x="3277" y="16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80" name="Line 3665"/>
            <p:cNvSpPr>
              <a:spLocks noChangeShapeType="1"/>
            </p:cNvSpPr>
            <p:nvPr/>
          </p:nvSpPr>
          <p:spPr bwMode="auto">
            <a:xfrm>
              <a:off x="3277" y="16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81" name="Line 3666"/>
            <p:cNvSpPr>
              <a:spLocks noChangeShapeType="1"/>
            </p:cNvSpPr>
            <p:nvPr/>
          </p:nvSpPr>
          <p:spPr bwMode="auto">
            <a:xfrm>
              <a:off x="3277" y="17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82" name="Line 3667"/>
            <p:cNvSpPr>
              <a:spLocks noChangeShapeType="1"/>
            </p:cNvSpPr>
            <p:nvPr/>
          </p:nvSpPr>
          <p:spPr bwMode="auto">
            <a:xfrm>
              <a:off x="3277" y="17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83" name="Line 3668"/>
            <p:cNvSpPr>
              <a:spLocks noChangeShapeType="1"/>
            </p:cNvSpPr>
            <p:nvPr/>
          </p:nvSpPr>
          <p:spPr bwMode="auto">
            <a:xfrm>
              <a:off x="3277" y="17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84" name="Line 3669"/>
            <p:cNvSpPr>
              <a:spLocks noChangeShapeType="1"/>
            </p:cNvSpPr>
            <p:nvPr/>
          </p:nvSpPr>
          <p:spPr bwMode="auto">
            <a:xfrm>
              <a:off x="3277" y="17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85" name="Line 3670"/>
            <p:cNvSpPr>
              <a:spLocks noChangeShapeType="1"/>
            </p:cNvSpPr>
            <p:nvPr/>
          </p:nvSpPr>
          <p:spPr bwMode="auto">
            <a:xfrm>
              <a:off x="3277" y="17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86" name="Line 3671"/>
            <p:cNvSpPr>
              <a:spLocks noChangeShapeType="1"/>
            </p:cNvSpPr>
            <p:nvPr/>
          </p:nvSpPr>
          <p:spPr bwMode="auto">
            <a:xfrm>
              <a:off x="3277" y="17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87" name="Line 3672"/>
            <p:cNvSpPr>
              <a:spLocks noChangeShapeType="1"/>
            </p:cNvSpPr>
            <p:nvPr/>
          </p:nvSpPr>
          <p:spPr bwMode="auto">
            <a:xfrm>
              <a:off x="3277" y="177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88" name="Line 3673"/>
            <p:cNvSpPr>
              <a:spLocks noChangeShapeType="1"/>
            </p:cNvSpPr>
            <p:nvPr/>
          </p:nvSpPr>
          <p:spPr bwMode="auto">
            <a:xfrm>
              <a:off x="3277" y="17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89" name="Line 3674"/>
            <p:cNvSpPr>
              <a:spLocks noChangeShapeType="1"/>
            </p:cNvSpPr>
            <p:nvPr/>
          </p:nvSpPr>
          <p:spPr bwMode="auto">
            <a:xfrm>
              <a:off x="3277" y="18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90" name="Line 3675"/>
            <p:cNvSpPr>
              <a:spLocks noChangeShapeType="1"/>
            </p:cNvSpPr>
            <p:nvPr/>
          </p:nvSpPr>
          <p:spPr bwMode="auto">
            <a:xfrm>
              <a:off x="3277" y="18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91" name="Line 3676"/>
            <p:cNvSpPr>
              <a:spLocks noChangeShapeType="1"/>
            </p:cNvSpPr>
            <p:nvPr/>
          </p:nvSpPr>
          <p:spPr bwMode="auto">
            <a:xfrm>
              <a:off x="3277" y="18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92" name="Line 3677"/>
            <p:cNvSpPr>
              <a:spLocks noChangeShapeType="1"/>
            </p:cNvSpPr>
            <p:nvPr/>
          </p:nvSpPr>
          <p:spPr bwMode="auto">
            <a:xfrm>
              <a:off x="3277" y="18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93" name="Line 3678"/>
            <p:cNvSpPr>
              <a:spLocks noChangeShapeType="1"/>
            </p:cNvSpPr>
            <p:nvPr/>
          </p:nvSpPr>
          <p:spPr bwMode="auto">
            <a:xfrm>
              <a:off x="3277" y="18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94" name="Line 3679"/>
            <p:cNvSpPr>
              <a:spLocks noChangeShapeType="1"/>
            </p:cNvSpPr>
            <p:nvPr/>
          </p:nvSpPr>
          <p:spPr bwMode="auto">
            <a:xfrm>
              <a:off x="3277" y="18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95" name="Line 3680"/>
            <p:cNvSpPr>
              <a:spLocks noChangeShapeType="1"/>
            </p:cNvSpPr>
            <p:nvPr/>
          </p:nvSpPr>
          <p:spPr bwMode="auto">
            <a:xfrm>
              <a:off x="3277" y="18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96" name="Line 3681"/>
            <p:cNvSpPr>
              <a:spLocks noChangeShapeType="1"/>
            </p:cNvSpPr>
            <p:nvPr/>
          </p:nvSpPr>
          <p:spPr bwMode="auto">
            <a:xfrm>
              <a:off x="3277" y="18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97" name="Line 3682"/>
            <p:cNvSpPr>
              <a:spLocks noChangeShapeType="1"/>
            </p:cNvSpPr>
            <p:nvPr/>
          </p:nvSpPr>
          <p:spPr bwMode="auto">
            <a:xfrm>
              <a:off x="3277" y="19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98" name="Line 3683"/>
            <p:cNvSpPr>
              <a:spLocks noChangeShapeType="1"/>
            </p:cNvSpPr>
            <p:nvPr/>
          </p:nvSpPr>
          <p:spPr bwMode="auto">
            <a:xfrm>
              <a:off x="3277" y="19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99" name="Line 3684"/>
            <p:cNvSpPr>
              <a:spLocks noChangeShapeType="1"/>
            </p:cNvSpPr>
            <p:nvPr/>
          </p:nvSpPr>
          <p:spPr bwMode="auto">
            <a:xfrm>
              <a:off x="3277" y="19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00" name="Line 3685"/>
            <p:cNvSpPr>
              <a:spLocks noChangeShapeType="1"/>
            </p:cNvSpPr>
            <p:nvPr/>
          </p:nvSpPr>
          <p:spPr bwMode="auto">
            <a:xfrm>
              <a:off x="3277" y="19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01" name="Line 3686"/>
            <p:cNvSpPr>
              <a:spLocks noChangeShapeType="1"/>
            </p:cNvSpPr>
            <p:nvPr/>
          </p:nvSpPr>
          <p:spPr bwMode="auto">
            <a:xfrm>
              <a:off x="3277" y="19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02" name="Line 3687"/>
            <p:cNvSpPr>
              <a:spLocks noChangeShapeType="1"/>
            </p:cNvSpPr>
            <p:nvPr/>
          </p:nvSpPr>
          <p:spPr bwMode="auto">
            <a:xfrm>
              <a:off x="3277" y="19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03" name="Line 3688"/>
            <p:cNvSpPr>
              <a:spLocks noChangeShapeType="1"/>
            </p:cNvSpPr>
            <p:nvPr/>
          </p:nvSpPr>
          <p:spPr bwMode="auto">
            <a:xfrm>
              <a:off x="3277" y="19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04" name="Line 3689"/>
            <p:cNvSpPr>
              <a:spLocks noChangeShapeType="1"/>
            </p:cNvSpPr>
            <p:nvPr/>
          </p:nvSpPr>
          <p:spPr bwMode="auto">
            <a:xfrm>
              <a:off x="3277" y="19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05" name="Line 3690"/>
            <p:cNvSpPr>
              <a:spLocks noChangeShapeType="1"/>
            </p:cNvSpPr>
            <p:nvPr/>
          </p:nvSpPr>
          <p:spPr bwMode="auto">
            <a:xfrm>
              <a:off x="3277" y="20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06" name="Line 3691"/>
            <p:cNvSpPr>
              <a:spLocks noChangeShapeType="1"/>
            </p:cNvSpPr>
            <p:nvPr/>
          </p:nvSpPr>
          <p:spPr bwMode="auto">
            <a:xfrm>
              <a:off x="3277" y="20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07" name="Line 3692"/>
            <p:cNvSpPr>
              <a:spLocks noChangeShapeType="1"/>
            </p:cNvSpPr>
            <p:nvPr/>
          </p:nvSpPr>
          <p:spPr bwMode="auto">
            <a:xfrm>
              <a:off x="3277" y="20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08" name="Line 3693"/>
            <p:cNvSpPr>
              <a:spLocks noChangeShapeType="1"/>
            </p:cNvSpPr>
            <p:nvPr/>
          </p:nvSpPr>
          <p:spPr bwMode="auto">
            <a:xfrm>
              <a:off x="3277" y="20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09" name="Line 3694"/>
            <p:cNvSpPr>
              <a:spLocks noChangeShapeType="1"/>
            </p:cNvSpPr>
            <p:nvPr/>
          </p:nvSpPr>
          <p:spPr bwMode="auto">
            <a:xfrm>
              <a:off x="3277" y="20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10" name="Line 3695"/>
            <p:cNvSpPr>
              <a:spLocks noChangeShapeType="1"/>
            </p:cNvSpPr>
            <p:nvPr/>
          </p:nvSpPr>
          <p:spPr bwMode="auto">
            <a:xfrm>
              <a:off x="3277" y="20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11" name="Line 3696"/>
            <p:cNvSpPr>
              <a:spLocks noChangeShapeType="1"/>
            </p:cNvSpPr>
            <p:nvPr/>
          </p:nvSpPr>
          <p:spPr bwMode="auto">
            <a:xfrm>
              <a:off x="3277" y="20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12" name="Line 3697"/>
            <p:cNvSpPr>
              <a:spLocks noChangeShapeType="1"/>
            </p:cNvSpPr>
            <p:nvPr/>
          </p:nvSpPr>
          <p:spPr bwMode="auto">
            <a:xfrm>
              <a:off x="3277" y="209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13" name="Line 3698"/>
            <p:cNvSpPr>
              <a:spLocks noChangeShapeType="1"/>
            </p:cNvSpPr>
            <p:nvPr/>
          </p:nvSpPr>
          <p:spPr bwMode="auto">
            <a:xfrm>
              <a:off x="3277" y="210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14" name="Line 3699"/>
            <p:cNvSpPr>
              <a:spLocks noChangeShapeType="1"/>
            </p:cNvSpPr>
            <p:nvPr/>
          </p:nvSpPr>
          <p:spPr bwMode="auto">
            <a:xfrm>
              <a:off x="3277" y="21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15" name="Line 3700"/>
            <p:cNvSpPr>
              <a:spLocks noChangeShapeType="1"/>
            </p:cNvSpPr>
            <p:nvPr/>
          </p:nvSpPr>
          <p:spPr bwMode="auto">
            <a:xfrm>
              <a:off x="3277" y="21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16" name="Line 3701"/>
            <p:cNvSpPr>
              <a:spLocks noChangeShapeType="1"/>
            </p:cNvSpPr>
            <p:nvPr/>
          </p:nvSpPr>
          <p:spPr bwMode="auto">
            <a:xfrm>
              <a:off x="3277" y="214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17" name="Line 3702"/>
            <p:cNvSpPr>
              <a:spLocks noChangeShapeType="1"/>
            </p:cNvSpPr>
            <p:nvPr/>
          </p:nvSpPr>
          <p:spPr bwMode="auto">
            <a:xfrm>
              <a:off x="3277" y="215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18" name="Line 3703"/>
            <p:cNvSpPr>
              <a:spLocks noChangeShapeType="1"/>
            </p:cNvSpPr>
            <p:nvPr/>
          </p:nvSpPr>
          <p:spPr bwMode="auto">
            <a:xfrm>
              <a:off x="3277" y="21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19" name="Line 3704"/>
            <p:cNvSpPr>
              <a:spLocks noChangeShapeType="1"/>
            </p:cNvSpPr>
            <p:nvPr/>
          </p:nvSpPr>
          <p:spPr bwMode="auto">
            <a:xfrm>
              <a:off x="3277" y="21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20" name="Line 3705"/>
            <p:cNvSpPr>
              <a:spLocks noChangeShapeType="1"/>
            </p:cNvSpPr>
            <p:nvPr/>
          </p:nvSpPr>
          <p:spPr bwMode="auto">
            <a:xfrm>
              <a:off x="3277" y="21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21" name="Line 3706"/>
            <p:cNvSpPr>
              <a:spLocks noChangeShapeType="1"/>
            </p:cNvSpPr>
            <p:nvPr/>
          </p:nvSpPr>
          <p:spPr bwMode="auto">
            <a:xfrm>
              <a:off x="3277" y="22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22" name="Line 3707"/>
            <p:cNvSpPr>
              <a:spLocks noChangeShapeType="1"/>
            </p:cNvSpPr>
            <p:nvPr/>
          </p:nvSpPr>
          <p:spPr bwMode="auto">
            <a:xfrm>
              <a:off x="3277" y="22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23" name="Line 3708"/>
            <p:cNvSpPr>
              <a:spLocks noChangeShapeType="1"/>
            </p:cNvSpPr>
            <p:nvPr/>
          </p:nvSpPr>
          <p:spPr bwMode="auto">
            <a:xfrm>
              <a:off x="3277" y="22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24" name="Line 3709"/>
            <p:cNvSpPr>
              <a:spLocks noChangeShapeType="1"/>
            </p:cNvSpPr>
            <p:nvPr/>
          </p:nvSpPr>
          <p:spPr bwMode="auto">
            <a:xfrm>
              <a:off x="3277" y="224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25" name="Line 3710"/>
            <p:cNvSpPr>
              <a:spLocks noChangeShapeType="1"/>
            </p:cNvSpPr>
            <p:nvPr/>
          </p:nvSpPr>
          <p:spPr bwMode="auto">
            <a:xfrm>
              <a:off x="3277" y="22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26" name="Line 3711"/>
            <p:cNvSpPr>
              <a:spLocks noChangeShapeType="1"/>
            </p:cNvSpPr>
            <p:nvPr/>
          </p:nvSpPr>
          <p:spPr bwMode="auto">
            <a:xfrm>
              <a:off x="3277" y="22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27" name="Line 3712"/>
            <p:cNvSpPr>
              <a:spLocks noChangeShapeType="1"/>
            </p:cNvSpPr>
            <p:nvPr/>
          </p:nvSpPr>
          <p:spPr bwMode="auto">
            <a:xfrm>
              <a:off x="3277" y="228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28" name="Line 3713"/>
            <p:cNvSpPr>
              <a:spLocks noChangeShapeType="1"/>
            </p:cNvSpPr>
            <p:nvPr/>
          </p:nvSpPr>
          <p:spPr bwMode="auto">
            <a:xfrm>
              <a:off x="3277" y="229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29" name="Line 3714"/>
            <p:cNvSpPr>
              <a:spLocks noChangeShapeType="1"/>
            </p:cNvSpPr>
            <p:nvPr/>
          </p:nvSpPr>
          <p:spPr bwMode="auto">
            <a:xfrm>
              <a:off x="3277" y="23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30" name="Line 3715"/>
            <p:cNvSpPr>
              <a:spLocks noChangeShapeType="1"/>
            </p:cNvSpPr>
            <p:nvPr/>
          </p:nvSpPr>
          <p:spPr bwMode="auto">
            <a:xfrm>
              <a:off x="3277" y="23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31" name="Line 3716"/>
            <p:cNvSpPr>
              <a:spLocks noChangeShapeType="1"/>
            </p:cNvSpPr>
            <p:nvPr/>
          </p:nvSpPr>
          <p:spPr bwMode="auto">
            <a:xfrm>
              <a:off x="3277" y="233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32" name="Line 3717"/>
            <p:cNvSpPr>
              <a:spLocks noChangeShapeType="1"/>
            </p:cNvSpPr>
            <p:nvPr/>
          </p:nvSpPr>
          <p:spPr bwMode="auto">
            <a:xfrm>
              <a:off x="3277" y="23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33" name="Line 3718"/>
            <p:cNvSpPr>
              <a:spLocks noChangeShapeType="1"/>
            </p:cNvSpPr>
            <p:nvPr/>
          </p:nvSpPr>
          <p:spPr bwMode="auto">
            <a:xfrm>
              <a:off x="3277" y="23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34" name="Line 3719"/>
            <p:cNvSpPr>
              <a:spLocks noChangeShapeType="1"/>
            </p:cNvSpPr>
            <p:nvPr/>
          </p:nvSpPr>
          <p:spPr bwMode="auto">
            <a:xfrm>
              <a:off x="3277" y="23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35" name="Line 3720"/>
            <p:cNvSpPr>
              <a:spLocks noChangeShapeType="1"/>
            </p:cNvSpPr>
            <p:nvPr/>
          </p:nvSpPr>
          <p:spPr bwMode="auto">
            <a:xfrm>
              <a:off x="3277" y="23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36" name="Line 3721"/>
            <p:cNvSpPr>
              <a:spLocks noChangeShapeType="1"/>
            </p:cNvSpPr>
            <p:nvPr/>
          </p:nvSpPr>
          <p:spPr bwMode="auto">
            <a:xfrm>
              <a:off x="3277" y="24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37" name="Line 3722"/>
            <p:cNvSpPr>
              <a:spLocks noChangeShapeType="1"/>
            </p:cNvSpPr>
            <p:nvPr/>
          </p:nvSpPr>
          <p:spPr bwMode="auto">
            <a:xfrm>
              <a:off x="3277" y="24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38" name="Line 3723"/>
            <p:cNvSpPr>
              <a:spLocks noChangeShapeType="1"/>
            </p:cNvSpPr>
            <p:nvPr/>
          </p:nvSpPr>
          <p:spPr bwMode="auto">
            <a:xfrm>
              <a:off x="3277" y="242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39" name="Line 3724"/>
            <p:cNvSpPr>
              <a:spLocks noChangeShapeType="1"/>
            </p:cNvSpPr>
            <p:nvPr/>
          </p:nvSpPr>
          <p:spPr bwMode="auto">
            <a:xfrm>
              <a:off x="3277" y="243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40" name="Line 3725"/>
            <p:cNvSpPr>
              <a:spLocks noChangeShapeType="1"/>
            </p:cNvSpPr>
            <p:nvPr/>
          </p:nvSpPr>
          <p:spPr bwMode="auto">
            <a:xfrm>
              <a:off x="3277" y="24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41" name="Line 3726"/>
            <p:cNvSpPr>
              <a:spLocks noChangeShapeType="1"/>
            </p:cNvSpPr>
            <p:nvPr/>
          </p:nvSpPr>
          <p:spPr bwMode="auto">
            <a:xfrm>
              <a:off x="3277" y="24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42" name="Line 3727"/>
            <p:cNvSpPr>
              <a:spLocks noChangeShapeType="1"/>
            </p:cNvSpPr>
            <p:nvPr/>
          </p:nvSpPr>
          <p:spPr bwMode="auto">
            <a:xfrm>
              <a:off x="3277" y="247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43" name="Line 3728"/>
            <p:cNvSpPr>
              <a:spLocks noChangeShapeType="1"/>
            </p:cNvSpPr>
            <p:nvPr/>
          </p:nvSpPr>
          <p:spPr bwMode="auto">
            <a:xfrm>
              <a:off x="3277" y="248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44" name="Line 3729"/>
            <p:cNvSpPr>
              <a:spLocks noChangeShapeType="1"/>
            </p:cNvSpPr>
            <p:nvPr/>
          </p:nvSpPr>
          <p:spPr bwMode="auto">
            <a:xfrm>
              <a:off x="3277" y="25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45" name="Line 3730"/>
            <p:cNvSpPr>
              <a:spLocks noChangeShapeType="1"/>
            </p:cNvSpPr>
            <p:nvPr/>
          </p:nvSpPr>
          <p:spPr bwMode="auto">
            <a:xfrm>
              <a:off x="3277" y="25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46" name="Line 3731"/>
            <p:cNvSpPr>
              <a:spLocks noChangeShapeType="1"/>
            </p:cNvSpPr>
            <p:nvPr/>
          </p:nvSpPr>
          <p:spPr bwMode="auto">
            <a:xfrm>
              <a:off x="3277" y="25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47" name="Line 3732"/>
            <p:cNvSpPr>
              <a:spLocks noChangeShapeType="1"/>
            </p:cNvSpPr>
            <p:nvPr/>
          </p:nvSpPr>
          <p:spPr bwMode="auto">
            <a:xfrm>
              <a:off x="3277" y="25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48" name="Line 3733"/>
            <p:cNvSpPr>
              <a:spLocks noChangeShapeType="1"/>
            </p:cNvSpPr>
            <p:nvPr/>
          </p:nvSpPr>
          <p:spPr bwMode="auto">
            <a:xfrm>
              <a:off x="3277" y="25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49" name="Line 3734"/>
            <p:cNvSpPr>
              <a:spLocks noChangeShapeType="1"/>
            </p:cNvSpPr>
            <p:nvPr/>
          </p:nvSpPr>
          <p:spPr bwMode="auto">
            <a:xfrm>
              <a:off x="3277" y="256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50" name="Line 3735"/>
            <p:cNvSpPr>
              <a:spLocks noChangeShapeType="1"/>
            </p:cNvSpPr>
            <p:nvPr/>
          </p:nvSpPr>
          <p:spPr bwMode="auto">
            <a:xfrm>
              <a:off x="3277" y="257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51" name="Line 3736"/>
            <p:cNvSpPr>
              <a:spLocks noChangeShapeType="1"/>
            </p:cNvSpPr>
            <p:nvPr/>
          </p:nvSpPr>
          <p:spPr bwMode="auto">
            <a:xfrm>
              <a:off x="3277" y="25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52" name="Line 3737"/>
            <p:cNvSpPr>
              <a:spLocks noChangeShapeType="1"/>
            </p:cNvSpPr>
            <p:nvPr/>
          </p:nvSpPr>
          <p:spPr bwMode="auto">
            <a:xfrm>
              <a:off x="3277" y="26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53" name="Line 3738"/>
            <p:cNvSpPr>
              <a:spLocks noChangeShapeType="1"/>
            </p:cNvSpPr>
            <p:nvPr/>
          </p:nvSpPr>
          <p:spPr bwMode="auto">
            <a:xfrm>
              <a:off x="3277" y="261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54" name="Line 3739"/>
            <p:cNvSpPr>
              <a:spLocks noChangeShapeType="1"/>
            </p:cNvSpPr>
            <p:nvPr/>
          </p:nvSpPr>
          <p:spPr bwMode="auto">
            <a:xfrm>
              <a:off x="3277" y="262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55" name="Line 3740"/>
            <p:cNvSpPr>
              <a:spLocks noChangeShapeType="1"/>
            </p:cNvSpPr>
            <p:nvPr/>
          </p:nvSpPr>
          <p:spPr bwMode="auto">
            <a:xfrm>
              <a:off x="3277" y="26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56" name="Line 3741"/>
            <p:cNvSpPr>
              <a:spLocks noChangeShapeType="1"/>
            </p:cNvSpPr>
            <p:nvPr/>
          </p:nvSpPr>
          <p:spPr bwMode="auto">
            <a:xfrm>
              <a:off x="3277" y="26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57" name="Line 3742"/>
            <p:cNvSpPr>
              <a:spLocks noChangeShapeType="1"/>
            </p:cNvSpPr>
            <p:nvPr/>
          </p:nvSpPr>
          <p:spPr bwMode="auto">
            <a:xfrm>
              <a:off x="3277" y="26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58" name="Line 3743"/>
            <p:cNvSpPr>
              <a:spLocks noChangeShapeType="1"/>
            </p:cNvSpPr>
            <p:nvPr/>
          </p:nvSpPr>
          <p:spPr bwMode="auto">
            <a:xfrm>
              <a:off x="3277" y="26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59" name="Line 3744"/>
            <p:cNvSpPr>
              <a:spLocks noChangeShapeType="1"/>
            </p:cNvSpPr>
            <p:nvPr/>
          </p:nvSpPr>
          <p:spPr bwMode="auto">
            <a:xfrm>
              <a:off x="3277" y="26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60" name="Line 3745"/>
            <p:cNvSpPr>
              <a:spLocks noChangeShapeType="1"/>
            </p:cNvSpPr>
            <p:nvPr/>
          </p:nvSpPr>
          <p:spPr bwMode="auto">
            <a:xfrm>
              <a:off x="3277" y="27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61" name="Line 3746"/>
            <p:cNvSpPr>
              <a:spLocks noChangeShapeType="1"/>
            </p:cNvSpPr>
            <p:nvPr/>
          </p:nvSpPr>
          <p:spPr bwMode="auto">
            <a:xfrm>
              <a:off x="3277" y="27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62" name="Line 3747"/>
            <p:cNvSpPr>
              <a:spLocks noChangeShapeType="1"/>
            </p:cNvSpPr>
            <p:nvPr/>
          </p:nvSpPr>
          <p:spPr bwMode="auto">
            <a:xfrm>
              <a:off x="3277" y="27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63" name="Line 3748"/>
            <p:cNvSpPr>
              <a:spLocks noChangeShapeType="1"/>
            </p:cNvSpPr>
            <p:nvPr/>
          </p:nvSpPr>
          <p:spPr bwMode="auto">
            <a:xfrm>
              <a:off x="3277" y="27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64" name="Line 3749"/>
            <p:cNvSpPr>
              <a:spLocks noChangeShapeType="1"/>
            </p:cNvSpPr>
            <p:nvPr/>
          </p:nvSpPr>
          <p:spPr bwMode="auto">
            <a:xfrm>
              <a:off x="3277" y="275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65" name="Line 3750"/>
            <p:cNvSpPr>
              <a:spLocks noChangeShapeType="1"/>
            </p:cNvSpPr>
            <p:nvPr/>
          </p:nvSpPr>
          <p:spPr bwMode="auto">
            <a:xfrm>
              <a:off x="3277" y="276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66" name="Line 3751"/>
            <p:cNvSpPr>
              <a:spLocks noChangeShapeType="1"/>
            </p:cNvSpPr>
            <p:nvPr/>
          </p:nvSpPr>
          <p:spPr bwMode="auto">
            <a:xfrm>
              <a:off x="3277" y="2782"/>
              <a:ext cx="0" cy="2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67" name="Line 3752"/>
            <p:cNvSpPr>
              <a:spLocks noChangeShapeType="1"/>
            </p:cNvSpPr>
            <p:nvPr/>
          </p:nvSpPr>
          <p:spPr bwMode="auto">
            <a:xfrm>
              <a:off x="3333" y="2766"/>
              <a:ext cx="0" cy="1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68" name="Line 3753"/>
            <p:cNvSpPr>
              <a:spLocks noChangeShapeType="1"/>
            </p:cNvSpPr>
            <p:nvPr/>
          </p:nvSpPr>
          <p:spPr bwMode="auto">
            <a:xfrm>
              <a:off x="3333" y="8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69" name="Line 3754"/>
            <p:cNvSpPr>
              <a:spLocks noChangeShapeType="1"/>
            </p:cNvSpPr>
            <p:nvPr/>
          </p:nvSpPr>
          <p:spPr bwMode="auto">
            <a:xfrm>
              <a:off x="3333" y="8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70" name="Line 3755"/>
            <p:cNvSpPr>
              <a:spLocks noChangeShapeType="1"/>
            </p:cNvSpPr>
            <p:nvPr/>
          </p:nvSpPr>
          <p:spPr bwMode="auto">
            <a:xfrm>
              <a:off x="3333" y="8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71" name="Line 3756"/>
            <p:cNvSpPr>
              <a:spLocks noChangeShapeType="1"/>
            </p:cNvSpPr>
            <p:nvPr/>
          </p:nvSpPr>
          <p:spPr bwMode="auto">
            <a:xfrm>
              <a:off x="3333" y="8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72" name="Line 3757"/>
            <p:cNvSpPr>
              <a:spLocks noChangeShapeType="1"/>
            </p:cNvSpPr>
            <p:nvPr/>
          </p:nvSpPr>
          <p:spPr bwMode="auto">
            <a:xfrm>
              <a:off x="3333" y="9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73" name="Line 3758"/>
            <p:cNvSpPr>
              <a:spLocks noChangeShapeType="1"/>
            </p:cNvSpPr>
            <p:nvPr/>
          </p:nvSpPr>
          <p:spPr bwMode="auto">
            <a:xfrm>
              <a:off x="3333" y="92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74" name="Line 3759"/>
            <p:cNvSpPr>
              <a:spLocks noChangeShapeType="1"/>
            </p:cNvSpPr>
            <p:nvPr/>
          </p:nvSpPr>
          <p:spPr bwMode="auto">
            <a:xfrm>
              <a:off x="3333" y="93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75" name="Line 3760"/>
            <p:cNvSpPr>
              <a:spLocks noChangeShapeType="1"/>
            </p:cNvSpPr>
            <p:nvPr/>
          </p:nvSpPr>
          <p:spPr bwMode="auto">
            <a:xfrm>
              <a:off x="3333" y="9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76" name="Line 3761"/>
            <p:cNvSpPr>
              <a:spLocks noChangeShapeType="1"/>
            </p:cNvSpPr>
            <p:nvPr/>
          </p:nvSpPr>
          <p:spPr bwMode="auto">
            <a:xfrm>
              <a:off x="3333" y="9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77" name="Line 3762"/>
            <p:cNvSpPr>
              <a:spLocks noChangeShapeType="1"/>
            </p:cNvSpPr>
            <p:nvPr/>
          </p:nvSpPr>
          <p:spPr bwMode="auto">
            <a:xfrm>
              <a:off x="3333" y="97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78" name="Line 3763"/>
            <p:cNvSpPr>
              <a:spLocks noChangeShapeType="1"/>
            </p:cNvSpPr>
            <p:nvPr/>
          </p:nvSpPr>
          <p:spPr bwMode="auto">
            <a:xfrm>
              <a:off x="3333" y="98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79" name="Line 3764"/>
            <p:cNvSpPr>
              <a:spLocks noChangeShapeType="1"/>
            </p:cNvSpPr>
            <p:nvPr/>
          </p:nvSpPr>
          <p:spPr bwMode="auto">
            <a:xfrm>
              <a:off x="3333" y="10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80" name="Line 3765"/>
            <p:cNvSpPr>
              <a:spLocks noChangeShapeType="1"/>
            </p:cNvSpPr>
            <p:nvPr/>
          </p:nvSpPr>
          <p:spPr bwMode="auto">
            <a:xfrm>
              <a:off x="3333" y="10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81" name="Line 3766"/>
            <p:cNvSpPr>
              <a:spLocks noChangeShapeType="1"/>
            </p:cNvSpPr>
            <p:nvPr/>
          </p:nvSpPr>
          <p:spPr bwMode="auto">
            <a:xfrm>
              <a:off x="3333" y="10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82" name="Line 3767"/>
            <p:cNvSpPr>
              <a:spLocks noChangeShapeType="1"/>
            </p:cNvSpPr>
            <p:nvPr/>
          </p:nvSpPr>
          <p:spPr bwMode="auto">
            <a:xfrm>
              <a:off x="3333" y="10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83" name="Line 3768"/>
            <p:cNvSpPr>
              <a:spLocks noChangeShapeType="1"/>
            </p:cNvSpPr>
            <p:nvPr/>
          </p:nvSpPr>
          <p:spPr bwMode="auto">
            <a:xfrm>
              <a:off x="3333" y="10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84" name="Line 3769"/>
            <p:cNvSpPr>
              <a:spLocks noChangeShapeType="1"/>
            </p:cNvSpPr>
            <p:nvPr/>
          </p:nvSpPr>
          <p:spPr bwMode="auto">
            <a:xfrm>
              <a:off x="3333" y="106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85" name="Line 3770"/>
            <p:cNvSpPr>
              <a:spLocks noChangeShapeType="1"/>
            </p:cNvSpPr>
            <p:nvPr/>
          </p:nvSpPr>
          <p:spPr bwMode="auto">
            <a:xfrm>
              <a:off x="3333" y="107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86" name="Line 3771"/>
            <p:cNvSpPr>
              <a:spLocks noChangeShapeType="1"/>
            </p:cNvSpPr>
            <p:nvPr/>
          </p:nvSpPr>
          <p:spPr bwMode="auto">
            <a:xfrm>
              <a:off x="3333" y="10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87" name="Line 3772"/>
            <p:cNvSpPr>
              <a:spLocks noChangeShapeType="1"/>
            </p:cNvSpPr>
            <p:nvPr/>
          </p:nvSpPr>
          <p:spPr bwMode="auto">
            <a:xfrm>
              <a:off x="3333" y="11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88" name="Line 3773"/>
            <p:cNvSpPr>
              <a:spLocks noChangeShapeType="1"/>
            </p:cNvSpPr>
            <p:nvPr/>
          </p:nvSpPr>
          <p:spPr bwMode="auto">
            <a:xfrm>
              <a:off x="3333" y="111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89" name="Line 3774"/>
            <p:cNvSpPr>
              <a:spLocks noChangeShapeType="1"/>
            </p:cNvSpPr>
            <p:nvPr/>
          </p:nvSpPr>
          <p:spPr bwMode="auto">
            <a:xfrm>
              <a:off x="3333" y="112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90" name="Line 3775"/>
            <p:cNvSpPr>
              <a:spLocks noChangeShapeType="1"/>
            </p:cNvSpPr>
            <p:nvPr/>
          </p:nvSpPr>
          <p:spPr bwMode="auto">
            <a:xfrm>
              <a:off x="3333" y="11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91" name="Line 3776"/>
            <p:cNvSpPr>
              <a:spLocks noChangeShapeType="1"/>
            </p:cNvSpPr>
            <p:nvPr/>
          </p:nvSpPr>
          <p:spPr bwMode="auto">
            <a:xfrm>
              <a:off x="3333" y="11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92" name="Line 3777"/>
            <p:cNvSpPr>
              <a:spLocks noChangeShapeType="1"/>
            </p:cNvSpPr>
            <p:nvPr/>
          </p:nvSpPr>
          <p:spPr bwMode="auto">
            <a:xfrm>
              <a:off x="3333" y="11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93" name="Line 3778"/>
            <p:cNvSpPr>
              <a:spLocks noChangeShapeType="1"/>
            </p:cNvSpPr>
            <p:nvPr/>
          </p:nvSpPr>
          <p:spPr bwMode="auto">
            <a:xfrm>
              <a:off x="3333" y="11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94" name="Line 3779"/>
            <p:cNvSpPr>
              <a:spLocks noChangeShapeType="1"/>
            </p:cNvSpPr>
            <p:nvPr/>
          </p:nvSpPr>
          <p:spPr bwMode="auto">
            <a:xfrm>
              <a:off x="3333" y="11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95" name="Line 3780"/>
            <p:cNvSpPr>
              <a:spLocks noChangeShapeType="1"/>
            </p:cNvSpPr>
            <p:nvPr/>
          </p:nvSpPr>
          <p:spPr bwMode="auto">
            <a:xfrm>
              <a:off x="3333" y="12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96" name="Line 3781"/>
            <p:cNvSpPr>
              <a:spLocks noChangeShapeType="1"/>
            </p:cNvSpPr>
            <p:nvPr/>
          </p:nvSpPr>
          <p:spPr bwMode="auto">
            <a:xfrm>
              <a:off x="3333" y="12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97" name="Line 3782"/>
            <p:cNvSpPr>
              <a:spLocks noChangeShapeType="1"/>
            </p:cNvSpPr>
            <p:nvPr/>
          </p:nvSpPr>
          <p:spPr bwMode="auto">
            <a:xfrm>
              <a:off x="3333" y="12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98" name="Line 3783"/>
            <p:cNvSpPr>
              <a:spLocks noChangeShapeType="1"/>
            </p:cNvSpPr>
            <p:nvPr/>
          </p:nvSpPr>
          <p:spPr bwMode="auto">
            <a:xfrm>
              <a:off x="3333" y="12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99" name="Line 3784"/>
            <p:cNvSpPr>
              <a:spLocks noChangeShapeType="1"/>
            </p:cNvSpPr>
            <p:nvPr/>
          </p:nvSpPr>
          <p:spPr bwMode="auto">
            <a:xfrm>
              <a:off x="3333" y="125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00" name="Line 3785"/>
            <p:cNvSpPr>
              <a:spLocks noChangeShapeType="1"/>
            </p:cNvSpPr>
            <p:nvPr/>
          </p:nvSpPr>
          <p:spPr bwMode="auto">
            <a:xfrm>
              <a:off x="3333" y="126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01" name="Line 3786"/>
            <p:cNvSpPr>
              <a:spLocks noChangeShapeType="1"/>
            </p:cNvSpPr>
            <p:nvPr/>
          </p:nvSpPr>
          <p:spPr bwMode="auto">
            <a:xfrm>
              <a:off x="3333" y="12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02" name="Line 3787"/>
            <p:cNvSpPr>
              <a:spLocks noChangeShapeType="1"/>
            </p:cNvSpPr>
            <p:nvPr/>
          </p:nvSpPr>
          <p:spPr bwMode="auto">
            <a:xfrm>
              <a:off x="3333" y="12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03" name="Line 3788"/>
            <p:cNvSpPr>
              <a:spLocks noChangeShapeType="1"/>
            </p:cNvSpPr>
            <p:nvPr/>
          </p:nvSpPr>
          <p:spPr bwMode="auto">
            <a:xfrm>
              <a:off x="3333" y="130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04" name="Line 3789"/>
            <p:cNvSpPr>
              <a:spLocks noChangeShapeType="1"/>
            </p:cNvSpPr>
            <p:nvPr/>
          </p:nvSpPr>
          <p:spPr bwMode="auto">
            <a:xfrm>
              <a:off x="3333" y="131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05" name="Line 3790"/>
            <p:cNvSpPr>
              <a:spLocks noChangeShapeType="1"/>
            </p:cNvSpPr>
            <p:nvPr/>
          </p:nvSpPr>
          <p:spPr bwMode="auto">
            <a:xfrm>
              <a:off x="3333" y="13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06" name="Line 3791"/>
            <p:cNvSpPr>
              <a:spLocks noChangeShapeType="1"/>
            </p:cNvSpPr>
            <p:nvPr/>
          </p:nvSpPr>
          <p:spPr bwMode="auto">
            <a:xfrm>
              <a:off x="3333" y="13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07" name="Line 3792"/>
            <p:cNvSpPr>
              <a:spLocks noChangeShapeType="1"/>
            </p:cNvSpPr>
            <p:nvPr/>
          </p:nvSpPr>
          <p:spPr bwMode="auto">
            <a:xfrm>
              <a:off x="3333" y="13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08" name="Line 3793"/>
            <p:cNvSpPr>
              <a:spLocks noChangeShapeType="1"/>
            </p:cNvSpPr>
            <p:nvPr/>
          </p:nvSpPr>
          <p:spPr bwMode="auto">
            <a:xfrm>
              <a:off x="3333" y="13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09" name="Line 3794"/>
            <p:cNvSpPr>
              <a:spLocks noChangeShapeType="1"/>
            </p:cNvSpPr>
            <p:nvPr/>
          </p:nvSpPr>
          <p:spPr bwMode="auto">
            <a:xfrm>
              <a:off x="3333" y="13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10" name="Line 3795"/>
            <p:cNvSpPr>
              <a:spLocks noChangeShapeType="1"/>
            </p:cNvSpPr>
            <p:nvPr/>
          </p:nvSpPr>
          <p:spPr bwMode="auto">
            <a:xfrm>
              <a:off x="3333" y="139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11" name="Line 3796"/>
            <p:cNvSpPr>
              <a:spLocks noChangeShapeType="1"/>
            </p:cNvSpPr>
            <p:nvPr/>
          </p:nvSpPr>
          <p:spPr bwMode="auto">
            <a:xfrm>
              <a:off x="3333" y="140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12" name="Line 3797"/>
            <p:cNvSpPr>
              <a:spLocks noChangeShapeType="1"/>
            </p:cNvSpPr>
            <p:nvPr/>
          </p:nvSpPr>
          <p:spPr bwMode="auto">
            <a:xfrm>
              <a:off x="3333" y="14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13" name="Line 3798"/>
            <p:cNvSpPr>
              <a:spLocks noChangeShapeType="1"/>
            </p:cNvSpPr>
            <p:nvPr/>
          </p:nvSpPr>
          <p:spPr bwMode="auto">
            <a:xfrm>
              <a:off x="3333" y="14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14" name="Line 3799"/>
            <p:cNvSpPr>
              <a:spLocks noChangeShapeType="1"/>
            </p:cNvSpPr>
            <p:nvPr/>
          </p:nvSpPr>
          <p:spPr bwMode="auto">
            <a:xfrm>
              <a:off x="3333" y="144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15" name="Line 3800"/>
            <p:cNvSpPr>
              <a:spLocks noChangeShapeType="1"/>
            </p:cNvSpPr>
            <p:nvPr/>
          </p:nvSpPr>
          <p:spPr bwMode="auto">
            <a:xfrm>
              <a:off x="3333" y="145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16" name="Line 3801"/>
            <p:cNvSpPr>
              <a:spLocks noChangeShapeType="1"/>
            </p:cNvSpPr>
            <p:nvPr/>
          </p:nvSpPr>
          <p:spPr bwMode="auto">
            <a:xfrm>
              <a:off x="3333" y="14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17" name="Line 3802"/>
            <p:cNvSpPr>
              <a:spLocks noChangeShapeType="1"/>
            </p:cNvSpPr>
            <p:nvPr/>
          </p:nvSpPr>
          <p:spPr bwMode="auto">
            <a:xfrm>
              <a:off x="3333" y="14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18" name="Line 3803"/>
            <p:cNvSpPr>
              <a:spLocks noChangeShapeType="1"/>
            </p:cNvSpPr>
            <p:nvPr/>
          </p:nvSpPr>
          <p:spPr bwMode="auto">
            <a:xfrm>
              <a:off x="3333" y="14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19" name="Line 3804"/>
            <p:cNvSpPr>
              <a:spLocks noChangeShapeType="1"/>
            </p:cNvSpPr>
            <p:nvPr/>
          </p:nvSpPr>
          <p:spPr bwMode="auto">
            <a:xfrm>
              <a:off x="3333" y="15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20" name="Line 3805"/>
            <p:cNvSpPr>
              <a:spLocks noChangeShapeType="1"/>
            </p:cNvSpPr>
            <p:nvPr/>
          </p:nvSpPr>
          <p:spPr bwMode="auto">
            <a:xfrm>
              <a:off x="3333" y="15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21" name="Line 3806"/>
            <p:cNvSpPr>
              <a:spLocks noChangeShapeType="1"/>
            </p:cNvSpPr>
            <p:nvPr/>
          </p:nvSpPr>
          <p:spPr bwMode="auto">
            <a:xfrm>
              <a:off x="3333" y="15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22" name="Line 3807"/>
            <p:cNvSpPr>
              <a:spLocks noChangeShapeType="1"/>
            </p:cNvSpPr>
            <p:nvPr/>
          </p:nvSpPr>
          <p:spPr bwMode="auto">
            <a:xfrm>
              <a:off x="3333" y="154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23" name="Line 3808"/>
            <p:cNvSpPr>
              <a:spLocks noChangeShapeType="1"/>
            </p:cNvSpPr>
            <p:nvPr/>
          </p:nvSpPr>
          <p:spPr bwMode="auto">
            <a:xfrm>
              <a:off x="3333" y="15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24" name="Line 3809"/>
            <p:cNvSpPr>
              <a:spLocks noChangeShapeType="1"/>
            </p:cNvSpPr>
            <p:nvPr/>
          </p:nvSpPr>
          <p:spPr bwMode="auto">
            <a:xfrm>
              <a:off x="3333" y="15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25" name="Line 3810"/>
            <p:cNvSpPr>
              <a:spLocks noChangeShapeType="1"/>
            </p:cNvSpPr>
            <p:nvPr/>
          </p:nvSpPr>
          <p:spPr bwMode="auto">
            <a:xfrm>
              <a:off x="3333" y="15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26" name="Line 3811"/>
            <p:cNvSpPr>
              <a:spLocks noChangeShapeType="1"/>
            </p:cNvSpPr>
            <p:nvPr/>
          </p:nvSpPr>
          <p:spPr bwMode="auto">
            <a:xfrm>
              <a:off x="3333" y="15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27" name="Line 3812"/>
            <p:cNvSpPr>
              <a:spLocks noChangeShapeType="1"/>
            </p:cNvSpPr>
            <p:nvPr/>
          </p:nvSpPr>
          <p:spPr bwMode="auto">
            <a:xfrm>
              <a:off x="3333" y="16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28" name="Line 3813"/>
            <p:cNvSpPr>
              <a:spLocks noChangeShapeType="1"/>
            </p:cNvSpPr>
            <p:nvPr/>
          </p:nvSpPr>
          <p:spPr bwMode="auto">
            <a:xfrm>
              <a:off x="3333" y="16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29" name="Line 3814"/>
            <p:cNvSpPr>
              <a:spLocks noChangeShapeType="1"/>
            </p:cNvSpPr>
            <p:nvPr/>
          </p:nvSpPr>
          <p:spPr bwMode="auto">
            <a:xfrm>
              <a:off x="3333" y="163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30" name="Line 3815"/>
            <p:cNvSpPr>
              <a:spLocks noChangeShapeType="1"/>
            </p:cNvSpPr>
            <p:nvPr/>
          </p:nvSpPr>
          <p:spPr bwMode="auto">
            <a:xfrm>
              <a:off x="3333" y="16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31" name="Line 3816"/>
            <p:cNvSpPr>
              <a:spLocks noChangeShapeType="1"/>
            </p:cNvSpPr>
            <p:nvPr/>
          </p:nvSpPr>
          <p:spPr bwMode="auto">
            <a:xfrm>
              <a:off x="3333" y="16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32" name="Line 3817"/>
            <p:cNvSpPr>
              <a:spLocks noChangeShapeType="1"/>
            </p:cNvSpPr>
            <p:nvPr/>
          </p:nvSpPr>
          <p:spPr bwMode="auto">
            <a:xfrm>
              <a:off x="3333" y="16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33" name="Line 3818"/>
            <p:cNvSpPr>
              <a:spLocks noChangeShapeType="1"/>
            </p:cNvSpPr>
            <p:nvPr/>
          </p:nvSpPr>
          <p:spPr bwMode="auto">
            <a:xfrm>
              <a:off x="3333" y="16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34" name="Line 3819"/>
            <p:cNvSpPr>
              <a:spLocks noChangeShapeType="1"/>
            </p:cNvSpPr>
            <p:nvPr/>
          </p:nvSpPr>
          <p:spPr bwMode="auto">
            <a:xfrm>
              <a:off x="3333" y="17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35" name="Line 3820"/>
            <p:cNvSpPr>
              <a:spLocks noChangeShapeType="1"/>
            </p:cNvSpPr>
            <p:nvPr/>
          </p:nvSpPr>
          <p:spPr bwMode="auto">
            <a:xfrm>
              <a:off x="3333" y="17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36" name="Line 3821"/>
            <p:cNvSpPr>
              <a:spLocks noChangeShapeType="1"/>
            </p:cNvSpPr>
            <p:nvPr/>
          </p:nvSpPr>
          <p:spPr bwMode="auto">
            <a:xfrm>
              <a:off x="3333" y="17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37" name="Line 3822"/>
            <p:cNvSpPr>
              <a:spLocks noChangeShapeType="1"/>
            </p:cNvSpPr>
            <p:nvPr/>
          </p:nvSpPr>
          <p:spPr bwMode="auto">
            <a:xfrm>
              <a:off x="3333" y="17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52" name="Group 4024"/>
          <p:cNvGrpSpPr>
            <a:grpSpLocks/>
          </p:cNvGrpSpPr>
          <p:nvPr/>
        </p:nvGrpSpPr>
        <p:grpSpPr bwMode="auto">
          <a:xfrm>
            <a:off x="5291138" y="1365251"/>
            <a:ext cx="74613" cy="3054350"/>
            <a:chOff x="3333" y="860"/>
            <a:chExt cx="47" cy="1924"/>
          </a:xfrm>
        </p:grpSpPr>
        <p:sp>
          <p:nvSpPr>
            <p:cNvPr id="1338" name="Line 3824"/>
            <p:cNvSpPr>
              <a:spLocks noChangeShapeType="1"/>
            </p:cNvSpPr>
            <p:nvPr/>
          </p:nvSpPr>
          <p:spPr bwMode="auto">
            <a:xfrm>
              <a:off x="3333" y="17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9" name="Line 3825"/>
            <p:cNvSpPr>
              <a:spLocks noChangeShapeType="1"/>
            </p:cNvSpPr>
            <p:nvPr/>
          </p:nvSpPr>
          <p:spPr bwMode="auto">
            <a:xfrm>
              <a:off x="3333" y="17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0" name="Line 3826"/>
            <p:cNvSpPr>
              <a:spLocks noChangeShapeType="1"/>
            </p:cNvSpPr>
            <p:nvPr/>
          </p:nvSpPr>
          <p:spPr bwMode="auto">
            <a:xfrm>
              <a:off x="3333" y="177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1" name="Line 3827"/>
            <p:cNvSpPr>
              <a:spLocks noChangeShapeType="1"/>
            </p:cNvSpPr>
            <p:nvPr/>
          </p:nvSpPr>
          <p:spPr bwMode="auto">
            <a:xfrm>
              <a:off x="3333" y="17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2" name="Line 3828"/>
            <p:cNvSpPr>
              <a:spLocks noChangeShapeType="1"/>
            </p:cNvSpPr>
            <p:nvPr/>
          </p:nvSpPr>
          <p:spPr bwMode="auto">
            <a:xfrm>
              <a:off x="3333" y="18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3" name="Line 3829"/>
            <p:cNvSpPr>
              <a:spLocks noChangeShapeType="1"/>
            </p:cNvSpPr>
            <p:nvPr/>
          </p:nvSpPr>
          <p:spPr bwMode="auto">
            <a:xfrm>
              <a:off x="3333" y="18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4" name="Line 3830"/>
            <p:cNvSpPr>
              <a:spLocks noChangeShapeType="1"/>
            </p:cNvSpPr>
            <p:nvPr/>
          </p:nvSpPr>
          <p:spPr bwMode="auto">
            <a:xfrm>
              <a:off x="3333" y="18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5" name="Line 3831"/>
            <p:cNvSpPr>
              <a:spLocks noChangeShapeType="1"/>
            </p:cNvSpPr>
            <p:nvPr/>
          </p:nvSpPr>
          <p:spPr bwMode="auto">
            <a:xfrm>
              <a:off x="3333" y="18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6" name="Line 3832"/>
            <p:cNvSpPr>
              <a:spLocks noChangeShapeType="1"/>
            </p:cNvSpPr>
            <p:nvPr/>
          </p:nvSpPr>
          <p:spPr bwMode="auto">
            <a:xfrm>
              <a:off x="3333" y="18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7" name="Line 3833"/>
            <p:cNvSpPr>
              <a:spLocks noChangeShapeType="1"/>
            </p:cNvSpPr>
            <p:nvPr/>
          </p:nvSpPr>
          <p:spPr bwMode="auto">
            <a:xfrm>
              <a:off x="3333" y="18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8" name="Line 3834"/>
            <p:cNvSpPr>
              <a:spLocks noChangeShapeType="1"/>
            </p:cNvSpPr>
            <p:nvPr/>
          </p:nvSpPr>
          <p:spPr bwMode="auto">
            <a:xfrm>
              <a:off x="3333" y="18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9" name="Line 3835"/>
            <p:cNvSpPr>
              <a:spLocks noChangeShapeType="1"/>
            </p:cNvSpPr>
            <p:nvPr/>
          </p:nvSpPr>
          <p:spPr bwMode="auto">
            <a:xfrm>
              <a:off x="3333" y="18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0" name="Line 3836"/>
            <p:cNvSpPr>
              <a:spLocks noChangeShapeType="1"/>
            </p:cNvSpPr>
            <p:nvPr/>
          </p:nvSpPr>
          <p:spPr bwMode="auto">
            <a:xfrm>
              <a:off x="3333" y="19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1" name="Line 3837"/>
            <p:cNvSpPr>
              <a:spLocks noChangeShapeType="1"/>
            </p:cNvSpPr>
            <p:nvPr/>
          </p:nvSpPr>
          <p:spPr bwMode="auto">
            <a:xfrm>
              <a:off x="3333" y="19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2" name="Line 3838"/>
            <p:cNvSpPr>
              <a:spLocks noChangeShapeType="1"/>
            </p:cNvSpPr>
            <p:nvPr/>
          </p:nvSpPr>
          <p:spPr bwMode="auto">
            <a:xfrm>
              <a:off x="3333" y="19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3" name="Line 3839"/>
            <p:cNvSpPr>
              <a:spLocks noChangeShapeType="1"/>
            </p:cNvSpPr>
            <p:nvPr/>
          </p:nvSpPr>
          <p:spPr bwMode="auto">
            <a:xfrm>
              <a:off x="3333" y="19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4" name="Line 3840"/>
            <p:cNvSpPr>
              <a:spLocks noChangeShapeType="1"/>
            </p:cNvSpPr>
            <p:nvPr/>
          </p:nvSpPr>
          <p:spPr bwMode="auto">
            <a:xfrm>
              <a:off x="3333" y="19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5" name="Line 3841"/>
            <p:cNvSpPr>
              <a:spLocks noChangeShapeType="1"/>
            </p:cNvSpPr>
            <p:nvPr/>
          </p:nvSpPr>
          <p:spPr bwMode="auto">
            <a:xfrm>
              <a:off x="3333" y="19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6" name="Line 3842"/>
            <p:cNvSpPr>
              <a:spLocks noChangeShapeType="1"/>
            </p:cNvSpPr>
            <p:nvPr/>
          </p:nvSpPr>
          <p:spPr bwMode="auto">
            <a:xfrm>
              <a:off x="3333" y="19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7" name="Line 3843"/>
            <p:cNvSpPr>
              <a:spLocks noChangeShapeType="1"/>
            </p:cNvSpPr>
            <p:nvPr/>
          </p:nvSpPr>
          <p:spPr bwMode="auto">
            <a:xfrm>
              <a:off x="3333" y="19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8" name="Line 3844"/>
            <p:cNvSpPr>
              <a:spLocks noChangeShapeType="1"/>
            </p:cNvSpPr>
            <p:nvPr/>
          </p:nvSpPr>
          <p:spPr bwMode="auto">
            <a:xfrm>
              <a:off x="3333" y="20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9" name="Line 3845"/>
            <p:cNvSpPr>
              <a:spLocks noChangeShapeType="1"/>
            </p:cNvSpPr>
            <p:nvPr/>
          </p:nvSpPr>
          <p:spPr bwMode="auto">
            <a:xfrm>
              <a:off x="3333" y="20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60" name="Line 3846"/>
            <p:cNvSpPr>
              <a:spLocks noChangeShapeType="1"/>
            </p:cNvSpPr>
            <p:nvPr/>
          </p:nvSpPr>
          <p:spPr bwMode="auto">
            <a:xfrm>
              <a:off x="3333" y="20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61" name="Line 3847"/>
            <p:cNvSpPr>
              <a:spLocks noChangeShapeType="1"/>
            </p:cNvSpPr>
            <p:nvPr/>
          </p:nvSpPr>
          <p:spPr bwMode="auto">
            <a:xfrm>
              <a:off x="3333" y="20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62" name="Line 3848"/>
            <p:cNvSpPr>
              <a:spLocks noChangeShapeType="1"/>
            </p:cNvSpPr>
            <p:nvPr/>
          </p:nvSpPr>
          <p:spPr bwMode="auto">
            <a:xfrm>
              <a:off x="3333" y="20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63" name="Line 3849"/>
            <p:cNvSpPr>
              <a:spLocks noChangeShapeType="1"/>
            </p:cNvSpPr>
            <p:nvPr/>
          </p:nvSpPr>
          <p:spPr bwMode="auto">
            <a:xfrm>
              <a:off x="3333" y="20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64" name="Line 3850"/>
            <p:cNvSpPr>
              <a:spLocks noChangeShapeType="1"/>
            </p:cNvSpPr>
            <p:nvPr/>
          </p:nvSpPr>
          <p:spPr bwMode="auto">
            <a:xfrm>
              <a:off x="3333" y="20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65" name="Line 3851"/>
            <p:cNvSpPr>
              <a:spLocks noChangeShapeType="1"/>
            </p:cNvSpPr>
            <p:nvPr/>
          </p:nvSpPr>
          <p:spPr bwMode="auto">
            <a:xfrm>
              <a:off x="3333" y="209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66" name="Line 3852"/>
            <p:cNvSpPr>
              <a:spLocks noChangeShapeType="1"/>
            </p:cNvSpPr>
            <p:nvPr/>
          </p:nvSpPr>
          <p:spPr bwMode="auto">
            <a:xfrm>
              <a:off x="3333" y="210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67" name="Line 3853"/>
            <p:cNvSpPr>
              <a:spLocks noChangeShapeType="1"/>
            </p:cNvSpPr>
            <p:nvPr/>
          </p:nvSpPr>
          <p:spPr bwMode="auto">
            <a:xfrm>
              <a:off x="3333" y="21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68" name="Line 3854"/>
            <p:cNvSpPr>
              <a:spLocks noChangeShapeType="1"/>
            </p:cNvSpPr>
            <p:nvPr/>
          </p:nvSpPr>
          <p:spPr bwMode="auto">
            <a:xfrm>
              <a:off x="3333" y="21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69" name="Line 3855"/>
            <p:cNvSpPr>
              <a:spLocks noChangeShapeType="1"/>
            </p:cNvSpPr>
            <p:nvPr/>
          </p:nvSpPr>
          <p:spPr bwMode="auto">
            <a:xfrm>
              <a:off x="3333" y="214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70" name="Line 3856"/>
            <p:cNvSpPr>
              <a:spLocks noChangeShapeType="1"/>
            </p:cNvSpPr>
            <p:nvPr/>
          </p:nvSpPr>
          <p:spPr bwMode="auto">
            <a:xfrm>
              <a:off x="3333" y="215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71" name="Line 3857"/>
            <p:cNvSpPr>
              <a:spLocks noChangeShapeType="1"/>
            </p:cNvSpPr>
            <p:nvPr/>
          </p:nvSpPr>
          <p:spPr bwMode="auto">
            <a:xfrm>
              <a:off x="3333" y="21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72" name="Line 3858"/>
            <p:cNvSpPr>
              <a:spLocks noChangeShapeType="1"/>
            </p:cNvSpPr>
            <p:nvPr/>
          </p:nvSpPr>
          <p:spPr bwMode="auto">
            <a:xfrm>
              <a:off x="3333" y="21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73" name="Line 3859"/>
            <p:cNvSpPr>
              <a:spLocks noChangeShapeType="1"/>
            </p:cNvSpPr>
            <p:nvPr/>
          </p:nvSpPr>
          <p:spPr bwMode="auto">
            <a:xfrm>
              <a:off x="3333" y="21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74" name="Line 3860"/>
            <p:cNvSpPr>
              <a:spLocks noChangeShapeType="1"/>
            </p:cNvSpPr>
            <p:nvPr/>
          </p:nvSpPr>
          <p:spPr bwMode="auto">
            <a:xfrm>
              <a:off x="3333" y="22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75" name="Line 3861"/>
            <p:cNvSpPr>
              <a:spLocks noChangeShapeType="1"/>
            </p:cNvSpPr>
            <p:nvPr/>
          </p:nvSpPr>
          <p:spPr bwMode="auto">
            <a:xfrm>
              <a:off x="3333" y="22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76" name="Line 3862"/>
            <p:cNvSpPr>
              <a:spLocks noChangeShapeType="1"/>
            </p:cNvSpPr>
            <p:nvPr/>
          </p:nvSpPr>
          <p:spPr bwMode="auto">
            <a:xfrm>
              <a:off x="3333" y="22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77" name="Line 3863"/>
            <p:cNvSpPr>
              <a:spLocks noChangeShapeType="1"/>
            </p:cNvSpPr>
            <p:nvPr/>
          </p:nvSpPr>
          <p:spPr bwMode="auto">
            <a:xfrm>
              <a:off x="3333" y="224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78" name="Line 3864"/>
            <p:cNvSpPr>
              <a:spLocks noChangeShapeType="1"/>
            </p:cNvSpPr>
            <p:nvPr/>
          </p:nvSpPr>
          <p:spPr bwMode="auto">
            <a:xfrm>
              <a:off x="3333" y="22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79" name="Line 3865"/>
            <p:cNvSpPr>
              <a:spLocks noChangeShapeType="1"/>
            </p:cNvSpPr>
            <p:nvPr/>
          </p:nvSpPr>
          <p:spPr bwMode="auto">
            <a:xfrm>
              <a:off x="3333" y="22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0" name="Line 3866"/>
            <p:cNvSpPr>
              <a:spLocks noChangeShapeType="1"/>
            </p:cNvSpPr>
            <p:nvPr/>
          </p:nvSpPr>
          <p:spPr bwMode="auto">
            <a:xfrm>
              <a:off x="3333" y="228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1" name="Line 3867"/>
            <p:cNvSpPr>
              <a:spLocks noChangeShapeType="1"/>
            </p:cNvSpPr>
            <p:nvPr/>
          </p:nvSpPr>
          <p:spPr bwMode="auto">
            <a:xfrm>
              <a:off x="3333" y="229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2" name="Line 3868"/>
            <p:cNvSpPr>
              <a:spLocks noChangeShapeType="1"/>
            </p:cNvSpPr>
            <p:nvPr/>
          </p:nvSpPr>
          <p:spPr bwMode="auto">
            <a:xfrm>
              <a:off x="3333" y="23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3" name="Line 3869"/>
            <p:cNvSpPr>
              <a:spLocks noChangeShapeType="1"/>
            </p:cNvSpPr>
            <p:nvPr/>
          </p:nvSpPr>
          <p:spPr bwMode="auto">
            <a:xfrm>
              <a:off x="3333" y="23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4" name="Line 3870"/>
            <p:cNvSpPr>
              <a:spLocks noChangeShapeType="1"/>
            </p:cNvSpPr>
            <p:nvPr/>
          </p:nvSpPr>
          <p:spPr bwMode="auto">
            <a:xfrm>
              <a:off x="3333" y="233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5" name="Line 3871"/>
            <p:cNvSpPr>
              <a:spLocks noChangeShapeType="1"/>
            </p:cNvSpPr>
            <p:nvPr/>
          </p:nvSpPr>
          <p:spPr bwMode="auto">
            <a:xfrm>
              <a:off x="3333" y="23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6" name="Line 3872"/>
            <p:cNvSpPr>
              <a:spLocks noChangeShapeType="1"/>
            </p:cNvSpPr>
            <p:nvPr/>
          </p:nvSpPr>
          <p:spPr bwMode="auto">
            <a:xfrm>
              <a:off x="3333" y="23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7" name="Line 3873"/>
            <p:cNvSpPr>
              <a:spLocks noChangeShapeType="1"/>
            </p:cNvSpPr>
            <p:nvPr/>
          </p:nvSpPr>
          <p:spPr bwMode="auto">
            <a:xfrm>
              <a:off x="3333" y="23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8" name="Line 3874"/>
            <p:cNvSpPr>
              <a:spLocks noChangeShapeType="1"/>
            </p:cNvSpPr>
            <p:nvPr/>
          </p:nvSpPr>
          <p:spPr bwMode="auto">
            <a:xfrm>
              <a:off x="3333" y="23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9" name="Line 3875"/>
            <p:cNvSpPr>
              <a:spLocks noChangeShapeType="1"/>
            </p:cNvSpPr>
            <p:nvPr/>
          </p:nvSpPr>
          <p:spPr bwMode="auto">
            <a:xfrm>
              <a:off x="3333" y="24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0" name="Line 3876"/>
            <p:cNvSpPr>
              <a:spLocks noChangeShapeType="1"/>
            </p:cNvSpPr>
            <p:nvPr/>
          </p:nvSpPr>
          <p:spPr bwMode="auto">
            <a:xfrm>
              <a:off x="3333" y="24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1" name="Line 3877"/>
            <p:cNvSpPr>
              <a:spLocks noChangeShapeType="1"/>
            </p:cNvSpPr>
            <p:nvPr/>
          </p:nvSpPr>
          <p:spPr bwMode="auto">
            <a:xfrm>
              <a:off x="3333" y="242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2" name="Line 3878"/>
            <p:cNvSpPr>
              <a:spLocks noChangeShapeType="1"/>
            </p:cNvSpPr>
            <p:nvPr/>
          </p:nvSpPr>
          <p:spPr bwMode="auto">
            <a:xfrm>
              <a:off x="3333" y="243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3" name="Line 3879"/>
            <p:cNvSpPr>
              <a:spLocks noChangeShapeType="1"/>
            </p:cNvSpPr>
            <p:nvPr/>
          </p:nvSpPr>
          <p:spPr bwMode="auto">
            <a:xfrm>
              <a:off x="3333" y="24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4" name="Line 3880"/>
            <p:cNvSpPr>
              <a:spLocks noChangeShapeType="1"/>
            </p:cNvSpPr>
            <p:nvPr/>
          </p:nvSpPr>
          <p:spPr bwMode="auto">
            <a:xfrm>
              <a:off x="3333" y="24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5" name="Line 3881"/>
            <p:cNvSpPr>
              <a:spLocks noChangeShapeType="1"/>
            </p:cNvSpPr>
            <p:nvPr/>
          </p:nvSpPr>
          <p:spPr bwMode="auto">
            <a:xfrm>
              <a:off x="3333" y="247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6" name="Line 3882"/>
            <p:cNvSpPr>
              <a:spLocks noChangeShapeType="1"/>
            </p:cNvSpPr>
            <p:nvPr/>
          </p:nvSpPr>
          <p:spPr bwMode="auto">
            <a:xfrm>
              <a:off x="3333" y="248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7" name="Line 3883"/>
            <p:cNvSpPr>
              <a:spLocks noChangeShapeType="1"/>
            </p:cNvSpPr>
            <p:nvPr/>
          </p:nvSpPr>
          <p:spPr bwMode="auto">
            <a:xfrm>
              <a:off x="3333" y="25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8" name="Line 3884"/>
            <p:cNvSpPr>
              <a:spLocks noChangeShapeType="1"/>
            </p:cNvSpPr>
            <p:nvPr/>
          </p:nvSpPr>
          <p:spPr bwMode="auto">
            <a:xfrm>
              <a:off x="3333" y="25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9" name="Line 3885"/>
            <p:cNvSpPr>
              <a:spLocks noChangeShapeType="1"/>
            </p:cNvSpPr>
            <p:nvPr/>
          </p:nvSpPr>
          <p:spPr bwMode="auto">
            <a:xfrm>
              <a:off x="3333" y="25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0" name="Line 3886"/>
            <p:cNvSpPr>
              <a:spLocks noChangeShapeType="1"/>
            </p:cNvSpPr>
            <p:nvPr/>
          </p:nvSpPr>
          <p:spPr bwMode="auto">
            <a:xfrm>
              <a:off x="3333" y="25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1" name="Line 3887"/>
            <p:cNvSpPr>
              <a:spLocks noChangeShapeType="1"/>
            </p:cNvSpPr>
            <p:nvPr/>
          </p:nvSpPr>
          <p:spPr bwMode="auto">
            <a:xfrm>
              <a:off x="3333" y="25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2" name="Line 3888"/>
            <p:cNvSpPr>
              <a:spLocks noChangeShapeType="1"/>
            </p:cNvSpPr>
            <p:nvPr/>
          </p:nvSpPr>
          <p:spPr bwMode="auto">
            <a:xfrm>
              <a:off x="3333" y="256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3" name="Line 3889"/>
            <p:cNvSpPr>
              <a:spLocks noChangeShapeType="1"/>
            </p:cNvSpPr>
            <p:nvPr/>
          </p:nvSpPr>
          <p:spPr bwMode="auto">
            <a:xfrm>
              <a:off x="3333" y="257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4" name="Line 3890"/>
            <p:cNvSpPr>
              <a:spLocks noChangeShapeType="1"/>
            </p:cNvSpPr>
            <p:nvPr/>
          </p:nvSpPr>
          <p:spPr bwMode="auto">
            <a:xfrm>
              <a:off x="3333" y="25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5" name="Line 3891"/>
            <p:cNvSpPr>
              <a:spLocks noChangeShapeType="1"/>
            </p:cNvSpPr>
            <p:nvPr/>
          </p:nvSpPr>
          <p:spPr bwMode="auto">
            <a:xfrm>
              <a:off x="3333" y="26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6" name="Line 3892"/>
            <p:cNvSpPr>
              <a:spLocks noChangeShapeType="1"/>
            </p:cNvSpPr>
            <p:nvPr/>
          </p:nvSpPr>
          <p:spPr bwMode="auto">
            <a:xfrm>
              <a:off x="3333" y="261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7" name="Line 3893"/>
            <p:cNvSpPr>
              <a:spLocks noChangeShapeType="1"/>
            </p:cNvSpPr>
            <p:nvPr/>
          </p:nvSpPr>
          <p:spPr bwMode="auto">
            <a:xfrm>
              <a:off x="3333" y="262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8" name="Line 3894"/>
            <p:cNvSpPr>
              <a:spLocks noChangeShapeType="1"/>
            </p:cNvSpPr>
            <p:nvPr/>
          </p:nvSpPr>
          <p:spPr bwMode="auto">
            <a:xfrm>
              <a:off x="3333" y="26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9" name="Line 3895"/>
            <p:cNvSpPr>
              <a:spLocks noChangeShapeType="1"/>
            </p:cNvSpPr>
            <p:nvPr/>
          </p:nvSpPr>
          <p:spPr bwMode="auto">
            <a:xfrm>
              <a:off x="3333" y="26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0" name="Line 3896"/>
            <p:cNvSpPr>
              <a:spLocks noChangeShapeType="1"/>
            </p:cNvSpPr>
            <p:nvPr/>
          </p:nvSpPr>
          <p:spPr bwMode="auto">
            <a:xfrm>
              <a:off x="3333" y="26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1" name="Line 3897"/>
            <p:cNvSpPr>
              <a:spLocks noChangeShapeType="1"/>
            </p:cNvSpPr>
            <p:nvPr/>
          </p:nvSpPr>
          <p:spPr bwMode="auto">
            <a:xfrm>
              <a:off x="3333" y="26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2" name="Line 3898"/>
            <p:cNvSpPr>
              <a:spLocks noChangeShapeType="1"/>
            </p:cNvSpPr>
            <p:nvPr/>
          </p:nvSpPr>
          <p:spPr bwMode="auto">
            <a:xfrm>
              <a:off x="3333" y="26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3" name="Line 3899"/>
            <p:cNvSpPr>
              <a:spLocks noChangeShapeType="1"/>
            </p:cNvSpPr>
            <p:nvPr/>
          </p:nvSpPr>
          <p:spPr bwMode="auto">
            <a:xfrm>
              <a:off x="3333" y="27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4" name="Line 3900"/>
            <p:cNvSpPr>
              <a:spLocks noChangeShapeType="1"/>
            </p:cNvSpPr>
            <p:nvPr/>
          </p:nvSpPr>
          <p:spPr bwMode="auto">
            <a:xfrm>
              <a:off x="3333" y="27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5" name="Line 3901"/>
            <p:cNvSpPr>
              <a:spLocks noChangeShapeType="1"/>
            </p:cNvSpPr>
            <p:nvPr/>
          </p:nvSpPr>
          <p:spPr bwMode="auto">
            <a:xfrm>
              <a:off x="3333" y="27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6" name="Line 3902"/>
            <p:cNvSpPr>
              <a:spLocks noChangeShapeType="1"/>
            </p:cNvSpPr>
            <p:nvPr/>
          </p:nvSpPr>
          <p:spPr bwMode="auto">
            <a:xfrm>
              <a:off x="3333" y="27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7" name="Line 3903"/>
            <p:cNvSpPr>
              <a:spLocks noChangeShapeType="1"/>
            </p:cNvSpPr>
            <p:nvPr/>
          </p:nvSpPr>
          <p:spPr bwMode="auto">
            <a:xfrm>
              <a:off x="3333" y="275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8" name="Line 3904"/>
            <p:cNvSpPr>
              <a:spLocks noChangeShapeType="1"/>
            </p:cNvSpPr>
            <p:nvPr/>
          </p:nvSpPr>
          <p:spPr bwMode="auto">
            <a:xfrm>
              <a:off x="3333" y="276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9" name="Line 3905"/>
            <p:cNvSpPr>
              <a:spLocks noChangeShapeType="1"/>
            </p:cNvSpPr>
            <p:nvPr/>
          </p:nvSpPr>
          <p:spPr bwMode="auto">
            <a:xfrm>
              <a:off x="3333" y="2782"/>
              <a:ext cx="0" cy="2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0" name="Line 3906"/>
            <p:cNvSpPr>
              <a:spLocks noChangeShapeType="1"/>
            </p:cNvSpPr>
            <p:nvPr/>
          </p:nvSpPr>
          <p:spPr bwMode="auto">
            <a:xfrm>
              <a:off x="3380" y="2766"/>
              <a:ext cx="0" cy="1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1" name="Line 3907"/>
            <p:cNvSpPr>
              <a:spLocks noChangeShapeType="1"/>
            </p:cNvSpPr>
            <p:nvPr/>
          </p:nvSpPr>
          <p:spPr bwMode="auto">
            <a:xfrm>
              <a:off x="3380" y="8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2" name="Line 3908"/>
            <p:cNvSpPr>
              <a:spLocks noChangeShapeType="1"/>
            </p:cNvSpPr>
            <p:nvPr/>
          </p:nvSpPr>
          <p:spPr bwMode="auto">
            <a:xfrm>
              <a:off x="3380" y="8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3" name="Line 3909"/>
            <p:cNvSpPr>
              <a:spLocks noChangeShapeType="1"/>
            </p:cNvSpPr>
            <p:nvPr/>
          </p:nvSpPr>
          <p:spPr bwMode="auto">
            <a:xfrm>
              <a:off x="3380" y="8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4" name="Line 3910"/>
            <p:cNvSpPr>
              <a:spLocks noChangeShapeType="1"/>
            </p:cNvSpPr>
            <p:nvPr/>
          </p:nvSpPr>
          <p:spPr bwMode="auto">
            <a:xfrm>
              <a:off x="3380" y="8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5" name="Line 3911"/>
            <p:cNvSpPr>
              <a:spLocks noChangeShapeType="1"/>
            </p:cNvSpPr>
            <p:nvPr/>
          </p:nvSpPr>
          <p:spPr bwMode="auto">
            <a:xfrm>
              <a:off x="3380" y="9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6" name="Line 3912"/>
            <p:cNvSpPr>
              <a:spLocks noChangeShapeType="1"/>
            </p:cNvSpPr>
            <p:nvPr/>
          </p:nvSpPr>
          <p:spPr bwMode="auto">
            <a:xfrm>
              <a:off x="3380" y="92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7" name="Line 3913"/>
            <p:cNvSpPr>
              <a:spLocks noChangeShapeType="1"/>
            </p:cNvSpPr>
            <p:nvPr/>
          </p:nvSpPr>
          <p:spPr bwMode="auto">
            <a:xfrm>
              <a:off x="3380" y="93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8" name="Line 3914"/>
            <p:cNvSpPr>
              <a:spLocks noChangeShapeType="1"/>
            </p:cNvSpPr>
            <p:nvPr/>
          </p:nvSpPr>
          <p:spPr bwMode="auto">
            <a:xfrm>
              <a:off x="3380" y="9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9" name="Line 3915"/>
            <p:cNvSpPr>
              <a:spLocks noChangeShapeType="1"/>
            </p:cNvSpPr>
            <p:nvPr/>
          </p:nvSpPr>
          <p:spPr bwMode="auto">
            <a:xfrm>
              <a:off x="3380" y="9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0" name="Line 3916"/>
            <p:cNvSpPr>
              <a:spLocks noChangeShapeType="1"/>
            </p:cNvSpPr>
            <p:nvPr/>
          </p:nvSpPr>
          <p:spPr bwMode="auto">
            <a:xfrm>
              <a:off x="3380" y="97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1" name="Line 3917"/>
            <p:cNvSpPr>
              <a:spLocks noChangeShapeType="1"/>
            </p:cNvSpPr>
            <p:nvPr/>
          </p:nvSpPr>
          <p:spPr bwMode="auto">
            <a:xfrm>
              <a:off x="3380" y="98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2" name="Line 3918"/>
            <p:cNvSpPr>
              <a:spLocks noChangeShapeType="1"/>
            </p:cNvSpPr>
            <p:nvPr/>
          </p:nvSpPr>
          <p:spPr bwMode="auto">
            <a:xfrm>
              <a:off x="3380" y="10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3" name="Line 3919"/>
            <p:cNvSpPr>
              <a:spLocks noChangeShapeType="1"/>
            </p:cNvSpPr>
            <p:nvPr/>
          </p:nvSpPr>
          <p:spPr bwMode="auto">
            <a:xfrm>
              <a:off x="3380" y="10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4" name="Line 3920"/>
            <p:cNvSpPr>
              <a:spLocks noChangeShapeType="1"/>
            </p:cNvSpPr>
            <p:nvPr/>
          </p:nvSpPr>
          <p:spPr bwMode="auto">
            <a:xfrm>
              <a:off x="3380" y="10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5" name="Line 3921"/>
            <p:cNvSpPr>
              <a:spLocks noChangeShapeType="1"/>
            </p:cNvSpPr>
            <p:nvPr/>
          </p:nvSpPr>
          <p:spPr bwMode="auto">
            <a:xfrm>
              <a:off x="3380" y="10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6" name="Line 3922"/>
            <p:cNvSpPr>
              <a:spLocks noChangeShapeType="1"/>
            </p:cNvSpPr>
            <p:nvPr/>
          </p:nvSpPr>
          <p:spPr bwMode="auto">
            <a:xfrm>
              <a:off x="3380" y="10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7" name="Line 3923"/>
            <p:cNvSpPr>
              <a:spLocks noChangeShapeType="1"/>
            </p:cNvSpPr>
            <p:nvPr/>
          </p:nvSpPr>
          <p:spPr bwMode="auto">
            <a:xfrm>
              <a:off x="3380" y="106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8" name="Line 3924"/>
            <p:cNvSpPr>
              <a:spLocks noChangeShapeType="1"/>
            </p:cNvSpPr>
            <p:nvPr/>
          </p:nvSpPr>
          <p:spPr bwMode="auto">
            <a:xfrm>
              <a:off x="3380" y="107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9" name="Line 3925"/>
            <p:cNvSpPr>
              <a:spLocks noChangeShapeType="1"/>
            </p:cNvSpPr>
            <p:nvPr/>
          </p:nvSpPr>
          <p:spPr bwMode="auto">
            <a:xfrm>
              <a:off x="3380" y="10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0" name="Line 3926"/>
            <p:cNvSpPr>
              <a:spLocks noChangeShapeType="1"/>
            </p:cNvSpPr>
            <p:nvPr/>
          </p:nvSpPr>
          <p:spPr bwMode="auto">
            <a:xfrm>
              <a:off x="3380" y="11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1" name="Line 3927"/>
            <p:cNvSpPr>
              <a:spLocks noChangeShapeType="1"/>
            </p:cNvSpPr>
            <p:nvPr/>
          </p:nvSpPr>
          <p:spPr bwMode="auto">
            <a:xfrm>
              <a:off x="3380" y="111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2" name="Line 3928"/>
            <p:cNvSpPr>
              <a:spLocks noChangeShapeType="1"/>
            </p:cNvSpPr>
            <p:nvPr/>
          </p:nvSpPr>
          <p:spPr bwMode="auto">
            <a:xfrm>
              <a:off x="3380" y="112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3" name="Line 3929"/>
            <p:cNvSpPr>
              <a:spLocks noChangeShapeType="1"/>
            </p:cNvSpPr>
            <p:nvPr/>
          </p:nvSpPr>
          <p:spPr bwMode="auto">
            <a:xfrm>
              <a:off x="3380" y="11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4" name="Line 3930"/>
            <p:cNvSpPr>
              <a:spLocks noChangeShapeType="1"/>
            </p:cNvSpPr>
            <p:nvPr/>
          </p:nvSpPr>
          <p:spPr bwMode="auto">
            <a:xfrm>
              <a:off x="3380" y="11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5" name="Line 3931"/>
            <p:cNvSpPr>
              <a:spLocks noChangeShapeType="1"/>
            </p:cNvSpPr>
            <p:nvPr/>
          </p:nvSpPr>
          <p:spPr bwMode="auto">
            <a:xfrm>
              <a:off x="3380" y="11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6" name="Line 3932"/>
            <p:cNvSpPr>
              <a:spLocks noChangeShapeType="1"/>
            </p:cNvSpPr>
            <p:nvPr/>
          </p:nvSpPr>
          <p:spPr bwMode="auto">
            <a:xfrm>
              <a:off x="3380" y="11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7" name="Line 3933"/>
            <p:cNvSpPr>
              <a:spLocks noChangeShapeType="1"/>
            </p:cNvSpPr>
            <p:nvPr/>
          </p:nvSpPr>
          <p:spPr bwMode="auto">
            <a:xfrm>
              <a:off x="3380" y="11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8" name="Line 3934"/>
            <p:cNvSpPr>
              <a:spLocks noChangeShapeType="1"/>
            </p:cNvSpPr>
            <p:nvPr/>
          </p:nvSpPr>
          <p:spPr bwMode="auto">
            <a:xfrm>
              <a:off x="3380" y="12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9" name="Line 3935"/>
            <p:cNvSpPr>
              <a:spLocks noChangeShapeType="1"/>
            </p:cNvSpPr>
            <p:nvPr/>
          </p:nvSpPr>
          <p:spPr bwMode="auto">
            <a:xfrm>
              <a:off x="3380" y="12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0" name="Line 3936"/>
            <p:cNvSpPr>
              <a:spLocks noChangeShapeType="1"/>
            </p:cNvSpPr>
            <p:nvPr/>
          </p:nvSpPr>
          <p:spPr bwMode="auto">
            <a:xfrm>
              <a:off x="3380" y="12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1" name="Line 3937"/>
            <p:cNvSpPr>
              <a:spLocks noChangeShapeType="1"/>
            </p:cNvSpPr>
            <p:nvPr/>
          </p:nvSpPr>
          <p:spPr bwMode="auto">
            <a:xfrm>
              <a:off x="3380" y="12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2" name="Line 3938"/>
            <p:cNvSpPr>
              <a:spLocks noChangeShapeType="1"/>
            </p:cNvSpPr>
            <p:nvPr/>
          </p:nvSpPr>
          <p:spPr bwMode="auto">
            <a:xfrm>
              <a:off x="3380" y="125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3" name="Line 3939"/>
            <p:cNvSpPr>
              <a:spLocks noChangeShapeType="1"/>
            </p:cNvSpPr>
            <p:nvPr/>
          </p:nvSpPr>
          <p:spPr bwMode="auto">
            <a:xfrm>
              <a:off x="3380" y="126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4" name="Line 3940"/>
            <p:cNvSpPr>
              <a:spLocks noChangeShapeType="1"/>
            </p:cNvSpPr>
            <p:nvPr/>
          </p:nvSpPr>
          <p:spPr bwMode="auto">
            <a:xfrm>
              <a:off x="3380" y="12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5" name="Line 3941"/>
            <p:cNvSpPr>
              <a:spLocks noChangeShapeType="1"/>
            </p:cNvSpPr>
            <p:nvPr/>
          </p:nvSpPr>
          <p:spPr bwMode="auto">
            <a:xfrm>
              <a:off x="3380" y="12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6" name="Line 3942"/>
            <p:cNvSpPr>
              <a:spLocks noChangeShapeType="1"/>
            </p:cNvSpPr>
            <p:nvPr/>
          </p:nvSpPr>
          <p:spPr bwMode="auto">
            <a:xfrm>
              <a:off x="3380" y="130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7" name="Line 3943"/>
            <p:cNvSpPr>
              <a:spLocks noChangeShapeType="1"/>
            </p:cNvSpPr>
            <p:nvPr/>
          </p:nvSpPr>
          <p:spPr bwMode="auto">
            <a:xfrm>
              <a:off x="3380" y="131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8" name="Line 3944"/>
            <p:cNvSpPr>
              <a:spLocks noChangeShapeType="1"/>
            </p:cNvSpPr>
            <p:nvPr/>
          </p:nvSpPr>
          <p:spPr bwMode="auto">
            <a:xfrm>
              <a:off x="3380" y="13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9" name="Line 3945"/>
            <p:cNvSpPr>
              <a:spLocks noChangeShapeType="1"/>
            </p:cNvSpPr>
            <p:nvPr/>
          </p:nvSpPr>
          <p:spPr bwMode="auto">
            <a:xfrm>
              <a:off x="3380" y="13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0" name="Line 3946"/>
            <p:cNvSpPr>
              <a:spLocks noChangeShapeType="1"/>
            </p:cNvSpPr>
            <p:nvPr/>
          </p:nvSpPr>
          <p:spPr bwMode="auto">
            <a:xfrm>
              <a:off x="3380" y="13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1" name="Line 3947"/>
            <p:cNvSpPr>
              <a:spLocks noChangeShapeType="1"/>
            </p:cNvSpPr>
            <p:nvPr/>
          </p:nvSpPr>
          <p:spPr bwMode="auto">
            <a:xfrm>
              <a:off x="3380" y="13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2" name="Line 3948"/>
            <p:cNvSpPr>
              <a:spLocks noChangeShapeType="1"/>
            </p:cNvSpPr>
            <p:nvPr/>
          </p:nvSpPr>
          <p:spPr bwMode="auto">
            <a:xfrm>
              <a:off x="3380" y="13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3" name="Line 3949"/>
            <p:cNvSpPr>
              <a:spLocks noChangeShapeType="1"/>
            </p:cNvSpPr>
            <p:nvPr/>
          </p:nvSpPr>
          <p:spPr bwMode="auto">
            <a:xfrm>
              <a:off x="3380" y="139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4" name="Line 3950"/>
            <p:cNvSpPr>
              <a:spLocks noChangeShapeType="1"/>
            </p:cNvSpPr>
            <p:nvPr/>
          </p:nvSpPr>
          <p:spPr bwMode="auto">
            <a:xfrm>
              <a:off x="3380" y="140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5" name="Line 3951"/>
            <p:cNvSpPr>
              <a:spLocks noChangeShapeType="1"/>
            </p:cNvSpPr>
            <p:nvPr/>
          </p:nvSpPr>
          <p:spPr bwMode="auto">
            <a:xfrm>
              <a:off x="3380" y="14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6" name="Line 3952"/>
            <p:cNvSpPr>
              <a:spLocks noChangeShapeType="1"/>
            </p:cNvSpPr>
            <p:nvPr/>
          </p:nvSpPr>
          <p:spPr bwMode="auto">
            <a:xfrm>
              <a:off x="3380" y="14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7" name="Line 3953"/>
            <p:cNvSpPr>
              <a:spLocks noChangeShapeType="1"/>
            </p:cNvSpPr>
            <p:nvPr/>
          </p:nvSpPr>
          <p:spPr bwMode="auto">
            <a:xfrm>
              <a:off x="3380" y="144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8" name="Line 3954"/>
            <p:cNvSpPr>
              <a:spLocks noChangeShapeType="1"/>
            </p:cNvSpPr>
            <p:nvPr/>
          </p:nvSpPr>
          <p:spPr bwMode="auto">
            <a:xfrm>
              <a:off x="3380" y="145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9" name="Line 3955"/>
            <p:cNvSpPr>
              <a:spLocks noChangeShapeType="1"/>
            </p:cNvSpPr>
            <p:nvPr/>
          </p:nvSpPr>
          <p:spPr bwMode="auto">
            <a:xfrm>
              <a:off x="3380" y="14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0" name="Line 3956"/>
            <p:cNvSpPr>
              <a:spLocks noChangeShapeType="1"/>
            </p:cNvSpPr>
            <p:nvPr/>
          </p:nvSpPr>
          <p:spPr bwMode="auto">
            <a:xfrm>
              <a:off x="3380" y="14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1" name="Line 3957"/>
            <p:cNvSpPr>
              <a:spLocks noChangeShapeType="1"/>
            </p:cNvSpPr>
            <p:nvPr/>
          </p:nvSpPr>
          <p:spPr bwMode="auto">
            <a:xfrm>
              <a:off x="3380" y="14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2" name="Line 3958"/>
            <p:cNvSpPr>
              <a:spLocks noChangeShapeType="1"/>
            </p:cNvSpPr>
            <p:nvPr/>
          </p:nvSpPr>
          <p:spPr bwMode="auto">
            <a:xfrm>
              <a:off x="3380" y="15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3" name="Line 3959"/>
            <p:cNvSpPr>
              <a:spLocks noChangeShapeType="1"/>
            </p:cNvSpPr>
            <p:nvPr/>
          </p:nvSpPr>
          <p:spPr bwMode="auto">
            <a:xfrm>
              <a:off x="3380" y="15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4" name="Line 3960"/>
            <p:cNvSpPr>
              <a:spLocks noChangeShapeType="1"/>
            </p:cNvSpPr>
            <p:nvPr/>
          </p:nvSpPr>
          <p:spPr bwMode="auto">
            <a:xfrm>
              <a:off x="3380" y="15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5" name="Line 3961"/>
            <p:cNvSpPr>
              <a:spLocks noChangeShapeType="1"/>
            </p:cNvSpPr>
            <p:nvPr/>
          </p:nvSpPr>
          <p:spPr bwMode="auto">
            <a:xfrm>
              <a:off x="3380" y="154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6" name="Line 3962"/>
            <p:cNvSpPr>
              <a:spLocks noChangeShapeType="1"/>
            </p:cNvSpPr>
            <p:nvPr/>
          </p:nvSpPr>
          <p:spPr bwMode="auto">
            <a:xfrm>
              <a:off x="3380" y="15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7" name="Line 3963"/>
            <p:cNvSpPr>
              <a:spLocks noChangeShapeType="1"/>
            </p:cNvSpPr>
            <p:nvPr/>
          </p:nvSpPr>
          <p:spPr bwMode="auto">
            <a:xfrm>
              <a:off x="3380" y="15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8" name="Line 3964"/>
            <p:cNvSpPr>
              <a:spLocks noChangeShapeType="1"/>
            </p:cNvSpPr>
            <p:nvPr/>
          </p:nvSpPr>
          <p:spPr bwMode="auto">
            <a:xfrm>
              <a:off x="3380" y="15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9" name="Line 3965"/>
            <p:cNvSpPr>
              <a:spLocks noChangeShapeType="1"/>
            </p:cNvSpPr>
            <p:nvPr/>
          </p:nvSpPr>
          <p:spPr bwMode="auto">
            <a:xfrm>
              <a:off x="3380" y="15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0" name="Line 3966"/>
            <p:cNvSpPr>
              <a:spLocks noChangeShapeType="1"/>
            </p:cNvSpPr>
            <p:nvPr/>
          </p:nvSpPr>
          <p:spPr bwMode="auto">
            <a:xfrm>
              <a:off x="3380" y="16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1" name="Line 3967"/>
            <p:cNvSpPr>
              <a:spLocks noChangeShapeType="1"/>
            </p:cNvSpPr>
            <p:nvPr/>
          </p:nvSpPr>
          <p:spPr bwMode="auto">
            <a:xfrm>
              <a:off x="3380" y="16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2" name="Line 3968"/>
            <p:cNvSpPr>
              <a:spLocks noChangeShapeType="1"/>
            </p:cNvSpPr>
            <p:nvPr/>
          </p:nvSpPr>
          <p:spPr bwMode="auto">
            <a:xfrm>
              <a:off x="3380" y="163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3" name="Line 3969"/>
            <p:cNvSpPr>
              <a:spLocks noChangeShapeType="1"/>
            </p:cNvSpPr>
            <p:nvPr/>
          </p:nvSpPr>
          <p:spPr bwMode="auto">
            <a:xfrm>
              <a:off x="3380" y="16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4" name="Line 3970"/>
            <p:cNvSpPr>
              <a:spLocks noChangeShapeType="1"/>
            </p:cNvSpPr>
            <p:nvPr/>
          </p:nvSpPr>
          <p:spPr bwMode="auto">
            <a:xfrm>
              <a:off x="3380" y="16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5" name="Line 3971"/>
            <p:cNvSpPr>
              <a:spLocks noChangeShapeType="1"/>
            </p:cNvSpPr>
            <p:nvPr/>
          </p:nvSpPr>
          <p:spPr bwMode="auto">
            <a:xfrm>
              <a:off x="3380" y="16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6" name="Line 3972"/>
            <p:cNvSpPr>
              <a:spLocks noChangeShapeType="1"/>
            </p:cNvSpPr>
            <p:nvPr/>
          </p:nvSpPr>
          <p:spPr bwMode="auto">
            <a:xfrm>
              <a:off x="3380" y="16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7" name="Line 3973"/>
            <p:cNvSpPr>
              <a:spLocks noChangeShapeType="1"/>
            </p:cNvSpPr>
            <p:nvPr/>
          </p:nvSpPr>
          <p:spPr bwMode="auto">
            <a:xfrm>
              <a:off x="3380" y="17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8" name="Line 3974"/>
            <p:cNvSpPr>
              <a:spLocks noChangeShapeType="1"/>
            </p:cNvSpPr>
            <p:nvPr/>
          </p:nvSpPr>
          <p:spPr bwMode="auto">
            <a:xfrm>
              <a:off x="3380" y="17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9" name="Line 3975"/>
            <p:cNvSpPr>
              <a:spLocks noChangeShapeType="1"/>
            </p:cNvSpPr>
            <p:nvPr/>
          </p:nvSpPr>
          <p:spPr bwMode="auto">
            <a:xfrm>
              <a:off x="3380" y="17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0" name="Line 3976"/>
            <p:cNvSpPr>
              <a:spLocks noChangeShapeType="1"/>
            </p:cNvSpPr>
            <p:nvPr/>
          </p:nvSpPr>
          <p:spPr bwMode="auto">
            <a:xfrm>
              <a:off x="3380" y="17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1" name="Line 3977"/>
            <p:cNvSpPr>
              <a:spLocks noChangeShapeType="1"/>
            </p:cNvSpPr>
            <p:nvPr/>
          </p:nvSpPr>
          <p:spPr bwMode="auto">
            <a:xfrm>
              <a:off x="3380" y="17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2" name="Line 3978"/>
            <p:cNvSpPr>
              <a:spLocks noChangeShapeType="1"/>
            </p:cNvSpPr>
            <p:nvPr/>
          </p:nvSpPr>
          <p:spPr bwMode="auto">
            <a:xfrm>
              <a:off x="3380" y="17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3" name="Line 3979"/>
            <p:cNvSpPr>
              <a:spLocks noChangeShapeType="1"/>
            </p:cNvSpPr>
            <p:nvPr/>
          </p:nvSpPr>
          <p:spPr bwMode="auto">
            <a:xfrm>
              <a:off x="3380" y="177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4" name="Line 3980"/>
            <p:cNvSpPr>
              <a:spLocks noChangeShapeType="1"/>
            </p:cNvSpPr>
            <p:nvPr/>
          </p:nvSpPr>
          <p:spPr bwMode="auto">
            <a:xfrm>
              <a:off x="3380" y="17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5" name="Line 3981"/>
            <p:cNvSpPr>
              <a:spLocks noChangeShapeType="1"/>
            </p:cNvSpPr>
            <p:nvPr/>
          </p:nvSpPr>
          <p:spPr bwMode="auto">
            <a:xfrm>
              <a:off x="3380" y="18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6" name="Line 3982"/>
            <p:cNvSpPr>
              <a:spLocks noChangeShapeType="1"/>
            </p:cNvSpPr>
            <p:nvPr/>
          </p:nvSpPr>
          <p:spPr bwMode="auto">
            <a:xfrm>
              <a:off x="3380" y="18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7" name="Line 3983"/>
            <p:cNvSpPr>
              <a:spLocks noChangeShapeType="1"/>
            </p:cNvSpPr>
            <p:nvPr/>
          </p:nvSpPr>
          <p:spPr bwMode="auto">
            <a:xfrm>
              <a:off x="3380" y="18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8" name="Line 3984"/>
            <p:cNvSpPr>
              <a:spLocks noChangeShapeType="1"/>
            </p:cNvSpPr>
            <p:nvPr/>
          </p:nvSpPr>
          <p:spPr bwMode="auto">
            <a:xfrm>
              <a:off x="3380" y="18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9" name="Line 3985"/>
            <p:cNvSpPr>
              <a:spLocks noChangeShapeType="1"/>
            </p:cNvSpPr>
            <p:nvPr/>
          </p:nvSpPr>
          <p:spPr bwMode="auto">
            <a:xfrm>
              <a:off x="3380" y="18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0" name="Line 3986"/>
            <p:cNvSpPr>
              <a:spLocks noChangeShapeType="1"/>
            </p:cNvSpPr>
            <p:nvPr/>
          </p:nvSpPr>
          <p:spPr bwMode="auto">
            <a:xfrm>
              <a:off x="3380" y="18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1" name="Line 3987"/>
            <p:cNvSpPr>
              <a:spLocks noChangeShapeType="1"/>
            </p:cNvSpPr>
            <p:nvPr/>
          </p:nvSpPr>
          <p:spPr bwMode="auto">
            <a:xfrm>
              <a:off x="3380" y="18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2" name="Line 3988"/>
            <p:cNvSpPr>
              <a:spLocks noChangeShapeType="1"/>
            </p:cNvSpPr>
            <p:nvPr/>
          </p:nvSpPr>
          <p:spPr bwMode="auto">
            <a:xfrm>
              <a:off x="3380" y="18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3" name="Line 3989"/>
            <p:cNvSpPr>
              <a:spLocks noChangeShapeType="1"/>
            </p:cNvSpPr>
            <p:nvPr/>
          </p:nvSpPr>
          <p:spPr bwMode="auto">
            <a:xfrm>
              <a:off x="3380" y="19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4" name="Line 3990"/>
            <p:cNvSpPr>
              <a:spLocks noChangeShapeType="1"/>
            </p:cNvSpPr>
            <p:nvPr/>
          </p:nvSpPr>
          <p:spPr bwMode="auto">
            <a:xfrm>
              <a:off x="3380" y="19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5" name="Line 3991"/>
            <p:cNvSpPr>
              <a:spLocks noChangeShapeType="1"/>
            </p:cNvSpPr>
            <p:nvPr/>
          </p:nvSpPr>
          <p:spPr bwMode="auto">
            <a:xfrm>
              <a:off x="3380" y="19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6" name="Line 3992"/>
            <p:cNvSpPr>
              <a:spLocks noChangeShapeType="1"/>
            </p:cNvSpPr>
            <p:nvPr/>
          </p:nvSpPr>
          <p:spPr bwMode="auto">
            <a:xfrm>
              <a:off x="3380" y="19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7" name="Line 3993"/>
            <p:cNvSpPr>
              <a:spLocks noChangeShapeType="1"/>
            </p:cNvSpPr>
            <p:nvPr/>
          </p:nvSpPr>
          <p:spPr bwMode="auto">
            <a:xfrm>
              <a:off x="3380" y="19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8" name="Line 3994"/>
            <p:cNvSpPr>
              <a:spLocks noChangeShapeType="1"/>
            </p:cNvSpPr>
            <p:nvPr/>
          </p:nvSpPr>
          <p:spPr bwMode="auto">
            <a:xfrm>
              <a:off x="3380" y="19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9" name="Line 3995"/>
            <p:cNvSpPr>
              <a:spLocks noChangeShapeType="1"/>
            </p:cNvSpPr>
            <p:nvPr/>
          </p:nvSpPr>
          <p:spPr bwMode="auto">
            <a:xfrm>
              <a:off x="3380" y="19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10" name="Line 3996"/>
            <p:cNvSpPr>
              <a:spLocks noChangeShapeType="1"/>
            </p:cNvSpPr>
            <p:nvPr/>
          </p:nvSpPr>
          <p:spPr bwMode="auto">
            <a:xfrm>
              <a:off x="3380" y="19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11" name="Line 3997"/>
            <p:cNvSpPr>
              <a:spLocks noChangeShapeType="1"/>
            </p:cNvSpPr>
            <p:nvPr/>
          </p:nvSpPr>
          <p:spPr bwMode="auto">
            <a:xfrm>
              <a:off x="3380" y="20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12" name="Line 3998"/>
            <p:cNvSpPr>
              <a:spLocks noChangeShapeType="1"/>
            </p:cNvSpPr>
            <p:nvPr/>
          </p:nvSpPr>
          <p:spPr bwMode="auto">
            <a:xfrm>
              <a:off x="3380" y="20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13" name="Line 3999"/>
            <p:cNvSpPr>
              <a:spLocks noChangeShapeType="1"/>
            </p:cNvSpPr>
            <p:nvPr/>
          </p:nvSpPr>
          <p:spPr bwMode="auto">
            <a:xfrm>
              <a:off x="3380" y="20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14" name="Line 4000"/>
            <p:cNvSpPr>
              <a:spLocks noChangeShapeType="1"/>
            </p:cNvSpPr>
            <p:nvPr/>
          </p:nvSpPr>
          <p:spPr bwMode="auto">
            <a:xfrm>
              <a:off x="3380" y="20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15" name="Line 4001"/>
            <p:cNvSpPr>
              <a:spLocks noChangeShapeType="1"/>
            </p:cNvSpPr>
            <p:nvPr/>
          </p:nvSpPr>
          <p:spPr bwMode="auto">
            <a:xfrm>
              <a:off x="3380" y="20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16" name="Line 4002"/>
            <p:cNvSpPr>
              <a:spLocks noChangeShapeType="1"/>
            </p:cNvSpPr>
            <p:nvPr/>
          </p:nvSpPr>
          <p:spPr bwMode="auto">
            <a:xfrm>
              <a:off x="3380" y="20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17" name="Line 4003"/>
            <p:cNvSpPr>
              <a:spLocks noChangeShapeType="1"/>
            </p:cNvSpPr>
            <p:nvPr/>
          </p:nvSpPr>
          <p:spPr bwMode="auto">
            <a:xfrm>
              <a:off x="3380" y="20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18" name="Line 4004"/>
            <p:cNvSpPr>
              <a:spLocks noChangeShapeType="1"/>
            </p:cNvSpPr>
            <p:nvPr/>
          </p:nvSpPr>
          <p:spPr bwMode="auto">
            <a:xfrm>
              <a:off x="3380" y="209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19" name="Line 4005"/>
            <p:cNvSpPr>
              <a:spLocks noChangeShapeType="1"/>
            </p:cNvSpPr>
            <p:nvPr/>
          </p:nvSpPr>
          <p:spPr bwMode="auto">
            <a:xfrm>
              <a:off x="3380" y="210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20" name="Line 4006"/>
            <p:cNvSpPr>
              <a:spLocks noChangeShapeType="1"/>
            </p:cNvSpPr>
            <p:nvPr/>
          </p:nvSpPr>
          <p:spPr bwMode="auto">
            <a:xfrm>
              <a:off x="3380" y="21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21" name="Line 4007"/>
            <p:cNvSpPr>
              <a:spLocks noChangeShapeType="1"/>
            </p:cNvSpPr>
            <p:nvPr/>
          </p:nvSpPr>
          <p:spPr bwMode="auto">
            <a:xfrm>
              <a:off x="3380" y="21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22" name="Line 4008"/>
            <p:cNvSpPr>
              <a:spLocks noChangeShapeType="1"/>
            </p:cNvSpPr>
            <p:nvPr/>
          </p:nvSpPr>
          <p:spPr bwMode="auto">
            <a:xfrm>
              <a:off x="3380" y="214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23" name="Line 4009"/>
            <p:cNvSpPr>
              <a:spLocks noChangeShapeType="1"/>
            </p:cNvSpPr>
            <p:nvPr/>
          </p:nvSpPr>
          <p:spPr bwMode="auto">
            <a:xfrm>
              <a:off x="3380" y="215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24" name="Line 4010"/>
            <p:cNvSpPr>
              <a:spLocks noChangeShapeType="1"/>
            </p:cNvSpPr>
            <p:nvPr/>
          </p:nvSpPr>
          <p:spPr bwMode="auto">
            <a:xfrm>
              <a:off x="3380" y="21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25" name="Line 4011"/>
            <p:cNvSpPr>
              <a:spLocks noChangeShapeType="1"/>
            </p:cNvSpPr>
            <p:nvPr/>
          </p:nvSpPr>
          <p:spPr bwMode="auto">
            <a:xfrm>
              <a:off x="3380" y="21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26" name="Line 4012"/>
            <p:cNvSpPr>
              <a:spLocks noChangeShapeType="1"/>
            </p:cNvSpPr>
            <p:nvPr/>
          </p:nvSpPr>
          <p:spPr bwMode="auto">
            <a:xfrm>
              <a:off x="3380" y="21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27" name="Line 4013"/>
            <p:cNvSpPr>
              <a:spLocks noChangeShapeType="1"/>
            </p:cNvSpPr>
            <p:nvPr/>
          </p:nvSpPr>
          <p:spPr bwMode="auto">
            <a:xfrm>
              <a:off x="3380" y="22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28" name="Line 4014"/>
            <p:cNvSpPr>
              <a:spLocks noChangeShapeType="1"/>
            </p:cNvSpPr>
            <p:nvPr/>
          </p:nvSpPr>
          <p:spPr bwMode="auto">
            <a:xfrm>
              <a:off x="3380" y="22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29" name="Line 4015"/>
            <p:cNvSpPr>
              <a:spLocks noChangeShapeType="1"/>
            </p:cNvSpPr>
            <p:nvPr/>
          </p:nvSpPr>
          <p:spPr bwMode="auto">
            <a:xfrm>
              <a:off x="3380" y="22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30" name="Line 4016"/>
            <p:cNvSpPr>
              <a:spLocks noChangeShapeType="1"/>
            </p:cNvSpPr>
            <p:nvPr/>
          </p:nvSpPr>
          <p:spPr bwMode="auto">
            <a:xfrm>
              <a:off x="3380" y="224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31" name="Line 4017"/>
            <p:cNvSpPr>
              <a:spLocks noChangeShapeType="1"/>
            </p:cNvSpPr>
            <p:nvPr/>
          </p:nvSpPr>
          <p:spPr bwMode="auto">
            <a:xfrm>
              <a:off x="3380" y="22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32" name="Line 4018"/>
            <p:cNvSpPr>
              <a:spLocks noChangeShapeType="1"/>
            </p:cNvSpPr>
            <p:nvPr/>
          </p:nvSpPr>
          <p:spPr bwMode="auto">
            <a:xfrm>
              <a:off x="3380" y="22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33" name="Line 4019"/>
            <p:cNvSpPr>
              <a:spLocks noChangeShapeType="1"/>
            </p:cNvSpPr>
            <p:nvPr/>
          </p:nvSpPr>
          <p:spPr bwMode="auto">
            <a:xfrm>
              <a:off x="3380" y="228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34" name="Line 4020"/>
            <p:cNvSpPr>
              <a:spLocks noChangeShapeType="1"/>
            </p:cNvSpPr>
            <p:nvPr/>
          </p:nvSpPr>
          <p:spPr bwMode="auto">
            <a:xfrm>
              <a:off x="3380" y="229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35" name="Line 4021"/>
            <p:cNvSpPr>
              <a:spLocks noChangeShapeType="1"/>
            </p:cNvSpPr>
            <p:nvPr/>
          </p:nvSpPr>
          <p:spPr bwMode="auto">
            <a:xfrm>
              <a:off x="3380" y="23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36" name="Line 4022"/>
            <p:cNvSpPr>
              <a:spLocks noChangeShapeType="1"/>
            </p:cNvSpPr>
            <p:nvPr/>
          </p:nvSpPr>
          <p:spPr bwMode="auto">
            <a:xfrm>
              <a:off x="3380" y="23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37" name="Line 4023"/>
            <p:cNvSpPr>
              <a:spLocks noChangeShapeType="1"/>
            </p:cNvSpPr>
            <p:nvPr/>
          </p:nvSpPr>
          <p:spPr bwMode="auto">
            <a:xfrm>
              <a:off x="3380" y="233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53" name="Group 4225"/>
          <p:cNvGrpSpPr>
            <a:grpSpLocks/>
          </p:cNvGrpSpPr>
          <p:nvPr/>
        </p:nvGrpSpPr>
        <p:grpSpPr bwMode="auto">
          <a:xfrm>
            <a:off x="5365750" y="1365251"/>
            <a:ext cx="114300" cy="3054350"/>
            <a:chOff x="3380" y="860"/>
            <a:chExt cx="72" cy="1924"/>
          </a:xfrm>
        </p:grpSpPr>
        <p:sp>
          <p:nvSpPr>
            <p:cNvPr id="1138" name="Line 4025"/>
            <p:cNvSpPr>
              <a:spLocks noChangeShapeType="1"/>
            </p:cNvSpPr>
            <p:nvPr/>
          </p:nvSpPr>
          <p:spPr bwMode="auto">
            <a:xfrm>
              <a:off x="3380" y="23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9" name="Line 4026"/>
            <p:cNvSpPr>
              <a:spLocks noChangeShapeType="1"/>
            </p:cNvSpPr>
            <p:nvPr/>
          </p:nvSpPr>
          <p:spPr bwMode="auto">
            <a:xfrm>
              <a:off x="3380" y="23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0" name="Line 4027"/>
            <p:cNvSpPr>
              <a:spLocks noChangeShapeType="1"/>
            </p:cNvSpPr>
            <p:nvPr/>
          </p:nvSpPr>
          <p:spPr bwMode="auto">
            <a:xfrm>
              <a:off x="3380" y="23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1" name="Line 4028"/>
            <p:cNvSpPr>
              <a:spLocks noChangeShapeType="1"/>
            </p:cNvSpPr>
            <p:nvPr/>
          </p:nvSpPr>
          <p:spPr bwMode="auto">
            <a:xfrm>
              <a:off x="3380" y="23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2" name="Line 4029"/>
            <p:cNvSpPr>
              <a:spLocks noChangeShapeType="1"/>
            </p:cNvSpPr>
            <p:nvPr/>
          </p:nvSpPr>
          <p:spPr bwMode="auto">
            <a:xfrm>
              <a:off x="3380" y="24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3" name="Line 4030"/>
            <p:cNvSpPr>
              <a:spLocks noChangeShapeType="1"/>
            </p:cNvSpPr>
            <p:nvPr/>
          </p:nvSpPr>
          <p:spPr bwMode="auto">
            <a:xfrm>
              <a:off x="3380" y="24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4" name="Line 4031"/>
            <p:cNvSpPr>
              <a:spLocks noChangeShapeType="1"/>
            </p:cNvSpPr>
            <p:nvPr/>
          </p:nvSpPr>
          <p:spPr bwMode="auto">
            <a:xfrm>
              <a:off x="3380" y="242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5" name="Line 4032"/>
            <p:cNvSpPr>
              <a:spLocks noChangeShapeType="1"/>
            </p:cNvSpPr>
            <p:nvPr/>
          </p:nvSpPr>
          <p:spPr bwMode="auto">
            <a:xfrm>
              <a:off x="3380" y="243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6" name="Line 4033"/>
            <p:cNvSpPr>
              <a:spLocks noChangeShapeType="1"/>
            </p:cNvSpPr>
            <p:nvPr/>
          </p:nvSpPr>
          <p:spPr bwMode="auto">
            <a:xfrm>
              <a:off x="3380" y="24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7" name="Line 4034"/>
            <p:cNvSpPr>
              <a:spLocks noChangeShapeType="1"/>
            </p:cNvSpPr>
            <p:nvPr/>
          </p:nvSpPr>
          <p:spPr bwMode="auto">
            <a:xfrm>
              <a:off x="3380" y="24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8" name="Line 4035"/>
            <p:cNvSpPr>
              <a:spLocks noChangeShapeType="1"/>
            </p:cNvSpPr>
            <p:nvPr/>
          </p:nvSpPr>
          <p:spPr bwMode="auto">
            <a:xfrm>
              <a:off x="3380" y="247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9" name="Line 4036"/>
            <p:cNvSpPr>
              <a:spLocks noChangeShapeType="1"/>
            </p:cNvSpPr>
            <p:nvPr/>
          </p:nvSpPr>
          <p:spPr bwMode="auto">
            <a:xfrm>
              <a:off x="3380" y="248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0" name="Line 4037"/>
            <p:cNvSpPr>
              <a:spLocks noChangeShapeType="1"/>
            </p:cNvSpPr>
            <p:nvPr/>
          </p:nvSpPr>
          <p:spPr bwMode="auto">
            <a:xfrm>
              <a:off x="3380" y="25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1" name="Line 4038"/>
            <p:cNvSpPr>
              <a:spLocks noChangeShapeType="1"/>
            </p:cNvSpPr>
            <p:nvPr/>
          </p:nvSpPr>
          <p:spPr bwMode="auto">
            <a:xfrm>
              <a:off x="3380" y="25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2" name="Line 4039"/>
            <p:cNvSpPr>
              <a:spLocks noChangeShapeType="1"/>
            </p:cNvSpPr>
            <p:nvPr/>
          </p:nvSpPr>
          <p:spPr bwMode="auto">
            <a:xfrm>
              <a:off x="3380" y="25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3" name="Line 4040"/>
            <p:cNvSpPr>
              <a:spLocks noChangeShapeType="1"/>
            </p:cNvSpPr>
            <p:nvPr/>
          </p:nvSpPr>
          <p:spPr bwMode="auto">
            <a:xfrm>
              <a:off x="3380" y="25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4" name="Line 4041"/>
            <p:cNvSpPr>
              <a:spLocks noChangeShapeType="1"/>
            </p:cNvSpPr>
            <p:nvPr/>
          </p:nvSpPr>
          <p:spPr bwMode="auto">
            <a:xfrm>
              <a:off x="3380" y="25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5" name="Line 4042"/>
            <p:cNvSpPr>
              <a:spLocks noChangeShapeType="1"/>
            </p:cNvSpPr>
            <p:nvPr/>
          </p:nvSpPr>
          <p:spPr bwMode="auto">
            <a:xfrm>
              <a:off x="3380" y="256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6" name="Line 4043"/>
            <p:cNvSpPr>
              <a:spLocks noChangeShapeType="1"/>
            </p:cNvSpPr>
            <p:nvPr/>
          </p:nvSpPr>
          <p:spPr bwMode="auto">
            <a:xfrm>
              <a:off x="3380" y="257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7" name="Line 4044"/>
            <p:cNvSpPr>
              <a:spLocks noChangeShapeType="1"/>
            </p:cNvSpPr>
            <p:nvPr/>
          </p:nvSpPr>
          <p:spPr bwMode="auto">
            <a:xfrm>
              <a:off x="3380" y="25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8" name="Line 4045"/>
            <p:cNvSpPr>
              <a:spLocks noChangeShapeType="1"/>
            </p:cNvSpPr>
            <p:nvPr/>
          </p:nvSpPr>
          <p:spPr bwMode="auto">
            <a:xfrm>
              <a:off x="3380" y="26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9" name="Line 4046"/>
            <p:cNvSpPr>
              <a:spLocks noChangeShapeType="1"/>
            </p:cNvSpPr>
            <p:nvPr/>
          </p:nvSpPr>
          <p:spPr bwMode="auto">
            <a:xfrm>
              <a:off x="3380" y="261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0" name="Line 4047"/>
            <p:cNvSpPr>
              <a:spLocks noChangeShapeType="1"/>
            </p:cNvSpPr>
            <p:nvPr/>
          </p:nvSpPr>
          <p:spPr bwMode="auto">
            <a:xfrm>
              <a:off x="3380" y="262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1" name="Line 4048"/>
            <p:cNvSpPr>
              <a:spLocks noChangeShapeType="1"/>
            </p:cNvSpPr>
            <p:nvPr/>
          </p:nvSpPr>
          <p:spPr bwMode="auto">
            <a:xfrm>
              <a:off x="3380" y="26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2" name="Line 4049"/>
            <p:cNvSpPr>
              <a:spLocks noChangeShapeType="1"/>
            </p:cNvSpPr>
            <p:nvPr/>
          </p:nvSpPr>
          <p:spPr bwMode="auto">
            <a:xfrm>
              <a:off x="3380" y="26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3" name="Line 4050"/>
            <p:cNvSpPr>
              <a:spLocks noChangeShapeType="1"/>
            </p:cNvSpPr>
            <p:nvPr/>
          </p:nvSpPr>
          <p:spPr bwMode="auto">
            <a:xfrm>
              <a:off x="3380" y="26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4" name="Line 4051"/>
            <p:cNvSpPr>
              <a:spLocks noChangeShapeType="1"/>
            </p:cNvSpPr>
            <p:nvPr/>
          </p:nvSpPr>
          <p:spPr bwMode="auto">
            <a:xfrm>
              <a:off x="3380" y="26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5" name="Line 4052"/>
            <p:cNvSpPr>
              <a:spLocks noChangeShapeType="1"/>
            </p:cNvSpPr>
            <p:nvPr/>
          </p:nvSpPr>
          <p:spPr bwMode="auto">
            <a:xfrm>
              <a:off x="3380" y="26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6" name="Line 4053"/>
            <p:cNvSpPr>
              <a:spLocks noChangeShapeType="1"/>
            </p:cNvSpPr>
            <p:nvPr/>
          </p:nvSpPr>
          <p:spPr bwMode="auto">
            <a:xfrm>
              <a:off x="3380" y="27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7" name="Line 4054"/>
            <p:cNvSpPr>
              <a:spLocks noChangeShapeType="1"/>
            </p:cNvSpPr>
            <p:nvPr/>
          </p:nvSpPr>
          <p:spPr bwMode="auto">
            <a:xfrm>
              <a:off x="3380" y="27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8" name="Line 4055"/>
            <p:cNvSpPr>
              <a:spLocks noChangeShapeType="1"/>
            </p:cNvSpPr>
            <p:nvPr/>
          </p:nvSpPr>
          <p:spPr bwMode="auto">
            <a:xfrm>
              <a:off x="3380" y="27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9" name="Line 4056"/>
            <p:cNvSpPr>
              <a:spLocks noChangeShapeType="1"/>
            </p:cNvSpPr>
            <p:nvPr/>
          </p:nvSpPr>
          <p:spPr bwMode="auto">
            <a:xfrm>
              <a:off x="3380" y="27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0" name="Line 4057"/>
            <p:cNvSpPr>
              <a:spLocks noChangeShapeType="1"/>
            </p:cNvSpPr>
            <p:nvPr/>
          </p:nvSpPr>
          <p:spPr bwMode="auto">
            <a:xfrm>
              <a:off x="3380" y="275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1" name="Line 4058"/>
            <p:cNvSpPr>
              <a:spLocks noChangeShapeType="1"/>
            </p:cNvSpPr>
            <p:nvPr/>
          </p:nvSpPr>
          <p:spPr bwMode="auto">
            <a:xfrm>
              <a:off x="3380" y="276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2" name="Line 4059"/>
            <p:cNvSpPr>
              <a:spLocks noChangeShapeType="1"/>
            </p:cNvSpPr>
            <p:nvPr/>
          </p:nvSpPr>
          <p:spPr bwMode="auto">
            <a:xfrm>
              <a:off x="3380" y="2782"/>
              <a:ext cx="0" cy="2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3" name="Line 4060"/>
            <p:cNvSpPr>
              <a:spLocks noChangeShapeType="1"/>
            </p:cNvSpPr>
            <p:nvPr/>
          </p:nvSpPr>
          <p:spPr bwMode="auto">
            <a:xfrm>
              <a:off x="3419" y="2766"/>
              <a:ext cx="0" cy="1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4" name="Line 4061"/>
            <p:cNvSpPr>
              <a:spLocks noChangeShapeType="1"/>
            </p:cNvSpPr>
            <p:nvPr/>
          </p:nvSpPr>
          <p:spPr bwMode="auto">
            <a:xfrm>
              <a:off x="3419" y="8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5" name="Line 4062"/>
            <p:cNvSpPr>
              <a:spLocks noChangeShapeType="1"/>
            </p:cNvSpPr>
            <p:nvPr/>
          </p:nvSpPr>
          <p:spPr bwMode="auto">
            <a:xfrm>
              <a:off x="3419" y="8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6" name="Line 4063"/>
            <p:cNvSpPr>
              <a:spLocks noChangeShapeType="1"/>
            </p:cNvSpPr>
            <p:nvPr/>
          </p:nvSpPr>
          <p:spPr bwMode="auto">
            <a:xfrm>
              <a:off x="3419" y="8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7" name="Line 4064"/>
            <p:cNvSpPr>
              <a:spLocks noChangeShapeType="1"/>
            </p:cNvSpPr>
            <p:nvPr/>
          </p:nvSpPr>
          <p:spPr bwMode="auto">
            <a:xfrm>
              <a:off x="3419" y="8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8" name="Line 4065"/>
            <p:cNvSpPr>
              <a:spLocks noChangeShapeType="1"/>
            </p:cNvSpPr>
            <p:nvPr/>
          </p:nvSpPr>
          <p:spPr bwMode="auto">
            <a:xfrm>
              <a:off x="3419" y="9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9" name="Line 4066"/>
            <p:cNvSpPr>
              <a:spLocks noChangeShapeType="1"/>
            </p:cNvSpPr>
            <p:nvPr/>
          </p:nvSpPr>
          <p:spPr bwMode="auto">
            <a:xfrm>
              <a:off x="3419" y="92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0" name="Line 4067"/>
            <p:cNvSpPr>
              <a:spLocks noChangeShapeType="1"/>
            </p:cNvSpPr>
            <p:nvPr/>
          </p:nvSpPr>
          <p:spPr bwMode="auto">
            <a:xfrm>
              <a:off x="3419" y="93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1" name="Line 4068"/>
            <p:cNvSpPr>
              <a:spLocks noChangeShapeType="1"/>
            </p:cNvSpPr>
            <p:nvPr/>
          </p:nvSpPr>
          <p:spPr bwMode="auto">
            <a:xfrm>
              <a:off x="3419" y="9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2" name="Line 4069"/>
            <p:cNvSpPr>
              <a:spLocks noChangeShapeType="1"/>
            </p:cNvSpPr>
            <p:nvPr/>
          </p:nvSpPr>
          <p:spPr bwMode="auto">
            <a:xfrm>
              <a:off x="3419" y="9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3" name="Line 4070"/>
            <p:cNvSpPr>
              <a:spLocks noChangeShapeType="1"/>
            </p:cNvSpPr>
            <p:nvPr/>
          </p:nvSpPr>
          <p:spPr bwMode="auto">
            <a:xfrm>
              <a:off x="3419" y="97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4" name="Line 4071"/>
            <p:cNvSpPr>
              <a:spLocks noChangeShapeType="1"/>
            </p:cNvSpPr>
            <p:nvPr/>
          </p:nvSpPr>
          <p:spPr bwMode="auto">
            <a:xfrm>
              <a:off x="3419" y="98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5" name="Line 4072"/>
            <p:cNvSpPr>
              <a:spLocks noChangeShapeType="1"/>
            </p:cNvSpPr>
            <p:nvPr/>
          </p:nvSpPr>
          <p:spPr bwMode="auto">
            <a:xfrm>
              <a:off x="3419" y="10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6" name="Line 4073"/>
            <p:cNvSpPr>
              <a:spLocks noChangeShapeType="1"/>
            </p:cNvSpPr>
            <p:nvPr/>
          </p:nvSpPr>
          <p:spPr bwMode="auto">
            <a:xfrm>
              <a:off x="3419" y="10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7" name="Line 4074"/>
            <p:cNvSpPr>
              <a:spLocks noChangeShapeType="1"/>
            </p:cNvSpPr>
            <p:nvPr/>
          </p:nvSpPr>
          <p:spPr bwMode="auto">
            <a:xfrm>
              <a:off x="3419" y="10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8" name="Line 4075"/>
            <p:cNvSpPr>
              <a:spLocks noChangeShapeType="1"/>
            </p:cNvSpPr>
            <p:nvPr/>
          </p:nvSpPr>
          <p:spPr bwMode="auto">
            <a:xfrm>
              <a:off x="3419" y="10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9" name="Line 4076"/>
            <p:cNvSpPr>
              <a:spLocks noChangeShapeType="1"/>
            </p:cNvSpPr>
            <p:nvPr/>
          </p:nvSpPr>
          <p:spPr bwMode="auto">
            <a:xfrm>
              <a:off x="3419" y="10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0" name="Line 4077"/>
            <p:cNvSpPr>
              <a:spLocks noChangeShapeType="1"/>
            </p:cNvSpPr>
            <p:nvPr/>
          </p:nvSpPr>
          <p:spPr bwMode="auto">
            <a:xfrm>
              <a:off x="3419" y="106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1" name="Line 4078"/>
            <p:cNvSpPr>
              <a:spLocks noChangeShapeType="1"/>
            </p:cNvSpPr>
            <p:nvPr/>
          </p:nvSpPr>
          <p:spPr bwMode="auto">
            <a:xfrm>
              <a:off x="3419" y="107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2" name="Line 4079"/>
            <p:cNvSpPr>
              <a:spLocks noChangeShapeType="1"/>
            </p:cNvSpPr>
            <p:nvPr/>
          </p:nvSpPr>
          <p:spPr bwMode="auto">
            <a:xfrm>
              <a:off x="3419" y="10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3" name="Line 4080"/>
            <p:cNvSpPr>
              <a:spLocks noChangeShapeType="1"/>
            </p:cNvSpPr>
            <p:nvPr/>
          </p:nvSpPr>
          <p:spPr bwMode="auto">
            <a:xfrm>
              <a:off x="3419" y="11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4" name="Line 4081"/>
            <p:cNvSpPr>
              <a:spLocks noChangeShapeType="1"/>
            </p:cNvSpPr>
            <p:nvPr/>
          </p:nvSpPr>
          <p:spPr bwMode="auto">
            <a:xfrm>
              <a:off x="3419" y="111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5" name="Line 4082"/>
            <p:cNvSpPr>
              <a:spLocks noChangeShapeType="1"/>
            </p:cNvSpPr>
            <p:nvPr/>
          </p:nvSpPr>
          <p:spPr bwMode="auto">
            <a:xfrm>
              <a:off x="3419" y="112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6" name="Line 4083"/>
            <p:cNvSpPr>
              <a:spLocks noChangeShapeType="1"/>
            </p:cNvSpPr>
            <p:nvPr/>
          </p:nvSpPr>
          <p:spPr bwMode="auto">
            <a:xfrm>
              <a:off x="3419" y="11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7" name="Line 4084"/>
            <p:cNvSpPr>
              <a:spLocks noChangeShapeType="1"/>
            </p:cNvSpPr>
            <p:nvPr/>
          </p:nvSpPr>
          <p:spPr bwMode="auto">
            <a:xfrm>
              <a:off x="3419" y="11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8" name="Line 4085"/>
            <p:cNvSpPr>
              <a:spLocks noChangeShapeType="1"/>
            </p:cNvSpPr>
            <p:nvPr/>
          </p:nvSpPr>
          <p:spPr bwMode="auto">
            <a:xfrm>
              <a:off x="3419" y="11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9" name="Line 4086"/>
            <p:cNvSpPr>
              <a:spLocks noChangeShapeType="1"/>
            </p:cNvSpPr>
            <p:nvPr/>
          </p:nvSpPr>
          <p:spPr bwMode="auto">
            <a:xfrm>
              <a:off x="3419" y="11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0" name="Line 4087"/>
            <p:cNvSpPr>
              <a:spLocks noChangeShapeType="1"/>
            </p:cNvSpPr>
            <p:nvPr/>
          </p:nvSpPr>
          <p:spPr bwMode="auto">
            <a:xfrm>
              <a:off x="3419" y="11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1" name="Line 4088"/>
            <p:cNvSpPr>
              <a:spLocks noChangeShapeType="1"/>
            </p:cNvSpPr>
            <p:nvPr/>
          </p:nvSpPr>
          <p:spPr bwMode="auto">
            <a:xfrm>
              <a:off x="3419" y="12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2" name="Line 4089"/>
            <p:cNvSpPr>
              <a:spLocks noChangeShapeType="1"/>
            </p:cNvSpPr>
            <p:nvPr/>
          </p:nvSpPr>
          <p:spPr bwMode="auto">
            <a:xfrm>
              <a:off x="3419" y="12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3" name="Line 4090"/>
            <p:cNvSpPr>
              <a:spLocks noChangeShapeType="1"/>
            </p:cNvSpPr>
            <p:nvPr/>
          </p:nvSpPr>
          <p:spPr bwMode="auto">
            <a:xfrm>
              <a:off x="3419" y="12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4" name="Line 4091"/>
            <p:cNvSpPr>
              <a:spLocks noChangeShapeType="1"/>
            </p:cNvSpPr>
            <p:nvPr/>
          </p:nvSpPr>
          <p:spPr bwMode="auto">
            <a:xfrm>
              <a:off x="3419" y="12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5" name="Line 4092"/>
            <p:cNvSpPr>
              <a:spLocks noChangeShapeType="1"/>
            </p:cNvSpPr>
            <p:nvPr/>
          </p:nvSpPr>
          <p:spPr bwMode="auto">
            <a:xfrm>
              <a:off x="3419" y="125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6" name="Line 4093"/>
            <p:cNvSpPr>
              <a:spLocks noChangeShapeType="1"/>
            </p:cNvSpPr>
            <p:nvPr/>
          </p:nvSpPr>
          <p:spPr bwMode="auto">
            <a:xfrm>
              <a:off x="3419" y="126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7" name="Line 4094"/>
            <p:cNvSpPr>
              <a:spLocks noChangeShapeType="1"/>
            </p:cNvSpPr>
            <p:nvPr/>
          </p:nvSpPr>
          <p:spPr bwMode="auto">
            <a:xfrm>
              <a:off x="3419" y="12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8" name="Line 4095"/>
            <p:cNvSpPr>
              <a:spLocks noChangeShapeType="1"/>
            </p:cNvSpPr>
            <p:nvPr/>
          </p:nvSpPr>
          <p:spPr bwMode="auto">
            <a:xfrm>
              <a:off x="3419" y="12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9" name="Line 4096"/>
            <p:cNvSpPr>
              <a:spLocks noChangeShapeType="1"/>
            </p:cNvSpPr>
            <p:nvPr/>
          </p:nvSpPr>
          <p:spPr bwMode="auto">
            <a:xfrm>
              <a:off x="3419" y="130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0" name="Line 4097"/>
            <p:cNvSpPr>
              <a:spLocks noChangeShapeType="1"/>
            </p:cNvSpPr>
            <p:nvPr/>
          </p:nvSpPr>
          <p:spPr bwMode="auto">
            <a:xfrm>
              <a:off x="3419" y="131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1" name="Line 4098"/>
            <p:cNvSpPr>
              <a:spLocks noChangeShapeType="1"/>
            </p:cNvSpPr>
            <p:nvPr/>
          </p:nvSpPr>
          <p:spPr bwMode="auto">
            <a:xfrm>
              <a:off x="3419" y="13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2" name="Line 4099"/>
            <p:cNvSpPr>
              <a:spLocks noChangeShapeType="1"/>
            </p:cNvSpPr>
            <p:nvPr/>
          </p:nvSpPr>
          <p:spPr bwMode="auto">
            <a:xfrm>
              <a:off x="3419" y="13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3" name="Line 4100"/>
            <p:cNvSpPr>
              <a:spLocks noChangeShapeType="1"/>
            </p:cNvSpPr>
            <p:nvPr/>
          </p:nvSpPr>
          <p:spPr bwMode="auto">
            <a:xfrm>
              <a:off x="3419" y="13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4" name="Line 4101"/>
            <p:cNvSpPr>
              <a:spLocks noChangeShapeType="1"/>
            </p:cNvSpPr>
            <p:nvPr/>
          </p:nvSpPr>
          <p:spPr bwMode="auto">
            <a:xfrm>
              <a:off x="3419" y="13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5" name="Line 4102"/>
            <p:cNvSpPr>
              <a:spLocks noChangeShapeType="1"/>
            </p:cNvSpPr>
            <p:nvPr/>
          </p:nvSpPr>
          <p:spPr bwMode="auto">
            <a:xfrm>
              <a:off x="3419" y="13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6" name="Line 4103"/>
            <p:cNvSpPr>
              <a:spLocks noChangeShapeType="1"/>
            </p:cNvSpPr>
            <p:nvPr/>
          </p:nvSpPr>
          <p:spPr bwMode="auto">
            <a:xfrm>
              <a:off x="3419" y="139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7" name="Line 4104"/>
            <p:cNvSpPr>
              <a:spLocks noChangeShapeType="1"/>
            </p:cNvSpPr>
            <p:nvPr/>
          </p:nvSpPr>
          <p:spPr bwMode="auto">
            <a:xfrm>
              <a:off x="3419" y="140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8" name="Line 4105"/>
            <p:cNvSpPr>
              <a:spLocks noChangeShapeType="1"/>
            </p:cNvSpPr>
            <p:nvPr/>
          </p:nvSpPr>
          <p:spPr bwMode="auto">
            <a:xfrm>
              <a:off x="3419" y="14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9" name="Line 4106"/>
            <p:cNvSpPr>
              <a:spLocks noChangeShapeType="1"/>
            </p:cNvSpPr>
            <p:nvPr/>
          </p:nvSpPr>
          <p:spPr bwMode="auto">
            <a:xfrm>
              <a:off x="3419" y="14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0" name="Line 4107"/>
            <p:cNvSpPr>
              <a:spLocks noChangeShapeType="1"/>
            </p:cNvSpPr>
            <p:nvPr/>
          </p:nvSpPr>
          <p:spPr bwMode="auto">
            <a:xfrm>
              <a:off x="3419" y="144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1" name="Line 4108"/>
            <p:cNvSpPr>
              <a:spLocks noChangeShapeType="1"/>
            </p:cNvSpPr>
            <p:nvPr/>
          </p:nvSpPr>
          <p:spPr bwMode="auto">
            <a:xfrm>
              <a:off x="3419" y="145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2" name="Line 4109"/>
            <p:cNvSpPr>
              <a:spLocks noChangeShapeType="1"/>
            </p:cNvSpPr>
            <p:nvPr/>
          </p:nvSpPr>
          <p:spPr bwMode="auto">
            <a:xfrm>
              <a:off x="3419" y="14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3" name="Line 4110"/>
            <p:cNvSpPr>
              <a:spLocks noChangeShapeType="1"/>
            </p:cNvSpPr>
            <p:nvPr/>
          </p:nvSpPr>
          <p:spPr bwMode="auto">
            <a:xfrm>
              <a:off x="3419" y="14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4" name="Line 4111"/>
            <p:cNvSpPr>
              <a:spLocks noChangeShapeType="1"/>
            </p:cNvSpPr>
            <p:nvPr/>
          </p:nvSpPr>
          <p:spPr bwMode="auto">
            <a:xfrm>
              <a:off x="3419" y="14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5" name="Line 4112"/>
            <p:cNvSpPr>
              <a:spLocks noChangeShapeType="1"/>
            </p:cNvSpPr>
            <p:nvPr/>
          </p:nvSpPr>
          <p:spPr bwMode="auto">
            <a:xfrm>
              <a:off x="3419" y="15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6" name="Line 4113"/>
            <p:cNvSpPr>
              <a:spLocks noChangeShapeType="1"/>
            </p:cNvSpPr>
            <p:nvPr/>
          </p:nvSpPr>
          <p:spPr bwMode="auto">
            <a:xfrm>
              <a:off x="3419" y="15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7" name="Line 4114"/>
            <p:cNvSpPr>
              <a:spLocks noChangeShapeType="1"/>
            </p:cNvSpPr>
            <p:nvPr/>
          </p:nvSpPr>
          <p:spPr bwMode="auto">
            <a:xfrm>
              <a:off x="3419" y="15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8" name="Line 4115"/>
            <p:cNvSpPr>
              <a:spLocks noChangeShapeType="1"/>
            </p:cNvSpPr>
            <p:nvPr/>
          </p:nvSpPr>
          <p:spPr bwMode="auto">
            <a:xfrm>
              <a:off x="3419" y="154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9" name="Line 4116"/>
            <p:cNvSpPr>
              <a:spLocks noChangeShapeType="1"/>
            </p:cNvSpPr>
            <p:nvPr/>
          </p:nvSpPr>
          <p:spPr bwMode="auto">
            <a:xfrm>
              <a:off x="3419" y="15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0" name="Line 4117"/>
            <p:cNvSpPr>
              <a:spLocks noChangeShapeType="1"/>
            </p:cNvSpPr>
            <p:nvPr/>
          </p:nvSpPr>
          <p:spPr bwMode="auto">
            <a:xfrm>
              <a:off x="3419" y="15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1" name="Line 4118"/>
            <p:cNvSpPr>
              <a:spLocks noChangeShapeType="1"/>
            </p:cNvSpPr>
            <p:nvPr/>
          </p:nvSpPr>
          <p:spPr bwMode="auto">
            <a:xfrm>
              <a:off x="3419" y="15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2" name="Line 4119"/>
            <p:cNvSpPr>
              <a:spLocks noChangeShapeType="1"/>
            </p:cNvSpPr>
            <p:nvPr/>
          </p:nvSpPr>
          <p:spPr bwMode="auto">
            <a:xfrm>
              <a:off x="3419" y="15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3" name="Line 4120"/>
            <p:cNvSpPr>
              <a:spLocks noChangeShapeType="1"/>
            </p:cNvSpPr>
            <p:nvPr/>
          </p:nvSpPr>
          <p:spPr bwMode="auto">
            <a:xfrm>
              <a:off x="3419" y="16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4" name="Line 4121"/>
            <p:cNvSpPr>
              <a:spLocks noChangeShapeType="1"/>
            </p:cNvSpPr>
            <p:nvPr/>
          </p:nvSpPr>
          <p:spPr bwMode="auto">
            <a:xfrm>
              <a:off x="3419" y="16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5" name="Line 4122"/>
            <p:cNvSpPr>
              <a:spLocks noChangeShapeType="1"/>
            </p:cNvSpPr>
            <p:nvPr/>
          </p:nvSpPr>
          <p:spPr bwMode="auto">
            <a:xfrm>
              <a:off x="3419" y="163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6" name="Line 4123"/>
            <p:cNvSpPr>
              <a:spLocks noChangeShapeType="1"/>
            </p:cNvSpPr>
            <p:nvPr/>
          </p:nvSpPr>
          <p:spPr bwMode="auto">
            <a:xfrm>
              <a:off x="3419" y="16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7" name="Line 4124"/>
            <p:cNvSpPr>
              <a:spLocks noChangeShapeType="1"/>
            </p:cNvSpPr>
            <p:nvPr/>
          </p:nvSpPr>
          <p:spPr bwMode="auto">
            <a:xfrm>
              <a:off x="3419" y="16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8" name="Line 4125"/>
            <p:cNvSpPr>
              <a:spLocks noChangeShapeType="1"/>
            </p:cNvSpPr>
            <p:nvPr/>
          </p:nvSpPr>
          <p:spPr bwMode="auto">
            <a:xfrm>
              <a:off x="3419" y="16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9" name="Line 4126"/>
            <p:cNvSpPr>
              <a:spLocks noChangeShapeType="1"/>
            </p:cNvSpPr>
            <p:nvPr/>
          </p:nvSpPr>
          <p:spPr bwMode="auto">
            <a:xfrm>
              <a:off x="3419" y="16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0" name="Line 4127"/>
            <p:cNvSpPr>
              <a:spLocks noChangeShapeType="1"/>
            </p:cNvSpPr>
            <p:nvPr/>
          </p:nvSpPr>
          <p:spPr bwMode="auto">
            <a:xfrm>
              <a:off x="3419" y="17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1" name="Line 4128"/>
            <p:cNvSpPr>
              <a:spLocks noChangeShapeType="1"/>
            </p:cNvSpPr>
            <p:nvPr/>
          </p:nvSpPr>
          <p:spPr bwMode="auto">
            <a:xfrm>
              <a:off x="3419" y="17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2" name="Line 4129"/>
            <p:cNvSpPr>
              <a:spLocks noChangeShapeType="1"/>
            </p:cNvSpPr>
            <p:nvPr/>
          </p:nvSpPr>
          <p:spPr bwMode="auto">
            <a:xfrm>
              <a:off x="3419" y="17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3" name="Line 4130"/>
            <p:cNvSpPr>
              <a:spLocks noChangeShapeType="1"/>
            </p:cNvSpPr>
            <p:nvPr/>
          </p:nvSpPr>
          <p:spPr bwMode="auto">
            <a:xfrm>
              <a:off x="3419" y="17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4" name="Line 4131"/>
            <p:cNvSpPr>
              <a:spLocks noChangeShapeType="1"/>
            </p:cNvSpPr>
            <p:nvPr/>
          </p:nvSpPr>
          <p:spPr bwMode="auto">
            <a:xfrm>
              <a:off x="3419" y="17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5" name="Line 4132"/>
            <p:cNvSpPr>
              <a:spLocks noChangeShapeType="1"/>
            </p:cNvSpPr>
            <p:nvPr/>
          </p:nvSpPr>
          <p:spPr bwMode="auto">
            <a:xfrm>
              <a:off x="3419" y="17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6" name="Line 4133"/>
            <p:cNvSpPr>
              <a:spLocks noChangeShapeType="1"/>
            </p:cNvSpPr>
            <p:nvPr/>
          </p:nvSpPr>
          <p:spPr bwMode="auto">
            <a:xfrm>
              <a:off x="3419" y="177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7" name="Line 4134"/>
            <p:cNvSpPr>
              <a:spLocks noChangeShapeType="1"/>
            </p:cNvSpPr>
            <p:nvPr/>
          </p:nvSpPr>
          <p:spPr bwMode="auto">
            <a:xfrm>
              <a:off x="3419" y="17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8" name="Line 4135"/>
            <p:cNvSpPr>
              <a:spLocks noChangeShapeType="1"/>
            </p:cNvSpPr>
            <p:nvPr/>
          </p:nvSpPr>
          <p:spPr bwMode="auto">
            <a:xfrm>
              <a:off x="3419" y="18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9" name="Line 4136"/>
            <p:cNvSpPr>
              <a:spLocks noChangeShapeType="1"/>
            </p:cNvSpPr>
            <p:nvPr/>
          </p:nvSpPr>
          <p:spPr bwMode="auto">
            <a:xfrm>
              <a:off x="3419" y="18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0" name="Line 4137"/>
            <p:cNvSpPr>
              <a:spLocks noChangeShapeType="1"/>
            </p:cNvSpPr>
            <p:nvPr/>
          </p:nvSpPr>
          <p:spPr bwMode="auto">
            <a:xfrm>
              <a:off x="3419" y="18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1" name="Line 4138"/>
            <p:cNvSpPr>
              <a:spLocks noChangeShapeType="1"/>
            </p:cNvSpPr>
            <p:nvPr/>
          </p:nvSpPr>
          <p:spPr bwMode="auto">
            <a:xfrm>
              <a:off x="3419" y="18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2" name="Line 4139"/>
            <p:cNvSpPr>
              <a:spLocks noChangeShapeType="1"/>
            </p:cNvSpPr>
            <p:nvPr/>
          </p:nvSpPr>
          <p:spPr bwMode="auto">
            <a:xfrm>
              <a:off x="3419" y="18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3" name="Line 4140"/>
            <p:cNvSpPr>
              <a:spLocks noChangeShapeType="1"/>
            </p:cNvSpPr>
            <p:nvPr/>
          </p:nvSpPr>
          <p:spPr bwMode="auto">
            <a:xfrm>
              <a:off x="3419" y="18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4" name="Line 4141"/>
            <p:cNvSpPr>
              <a:spLocks noChangeShapeType="1"/>
            </p:cNvSpPr>
            <p:nvPr/>
          </p:nvSpPr>
          <p:spPr bwMode="auto">
            <a:xfrm>
              <a:off x="3419" y="18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5" name="Line 4142"/>
            <p:cNvSpPr>
              <a:spLocks noChangeShapeType="1"/>
            </p:cNvSpPr>
            <p:nvPr/>
          </p:nvSpPr>
          <p:spPr bwMode="auto">
            <a:xfrm>
              <a:off x="3419" y="18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6" name="Line 4143"/>
            <p:cNvSpPr>
              <a:spLocks noChangeShapeType="1"/>
            </p:cNvSpPr>
            <p:nvPr/>
          </p:nvSpPr>
          <p:spPr bwMode="auto">
            <a:xfrm>
              <a:off x="3419" y="19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7" name="Line 4144"/>
            <p:cNvSpPr>
              <a:spLocks noChangeShapeType="1"/>
            </p:cNvSpPr>
            <p:nvPr/>
          </p:nvSpPr>
          <p:spPr bwMode="auto">
            <a:xfrm>
              <a:off x="3419" y="19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8" name="Line 4145"/>
            <p:cNvSpPr>
              <a:spLocks noChangeShapeType="1"/>
            </p:cNvSpPr>
            <p:nvPr/>
          </p:nvSpPr>
          <p:spPr bwMode="auto">
            <a:xfrm>
              <a:off x="3419" y="19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9" name="Line 4146"/>
            <p:cNvSpPr>
              <a:spLocks noChangeShapeType="1"/>
            </p:cNvSpPr>
            <p:nvPr/>
          </p:nvSpPr>
          <p:spPr bwMode="auto">
            <a:xfrm>
              <a:off x="3419" y="19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0" name="Line 4147"/>
            <p:cNvSpPr>
              <a:spLocks noChangeShapeType="1"/>
            </p:cNvSpPr>
            <p:nvPr/>
          </p:nvSpPr>
          <p:spPr bwMode="auto">
            <a:xfrm>
              <a:off x="3419" y="19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1" name="Line 4148"/>
            <p:cNvSpPr>
              <a:spLocks noChangeShapeType="1"/>
            </p:cNvSpPr>
            <p:nvPr/>
          </p:nvSpPr>
          <p:spPr bwMode="auto">
            <a:xfrm>
              <a:off x="3419" y="19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2" name="Line 4149"/>
            <p:cNvSpPr>
              <a:spLocks noChangeShapeType="1"/>
            </p:cNvSpPr>
            <p:nvPr/>
          </p:nvSpPr>
          <p:spPr bwMode="auto">
            <a:xfrm>
              <a:off x="3419" y="19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3" name="Line 4150"/>
            <p:cNvSpPr>
              <a:spLocks noChangeShapeType="1"/>
            </p:cNvSpPr>
            <p:nvPr/>
          </p:nvSpPr>
          <p:spPr bwMode="auto">
            <a:xfrm>
              <a:off x="3419" y="19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4" name="Line 4151"/>
            <p:cNvSpPr>
              <a:spLocks noChangeShapeType="1"/>
            </p:cNvSpPr>
            <p:nvPr/>
          </p:nvSpPr>
          <p:spPr bwMode="auto">
            <a:xfrm>
              <a:off x="3419" y="20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5" name="Line 4152"/>
            <p:cNvSpPr>
              <a:spLocks noChangeShapeType="1"/>
            </p:cNvSpPr>
            <p:nvPr/>
          </p:nvSpPr>
          <p:spPr bwMode="auto">
            <a:xfrm>
              <a:off x="3419" y="20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6" name="Line 4153"/>
            <p:cNvSpPr>
              <a:spLocks noChangeShapeType="1"/>
            </p:cNvSpPr>
            <p:nvPr/>
          </p:nvSpPr>
          <p:spPr bwMode="auto">
            <a:xfrm>
              <a:off x="3419" y="20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7" name="Line 4154"/>
            <p:cNvSpPr>
              <a:spLocks noChangeShapeType="1"/>
            </p:cNvSpPr>
            <p:nvPr/>
          </p:nvSpPr>
          <p:spPr bwMode="auto">
            <a:xfrm>
              <a:off x="3419" y="20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8" name="Line 4155"/>
            <p:cNvSpPr>
              <a:spLocks noChangeShapeType="1"/>
            </p:cNvSpPr>
            <p:nvPr/>
          </p:nvSpPr>
          <p:spPr bwMode="auto">
            <a:xfrm>
              <a:off x="3419" y="20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9" name="Line 4156"/>
            <p:cNvSpPr>
              <a:spLocks noChangeShapeType="1"/>
            </p:cNvSpPr>
            <p:nvPr/>
          </p:nvSpPr>
          <p:spPr bwMode="auto">
            <a:xfrm>
              <a:off x="3419" y="20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0" name="Line 4157"/>
            <p:cNvSpPr>
              <a:spLocks noChangeShapeType="1"/>
            </p:cNvSpPr>
            <p:nvPr/>
          </p:nvSpPr>
          <p:spPr bwMode="auto">
            <a:xfrm>
              <a:off x="3419" y="20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1" name="Line 4158"/>
            <p:cNvSpPr>
              <a:spLocks noChangeShapeType="1"/>
            </p:cNvSpPr>
            <p:nvPr/>
          </p:nvSpPr>
          <p:spPr bwMode="auto">
            <a:xfrm>
              <a:off x="3419" y="209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2" name="Line 4159"/>
            <p:cNvSpPr>
              <a:spLocks noChangeShapeType="1"/>
            </p:cNvSpPr>
            <p:nvPr/>
          </p:nvSpPr>
          <p:spPr bwMode="auto">
            <a:xfrm>
              <a:off x="3419" y="210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3" name="Line 4160"/>
            <p:cNvSpPr>
              <a:spLocks noChangeShapeType="1"/>
            </p:cNvSpPr>
            <p:nvPr/>
          </p:nvSpPr>
          <p:spPr bwMode="auto">
            <a:xfrm>
              <a:off x="3419" y="21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4" name="Line 4161"/>
            <p:cNvSpPr>
              <a:spLocks noChangeShapeType="1"/>
            </p:cNvSpPr>
            <p:nvPr/>
          </p:nvSpPr>
          <p:spPr bwMode="auto">
            <a:xfrm>
              <a:off x="3419" y="21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5" name="Line 4162"/>
            <p:cNvSpPr>
              <a:spLocks noChangeShapeType="1"/>
            </p:cNvSpPr>
            <p:nvPr/>
          </p:nvSpPr>
          <p:spPr bwMode="auto">
            <a:xfrm>
              <a:off x="3419" y="214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6" name="Line 4163"/>
            <p:cNvSpPr>
              <a:spLocks noChangeShapeType="1"/>
            </p:cNvSpPr>
            <p:nvPr/>
          </p:nvSpPr>
          <p:spPr bwMode="auto">
            <a:xfrm>
              <a:off x="3419" y="215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7" name="Line 4164"/>
            <p:cNvSpPr>
              <a:spLocks noChangeShapeType="1"/>
            </p:cNvSpPr>
            <p:nvPr/>
          </p:nvSpPr>
          <p:spPr bwMode="auto">
            <a:xfrm>
              <a:off x="3419" y="21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8" name="Line 4165"/>
            <p:cNvSpPr>
              <a:spLocks noChangeShapeType="1"/>
            </p:cNvSpPr>
            <p:nvPr/>
          </p:nvSpPr>
          <p:spPr bwMode="auto">
            <a:xfrm>
              <a:off x="3419" y="21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9" name="Line 4166"/>
            <p:cNvSpPr>
              <a:spLocks noChangeShapeType="1"/>
            </p:cNvSpPr>
            <p:nvPr/>
          </p:nvSpPr>
          <p:spPr bwMode="auto">
            <a:xfrm>
              <a:off x="3419" y="21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0" name="Line 4167"/>
            <p:cNvSpPr>
              <a:spLocks noChangeShapeType="1"/>
            </p:cNvSpPr>
            <p:nvPr/>
          </p:nvSpPr>
          <p:spPr bwMode="auto">
            <a:xfrm>
              <a:off x="3419" y="22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1" name="Line 4168"/>
            <p:cNvSpPr>
              <a:spLocks noChangeShapeType="1"/>
            </p:cNvSpPr>
            <p:nvPr/>
          </p:nvSpPr>
          <p:spPr bwMode="auto">
            <a:xfrm>
              <a:off x="3419" y="22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2" name="Line 4169"/>
            <p:cNvSpPr>
              <a:spLocks noChangeShapeType="1"/>
            </p:cNvSpPr>
            <p:nvPr/>
          </p:nvSpPr>
          <p:spPr bwMode="auto">
            <a:xfrm>
              <a:off x="3419" y="22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3" name="Line 4170"/>
            <p:cNvSpPr>
              <a:spLocks noChangeShapeType="1"/>
            </p:cNvSpPr>
            <p:nvPr/>
          </p:nvSpPr>
          <p:spPr bwMode="auto">
            <a:xfrm>
              <a:off x="3419" y="224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4" name="Line 4171"/>
            <p:cNvSpPr>
              <a:spLocks noChangeShapeType="1"/>
            </p:cNvSpPr>
            <p:nvPr/>
          </p:nvSpPr>
          <p:spPr bwMode="auto">
            <a:xfrm>
              <a:off x="3419" y="22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5" name="Line 4172"/>
            <p:cNvSpPr>
              <a:spLocks noChangeShapeType="1"/>
            </p:cNvSpPr>
            <p:nvPr/>
          </p:nvSpPr>
          <p:spPr bwMode="auto">
            <a:xfrm>
              <a:off x="3419" y="22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6" name="Line 4173"/>
            <p:cNvSpPr>
              <a:spLocks noChangeShapeType="1"/>
            </p:cNvSpPr>
            <p:nvPr/>
          </p:nvSpPr>
          <p:spPr bwMode="auto">
            <a:xfrm>
              <a:off x="3419" y="228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7" name="Line 4174"/>
            <p:cNvSpPr>
              <a:spLocks noChangeShapeType="1"/>
            </p:cNvSpPr>
            <p:nvPr/>
          </p:nvSpPr>
          <p:spPr bwMode="auto">
            <a:xfrm>
              <a:off x="3419" y="229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8" name="Line 4175"/>
            <p:cNvSpPr>
              <a:spLocks noChangeShapeType="1"/>
            </p:cNvSpPr>
            <p:nvPr/>
          </p:nvSpPr>
          <p:spPr bwMode="auto">
            <a:xfrm>
              <a:off x="3419" y="23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9" name="Line 4176"/>
            <p:cNvSpPr>
              <a:spLocks noChangeShapeType="1"/>
            </p:cNvSpPr>
            <p:nvPr/>
          </p:nvSpPr>
          <p:spPr bwMode="auto">
            <a:xfrm>
              <a:off x="3419" y="23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0" name="Line 4177"/>
            <p:cNvSpPr>
              <a:spLocks noChangeShapeType="1"/>
            </p:cNvSpPr>
            <p:nvPr/>
          </p:nvSpPr>
          <p:spPr bwMode="auto">
            <a:xfrm>
              <a:off x="3419" y="233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1" name="Line 4178"/>
            <p:cNvSpPr>
              <a:spLocks noChangeShapeType="1"/>
            </p:cNvSpPr>
            <p:nvPr/>
          </p:nvSpPr>
          <p:spPr bwMode="auto">
            <a:xfrm>
              <a:off x="3419" y="23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2" name="Line 4179"/>
            <p:cNvSpPr>
              <a:spLocks noChangeShapeType="1"/>
            </p:cNvSpPr>
            <p:nvPr/>
          </p:nvSpPr>
          <p:spPr bwMode="auto">
            <a:xfrm>
              <a:off x="3419" y="23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3" name="Line 4180"/>
            <p:cNvSpPr>
              <a:spLocks noChangeShapeType="1"/>
            </p:cNvSpPr>
            <p:nvPr/>
          </p:nvSpPr>
          <p:spPr bwMode="auto">
            <a:xfrm>
              <a:off x="3419" y="23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4" name="Line 4181"/>
            <p:cNvSpPr>
              <a:spLocks noChangeShapeType="1"/>
            </p:cNvSpPr>
            <p:nvPr/>
          </p:nvSpPr>
          <p:spPr bwMode="auto">
            <a:xfrm>
              <a:off x="3419" y="23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5" name="Line 4182"/>
            <p:cNvSpPr>
              <a:spLocks noChangeShapeType="1"/>
            </p:cNvSpPr>
            <p:nvPr/>
          </p:nvSpPr>
          <p:spPr bwMode="auto">
            <a:xfrm>
              <a:off x="3419" y="24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6" name="Line 4183"/>
            <p:cNvSpPr>
              <a:spLocks noChangeShapeType="1"/>
            </p:cNvSpPr>
            <p:nvPr/>
          </p:nvSpPr>
          <p:spPr bwMode="auto">
            <a:xfrm>
              <a:off x="3419" y="24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7" name="Line 4184"/>
            <p:cNvSpPr>
              <a:spLocks noChangeShapeType="1"/>
            </p:cNvSpPr>
            <p:nvPr/>
          </p:nvSpPr>
          <p:spPr bwMode="auto">
            <a:xfrm>
              <a:off x="3419" y="242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8" name="Line 4185"/>
            <p:cNvSpPr>
              <a:spLocks noChangeShapeType="1"/>
            </p:cNvSpPr>
            <p:nvPr/>
          </p:nvSpPr>
          <p:spPr bwMode="auto">
            <a:xfrm>
              <a:off x="3419" y="243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9" name="Line 4186"/>
            <p:cNvSpPr>
              <a:spLocks noChangeShapeType="1"/>
            </p:cNvSpPr>
            <p:nvPr/>
          </p:nvSpPr>
          <p:spPr bwMode="auto">
            <a:xfrm>
              <a:off x="3419" y="24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0" name="Line 4187"/>
            <p:cNvSpPr>
              <a:spLocks noChangeShapeType="1"/>
            </p:cNvSpPr>
            <p:nvPr/>
          </p:nvSpPr>
          <p:spPr bwMode="auto">
            <a:xfrm>
              <a:off x="3419" y="24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1" name="Line 4188"/>
            <p:cNvSpPr>
              <a:spLocks noChangeShapeType="1"/>
            </p:cNvSpPr>
            <p:nvPr/>
          </p:nvSpPr>
          <p:spPr bwMode="auto">
            <a:xfrm>
              <a:off x="3419" y="247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2" name="Line 4189"/>
            <p:cNvSpPr>
              <a:spLocks noChangeShapeType="1"/>
            </p:cNvSpPr>
            <p:nvPr/>
          </p:nvSpPr>
          <p:spPr bwMode="auto">
            <a:xfrm>
              <a:off x="3419" y="248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3" name="Line 4190"/>
            <p:cNvSpPr>
              <a:spLocks noChangeShapeType="1"/>
            </p:cNvSpPr>
            <p:nvPr/>
          </p:nvSpPr>
          <p:spPr bwMode="auto">
            <a:xfrm>
              <a:off x="3419" y="25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4" name="Line 4191"/>
            <p:cNvSpPr>
              <a:spLocks noChangeShapeType="1"/>
            </p:cNvSpPr>
            <p:nvPr/>
          </p:nvSpPr>
          <p:spPr bwMode="auto">
            <a:xfrm>
              <a:off x="3419" y="25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5" name="Line 4192"/>
            <p:cNvSpPr>
              <a:spLocks noChangeShapeType="1"/>
            </p:cNvSpPr>
            <p:nvPr/>
          </p:nvSpPr>
          <p:spPr bwMode="auto">
            <a:xfrm>
              <a:off x="3419" y="25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6" name="Line 4193"/>
            <p:cNvSpPr>
              <a:spLocks noChangeShapeType="1"/>
            </p:cNvSpPr>
            <p:nvPr/>
          </p:nvSpPr>
          <p:spPr bwMode="auto">
            <a:xfrm>
              <a:off x="3419" y="25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7" name="Line 4194"/>
            <p:cNvSpPr>
              <a:spLocks noChangeShapeType="1"/>
            </p:cNvSpPr>
            <p:nvPr/>
          </p:nvSpPr>
          <p:spPr bwMode="auto">
            <a:xfrm>
              <a:off x="3419" y="25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8" name="Line 4195"/>
            <p:cNvSpPr>
              <a:spLocks noChangeShapeType="1"/>
            </p:cNvSpPr>
            <p:nvPr/>
          </p:nvSpPr>
          <p:spPr bwMode="auto">
            <a:xfrm>
              <a:off x="3419" y="256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9" name="Line 4196"/>
            <p:cNvSpPr>
              <a:spLocks noChangeShapeType="1"/>
            </p:cNvSpPr>
            <p:nvPr/>
          </p:nvSpPr>
          <p:spPr bwMode="auto">
            <a:xfrm>
              <a:off x="3419" y="257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0" name="Line 4197"/>
            <p:cNvSpPr>
              <a:spLocks noChangeShapeType="1"/>
            </p:cNvSpPr>
            <p:nvPr/>
          </p:nvSpPr>
          <p:spPr bwMode="auto">
            <a:xfrm>
              <a:off x="3419" y="25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1" name="Line 4198"/>
            <p:cNvSpPr>
              <a:spLocks noChangeShapeType="1"/>
            </p:cNvSpPr>
            <p:nvPr/>
          </p:nvSpPr>
          <p:spPr bwMode="auto">
            <a:xfrm>
              <a:off x="3419" y="26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2" name="Line 4199"/>
            <p:cNvSpPr>
              <a:spLocks noChangeShapeType="1"/>
            </p:cNvSpPr>
            <p:nvPr/>
          </p:nvSpPr>
          <p:spPr bwMode="auto">
            <a:xfrm>
              <a:off x="3419" y="261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3" name="Line 4200"/>
            <p:cNvSpPr>
              <a:spLocks noChangeShapeType="1"/>
            </p:cNvSpPr>
            <p:nvPr/>
          </p:nvSpPr>
          <p:spPr bwMode="auto">
            <a:xfrm>
              <a:off x="3419" y="262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4" name="Line 4201"/>
            <p:cNvSpPr>
              <a:spLocks noChangeShapeType="1"/>
            </p:cNvSpPr>
            <p:nvPr/>
          </p:nvSpPr>
          <p:spPr bwMode="auto">
            <a:xfrm>
              <a:off x="3419" y="26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5" name="Line 4202"/>
            <p:cNvSpPr>
              <a:spLocks noChangeShapeType="1"/>
            </p:cNvSpPr>
            <p:nvPr/>
          </p:nvSpPr>
          <p:spPr bwMode="auto">
            <a:xfrm>
              <a:off x="3419" y="26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6" name="Line 4203"/>
            <p:cNvSpPr>
              <a:spLocks noChangeShapeType="1"/>
            </p:cNvSpPr>
            <p:nvPr/>
          </p:nvSpPr>
          <p:spPr bwMode="auto">
            <a:xfrm>
              <a:off x="3419" y="26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7" name="Line 4204"/>
            <p:cNvSpPr>
              <a:spLocks noChangeShapeType="1"/>
            </p:cNvSpPr>
            <p:nvPr/>
          </p:nvSpPr>
          <p:spPr bwMode="auto">
            <a:xfrm>
              <a:off x="3419" y="26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8" name="Line 4205"/>
            <p:cNvSpPr>
              <a:spLocks noChangeShapeType="1"/>
            </p:cNvSpPr>
            <p:nvPr/>
          </p:nvSpPr>
          <p:spPr bwMode="auto">
            <a:xfrm>
              <a:off x="3419" y="26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9" name="Line 4206"/>
            <p:cNvSpPr>
              <a:spLocks noChangeShapeType="1"/>
            </p:cNvSpPr>
            <p:nvPr/>
          </p:nvSpPr>
          <p:spPr bwMode="auto">
            <a:xfrm>
              <a:off x="3419" y="27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0" name="Line 4207"/>
            <p:cNvSpPr>
              <a:spLocks noChangeShapeType="1"/>
            </p:cNvSpPr>
            <p:nvPr/>
          </p:nvSpPr>
          <p:spPr bwMode="auto">
            <a:xfrm>
              <a:off x="3419" y="27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1" name="Line 4208"/>
            <p:cNvSpPr>
              <a:spLocks noChangeShapeType="1"/>
            </p:cNvSpPr>
            <p:nvPr/>
          </p:nvSpPr>
          <p:spPr bwMode="auto">
            <a:xfrm>
              <a:off x="3419" y="27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2" name="Line 4209"/>
            <p:cNvSpPr>
              <a:spLocks noChangeShapeType="1"/>
            </p:cNvSpPr>
            <p:nvPr/>
          </p:nvSpPr>
          <p:spPr bwMode="auto">
            <a:xfrm>
              <a:off x="3419" y="27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3" name="Line 4210"/>
            <p:cNvSpPr>
              <a:spLocks noChangeShapeType="1"/>
            </p:cNvSpPr>
            <p:nvPr/>
          </p:nvSpPr>
          <p:spPr bwMode="auto">
            <a:xfrm>
              <a:off x="3419" y="275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4" name="Line 4211"/>
            <p:cNvSpPr>
              <a:spLocks noChangeShapeType="1"/>
            </p:cNvSpPr>
            <p:nvPr/>
          </p:nvSpPr>
          <p:spPr bwMode="auto">
            <a:xfrm>
              <a:off x="3419" y="276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5" name="Line 4212"/>
            <p:cNvSpPr>
              <a:spLocks noChangeShapeType="1"/>
            </p:cNvSpPr>
            <p:nvPr/>
          </p:nvSpPr>
          <p:spPr bwMode="auto">
            <a:xfrm>
              <a:off x="3419" y="2782"/>
              <a:ext cx="0" cy="2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6" name="Line 4213"/>
            <p:cNvSpPr>
              <a:spLocks noChangeShapeType="1"/>
            </p:cNvSpPr>
            <p:nvPr/>
          </p:nvSpPr>
          <p:spPr bwMode="auto">
            <a:xfrm>
              <a:off x="3452" y="2766"/>
              <a:ext cx="0" cy="1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7" name="Line 4214"/>
            <p:cNvSpPr>
              <a:spLocks noChangeShapeType="1"/>
            </p:cNvSpPr>
            <p:nvPr/>
          </p:nvSpPr>
          <p:spPr bwMode="auto">
            <a:xfrm>
              <a:off x="3452" y="8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8" name="Line 4215"/>
            <p:cNvSpPr>
              <a:spLocks noChangeShapeType="1"/>
            </p:cNvSpPr>
            <p:nvPr/>
          </p:nvSpPr>
          <p:spPr bwMode="auto">
            <a:xfrm>
              <a:off x="3452" y="8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9" name="Line 4216"/>
            <p:cNvSpPr>
              <a:spLocks noChangeShapeType="1"/>
            </p:cNvSpPr>
            <p:nvPr/>
          </p:nvSpPr>
          <p:spPr bwMode="auto">
            <a:xfrm>
              <a:off x="3452" y="8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0" name="Line 4217"/>
            <p:cNvSpPr>
              <a:spLocks noChangeShapeType="1"/>
            </p:cNvSpPr>
            <p:nvPr/>
          </p:nvSpPr>
          <p:spPr bwMode="auto">
            <a:xfrm>
              <a:off x="3452" y="8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1" name="Line 4218"/>
            <p:cNvSpPr>
              <a:spLocks noChangeShapeType="1"/>
            </p:cNvSpPr>
            <p:nvPr/>
          </p:nvSpPr>
          <p:spPr bwMode="auto">
            <a:xfrm>
              <a:off x="3452" y="9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2" name="Line 4219"/>
            <p:cNvSpPr>
              <a:spLocks noChangeShapeType="1"/>
            </p:cNvSpPr>
            <p:nvPr/>
          </p:nvSpPr>
          <p:spPr bwMode="auto">
            <a:xfrm>
              <a:off x="3452" y="92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3" name="Line 4220"/>
            <p:cNvSpPr>
              <a:spLocks noChangeShapeType="1"/>
            </p:cNvSpPr>
            <p:nvPr/>
          </p:nvSpPr>
          <p:spPr bwMode="auto">
            <a:xfrm>
              <a:off x="3452" y="93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4" name="Line 4221"/>
            <p:cNvSpPr>
              <a:spLocks noChangeShapeType="1"/>
            </p:cNvSpPr>
            <p:nvPr/>
          </p:nvSpPr>
          <p:spPr bwMode="auto">
            <a:xfrm>
              <a:off x="3452" y="9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5" name="Line 4222"/>
            <p:cNvSpPr>
              <a:spLocks noChangeShapeType="1"/>
            </p:cNvSpPr>
            <p:nvPr/>
          </p:nvSpPr>
          <p:spPr bwMode="auto">
            <a:xfrm>
              <a:off x="3452" y="9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6" name="Line 4223"/>
            <p:cNvSpPr>
              <a:spLocks noChangeShapeType="1"/>
            </p:cNvSpPr>
            <p:nvPr/>
          </p:nvSpPr>
          <p:spPr bwMode="auto">
            <a:xfrm>
              <a:off x="3452" y="97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7" name="Line 4224"/>
            <p:cNvSpPr>
              <a:spLocks noChangeShapeType="1"/>
            </p:cNvSpPr>
            <p:nvPr/>
          </p:nvSpPr>
          <p:spPr bwMode="auto">
            <a:xfrm>
              <a:off x="3452" y="98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54" name="Group 4426"/>
          <p:cNvGrpSpPr>
            <a:grpSpLocks/>
          </p:cNvGrpSpPr>
          <p:nvPr/>
        </p:nvGrpSpPr>
        <p:grpSpPr bwMode="auto">
          <a:xfrm>
            <a:off x="5480050" y="1365251"/>
            <a:ext cx="47625" cy="3054350"/>
            <a:chOff x="3452" y="860"/>
            <a:chExt cx="30" cy="1924"/>
          </a:xfrm>
        </p:grpSpPr>
        <p:sp>
          <p:nvSpPr>
            <p:cNvPr id="938" name="Line 4226"/>
            <p:cNvSpPr>
              <a:spLocks noChangeShapeType="1"/>
            </p:cNvSpPr>
            <p:nvPr/>
          </p:nvSpPr>
          <p:spPr bwMode="auto">
            <a:xfrm>
              <a:off x="3452" y="10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9" name="Line 4227"/>
            <p:cNvSpPr>
              <a:spLocks noChangeShapeType="1"/>
            </p:cNvSpPr>
            <p:nvPr/>
          </p:nvSpPr>
          <p:spPr bwMode="auto">
            <a:xfrm>
              <a:off x="3452" y="10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0" name="Line 4228"/>
            <p:cNvSpPr>
              <a:spLocks noChangeShapeType="1"/>
            </p:cNvSpPr>
            <p:nvPr/>
          </p:nvSpPr>
          <p:spPr bwMode="auto">
            <a:xfrm>
              <a:off x="3452" y="10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1" name="Line 4229"/>
            <p:cNvSpPr>
              <a:spLocks noChangeShapeType="1"/>
            </p:cNvSpPr>
            <p:nvPr/>
          </p:nvSpPr>
          <p:spPr bwMode="auto">
            <a:xfrm>
              <a:off x="3452" y="10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2" name="Line 4230"/>
            <p:cNvSpPr>
              <a:spLocks noChangeShapeType="1"/>
            </p:cNvSpPr>
            <p:nvPr/>
          </p:nvSpPr>
          <p:spPr bwMode="auto">
            <a:xfrm>
              <a:off x="3452" y="10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3" name="Line 4231"/>
            <p:cNvSpPr>
              <a:spLocks noChangeShapeType="1"/>
            </p:cNvSpPr>
            <p:nvPr/>
          </p:nvSpPr>
          <p:spPr bwMode="auto">
            <a:xfrm>
              <a:off x="3452" y="106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4" name="Line 4232"/>
            <p:cNvSpPr>
              <a:spLocks noChangeShapeType="1"/>
            </p:cNvSpPr>
            <p:nvPr/>
          </p:nvSpPr>
          <p:spPr bwMode="auto">
            <a:xfrm>
              <a:off x="3452" y="107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5" name="Line 4233"/>
            <p:cNvSpPr>
              <a:spLocks noChangeShapeType="1"/>
            </p:cNvSpPr>
            <p:nvPr/>
          </p:nvSpPr>
          <p:spPr bwMode="auto">
            <a:xfrm>
              <a:off x="3452" y="10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6" name="Line 4234"/>
            <p:cNvSpPr>
              <a:spLocks noChangeShapeType="1"/>
            </p:cNvSpPr>
            <p:nvPr/>
          </p:nvSpPr>
          <p:spPr bwMode="auto">
            <a:xfrm>
              <a:off x="3452" y="11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7" name="Line 4235"/>
            <p:cNvSpPr>
              <a:spLocks noChangeShapeType="1"/>
            </p:cNvSpPr>
            <p:nvPr/>
          </p:nvSpPr>
          <p:spPr bwMode="auto">
            <a:xfrm>
              <a:off x="3452" y="111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8" name="Line 4236"/>
            <p:cNvSpPr>
              <a:spLocks noChangeShapeType="1"/>
            </p:cNvSpPr>
            <p:nvPr/>
          </p:nvSpPr>
          <p:spPr bwMode="auto">
            <a:xfrm>
              <a:off x="3452" y="112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9" name="Line 4237"/>
            <p:cNvSpPr>
              <a:spLocks noChangeShapeType="1"/>
            </p:cNvSpPr>
            <p:nvPr/>
          </p:nvSpPr>
          <p:spPr bwMode="auto">
            <a:xfrm>
              <a:off x="3452" y="11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0" name="Line 4238"/>
            <p:cNvSpPr>
              <a:spLocks noChangeShapeType="1"/>
            </p:cNvSpPr>
            <p:nvPr/>
          </p:nvSpPr>
          <p:spPr bwMode="auto">
            <a:xfrm>
              <a:off x="3452" y="11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1" name="Line 4239"/>
            <p:cNvSpPr>
              <a:spLocks noChangeShapeType="1"/>
            </p:cNvSpPr>
            <p:nvPr/>
          </p:nvSpPr>
          <p:spPr bwMode="auto">
            <a:xfrm>
              <a:off x="3452" y="11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2" name="Line 4240"/>
            <p:cNvSpPr>
              <a:spLocks noChangeShapeType="1"/>
            </p:cNvSpPr>
            <p:nvPr/>
          </p:nvSpPr>
          <p:spPr bwMode="auto">
            <a:xfrm>
              <a:off x="3452" y="11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3" name="Line 4241"/>
            <p:cNvSpPr>
              <a:spLocks noChangeShapeType="1"/>
            </p:cNvSpPr>
            <p:nvPr/>
          </p:nvSpPr>
          <p:spPr bwMode="auto">
            <a:xfrm>
              <a:off x="3452" y="11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4" name="Line 4242"/>
            <p:cNvSpPr>
              <a:spLocks noChangeShapeType="1"/>
            </p:cNvSpPr>
            <p:nvPr/>
          </p:nvSpPr>
          <p:spPr bwMode="auto">
            <a:xfrm>
              <a:off x="3452" y="12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5" name="Line 4243"/>
            <p:cNvSpPr>
              <a:spLocks noChangeShapeType="1"/>
            </p:cNvSpPr>
            <p:nvPr/>
          </p:nvSpPr>
          <p:spPr bwMode="auto">
            <a:xfrm>
              <a:off x="3452" y="12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6" name="Line 4244"/>
            <p:cNvSpPr>
              <a:spLocks noChangeShapeType="1"/>
            </p:cNvSpPr>
            <p:nvPr/>
          </p:nvSpPr>
          <p:spPr bwMode="auto">
            <a:xfrm>
              <a:off x="3452" y="12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7" name="Line 4245"/>
            <p:cNvSpPr>
              <a:spLocks noChangeShapeType="1"/>
            </p:cNvSpPr>
            <p:nvPr/>
          </p:nvSpPr>
          <p:spPr bwMode="auto">
            <a:xfrm>
              <a:off x="3452" y="12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8" name="Line 4246"/>
            <p:cNvSpPr>
              <a:spLocks noChangeShapeType="1"/>
            </p:cNvSpPr>
            <p:nvPr/>
          </p:nvSpPr>
          <p:spPr bwMode="auto">
            <a:xfrm>
              <a:off x="3452" y="125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9" name="Line 4247"/>
            <p:cNvSpPr>
              <a:spLocks noChangeShapeType="1"/>
            </p:cNvSpPr>
            <p:nvPr/>
          </p:nvSpPr>
          <p:spPr bwMode="auto">
            <a:xfrm>
              <a:off x="3452" y="126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0" name="Line 4248"/>
            <p:cNvSpPr>
              <a:spLocks noChangeShapeType="1"/>
            </p:cNvSpPr>
            <p:nvPr/>
          </p:nvSpPr>
          <p:spPr bwMode="auto">
            <a:xfrm>
              <a:off x="3452" y="12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1" name="Line 4249"/>
            <p:cNvSpPr>
              <a:spLocks noChangeShapeType="1"/>
            </p:cNvSpPr>
            <p:nvPr/>
          </p:nvSpPr>
          <p:spPr bwMode="auto">
            <a:xfrm>
              <a:off x="3452" y="12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2" name="Line 4250"/>
            <p:cNvSpPr>
              <a:spLocks noChangeShapeType="1"/>
            </p:cNvSpPr>
            <p:nvPr/>
          </p:nvSpPr>
          <p:spPr bwMode="auto">
            <a:xfrm>
              <a:off x="3452" y="130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3" name="Line 4251"/>
            <p:cNvSpPr>
              <a:spLocks noChangeShapeType="1"/>
            </p:cNvSpPr>
            <p:nvPr/>
          </p:nvSpPr>
          <p:spPr bwMode="auto">
            <a:xfrm>
              <a:off x="3452" y="131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4" name="Line 4252"/>
            <p:cNvSpPr>
              <a:spLocks noChangeShapeType="1"/>
            </p:cNvSpPr>
            <p:nvPr/>
          </p:nvSpPr>
          <p:spPr bwMode="auto">
            <a:xfrm>
              <a:off x="3452" y="13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5" name="Line 4253"/>
            <p:cNvSpPr>
              <a:spLocks noChangeShapeType="1"/>
            </p:cNvSpPr>
            <p:nvPr/>
          </p:nvSpPr>
          <p:spPr bwMode="auto">
            <a:xfrm>
              <a:off x="3452" y="13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6" name="Line 4254"/>
            <p:cNvSpPr>
              <a:spLocks noChangeShapeType="1"/>
            </p:cNvSpPr>
            <p:nvPr/>
          </p:nvSpPr>
          <p:spPr bwMode="auto">
            <a:xfrm>
              <a:off x="3452" y="13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7" name="Line 4255"/>
            <p:cNvSpPr>
              <a:spLocks noChangeShapeType="1"/>
            </p:cNvSpPr>
            <p:nvPr/>
          </p:nvSpPr>
          <p:spPr bwMode="auto">
            <a:xfrm>
              <a:off x="3452" y="13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8" name="Line 4256"/>
            <p:cNvSpPr>
              <a:spLocks noChangeShapeType="1"/>
            </p:cNvSpPr>
            <p:nvPr/>
          </p:nvSpPr>
          <p:spPr bwMode="auto">
            <a:xfrm>
              <a:off x="3452" y="13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9" name="Line 4257"/>
            <p:cNvSpPr>
              <a:spLocks noChangeShapeType="1"/>
            </p:cNvSpPr>
            <p:nvPr/>
          </p:nvSpPr>
          <p:spPr bwMode="auto">
            <a:xfrm>
              <a:off x="3452" y="139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0" name="Line 4258"/>
            <p:cNvSpPr>
              <a:spLocks noChangeShapeType="1"/>
            </p:cNvSpPr>
            <p:nvPr/>
          </p:nvSpPr>
          <p:spPr bwMode="auto">
            <a:xfrm>
              <a:off x="3452" y="140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1" name="Line 4259"/>
            <p:cNvSpPr>
              <a:spLocks noChangeShapeType="1"/>
            </p:cNvSpPr>
            <p:nvPr/>
          </p:nvSpPr>
          <p:spPr bwMode="auto">
            <a:xfrm>
              <a:off x="3452" y="14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2" name="Line 4260"/>
            <p:cNvSpPr>
              <a:spLocks noChangeShapeType="1"/>
            </p:cNvSpPr>
            <p:nvPr/>
          </p:nvSpPr>
          <p:spPr bwMode="auto">
            <a:xfrm>
              <a:off x="3452" y="14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3" name="Line 4261"/>
            <p:cNvSpPr>
              <a:spLocks noChangeShapeType="1"/>
            </p:cNvSpPr>
            <p:nvPr/>
          </p:nvSpPr>
          <p:spPr bwMode="auto">
            <a:xfrm>
              <a:off x="3452" y="144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4" name="Line 4262"/>
            <p:cNvSpPr>
              <a:spLocks noChangeShapeType="1"/>
            </p:cNvSpPr>
            <p:nvPr/>
          </p:nvSpPr>
          <p:spPr bwMode="auto">
            <a:xfrm>
              <a:off x="3452" y="145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5" name="Line 4263"/>
            <p:cNvSpPr>
              <a:spLocks noChangeShapeType="1"/>
            </p:cNvSpPr>
            <p:nvPr/>
          </p:nvSpPr>
          <p:spPr bwMode="auto">
            <a:xfrm>
              <a:off x="3452" y="14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6" name="Line 4264"/>
            <p:cNvSpPr>
              <a:spLocks noChangeShapeType="1"/>
            </p:cNvSpPr>
            <p:nvPr/>
          </p:nvSpPr>
          <p:spPr bwMode="auto">
            <a:xfrm>
              <a:off x="3452" y="14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7" name="Line 4265"/>
            <p:cNvSpPr>
              <a:spLocks noChangeShapeType="1"/>
            </p:cNvSpPr>
            <p:nvPr/>
          </p:nvSpPr>
          <p:spPr bwMode="auto">
            <a:xfrm>
              <a:off x="3452" y="14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8" name="Line 4266"/>
            <p:cNvSpPr>
              <a:spLocks noChangeShapeType="1"/>
            </p:cNvSpPr>
            <p:nvPr/>
          </p:nvSpPr>
          <p:spPr bwMode="auto">
            <a:xfrm>
              <a:off x="3452" y="15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9" name="Line 4267"/>
            <p:cNvSpPr>
              <a:spLocks noChangeShapeType="1"/>
            </p:cNvSpPr>
            <p:nvPr/>
          </p:nvSpPr>
          <p:spPr bwMode="auto">
            <a:xfrm>
              <a:off x="3452" y="15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0" name="Line 4268"/>
            <p:cNvSpPr>
              <a:spLocks noChangeShapeType="1"/>
            </p:cNvSpPr>
            <p:nvPr/>
          </p:nvSpPr>
          <p:spPr bwMode="auto">
            <a:xfrm>
              <a:off x="3452" y="15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1" name="Line 4269"/>
            <p:cNvSpPr>
              <a:spLocks noChangeShapeType="1"/>
            </p:cNvSpPr>
            <p:nvPr/>
          </p:nvSpPr>
          <p:spPr bwMode="auto">
            <a:xfrm>
              <a:off x="3452" y="154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2" name="Line 4270"/>
            <p:cNvSpPr>
              <a:spLocks noChangeShapeType="1"/>
            </p:cNvSpPr>
            <p:nvPr/>
          </p:nvSpPr>
          <p:spPr bwMode="auto">
            <a:xfrm>
              <a:off x="3452" y="15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3" name="Line 4271"/>
            <p:cNvSpPr>
              <a:spLocks noChangeShapeType="1"/>
            </p:cNvSpPr>
            <p:nvPr/>
          </p:nvSpPr>
          <p:spPr bwMode="auto">
            <a:xfrm>
              <a:off x="3452" y="15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4" name="Line 4272"/>
            <p:cNvSpPr>
              <a:spLocks noChangeShapeType="1"/>
            </p:cNvSpPr>
            <p:nvPr/>
          </p:nvSpPr>
          <p:spPr bwMode="auto">
            <a:xfrm>
              <a:off x="3452" y="15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5" name="Line 4273"/>
            <p:cNvSpPr>
              <a:spLocks noChangeShapeType="1"/>
            </p:cNvSpPr>
            <p:nvPr/>
          </p:nvSpPr>
          <p:spPr bwMode="auto">
            <a:xfrm>
              <a:off x="3452" y="15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6" name="Line 4274"/>
            <p:cNvSpPr>
              <a:spLocks noChangeShapeType="1"/>
            </p:cNvSpPr>
            <p:nvPr/>
          </p:nvSpPr>
          <p:spPr bwMode="auto">
            <a:xfrm>
              <a:off x="3452" y="16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7" name="Line 4275"/>
            <p:cNvSpPr>
              <a:spLocks noChangeShapeType="1"/>
            </p:cNvSpPr>
            <p:nvPr/>
          </p:nvSpPr>
          <p:spPr bwMode="auto">
            <a:xfrm>
              <a:off x="3452" y="16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8" name="Line 4276"/>
            <p:cNvSpPr>
              <a:spLocks noChangeShapeType="1"/>
            </p:cNvSpPr>
            <p:nvPr/>
          </p:nvSpPr>
          <p:spPr bwMode="auto">
            <a:xfrm>
              <a:off x="3452" y="163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9" name="Line 4277"/>
            <p:cNvSpPr>
              <a:spLocks noChangeShapeType="1"/>
            </p:cNvSpPr>
            <p:nvPr/>
          </p:nvSpPr>
          <p:spPr bwMode="auto">
            <a:xfrm>
              <a:off x="3452" y="16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0" name="Line 4278"/>
            <p:cNvSpPr>
              <a:spLocks noChangeShapeType="1"/>
            </p:cNvSpPr>
            <p:nvPr/>
          </p:nvSpPr>
          <p:spPr bwMode="auto">
            <a:xfrm>
              <a:off x="3452" y="16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1" name="Line 4279"/>
            <p:cNvSpPr>
              <a:spLocks noChangeShapeType="1"/>
            </p:cNvSpPr>
            <p:nvPr/>
          </p:nvSpPr>
          <p:spPr bwMode="auto">
            <a:xfrm>
              <a:off x="3452" y="16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2" name="Line 4280"/>
            <p:cNvSpPr>
              <a:spLocks noChangeShapeType="1"/>
            </p:cNvSpPr>
            <p:nvPr/>
          </p:nvSpPr>
          <p:spPr bwMode="auto">
            <a:xfrm>
              <a:off x="3452" y="16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3" name="Line 4281"/>
            <p:cNvSpPr>
              <a:spLocks noChangeShapeType="1"/>
            </p:cNvSpPr>
            <p:nvPr/>
          </p:nvSpPr>
          <p:spPr bwMode="auto">
            <a:xfrm>
              <a:off x="3452" y="17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4" name="Line 4282"/>
            <p:cNvSpPr>
              <a:spLocks noChangeShapeType="1"/>
            </p:cNvSpPr>
            <p:nvPr/>
          </p:nvSpPr>
          <p:spPr bwMode="auto">
            <a:xfrm>
              <a:off x="3452" y="17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5" name="Line 4283"/>
            <p:cNvSpPr>
              <a:spLocks noChangeShapeType="1"/>
            </p:cNvSpPr>
            <p:nvPr/>
          </p:nvSpPr>
          <p:spPr bwMode="auto">
            <a:xfrm>
              <a:off x="3452" y="17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6" name="Line 4284"/>
            <p:cNvSpPr>
              <a:spLocks noChangeShapeType="1"/>
            </p:cNvSpPr>
            <p:nvPr/>
          </p:nvSpPr>
          <p:spPr bwMode="auto">
            <a:xfrm>
              <a:off x="3452" y="17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7" name="Line 4285"/>
            <p:cNvSpPr>
              <a:spLocks noChangeShapeType="1"/>
            </p:cNvSpPr>
            <p:nvPr/>
          </p:nvSpPr>
          <p:spPr bwMode="auto">
            <a:xfrm>
              <a:off x="3452" y="17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8" name="Line 4286"/>
            <p:cNvSpPr>
              <a:spLocks noChangeShapeType="1"/>
            </p:cNvSpPr>
            <p:nvPr/>
          </p:nvSpPr>
          <p:spPr bwMode="auto">
            <a:xfrm>
              <a:off x="3452" y="17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9" name="Line 4287"/>
            <p:cNvSpPr>
              <a:spLocks noChangeShapeType="1"/>
            </p:cNvSpPr>
            <p:nvPr/>
          </p:nvSpPr>
          <p:spPr bwMode="auto">
            <a:xfrm>
              <a:off x="3452" y="177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0" name="Line 4288"/>
            <p:cNvSpPr>
              <a:spLocks noChangeShapeType="1"/>
            </p:cNvSpPr>
            <p:nvPr/>
          </p:nvSpPr>
          <p:spPr bwMode="auto">
            <a:xfrm>
              <a:off x="3452" y="17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1" name="Line 4289"/>
            <p:cNvSpPr>
              <a:spLocks noChangeShapeType="1"/>
            </p:cNvSpPr>
            <p:nvPr/>
          </p:nvSpPr>
          <p:spPr bwMode="auto">
            <a:xfrm>
              <a:off x="3452" y="18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2" name="Line 4290"/>
            <p:cNvSpPr>
              <a:spLocks noChangeShapeType="1"/>
            </p:cNvSpPr>
            <p:nvPr/>
          </p:nvSpPr>
          <p:spPr bwMode="auto">
            <a:xfrm>
              <a:off x="3452" y="18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3" name="Line 4291"/>
            <p:cNvSpPr>
              <a:spLocks noChangeShapeType="1"/>
            </p:cNvSpPr>
            <p:nvPr/>
          </p:nvSpPr>
          <p:spPr bwMode="auto">
            <a:xfrm>
              <a:off x="3452" y="18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4" name="Line 4292"/>
            <p:cNvSpPr>
              <a:spLocks noChangeShapeType="1"/>
            </p:cNvSpPr>
            <p:nvPr/>
          </p:nvSpPr>
          <p:spPr bwMode="auto">
            <a:xfrm>
              <a:off x="3452" y="18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5" name="Line 4293"/>
            <p:cNvSpPr>
              <a:spLocks noChangeShapeType="1"/>
            </p:cNvSpPr>
            <p:nvPr/>
          </p:nvSpPr>
          <p:spPr bwMode="auto">
            <a:xfrm>
              <a:off x="3452" y="18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6" name="Line 4294"/>
            <p:cNvSpPr>
              <a:spLocks noChangeShapeType="1"/>
            </p:cNvSpPr>
            <p:nvPr/>
          </p:nvSpPr>
          <p:spPr bwMode="auto">
            <a:xfrm>
              <a:off x="3452" y="18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7" name="Line 4295"/>
            <p:cNvSpPr>
              <a:spLocks noChangeShapeType="1"/>
            </p:cNvSpPr>
            <p:nvPr/>
          </p:nvSpPr>
          <p:spPr bwMode="auto">
            <a:xfrm>
              <a:off x="3452" y="18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8" name="Line 4296"/>
            <p:cNvSpPr>
              <a:spLocks noChangeShapeType="1"/>
            </p:cNvSpPr>
            <p:nvPr/>
          </p:nvSpPr>
          <p:spPr bwMode="auto">
            <a:xfrm>
              <a:off x="3452" y="18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9" name="Line 4297"/>
            <p:cNvSpPr>
              <a:spLocks noChangeShapeType="1"/>
            </p:cNvSpPr>
            <p:nvPr/>
          </p:nvSpPr>
          <p:spPr bwMode="auto">
            <a:xfrm>
              <a:off x="3452" y="19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0" name="Line 4298"/>
            <p:cNvSpPr>
              <a:spLocks noChangeShapeType="1"/>
            </p:cNvSpPr>
            <p:nvPr/>
          </p:nvSpPr>
          <p:spPr bwMode="auto">
            <a:xfrm>
              <a:off x="3452" y="19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1" name="Line 4299"/>
            <p:cNvSpPr>
              <a:spLocks noChangeShapeType="1"/>
            </p:cNvSpPr>
            <p:nvPr/>
          </p:nvSpPr>
          <p:spPr bwMode="auto">
            <a:xfrm>
              <a:off x="3452" y="19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2" name="Line 4300"/>
            <p:cNvSpPr>
              <a:spLocks noChangeShapeType="1"/>
            </p:cNvSpPr>
            <p:nvPr/>
          </p:nvSpPr>
          <p:spPr bwMode="auto">
            <a:xfrm>
              <a:off x="3452" y="19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3" name="Line 4301"/>
            <p:cNvSpPr>
              <a:spLocks noChangeShapeType="1"/>
            </p:cNvSpPr>
            <p:nvPr/>
          </p:nvSpPr>
          <p:spPr bwMode="auto">
            <a:xfrm>
              <a:off x="3452" y="19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4" name="Line 4302"/>
            <p:cNvSpPr>
              <a:spLocks noChangeShapeType="1"/>
            </p:cNvSpPr>
            <p:nvPr/>
          </p:nvSpPr>
          <p:spPr bwMode="auto">
            <a:xfrm>
              <a:off x="3452" y="19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5" name="Line 4303"/>
            <p:cNvSpPr>
              <a:spLocks noChangeShapeType="1"/>
            </p:cNvSpPr>
            <p:nvPr/>
          </p:nvSpPr>
          <p:spPr bwMode="auto">
            <a:xfrm>
              <a:off x="3452" y="19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6" name="Line 4304"/>
            <p:cNvSpPr>
              <a:spLocks noChangeShapeType="1"/>
            </p:cNvSpPr>
            <p:nvPr/>
          </p:nvSpPr>
          <p:spPr bwMode="auto">
            <a:xfrm>
              <a:off x="3452" y="19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7" name="Line 4305"/>
            <p:cNvSpPr>
              <a:spLocks noChangeShapeType="1"/>
            </p:cNvSpPr>
            <p:nvPr/>
          </p:nvSpPr>
          <p:spPr bwMode="auto">
            <a:xfrm>
              <a:off x="3452" y="20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8" name="Line 4306"/>
            <p:cNvSpPr>
              <a:spLocks noChangeShapeType="1"/>
            </p:cNvSpPr>
            <p:nvPr/>
          </p:nvSpPr>
          <p:spPr bwMode="auto">
            <a:xfrm>
              <a:off x="3452" y="20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9" name="Line 4307"/>
            <p:cNvSpPr>
              <a:spLocks noChangeShapeType="1"/>
            </p:cNvSpPr>
            <p:nvPr/>
          </p:nvSpPr>
          <p:spPr bwMode="auto">
            <a:xfrm>
              <a:off x="3452" y="20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0" name="Line 4308"/>
            <p:cNvSpPr>
              <a:spLocks noChangeShapeType="1"/>
            </p:cNvSpPr>
            <p:nvPr/>
          </p:nvSpPr>
          <p:spPr bwMode="auto">
            <a:xfrm>
              <a:off x="3452" y="20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1" name="Line 4309"/>
            <p:cNvSpPr>
              <a:spLocks noChangeShapeType="1"/>
            </p:cNvSpPr>
            <p:nvPr/>
          </p:nvSpPr>
          <p:spPr bwMode="auto">
            <a:xfrm>
              <a:off x="3452" y="20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2" name="Line 4310"/>
            <p:cNvSpPr>
              <a:spLocks noChangeShapeType="1"/>
            </p:cNvSpPr>
            <p:nvPr/>
          </p:nvSpPr>
          <p:spPr bwMode="auto">
            <a:xfrm>
              <a:off x="3452" y="20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3" name="Line 4311"/>
            <p:cNvSpPr>
              <a:spLocks noChangeShapeType="1"/>
            </p:cNvSpPr>
            <p:nvPr/>
          </p:nvSpPr>
          <p:spPr bwMode="auto">
            <a:xfrm>
              <a:off x="3452" y="20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4" name="Line 4312"/>
            <p:cNvSpPr>
              <a:spLocks noChangeShapeType="1"/>
            </p:cNvSpPr>
            <p:nvPr/>
          </p:nvSpPr>
          <p:spPr bwMode="auto">
            <a:xfrm>
              <a:off x="3452" y="209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5" name="Line 4313"/>
            <p:cNvSpPr>
              <a:spLocks noChangeShapeType="1"/>
            </p:cNvSpPr>
            <p:nvPr/>
          </p:nvSpPr>
          <p:spPr bwMode="auto">
            <a:xfrm>
              <a:off x="3452" y="210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6" name="Line 4314"/>
            <p:cNvSpPr>
              <a:spLocks noChangeShapeType="1"/>
            </p:cNvSpPr>
            <p:nvPr/>
          </p:nvSpPr>
          <p:spPr bwMode="auto">
            <a:xfrm>
              <a:off x="3452" y="21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7" name="Line 4315"/>
            <p:cNvSpPr>
              <a:spLocks noChangeShapeType="1"/>
            </p:cNvSpPr>
            <p:nvPr/>
          </p:nvSpPr>
          <p:spPr bwMode="auto">
            <a:xfrm>
              <a:off x="3452" y="21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8" name="Line 4316"/>
            <p:cNvSpPr>
              <a:spLocks noChangeShapeType="1"/>
            </p:cNvSpPr>
            <p:nvPr/>
          </p:nvSpPr>
          <p:spPr bwMode="auto">
            <a:xfrm>
              <a:off x="3452" y="214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9" name="Line 4317"/>
            <p:cNvSpPr>
              <a:spLocks noChangeShapeType="1"/>
            </p:cNvSpPr>
            <p:nvPr/>
          </p:nvSpPr>
          <p:spPr bwMode="auto">
            <a:xfrm>
              <a:off x="3452" y="215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0" name="Line 4318"/>
            <p:cNvSpPr>
              <a:spLocks noChangeShapeType="1"/>
            </p:cNvSpPr>
            <p:nvPr/>
          </p:nvSpPr>
          <p:spPr bwMode="auto">
            <a:xfrm>
              <a:off x="3452" y="21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1" name="Line 4319"/>
            <p:cNvSpPr>
              <a:spLocks noChangeShapeType="1"/>
            </p:cNvSpPr>
            <p:nvPr/>
          </p:nvSpPr>
          <p:spPr bwMode="auto">
            <a:xfrm>
              <a:off x="3452" y="21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2" name="Line 4320"/>
            <p:cNvSpPr>
              <a:spLocks noChangeShapeType="1"/>
            </p:cNvSpPr>
            <p:nvPr/>
          </p:nvSpPr>
          <p:spPr bwMode="auto">
            <a:xfrm>
              <a:off x="3452" y="21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3" name="Line 4321"/>
            <p:cNvSpPr>
              <a:spLocks noChangeShapeType="1"/>
            </p:cNvSpPr>
            <p:nvPr/>
          </p:nvSpPr>
          <p:spPr bwMode="auto">
            <a:xfrm>
              <a:off x="3452" y="22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4" name="Line 4322"/>
            <p:cNvSpPr>
              <a:spLocks noChangeShapeType="1"/>
            </p:cNvSpPr>
            <p:nvPr/>
          </p:nvSpPr>
          <p:spPr bwMode="auto">
            <a:xfrm>
              <a:off x="3452" y="22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5" name="Line 4323"/>
            <p:cNvSpPr>
              <a:spLocks noChangeShapeType="1"/>
            </p:cNvSpPr>
            <p:nvPr/>
          </p:nvSpPr>
          <p:spPr bwMode="auto">
            <a:xfrm>
              <a:off x="3452" y="22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6" name="Line 4324"/>
            <p:cNvSpPr>
              <a:spLocks noChangeShapeType="1"/>
            </p:cNvSpPr>
            <p:nvPr/>
          </p:nvSpPr>
          <p:spPr bwMode="auto">
            <a:xfrm>
              <a:off x="3452" y="224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7" name="Line 4325"/>
            <p:cNvSpPr>
              <a:spLocks noChangeShapeType="1"/>
            </p:cNvSpPr>
            <p:nvPr/>
          </p:nvSpPr>
          <p:spPr bwMode="auto">
            <a:xfrm>
              <a:off x="3452" y="22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8" name="Line 4326"/>
            <p:cNvSpPr>
              <a:spLocks noChangeShapeType="1"/>
            </p:cNvSpPr>
            <p:nvPr/>
          </p:nvSpPr>
          <p:spPr bwMode="auto">
            <a:xfrm>
              <a:off x="3452" y="22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9" name="Line 4327"/>
            <p:cNvSpPr>
              <a:spLocks noChangeShapeType="1"/>
            </p:cNvSpPr>
            <p:nvPr/>
          </p:nvSpPr>
          <p:spPr bwMode="auto">
            <a:xfrm>
              <a:off x="3452" y="228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0" name="Line 4328"/>
            <p:cNvSpPr>
              <a:spLocks noChangeShapeType="1"/>
            </p:cNvSpPr>
            <p:nvPr/>
          </p:nvSpPr>
          <p:spPr bwMode="auto">
            <a:xfrm>
              <a:off x="3452" y="229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1" name="Line 4329"/>
            <p:cNvSpPr>
              <a:spLocks noChangeShapeType="1"/>
            </p:cNvSpPr>
            <p:nvPr/>
          </p:nvSpPr>
          <p:spPr bwMode="auto">
            <a:xfrm>
              <a:off x="3452" y="23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2" name="Line 4330"/>
            <p:cNvSpPr>
              <a:spLocks noChangeShapeType="1"/>
            </p:cNvSpPr>
            <p:nvPr/>
          </p:nvSpPr>
          <p:spPr bwMode="auto">
            <a:xfrm>
              <a:off x="3452" y="23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3" name="Line 4331"/>
            <p:cNvSpPr>
              <a:spLocks noChangeShapeType="1"/>
            </p:cNvSpPr>
            <p:nvPr/>
          </p:nvSpPr>
          <p:spPr bwMode="auto">
            <a:xfrm>
              <a:off x="3452" y="233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4" name="Line 4332"/>
            <p:cNvSpPr>
              <a:spLocks noChangeShapeType="1"/>
            </p:cNvSpPr>
            <p:nvPr/>
          </p:nvSpPr>
          <p:spPr bwMode="auto">
            <a:xfrm>
              <a:off x="3452" y="23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5" name="Line 4333"/>
            <p:cNvSpPr>
              <a:spLocks noChangeShapeType="1"/>
            </p:cNvSpPr>
            <p:nvPr/>
          </p:nvSpPr>
          <p:spPr bwMode="auto">
            <a:xfrm>
              <a:off x="3452" y="23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6" name="Line 4334"/>
            <p:cNvSpPr>
              <a:spLocks noChangeShapeType="1"/>
            </p:cNvSpPr>
            <p:nvPr/>
          </p:nvSpPr>
          <p:spPr bwMode="auto">
            <a:xfrm>
              <a:off x="3452" y="23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7" name="Line 4335"/>
            <p:cNvSpPr>
              <a:spLocks noChangeShapeType="1"/>
            </p:cNvSpPr>
            <p:nvPr/>
          </p:nvSpPr>
          <p:spPr bwMode="auto">
            <a:xfrm>
              <a:off x="3452" y="23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8" name="Line 4336"/>
            <p:cNvSpPr>
              <a:spLocks noChangeShapeType="1"/>
            </p:cNvSpPr>
            <p:nvPr/>
          </p:nvSpPr>
          <p:spPr bwMode="auto">
            <a:xfrm>
              <a:off x="3452" y="24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9" name="Line 4337"/>
            <p:cNvSpPr>
              <a:spLocks noChangeShapeType="1"/>
            </p:cNvSpPr>
            <p:nvPr/>
          </p:nvSpPr>
          <p:spPr bwMode="auto">
            <a:xfrm>
              <a:off x="3452" y="24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0" name="Line 4338"/>
            <p:cNvSpPr>
              <a:spLocks noChangeShapeType="1"/>
            </p:cNvSpPr>
            <p:nvPr/>
          </p:nvSpPr>
          <p:spPr bwMode="auto">
            <a:xfrm>
              <a:off x="3452" y="242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1" name="Line 4339"/>
            <p:cNvSpPr>
              <a:spLocks noChangeShapeType="1"/>
            </p:cNvSpPr>
            <p:nvPr/>
          </p:nvSpPr>
          <p:spPr bwMode="auto">
            <a:xfrm>
              <a:off x="3452" y="243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2" name="Line 4340"/>
            <p:cNvSpPr>
              <a:spLocks noChangeShapeType="1"/>
            </p:cNvSpPr>
            <p:nvPr/>
          </p:nvSpPr>
          <p:spPr bwMode="auto">
            <a:xfrm>
              <a:off x="3452" y="24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3" name="Line 4341"/>
            <p:cNvSpPr>
              <a:spLocks noChangeShapeType="1"/>
            </p:cNvSpPr>
            <p:nvPr/>
          </p:nvSpPr>
          <p:spPr bwMode="auto">
            <a:xfrm>
              <a:off x="3452" y="24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4" name="Line 4342"/>
            <p:cNvSpPr>
              <a:spLocks noChangeShapeType="1"/>
            </p:cNvSpPr>
            <p:nvPr/>
          </p:nvSpPr>
          <p:spPr bwMode="auto">
            <a:xfrm>
              <a:off x="3452" y="247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5" name="Line 4343"/>
            <p:cNvSpPr>
              <a:spLocks noChangeShapeType="1"/>
            </p:cNvSpPr>
            <p:nvPr/>
          </p:nvSpPr>
          <p:spPr bwMode="auto">
            <a:xfrm>
              <a:off x="3452" y="248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6" name="Line 4344"/>
            <p:cNvSpPr>
              <a:spLocks noChangeShapeType="1"/>
            </p:cNvSpPr>
            <p:nvPr/>
          </p:nvSpPr>
          <p:spPr bwMode="auto">
            <a:xfrm>
              <a:off x="3452" y="25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7" name="Line 4345"/>
            <p:cNvSpPr>
              <a:spLocks noChangeShapeType="1"/>
            </p:cNvSpPr>
            <p:nvPr/>
          </p:nvSpPr>
          <p:spPr bwMode="auto">
            <a:xfrm>
              <a:off x="3452" y="25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8" name="Line 4346"/>
            <p:cNvSpPr>
              <a:spLocks noChangeShapeType="1"/>
            </p:cNvSpPr>
            <p:nvPr/>
          </p:nvSpPr>
          <p:spPr bwMode="auto">
            <a:xfrm>
              <a:off x="3452" y="25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9" name="Line 4347"/>
            <p:cNvSpPr>
              <a:spLocks noChangeShapeType="1"/>
            </p:cNvSpPr>
            <p:nvPr/>
          </p:nvSpPr>
          <p:spPr bwMode="auto">
            <a:xfrm>
              <a:off x="3452" y="25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0" name="Line 4348"/>
            <p:cNvSpPr>
              <a:spLocks noChangeShapeType="1"/>
            </p:cNvSpPr>
            <p:nvPr/>
          </p:nvSpPr>
          <p:spPr bwMode="auto">
            <a:xfrm>
              <a:off x="3452" y="25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1" name="Line 4349"/>
            <p:cNvSpPr>
              <a:spLocks noChangeShapeType="1"/>
            </p:cNvSpPr>
            <p:nvPr/>
          </p:nvSpPr>
          <p:spPr bwMode="auto">
            <a:xfrm>
              <a:off x="3452" y="256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2" name="Line 4350"/>
            <p:cNvSpPr>
              <a:spLocks noChangeShapeType="1"/>
            </p:cNvSpPr>
            <p:nvPr/>
          </p:nvSpPr>
          <p:spPr bwMode="auto">
            <a:xfrm>
              <a:off x="3452" y="257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3" name="Line 4351"/>
            <p:cNvSpPr>
              <a:spLocks noChangeShapeType="1"/>
            </p:cNvSpPr>
            <p:nvPr/>
          </p:nvSpPr>
          <p:spPr bwMode="auto">
            <a:xfrm>
              <a:off x="3452" y="25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4" name="Line 4352"/>
            <p:cNvSpPr>
              <a:spLocks noChangeShapeType="1"/>
            </p:cNvSpPr>
            <p:nvPr/>
          </p:nvSpPr>
          <p:spPr bwMode="auto">
            <a:xfrm>
              <a:off x="3452" y="26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5" name="Line 4353"/>
            <p:cNvSpPr>
              <a:spLocks noChangeShapeType="1"/>
            </p:cNvSpPr>
            <p:nvPr/>
          </p:nvSpPr>
          <p:spPr bwMode="auto">
            <a:xfrm>
              <a:off x="3452" y="261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6" name="Line 4354"/>
            <p:cNvSpPr>
              <a:spLocks noChangeShapeType="1"/>
            </p:cNvSpPr>
            <p:nvPr/>
          </p:nvSpPr>
          <p:spPr bwMode="auto">
            <a:xfrm>
              <a:off x="3452" y="262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7" name="Line 4355"/>
            <p:cNvSpPr>
              <a:spLocks noChangeShapeType="1"/>
            </p:cNvSpPr>
            <p:nvPr/>
          </p:nvSpPr>
          <p:spPr bwMode="auto">
            <a:xfrm>
              <a:off x="3452" y="26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8" name="Line 4356"/>
            <p:cNvSpPr>
              <a:spLocks noChangeShapeType="1"/>
            </p:cNvSpPr>
            <p:nvPr/>
          </p:nvSpPr>
          <p:spPr bwMode="auto">
            <a:xfrm>
              <a:off x="3452" y="26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9" name="Line 4357"/>
            <p:cNvSpPr>
              <a:spLocks noChangeShapeType="1"/>
            </p:cNvSpPr>
            <p:nvPr/>
          </p:nvSpPr>
          <p:spPr bwMode="auto">
            <a:xfrm>
              <a:off x="3452" y="26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0" name="Line 4358"/>
            <p:cNvSpPr>
              <a:spLocks noChangeShapeType="1"/>
            </p:cNvSpPr>
            <p:nvPr/>
          </p:nvSpPr>
          <p:spPr bwMode="auto">
            <a:xfrm>
              <a:off x="3452" y="26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1" name="Line 4359"/>
            <p:cNvSpPr>
              <a:spLocks noChangeShapeType="1"/>
            </p:cNvSpPr>
            <p:nvPr/>
          </p:nvSpPr>
          <p:spPr bwMode="auto">
            <a:xfrm>
              <a:off x="3452" y="26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2" name="Line 4360"/>
            <p:cNvSpPr>
              <a:spLocks noChangeShapeType="1"/>
            </p:cNvSpPr>
            <p:nvPr/>
          </p:nvSpPr>
          <p:spPr bwMode="auto">
            <a:xfrm>
              <a:off x="3452" y="27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3" name="Line 4361"/>
            <p:cNvSpPr>
              <a:spLocks noChangeShapeType="1"/>
            </p:cNvSpPr>
            <p:nvPr/>
          </p:nvSpPr>
          <p:spPr bwMode="auto">
            <a:xfrm>
              <a:off x="3452" y="27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4" name="Line 4362"/>
            <p:cNvSpPr>
              <a:spLocks noChangeShapeType="1"/>
            </p:cNvSpPr>
            <p:nvPr/>
          </p:nvSpPr>
          <p:spPr bwMode="auto">
            <a:xfrm>
              <a:off x="3452" y="27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5" name="Line 4363"/>
            <p:cNvSpPr>
              <a:spLocks noChangeShapeType="1"/>
            </p:cNvSpPr>
            <p:nvPr/>
          </p:nvSpPr>
          <p:spPr bwMode="auto">
            <a:xfrm>
              <a:off x="3452" y="27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6" name="Line 4364"/>
            <p:cNvSpPr>
              <a:spLocks noChangeShapeType="1"/>
            </p:cNvSpPr>
            <p:nvPr/>
          </p:nvSpPr>
          <p:spPr bwMode="auto">
            <a:xfrm>
              <a:off x="3452" y="275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7" name="Line 4365"/>
            <p:cNvSpPr>
              <a:spLocks noChangeShapeType="1"/>
            </p:cNvSpPr>
            <p:nvPr/>
          </p:nvSpPr>
          <p:spPr bwMode="auto">
            <a:xfrm>
              <a:off x="3452" y="276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8" name="Line 4366"/>
            <p:cNvSpPr>
              <a:spLocks noChangeShapeType="1"/>
            </p:cNvSpPr>
            <p:nvPr/>
          </p:nvSpPr>
          <p:spPr bwMode="auto">
            <a:xfrm>
              <a:off x="3452" y="2782"/>
              <a:ext cx="0" cy="2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9" name="Line 4367"/>
            <p:cNvSpPr>
              <a:spLocks noChangeShapeType="1"/>
            </p:cNvSpPr>
            <p:nvPr/>
          </p:nvSpPr>
          <p:spPr bwMode="auto">
            <a:xfrm>
              <a:off x="3482" y="2766"/>
              <a:ext cx="0" cy="1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0" name="Line 4368"/>
            <p:cNvSpPr>
              <a:spLocks noChangeShapeType="1"/>
            </p:cNvSpPr>
            <p:nvPr/>
          </p:nvSpPr>
          <p:spPr bwMode="auto">
            <a:xfrm>
              <a:off x="3482" y="8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1" name="Line 4369"/>
            <p:cNvSpPr>
              <a:spLocks noChangeShapeType="1"/>
            </p:cNvSpPr>
            <p:nvPr/>
          </p:nvSpPr>
          <p:spPr bwMode="auto">
            <a:xfrm>
              <a:off x="3482" y="8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2" name="Line 4370"/>
            <p:cNvSpPr>
              <a:spLocks noChangeShapeType="1"/>
            </p:cNvSpPr>
            <p:nvPr/>
          </p:nvSpPr>
          <p:spPr bwMode="auto">
            <a:xfrm>
              <a:off x="3482" y="8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3" name="Line 4371"/>
            <p:cNvSpPr>
              <a:spLocks noChangeShapeType="1"/>
            </p:cNvSpPr>
            <p:nvPr/>
          </p:nvSpPr>
          <p:spPr bwMode="auto">
            <a:xfrm>
              <a:off x="3482" y="8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4" name="Line 4372"/>
            <p:cNvSpPr>
              <a:spLocks noChangeShapeType="1"/>
            </p:cNvSpPr>
            <p:nvPr/>
          </p:nvSpPr>
          <p:spPr bwMode="auto">
            <a:xfrm>
              <a:off x="3482" y="9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5" name="Line 4373"/>
            <p:cNvSpPr>
              <a:spLocks noChangeShapeType="1"/>
            </p:cNvSpPr>
            <p:nvPr/>
          </p:nvSpPr>
          <p:spPr bwMode="auto">
            <a:xfrm>
              <a:off x="3482" y="92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6" name="Line 4374"/>
            <p:cNvSpPr>
              <a:spLocks noChangeShapeType="1"/>
            </p:cNvSpPr>
            <p:nvPr/>
          </p:nvSpPr>
          <p:spPr bwMode="auto">
            <a:xfrm>
              <a:off x="3482" y="93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7" name="Line 4375"/>
            <p:cNvSpPr>
              <a:spLocks noChangeShapeType="1"/>
            </p:cNvSpPr>
            <p:nvPr/>
          </p:nvSpPr>
          <p:spPr bwMode="auto">
            <a:xfrm>
              <a:off x="3482" y="9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8" name="Line 4376"/>
            <p:cNvSpPr>
              <a:spLocks noChangeShapeType="1"/>
            </p:cNvSpPr>
            <p:nvPr/>
          </p:nvSpPr>
          <p:spPr bwMode="auto">
            <a:xfrm>
              <a:off x="3482" y="9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9" name="Line 4377"/>
            <p:cNvSpPr>
              <a:spLocks noChangeShapeType="1"/>
            </p:cNvSpPr>
            <p:nvPr/>
          </p:nvSpPr>
          <p:spPr bwMode="auto">
            <a:xfrm>
              <a:off x="3482" y="97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0" name="Line 4378"/>
            <p:cNvSpPr>
              <a:spLocks noChangeShapeType="1"/>
            </p:cNvSpPr>
            <p:nvPr/>
          </p:nvSpPr>
          <p:spPr bwMode="auto">
            <a:xfrm>
              <a:off x="3482" y="98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1" name="Line 4379"/>
            <p:cNvSpPr>
              <a:spLocks noChangeShapeType="1"/>
            </p:cNvSpPr>
            <p:nvPr/>
          </p:nvSpPr>
          <p:spPr bwMode="auto">
            <a:xfrm>
              <a:off x="3482" y="10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2" name="Line 4380"/>
            <p:cNvSpPr>
              <a:spLocks noChangeShapeType="1"/>
            </p:cNvSpPr>
            <p:nvPr/>
          </p:nvSpPr>
          <p:spPr bwMode="auto">
            <a:xfrm>
              <a:off x="3482" y="10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3" name="Line 4381"/>
            <p:cNvSpPr>
              <a:spLocks noChangeShapeType="1"/>
            </p:cNvSpPr>
            <p:nvPr/>
          </p:nvSpPr>
          <p:spPr bwMode="auto">
            <a:xfrm>
              <a:off x="3482" y="10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4" name="Line 4382"/>
            <p:cNvSpPr>
              <a:spLocks noChangeShapeType="1"/>
            </p:cNvSpPr>
            <p:nvPr/>
          </p:nvSpPr>
          <p:spPr bwMode="auto">
            <a:xfrm>
              <a:off x="3482" y="10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5" name="Line 4383"/>
            <p:cNvSpPr>
              <a:spLocks noChangeShapeType="1"/>
            </p:cNvSpPr>
            <p:nvPr/>
          </p:nvSpPr>
          <p:spPr bwMode="auto">
            <a:xfrm>
              <a:off x="3482" y="10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6" name="Line 4384"/>
            <p:cNvSpPr>
              <a:spLocks noChangeShapeType="1"/>
            </p:cNvSpPr>
            <p:nvPr/>
          </p:nvSpPr>
          <p:spPr bwMode="auto">
            <a:xfrm>
              <a:off x="3482" y="106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7" name="Line 4385"/>
            <p:cNvSpPr>
              <a:spLocks noChangeShapeType="1"/>
            </p:cNvSpPr>
            <p:nvPr/>
          </p:nvSpPr>
          <p:spPr bwMode="auto">
            <a:xfrm>
              <a:off x="3482" y="107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8" name="Line 4386"/>
            <p:cNvSpPr>
              <a:spLocks noChangeShapeType="1"/>
            </p:cNvSpPr>
            <p:nvPr/>
          </p:nvSpPr>
          <p:spPr bwMode="auto">
            <a:xfrm>
              <a:off x="3482" y="10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9" name="Line 4387"/>
            <p:cNvSpPr>
              <a:spLocks noChangeShapeType="1"/>
            </p:cNvSpPr>
            <p:nvPr/>
          </p:nvSpPr>
          <p:spPr bwMode="auto">
            <a:xfrm>
              <a:off x="3482" y="11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0" name="Line 4388"/>
            <p:cNvSpPr>
              <a:spLocks noChangeShapeType="1"/>
            </p:cNvSpPr>
            <p:nvPr/>
          </p:nvSpPr>
          <p:spPr bwMode="auto">
            <a:xfrm>
              <a:off x="3482" y="111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1" name="Line 4389"/>
            <p:cNvSpPr>
              <a:spLocks noChangeShapeType="1"/>
            </p:cNvSpPr>
            <p:nvPr/>
          </p:nvSpPr>
          <p:spPr bwMode="auto">
            <a:xfrm>
              <a:off x="3482" y="112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2" name="Line 4390"/>
            <p:cNvSpPr>
              <a:spLocks noChangeShapeType="1"/>
            </p:cNvSpPr>
            <p:nvPr/>
          </p:nvSpPr>
          <p:spPr bwMode="auto">
            <a:xfrm>
              <a:off x="3482" y="11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3" name="Line 4391"/>
            <p:cNvSpPr>
              <a:spLocks noChangeShapeType="1"/>
            </p:cNvSpPr>
            <p:nvPr/>
          </p:nvSpPr>
          <p:spPr bwMode="auto">
            <a:xfrm>
              <a:off x="3482" y="11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4" name="Line 4392"/>
            <p:cNvSpPr>
              <a:spLocks noChangeShapeType="1"/>
            </p:cNvSpPr>
            <p:nvPr/>
          </p:nvSpPr>
          <p:spPr bwMode="auto">
            <a:xfrm>
              <a:off x="3482" y="11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5" name="Line 4393"/>
            <p:cNvSpPr>
              <a:spLocks noChangeShapeType="1"/>
            </p:cNvSpPr>
            <p:nvPr/>
          </p:nvSpPr>
          <p:spPr bwMode="auto">
            <a:xfrm>
              <a:off x="3482" y="11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6" name="Line 4394"/>
            <p:cNvSpPr>
              <a:spLocks noChangeShapeType="1"/>
            </p:cNvSpPr>
            <p:nvPr/>
          </p:nvSpPr>
          <p:spPr bwMode="auto">
            <a:xfrm>
              <a:off x="3482" y="11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7" name="Line 4395"/>
            <p:cNvSpPr>
              <a:spLocks noChangeShapeType="1"/>
            </p:cNvSpPr>
            <p:nvPr/>
          </p:nvSpPr>
          <p:spPr bwMode="auto">
            <a:xfrm>
              <a:off x="3482" y="12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8" name="Line 4396"/>
            <p:cNvSpPr>
              <a:spLocks noChangeShapeType="1"/>
            </p:cNvSpPr>
            <p:nvPr/>
          </p:nvSpPr>
          <p:spPr bwMode="auto">
            <a:xfrm>
              <a:off x="3482" y="12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9" name="Line 4397"/>
            <p:cNvSpPr>
              <a:spLocks noChangeShapeType="1"/>
            </p:cNvSpPr>
            <p:nvPr/>
          </p:nvSpPr>
          <p:spPr bwMode="auto">
            <a:xfrm>
              <a:off x="3482" y="12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0" name="Line 4398"/>
            <p:cNvSpPr>
              <a:spLocks noChangeShapeType="1"/>
            </p:cNvSpPr>
            <p:nvPr/>
          </p:nvSpPr>
          <p:spPr bwMode="auto">
            <a:xfrm>
              <a:off x="3482" y="12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1" name="Line 4399"/>
            <p:cNvSpPr>
              <a:spLocks noChangeShapeType="1"/>
            </p:cNvSpPr>
            <p:nvPr/>
          </p:nvSpPr>
          <p:spPr bwMode="auto">
            <a:xfrm>
              <a:off x="3482" y="125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2" name="Line 4400"/>
            <p:cNvSpPr>
              <a:spLocks noChangeShapeType="1"/>
            </p:cNvSpPr>
            <p:nvPr/>
          </p:nvSpPr>
          <p:spPr bwMode="auto">
            <a:xfrm>
              <a:off x="3482" y="126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3" name="Line 4401"/>
            <p:cNvSpPr>
              <a:spLocks noChangeShapeType="1"/>
            </p:cNvSpPr>
            <p:nvPr/>
          </p:nvSpPr>
          <p:spPr bwMode="auto">
            <a:xfrm>
              <a:off x="3482" y="12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4" name="Line 4402"/>
            <p:cNvSpPr>
              <a:spLocks noChangeShapeType="1"/>
            </p:cNvSpPr>
            <p:nvPr/>
          </p:nvSpPr>
          <p:spPr bwMode="auto">
            <a:xfrm>
              <a:off x="3482" y="12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5" name="Line 4403"/>
            <p:cNvSpPr>
              <a:spLocks noChangeShapeType="1"/>
            </p:cNvSpPr>
            <p:nvPr/>
          </p:nvSpPr>
          <p:spPr bwMode="auto">
            <a:xfrm>
              <a:off x="3482" y="130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6" name="Line 4404"/>
            <p:cNvSpPr>
              <a:spLocks noChangeShapeType="1"/>
            </p:cNvSpPr>
            <p:nvPr/>
          </p:nvSpPr>
          <p:spPr bwMode="auto">
            <a:xfrm>
              <a:off x="3482" y="131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7" name="Line 4405"/>
            <p:cNvSpPr>
              <a:spLocks noChangeShapeType="1"/>
            </p:cNvSpPr>
            <p:nvPr/>
          </p:nvSpPr>
          <p:spPr bwMode="auto">
            <a:xfrm>
              <a:off x="3482" y="13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8" name="Line 4406"/>
            <p:cNvSpPr>
              <a:spLocks noChangeShapeType="1"/>
            </p:cNvSpPr>
            <p:nvPr/>
          </p:nvSpPr>
          <p:spPr bwMode="auto">
            <a:xfrm>
              <a:off x="3482" y="13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9" name="Line 4407"/>
            <p:cNvSpPr>
              <a:spLocks noChangeShapeType="1"/>
            </p:cNvSpPr>
            <p:nvPr/>
          </p:nvSpPr>
          <p:spPr bwMode="auto">
            <a:xfrm>
              <a:off x="3482" y="13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0" name="Line 4408"/>
            <p:cNvSpPr>
              <a:spLocks noChangeShapeType="1"/>
            </p:cNvSpPr>
            <p:nvPr/>
          </p:nvSpPr>
          <p:spPr bwMode="auto">
            <a:xfrm>
              <a:off x="3482" y="13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1" name="Line 4409"/>
            <p:cNvSpPr>
              <a:spLocks noChangeShapeType="1"/>
            </p:cNvSpPr>
            <p:nvPr/>
          </p:nvSpPr>
          <p:spPr bwMode="auto">
            <a:xfrm>
              <a:off x="3482" y="13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2" name="Line 4410"/>
            <p:cNvSpPr>
              <a:spLocks noChangeShapeType="1"/>
            </p:cNvSpPr>
            <p:nvPr/>
          </p:nvSpPr>
          <p:spPr bwMode="auto">
            <a:xfrm>
              <a:off x="3482" y="139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3" name="Line 4411"/>
            <p:cNvSpPr>
              <a:spLocks noChangeShapeType="1"/>
            </p:cNvSpPr>
            <p:nvPr/>
          </p:nvSpPr>
          <p:spPr bwMode="auto">
            <a:xfrm>
              <a:off x="3482" y="140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4" name="Line 4412"/>
            <p:cNvSpPr>
              <a:spLocks noChangeShapeType="1"/>
            </p:cNvSpPr>
            <p:nvPr/>
          </p:nvSpPr>
          <p:spPr bwMode="auto">
            <a:xfrm>
              <a:off x="3482" y="14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5" name="Line 4413"/>
            <p:cNvSpPr>
              <a:spLocks noChangeShapeType="1"/>
            </p:cNvSpPr>
            <p:nvPr/>
          </p:nvSpPr>
          <p:spPr bwMode="auto">
            <a:xfrm>
              <a:off x="3482" y="14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6" name="Line 4414"/>
            <p:cNvSpPr>
              <a:spLocks noChangeShapeType="1"/>
            </p:cNvSpPr>
            <p:nvPr/>
          </p:nvSpPr>
          <p:spPr bwMode="auto">
            <a:xfrm>
              <a:off x="3482" y="144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7" name="Line 4415"/>
            <p:cNvSpPr>
              <a:spLocks noChangeShapeType="1"/>
            </p:cNvSpPr>
            <p:nvPr/>
          </p:nvSpPr>
          <p:spPr bwMode="auto">
            <a:xfrm>
              <a:off x="3482" y="145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8" name="Line 4416"/>
            <p:cNvSpPr>
              <a:spLocks noChangeShapeType="1"/>
            </p:cNvSpPr>
            <p:nvPr/>
          </p:nvSpPr>
          <p:spPr bwMode="auto">
            <a:xfrm>
              <a:off x="3482" y="14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9" name="Line 4417"/>
            <p:cNvSpPr>
              <a:spLocks noChangeShapeType="1"/>
            </p:cNvSpPr>
            <p:nvPr/>
          </p:nvSpPr>
          <p:spPr bwMode="auto">
            <a:xfrm>
              <a:off x="3482" y="14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0" name="Line 4418"/>
            <p:cNvSpPr>
              <a:spLocks noChangeShapeType="1"/>
            </p:cNvSpPr>
            <p:nvPr/>
          </p:nvSpPr>
          <p:spPr bwMode="auto">
            <a:xfrm>
              <a:off x="3482" y="14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1" name="Line 4419"/>
            <p:cNvSpPr>
              <a:spLocks noChangeShapeType="1"/>
            </p:cNvSpPr>
            <p:nvPr/>
          </p:nvSpPr>
          <p:spPr bwMode="auto">
            <a:xfrm>
              <a:off x="3482" y="15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2" name="Line 4420"/>
            <p:cNvSpPr>
              <a:spLocks noChangeShapeType="1"/>
            </p:cNvSpPr>
            <p:nvPr/>
          </p:nvSpPr>
          <p:spPr bwMode="auto">
            <a:xfrm>
              <a:off x="3482" y="15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3" name="Line 4421"/>
            <p:cNvSpPr>
              <a:spLocks noChangeShapeType="1"/>
            </p:cNvSpPr>
            <p:nvPr/>
          </p:nvSpPr>
          <p:spPr bwMode="auto">
            <a:xfrm>
              <a:off x="3482" y="15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4" name="Line 4422"/>
            <p:cNvSpPr>
              <a:spLocks noChangeShapeType="1"/>
            </p:cNvSpPr>
            <p:nvPr/>
          </p:nvSpPr>
          <p:spPr bwMode="auto">
            <a:xfrm>
              <a:off x="3482" y="154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5" name="Line 4423"/>
            <p:cNvSpPr>
              <a:spLocks noChangeShapeType="1"/>
            </p:cNvSpPr>
            <p:nvPr/>
          </p:nvSpPr>
          <p:spPr bwMode="auto">
            <a:xfrm>
              <a:off x="3482" y="15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6" name="Line 4424"/>
            <p:cNvSpPr>
              <a:spLocks noChangeShapeType="1"/>
            </p:cNvSpPr>
            <p:nvPr/>
          </p:nvSpPr>
          <p:spPr bwMode="auto">
            <a:xfrm>
              <a:off x="3482" y="15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7" name="Line 4425"/>
            <p:cNvSpPr>
              <a:spLocks noChangeShapeType="1"/>
            </p:cNvSpPr>
            <p:nvPr/>
          </p:nvSpPr>
          <p:spPr bwMode="auto">
            <a:xfrm>
              <a:off x="3482" y="15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55" name="Group 4627"/>
          <p:cNvGrpSpPr>
            <a:grpSpLocks/>
          </p:cNvGrpSpPr>
          <p:nvPr/>
        </p:nvGrpSpPr>
        <p:grpSpPr bwMode="auto">
          <a:xfrm>
            <a:off x="5527675" y="1365251"/>
            <a:ext cx="42863" cy="3054350"/>
            <a:chOff x="3482" y="860"/>
            <a:chExt cx="27" cy="1924"/>
          </a:xfrm>
        </p:grpSpPr>
        <p:sp>
          <p:nvSpPr>
            <p:cNvPr id="738" name="Line 4427"/>
            <p:cNvSpPr>
              <a:spLocks noChangeShapeType="1"/>
            </p:cNvSpPr>
            <p:nvPr/>
          </p:nvSpPr>
          <p:spPr bwMode="auto">
            <a:xfrm>
              <a:off x="3482" y="15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9" name="Line 4428"/>
            <p:cNvSpPr>
              <a:spLocks noChangeShapeType="1"/>
            </p:cNvSpPr>
            <p:nvPr/>
          </p:nvSpPr>
          <p:spPr bwMode="auto">
            <a:xfrm>
              <a:off x="3482" y="16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0" name="Line 4429"/>
            <p:cNvSpPr>
              <a:spLocks noChangeShapeType="1"/>
            </p:cNvSpPr>
            <p:nvPr/>
          </p:nvSpPr>
          <p:spPr bwMode="auto">
            <a:xfrm>
              <a:off x="3482" y="16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1" name="Line 4430"/>
            <p:cNvSpPr>
              <a:spLocks noChangeShapeType="1"/>
            </p:cNvSpPr>
            <p:nvPr/>
          </p:nvSpPr>
          <p:spPr bwMode="auto">
            <a:xfrm>
              <a:off x="3482" y="163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2" name="Line 4431"/>
            <p:cNvSpPr>
              <a:spLocks noChangeShapeType="1"/>
            </p:cNvSpPr>
            <p:nvPr/>
          </p:nvSpPr>
          <p:spPr bwMode="auto">
            <a:xfrm>
              <a:off x="3482" y="16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3" name="Line 4432"/>
            <p:cNvSpPr>
              <a:spLocks noChangeShapeType="1"/>
            </p:cNvSpPr>
            <p:nvPr/>
          </p:nvSpPr>
          <p:spPr bwMode="auto">
            <a:xfrm>
              <a:off x="3482" y="16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4" name="Line 4433"/>
            <p:cNvSpPr>
              <a:spLocks noChangeShapeType="1"/>
            </p:cNvSpPr>
            <p:nvPr/>
          </p:nvSpPr>
          <p:spPr bwMode="auto">
            <a:xfrm>
              <a:off x="3482" y="16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5" name="Line 4434"/>
            <p:cNvSpPr>
              <a:spLocks noChangeShapeType="1"/>
            </p:cNvSpPr>
            <p:nvPr/>
          </p:nvSpPr>
          <p:spPr bwMode="auto">
            <a:xfrm>
              <a:off x="3482" y="16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6" name="Line 4435"/>
            <p:cNvSpPr>
              <a:spLocks noChangeShapeType="1"/>
            </p:cNvSpPr>
            <p:nvPr/>
          </p:nvSpPr>
          <p:spPr bwMode="auto">
            <a:xfrm>
              <a:off x="3482" y="17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7" name="Line 4436"/>
            <p:cNvSpPr>
              <a:spLocks noChangeShapeType="1"/>
            </p:cNvSpPr>
            <p:nvPr/>
          </p:nvSpPr>
          <p:spPr bwMode="auto">
            <a:xfrm>
              <a:off x="3482" y="17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8" name="Line 4437"/>
            <p:cNvSpPr>
              <a:spLocks noChangeShapeType="1"/>
            </p:cNvSpPr>
            <p:nvPr/>
          </p:nvSpPr>
          <p:spPr bwMode="auto">
            <a:xfrm>
              <a:off x="3482" y="17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9" name="Line 4438"/>
            <p:cNvSpPr>
              <a:spLocks noChangeShapeType="1"/>
            </p:cNvSpPr>
            <p:nvPr/>
          </p:nvSpPr>
          <p:spPr bwMode="auto">
            <a:xfrm>
              <a:off x="3482" y="17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0" name="Line 4439"/>
            <p:cNvSpPr>
              <a:spLocks noChangeShapeType="1"/>
            </p:cNvSpPr>
            <p:nvPr/>
          </p:nvSpPr>
          <p:spPr bwMode="auto">
            <a:xfrm>
              <a:off x="3482" y="17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1" name="Line 4440"/>
            <p:cNvSpPr>
              <a:spLocks noChangeShapeType="1"/>
            </p:cNvSpPr>
            <p:nvPr/>
          </p:nvSpPr>
          <p:spPr bwMode="auto">
            <a:xfrm>
              <a:off x="3482" y="17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2" name="Line 4441"/>
            <p:cNvSpPr>
              <a:spLocks noChangeShapeType="1"/>
            </p:cNvSpPr>
            <p:nvPr/>
          </p:nvSpPr>
          <p:spPr bwMode="auto">
            <a:xfrm>
              <a:off x="3482" y="177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3" name="Line 4442"/>
            <p:cNvSpPr>
              <a:spLocks noChangeShapeType="1"/>
            </p:cNvSpPr>
            <p:nvPr/>
          </p:nvSpPr>
          <p:spPr bwMode="auto">
            <a:xfrm>
              <a:off x="3482" y="17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4" name="Line 4443"/>
            <p:cNvSpPr>
              <a:spLocks noChangeShapeType="1"/>
            </p:cNvSpPr>
            <p:nvPr/>
          </p:nvSpPr>
          <p:spPr bwMode="auto">
            <a:xfrm>
              <a:off x="3482" y="18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5" name="Line 4444"/>
            <p:cNvSpPr>
              <a:spLocks noChangeShapeType="1"/>
            </p:cNvSpPr>
            <p:nvPr/>
          </p:nvSpPr>
          <p:spPr bwMode="auto">
            <a:xfrm>
              <a:off x="3482" y="18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6" name="Line 4445"/>
            <p:cNvSpPr>
              <a:spLocks noChangeShapeType="1"/>
            </p:cNvSpPr>
            <p:nvPr/>
          </p:nvSpPr>
          <p:spPr bwMode="auto">
            <a:xfrm>
              <a:off x="3482" y="18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7" name="Line 4446"/>
            <p:cNvSpPr>
              <a:spLocks noChangeShapeType="1"/>
            </p:cNvSpPr>
            <p:nvPr/>
          </p:nvSpPr>
          <p:spPr bwMode="auto">
            <a:xfrm>
              <a:off x="3482" y="18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8" name="Line 4447"/>
            <p:cNvSpPr>
              <a:spLocks noChangeShapeType="1"/>
            </p:cNvSpPr>
            <p:nvPr/>
          </p:nvSpPr>
          <p:spPr bwMode="auto">
            <a:xfrm>
              <a:off x="3482" y="18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9" name="Line 4448"/>
            <p:cNvSpPr>
              <a:spLocks noChangeShapeType="1"/>
            </p:cNvSpPr>
            <p:nvPr/>
          </p:nvSpPr>
          <p:spPr bwMode="auto">
            <a:xfrm>
              <a:off x="3482" y="18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0" name="Line 4449"/>
            <p:cNvSpPr>
              <a:spLocks noChangeShapeType="1"/>
            </p:cNvSpPr>
            <p:nvPr/>
          </p:nvSpPr>
          <p:spPr bwMode="auto">
            <a:xfrm>
              <a:off x="3482" y="18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1" name="Line 4450"/>
            <p:cNvSpPr>
              <a:spLocks noChangeShapeType="1"/>
            </p:cNvSpPr>
            <p:nvPr/>
          </p:nvSpPr>
          <p:spPr bwMode="auto">
            <a:xfrm>
              <a:off x="3482" y="18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2" name="Line 4451"/>
            <p:cNvSpPr>
              <a:spLocks noChangeShapeType="1"/>
            </p:cNvSpPr>
            <p:nvPr/>
          </p:nvSpPr>
          <p:spPr bwMode="auto">
            <a:xfrm>
              <a:off x="3482" y="19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3" name="Line 4452"/>
            <p:cNvSpPr>
              <a:spLocks noChangeShapeType="1"/>
            </p:cNvSpPr>
            <p:nvPr/>
          </p:nvSpPr>
          <p:spPr bwMode="auto">
            <a:xfrm>
              <a:off x="3482" y="19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4" name="Line 4453"/>
            <p:cNvSpPr>
              <a:spLocks noChangeShapeType="1"/>
            </p:cNvSpPr>
            <p:nvPr/>
          </p:nvSpPr>
          <p:spPr bwMode="auto">
            <a:xfrm>
              <a:off x="3482" y="19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5" name="Line 4454"/>
            <p:cNvSpPr>
              <a:spLocks noChangeShapeType="1"/>
            </p:cNvSpPr>
            <p:nvPr/>
          </p:nvSpPr>
          <p:spPr bwMode="auto">
            <a:xfrm>
              <a:off x="3482" y="19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6" name="Line 4455"/>
            <p:cNvSpPr>
              <a:spLocks noChangeShapeType="1"/>
            </p:cNvSpPr>
            <p:nvPr/>
          </p:nvSpPr>
          <p:spPr bwMode="auto">
            <a:xfrm>
              <a:off x="3482" y="19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7" name="Line 4456"/>
            <p:cNvSpPr>
              <a:spLocks noChangeShapeType="1"/>
            </p:cNvSpPr>
            <p:nvPr/>
          </p:nvSpPr>
          <p:spPr bwMode="auto">
            <a:xfrm>
              <a:off x="3482" y="19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8" name="Line 4457"/>
            <p:cNvSpPr>
              <a:spLocks noChangeShapeType="1"/>
            </p:cNvSpPr>
            <p:nvPr/>
          </p:nvSpPr>
          <p:spPr bwMode="auto">
            <a:xfrm>
              <a:off x="3482" y="19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9" name="Line 4458"/>
            <p:cNvSpPr>
              <a:spLocks noChangeShapeType="1"/>
            </p:cNvSpPr>
            <p:nvPr/>
          </p:nvSpPr>
          <p:spPr bwMode="auto">
            <a:xfrm>
              <a:off x="3482" y="19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70" name="Line 4459"/>
            <p:cNvSpPr>
              <a:spLocks noChangeShapeType="1"/>
            </p:cNvSpPr>
            <p:nvPr/>
          </p:nvSpPr>
          <p:spPr bwMode="auto">
            <a:xfrm>
              <a:off x="3482" y="20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71" name="Line 4460"/>
            <p:cNvSpPr>
              <a:spLocks noChangeShapeType="1"/>
            </p:cNvSpPr>
            <p:nvPr/>
          </p:nvSpPr>
          <p:spPr bwMode="auto">
            <a:xfrm>
              <a:off x="3482" y="20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72" name="Line 4461"/>
            <p:cNvSpPr>
              <a:spLocks noChangeShapeType="1"/>
            </p:cNvSpPr>
            <p:nvPr/>
          </p:nvSpPr>
          <p:spPr bwMode="auto">
            <a:xfrm>
              <a:off x="3482" y="20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73" name="Line 4462"/>
            <p:cNvSpPr>
              <a:spLocks noChangeShapeType="1"/>
            </p:cNvSpPr>
            <p:nvPr/>
          </p:nvSpPr>
          <p:spPr bwMode="auto">
            <a:xfrm>
              <a:off x="3482" y="20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74" name="Line 4463"/>
            <p:cNvSpPr>
              <a:spLocks noChangeShapeType="1"/>
            </p:cNvSpPr>
            <p:nvPr/>
          </p:nvSpPr>
          <p:spPr bwMode="auto">
            <a:xfrm>
              <a:off x="3482" y="20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75" name="Line 4464"/>
            <p:cNvSpPr>
              <a:spLocks noChangeShapeType="1"/>
            </p:cNvSpPr>
            <p:nvPr/>
          </p:nvSpPr>
          <p:spPr bwMode="auto">
            <a:xfrm>
              <a:off x="3482" y="20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76" name="Line 4465"/>
            <p:cNvSpPr>
              <a:spLocks noChangeShapeType="1"/>
            </p:cNvSpPr>
            <p:nvPr/>
          </p:nvSpPr>
          <p:spPr bwMode="auto">
            <a:xfrm>
              <a:off x="3482" y="20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77" name="Line 4466"/>
            <p:cNvSpPr>
              <a:spLocks noChangeShapeType="1"/>
            </p:cNvSpPr>
            <p:nvPr/>
          </p:nvSpPr>
          <p:spPr bwMode="auto">
            <a:xfrm>
              <a:off x="3482" y="209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78" name="Line 4467"/>
            <p:cNvSpPr>
              <a:spLocks noChangeShapeType="1"/>
            </p:cNvSpPr>
            <p:nvPr/>
          </p:nvSpPr>
          <p:spPr bwMode="auto">
            <a:xfrm>
              <a:off x="3482" y="210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79" name="Line 4468"/>
            <p:cNvSpPr>
              <a:spLocks noChangeShapeType="1"/>
            </p:cNvSpPr>
            <p:nvPr/>
          </p:nvSpPr>
          <p:spPr bwMode="auto">
            <a:xfrm>
              <a:off x="3482" y="21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80" name="Line 4469"/>
            <p:cNvSpPr>
              <a:spLocks noChangeShapeType="1"/>
            </p:cNvSpPr>
            <p:nvPr/>
          </p:nvSpPr>
          <p:spPr bwMode="auto">
            <a:xfrm>
              <a:off x="3482" y="21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81" name="Line 4470"/>
            <p:cNvSpPr>
              <a:spLocks noChangeShapeType="1"/>
            </p:cNvSpPr>
            <p:nvPr/>
          </p:nvSpPr>
          <p:spPr bwMode="auto">
            <a:xfrm>
              <a:off x="3482" y="214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82" name="Line 4471"/>
            <p:cNvSpPr>
              <a:spLocks noChangeShapeType="1"/>
            </p:cNvSpPr>
            <p:nvPr/>
          </p:nvSpPr>
          <p:spPr bwMode="auto">
            <a:xfrm>
              <a:off x="3482" y="215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83" name="Line 4472"/>
            <p:cNvSpPr>
              <a:spLocks noChangeShapeType="1"/>
            </p:cNvSpPr>
            <p:nvPr/>
          </p:nvSpPr>
          <p:spPr bwMode="auto">
            <a:xfrm>
              <a:off x="3482" y="21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84" name="Line 4473"/>
            <p:cNvSpPr>
              <a:spLocks noChangeShapeType="1"/>
            </p:cNvSpPr>
            <p:nvPr/>
          </p:nvSpPr>
          <p:spPr bwMode="auto">
            <a:xfrm>
              <a:off x="3482" y="21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85" name="Line 4474"/>
            <p:cNvSpPr>
              <a:spLocks noChangeShapeType="1"/>
            </p:cNvSpPr>
            <p:nvPr/>
          </p:nvSpPr>
          <p:spPr bwMode="auto">
            <a:xfrm>
              <a:off x="3482" y="21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86" name="Line 4475"/>
            <p:cNvSpPr>
              <a:spLocks noChangeShapeType="1"/>
            </p:cNvSpPr>
            <p:nvPr/>
          </p:nvSpPr>
          <p:spPr bwMode="auto">
            <a:xfrm>
              <a:off x="3482" y="22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87" name="Line 4476"/>
            <p:cNvSpPr>
              <a:spLocks noChangeShapeType="1"/>
            </p:cNvSpPr>
            <p:nvPr/>
          </p:nvSpPr>
          <p:spPr bwMode="auto">
            <a:xfrm>
              <a:off x="3482" y="22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88" name="Line 4477"/>
            <p:cNvSpPr>
              <a:spLocks noChangeShapeType="1"/>
            </p:cNvSpPr>
            <p:nvPr/>
          </p:nvSpPr>
          <p:spPr bwMode="auto">
            <a:xfrm>
              <a:off x="3482" y="22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89" name="Line 4478"/>
            <p:cNvSpPr>
              <a:spLocks noChangeShapeType="1"/>
            </p:cNvSpPr>
            <p:nvPr/>
          </p:nvSpPr>
          <p:spPr bwMode="auto">
            <a:xfrm>
              <a:off x="3482" y="224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0" name="Line 4479"/>
            <p:cNvSpPr>
              <a:spLocks noChangeShapeType="1"/>
            </p:cNvSpPr>
            <p:nvPr/>
          </p:nvSpPr>
          <p:spPr bwMode="auto">
            <a:xfrm>
              <a:off x="3482" y="22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1" name="Line 4480"/>
            <p:cNvSpPr>
              <a:spLocks noChangeShapeType="1"/>
            </p:cNvSpPr>
            <p:nvPr/>
          </p:nvSpPr>
          <p:spPr bwMode="auto">
            <a:xfrm>
              <a:off x="3482" y="22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2" name="Line 4481"/>
            <p:cNvSpPr>
              <a:spLocks noChangeShapeType="1"/>
            </p:cNvSpPr>
            <p:nvPr/>
          </p:nvSpPr>
          <p:spPr bwMode="auto">
            <a:xfrm>
              <a:off x="3482" y="228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3" name="Line 4482"/>
            <p:cNvSpPr>
              <a:spLocks noChangeShapeType="1"/>
            </p:cNvSpPr>
            <p:nvPr/>
          </p:nvSpPr>
          <p:spPr bwMode="auto">
            <a:xfrm>
              <a:off x="3482" y="229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4" name="Line 4483"/>
            <p:cNvSpPr>
              <a:spLocks noChangeShapeType="1"/>
            </p:cNvSpPr>
            <p:nvPr/>
          </p:nvSpPr>
          <p:spPr bwMode="auto">
            <a:xfrm>
              <a:off x="3482" y="23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5" name="Line 4484"/>
            <p:cNvSpPr>
              <a:spLocks noChangeShapeType="1"/>
            </p:cNvSpPr>
            <p:nvPr/>
          </p:nvSpPr>
          <p:spPr bwMode="auto">
            <a:xfrm>
              <a:off x="3482" y="23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6" name="Line 4485"/>
            <p:cNvSpPr>
              <a:spLocks noChangeShapeType="1"/>
            </p:cNvSpPr>
            <p:nvPr/>
          </p:nvSpPr>
          <p:spPr bwMode="auto">
            <a:xfrm>
              <a:off x="3482" y="233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7" name="Line 4486"/>
            <p:cNvSpPr>
              <a:spLocks noChangeShapeType="1"/>
            </p:cNvSpPr>
            <p:nvPr/>
          </p:nvSpPr>
          <p:spPr bwMode="auto">
            <a:xfrm>
              <a:off x="3482" y="23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8" name="Line 4487"/>
            <p:cNvSpPr>
              <a:spLocks noChangeShapeType="1"/>
            </p:cNvSpPr>
            <p:nvPr/>
          </p:nvSpPr>
          <p:spPr bwMode="auto">
            <a:xfrm>
              <a:off x="3482" y="23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9" name="Line 4488"/>
            <p:cNvSpPr>
              <a:spLocks noChangeShapeType="1"/>
            </p:cNvSpPr>
            <p:nvPr/>
          </p:nvSpPr>
          <p:spPr bwMode="auto">
            <a:xfrm>
              <a:off x="3482" y="23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0" name="Line 4489"/>
            <p:cNvSpPr>
              <a:spLocks noChangeShapeType="1"/>
            </p:cNvSpPr>
            <p:nvPr/>
          </p:nvSpPr>
          <p:spPr bwMode="auto">
            <a:xfrm>
              <a:off x="3482" y="23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1" name="Line 4490"/>
            <p:cNvSpPr>
              <a:spLocks noChangeShapeType="1"/>
            </p:cNvSpPr>
            <p:nvPr/>
          </p:nvSpPr>
          <p:spPr bwMode="auto">
            <a:xfrm>
              <a:off x="3482" y="24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2" name="Line 4491"/>
            <p:cNvSpPr>
              <a:spLocks noChangeShapeType="1"/>
            </p:cNvSpPr>
            <p:nvPr/>
          </p:nvSpPr>
          <p:spPr bwMode="auto">
            <a:xfrm>
              <a:off x="3482" y="24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3" name="Line 4492"/>
            <p:cNvSpPr>
              <a:spLocks noChangeShapeType="1"/>
            </p:cNvSpPr>
            <p:nvPr/>
          </p:nvSpPr>
          <p:spPr bwMode="auto">
            <a:xfrm>
              <a:off x="3482" y="242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4" name="Line 4493"/>
            <p:cNvSpPr>
              <a:spLocks noChangeShapeType="1"/>
            </p:cNvSpPr>
            <p:nvPr/>
          </p:nvSpPr>
          <p:spPr bwMode="auto">
            <a:xfrm>
              <a:off x="3482" y="243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5" name="Line 4494"/>
            <p:cNvSpPr>
              <a:spLocks noChangeShapeType="1"/>
            </p:cNvSpPr>
            <p:nvPr/>
          </p:nvSpPr>
          <p:spPr bwMode="auto">
            <a:xfrm>
              <a:off x="3482" y="24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6" name="Line 4495"/>
            <p:cNvSpPr>
              <a:spLocks noChangeShapeType="1"/>
            </p:cNvSpPr>
            <p:nvPr/>
          </p:nvSpPr>
          <p:spPr bwMode="auto">
            <a:xfrm>
              <a:off x="3482" y="24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7" name="Line 4496"/>
            <p:cNvSpPr>
              <a:spLocks noChangeShapeType="1"/>
            </p:cNvSpPr>
            <p:nvPr/>
          </p:nvSpPr>
          <p:spPr bwMode="auto">
            <a:xfrm>
              <a:off x="3482" y="247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8" name="Line 4497"/>
            <p:cNvSpPr>
              <a:spLocks noChangeShapeType="1"/>
            </p:cNvSpPr>
            <p:nvPr/>
          </p:nvSpPr>
          <p:spPr bwMode="auto">
            <a:xfrm>
              <a:off x="3482" y="248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9" name="Line 4498"/>
            <p:cNvSpPr>
              <a:spLocks noChangeShapeType="1"/>
            </p:cNvSpPr>
            <p:nvPr/>
          </p:nvSpPr>
          <p:spPr bwMode="auto">
            <a:xfrm>
              <a:off x="3482" y="25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0" name="Line 4499"/>
            <p:cNvSpPr>
              <a:spLocks noChangeShapeType="1"/>
            </p:cNvSpPr>
            <p:nvPr/>
          </p:nvSpPr>
          <p:spPr bwMode="auto">
            <a:xfrm>
              <a:off x="3482" y="25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1" name="Line 4500"/>
            <p:cNvSpPr>
              <a:spLocks noChangeShapeType="1"/>
            </p:cNvSpPr>
            <p:nvPr/>
          </p:nvSpPr>
          <p:spPr bwMode="auto">
            <a:xfrm>
              <a:off x="3482" y="25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2" name="Line 4501"/>
            <p:cNvSpPr>
              <a:spLocks noChangeShapeType="1"/>
            </p:cNvSpPr>
            <p:nvPr/>
          </p:nvSpPr>
          <p:spPr bwMode="auto">
            <a:xfrm>
              <a:off x="3482" y="25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3" name="Line 4502"/>
            <p:cNvSpPr>
              <a:spLocks noChangeShapeType="1"/>
            </p:cNvSpPr>
            <p:nvPr/>
          </p:nvSpPr>
          <p:spPr bwMode="auto">
            <a:xfrm>
              <a:off x="3482" y="25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4" name="Line 4503"/>
            <p:cNvSpPr>
              <a:spLocks noChangeShapeType="1"/>
            </p:cNvSpPr>
            <p:nvPr/>
          </p:nvSpPr>
          <p:spPr bwMode="auto">
            <a:xfrm>
              <a:off x="3482" y="256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5" name="Line 4504"/>
            <p:cNvSpPr>
              <a:spLocks noChangeShapeType="1"/>
            </p:cNvSpPr>
            <p:nvPr/>
          </p:nvSpPr>
          <p:spPr bwMode="auto">
            <a:xfrm>
              <a:off x="3482" y="257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6" name="Line 4505"/>
            <p:cNvSpPr>
              <a:spLocks noChangeShapeType="1"/>
            </p:cNvSpPr>
            <p:nvPr/>
          </p:nvSpPr>
          <p:spPr bwMode="auto">
            <a:xfrm>
              <a:off x="3482" y="25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7" name="Line 4506"/>
            <p:cNvSpPr>
              <a:spLocks noChangeShapeType="1"/>
            </p:cNvSpPr>
            <p:nvPr/>
          </p:nvSpPr>
          <p:spPr bwMode="auto">
            <a:xfrm>
              <a:off x="3482" y="26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8" name="Line 4507"/>
            <p:cNvSpPr>
              <a:spLocks noChangeShapeType="1"/>
            </p:cNvSpPr>
            <p:nvPr/>
          </p:nvSpPr>
          <p:spPr bwMode="auto">
            <a:xfrm>
              <a:off x="3482" y="261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9" name="Line 4508"/>
            <p:cNvSpPr>
              <a:spLocks noChangeShapeType="1"/>
            </p:cNvSpPr>
            <p:nvPr/>
          </p:nvSpPr>
          <p:spPr bwMode="auto">
            <a:xfrm>
              <a:off x="3482" y="262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0" name="Line 4509"/>
            <p:cNvSpPr>
              <a:spLocks noChangeShapeType="1"/>
            </p:cNvSpPr>
            <p:nvPr/>
          </p:nvSpPr>
          <p:spPr bwMode="auto">
            <a:xfrm>
              <a:off x="3482" y="26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1" name="Line 4510"/>
            <p:cNvSpPr>
              <a:spLocks noChangeShapeType="1"/>
            </p:cNvSpPr>
            <p:nvPr/>
          </p:nvSpPr>
          <p:spPr bwMode="auto">
            <a:xfrm>
              <a:off x="3482" y="26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2" name="Line 4511"/>
            <p:cNvSpPr>
              <a:spLocks noChangeShapeType="1"/>
            </p:cNvSpPr>
            <p:nvPr/>
          </p:nvSpPr>
          <p:spPr bwMode="auto">
            <a:xfrm>
              <a:off x="3482" y="26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3" name="Line 4512"/>
            <p:cNvSpPr>
              <a:spLocks noChangeShapeType="1"/>
            </p:cNvSpPr>
            <p:nvPr/>
          </p:nvSpPr>
          <p:spPr bwMode="auto">
            <a:xfrm>
              <a:off x="3482" y="26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4" name="Line 4513"/>
            <p:cNvSpPr>
              <a:spLocks noChangeShapeType="1"/>
            </p:cNvSpPr>
            <p:nvPr/>
          </p:nvSpPr>
          <p:spPr bwMode="auto">
            <a:xfrm>
              <a:off x="3482" y="26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5" name="Line 4514"/>
            <p:cNvSpPr>
              <a:spLocks noChangeShapeType="1"/>
            </p:cNvSpPr>
            <p:nvPr/>
          </p:nvSpPr>
          <p:spPr bwMode="auto">
            <a:xfrm>
              <a:off x="3482" y="27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6" name="Line 4515"/>
            <p:cNvSpPr>
              <a:spLocks noChangeShapeType="1"/>
            </p:cNvSpPr>
            <p:nvPr/>
          </p:nvSpPr>
          <p:spPr bwMode="auto">
            <a:xfrm>
              <a:off x="3482" y="27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7" name="Line 4516"/>
            <p:cNvSpPr>
              <a:spLocks noChangeShapeType="1"/>
            </p:cNvSpPr>
            <p:nvPr/>
          </p:nvSpPr>
          <p:spPr bwMode="auto">
            <a:xfrm>
              <a:off x="3482" y="27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8" name="Line 4517"/>
            <p:cNvSpPr>
              <a:spLocks noChangeShapeType="1"/>
            </p:cNvSpPr>
            <p:nvPr/>
          </p:nvSpPr>
          <p:spPr bwMode="auto">
            <a:xfrm>
              <a:off x="3482" y="27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9" name="Line 4518"/>
            <p:cNvSpPr>
              <a:spLocks noChangeShapeType="1"/>
            </p:cNvSpPr>
            <p:nvPr/>
          </p:nvSpPr>
          <p:spPr bwMode="auto">
            <a:xfrm>
              <a:off x="3482" y="275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0" name="Line 4519"/>
            <p:cNvSpPr>
              <a:spLocks noChangeShapeType="1"/>
            </p:cNvSpPr>
            <p:nvPr/>
          </p:nvSpPr>
          <p:spPr bwMode="auto">
            <a:xfrm>
              <a:off x="3482" y="276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1" name="Line 4520"/>
            <p:cNvSpPr>
              <a:spLocks noChangeShapeType="1"/>
            </p:cNvSpPr>
            <p:nvPr/>
          </p:nvSpPr>
          <p:spPr bwMode="auto">
            <a:xfrm>
              <a:off x="3482" y="2782"/>
              <a:ext cx="0" cy="2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2" name="Line 4521"/>
            <p:cNvSpPr>
              <a:spLocks noChangeShapeType="1"/>
            </p:cNvSpPr>
            <p:nvPr/>
          </p:nvSpPr>
          <p:spPr bwMode="auto">
            <a:xfrm>
              <a:off x="3509" y="2748"/>
              <a:ext cx="0" cy="36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3" name="Line 4522"/>
            <p:cNvSpPr>
              <a:spLocks noChangeShapeType="1"/>
            </p:cNvSpPr>
            <p:nvPr/>
          </p:nvSpPr>
          <p:spPr bwMode="auto">
            <a:xfrm>
              <a:off x="3509" y="8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4" name="Line 4523"/>
            <p:cNvSpPr>
              <a:spLocks noChangeShapeType="1"/>
            </p:cNvSpPr>
            <p:nvPr/>
          </p:nvSpPr>
          <p:spPr bwMode="auto">
            <a:xfrm>
              <a:off x="3509" y="8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5" name="Line 4524"/>
            <p:cNvSpPr>
              <a:spLocks noChangeShapeType="1"/>
            </p:cNvSpPr>
            <p:nvPr/>
          </p:nvSpPr>
          <p:spPr bwMode="auto">
            <a:xfrm>
              <a:off x="3509" y="8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6" name="Line 4525"/>
            <p:cNvSpPr>
              <a:spLocks noChangeShapeType="1"/>
            </p:cNvSpPr>
            <p:nvPr/>
          </p:nvSpPr>
          <p:spPr bwMode="auto">
            <a:xfrm>
              <a:off x="3509" y="8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7" name="Line 4526"/>
            <p:cNvSpPr>
              <a:spLocks noChangeShapeType="1"/>
            </p:cNvSpPr>
            <p:nvPr/>
          </p:nvSpPr>
          <p:spPr bwMode="auto">
            <a:xfrm>
              <a:off x="3509" y="9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8" name="Line 4527"/>
            <p:cNvSpPr>
              <a:spLocks noChangeShapeType="1"/>
            </p:cNvSpPr>
            <p:nvPr/>
          </p:nvSpPr>
          <p:spPr bwMode="auto">
            <a:xfrm>
              <a:off x="3509" y="92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9" name="Line 4528"/>
            <p:cNvSpPr>
              <a:spLocks noChangeShapeType="1"/>
            </p:cNvSpPr>
            <p:nvPr/>
          </p:nvSpPr>
          <p:spPr bwMode="auto">
            <a:xfrm>
              <a:off x="3509" y="93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0" name="Line 4529"/>
            <p:cNvSpPr>
              <a:spLocks noChangeShapeType="1"/>
            </p:cNvSpPr>
            <p:nvPr/>
          </p:nvSpPr>
          <p:spPr bwMode="auto">
            <a:xfrm>
              <a:off x="3509" y="9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1" name="Line 4530"/>
            <p:cNvSpPr>
              <a:spLocks noChangeShapeType="1"/>
            </p:cNvSpPr>
            <p:nvPr/>
          </p:nvSpPr>
          <p:spPr bwMode="auto">
            <a:xfrm>
              <a:off x="3509" y="9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2" name="Line 4531"/>
            <p:cNvSpPr>
              <a:spLocks noChangeShapeType="1"/>
            </p:cNvSpPr>
            <p:nvPr/>
          </p:nvSpPr>
          <p:spPr bwMode="auto">
            <a:xfrm>
              <a:off x="3509" y="97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3" name="Line 4532"/>
            <p:cNvSpPr>
              <a:spLocks noChangeShapeType="1"/>
            </p:cNvSpPr>
            <p:nvPr/>
          </p:nvSpPr>
          <p:spPr bwMode="auto">
            <a:xfrm>
              <a:off x="3509" y="98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4" name="Line 4533"/>
            <p:cNvSpPr>
              <a:spLocks noChangeShapeType="1"/>
            </p:cNvSpPr>
            <p:nvPr/>
          </p:nvSpPr>
          <p:spPr bwMode="auto">
            <a:xfrm>
              <a:off x="3509" y="10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5" name="Line 4534"/>
            <p:cNvSpPr>
              <a:spLocks noChangeShapeType="1"/>
            </p:cNvSpPr>
            <p:nvPr/>
          </p:nvSpPr>
          <p:spPr bwMode="auto">
            <a:xfrm>
              <a:off x="3509" y="10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6" name="Line 4535"/>
            <p:cNvSpPr>
              <a:spLocks noChangeShapeType="1"/>
            </p:cNvSpPr>
            <p:nvPr/>
          </p:nvSpPr>
          <p:spPr bwMode="auto">
            <a:xfrm>
              <a:off x="3509" y="10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7" name="Line 4536"/>
            <p:cNvSpPr>
              <a:spLocks noChangeShapeType="1"/>
            </p:cNvSpPr>
            <p:nvPr/>
          </p:nvSpPr>
          <p:spPr bwMode="auto">
            <a:xfrm>
              <a:off x="3509" y="10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8" name="Line 4537"/>
            <p:cNvSpPr>
              <a:spLocks noChangeShapeType="1"/>
            </p:cNvSpPr>
            <p:nvPr/>
          </p:nvSpPr>
          <p:spPr bwMode="auto">
            <a:xfrm>
              <a:off x="3509" y="10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9" name="Line 4538"/>
            <p:cNvSpPr>
              <a:spLocks noChangeShapeType="1"/>
            </p:cNvSpPr>
            <p:nvPr/>
          </p:nvSpPr>
          <p:spPr bwMode="auto">
            <a:xfrm>
              <a:off x="3509" y="106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50" name="Line 4539"/>
            <p:cNvSpPr>
              <a:spLocks noChangeShapeType="1"/>
            </p:cNvSpPr>
            <p:nvPr/>
          </p:nvSpPr>
          <p:spPr bwMode="auto">
            <a:xfrm>
              <a:off x="3509" y="107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51" name="Line 4540"/>
            <p:cNvSpPr>
              <a:spLocks noChangeShapeType="1"/>
            </p:cNvSpPr>
            <p:nvPr/>
          </p:nvSpPr>
          <p:spPr bwMode="auto">
            <a:xfrm>
              <a:off x="3509" y="10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52" name="Line 4541"/>
            <p:cNvSpPr>
              <a:spLocks noChangeShapeType="1"/>
            </p:cNvSpPr>
            <p:nvPr/>
          </p:nvSpPr>
          <p:spPr bwMode="auto">
            <a:xfrm>
              <a:off x="3509" y="11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53" name="Line 4542"/>
            <p:cNvSpPr>
              <a:spLocks noChangeShapeType="1"/>
            </p:cNvSpPr>
            <p:nvPr/>
          </p:nvSpPr>
          <p:spPr bwMode="auto">
            <a:xfrm>
              <a:off x="3509" y="111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54" name="Line 4543"/>
            <p:cNvSpPr>
              <a:spLocks noChangeShapeType="1"/>
            </p:cNvSpPr>
            <p:nvPr/>
          </p:nvSpPr>
          <p:spPr bwMode="auto">
            <a:xfrm>
              <a:off x="3509" y="112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55" name="Line 4544"/>
            <p:cNvSpPr>
              <a:spLocks noChangeShapeType="1"/>
            </p:cNvSpPr>
            <p:nvPr/>
          </p:nvSpPr>
          <p:spPr bwMode="auto">
            <a:xfrm>
              <a:off x="3509" y="11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56" name="Line 4545"/>
            <p:cNvSpPr>
              <a:spLocks noChangeShapeType="1"/>
            </p:cNvSpPr>
            <p:nvPr/>
          </p:nvSpPr>
          <p:spPr bwMode="auto">
            <a:xfrm>
              <a:off x="3509" y="11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57" name="Line 4546"/>
            <p:cNvSpPr>
              <a:spLocks noChangeShapeType="1"/>
            </p:cNvSpPr>
            <p:nvPr/>
          </p:nvSpPr>
          <p:spPr bwMode="auto">
            <a:xfrm>
              <a:off x="3509" y="11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58" name="Line 4547"/>
            <p:cNvSpPr>
              <a:spLocks noChangeShapeType="1"/>
            </p:cNvSpPr>
            <p:nvPr/>
          </p:nvSpPr>
          <p:spPr bwMode="auto">
            <a:xfrm>
              <a:off x="3509" y="11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59" name="Line 4548"/>
            <p:cNvSpPr>
              <a:spLocks noChangeShapeType="1"/>
            </p:cNvSpPr>
            <p:nvPr/>
          </p:nvSpPr>
          <p:spPr bwMode="auto">
            <a:xfrm>
              <a:off x="3509" y="11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0" name="Line 4549"/>
            <p:cNvSpPr>
              <a:spLocks noChangeShapeType="1"/>
            </p:cNvSpPr>
            <p:nvPr/>
          </p:nvSpPr>
          <p:spPr bwMode="auto">
            <a:xfrm>
              <a:off x="3509" y="12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1" name="Line 4550"/>
            <p:cNvSpPr>
              <a:spLocks noChangeShapeType="1"/>
            </p:cNvSpPr>
            <p:nvPr/>
          </p:nvSpPr>
          <p:spPr bwMode="auto">
            <a:xfrm>
              <a:off x="3509" y="12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2" name="Line 4551"/>
            <p:cNvSpPr>
              <a:spLocks noChangeShapeType="1"/>
            </p:cNvSpPr>
            <p:nvPr/>
          </p:nvSpPr>
          <p:spPr bwMode="auto">
            <a:xfrm>
              <a:off x="3509" y="12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3" name="Line 4552"/>
            <p:cNvSpPr>
              <a:spLocks noChangeShapeType="1"/>
            </p:cNvSpPr>
            <p:nvPr/>
          </p:nvSpPr>
          <p:spPr bwMode="auto">
            <a:xfrm>
              <a:off x="3509" y="12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4" name="Line 4553"/>
            <p:cNvSpPr>
              <a:spLocks noChangeShapeType="1"/>
            </p:cNvSpPr>
            <p:nvPr/>
          </p:nvSpPr>
          <p:spPr bwMode="auto">
            <a:xfrm>
              <a:off x="3509" y="125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5" name="Line 4554"/>
            <p:cNvSpPr>
              <a:spLocks noChangeShapeType="1"/>
            </p:cNvSpPr>
            <p:nvPr/>
          </p:nvSpPr>
          <p:spPr bwMode="auto">
            <a:xfrm>
              <a:off x="3509" y="126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6" name="Line 4555"/>
            <p:cNvSpPr>
              <a:spLocks noChangeShapeType="1"/>
            </p:cNvSpPr>
            <p:nvPr/>
          </p:nvSpPr>
          <p:spPr bwMode="auto">
            <a:xfrm>
              <a:off x="3509" y="12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7" name="Line 4556"/>
            <p:cNvSpPr>
              <a:spLocks noChangeShapeType="1"/>
            </p:cNvSpPr>
            <p:nvPr/>
          </p:nvSpPr>
          <p:spPr bwMode="auto">
            <a:xfrm>
              <a:off x="3509" y="12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8" name="Line 4557"/>
            <p:cNvSpPr>
              <a:spLocks noChangeShapeType="1"/>
            </p:cNvSpPr>
            <p:nvPr/>
          </p:nvSpPr>
          <p:spPr bwMode="auto">
            <a:xfrm>
              <a:off x="3509" y="130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9" name="Line 4558"/>
            <p:cNvSpPr>
              <a:spLocks noChangeShapeType="1"/>
            </p:cNvSpPr>
            <p:nvPr/>
          </p:nvSpPr>
          <p:spPr bwMode="auto">
            <a:xfrm>
              <a:off x="3509" y="131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0" name="Line 4559"/>
            <p:cNvSpPr>
              <a:spLocks noChangeShapeType="1"/>
            </p:cNvSpPr>
            <p:nvPr/>
          </p:nvSpPr>
          <p:spPr bwMode="auto">
            <a:xfrm>
              <a:off x="3509" y="13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1" name="Line 4560"/>
            <p:cNvSpPr>
              <a:spLocks noChangeShapeType="1"/>
            </p:cNvSpPr>
            <p:nvPr/>
          </p:nvSpPr>
          <p:spPr bwMode="auto">
            <a:xfrm>
              <a:off x="3509" y="13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2" name="Line 4561"/>
            <p:cNvSpPr>
              <a:spLocks noChangeShapeType="1"/>
            </p:cNvSpPr>
            <p:nvPr/>
          </p:nvSpPr>
          <p:spPr bwMode="auto">
            <a:xfrm>
              <a:off x="3509" y="13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3" name="Line 4562"/>
            <p:cNvSpPr>
              <a:spLocks noChangeShapeType="1"/>
            </p:cNvSpPr>
            <p:nvPr/>
          </p:nvSpPr>
          <p:spPr bwMode="auto">
            <a:xfrm>
              <a:off x="3509" y="13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4" name="Line 4563"/>
            <p:cNvSpPr>
              <a:spLocks noChangeShapeType="1"/>
            </p:cNvSpPr>
            <p:nvPr/>
          </p:nvSpPr>
          <p:spPr bwMode="auto">
            <a:xfrm>
              <a:off x="3509" y="13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5" name="Line 4564"/>
            <p:cNvSpPr>
              <a:spLocks noChangeShapeType="1"/>
            </p:cNvSpPr>
            <p:nvPr/>
          </p:nvSpPr>
          <p:spPr bwMode="auto">
            <a:xfrm>
              <a:off x="3509" y="139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6" name="Line 4565"/>
            <p:cNvSpPr>
              <a:spLocks noChangeShapeType="1"/>
            </p:cNvSpPr>
            <p:nvPr/>
          </p:nvSpPr>
          <p:spPr bwMode="auto">
            <a:xfrm>
              <a:off x="3509" y="140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7" name="Line 4566"/>
            <p:cNvSpPr>
              <a:spLocks noChangeShapeType="1"/>
            </p:cNvSpPr>
            <p:nvPr/>
          </p:nvSpPr>
          <p:spPr bwMode="auto">
            <a:xfrm>
              <a:off x="3509" y="14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8" name="Line 4567"/>
            <p:cNvSpPr>
              <a:spLocks noChangeShapeType="1"/>
            </p:cNvSpPr>
            <p:nvPr/>
          </p:nvSpPr>
          <p:spPr bwMode="auto">
            <a:xfrm>
              <a:off x="3509" y="14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9" name="Line 4568"/>
            <p:cNvSpPr>
              <a:spLocks noChangeShapeType="1"/>
            </p:cNvSpPr>
            <p:nvPr/>
          </p:nvSpPr>
          <p:spPr bwMode="auto">
            <a:xfrm>
              <a:off x="3509" y="144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80" name="Line 4569"/>
            <p:cNvSpPr>
              <a:spLocks noChangeShapeType="1"/>
            </p:cNvSpPr>
            <p:nvPr/>
          </p:nvSpPr>
          <p:spPr bwMode="auto">
            <a:xfrm>
              <a:off x="3509" y="145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81" name="Line 4570"/>
            <p:cNvSpPr>
              <a:spLocks noChangeShapeType="1"/>
            </p:cNvSpPr>
            <p:nvPr/>
          </p:nvSpPr>
          <p:spPr bwMode="auto">
            <a:xfrm>
              <a:off x="3509" y="14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82" name="Line 4571"/>
            <p:cNvSpPr>
              <a:spLocks noChangeShapeType="1"/>
            </p:cNvSpPr>
            <p:nvPr/>
          </p:nvSpPr>
          <p:spPr bwMode="auto">
            <a:xfrm>
              <a:off x="3509" y="14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83" name="Line 4572"/>
            <p:cNvSpPr>
              <a:spLocks noChangeShapeType="1"/>
            </p:cNvSpPr>
            <p:nvPr/>
          </p:nvSpPr>
          <p:spPr bwMode="auto">
            <a:xfrm>
              <a:off x="3509" y="14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84" name="Line 4573"/>
            <p:cNvSpPr>
              <a:spLocks noChangeShapeType="1"/>
            </p:cNvSpPr>
            <p:nvPr/>
          </p:nvSpPr>
          <p:spPr bwMode="auto">
            <a:xfrm>
              <a:off x="3509" y="15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85" name="Line 4574"/>
            <p:cNvSpPr>
              <a:spLocks noChangeShapeType="1"/>
            </p:cNvSpPr>
            <p:nvPr/>
          </p:nvSpPr>
          <p:spPr bwMode="auto">
            <a:xfrm>
              <a:off x="3509" y="15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86" name="Line 4575"/>
            <p:cNvSpPr>
              <a:spLocks noChangeShapeType="1"/>
            </p:cNvSpPr>
            <p:nvPr/>
          </p:nvSpPr>
          <p:spPr bwMode="auto">
            <a:xfrm>
              <a:off x="3509" y="15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87" name="Line 4576"/>
            <p:cNvSpPr>
              <a:spLocks noChangeShapeType="1"/>
            </p:cNvSpPr>
            <p:nvPr/>
          </p:nvSpPr>
          <p:spPr bwMode="auto">
            <a:xfrm>
              <a:off x="3509" y="154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88" name="Line 4577"/>
            <p:cNvSpPr>
              <a:spLocks noChangeShapeType="1"/>
            </p:cNvSpPr>
            <p:nvPr/>
          </p:nvSpPr>
          <p:spPr bwMode="auto">
            <a:xfrm>
              <a:off x="3509" y="15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89" name="Line 4578"/>
            <p:cNvSpPr>
              <a:spLocks noChangeShapeType="1"/>
            </p:cNvSpPr>
            <p:nvPr/>
          </p:nvSpPr>
          <p:spPr bwMode="auto">
            <a:xfrm>
              <a:off x="3509" y="15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90" name="Line 4579"/>
            <p:cNvSpPr>
              <a:spLocks noChangeShapeType="1"/>
            </p:cNvSpPr>
            <p:nvPr/>
          </p:nvSpPr>
          <p:spPr bwMode="auto">
            <a:xfrm>
              <a:off x="3509" y="15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91" name="Line 4580"/>
            <p:cNvSpPr>
              <a:spLocks noChangeShapeType="1"/>
            </p:cNvSpPr>
            <p:nvPr/>
          </p:nvSpPr>
          <p:spPr bwMode="auto">
            <a:xfrm>
              <a:off x="3509" y="15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92" name="Line 4581"/>
            <p:cNvSpPr>
              <a:spLocks noChangeShapeType="1"/>
            </p:cNvSpPr>
            <p:nvPr/>
          </p:nvSpPr>
          <p:spPr bwMode="auto">
            <a:xfrm>
              <a:off x="3509" y="16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93" name="Line 4582"/>
            <p:cNvSpPr>
              <a:spLocks noChangeShapeType="1"/>
            </p:cNvSpPr>
            <p:nvPr/>
          </p:nvSpPr>
          <p:spPr bwMode="auto">
            <a:xfrm>
              <a:off x="3509" y="16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94" name="Line 4583"/>
            <p:cNvSpPr>
              <a:spLocks noChangeShapeType="1"/>
            </p:cNvSpPr>
            <p:nvPr/>
          </p:nvSpPr>
          <p:spPr bwMode="auto">
            <a:xfrm>
              <a:off x="3509" y="163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95" name="Line 4584"/>
            <p:cNvSpPr>
              <a:spLocks noChangeShapeType="1"/>
            </p:cNvSpPr>
            <p:nvPr/>
          </p:nvSpPr>
          <p:spPr bwMode="auto">
            <a:xfrm>
              <a:off x="3509" y="16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96" name="Line 4585"/>
            <p:cNvSpPr>
              <a:spLocks noChangeShapeType="1"/>
            </p:cNvSpPr>
            <p:nvPr/>
          </p:nvSpPr>
          <p:spPr bwMode="auto">
            <a:xfrm>
              <a:off x="3509" y="16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97" name="Line 4586"/>
            <p:cNvSpPr>
              <a:spLocks noChangeShapeType="1"/>
            </p:cNvSpPr>
            <p:nvPr/>
          </p:nvSpPr>
          <p:spPr bwMode="auto">
            <a:xfrm>
              <a:off x="3509" y="16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98" name="Line 4587"/>
            <p:cNvSpPr>
              <a:spLocks noChangeShapeType="1"/>
            </p:cNvSpPr>
            <p:nvPr/>
          </p:nvSpPr>
          <p:spPr bwMode="auto">
            <a:xfrm>
              <a:off x="3509" y="16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99" name="Line 4588"/>
            <p:cNvSpPr>
              <a:spLocks noChangeShapeType="1"/>
            </p:cNvSpPr>
            <p:nvPr/>
          </p:nvSpPr>
          <p:spPr bwMode="auto">
            <a:xfrm>
              <a:off x="3509" y="17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0" name="Line 4589"/>
            <p:cNvSpPr>
              <a:spLocks noChangeShapeType="1"/>
            </p:cNvSpPr>
            <p:nvPr/>
          </p:nvSpPr>
          <p:spPr bwMode="auto">
            <a:xfrm>
              <a:off x="3509" y="17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1" name="Line 4590"/>
            <p:cNvSpPr>
              <a:spLocks noChangeShapeType="1"/>
            </p:cNvSpPr>
            <p:nvPr/>
          </p:nvSpPr>
          <p:spPr bwMode="auto">
            <a:xfrm>
              <a:off x="3509" y="17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2" name="Line 4591"/>
            <p:cNvSpPr>
              <a:spLocks noChangeShapeType="1"/>
            </p:cNvSpPr>
            <p:nvPr/>
          </p:nvSpPr>
          <p:spPr bwMode="auto">
            <a:xfrm>
              <a:off x="3509" y="17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3" name="Line 4592"/>
            <p:cNvSpPr>
              <a:spLocks noChangeShapeType="1"/>
            </p:cNvSpPr>
            <p:nvPr/>
          </p:nvSpPr>
          <p:spPr bwMode="auto">
            <a:xfrm>
              <a:off x="3509" y="17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4" name="Line 4593"/>
            <p:cNvSpPr>
              <a:spLocks noChangeShapeType="1"/>
            </p:cNvSpPr>
            <p:nvPr/>
          </p:nvSpPr>
          <p:spPr bwMode="auto">
            <a:xfrm>
              <a:off x="3509" y="17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5" name="Line 4594"/>
            <p:cNvSpPr>
              <a:spLocks noChangeShapeType="1"/>
            </p:cNvSpPr>
            <p:nvPr/>
          </p:nvSpPr>
          <p:spPr bwMode="auto">
            <a:xfrm>
              <a:off x="3509" y="177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6" name="Line 4595"/>
            <p:cNvSpPr>
              <a:spLocks noChangeShapeType="1"/>
            </p:cNvSpPr>
            <p:nvPr/>
          </p:nvSpPr>
          <p:spPr bwMode="auto">
            <a:xfrm>
              <a:off x="3509" y="17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7" name="Line 4596"/>
            <p:cNvSpPr>
              <a:spLocks noChangeShapeType="1"/>
            </p:cNvSpPr>
            <p:nvPr/>
          </p:nvSpPr>
          <p:spPr bwMode="auto">
            <a:xfrm>
              <a:off x="3509" y="18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8" name="Line 4597"/>
            <p:cNvSpPr>
              <a:spLocks noChangeShapeType="1"/>
            </p:cNvSpPr>
            <p:nvPr/>
          </p:nvSpPr>
          <p:spPr bwMode="auto">
            <a:xfrm>
              <a:off x="3509" y="18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9" name="Line 4598"/>
            <p:cNvSpPr>
              <a:spLocks noChangeShapeType="1"/>
            </p:cNvSpPr>
            <p:nvPr/>
          </p:nvSpPr>
          <p:spPr bwMode="auto">
            <a:xfrm>
              <a:off x="3509" y="18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0" name="Line 4599"/>
            <p:cNvSpPr>
              <a:spLocks noChangeShapeType="1"/>
            </p:cNvSpPr>
            <p:nvPr/>
          </p:nvSpPr>
          <p:spPr bwMode="auto">
            <a:xfrm>
              <a:off x="3509" y="18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1" name="Line 4600"/>
            <p:cNvSpPr>
              <a:spLocks noChangeShapeType="1"/>
            </p:cNvSpPr>
            <p:nvPr/>
          </p:nvSpPr>
          <p:spPr bwMode="auto">
            <a:xfrm>
              <a:off x="3509" y="18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2" name="Line 4601"/>
            <p:cNvSpPr>
              <a:spLocks noChangeShapeType="1"/>
            </p:cNvSpPr>
            <p:nvPr/>
          </p:nvSpPr>
          <p:spPr bwMode="auto">
            <a:xfrm>
              <a:off x="3509" y="18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3" name="Line 4602"/>
            <p:cNvSpPr>
              <a:spLocks noChangeShapeType="1"/>
            </p:cNvSpPr>
            <p:nvPr/>
          </p:nvSpPr>
          <p:spPr bwMode="auto">
            <a:xfrm>
              <a:off x="3509" y="18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4" name="Line 4603"/>
            <p:cNvSpPr>
              <a:spLocks noChangeShapeType="1"/>
            </p:cNvSpPr>
            <p:nvPr/>
          </p:nvSpPr>
          <p:spPr bwMode="auto">
            <a:xfrm>
              <a:off x="3509" y="18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5" name="Line 4604"/>
            <p:cNvSpPr>
              <a:spLocks noChangeShapeType="1"/>
            </p:cNvSpPr>
            <p:nvPr/>
          </p:nvSpPr>
          <p:spPr bwMode="auto">
            <a:xfrm>
              <a:off x="3509" y="19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6" name="Line 4605"/>
            <p:cNvSpPr>
              <a:spLocks noChangeShapeType="1"/>
            </p:cNvSpPr>
            <p:nvPr/>
          </p:nvSpPr>
          <p:spPr bwMode="auto">
            <a:xfrm>
              <a:off x="3509" y="19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7" name="Line 4606"/>
            <p:cNvSpPr>
              <a:spLocks noChangeShapeType="1"/>
            </p:cNvSpPr>
            <p:nvPr/>
          </p:nvSpPr>
          <p:spPr bwMode="auto">
            <a:xfrm>
              <a:off x="3509" y="19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8" name="Line 4607"/>
            <p:cNvSpPr>
              <a:spLocks noChangeShapeType="1"/>
            </p:cNvSpPr>
            <p:nvPr/>
          </p:nvSpPr>
          <p:spPr bwMode="auto">
            <a:xfrm>
              <a:off x="3509" y="19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9" name="Line 4608"/>
            <p:cNvSpPr>
              <a:spLocks noChangeShapeType="1"/>
            </p:cNvSpPr>
            <p:nvPr/>
          </p:nvSpPr>
          <p:spPr bwMode="auto">
            <a:xfrm>
              <a:off x="3509" y="19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0" name="Line 4609"/>
            <p:cNvSpPr>
              <a:spLocks noChangeShapeType="1"/>
            </p:cNvSpPr>
            <p:nvPr/>
          </p:nvSpPr>
          <p:spPr bwMode="auto">
            <a:xfrm>
              <a:off x="3509" y="19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1" name="Line 4610"/>
            <p:cNvSpPr>
              <a:spLocks noChangeShapeType="1"/>
            </p:cNvSpPr>
            <p:nvPr/>
          </p:nvSpPr>
          <p:spPr bwMode="auto">
            <a:xfrm>
              <a:off x="3509" y="19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2" name="Line 4611"/>
            <p:cNvSpPr>
              <a:spLocks noChangeShapeType="1"/>
            </p:cNvSpPr>
            <p:nvPr/>
          </p:nvSpPr>
          <p:spPr bwMode="auto">
            <a:xfrm>
              <a:off x="3509" y="19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3" name="Line 4612"/>
            <p:cNvSpPr>
              <a:spLocks noChangeShapeType="1"/>
            </p:cNvSpPr>
            <p:nvPr/>
          </p:nvSpPr>
          <p:spPr bwMode="auto">
            <a:xfrm>
              <a:off x="3509" y="20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4" name="Line 4613"/>
            <p:cNvSpPr>
              <a:spLocks noChangeShapeType="1"/>
            </p:cNvSpPr>
            <p:nvPr/>
          </p:nvSpPr>
          <p:spPr bwMode="auto">
            <a:xfrm>
              <a:off x="3509" y="20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5" name="Line 4614"/>
            <p:cNvSpPr>
              <a:spLocks noChangeShapeType="1"/>
            </p:cNvSpPr>
            <p:nvPr/>
          </p:nvSpPr>
          <p:spPr bwMode="auto">
            <a:xfrm>
              <a:off x="3509" y="20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6" name="Line 4615"/>
            <p:cNvSpPr>
              <a:spLocks noChangeShapeType="1"/>
            </p:cNvSpPr>
            <p:nvPr/>
          </p:nvSpPr>
          <p:spPr bwMode="auto">
            <a:xfrm>
              <a:off x="3509" y="20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7" name="Line 4616"/>
            <p:cNvSpPr>
              <a:spLocks noChangeShapeType="1"/>
            </p:cNvSpPr>
            <p:nvPr/>
          </p:nvSpPr>
          <p:spPr bwMode="auto">
            <a:xfrm>
              <a:off x="3509" y="20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8" name="Line 4617"/>
            <p:cNvSpPr>
              <a:spLocks noChangeShapeType="1"/>
            </p:cNvSpPr>
            <p:nvPr/>
          </p:nvSpPr>
          <p:spPr bwMode="auto">
            <a:xfrm>
              <a:off x="3509" y="20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9" name="Line 4618"/>
            <p:cNvSpPr>
              <a:spLocks noChangeShapeType="1"/>
            </p:cNvSpPr>
            <p:nvPr/>
          </p:nvSpPr>
          <p:spPr bwMode="auto">
            <a:xfrm>
              <a:off x="3509" y="20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0" name="Line 4619"/>
            <p:cNvSpPr>
              <a:spLocks noChangeShapeType="1"/>
            </p:cNvSpPr>
            <p:nvPr/>
          </p:nvSpPr>
          <p:spPr bwMode="auto">
            <a:xfrm>
              <a:off x="3509" y="209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1" name="Line 4620"/>
            <p:cNvSpPr>
              <a:spLocks noChangeShapeType="1"/>
            </p:cNvSpPr>
            <p:nvPr/>
          </p:nvSpPr>
          <p:spPr bwMode="auto">
            <a:xfrm>
              <a:off x="3509" y="210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2" name="Line 4621"/>
            <p:cNvSpPr>
              <a:spLocks noChangeShapeType="1"/>
            </p:cNvSpPr>
            <p:nvPr/>
          </p:nvSpPr>
          <p:spPr bwMode="auto">
            <a:xfrm>
              <a:off x="3509" y="21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3" name="Line 4622"/>
            <p:cNvSpPr>
              <a:spLocks noChangeShapeType="1"/>
            </p:cNvSpPr>
            <p:nvPr/>
          </p:nvSpPr>
          <p:spPr bwMode="auto">
            <a:xfrm>
              <a:off x="3509" y="21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4" name="Line 4623"/>
            <p:cNvSpPr>
              <a:spLocks noChangeShapeType="1"/>
            </p:cNvSpPr>
            <p:nvPr/>
          </p:nvSpPr>
          <p:spPr bwMode="auto">
            <a:xfrm>
              <a:off x="3509" y="214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5" name="Line 4624"/>
            <p:cNvSpPr>
              <a:spLocks noChangeShapeType="1"/>
            </p:cNvSpPr>
            <p:nvPr/>
          </p:nvSpPr>
          <p:spPr bwMode="auto">
            <a:xfrm>
              <a:off x="3509" y="215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6" name="Line 4625"/>
            <p:cNvSpPr>
              <a:spLocks noChangeShapeType="1"/>
            </p:cNvSpPr>
            <p:nvPr/>
          </p:nvSpPr>
          <p:spPr bwMode="auto">
            <a:xfrm>
              <a:off x="3509" y="21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7" name="Line 4626"/>
            <p:cNvSpPr>
              <a:spLocks noChangeShapeType="1"/>
            </p:cNvSpPr>
            <p:nvPr/>
          </p:nvSpPr>
          <p:spPr bwMode="auto">
            <a:xfrm>
              <a:off x="3509" y="21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56" name="Group 4828"/>
          <p:cNvGrpSpPr>
            <a:grpSpLocks/>
          </p:cNvGrpSpPr>
          <p:nvPr/>
        </p:nvGrpSpPr>
        <p:grpSpPr bwMode="auto">
          <a:xfrm>
            <a:off x="5497513" y="1365251"/>
            <a:ext cx="350838" cy="3282950"/>
            <a:chOff x="3463" y="860"/>
            <a:chExt cx="221" cy="2068"/>
          </a:xfrm>
        </p:grpSpPr>
        <p:sp>
          <p:nvSpPr>
            <p:cNvPr id="538" name="Line 4628"/>
            <p:cNvSpPr>
              <a:spLocks noChangeShapeType="1"/>
            </p:cNvSpPr>
            <p:nvPr/>
          </p:nvSpPr>
          <p:spPr bwMode="auto">
            <a:xfrm>
              <a:off x="3509" y="21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9" name="Line 4629"/>
            <p:cNvSpPr>
              <a:spLocks noChangeShapeType="1"/>
            </p:cNvSpPr>
            <p:nvPr/>
          </p:nvSpPr>
          <p:spPr bwMode="auto">
            <a:xfrm>
              <a:off x="3509" y="22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0" name="Line 4630"/>
            <p:cNvSpPr>
              <a:spLocks noChangeShapeType="1"/>
            </p:cNvSpPr>
            <p:nvPr/>
          </p:nvSpPr>
          <p:spPr bwMode="auto">
            <a:xfrm>
              <a:off x="3509" y="22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1" name="Line 4631"/>
            <p:cNvSpPr>
              <a:spLocks noChangeShapeType="1"/>
            </p:cNvSpPr>
            <p:nvPr/>
          </p:nvSpPr>
          <p:spPr bwMode="auto">
            <a:xfrm>
              <a:off x="3509" y="22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2" name="Line 4632"/>
            <p:cNvSpPr>
              <a:spLocks noChangeShapeType="1"/>
            </p:cNvSpPr>
            <p:nvPr/>
          </p:nvSpPr>
          <p:spPr bwMode="auto">
            <a:xfrm>
              <a:off x="3509" y="224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3" name="Line 4633"/>
            <p:cNvSpPr>
              <a:spLocks noChangeShapeType="1"/>
            </p:cNvSpPr>
            <p:nvPr/>
          </p:nvSpPr>
          <p:spPr bwMode="auto">
            <a:xfrm>
              <a:off x="3509" y="22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4" name="Line 4634"/>
            <p:cNvSpPr>
              <a:spLocks noChangeShapeType="1"/>
            </p:cNvSpPr>
            <p:nvPr/>
          </p:nvSpPr>
          <p:spPr bwMode="auto">
            <a:xfrm>
              <a:off x="3509" y="22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5" name="Line 4635"/>
            <p:cNvSpPr>
              <a:spLocks noChangeShapeType="1"/>
            </p:cNvSpPr>
            <p:nvPr/>
          </p:nvSpPr>
          <p:spPr bwMode="auto">
            <a:xfrm>
              <a:off x="3509" y="228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6" name="Line 4636"/>
            <p:cNvSpPr>
              <a:spLocks noChangeShapeType="1"/>
            </p:cNvSpPr>
            <p:nvPr/>
          </p:nvSpPr>
          <p:spPr bwMode="auto">
            <a:xfrm>
              <a:off x="3509" y="229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7" name="Line 4637"/>
            <p:cNvSpPr>
              <a:spLocks noChangeShapeType="1"/>
            </p:cNvSpPr>
            <p:nvPr/>
          </p:nvSpPr>
          <p:spPr bwMode="auto">
            <a:xfrm>
              <a:off x="3509" y="23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8" name="Line 4638"/>
            <p:cNvSpPr>
              <a:spLocks noChangeShapeType="1"/>
            </p:cNvSpPr>
            <p:nvPr/>
          </p:nvSpPr>
          <p:spPr bwMode="auto">
            <a:xfrm>
              <a:off x="3509" y="23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9" name="Line 4639"/>
            <p:cNvSpPr>
              <a:spLocks noChangeShapeType="1"/>
            </p:cNvSpPr>
            <p:nvPr/>
          </p:nvSpPr>
          <p:spPr bwMode="auto">
            <a:xfrm>
              <a:off x="3509" y="233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0" name="Line 4640"/>
            <p:cNvSpPr>
              <a:spLocks noChangeShapeType="1"/>
            </p:cNvSpPr>
            <p:nvPr/>
          </p:nvSpPr>
          <p:spPr bwMode="auto">
            <a:xfrm>
              <a:off x="3509" y="23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1" name="Line 4641"/>
            <p:cNvSpPr>
              <a:spLocks noChangeShapeType="1"/>
            </p:cNvSpPr>
            <p:nvPr/>
          </p:nvSpPr>
          <p:spPr bwMode="auto">
            <a:xfrm>
              <a:off x="3509" y="23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2" name="Line 4642"/>
            <p:cNvSpPr>
              <a:spLocks noChangeShapeType="1"/>
            </p:cNvSpPr>
            <p:nvPr/>
          </p:nvSpPr>
          <p:spPr bwMode="auto">
            <a:xfrm>
              <a:off x="3509" y="23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3" name="Line 4643"/>
            <p:cNvSpPr>
              <a:spLocks noChangeShapeType="1"/>
            </p:cNvSpPr>
            <p:nvPr/>
          </p:nvSpPr>
          <p:spPr bwMode="auto">
            <a:xfrm>
              <a:off x="3509" y="23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4" name="Line 4644"/>
            <p:cNvSpPr>
              <a:spLocks noChangeShapeType="1"/>
            </p:cNvSpPr>
            <p:nvPr/>
          </p:nvSpPr>
          <p:spPr bwMode="auto">
            <a:xfrm>
              <a:off x="3509" y="24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5" name="Line 4645"/>
            <p:cNvSpPr>
              <a:spLocks noChangeShapeType="1"/>
            </p:cNvSpPr>
            <p:nvPr/>
          </p:nvSpPr>
          <p:spPr bwMode="auto">
            <a:xfrm>
              <a:off x="3509" y="24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6" name="Line 4646"/>
            <p:cNvSpPr>
              <a:spLocks noChangeShapeType="1"/>
            </p:cNvSpPr>
            <p:nvPr/>
          </p:nvSpPr>
          <p:spPr bwMode="auto">
            <a:xfrm>
              <a:off x="3509" y="242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7" name="Line 4647"/>
            <p:cNvSpPr>
              <a:spLocks noChangeShapeType="1"/>
            </p:cNvSpPr>
            <p:nvPr/>
          </p:nvSpPr>
          <p:spPr bwMode="auto">
            <a:xfrm>
              <a:off x="3509" y="243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8" name="Line 4648"/>
            <p:cNvSpPr>
              <a:spLocks noChangeShapeType="1"/>
            </p:cNvSpPr>
            <p:nvPr/>
          </p:nvSpPr>
          <p:spPr bwMode="auto">
            <a:xfrm>
              <a:off x="3509" y="24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9" name="Line 4649"/>
            <p:cNvSpPr>
              <a:spLocks noChangeShapeType="1"/>
            </p:cNvSpPr>
            <p:nvPr/>
          </p:nvSpPr>
          <p:spPr bwMode="auto">
            <a:xfrm>
              <a:off x="3509" y="24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0" name="Line 4650"/>
            <p:cNvSpPr>
              <a:spLocks noChangeShapeType="1"/>
            </p:cNvSpPr>
            <p:nvPr/>
          </p:nvSpPr>
          <p:spPr bwMode="auto">
            <a:xfrm>
              <a:off x="3509" y="247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1" name="Line 4651"/>
            <p:cNvSpPr>
              <a:spLocks noChangeShapeType="1"/>
            </p:cNvSpPr>
            <p:nvPr/>
          </p:nvSpPr>
          <p:spPr bwMode="auto">
            <a:xfrm>
              <a:off x="3509" y="248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2" name="Line 4652"/>
            <p:cNvSpPr>
              <a:spLocks noChangeShapeType="1"/>
            </p:cNvSpPr>
            <p:nvPr/>
          </p:nvSpPr>
          <p:spPr bwMode="auto">
            <a:xfrm>
              <a:off x="3509" y="25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3" name="Line 4653"/>
            <p:cNvSpPr>
              <a:spLocks noChangeShapeType="1"/>
            </p:cNvSpPr>
            <p:nvPr/>
          </p:nvSpPr>
          <p:spPr bwMode="auto">
            <a:xfrm>
              <a:off x="3509" y="25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4" name="Line 4654"/>
            <p:cNvSpPr>
              <a:spLocks noChangeShapeType="1"/>
            </p:cNvSpPr>
            <p:nvPr/>
          </p:nvSpPr>
          <p:spPr bwMode="auto">
            <a:xfrm>
              <a:off x="3509" y="25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5" name="Line 4655"/>
            <p:cNvSpPr>
              <a:spLocks noChangeShapeType="1"/>
            </p:cNvSpPr>
            <p:nvPr/>
          </p:nvSpPr>
          <p:spPr bwMode="auto">
            <a:xfrm>
              <a:off x="3509" y="25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6" name="Line 4656"/>
            <p:cNvSpPr>
              <a:spLocks noChangeShapeType="1"/>
            </p:cNvSpPr>
            <p:nvPr/>
          </p:nvSpPr>
          <p:spPr bwMode="auto">
            <a:xfrm>
              <a:off x="3509" y="25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7" name="Line 4657"/>
            <p:cNvSpPr>
              <a:spLocks noChangeShapeType="1"/>
            </p:cNvSpPr>
            <p:nvPr/>
          </p:nvSpPr>
          <p:spPr bwMode="auto">
            <a:xfrm>
              <a:off x="3509" y="256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8" name="Line 4658"/>
            <p:cNvSpPr>
              <a:spLocks noChangeShapeType="1"/>
            </p:cNvSpPr>
            <p:nvPr/>
          </p:nvSpPr>
          <p:spPr bwMode="auto">
            <a:xfrm>
              <a:off x="3509" y="257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9" name="Line 4659"/>
            <p:cNvSpPr>
              <a:spLocks noChangeShapeType="1"/>
            </p:cNvSpPr>
            <p:nvPr/>
          </p:nvSpPr>
          <p:spPr bwMode="auto">
            <a:xfrm>
              <a:off x="3509" y="25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0" name="Line 4660"/>
            <p:cNvSpPr>
              <a:spLocks noChangeShapeType="1"/>
            </p:cNvSpPr>
            <p:nvPr/>
          </p:nvSpPr>
          <p:spPr bwMode="auto">
            <a:xfrm>
              <a:off x="3509" y="26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1" name="Line 4661"/>
            <p:cNvSpPr>
              <a:spLocks noChangeShapeType="1"/>
            </p:cNvSpPr>
            <p:nvPr/>
          </p:nvSpPr>
          <p:spPr bwMode="auto">
            <a:xfrm>
              <a:off x="3509" y="261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2" name="Line 4662"/>
            <p:cNvSpPr>
              <a:spLocks noChangeShapeType="1"/>
            </p:cNvSpPr>
            <p:nvPr/>
          </p:nvSpPr>
          <p:spPr bwMode="auto">
            <a:xfrm>
              <a:off x="3509" y="262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3" name="Line 4663"/>
            <p:cNvSpPr>
              <a:spLocks noChangeShapeType="1"/>
            </p:cNvSpPr>
            <p:nvPr/>
          </p:nvSpPr>
          <p:spPr bwMode="auto">
            <a:xfrm>
              <a:off x="3509" y="26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4" name="Line 4664"/>
            <p:cNvSpPr>
              <a:spLocks noChangeShapeType="1"/>
            </p:cNvSpPr>
            <p:nvPr/>
          </p:nvSpPr>
          <p:spPr bwMode="auto">
            <a:xfrm>
              <a:off x="3509" y="26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5" name="Line 4665"/>
            <p:cNvSpPr>
              <a:spLocks noChangeShapeType="1"/>
            </p:cNvSpPr>
            <p:nvPr/>
          </p:nvSpPr>
          <p:spPr bwMode="auto">
            <a:xfrm>
              <a:off x="3509" y="26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6" name="Line 4666"/>
            <p:cNvSpPr>
              <a:spLocks noChangeShapeType="1"/>
            </p:cNvSpPr>
            <p:nvPr/>
          </p:nvSpPr>
          <p:spPr bwMode="auto">
            <a:xfrm>
              <a:off x="3509" y="26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7" name="Line 4667"/>
            <p:cNvSpPr>
              <a:spLocks noChangeShapeType="1"/>
            </p:cNvSpPr>
            <p:nvPr/>
          </p:nvSpPr>
          <p:spPr bwMode="auto">
            <a:xfrm>
              <a:off x="3509" y="26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8" name="Line 4668"/>
            <p:cNvSpPr>
              <a:spLocks noChangeShapeType="1"/>
            </p:cNvSpPr>
            <p:nvPr/>
          </p:nvSpPr>
          <p:spPr bwMode="auto">
            <a:xfrm>
              <a:off x="3509" y="27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9" name="Line 4669"/>
            <p:cNvSpPr>
              <a:spLocks noChangeShapeType="1"/>
            </p:cNvSpPr>
            <p:nvPr/>
          </p:nvSpPr>
          <p:spPr bwMode="auto">
            <a:xfrm>
              <a:off x="3509" y="27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0" name="Line 4670"/>
            <p:cNvSpPr>
              <a:spLocks noChangeShapeType="1"/>
            </p:cNvSpPr>
            <p:nvPr/>
          </p:nvSpPr>
          <p:spPr bwMode="auto">
            <a:xfrm>
              <a:off x="3509" y="27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1" name="Line 4671"/>
            <p:cNvSpPr>
              <a:spLocks noChangeShapeType="1"/>
            </p:cNvSpPr>
            <p:nvPr/>
          </p:nvSpPr>
          <p:spPr bwMode="auto">
            <a:xfrm>
              <a:off x="3509" y="27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2" name="Line 4672"/>
            <p:cNvSpPr>
              <a:spLocks noChangeShapeType="1"/>
            </p:cNvSpPr>
            <p:nvPr/>
          </p:nvSpPr>
          <p:spPr bwMode="auto">
            <a:xfrm>
              <a:off x="3509" y="275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3" name="Line 4673"/>
            <p:cNvSpPr>
              <a:spLocks noChangeShapeType="1"/>
            </p:cNvSpPr>
            <p:nvPr/>
          </p:nvSpPr>
          <p:spPr bwMode="auto">
            <a:xfrm>
              <a:off x="3509" y="276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4" name="Line 4674"/>
            <p:cNvSpPr>
              <a:spLocks noChangeShapeType="1"/>
            </p:cNvSpPr>
            <p:nvPr/>
          </p:nvSpPr>
          <p:spPr bwMode="auto">
            <a:xfrm>
              <a:off x="3509" y="2782"/>
              <a:ext cx="0" cy="2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5" name="Freeform 4675"/>
            <p:cNvSpPr>
              <a:spLocks/>
            </p:cNvSpPr>
            <p:nvPr/>
          </p:nvSpPr>
          <p:spPr bwMode="auto">
            <a:xfrm>
              <a:off x="3463" y="2855"/>
              <a:ext cx="37" cy="72"/>
            </a:xfrm>
            <a:custGeom>
              <a:avLst/>
              <a:gdLst>
                <a:gd name="T0" fmla="*/ 27 w 37"/>
                <a:gd name="T1" fmla="*/ 0 h 72"/>
                <a:gd name="T2" fmla="*/ 27 w 37"/>
                <a:gd name="T3" fmla="*/ 58 h 72"/>
                <a:gd name="T4" fmla="*/ 27 w 37"/>
                <a:gd name="T5" fmla="*/ 62 h 72"/>
                <a:gd name="T6" fmla="*/ 28 w 37"/>
                <a:gd name="T7" fmla="*/ 65 h 72"/>
                <a:gd name="T8" fmla="*/ 28 w 37"/>
                <a:gd name="T9" fmla="*/ 66 h 72"/>
                <a:gd name="T10" fmla="*/ 29 w 37"/>
                <a:gd name="T11" fmla="*/ 68 h 72"/>
                <a:gd name="T12" fmla="*/ 30 w 37"/>
                <a:gd name="T13" fmla="*/ 69 h 72"/>
                <a:gd name="T14" fmla="*/ 32 w 37"/>
                <a:gd name="T15" fmla="*/ 70 h 72"/>
                <a:gd name="T16" fmla="*/ 35 w 37"/>
                <a:gd name="T17" fmla="*/ 70 h 72"/>
                <a:gd name="T18" fmla="*/ 37 w 37"/>
                <a:gd name="T19" fmla="*/ 70 h 72"/>
                <a:gd name="T20" fmla="*/ 37 w 37"/>
                <a:gd name="T21" fmla="*/ 72 h 72"/>
                <a:gd name="T22" fmla="*/ 0 w 37"/>
                <a:gd name="T23" fmla="*/ 72 h 72"/>
                <a:gd name="T24" fmla="*/ 0 w 37"/>
                <a:gd name="T25" fmla="*/ 70 h 72"/>
                <a:gd name="T26" fmla="*/ 2 w 37"/>
                <a:gd name="T27" fmla="*/ 70 h 72"/>
                <a:gd name="T28" fmla="*/ 6 w 37"/>
                <a:gd name="T29" fmla="*/ 70 h 72"/>
                <a:gd name="T30" fmla="*/ 9 w 37"/>
                <a:gd name="T31" fmla="*/ 69 h 72"/>
                <a:gd name="T32" fmla="*/ 10 w 37"/>
                <a:gd name="T33" fmla="*/ 68 h 72"/>
                <a:gd name="T34" fmla="*/ 11 w 37"/>
                <a:gd name="T35" fmla="*/ 66 h 72"/>
                <a:gd name="T36" fmla="*/ 11 w 37"/>
                <a:gd name="T37" fmla="*/ 65 h 72"/>
                <a:gd name="T38" fmla="*/ 12 w 37"/>
                <a:gd name="T39" fmla="*/ 62 h 72"/>
                <a:gd name="T40" fmla="*/ 12 w 37"/>
                <a:gd name="T41" fmla="*/ 58 h 72"/>
                <a:gd name="T42" fmla="*/ 12 w 37"/>
                <a:gd name="T43" fmla="*/ 21 h 72"/>
                <a:gd name="T44" fmla="*/ 12 w 37"/>
                <a:gd name="T45" fmla="*/ 18 h 72"/>
                <a:gd name="T46" fmla="*/ 11 w 37"/>
                <a:gd name="T47" fmla="*/ 16 h 72"/>
                <a:gd name="T48" fmla="*/ 11 w 37"/>
                <a:gd name="T49" fmla="*/ 15 h 72"/>
                <a:gd name="T50" fmla="*/ 10 w 37"/>
                <a:gd name="T51" fmla="*/ 14 h 72"/>
                <a:gd name="T52" fmla="*/ 9 w 37"/>
                <a:gd name="T53" fmla="*/ 13 h 72"/>
                <a:gd name="T54" fmla="*/ 7 w 37"/>
                <a:gd name="T55" fmla="*/ 13 h 72"/>
                <a:gd name="T56" fmla="*/ 5 w 37"/>
                <a:gd name="T57" fmla="*/ 14 h 72"/>
                <a:gd name="T58" fmla="*/ 1 w 37"/>
                <a:gd name="T59" fmla="*/ 15 h 72"/>
                <a:gd name="T60" fmla="*/ 0 w 37"/>
                <a:gd name="T61" fmla="*/ 13 h 72"/>
                <a:gd name="T62" fmla="*/ 26 w 37"/>
                <a:gd name="T63" fmla="*/ 0 h 72"/>
                <a:gd name="T64" fmla="*/ 27 w 37"/>
                <a:gd name="T6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7" h="72">
                  <a:moveTo>
                    <a:pt x="27" y="0"/>
                  </a:moveTo>
                  <a:lnTo>
                    <a:pt x="27" y="58"/>
                  </a:lnTo>
                  <a:lnTo>
                    <a:pt x="27" y="62"/>
                  </a:lnTo>
                  <a:lnTo>
                    <a:pt x="28" y="65"/>
                  </a:lnTo>
                  <a:lnTo>
                    <a:pt x="28" y="66"/>
                  </a:lnTo>
                  <a:lnTo>
                    <a:pt x="29" y="68"/>
                  </a:lnTo>
                  <a:lnTo>
                    <a:pt x="30" y="69"/>
                  </a:lnTo>
                  <a:lnTo>
                    <a:pt x="32" y="70"/>
                  </a:lnTo>
                  <a:lnTo>
                    <a:pt x="35" y="70"/>
                  </a:lnTo>
                  <a:lnTo>
                    <a:pt x="37" y="70"/>
                  </a:lnTo>
                  <a:lnTo>
                    <a:pt x="37" y="72"/>
                  </a:lnTo>
                  <a:lnTo>
                    <a:pt x="0" y="72"/>
                  </a:lnTo>
                  <a:lnTo>
                    <a:pt x="0" y="70"/>
                  </a:lnTo>
                  <a:lnTo>
                    <a:pt x="2" y="70"/>
                  </a:lnTo>
                  <a:lnTo>
                    <a:pt x="6" y="70"/>
                  </a:lnTo>
                  <a:lnTo>
                    <a:pt x="9" y="69"/>
                  </a:lnTo>
                  <a:lnTo>
                    <a:pt x="10" y="68"/>
                  </a:lnTo>
                  <a:lnTo>
                    <a:pt x="11" y="66"/>
                  </a:lnTo>
                  <a:lnTo>
                    <a:pt x="11" y="65"/>
                  </a:lnTo>
                  <a:lnTo>
                    <a:pt x="12" y="62"/>
                  </a:lnTo>
                  <a:lnTo>
                    <a:pt x="12" y="58"/>
                  </a:lnTo>
                  <a:lnTo>
                    <a:pt x="12" y="21"/>
                  </a:lnTo>
                  <a:lnTo>
                    <a:pt x="12" y="18"/>
                  </a:lnTo>
                  <a:lnTo>
                    <a:pt x="11" y="16"/>
                  </a:lnTo>
                  <a:lnTo>
                    <a:pt x="11" y="15"/>
                  </a:lnTo>
                  <a:lnTo>
                    <a:pt x="10" y="14"/>
                  </a:lnTo>
                  <a:lnTo>
                    <a:pt x="9" y="13"/>
                  </a:lnTo>
                  <a:lnTo>
                    <a:pt x="7" y="13"/>
                  </a:lnTo>
                  <a:lnTo>
                    <a:pt x="5" y="14"/>
                  </a:lnTo>
                  <a:lnTo>
                    <a:pt x="1" y="15"/>
                  </a:lnTo>
                  <a:lnTo>
                    <a:pt x="0" y="13"/>
                  </a:lnTo>
                  <a:lnTo>
                    <a:pt x="26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6" name="Freeform 4676"/>
            <p:cNvSpPr>
              <a:spLocks noEditPoints="1"/>
            </p:cNvSpPr>
            <p:nvPr/>
          </p:nvSpPr>
          <p:spPr bwMode="auto">
            <a:xfrm>
              <a:off x="3512" y="2855"/>
              <a:ext cx="46" cy="73"/>
            </a:xfrm>
            <a:custGeom>
              <a:avLst/>
              <a:gdLst>
                <a:gd name="T0" fmla="*/ 46 w 46"/>
                <a:gd name="T1" fmla="*/ 37 h 73"/>
                <a:gd name="T2" fmla="*/ 45 w 46"/>
                <a:gd name="T3" fmla="*/ 47 h 73"/>
                <a:gd name="T4" fmla="*/ 43 w 46"/>
                <a:gd name="T5" fmla="*/ 56 h 73"/>
                <a:gd name="T6" fmla="*/ 40 w 46"/>
                <a:gd name="T7" fmla="*/ 62 h 73"/>
                <a:gd name="T8" fmla="*/ 38 w 46"/>
                <a:gd name="T9" fmla="*/ 66 h 73"/>
                <a:gd name="T10" fmla="*/ 35 w 46"/>
                <a:gd name="T11" fmla="*/ 69 h 73"/>
                <a:gd name="T12" fmla="*/ 31 w 46"/>
                <a:gd name="T13" fmla="*/ 71 h 73"/>
                <a:gd name="T14" fmla="*/ 27 w 46"/>
                <a:gd name="T15" fmla="*/ 73 h 73"/>
                <a:gd name="T16" fmla="*/ 22 w 46"/>
                <a:gd name="T17" fmla="*/ 73 h 73"/>
                <a:gd name="T18" fmla="*/ 18 w 46"/>
                <a:gd name="T19" fmla="*/ 72 h 73"/>
                <a:gd name="T20" fmla="*/ 14 w 46"/>
                <a:gd name="T21" fmla="*/ 71 h 73"/>
                <a:gd name="T22" fmla="*/ 10 w 46"/>
                <a:gd name="T23" fmla="*/ 68 h 73"/>
                <a:gd name="T24" fmla="*/ 7 w 46"/>
                <a:gd name="T25" fmla="*/ 64 h 73"/>
                <a:gd name="T26" fmla="*/ 4 w 46"/>
                <a:gd name="T27" fmla="*/ 60 h 73"/>
                <a:gd name="T28" fmla="*/ 2 w 46"/>
                <a:gd name="T29" fmla="*/ 54 h 73"/>
                <a:gd name="T30" fmla="*/ 1 w 46"/>
                <a:gd name="T31" fmla="*/ 46 h 73"/>
                <a:gd name="T32" fmla="*/ 0 w 46"/>
                <a:gd name="T33" fmla="*/ 37 h 73"/>
                <a:gd name="T34" fmla="*/ 1 w 46"/>
                <a:gd name="T35" fmla="*/ 27 h 73"/>
                <a:gd name="T36" fmla="*/ 3 w 46"/>
                <a:gd name="T37" fmla="*/ 17 h 73"/>
                <a:gd name="T38" fmla="*/ 5 w 46"/>
                <a:gd name="T39" fmla="*/ 12 h 73"/>
                <a:gd name="T40" fmla="*/ 9 w 46"/>
                <a:gd name="T41" fmla="*/ 8 h 73"/>
                <a:gd name="T42" fmla="*/ 12 w 46"/>
                <a:gd name="T43" fmla="*/ 5 h 73"/>
                <a:gd name="T44" fmla="*/ 15 w 46"/>
                <a:gd name="T45" fmla="*/ 2 h 73"/>
                <a:gd name="T46" fmla="*/ 19 w 46"/>
                <a:gd name="T47" fmla="*/ 1 h 73"/>
                <a:gd name="T48" fmla="*/ 22 w 46"/>
                <a:gd name="T49" fmla="*/ 0 h 73"/>
                <a:gd name="T50" fmla="*/ 27 w 46"/>
                <a:gd name="T51" fmla="*/ 1 h 73"/>
                <a:gd name="T52" fmla="*/ 31 w 46"/>
                <a:gd name="T53" fmla="*/ 2 h 73"/>
                <a:gd name="T54" fmla="*/ 34 w 46"/>
                <a:gd name="T55" fmla="*/ 5 h 73"/>
                <a:gd name="T56" fmla="*/ 37 w 46"/>
                <a:gd name="T57" fmla="*/ 8 h 73"/>
                <a:gd name="T58" fmla="*/ 40 w 46"/>
                <a:gd name="T59" fmla="*/ 12 h 73"/>
                <a:gd name="T60" fmla="*/ 43 w 46"/>
                <a:gd name="T61" fmla="*/ 16 h 73"/>
                <a:gd name="T62" fmla="*/ 45 w 46"/>
                <a:gd name="T63" fmla="*/ 26 h 73"/>
                <a:gd name="T64" fmla="*/ 46 w 46"/>
                <a:gd name="T65" fmla="*/ 37 h 73"/>
                <a:gd name="T66" fmla="*/ 30 w 46"/>
                <a:gd name="T67" fmla="*/ 37 h 73"/>
                <a:gd name="T68" fmla="*/ 30 w 46"/>
                <a:gd name="T69" fmla="*/ 23 h 73"/>
                <a:gd name="T70" fmla="*/ 30 w 46"/>
                <a:gd name="T71" fmla="*/ 15 h 73"/>
                <a:gd name="T72" fmla="*/ 30 w 46"/>
                <a:gd name="T73" fmla="*/ 11 h 73"/>
                <a:gd name="T74" fmla="*/ 29 w 46"/>
                <a:gd name="T75" fmla="*/ 8 h 73"/>
                <a:gd name="T76" fmla="*/ 28 w 46"/>
                <a:gd name="T77" fmla="*/ 6 h 73"/>
                <a:gd name="T78" fmla="*/ 26 w 46"/>
                <a:gd name="T79" fmla="*/ 5 h 73"/>
                <a:gd name="T80" fmla="*/ 22 w 46"/>
                <a:gd name="T81" fmla="*/ 3 h 73"/>
                <a:gd name="T82" fmla="*/ 20 w 46"/>
                <a:gd name="T83" fmla="*/ 5 h 73"/>
                <a:gd name="T84" fmla="*/ 19 w 46"/>
                <a:gd name="T85" fmla="*/ 6 h 73"/>
                <a:gd name="T86" fmla="*/ 17 w 46"/>
                <a:gd name="T87" fmla="*/ 8 h 73"/>
                <a:gd name="T88" fmla="*/ 16 w 46"/>
                <a:gd name="T89" fmla="*/ 12 h 73"/>
                <a:gd name="T90" fmla="*/ 16 w 46"/>
                <a:gd name="T91" fmla="*/ 17 h 73"/>
                <a:gd name="T92" fmla="*/ 16 w 46"/>
                <a:gd name="T93" fmla="*/ 28 h 73"/>
                <a:gd name="T94" fmla="*/ 16 w 46"/>
                <a:gd name="T95" fmla="*/ 44 h 73"/>
                <a:gd name="T96" fmla="*/ 16 w 46"/>
                <a:gd name="T97" fmla="*/ 56 h 73"/>
                <a:gd name="T98" fmla="*/ 17 w 46"/>
                <a:gd name="T99" fmla="*/ 64 h 73"/>
                <a:gd name="T100" fmla="*/ 18 w 46"/>
                <a:gd name="T101" fmla="*/ 67 h 73"/>
                <a:gd name="T102" fmla="*/ 19 w 46"/>
                <a:gd name="T103" fmla="*/ 69 h 73"/>
                <a:gd name="T104" fmla="*/ 21 w 46"/>
                <a:gd name="T105" fmla="*/ 70 h 73"/>
                <a:gd name="T106" fmla="*/ 24 w 46"/>
                <a:gd name="T107" fmla="*/ 70 h 73"/>
                <a:gd name="T108" fmla="*/ 26 w 46"/>
                <a:gd name="T109" fmla="*/ 70 h 73"/>
                <a:gd name="T110" fmla="*/ 28 w 46"/>
                <a:gd name="T111" fmla="*/ 68 h 73"/>
                <a:gd name="T112" fmla="*/ 29 w 46"/>
                <a:gd name="T113" fmla="*/ 66 h 73"/>
                <a:gd name="T114" fmla="*/ 30 w 46"/>
                <a:gd name="T115" fmla="*/ 63 h 73"/>
                <a:gd name="T116" fmla="*/ 30 w 46"/>
                <a:gd name="T117" fmla="*/ 60 h 73"/>
                <a:gd name="T118" fmla="*/ 30 w 46"/>
                <a:gd name="T119" fmla="*/ 3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6" h="73">
                  <a:moveTo>
                    <a:pt x="46" y="37"/>
                  </a:moveTo>
                  <a:lnTo>
                    <a:pt x="45" y="47"/>
                  </a:lnTo>
                  <a:lnTo>
                    <a:pt x="43" y="56"/>
                  </a:lnTo>
                  <a:lnTo>
                    <a:pt x="40" y="62"/>
                  </a:lnTo>
                  <a:lnTo>
                    <a:pt x="38" y="66"/>
                  </a:lnTo>
                  <a:lnTo>
                    <a:pt x="35" y="69"/>
                  </a:lnTo>
                  <a:lnTo>
                    <a:pt x="31" y="71"/>
                  </a:lnTo>
                  <a:lnTo>
                    <a:pt x="27" y="73"/>
                  </a:lnTo>
                  <a:lnTo>
                    <a:pt x="22" y="73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7" y="64"/>
                  </a:lnTo>
                  <a:lnTo>
                    <a:pt x="4" y="60"/>
                  </a:lnTo>
                  <a:lnTo>
                    <a:pt x="2" y="54"/>
                  </a:lnTo>
                  <a:lnTo>
                    <a:pt x="1" y="46"/>
                  </a:lnTo>
                  <a:lnTo>
                    <a:pt x="0" y="37"/>
                  </a:lnTo>
                  <a:lnTo>
                    <a:pt x="1" y="27"/>
                  </a:lnTo>
                  <a:lnTo>
                    <a:pt x="3" y="17"/>
                  </a:lnTo>
                  <a:lnTo>
                    <a:pt x="5" y="12"/>
                  </a:lnTo>
                  <a:lnTo>
                    <a:pt x="9" y="8"/>
                  </a:lnTo>
                  <a:lnTo>
                    <a:pt x="12" y="5"/>
                  </a:lnTo>
                  <a:lnTo>
                    <a:pt x="15" y="2"/>
                  </a:lnTo>
                  <a:lnTo>
                    <a:pt x="19" y="1"/>
                  </a:lnTo>
                  <a:lnTo>
                    <a:pt x="22" y="0"/>
                  </a:lnTo>
                  <a:lnTo>
                    <a:pt x="27" y="1"/>
                  </a:lnTo>
                  <a:lnTo>
                    <a:pt x="31" y="2"/>
                  </a:lnTo>
                  <a:lnTo>
                    <a:pt x="34" y="5"/>
                  </a:lnTo>
                  <a:lnTo>
                    <a:pt x="37" y="8"/>
                  </a:lnTo>
                  <a:lnTo>
                    <a:pt x="40" y="12"/>
                  </a:lnTo>
                  <a:lnTo>
                    <a:pt x="43" y="16"/>
                  </a:lnTo>
                  <a:lnTo>
                    <a:pt x="45" y="26"/>
                  </a:lnTo>
                  <a:lnTo>
                    <a:pt x="46" y="37"/>
                  </a:lnTo>
                  <a:close/>
                  <a:moveTo>
                    <a:pt x="30" y="37"/>
                  </a:moveTo>
                  <a:lnTo>
                    <a:pt x="30" y="23"/>
                  </a:lnTo>
                  <a:lnTo>
                    <a:pt x="30" y="15"/>
                  </a:lnTo>
                  <a:lnTo>
                    <a:pt x="30" y="11"/>
                  </a:lnTo>
                  <a:lnTo>
                    <a:pt x="29" y="8"/>
                  </a:lnTo>
                  <a:lnTo>
                    <a:pt x="28" y="6"/>
                  </a:lnTo>
                  <a:lnTo>
                    <a:pt x="26" y="5"/>
                  </a:lnTo>
                  <a:lnTo>
                    <a:pt x="22" y="3"/>
                  </a:lnTo>
                  <a:lnTo>
                    <a:pt x="20" y="5"/>
                  </a:lnTo>
                  <a:lnTo>
                    <a:pt x="19" y="6"/>
                  </a:lnTo>
                  <a:lnTo>
                    <a:pt x="17" y="8"/>
                  </a:lnTo>
                  <a:lnTo>
                    <a:pt x="16" y="12"/>
                  </a:lnTo>
                  <a:lnTo>
                    <a:pt x="16" y="17"/>
                  </a:lnTo>
                  <a:lnTo>
                    <a:pt x="16" y="28"/>
                  </a:lnTo>
                  <a:lnTo>
                    <a:pt x="16" y="44"/>
                  </a:lnTo>
                  <a:lnTo>
                    <a:pt x="16" y="56"/>
                  </a:lnTo>
                  <a:lnTo>
                    <a:pt x="17" y="64"/>
                  </a:lnTo>
                  <a:lnTo>
                    <a:pt x="18" y="67"/>
                  </a:lnTo>
                  <a:lnTo>
                    <a:pt x="19" y="69"/>
                  </a:lnTo>
                  <a:lnTo>
                    <a:pt x="21" y="70"/>
                  </a:lnTo>
                  <a:lnTo>
                    <a:pt x="24" y="70"/>
                  </a:lnTo>
                  <a:lnTo>
                    <a:pt x="26" y="70"/>
                  </a:lnTo>
                  <a:lnTo>
                    <a:pt x="28" y="68"/>
                  </a:lnTo>
                  <a:lnTo>
                    <a:pt x="29" y="66"/>
                  </a:lnTo>
                  <a:lnTo>
                    <a:pt x="30" y="63"/>
                  </a:lnTo>
                  <a:lnTo>
                    <a:pt x="30" y="60"/>
                  </a:lnTo>
                  <a:lnTo>
                    <a:pt x="30" y="3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7" name="Freeform 4677"/>
            <p:cNvSpPr>
              <a:spLocks/>
            </p:cNvSpPr>
            <p:nvPr/>
          </p:nvSpPr>
          <p:spPr bwMode="auto">
            <a:xfrm>
              <a:off x="3579" y="2798"/>
              <a:ext cx="37" cy="58"/>
            </a:xfrm>
            <a:custGeom>
              <a:avLst/>
              <a:gdLst>
                <a:gd name="T0" fmla="*/ 11 w 37"/>
                <a:gd name="T1" fmla="*/ 27 h 58"/>
                <a:gd name="T2" fmla="*/ 17 w 37"/>
                <a:gd name="T3" fmla="*/ 23 h 58"/>
                <a:gd name="T4" fmla="*/ 20 w 37"/>
                <a:gd name="T5" fmla="*/ 20 h 58"/>
                <a:gd name="T6" fmla="*/ 22 w 37"/>
                <a:gd name="T7" fmla="*/ 15 h 58"/>
                <a:gd name="T8" fmla="*/ 19 w 37"/>
                <a:gd name="T9" fmla="*/ 8 h 58"/>
                <a:gd name="T10" fmla="*/ 13 w 37"/>
                <a:gd name="T11" fmla="*/ 6 h 58"/>
                <a:gd name="T12" fmla="*/ 5 w 37"/>
                <a:gd name="T13" fmla="*/ 8 h 58"/>
                <a:gd name="T14" fmla="*/ 2 w 37"/>
                <a:gd name="T15" fmla="*/ 12 h 58"/>
                <a:gd name="T16" fmla="*/ 6 w 37"/>
                <a:gd name="T17" fmla="*/ 5 h 58"/>
                <a:gd name="T18" fmla="*/ 15 w 37"/>
                <a:gd name="T19" fmla="*/ 1 h 58"/>
                <a:gd name="T20" fmla="*/ 24 w 37"/>
                <a:gd name="T21" fmla="*/ 0 h 58"/>
                <a:gd name="T22" fmla="*/ 31 w 37"/>
                <a:gd name="T23" fmla="*/ 3 h 58"/>
                <a:gd name="T24" fmla="*/ 34 w 37"/>
                <a:gd name="T25" fmla="*/ 7 h 58"/>
                <a:gd name="T26" fmla="*/ 34 w 37"/>
                <a:gd name="T27" fmla="*/ 14 h 58"/>
                <a:gd name="T28" fmla="*/ 30 w 37"/>
                <a:gd name="T29" fmla="*/ 19 h 58"/>
                <a:gd name="T30" fmla="*/ 30 w 37"/>
                <a:gd name="T31" fmla="*/ 23 h 58"/>
                <a:gd name="T32" fmla="*/ 36 w 37"/>
                <a:gd name="T33" fmla="*/ 30 h 58"/>
                <a:gd name="T34" fmla="*/ 37 w 37"/>
                <a:gd name="T35" fmla="*/ 36 h 58"/>
                <a:gd name="T36" fmla="*/ 34 w 37"/>
                <a:gd name="T37" fmla="*/ 47 h 58"/>
                <a:gd name="T38" fmla="*/ 22 w 37"/>
                <a:gd name="T39" fmla="*/ 56 h 58"/>
                <a:gd name="T40" fmla="*/ 8 w 37"/>
                <a:gd name="T41" fmla="*/ 58 h 58"/>
                <a:gd name="T42" fmla="*/ 2 w 37"/>
                <a:gd name="T43" fmla="*/ 55 h 58"/>
                <a:gd name="T44" fmla="*/ 0 w 37"/>
                <a:gd name="T45" fmla="*/ 50 h 58"/>
                <a:gd name="T46" fmla="*/ 1 w 37"/>
                <a:gd name="T47" fmla="*/ 47 h 58"/>
                <a:gd name="T48" fmla="*/ 4 w 37"/>
                <a:gd name="T49" fmla="*/ 45 h 58"/>
                <a:gd name="T50" fmla="*/ 7 w 37"/>
                <a:gd name="T51" fmla="*/ 46 h 58"/>
                <a:gd name="T52" fmla="*/ 10 w 37"/>
                <a:gd name="T53" fmla="*/ 47 h 58"/>
                <a:gd name="T54" fmla="*/ 16 w 37"/>
                <a:gd name="T55" fmla="*/ 51 h 58"/>
                <a:gd name="T56" fmla="*/ 22 w 37"/>
                <a:gd name="T57" fmla="*/ 51 h 58"/>
                <a:gd name="T58" fmla="*/ 27 w 37"/>
                <a:gd name="T59" fmla="*/ 47 h 58"/>
                <a:gd name="T60" fmla="*/ 27 w 37"/>
                <a:gd name="T61" fmla="*/ 40 h 58"/>
                <a:gd name="T62" fmla="*/ 23 w 37"/>
                <a:gd name="T63" fmla="*/ 34 h 58"/>
                <a:gd name="T64" fmla="*/ 16 w 37"/>
                <a:gd name="T65" fmla="*/ 2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7" h="58">
                  <a:moveTo>
                    <a:pt x="11" y="28"/>
                  </a:moveTo>
                  <a:lnTo>
                    <a:pt x="11" y="27"/>
                  </a:lnTo>
                  <a:lnTo>
                    <a:pt x="15" y="25"/>
                  </a:lnTo>
                  <a:lnTo>
                    <a:pt x="17" y="23"/>
                  </a:lnTo>
                  <a:lnTo>
                    <a:pt x="19" y="22"/>
                  </a:lnTo>
                  <a:lnTo>
                    <a:pt x="20" y="20"/>
                  </a:lnTo>
                  <a:lnTo>
                    <a:pt x="21" y="17"/>
                  </a:lnTo>
                  <a:lnTo>
                    <a:pt x="22" y="15"/>
                  </a:lnTo>
                  <a:lnTo>
                    <a:pt x="21" y="12"/>
                  </a:lnTo>
                  <a:lnTo>
                    <a:pt x="19" y="8"/>
                  </a:lnTo>
                  <a:lnTo>
                    <a:pt x="16" y="6"/>
                  </a:lnTo>
                  <a:lnTo>
                    <a:pt x="13" y="6"/>
                  </a:lnTo>
                  <a:lnTo>
                    <a:pt x="8" y="6"/>
                  </a:lnTo>
                  <a:lnTo>
                    <a:pt x="5" y="8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4" y="7"/>
                  </a:lnTo>
                  <a:lnTo>
                    <a:pt x="6" y="5"/>
                  </a:lnTo>
                  <a:lnTo>
                    <a:pt x="10" y="3"/>
                  </a:lnTo>
                  <a:lnTo>
                    <a:pt x="15" y="1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8" y="1"/>
                  </a:lnTo>
                  <a:lnTo>
                    <a:pt x="31" y="3"/>
                  </a:lnTo>
                  <a:lnTo>
                    <a:pt x="33" y="5"/>
                  </a:lnTo>
                  <a:lnTo>
                    <a:pt x="34" y="7"/>
                  </a:lnTo>
                  <a:lnTo>
                    <a:pt x="34" y="11"/>
                  </a:lnTo>
                  <a:lnTo>
                    <a:pt x="34" y="14"/>
                  </a:lnTo>
                  <a:lnTo>
                    <a:pt x="32" y="16"/>
                  </a:lnTo>
                  <a:lnTo>
                    <a:pt x="30" y="19"/>
                  </a:lnTo>
                  <a:lnTo>
                    <a:pt x="25" y="21"/>
                  </a:lnTo>
                  <a:lnTo>
                    <a:pt x="30" y="23"/>
                  </a:lnTo>
                  <a:lnTo>
                    <a:pt x="34" y="27"/>
                  </a:lnTo>
                  <a:lnTo>
                    <a:pt x="36" y="30"/>
                  </a:lnTo>
                  <a:lnTo>
                    <a:pt x="37" y="33"/>
                  </a:lnTo>
                  <a:lnTo>
                    <a:pt x="37" y="36"/>
                  </a:lnTo>
                  <a:lnTo>
                    <a:pt x="36" y="42"/>
                  </a:lnTo>
                  <a:lnTo>
                    <a:pt x="34" y="47"/>
                  </a:lnTo>
                  <a:lnTo>
                    <a:pt x="31" y="52"/>
                  </a:lnTo>
                  <a:lnTo>
                    <a:pt x="22" y="56"/>
                  </a:lnTo>
                  <a:lnTo>
                    <a:pt x="13" y="58"/>
                  </a:lnTo>
                  <a:lnTo>
                    <a:pt x="8" y="58"/>
                  </a:lnTo>
                  <a:lnTo>
                    <a:pt x="5" y="57"/>
                  </a:lnTo>
                  <a:lnTo>
                    <a:pt x="2" y="55"/>
                  </a:lnTo>
                  <a:lnTo>
                    <a:pt x="0" y="53"/>
                  </a:lnTo>
                  <a:lnTo>
                    <a:pt x="0" y="50"/>
                  </a:lnTo>
                  <a:lnTo>
                    <a:pt x="0" y="48"/>
                  </a:lnTo>
                  <a:lnTo>
                    <a:pt x="1" y="47"/>
                  </a:lnTo>
                  <a:lnTo>
                    <a:pt x="3" y="46"/>
                  </a:lnTo>
                  <a:lnTo>
                    <a:pt x="4" y="45"/>
                  </a:lnTo>
                  <a:lnTo>
                    <a:pt x="5" y="45"/>
                  </a:lnTo>
                  <a:lnTo>
                    <a:pt x="7" y="46"/>
                  </a:lnTo>
                  <a:lnTo>
                    <a:pt x="7" y="46"/>
                  </a:lnTo>
                  <a:lnTo>
                    <a:pt x="10" y="47"/>
                  </a:lnTo>
                  <a:lnTo>
                    <a:pt x="12" y="49"/>
                  </a:lnTo>
                  <a:lnTo>
                    <a:pt x="16" y="51"/>
                  </a:lnTo>
                  <a:lnTo>
                    <a:pt x="19" y="52"/>
                  </a:lnTo>
                  <a:lnTo>
                    <a:pt x="22" y="51"/>
                  </a:lnTo>
                  <a:lnTo>
                    <a:pt x="25" y="50"/>
                  </a:lnTo>
                  <a:lnTo>
                    <a:pt x="27" y="47"/>
                  </a:lnTo>
                  <a:lnTo>
                    <a:pt x="28" y="43"/>
                  </a:lnTo>
                  <a:lnTo>
                    <a:pt x="27" y="40"/>
                  </a:lnTo>
                  <a:lnTo>
                    <a:pt x="25" y="37"/>
                  </a:lnTo>
                  <a:lnTo>
                    <a:pt x="23" y="34"/>
                  </a:lnTo>
                  <a:lnTo>
                    <a:pt x="20" y="31"/>
                  </a:lnTo>
                  <a:lnTo>
                    <a:pt x="16" y="29"/>
                  </a:lnTo>
                  <a:lnTo>
                    <a:pt x="11" y="2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8" name="Line 4678"/>
            <p:cNvSpPr>
              <a:spLocks noChangeShapeType="1"/>
            </p:cNvSpPr>
            <p:nvPr/>
          </p:nvSpPr>
          <p:spPr bwMode="auto">
            <a:xfrm>
              <a:off x="3684" y="2766"/>
              <a:ext cx="0" cy="1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9" name="Line 4679"/>
            <p:cNvSpPr>
              <a:spLocks noChangeShapeType="1"/>
            </p:cNvSpPr>
            <p:nvPr/>
          </p:nvSpPr>
          <p:spPr bwMode="auto">
            <a:xfrm>
              <a:off x="3684" y="8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0" name="Line 4680"/>
            <p:cNvSpPr>
              <a:spLocks noChangeShapeType="1"/>
            </p:cNvSpPr>
            <p:nvPr/>
          </p:nvSpPr>
          <p:spPr bwMode="auto">
            <a:xfrm>
              <a:off x="3684" y="8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1" name="Line 4681"/>
            <p:cNvSpPr>
              <a:spLocks noChangeShapeType="1"/>
            </p:cNvSpPr>
            <p:nvPr/>
          </p:nvSpPr>
          <p:spPr bwMode="auto">
            <a:xfrm>
              <a:off x="3684" y="8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2" name="Line 4682"/>
            <p:cNvSpPr>
              <a:spLocks noChangeShapeType="1"/>
            </p:cNvSpPr>
            <p:nvPr/>
          </p:nvSpPr>
          <p:spPr bwMode="auto">
            <a:xfrm>
              <a:off x="3684" y="8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3" name="Line 4683"/>
            <p:cNvSpPr>
              <a:spLocks noChangeShapeType="1"/>
            </p:cNvSpPr>
            <p:nvPr/>
          </p:nvSpPr>
          <p:spPr bwMode="auto">
            <a:xfrm>
              <a:off x="3684" y="9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4" name="Line 4684"/>
            <p:cNvSpPr>
              <a:spLocks noChangeShapeType="1"/>
            </p:cNvSpPr>
            <p:nvPr/>
          </p:nvSpPr>
          <p:spPr bwMode="auto">
            <a:xfrm>
              <a:off x="3684" y="92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5" name="Line 4685"/>
            <p:cNvSpPr>
              <a:spLocks noChangeShapeType="1"/>
            </p:cNvSpPr>
            <p:nvPr/>
          </p:nvSpPr>
          <p:spPr bwMode="auto">
            <a:xfrm>
              <a:off x="3684" y="93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6" name="Line 4686"/>
            <p:cNvSpPr>
              <a:spLocks noChangeShapeType="1"/>
            </p:cNvSpPr>
            <p:nvPr/>
          </p:nvSpPr>
          <p:spPr bwMode="auto">
            <a:xfrm>
              <a:off x="3684" y="9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7" name="Line 4687"/>
            <p:cNvSpPr>
              <a:spLocks noChangeShapeType="1"/>
            </p:cNvSpPr>
            <p:nvPr/>
          </p:nvSpPr>
          <p:spPr bwMode="auto">
            <a:xfrm>
              <a:off x="3684" y="9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8" name="Line 4688"/>
            <p:cNvSpPr>
              <a:spLocks noChangeShapeType="1"/>
            </p:cNvSpPr>
            <p:nvPr/>
          </p:nvSpPr>
          <p:spPr bwMode="auto">
            <a:xfrm>
              <a:off x="3684" y="97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9" name="Line 4689"/>
            <p:cNvSpPr>
              <a:spLocks noChangeShapeType="1"/>
            </p:cNvSpPr>
            <p:nvPr/>
          </p:nvSpPr>
          <p:spPr bwMode="auto">
            <a:xfrm>
              <a:off x="3684" y="98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0" name="Line 4690"/>
            <p:cNvSpPr>
              <a:spLocks noChangeShapeType="1"/>
            </p:cNvSpPr>
            <p:nvPr/>
          </p:nvSpPr>
          <p:spPr bwMode="auto">
            <a:xfrm>
              <a:off x="3684" y="10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1" name="Line 4691"/>
            <p:cNvSpPr>
              <a:spLocks noChangeShapeType="1"/>
            </p:cNvSpPr>
            <p:nvPr/>
          </p:nvSpPr>
          <p:spPr bwMode="auto">
            <a:xfrm>
              <a:off x="3684" y="10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2" name="Line 4692"/>
            <p:cNvSpPr>
              <a:spLocks noChangeShapeType="1"/>
            </p:cNvSpPr>
            <p:nvPr/>
          </p:nvSpPr>
          <p:spPr bwMode="auto">
            <a:xfrm>
              <a:off x="3684" y="10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3" name="Line 4693"/>
            <p:cNvSpPr>
              <a:spLocks noChangeShapeType="1"/>
            </p:cNvSpPr>
            <p:nvPr/>
          </p:nvSpPr>
          <p:spPr bwMode="auto">
            <a:xfrm>
              <a:off x="3684" y="10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4" name="Line 4694"/>
            <p:cNvSpPr>
              <a:spLocks noChangeShapeType="1"/>
            </p:cNvSpPr>
            <p:nvPr/>
          </p:nvSpPr>
          <p:spPr bwMode="auto">
            <a:xfrm>
              <a:off x="3684" y="10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5" name="Line 4695"/>
            <p:cNvSpPr>
              <a:spLocks noChangeShapeType="1"/>
            </p:cNvSpPr>
            <p:nvPr/>
          </p:nvSpPr>
          <p:spPr bwMode="auto">
            <a:xfrm>
              <a:off x="3684" y="106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6" name="Line 4696"/>
            <p:cNvSpPr>
              <a:spLocks noChangeShapeType="1"/>
            </p:cNvSpPr>
            <p:nvPr/>
          </p:nvSpPr>
          <p:spPr bwMode="auto">
            <a:xfrm>
              <a:off x="3684" y="107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7" name="Line 4697"/>
            <p:cNvSpPr>
              <a:spLocks noChangeShapeType="1"/>
            </p:cNvSpPr>
            <p:nvPr/>
          </p:nvSpPr>
          <p:spPr bwMode="auto">
            <a:xfrm>
              <a:off x="3684" y="10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8" name="Line 4698"/>
            <p:cNvSpPr>
              <a:spLocks noChangeShapeType="1"/>
            </p:cNvSpPr>
            <p:nvPr/>
          </p:nvSpPr>
          <p:spPr bwMode="auto">
            <a:xfrm>
              <a:off x="3684" y="11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9" name="Line 4699"/>
            <p:cNvSpPr>
              <a:spLocks noChangeShapeType="1"/>
            </p:cNvSpPr>
            <p:nvPr/>
          </p:nvSpPr>
          <p:spPr bwMode="auto">
            <a:xfrm>
              <a:off x="3684" y="111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0" name="Line 4700"/>
            <p:cNvSpPr>
              <a:spLocks noChangeShapeType="1"/>
            </p:cNvSpPr>
            <p:nvPr/>
          </p:nvSpPr>
          <p:spPr bwMode="auto">
            <a:xfrm>
              <a:off x="3684" y="112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1" name="Line 4701"/>
            <p:cNvSpPr>
              <a:spLocks noChangeShapeType="1"/>
            </p:cNvSpPr>
            <p:nvPr/>
          </p:nvSpPr>
          <p:spPr bwMode="auto">
            <a:xfrm>
              <a:off x="3684" y="11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2" name="Line 4702"/>
            <p:cNvSpPr>
              <a:spLocks noChangeShapeType="1"/>
            </p:cNvSpPr>
            <p:nvPr/>
          </p:nvSpPr>
          <p:spPr bwMode="auto">
            <a:xfrm>
              <a:off x="3684" y="11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3" name="Line 4703"/>
            <p:cNvSpPr>
              <a:spLocks noChangeShapeType="1"/>
            </p:cNvSpPr>
            <p:nvPr/>
          </p:nvSpPr>
          <p:spPr bwMode="auto">
            <a:xfrm>
              <a:off x="3684" y="11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4" name="Line 4704"/>
            <p:cNvSpPr>
              <a:spLocks noChangeShapeType="1"/>
            </p:cNvSpPr>
            <p:nvPr/>
          </p:nvSpPr>
          <p:spPr bwMode="auto">
            <a:xfrm>
              <a:off x="3684" y="11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5" name="Line 4705"/>
            <p:cNvSpPr>
              <a:spLocks noChangeShapeType="1"/>
            </p:cNvSpPr>
            <p:nvPr/>
          </p:nvSpPr>
          <p:spPr bwMode="auto">
            <a:xfrm>
              <a:off x="3684" y="11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6" name="Line 4706"/>
            <p:cNvSpPr>
              <a:spLocks noChangeShapeType="1"/>
            </p:cNvSpPr>
            <p:nvPr/>
          </p:nvSpPr>
          <p:spPr bwMode="auto">
            <a:xfrm>
              <a:off x="3684" y="12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7" name="Line 4707"/>
            <p:cNvSpPr>
              <a:spLocks noChangeShapeType="1"/>
            </p:cNvSpPr>
            <p:nvPr/>
          </p:nvSpPr>
          <p:spPr bwMode="auto">
            <a:xfrm>
              <a:off x="3684" y="12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8" name="Line 4708"/>
            <p:cNvSpPr>
              <a:spLocks noChangeShapeType="1"/>
            </p:cNvSpPr>
            <p:nvPr/>
          </p:nvSpPr>
          <p:spPr bwMode="auto">
            <a:xfrm>
              <a:off x="3684" y="12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9" name="Line 4709"/>
            <p:cNvSpPr>
              <a:spLocks noChangeShapeType="1"/>
            </p:cNvSpPr>
            <p:nvPr/>
          </p:nvSpPr>
          <p:spPr bwMode="auto">
            <a:xfrm>
              <a:off x="3684" y="12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0" name="Line 4710"/>
            <p:cNvSpPr>
              <a:spLocks noChangeShapeType="1"/>
            </p:cNvSpPr>
            <p:nvPr/>
          </p:nvSpPr>
          <p:spPr bwMode="auto">
            <a:xfrm>
              <a:off x="3684" y="125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1" name="Line 4711"/>
            <p:cNvSpPr>
              <a:spLocks noChangeShapeType="1"/>
            </p:cNvSpPr>
            <p:nvPr/>
          </p:nvSpPr>
          <p:spPr bwMode="auto">
            <a:xfrm>
              <a:off x="3684" y="126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2" name="Line 4712"/>
            <p:cNvSpPr>
              <a:spLocks noChangeShapeType="1"/>
            </p:cNvSpPr>
            <p:nvPr/>
          </p:nvSpPr>
          <p:spPr bwMode="auto">
            <a:xfrm>
              <a:off x="3684" y="12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3" name="Line 4713"/>
            <p:cNvSpPr>
              <a:spLocks noChangeShapeType="1"/>
            </p:cNvSpPr>
            <p:nvPr/>
          </p:nvSpPr>
          <p:spPr bwMode="auto">
            <a:xfrm>
              <a:off x="3684" y="12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4" name="Line 4714"/>
            <p:cNvSpPr>
              <a:spLocks noChangeShapeType="1"/>
            </p:cNvSpPr>
            <p:nvPr/>
          </p:nvSpPr>
          <p:spPr bwMode="auto">
            <a:xfrm>
              <a:off x="3684" y="130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5" name="Line 4715"/>
            <p:cNvSpPr>
              <a:spLocks noChangeShapeType="1"/>
            </p:cNvSpPr>
            <p:nvPr/>
          </p:nvSpPr>
          <p:spPr bwMode="auto">
            <a:xfrm>
              <a:off x="3684" y="131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6" name="Line 4716"/>
            <p:cNvSpPr>
              <a:spLocks noChangeShapeType="1"/>
            </p:cNvSpPr>
            <p:nvPr/>
          </p:nvSpPr>
          <p:spPr bwMode="auto">
            <a:xfrm>
              <a:off x="3684" y="13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7" name="Line 4717"/>
            <p:cNvSpPr>
              <a:spLocks noChangeShapeType="1"/>
            </p:cNvSpPr>
            <p:nvPr/>
          </p:nvSpPr>
          <p:spPr bwMode="auto">
            <a:xfrm>
              <a:off x="3684" y="13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8" name="Line 4718"/>
            <p:cNvSpPr>
              <a:spLocks noChangeShapeType="1"/>
            </p:cNvSpPr>
            <p:nvPr/>
          </p:nvSpPr>
          <p:spPr bwMode="auto">
            <a:xfrm>
              <a:off x="3684" y="13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9" name="Line 4719"/>
            <p:cNvSpPr>
              <a:spLocks noChangeShapeType="1"/>
            </p:cNvSpPr>
            <p:nvPr/>
          </p:nvSpPr>
          <p:spPr bwMode="auto">
            <a:xfrm>
              <a:off x="3684" y="13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0" name="Line 4720"/>
            <p:cNvSpPr>
              <a:spLocks noChangeShapeType="1"/>
            </p:cNvSpPr>
            <p:nvPr/>
          </p:nvSpPr>
          <p:spPr bwMode="auto">
            <a:xfrm>
              <a:off x="3684" y="13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1" name="Line 4721"/>
            <p:cNvSpPr>
              <a:spLocks noChangeShapeType="1"/>
            </p:cNvSpPr>
            <p:nvPr/>
          </p:nvSpPr>
          <p:spPr bwMode="auto">
            <a:xfrm>
              <a:off x="3684" y="139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2" name="Line 4722"/>
            <p:cNvSpPr>
              <a:spLocks noChangeShapeType="1"/>
            </p:cNvSpPr>
            <p:nvPr/>
          </p:nvSpPr>
          <p:spPr bwMode="auto">
            <a:xfrm>
              <a:off x="3684" y="140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3" name="Line 4723"/>
            <p:cNvSpPr>
              <a:spLocks noChangeShapeType="1"/>
            </p:cNvSpPr>
            <p:nvPr/>
          </p:nvSpPr>
          <p:spPr bwMode="auto">
            <a:xfrm>
              <a:off x="3684" y="14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4" name="Line 4724"/>
            <p:cNvSpPr>
              <a:spLocks noChangeShapeType="1"/>
            </p:cNvSpPr>
            <p:nvPr/>
          </p:nvSpPr>
          <p:spPr bwMode="auto">
            <a:xfrm>
              <a:off x="3684" y="14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5" name="Line 4725"/>
            <p:cNvSpPr>
              <a:spLocks noChangeShapeType="1"/>
            </p:cNvSpPr>
            <p:nvPr/>
          </p:nvSpPr>
          <p:spPr bwMode="auto">
            <a:xfrm>
              <a:off x="3684" y="144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6" name="Line 4726"/>
            <p:cNvSpPr>
              <a:spLocks noChangeShapeType="1"/>
            </p:cNvSpPr>
            <p:nvPr/>
          </p:nvSpPr>
          <p:spPr bwMode="auto">
            <a:xfrm>
              <a:off x="3684" y="145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7" name="Line 4727"/>
            <p:cNvSpPr>
              <a:spLocks noChangeShapeType="1"/>
            </p:cNvSpPr>
            <p:nvPr/>
          </p:nvSpPr>
          <p:spPr bwMode="auto">
            <a:xfrm>
              <a:off x="3684" y="14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8" name="Line 4728"/>
            <p:cNvSpPr>
              <a:spLocks noChangeShapeType="1"/>
            </p:cNvSpPr>
            <p:nvPr/>
          </p:nvSpPr>
          <p:spPr bwMode="auto">
            <a:xfrm>
              <a:off x="3684" y="14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9" name="Line 4729"/>
            <p:cNvSpPr>
              <a:spLocks noChangeShapeType="1"/>
            </p:cNvSpPr>
            <p:nvPr/>
          </p:nvSpPr>
          <p:spPr bwMode="auto">
            <a:xfrm>
              <a:off x="3684" y="14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0" name="Line 4730"/>
            <p:cNvSpPr>
              <a:spLocks noChangeShapeType="1"/>
            </p:cNvSpPr>
            <p:nvPr/>
          </p:nvSpPr>
          <p:spPr bwMode="auto">
            <a:xfrm>
              <a:off x="3684" y="15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1" name="Line 4731"/>
            <p:cNvSpPr>
              <a:spLocks noChangeShapeType="1"/>
            </p:cNvSpPr>
            <p:nvPr/>
          </p:nvSpPr>
          <p:spPr bwMode="auto">
            <a:xfrm>
              <a:off x="3684" y="15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2" name="Line 4732"/>
            <p:cNvSpPr>
              <a:spLocks noChangeShapeType="1"/>
            </p:cNvSpPr>
            <p:nvPr/>
          </p:nvSpPr>
          <p:spPr bwMode="auto">
            <a:xfrm>
              <a:off x="3684" y="15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3" name="Line 4733"/>
            <p:cNvSpPr>
              <a:spLocks noChangeShapeType="1"/>
            </p:cNvSpPr>
            <p:nvPr/>
          </p:nvSpPr>
          <p:spPr bwMode="auto">
            <a:xfrm>
              <a:off x="3684" y="154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4" name="Line 4734"/>
            <p:cNvSpPr>
              <a:spLocks noChangeShapeType="1"/>
            </p:cNvSpPr>
            <p:nvPr/>
          </p:nvSpPr>
          <p:spPr bwMode="auto">
            <a:xfrm>
              <a:off x="3684" y="15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5" name="Line 4735"/>
            <p:cNvSpPr>
              <a:spLocks noChangeShapeType="1"/>
            </p:cNvSpPr>
            <p:nvPr/>
          </p:nvSpPr>
          <p:spPr bwMode="auto">
            <a:xfrm>
              <a:off x="3684" y="15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6" name="Line 4736"/>
            <p:cNvSpPr>
              <a:spLocks noChangeShapeType="1"/>
            </p:cNvSpPr>
            <p:nvPr/>
          </p:nvSpPr>
          <p:spPr bwMode="auto">
            <a:xfrm>
              <a:off x="3684" y="15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7" name="Line 4737"/>
            <p:cNvSpPr>
              <a:spLocks noChangeShapeType="1"/>
            </p:cNvSpPr>
            <p:nvPr/>
          </p:nvSpPr>
          <p:spPr bwMode="auto">
            <a:xfrm>
              <a:off x="3684" y="15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8" name="Line 4738"/>
            <p:cNvSpPr>
              <a:spLocks noChangeShapeType="1"/>
            </p:cNvSpPr>
            <p:nvPr/>
          </p:nvSpPr>
          <p:spPr bwMode="auto">
            <a:xfrm>
              <a:off x="3684" y="16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9" name="Line 4739"/>
            <p:cNvSpPr>
              <a:spLocks noChangeShapeType="1"/>
            </p:cNvSpPr>
            <p:nvPr/>
          </p:nvSpPr>
          <p:spPr bwMode="auto">
            <a:xfrm>
              <a:off x="3684" y="16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0" name="Line 4740"/>
            <p:cNvSpPr>
              <a:spLocks noChangeShapeType="1"/>
            </p:cNvSpPr>
            <p:nvPr/>
          </p:nvSpPr>
          <p:spPr bwMode="auto">
            <a:xfrm>
              <a:off x="3684" y="163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1" name="Line 4741"/>
            <p:cNvSpPr>
              <a:spLocks noChangeShapeType="1"/>
            </p:cNvSpPr>
            <p:nvPr/>
          </p:nvSpPr>
          <p:spPr bwMode="auto">
            <a:xfrm>
              <a:off x="3684" y="16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2" name="Line 4742"/>
            <p:cNvSpPr>
              <a:spLocks noChangeShapeType="1"/>
            </p:cNvSpPr>
            <p:nvPr/>
          </p:nvSpPr>
          <p:spPr bwMode="auto">
            <a:xfrm>
              <a:off x="3684" y="16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3" name="Line 4743"/>
            <p:cNvSpPr>
              <a:spLocks noChangeShapeType="1"/>
            </p:cNvSpPr>
            <p:nvPr/>
          </p:nvSpPr>
          <p:spPr bwMode="auto">
            <a:xfrm>
              <a:off x="3684" y="16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4" name="Line 4744"/>
            <p:cNvSpPr>
              <a:spLocks noChangeShapeType="1"/>
            </p:cNvSpPr>
            <p:nvPr/>
          </p:nvSpPr>
          <p:spPr bwMode="auto">
            <a:xfrm>
              <a:off x="3684" y="16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5" name="Line 4745"/>
            <p:cNvSpPr>
              <a:spLocks noChangeShapeType="1"/>
            </p:cNvSpPr>
            <p:nvPr/>
          </p:nvSpPr>
          <p:spPr bwMode="auto">
            <a:xfrm>
              <a:off x="3684" y="17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6" name="Line 4746"/>
            <p:cNvSpPr>
              <a:spLocks noChangeShapeType="1"/>
            </p:cNvSpPr>
            <p:nvPr/>
          </p:nvSpPr>
          <p:spPr bwMode="auto">
            <a:xfrm>
              <a:off x="3684" y="17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7" name="Line 4747"/>
            <p:cNvSpPr>
              <a:spLocks noChangeShapeType="1"/>
            </p:cNvSpPr>
            <p:nvPr/>
          </p:nvSpPr>
          <p:spPr bwMode="auto">
            <a:xfrm>
              <a:off x="3684" y="17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8" name="Line 4748"/>
            <p:cNvSpPr>
              <a:spLocks noChangeShapeType="1"/>
            </p:cNvSpPr>
            <p:nvPr/>
          </p:nvSpPr>
          <p:spPr bwMode="auto">
            <a:xfrm>
              <a:off x="3684" y="17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9" name="Line 4749"/>
            <p:cNvSpPr>
              <a:spLocks noChangeShapeType="1"/>
            </p:cNvSpPr>
            <p:nvPr/>
          </p:nvSpPr>
          <p:spPr bwMode="auto">
            <a:xfrm>
              <a:off x="3684" y="17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0" name="Line 4750"/>
            <p:cNvSpPr>
              <a:spLocks noChangeShapeType="1"/>
            </p:cNvSpPr>
            <p:nvPr/>
          </p:nvSpPr>
          <p:spPr bwMode="auto">
            <a:xfrm>
              <a:off x="3684" y="17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1" name="Line 4751"/>
            <p:cNvSpPr>
              <a:spLocks noChangeShapeType="1"/>
            </p:cNvSpPr>
            <p:nvPr/>
          </p:nvSpPr>
          <p:spPr bwMode="auto">
            <a:xfrm>
              <a:off x="3684" y="177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2" name="Line 4752"/>
            <p:cNvSpPr>
              <a:spLocks noChangeShapeType="1"/>
            </p:cNvSpPr>
            <p:nvPr/>
          </p:nvSpPr>
          <p:spPr bwMode="auto">
            <a:xfrm>
              <a:off x="3684" y="17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3" name="Line 4753"/>
            <p:cNvSpPr>
              <a:spLocks noChangeShapeType="1"/>
            </p:cNvSpPr>
            <p:nvPr/>
          </p:nvSpPr>
          <p:spPr bwMode="auto">
            <a:xfrm>
              <a:off x="3684" y="18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4" name="Line 4754"/>
            <p:cNvSpPr>
              <a:spLocks noChangeShapeType="1"/>
            </p:cNvSpPr>
            <p:nvPr/>
          </p:nvSpPr>
          <p:spPr bwMode="auto">
            <a:xfrm>
              <a:off x="3684" y="18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5" name="Line 4755"/>
            <p:cNvSpPr>
              <a:spLocks noChangeShapeType="1"/>
            </p:cNvSpPr>
            <p:nvPr/>
          </p:nvSpPr>
          <p:spPr bwMode="auto">
            <a:xfrm>
              <a:off x="3684" y="18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6" name="Line 4756"/>
            <p:cNvSpPr>
              <a:spLocks noChangeShapeType="1"/>
            </p:cNvSpPr>
            <p:nvPr/>
          </p:nvSpPr>
          <p:spPr bwMode="auto">
            <a:xfrm>
              <a:off x="3684" y="18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7" name="Line 4757"/>
            <p:cNvSpPr>
              <a:spLocks noChangeShapeType="1"/>
            </p:cNvSpPr>
            <p:nvPr/>
          </p:nvSpPr>
          <p:spPr bwMode="auto">
            <a:xfrm>
              <a:off x="3684" y="18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8" name="Line 4758"/>
            <p:cNvSpPr>
              <a:spLocks noChangeShapeType="1"/>
            </p:cNvSpPr>
            <p:nvPr/>
          </p:nvSpPr>
          <p:spPr bwMode="auto">
            <a:xfrm>
              <a:off x="3684" y="18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9" name="Line 4759"/>
            <p:cNvSpPr>
              <a:spLocks noChangeShapeType="1"/>
            </p:cNvSpPr>
            <p:nvPr/>
          </p:nvSpPr>
          <p:spPr bwMode="auto">
            <a:xfrm>
              <a:off x="3684" y="18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70" name="Line 4760"/>
            <p:cNvSpPr>
              <a:spLocks noChangeShapeType="1"/>
            </p:cNvSpPr>
            <p:nvPr/>
          </p:nvSpPr>
          <p:spPr bwMode="auto">
            <a:xfrm>
              <a:off x="3684" y="18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71" name="Line 4761"/>
            <p:cNvSpPr>
              <a:spLocks noChangeShapeType="1"/>
            </p:cNvSpPr>
            <p:nvPr/>
          </p:nvSpPr>
          <p:spPr bwMode="auto">
            <a:xfrm>
              <a:off x="3684" y="19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72" name="Line 4762"/>
            <p:cNvSpPr>
              <a:spLocks noChangeShapeType="1"/>
            </p:cNvSpPr>
            <p:nvPr/>
          </p:nvSpPr>
          <p:spPr bwMode="auto">
            <a:xfrm>
              <a:off x="3684" y="19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73" name="Line 4763"/>
            <p:cNvSpPr>
              <a:spLocks noChangeShapeType="1"/>
            </p:cNvSpPr>
            <p:nvPr/>
          </p:nvSpPr>
          <p:spPr bwMode="auto">
            <a:xfrm>
              <a:off x="3684" y="19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74" name="Line 4764"/>
            <p:cNvSpPr>
              <a:spLocks noChangeShapeType="1"/>
            </p:cNvSpPr>
            <p:nvPr/>
          </p:nvSpPr>
          <p:spPr bwMode="auto">
            <a:xfrm>
              <a:off x="3684" y="19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75" name="Line 4765"/>
            <p:cNvSpPr>
              <a:spLocks noChangeShapeType="1"/>
            </p:cNvSpPr>
            <p:nvPr/>
          </p:nvSpPr>
          <p:spPr bwMode="auto">
            <a:xfrm>
              <a:off x="3684" y="19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76" name="Line 4766"/>
            <p:cNvSpPr>
              <a:spLocks noChangeShapeType="1"/>
            </p:cNvSpPr>
            <p:nvPr/>
          </p:nvSpPr>
          <p:spPr bwMode="auto">
            <a:xfrm>
              <a:off x="3684" y="19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77" name="Line 4767"/>
            <p:cNvSpPr>
              <a:spLocks noChangeShapeType="1"/>
            </p:cNvSpPr>
            <p:nvPr/>
          </p:nvSpPr>
          <p:spPr bwMode="auto">
            <a:xfrm>
              <a:off x="3684" y="19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78" name="Line 4768"/>
            <p:cNvSpPr>
              <a:spLocks noChangeShapeType="1"/>
            </p:cNvSpPr>
            <p:nvPr/>
          </p:nvSpPr>
          <p:spPr bwMode="auto">
            <a:xfrm>
              <a:off x="3684" y="19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79" name="Line 4769"/>
            <p:cNvSpPr>
              <a:spLocks noChangeShapeType="1"/>
            </p:cNvSpPr>
            <p:nvPr/>
          </p:nvSpPr>
          <p:spPr bwMode="auto">
            <a:xfrm>
              <a:off x="3684" y="20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80" name="Line 4770"/>
            <p:cNvSpPr>
              <a:spLocks noChangeShapeType="1"/>
            </p:cNvSpPr>
            <p:nvPr/>
          </p:nvSpPr>
          <p:spPr bwMode="auto">
            <a:xfrm>
              <a:off x="3684" y="20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81" name="Line 4771"/>
            <p:cNvSpPr>
              <a:spLocks noChangeShapeType="1"/>
            </p:cNvSpPr>
            <p:nvPr/>
          </p:nvSpPr>
          <p:spPr bwMode="auto">
            <a:xfrm>
              <a:off x="3684" y="20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82" name="Line 4772"/>
            <p:cNvSpPr>
              <a:spLocks noChangeShapeType="1"/>
            </p:cNvSpPr>
            <p:nvPr/>
          </p:nvSpPr>
          <p:spPr bwMode="auto">
            <a:xfrm>
              <a:off x="3684" y="20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83" name="Line 4773"/>
            <p:cNvSpPr>
              <a:spLocks noChangeShapeType="1"/>
            </p:cNvSpPr>
            <p:nvPr/>
          </p:nvSpPr>
          <p:spPr bwMode="auto">
            <a:xfrm>
              <a:off x="3684" y="20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84" name="Line 4774"/>
            <p:cNvSpPr>
              <a:spLocks noChangeShapeType="1"/>
            </p:cNvSpPr>
            <p:nvPr/>
          </p:nvSpPr>
          <p:spPr bwMode="auto">
            <a:xfrm>
              <a:off x="3684" y="20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85" name="Line 4775"/>
            <p:cNvSpPr>
              <a:spLocks noChangeShapeType="1"/>
            </p:cNvSpPr>
            <p:nvPr/>
          </p:nvSpPr>
          <p:spPr bwMode="auto">
            <a:xfrm>
              <a:off x="3684" y="20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86" name="Line 4776"/>
            <p:cNvSpPr>
              <a:spLocks noChangeShapeType="1"/>
            </p:cNvSpPr>
            <p:nvPr/>
          </p:nvSpPr>
          <p:spPr bwMode="auto">
            <a:xfrm>
              <a:off x="3684" y="209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87" name="Line 4777"/>
            <p:cNvSpPr>
              <a:spLocks noChangeShapeType="1"/>
            </p:cNvSpPr>
            <p:nvPr/>
          </p:nvSpPr>
          <p:spPr bwMode="auto">
            <a:xfrm>
              <a:off x="3684" y="210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88" name="Line 4778"/>
            <p:cNvSpPr>
              <a:spLocks noChangeShapeType="1"/>
            </p:cNvSpPr>
            <p:nvPr/>
          </p:nvSpPr>
          <p:spPr bwMode="auto">
            <a:xfrm>
              <a:off x="3684" y="21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89" name="Line 4779"/>
            <p:cNvSpPr>
              <a:spLocks noChangeShapeType="1"/>
            </p:cNvSpPr>
            <p:nvPr/>
          </p:nvSpPr>
          <p:spPr bwMode="auto">
            <a:xfrm>
              <a:off x="3684" y="21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90" name="Line 4780"/>
            <p:cNvSpPr>
              <a:spLocks noChangeShapeType="1"/>
            </p:cNvSpPr>
            <p:nvPr/>
          </p:nvSpPr>
          <p:spPr bwMode="auto">
            <a:xfrm>
              <a:off x="3684" y="214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91" name="Line 4781"/>
            <p:cNvSpPr>
              <a:spLocks noChangeShapeType="1"/>
            </p:cNvSpPr>
            <p:nvPr/>
          </p:nvSpPr>
          <p:spPr bwMode="auto">
            <a:xfrm>
              <a:off x="3684" y="215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92" name="Line 4782"/>
            <p:cNvSpPr>
              <a:spLocks noChangeShapeType="1"/>
            </p:cNvSpPr>
            <p:nvPr/>
          </p:nvSpPr>
          <p:spPr bwMode="auto">
            <a:xfrm>
              <a:off x="3684" y="21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93" name="Line 4783"/>
            <p:cNvSpPr>
              <a:spLocks noChangeShapeType="1"/>
            </p:cNvSpPr>
            <p:nvPr/>
          </p:nvSpPr>
          <p:spPr bwMode="auto">
            <a:xfrm>
              <a:off x="3684" y="21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94" name="Line 4784"/>
            <p:cNvSpPr>
              <a:spLocks noChangeShapeType="1"/>
            </p:cNvSpPr>
            <p:nvPr/>
          </p:nvSpPr>
          <p:spPr bwMode="auto">
            <a:xfrm>
              <a:off x="3684" y="21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95" name="Line 4785"/>
            <p:cNvSpPr>
              <a:spLocks noChangeShapeType="1"/>
            </p:cNvSpPr>
            <p:nvPr/>
          </p:nvSpPr>
          <p:spPr bwMode="auto">
            <a:xfrm>
              <a:off x="3684" y="22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96" name="Line 4786"/>
            <p:cNvSpPr>
              <a:spLocks noChangeShapeType="1"/>
            </p:cNvSpPr>
            <p:nvPr/>
          </p:nvSpPr>
          <p:spPr bwMode="auto">
            <a:xfrm>
              <a:off x="3684" y="22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97" name="Line 4787"/>
            <p:cNvSpPr>
              <a:spLocks noChangeShapeType="1"/>
            </p:cNvSpPr>
            <p:nvPr/>
          </p:nvSpPr>
          <p:spPr bwMode="auto">
            <a:xfrm>
              <a:off x="3684" y="22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98" name="Line 4788"/>
            <p:cNvSpPr>
              <a:spLocks noChangeShapeType="1"/>
            </p:cNvSpPr>
            <p:nvPr/>
          </p:nvSpPr>
          <p:spPr bwMode="auto">
            <a:xfrm>
              <a:off x="3684" y="224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99" name="Line 4789"/>
            <p:cNvSpPr>
              <a:spLocks noChangeShapeType="1"/>
            </p:cNvSpPr>
            <p:nvPr/>
          </p:nvSpPr>
          <p:spPr bwMode="auto">
            <a:xfrm>
              <a:off x="3684" y="22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0" name="Line 4790"/>
            <p:cNvSpPr>
              <a:spLocks noChangeShapeType="1"/>
            </p:cNvSpPr>
            <p:nvPr/>
          </p:nvSpPr>
          <p:spPr bwMode="auto">
            <a:xfrm>
              <a:off x="3684" y="22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1" name="Line 4791"/>
            <p:cNvSpPr>
              <a:spLocks noChangeShapeType="1"/>
            </p:cNvSpPr>
            <p:nvPr/>
          </p:nvSpPr>
          <p:spPr bwMode="auto">
            <a:xfrm>
              <a:off x="3684" y="228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2" name="Line 4792"/>
            <p:cNvSpPr>
              <a:spLocks noChangeShapeType="1"/>
            </p:cNvSpPr>
            <p:nvPr/>
          </p:nvSpPr>
          <p:spPr bwMode="auto">
            <a:xfrm>
              <a:off x="3684" y="229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3" name="Line 4793"/>
            <p:cNvSpPr>
              <a:spLocks noChangeShapeType="1"/>
            </p:cNvSpPr>
            <p:nvPr/>
          </p:nvSpPr>
          <p:spPr bwMode="auto">
            <a:xfrm>
              <a:off x="3684" y="23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4" name="Line 4794"/>
            <p:cNvSpPr>
              <a:spLocks noChangeShapeType="1"/>
            </p:cNvSpPr>
            <p:nvPr/>
          </p:nvSpPr>
          <p:spPr bwMode="auto">
            <a:xfrm>
              <a:off x="3684" y="23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5" name="Line 4795"/>
            <p:cNvSpPr>
              <a:spLocks noChangeShapeType="1"/>
            </p:cNvSpPr>
            <p:nvPr/>
          </p:nvSpPr>
          <p:spPr bwMode="auto">
            <a:xfrm>
              <a:off x="3684" y="233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6" name="Line 4796"/>
            <p:cNvSpPr>
              <a:spLocks noChangeShapeType="1"/>
            </p:cNvSpPr>
            <p:nvPr/>
          </p:nvSpPr>
          <p:spPr bwMode="auto">
            <a:xfrm>
              <a:off x="3684" y="23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7" name="Line 4797"/>
            <p:cNvSpPr>
              <a:spLocks noChangeShapeType="1"/>
            </p:cNvSpPr>
            <p:nvPr/>
          </p:nvSpPr>
          <p:spPr bwMode="auto">
            <a:xfrm>
              <a:off x="3684" y="23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8" name="Line 4798"/>
            <p:cNvSpPr>
              <a:spLocks noChangeShapeType="1"/>
            </p:cNvSpPr>
            <p:nvPr/>
          </p:nvSpPr>
          <p:spPr bwMode="auto">
            <a:xfrm>
              <a:off x="3684" y="23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9" name="Line 4799"/>
            <p:cNvSpPr>
              <a:spLocks noChangeShapeType="1"/>
            </p:cNvSpPr>
            <p:nvPr/>
          </p:nvSpPr>
          <p:spPr bwMode="auto">
            <a:xfrm>
              <a:off x="3684" y="23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0" name="Line 4800"/>
            <p:cNvSpPr>
              <a:spLocks noChangeShapeType="1"/>
            </p:cNvSpPr>
            <p:nvPr/>
          </p:nvSpPr>
          <p:spPr bwMode="auto">
            <a:xfrm>
              <a:off x="3684" y="24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1" name="Line 4801"/>
            <p:cNvSpPr>
              <a:spLocks noChangeShapeType="1"/>
            </p:cNvSpPr>
            <p:nvPr/>
          </p:nvSpPr>
          <p:spPr bwMode="auto">
            <a:xfrm>
              <a:off x="3684" y="24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2" name="Line 4802"/>
            <p:cNvSpPr>
              <a:spLocks noChangeShapeType="1"/>
            </p:cNvSpPr>
            <p:nvPr/>
          </p:nvSpPr>
          <p:spPr bwMode="auto">
            <a:xfrm>
              <a:off x="3684" y="242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3" name="Line 4803"/>
            <p:cNvSpPr>
              <a:spLocks noChangeShapeType="1"/>
            </p:cNvSpPr>
            <p:nvPr/>
          </p:nvSpPr>
          <p:spPr bwMode="auto">
            <a:xfrm>
              <a:off x="3684" y="243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4" name="Line 4804"/>
            <p:cNvSpPr>
              <a:spLocks noChangeShapeType="1"/>
            </p:cNvSpPr>
            <p:nvPr/>
          </p:nvSpPr>
          <p:spPr bwMode="auto">
            <a:xfrm>
              <a:off x="3684" y="24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5" name="Line 4805"/>
            <p:cNvSpPr>
              <a:spLocks noChangeShapeType="1"/>
            </p:cNvSpPr>
            <p:nvPr/>
          </p:nvSpPr>
          <p:spPr bwMode="auto">
            <a:xfrm>
              <a:off x="3684" y="24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6" name="Line 4806"/>
            <p:cNvSpPr>
              <a:spLocks noChangeShapeType="1"/>
            </p:cNvSpPr>
            <p:nvPr/>
          </p:nvSpPr>
          <p:spPr bwMode="auto">
            <a:xfrm>
              <a:off x="3684" y="247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7" name="Line 4807"/>
            <p:cNvSpPr>
              <a:spLocks noChangeShapeType="1"/>
            </p:cNvSpPr>
            <p:nvPr/>
          </p:nvSpPr>
          <p:spPr bwMode="auto">
            <a:xfrm>
              <a:off x="3684" y="248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8" name="Line 4808"/>
            <p:cNvSpPr>
              <a:spLocks noChangeShapeType="1"/>
            </p:cNvSpPr>
            <p:nvPr/>
          </p:nvSpPr>
          <p:spPr bwMode="auto">
            <a:xfrm>
              <a:off x="3684" y="25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9" name="Line 4809"/>
            <p:cNvSpPr>
              <a:spLocks noChangeShapeType="1"/>
            </p:cNvSpPr>
            <p:nvPr/>
          </p:nvSpPr>
          <p:spPr bwMode="auto">
            <a:xfrm>
              <a:off x="3684" y="25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0" name="Line 4810"/>
            <p:cNvSpPr>
              <a:spLocks noChangeShapeType="1"/>
            </p:cNvSpPr>
            <p:nvPr/>
          </p:nvSpPr>
          <p:spPr bwMode="auto">
            <a:xfrm>
              <a:off x="3684" y="25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1" name="Line 4811"/>
            <p:cNvSpPr>
              <a:spLocks noChangeShapeType="1"/>
            </p:cNvSpPr>
            <p:nvPr/>
          </p:nvSpPr>
          <p:spPr bwMode="auto">
            <a:xfrm>
              <a:off x="3684" y="25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2" name="Line 4812"/>
            <p:cNvSpPr>
              <a:spLocks noChangeShapeType="1"/>
            </p:cNvSpPr>
            <p:nvPr/>
          </p:nvSpPr>
          <p:spPr bwMode="auto">
            <a:xfrm>
              <a:off x="3684" y="25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3" name="Line 4813"/>
            <p:cNvSpPr>
              <a:spLocks noChangeShapeType="1"/>
            </p:cNvSpPr>
            <p:nvPr/>
          </p:nvSpPr>
          <p:spPr bwMode="auto">
            <a:xfrm>
              <a:off x="3684" y="256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4" name="Line 4814"/>
            <p:cNvSpPr>
              <a:spLocks noChangeShapeType="1"/>
            </p:cNvSpPr>
            <p:nvPr/>
          </p:nvSpPr>
          <p:spPr bwMode="auto">
            <a:xfrm>
              <a:off x="3684" y="257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5" name="Line 4815"/>
            <p:cNvSpPr>
              <a:spLocks noChangeShapeType="1"/>
            </p:cNvSpPr>
            <p:nvPr/>
          </p:nvSpPr>
          <p:spPr bwMode="auto">
            <a:xfrm>
              <a:off x="3684" y="25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6" name="Line 4816"/>
            <p:cNvSpPr>
              <a:spLocks noChangeShapeType="1"/>
            </p:cNvSpPr>
            <p:nvPr/>
          </p:nvSpPr>
          <p:spPr bwMode="auto">
            <a:xfrm>
              <a:off x="3684" y="26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7" name="Line 4817"/>
            <p:cNvSpPr>
              <a:spLocks noChangeShapeType="1"/>
            </p:cNvSpPr>
            <p:nvPr/>
          </p:nvSpPr>
          <p:spPr bwMode="auto">
            <a:xfrm>
              <a:off x="3684" y="261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8" name="Line 4818"/>
            <p:cNvSpPr>
              <a:spLocks noChangeShapeType="1"/>
            </p:cNvSpPr>
            <p:nvPr/>
          </p:nvSpPr>
          <p:spPr bwMode="auto">
            <a:xfrm>
              <a:off x="3684" y="262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9" name="Line 4819"/>
            <p:cNvSpPr>
              <a:spLocks noChangeShapeType="1"/>
            </p:cNvSpPr>
            <p:nvPr/>
          </p:nvSpPr>
          <p:spPr bwMode="auto">
            <a:xfrm>
              <a:off x="3684" y="26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0" name="Line 4820"/>
            <p:cNvSpPr>
              <a:spLocks noChangeShapeType="1"/>
            </p:cNvSpPr>
            <p:nvPr/>
          </p:nvSpPr>
          <p:spPr bwMode="auto">
            <a:xfrm>
              <a:off x="3684" y="26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1" name="Line 4821"/>
            <p:cNvSpPr>
              <a:spLocks noChangeShapeType="1"/>
            </p:cNvSpPr>
            <p:nvPr/>
          </p:nvSpPr>
          <p:spPr bwMode="auto">
            <a:xfrm>
              <a:off x="3684" y="26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2" name="Line 4822"/>
            <p:cNvSpPr>
              <a:spLocks noChangeShapeType="1"/>
            </p:cNvSpPr>
            <p:nvPr/>
          </p:nvSpPr>
          <p:spPr bwMode="auto">
            <a:xfrm>
              <a:off x="3684" y="26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3" name="Line 4823"/>
            <p:cNvSpPr>
              <a:spLocks noChangeShapeType="1"/>
            </p:cNvSpPr>
            <p:nvPr/>
          </p:nvSpPr>
          <p:spPr bwMode="auto">
            <a:xfrm>
              <a:off x="3684" y="26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4" name="Line 4824"/>
            <p:cNvSpPr>
              <a:spLocks noChangeShapeType="1"/>
            </p:cNvSpPr>
            <p:nvPr/>
          </p:nvSpPr>
          <p:spPr bwMode="auto">
            <a:xfrm>
              <a:off x="3684" y="27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5" name="Line 4825"/>
            <p:cNvSpPr>
              <a:spLocks noChangeShapeType="1"/>
            </p:cNvSpPr>
            <p:nvPr/>
          </p:nvSpPr>
          <p:spPr bwMode="auto">
            <a:xfrm>
              <a:off x="3684" y="27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6" name="Line 4826"/>
            <p:cNvSpPr>
              <a:spLocks noChangeShapeType="1"/>
            </p:cNvSpPr>
            <p:nvPr/>
          </p:nvSpPr>
          <p:spPr bwMode="auto">
            <a:xfrm>
              <a:off x="3684" y="27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7" name="Line 4827"/>
            <p:cNvSpPr>
              <a:spLocks noChangeShapeType="1"/>
            </p:cNvSpPr>
            <p:nvPr/>
          </p:nvSpPr>
          <p:spPr bwMode="auto">
            <a:xfrm>
              <a:off x="3684" y="27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57" name="Group 5029"/>
          <p:cNvGrpSpPr>
            <a:grpSpLocks/>
          </p:cNvGrpSpPr>
          <p:nvPr/>
        </p:nvGrpSpPr>
        <p:grpSpPr bwMode="auto">
          <a:xfrm>
            <a:off x="5848350" y="1365251"/>
            <a:ext cx="279400" cy="3054350"/>
            <a:chOff x="3684" y="860"/>
            <a:chExt cx="176" cy="1924"/>
          </a:xfrm>
        </p:grpSpPr>
        <p:sp>
          <p:nvSpPr>
            <p:cNvPr id="338" name="Line 4829"/>
            <p:cNvSpPr>
              <a:spLocks noChangeShapeType="1"/>
            </p:cNvSpPr>
            <p:nvPr/>
          </p:nvSpPr>
          <p:spPr bwMode="auto">
            <a:xfrm>
              <a:off x="3684" y="275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9" name="Line 4830"/>
            <p:cNvSpPr>
              <a:spLocks noChangeShapeType="1"/>
            </p:cNvSpPr>
            <p:nvPr/>
          </p:nvSpPr>
          <p:spPr bwMode="auto">
            <a:xfrm>
              <a:off x="3684" y="276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0" name="Line 4831"/>
            <p:cNvSpPr>
              <a:spLocks noChangeShapeType="1"/>
            </p:cNvSpPr>
            <p:nvPr/>
          </p:nvSpPr>
          <p:spPr bwMode="auto">
            <a:xfrm>
              <a:off x="3684" y="2782"/>
              <a:ext cx="0" cy="2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1" name="Line 4832"/>
            <p:cNvSpPr>
              <a:spLocks noChangeShapeType="1"/>
            </p:cNvSpPr>
            <p:nvPr/>
          </p:nvSpPr>
          <p:spPr bwMode="auto">
            <a:xfrm>
              <a:off x="3787" y="2766"/>
              <a:ext cx="0" cy="1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2" name="Line 4833"/>
            <p:cNvSpPr>
              <a:spLocks noChangeShapeType="1"/>
            </p:cNvSpPr>
            <p:nvPr/>
          </p:nvSpPr>
          <p:spPr bwMode="auto">
            <a:xfrm>
              <a:off x="3787" y="8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3" name="Line 4834"/>
            <p:cNvSpPr>
              <a:spLocks noChangeShapeType="1"/>
            </p:cNvSpPr>
            <p:nvPr/>
          </p:nvSpPr>
          <p:spPr bwMode="auto">
            <a:xfrm>
              <a:off x="3787" y="8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4" name="Line 4835"/>
            <p:cNvSpPr>
              <a:spLocks noChangeShapeType="1"/>
            </p:cNvSpPr>
            <p:nvPr/>
          </p:nvSpPr>
          <p:spPr bwMode="auto">
            <a:xfrm>
              <a:off x="3787" y="8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5" name="Line 4836"/>
            <p:cNvSpPr>
              <a:spLocks noChangeShapeType="1"/>
            </p:cNvSpPr>
            <p:nvPr/>
          </p:nvSpPr>
          <p:spPr bwMode="auto">
            <a:xfrm>
              <a:off x="3787" y="8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6" name="Line 4837"/>
            <p:cNvSpPr>
              <a:spLocks noChangeShapeType="1"/>
            </p:cNvSpPr>
            <p:nvPr/>
          </p:nvSpPr>
          <p:spPr bwMode="auto">
            <a:xfrm>
              <a:off x="3787" y="9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7" name="Line 4838"/>
            <p:cNvSpPr>
              <a:spLocks noChangeShapeType="1"/>
            </p:cNvSpPr>
            <p:nvPr/>
          </p:nvSpPr>
          <p:spPr bwMode="auto">
            <a:xfrm>
              <a:off x="3787" y="92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8" name="Line 4839"/>
            <p:cNvSpPr>
              <a:spLocks noChangeShapeType="1"/>
            </p:cNvSpPr>
            <p:nvPr/>
          </p:nvSpPr>
          <p:spPr bwMode="auto">
            <a:xfrm>
              <a:off x="3787" y="93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9" name="Line 4840"/>
            <p:cNvSpPr>
              <a:spLocks noChangeShapeType="1"/>
            </p:cNvSpPr>
            <p:nvPr/>
          </p:nvSpPr>
          <p:spPr bwMode="auto">
            <a:xfrm>
              <a:off x="3787" y="9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0" name="Line 4841"/>
            <p:cNvSpPr>
              <a:spLocks noChangeShapeType="1"/>
            </p:cNvSpPr>
            <p:nvPr/>
          </p:nvSpPr>
          <p:spPr bwMode="auto">
            <a:xfrm>
              <a:off x="3787" y="9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1" name="Line 4842"/>
            <p:cNvSpPr>
              <a:spLocks noChangeShapeType="1"/>
            </p:cNvSpPr>
            <p:nvPr/>
          </p:nvSpPr>
          <p:spPr bwMode="auto">
            <a:xfrm>
              <a:off x="3787" y="97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2" name="Line 4843"/>
            <p:cNvSpPr>
              <a:spLocks noChangeShapeType="1"/>
            </p:cNvSpPr>
            <p:nvPr/>
          </p:nvSpPr>
          <p:spPr bwMode="auto">
            <a:xfrm>
              <a:off x="3787" y="98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3" name="Line 4844"/>
            <p:cNvSpPr>
              <a:spLocks noChangeShapeType="1"/>
            </p:cNvSpPr>
            <p:nvPr/>
          </p:nvSpPr>
          <p:spPr bwMode="auto">
            <a:xfrm>
              <a:off x="3787" y="10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4" name="Line 4845"/>
            <p:cNvSpPr>
              <a:spLocks noChangeShapeType="1"/>
            </p:cNvSpPr>
            <p:nvPr/>
          </p:nvSpPr>
          <p:spPr bwMode="auto">
            <a:xfrm>
              <a:off x="3787" y="10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5" name="Line 4846"/>
            <p:cNvSpPr>
              <a:spLocks noChangeShapeType="1"/>
            </p:cNvSpPr>
            <p:nvPr/>
          </p:nvSpPr>
          <p:spPr bwMode="auto">
            <a:xfrm>
              <a:off x="3787" y="10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6" name="Line 4847"/>
            <p:cNvSpPr>
              <a:spLocks noChangeShapeType="1"/>
            </p:cNvSpPr>
            <p:nvPr/>
          </p:nvSpPr>
          <p:spPr bwMode="auto">
            <a:xfrm>
              <a:off x="3787" y="10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7" name="Line 4848"/>
            <p:cNvSpPr>
              <a:spLocks noChangeShapeType="1"/>
            </p:cNvSpPr>
            <p:nvPr/>
          </p:nvSpPr>
          <p:spPr bwMode="auto">
            <a:xfrm>
              <a:off x="3787" y="10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8" name="Line 4849"/>
            <p:cNvSpPr>
              <a:spLocks noChangeShapeType="1"/>
            </p:cNvSpPr>
            <p:nvPr/>
          </p:nvSpPr>
          <p:spPr bwMode="auto">
            <a:xfrm>
              <a:off x="3787" y="106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9" name="Line 4850"/>
            <p:cNvSpPr>
              <a:spLocks noChangeShapeType="1"/>
            </p:cNvSpPr>
            <p:nvPr/>
          </p:nvSpPr>
          <p:spPr bwMode="auto">
            <a:xfrm>
              <a:off x="3787" y="107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0" name="Line 4851"/>
            <p:cNvSpPr>
              <a:spLocks noChangeShapeType="1"/>
            </p:cNvSpPr>
            <p:nvPr/>
          </p:nvSpPr>
          <p:spPr bwMode="auto">
            <a:xfrm>
              <a:off x="3787" y="10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1" name="Line 4852"/>
            <p:cNvSpPr>
              <a:spLocks noChangeShapeType="1"/>
            </p:cNvSpPr>
            <p:nvPr/>
          </p:nvSpPr>
          <p:spPr bwMode="auto">
            <a:xfrm>
              <a:off x="3787" y="11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2" name="Line 4853"/>
            <p:cNvSpPr>
              <a:spLocks noChangeShapeType="1"/>
            </p:cNvSpPr>
            <p:nvPr/>
          </p:nvSpPr>
          <p:spPr bwMode="auto">
            <a:xfrm>
              <a:off x="3787" y="111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3" name="Line 4854"/>
            <p:cNvSpPr>
              <a:spLocks noChangeShapeType="1"/>
            </p:cNvSpPr>
            <p:nvPr/>
          </p:nvSpPr>
          <p:spPr bwMode="auto">
            <a:xfrm>
              <a:off x="3787" y="112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4" name="Line 4855"/>
            <p:cNvSpPr>
              <a:spLocks noChangeShapeType="1"/>
            </p:cNvSpPr>
            <p:nvPr/>
          </p:nvSpPr>
          <p:spPr bwMode="auto">
            <a:xfrm>
              <a:off x="3787" y="11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5" name="Line 4856"/>
            <p:cNvSpPr>
              <a:spLocks noChangeShapeType="1"/>
            </p:cNvSpPr>
            <p:nvPr/>
          </p:nvSpPr>
          <p:spPr bwMode="auto">
            <a:xfrm>
              <a:off x="3787" y="11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6" name="Line 4857"/>
            <p:cNvSpPr>
              <a:spLocks noChangeShapeType="1"/>
            </p:cNvSpPr>
            <p:nvPr/>
          </p:nvSpPr>
          <p:spPr bwMode="auto">
            <a:xfrm>
              <a:off x="3787" y="11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7" name="Line 4858"/>
            <p:cNvSpPr>
              <a:spLocks noChangeShapeType="1"/>
            </p:cNvSpPr>
            <p:nvPr/>
          </p:nvSpPr>
          <p:spPr bwMode="auto">
            <a:xfrm>
              <a:off x="3787" y="11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8" name="Line 4859"/>
            <p:cNvSpPr>
              <a:spLocks noChangeShapeType="1"/>
            </p:cNvSpPr>
            <p:nvPr/>
          </p:nvSpPr>
          <p:spPr bwMode="auto">
            <a:xfrm>
              <a:off x="3787" y="11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9" name="Line 4860"/>
            <p:cNvSpPr>
              <a:spLocks noChangeShapeType="1"/>
            </p:cNvSpPr>
            <p:nvPr/>
          </p:nvSpPr>
          <p:spPr bwMode="auto">
            <a:xfrm>
              <a:off x="3787" y="12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0" name="Line 4861"/>
            <p:cNvSpPr>
              <a:spLocks noChangeShapeType="1"/>
            </p:cNvSpPr>
            <p:nvPr/>
          </p:nvSpPr>
          <p:spPr bwMode="auto">
            <a:xfrm>
              <a:off x="3787" y="12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1" name="Line 4862"/>
            <p:cNvSpPr>
              <a:spLocks noChangeShapeType="1"/>
            </p:cNvSpPr>
            <p:nvPr/>
          </p:nvSpPr>
          <p:spPr bwMode="auto">
            <a:xfrm>
              <a:off x="3787" y="12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2" name="Line 4863"/>
            <p:cNvSpPr>
              <a:spLocks noChangeShapeType="1"/>
            </p:cNvSpPr>
            <p:nvPr/>
          </p:nvSpPr>
          <p:spPr bwMode="auto">
            <a:xfrm>
              <a:off x="3787" y="12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3" name="Line 4864"/>
            <p:cNvSpPr>
              <a:spLocks noChangeShapeType="1"/>
            </p:cNvSpPr>
            <p:nvPr/>
          </p:nvSpPr>
          <p:spPr bwMode="auto">
            <a:xfrm>
              <a:off x="3787" y="125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4" name="Line 4865"/>
            <p:cNvSpPr>
              <a:spLocks noChangeShapeType="1"/>
            </p:cNvSpPr>
            <p:nvPr/>
          </p:nvSpPr>
          <p:spPr bwMode="auto">
            <a:xfrm>
              <a:off x="3787" y="126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5" name="Line 4866"/>
            <p:cNvSpPr>
              <a:spLocks noChangeShapeType="1"/>
            </p:cNvSpPr>
            <p:nvPr/>
          </p:nvSpPr>
          <p:spPr bwMode="auto">
            <a:xfrm>
              <a:off x="3787" y="12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6" name="Line 4867"/>
            <p:cNvSpPr>
              <a:spLocks noChangeShapeType="1"/>
            </p:cNvSpPr>
            <p:nvPr/>
          </p:nvSpPr>
          <p:spPr bwMode="auto">
            <a:xfrm>
              <a:off x="3787" y="12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7" name="Line 4868"/>
            <p:cNvSpPr>
              <a:spLocks noChangeShapeType="1"/>
            </p:cNvSpPr>
            <p:nvPr/>
          </p:nvSpPr>
          <p:spPr bwMode="auto">
            <a:xfrm>
              <a:off x="3787" y="130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8" name="Line 4869"/>
            <p:cNvSpPr>
              <a:spLocks noChangeShapeType="1"/>
            </p:cNvSpPr>
            <p:nvPr/>
          </p:nvSpPr>
          <p:spPr bwMode="auto">
            <a:xfrm>
              <a:off x="3787" y="131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9" name="Line 4870"/>
            <p:cNvSpPr>
              <a:spLocks noChangeShapeType="1"/>
            </p:cNvSpPr>
            <p:nvPr/>
          </p:nvSpPr>
          <p:spPr bwMode="auto">
            <a:xfrm>
              <a:off x="3787" y="13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0" name="Line 4871"/>
            <p:cNvSpPr>
              <a:spLocks noChangeShapeType="1"/>
            </p:cNvSpPr>
            <p:nvPr/>
          </p:nvSpPr>
          <p:spPr bwMode="auto">
            <a:xfrm>
              <a:off x="3787" y="13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1" name="Line 4872"/>
            <p:cNvSpPr>
              <a:spLocks noChangeShapeType="1"/>
            </p:cNvSpPr>
            <p:nvPr/>
          </p:nvSpPr>
          <p:spPr bwMode="auto">
            <a:xfrm>
              <a:off x="3787" y="13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2" name="Line 4873"/>
            <p:cNvSpPr>
              <a:spLocks noChangeShapeType="1"/>
            </p:cNvSpPr>
            <p:nvPr/>
          </p:nvSpPr>
          <p:spPr bwMode="auto">
            <a:xfrm>
              <a:off x="3787" y="13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3" name="Line 4874"/>
            <p:cNvSpPr>
              <a:spLocks noChangeShapeType="1"/>
            </p:cNvSpPr>
            <p:nvPr/>
          </p:nvSpPr>
          <p:spPr bwMode="auto">
            <a:xfrm>
              <a:off x="3787" y="13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4" name="Line 4875"/>
            <p:cNvSpPr>
              <a:spLocks noChangeShapeType="1"/>
            </p:cNvSpPr>
            <p:nvPr/>
          </p:nvSpPr>
          <p:spPr bwMode="auto">
            <a:xfrm>
              <a:off x="3787" y="139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5" name="Line 4876"/>
            <p:cNvSpPr>
              <a:spLocks noChangeShapeType="1"/>
            </p:cNvSpPr>
            <p:nvPr/>
          </p:nvSpPr>
          <p:spPr bwMode="auto">
            <a:xfrm>
              <a:off x="3787" y="140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6" name="Line 4877"/>
            <p:cNvSpPr>
              <a:spLocks noChangeShapeType="1"/>
            </p:cNvSpPr>
            <p:nvPr/>
          </p:nvSpPr>
          <p:spPr bwMode="auto">
            <a:xfrm>
              <a:off x="3787" y="14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7" name="Line 4878"/>
            <p:cNvSpPr>
              <a:spLocks noChangeShapeType="1"/>
            </p:cNvSpPr>
            <p:nvPr/>
          </p:nvSpPr>
          <p:spPr bwMode="auto">
            <a:xfrm>
              <a:off x="3787" y="14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8" name="Line 4879"/>
            <p:cNvSpPr>
              <a:spLocks noChangeShapeType="1"/>
            </p:cNvSpPr>
            <p:nvPr/>
          </p:nvSpPr>
          <p:spPr bwMode="auto">
            <a:xfrm>
              <a:off x="3787" y="144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9" name="Line 4880"/>
            <p:cNvSpPr>
              <a:spLocks noChangeShapeType="1"/>
            </p:cNvSpPr>
            <p:nvPr/>
          </p:nvSpPr>
          <p:spPr bwMode="auto">
            <a:xfrm>
              <a:off x="3787" y="145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0" name="Line 4881"/>
            <p:cNvSpPr>
              <a:spLocks noChangeShapeType="1"/>
            </p:cNvSpPr>
            <p:nvPr/>
          </p:nvSpPr>
          <p:spPr bwMode="auto">
            <a:xfrm>
              <a:off x="3787" y="14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1" name="Line 4882"/>
            <p:cNvSpPr>
              <a:spLocks noChangeShapeType="1"/>
            </p:cNvSpPr>
            <p:nvPr/>
          </p:nvSpPr>
          <p:spPr bwMode="auto">
            <a:xfrm>
              <a:off x="3787" y="14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2" name="Line 4883"/>
            <p:cNvSpPr>
              <a:spLocks noChangeShapeType="1"/>
            </p:cNvSpPr>
            <p:nvPr/>
          </p:nvSpPr>
          <p:spPr bwMode="auto">
            <a:xfrm>
              <a:off x="3787" y="14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3" name="Line 4884"/>
            <p:cNvSpPr>
              <a:spLocks noChangeShapeType="1"/>
            </p:cNvSpPr>
            <p:nvPr/>
          </p:nvSpPr>
          <p:spPr bwMode="auto">
            <a:xfrm>
              <a:off x="3787" y="15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4" name="Line 4885"/>
            <p:cNvSpPr>
              <a:spLocks noChangeShapeType="1"/>
            </p:cNvSpPr>
            <p:nvPr/>
          </p:nvSpPr>
          <p:spPr bwMode="auto">
            <a:xfrm>
              <a:off x="3787" y="15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5" name="Line 4886"/>
            <p:cNvSpPr>
              <a:spLocks noChangeShapeType="1"/>
            </p:cNvSpPr>
            <p:nvPr/>
          </p:nvSpPr>
          <p:spPr bwMode="auto">
            <a:xfrm>
              <a:off x="3787" y="15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6" name="Line 4887"/>
            <p:cNvSpPr>
              <a:spLocks noChangeShapeType="1"/>
            </p:cNvSpPr>
            <p:nvPr/>
          </p:nvSpPr>
          <p:spPr bwMode="auto">
            <a:xfrm>
              <a:off x="3787" y="154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7" name="Line 4888"/>
            <p:cNvSpPr>
              <a:spLocks noChangeShapeType="1"/>
            </p:cNvSpPr>
            <p:nvPr/>
          </p:nvSpPr>
          <p:spPr bwMode="auto">
            <a:xfrm>
              <a:off x="3787" y="15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8" name="Line 4889"/>
            <p:cNvSpPr>
              <a:spLocks noChangeShapeType="1"/>
            </p:cNvSpPr>
            <p:nvPr/>
          </p:nvSpPr>
          <p:spPr bwMode="auto">
            <a:xfrm>
              <a:off x="3787" y="15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9" name="Line 4890"/>
            <p:cNvSpPr>
              <a:spLocks noChangeShapeType="1"/>
            </p:cNvSpPr>
            <p:nvPr/>
          </p:nvSpPr>
          <p:spPr bwMode="auto">
            <a:xfrm>
              <a:off x="3787" y="15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0" name="Line 4891"/>
            <p:cNvSpPr>
              <a:spLocks noChangeShapeType="1"/>
            </p:cNvSpPr>
            <p:nvPr/>
          </p:nvSpPr>
          <p:spPr bwMode="auto">
            <a:xfrm>
              <a:off x="3787" y="15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1" name="Line 4892"/>
            <p:cNvSpPr>
              <a:spLocks noChangeShapeType="1"/>
            </p:cNvSpPr>
            <p:nvPr/>
          </p:nvSpPr>
          <p:spPr bwMode="auto">
            <a:xfrm>
              <a:off x="3787" y="16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2" name="Line 4893"/>
            <p:cNvSpPr>
              <a:spLocks noChangeShapeType="1"/>
            </p:cNvSpPr>
            <p:nvPr/>
          </p:nvSpPr>
          <p:spPr bwMode="auto">
            <a:xfrm>
              <a:off x="3787" y="16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3" name="Line 4894"/>
            <p:cNvSpPr>
              <a:spLocks noChangeShapeType="1"/>
            </p:cNvSpPr>
            <p:nvPr/>
          </p:nvSpPr>
          <p:spPr bwMode="auto">
            <a:xfrm>
              <a:off x="3787" y="163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4" name="Line 4895"/>
            <p:cNvSpPr>
              <a:spLocks noChangeShapeType="1"/>
            </p:cNvSpPr>
            <p:nvPr/>
          </p:nvSpPr>
          <p:spPr bwMode="auto">
            <a:xfrm>
              <a:off x="3787" y="16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5" name="Line 4896"/>
            <p:cNvSpPr>
              <a:spLocks noChangeShapeType="1"/>
            </p:cNvSpPr>
            <p:nvPr/>
          </p:nvSpPr>
          <p:spPr bwMode="auto">
            <a:xfrm>
              <a:off x="3787" y="16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6" name="Line 4897"/>
            <p:cNvSpPr>
              <a:spLocks noChangeShapeType="1"/>
            </p:cNvSpPr>
            <p:nvPr/>
          </p:nvSpPr>
          <p:spPr bwMode="auto">
            <a:xfrm>
              <a:off x="3787" y="16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7" name="Line 4898"/>
            <p:cNvSpPr>
              <a:spLocks noChangeShapeType="1"/>
            </p:cNvSpPr>
            <p:nvPr/>
          </p:nvSpPr>
          <p:spPr bwMode="auto">
            <a:xfrm>
              <a:off x="3787" y="16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8" name="Line 4899"/>
            <p:cNvSpPr>
              <a:spLocks noChangeShapeType="1"/>
            </p:cNvSpPr>
            <p:nvPr/>
          </p:nvSpPr>
          <p:spPr bwMode="auto">
            <a:xfrm>
              <a:off x="3787" y="17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9" name="Line 4900"/>
            <p:cNvSpPr>
              <a:spLocks noChangeShapeType="1"/>
            </p:cNvSpPr>
            <p:nvPr/>
          </p:nvSpPr>
          <p:spPr bwMode="auto">
            <a:xfrm>
              <a:off x="3787" y="17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0" name="Line 4901"/>
            <p:cNvSpPr>
              <a:spLocks noChangeShapeType="1"/>
            </p:cNvSpPr>
            <p:nvPr/>
          </p:nvSpPr>
          <p:spPr bwMode="auto">
            <a:xfrm>
              <a:off x="3787" y="17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1" name="Line 4902"/>
            <p:cNvSpPr>
              <a:spLocks noChangeShapeType="1"/>
            </p:cNvSpPr>
            <p:nvPr/>
          </p:nvSpPr>
          <p:spPr bwMode="auto">
            <a:xfrm>
              <a:off x="3787" y="17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2" name="Line 4903"/>
            <p:cNvSpPr>
              <a:spLocks noChangeShapeType="1"/>
            </p:cNvSpPr>
            <p:nvPr/>
          </p:nvSpPr>
          <p:spPr bwMode="auto">
            <a:xfrm>
              <a:off x="3787" y="17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3" name="Line 4904"/>
            <p:cNvSpPr>
              <a:spLocks noChangeShapeType="1"/>
            </p:cNvSpPr>
            <p:nvPr/>
          </p:nvSpPr>
          <p:spPr bwMode="auto">
            <a:xfrm>
              <a:off x="3787" y="17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4" name="Line 4905"/>
            <p:cNvSpPr>
              <a:spLocks noChangeShapeType="1"/>
            </p:cNvSpPr>
            <p:nvPr/>
          </p:nvSpPr>
          <p:spPr bwMode="auto">
            <a:xfrm>
              <a:off x="3787" y="177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5" name="Line 4906"/>
            <p:cNvSpPr>
              <a:spLocks noChangeShapeType="1"/>
            </p:cNvSpPr>
            <p:nvPr/>
          </p:nvSpPr>
          <p:spPr bwMode="auto">
            <a:xfrm>
              <a:off x="3787" y="17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6" name="Line 4907"/>
            <p:cNvSpPr>
              <a:spLocks noChangeShapeType="1"/>
            </p:cNvSpPr>
            <p:nvPr/>
          </p:nvSpPr>
          <p:spPr bwMode="auto">
            <a:xfrm>
              <a:off x="3787" y="18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7" name="Line 4908"/>
            <p:cNvSpPr>
              <a:spLocks noChangeShapeType="1"/>
            </p:cNvSpPr>
            <p:nvPr/>
          </p:nvSpPr>
          <p:spPr bwMode="auto">
            <a:xfrm>
              <a:off x="3787" y="18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8" name="Line 4909"/>
            <p:cNvSpPr>
              <a:spLocks noChangeShapeType="1"/>
            </p:cNvSpPr>
            <p:nvPr/>
          </p:nvSpPr>
          <p:spPr bwMode="auto">
            <a:xfrm>
              <a:off x="3787" y="18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9" name="Line 4910"/>
            <p:cNvSpPr>
              <a:spLocks noChangeShapeType="1"/>
            </p:cNvSpPr>
            <p:nvPr/>
          </p:nvSpPr>
          <p:spPr bwMode="auto">
            <a:xfrm>
              <a:off x="3787" y="18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0" name="Line 4911"/>
            <p:cNvSpPr>
              <a:spLocks noChangeShapeType="1"/>
            </p:cNvSpPr>
            <p:nvPr/>
          </p:nvSpPr>
          <p:spPr bwMode="auto">
            <a:xfrm>
              <a:off x="3787" y="18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1" name="Line 4912"/>
            <p:cNvSpPr>
              <a:spLocks noChangeShapeType="1"/>
            </p:cNvSpPr>
            <p:nvPr/>
          </p:nvSpPr>
          <p:spPr bwMode="auto">
            <a:xfrm>
              <a:off x="3787" y="18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2" name="Line 4913"/>
            <p:cNvSpPr>
              <a:spLocks noChangeShapeType="1"/>
            </p:cNvSpPr>
            <p:nvPr/>
          </p:nvSpPr>
          <p:spPr bwMode="auto">
            <a:xfrm>
              <a:off x="3787" y="18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3" name="Line 4914"/>
            <p:cNvSpPr>
              <a:spLocks noChangeShapeType="1"/>
            </p:cNvSpPr>
            <p:nvPr/>
          </p:nvSpPr>
          <p:spPr bwMode="auto">
            <a:xfrm>
              <a:off x="3787" y="18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4" name="Line 4915"/>
            <p:cNvSpPr>
              <a:spLocks noChangeShapeType="1"/>
            </p:cNvSpPr>
            <p:nvPr/>
          </p:nvSpPr>
          <p:spPr bwMode="auto">
            <a:xfrm>
              <a:off x="3787" y="19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5" name="Line 4916"/>
            <p:cNvSpPr>
              <a:spLocks noChangeShapeType="1"/>
            </p:cNvSpPr>
            <p:nvPr/>
          </p:nvSpPr>
          <p:spPr bwMode="auto">
            <a:xfrm>
              <a:off x="3787" y="19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6" name="Line 4917"/>
            <p:cNvSpPr>
              <a:spLocks noChangeShapeType="1"/>
            </p:cNvSpPr>
            <p:nvPr/>
          </p:nvSpPr>
          <p:spPr bwMode="auto">
            <a:xfrm>
              <a:off x="3787" y="19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7" name="Line 4918"/>
            <p:cNvSpPr>
              <a:spLocks noChangeShapeType="1"/>
            </p:cNvSpPr>
            <p:nvPr/>
          </p:nvSpPr>
          <p:spPr bwMode="auto">
            <a:xfrm>
              <a:off x="3787" y="19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8" name="Line 4919"/>
            <p:cNvSpPr>
              <a:spLocks noChangeShapeType="1"/>
            </p:cNvSpPr>
            <p:nvPr/>
          </p:nvSpPr>
          <p:spPr bwMode="auto">
            <a:xfrm>
              <a:off x="3787" y="19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9" name="Line 4920"/>
            <p:cNvSpPr>
              <a:spLocks noChangeShapeType="1"/>
            </p:cNvSpPr>
            <p:nvPr/>
          </p:nvSpPr>
          <p:spPr bwMode="auto">
            <a:xfrm>
              <a:off x="3787" y="19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0" name="Line 4921"/>
            <p:cNvSpPr>
              <a:spLocks noChangeShapeType="1"/>
            </p:cNvSpPr>
            <p:nvPr/>
          </p:nvSpPr>
          <p:spPr bwMode="auto">
            <a:xfrm>
              <a:off x="3787" y="19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1" name="Line 4922"/>
            <p:cNvSpPr>
              <a:spLocks noChangeShapeType="1"/>
            </p:cNvSpPr>
            <p:nvPr/>
          </p:nvSpPr>
          <p:spPr bwMode="auto">
            <a:xfrm>
              <a:off x="3787" y="19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2" name="Line 4923"/>
            <p:cNvSpPr>
              <a:spLocks noChangeShapeType="1"/>
            </p:cNvSpPr>
            <p:nvPr/>
          </p:nvSpPr>
          <p:spPr bwMode="auto">
            <a:xfrm>
              <a:off x="3787" y="20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3" name="Line 4924"/>
            <p:cNvSpPr>
              <a:spLocks noChangeShapeType="1"/>
            </p:cNvSpPr>
            <p:nvPr/>
          </p:nvSpPr>
          <p:spPr bwMode="auto">
            <a:xfrm>
              <a:off x="3787" y="20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4" name="Line 4925"/>
            <p:cNvSpPr>
              <a:spLocks noChangeShapeType="1"/>
            </p:cNvSpPr>
            <p:nvPr/>
          </p:nvSpPr>
          <p:spPr bwMode="auto">
            <a:xfrm>
              <a:off x="3787" y="20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5" name="Line 4926"/>
            <p:cNvSpPr>
              <a:spLocks noChangeShapeType="1"/>
            </p:cNvSpPr>
            <p:nvPr/>
          </p:nvSpPr>
          <p:spPr bwMode="auto">
            <a:xfrm>
              <a:off x="3787" y="20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6" name="Line 4927"/>
            <p:cNvSpPr>
              <a:spLocks noChangeShapeType="1"/>
            </p:cNvSpPr>
            <p:nvPr/>
          </p:nvSpPr>
          <p:spPr bwMode="auto">
            <a:xfrm>
              <a:off x="3787" y="20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7" name="Line 4928"/>
            <p:cNvSpPr>
              <a:spLocks noChangeShapeType="1"/>
            </p:cNvSpPr>
            <p:nvPr/>
          </p:nvSpPr>
          <p:spPr bwMode="auto">
            <a:xfrm>
              <a:off x="3787" y="20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8" name="Line 4929"/>
            <p:cNvSpPr>
              <a:spLocks noChangeShapeType="1"/>
            </p:cNvSpPr>
            <p:nvPr/>
          </p:nvSpPr>
          <p:spPr bwMode="auto">
            <a:xfrm>
              <a:off x="3787" y="20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9" name="Line 4930"/>
            <p:cNvSpPr>
              <a:spLocks noChangeShapeType="1"/>
            </p:cNvSpPr>
            <p:nvPr/>
          </p:nvSpPr>
          <p:spPr bwMode="auto">
            <a:xfrm>
              <a:off x="3787" y="209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0" name="Line 4931"/>
            <p:cNvSpPr>
              <a:spLocks noChangeShapeType="1"/>
            </p:cNvSpPr>
            <p:nvPr/>
          </p:nvSpPr>
          <p:spPr bwMode="auto">
            <a:xfrm>
              <a:off x="3787" y="210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1" name="Line 4932"/>
            <p:cNvSpPr>
              <a:spLocks noChangeShapeType="1"/>
            </p:cNvSpPr>
            <p:nvPr/>
          </p:nvSpPr>
          <p:spPr bwMode="auto">
            <a:xfrm>
              <a:off x="3787" y="21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2" name="Line 4933"/>
            <p:cNvSpPr>
              <a:spLocks noChangeShapeType="1"/>
            </p:cNvSpPr>
            <p:nvPr/>
          </p:nvSpPr>
          <p:spPr bwMode="auto">
            <a:xfrm>
              <a:off x="3787" y="21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3" name="Line 4934"/>
            <p:cNvSpPr>
              <a:spLocks noChangeShapeType="1"/>
            </p:cNvSpPr>
            <p:nvPr/>
          </p:nvSpPr>
          <p:spPr bwMode="auto">
            <a:xfrm>
              <a:off x="3787" y="214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4" name="Line 4935"/>
            <p:cNvSpPr>
              <a:spLocks noChangeShapeType="1"/>
            </p:cNvSpPr>
            <p:nvPr/>
          </p:nvSpPr>
          <p:spPr bwMode="auto">
            <a:xfrm>
              <a:off x="3787" y="215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5" name="Line 4936"/>
            <p:cNvSpPr>
              <a:spLocks noChangeShapeType="1"/>
            </p:cNvSpPr>
            <p:nvPr/>
          </p:nvSpPr>
          <p:spPr bwMode="auto">
            <a:xfrm>
              <a:off x="3787" y="21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6" name="Line 4937"/>
            <p:cNvSpPr>
              <a:spLocks noChangeShapeType="1"/>
            </p:cNvSpPr>
            <p:nvPr/>
          </p:nvSpPr>
          <p:spPr bwMode="auto">
            <a:xfrm>
              <a:off x="3787" y="21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7" name="Line 4938"/>
            <p:cNvSpPr>
              <a:spLocks noChangeShapeType="1"/>
            </p:cNvSpPr>
            <p:nvPr/>
          </p:nvSpPr>
          <p:spPr bwMode="auto">
            <a:xfrm>
              <a:off x="3787" y="21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8" name="Line 4939"/>
            <p:cNvSpPr>
              <a:spLocks noChangeShapeType="1"/>
            </p:cNvSpPr>
            <p:nvPr/>
          </p:nvSpPr>
          <p:spPr bwMode="auto">
            <a:xfrm>
              <a:off x="3787" y="22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9" name="Line 4940"/>
            <p:cNvSpPr>
              <a:spLocks noChangeShapeType="1"/>
            </p:cNvSpPr>
            <p:nvPr/>
          </p:nvSpPr>
          <p:spPr bwMode="auto">
            <a:xfrm>
              <a:off x="3787" y="22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0" name="Line 4941"/>
            <p:cNvSpPr>
              <a:spLocks noChangeShapeType="1"/>
            </p:cNvSpPr>
            <p:nvPr/>
          </p:nvSpPr>
          <p:spPr bwMode="auto">
            <a:xfrm>
              <a:off x="3787" y="22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1" name="Line 4942"/>
            <p:cNvSpPr>
              <a:spLocks noChangeShapeType="1"/>
            </p:cNvSpPr>
            <p:nvPr/>
          </p:nvSpPr>
          <p:spPr bwMode="auto">
            <a:xfrm>
              <a:off x="3787" y="224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2" name="Line 4943"/>
            <p:cNvSpPr>
              <a:spLocks noChangeShapeType="1"/>
            </p:cNvSpPr>
            <p:nvPr/>
          </p:nvSpPr>
          <p:spPr bwMode="auto">
            <a:xfrm>
              <a:off x="3787" y="22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3" name="Line 4944"/>
            <p:cNvSpPr>
              <a:spLocks noChangeShapeType="1"/>
            </p:cNvSpPr>
            <p:nvPr/>
          </p:nvSpPr>
          <p:spPr bwMode="auto">
            <a:xfrm>
              <a:off x="3787" y="22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4" name="Line 4945"/>
            <p:cNvSpPr>
              <a:spLocks noChangeShapeType="1"/>
            </p:cNvSpPr>
            <p:nvPr/>
          </p:nvSpPr>
          <p:spPr bwMode="auto">
            <a:xfrm>
              <a:off x="3787" y="228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5" name="Line 4946"/>
            <p:cNvSpPr>
              <a:spLocks noChangeShapeType="1"/>
            </p:cNvSpPr>
            <p:nvPr/>
          </p:nvSpPr>
          <p:spPr bwMode="auto">
            <a:xfrm>
              <a:off x="3787" y="229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6" name="Line 4947"/>
            <p:cNvSpPr>
              <a:spLocks noChangeShapeType="1"/>
            </p:cNvSpPr>
            <p:nvPr/>
          </p:nvSpPr>
          <p:spPr bwMode="auto">
            <a:xfrm>
              <a:off x="3787" y="23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7" name="Line 4948"/>
            <p:cNvSpPr>
              <a:spLocks noChangeShapeType="1"/>
            </p:cNvSpPr>
            <p:nvPr/>
          </p:nvSpPr>
          <p:spPr bwMode="auto">
            <a:xfrm>
              <a:off x="3787" y="23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8" name="Line 4949"/>
            <p:cNvSpPr>
              <a:spLocks noChangeShapeType="1"/>
            </p:cNvSpPr>
            <p:nvPr/>
          </p:nvSpPr>
          <p:spPr bwMode="auto">
            <a:xfrm>
              <a:off x="3787" y="233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9" name="Line 4950"/>
            <p:cNvSpPr>
              <a:spLocks noChangeShapeType="1"/>
            </p:cNvSpPr>
            <p:nvPr/>
          </p:nvSpPr>
          <p:spPr bwMode="auto">
            <a:xfrm>
              <a:off x="3787" y="23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0" name="Line 4951"/>
            <p:cNvSpPr>
              <a:spLocks noChangeShapeType="1"/>
            </p:cNvSpPr>
            <p:nvPr/>
          </p:nvSpPr>
          <p:spPr bwMode="auto">
            <a:xfrm>
              <a:off x="3787" y="23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1" name="Line 4952"/>
            <p:cNvSpPr>
              <a:spLocks noChangeShapeType="1"/>
            </p:cNvSpPr>
            <p:nvPr/>
          </p:nvSpPr>
          <p:spPr bwMode="auto">
            <a:xfrm>
              <a:off x="3787" y="23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2" name="Line 4953"/>
            <p:cNvSpPr>
              <a:spLocks noChangeShapeType="1"/>
            </p:cNvSpPr>
            <p:nvPr/>
          </p:nvSpPr>
          <p:spPr bwMode="auto">
            <a:xfrm>
              <a:off x="3787" y="23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3" name="Line 4954"/>
            <p:cNvSpPr>
              <a:spLocks noChangeShapeType="1"/>
            </p:cNvSpPr>
            <p:nvPr/>
          </p:nvSpPr>
          <p:spPr bwMode="auto">
            <a:xfrm>
              <a:off x="3787" y="24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4" name="Line 4955"/>
            <p:cNvSpPr>
              <a:spLocks noChangeShapeType="1"/>
            </p:cNvSpPr>
            <p:nvPr/>
          </p:nvSpPr>
          <p:spPr bwMode="auto">
            <a:xfrm>
              <a:off x="3787" y="24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5" name="Line 4956"/>
            <p:cNvSpPr>
              <a:spLocks noChangeShapeType="1"/>
            </p:cNvSpPr>
            <p:nvPr/>
          </p:nvSpPr>
          <p:spPr bwMode="auto">
            <a:xfrm>
              <a:off x="3787" y="242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6" name="Line 4957"/>
            <p:cNvSpPr>
              <a:spLocks noChangeShapeType="1"/>
            </p:cNvSpPr>
            <p:nvPr/>
          </p:nvSpPr>
          <p:spPr bwMode="auto">
            <a:xfrm>
              <a:off x="3787" y="243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7" name="Line 4958"/>
            <p:cNvSpPr>
              <a:spLocks noChangeShapeType="1"/>
            </p:cNvSpPr>
            <p:nvPr/>
          </p:nvSpPr>
          <p:spPr bwMode="auto">
            <a:xfrm>
              <a:off x="3787" y="24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8" name="Line 4959"/>
            <p:cNvSpPr>
              <a:spLocks noChangeShapeType="1"/>
            </p:cNvSpPr>
            <p:nvPr/>
          </p:nvSpPr>
          <p:spPr bwMode="auto">
            <a:xfrm>
              <a:off x="3787" y="24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9" name="Line 4960"/>
            <p:cNvSpPr>
              <a:spLocks noChangeShapeType="1"/>
            </p:cNvSpPr>
            <p:nvPr/>
          </p:nvSpPr>
          <p:spPr bwMode="auto">
            <a:xfrm>
              <a:off x="3787" y="247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0" name="Line 4961"/>
            <p:cNvSpPr>
              <a:spLocks noChangeShapeType="1"/>
            </p:cNvSpPr>
            <p:nvPr/>
          </p:nvSpPr>
          <p:spPr bwMode="auto">
            <a:xfrm>
              <a:off x="3787" y="248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1" name="Line 4962"/>
            <p:cNvSpPr>
              <a:spLocks noChangeShapeType="1"/>
            </p:cNvSpPr>
            <p:nvPr/>
          </p:nvSpPr>
          <p:spPr bwMode="auto">
            <a:xfrm>
              <a:off x="3787" y="25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2" name="Line 4963"/>
            <p:cNvSpPr>
              <a:spLocks noChangeShapeType="1"/>
            </p:cNvSpPr>
            <p:nvPr/>
          </p:nvSpPr>
          <p:spPr bwMode="auto">
            <a:xfrm>
              <a:off x="3787" y="25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3" name="Line 4964"/>
            <p:cNvSpPr>
              <a:spLocks noChangeShapeType="1"/>
            </p:cNvSpPr>
            <p:nvPr/>
          </p:nvSpPr>
          <p:spPr bwMode="auto">
            <a:xfrm>
              <a:off x="3787" y="25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4" name="Line 4965"/>
            <p:cNvSpPr>
              <a:spLocks noChangeShapeType="1"/>
            </p:cNvSpPr>
            <p:nvPr/>
          </p:nvSpPr>
          <p:spPr bwMode="auto">
            <a:xfrm>
              <a:off x="3787" y="25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5" name="Line 4966"/>
            <p:cNvSpPr>
              <a:spLocks noChangeShapeType="1"/>
            </p:cNvSpPr>
            <p:nvPr/>
          </p:nvSpPr>
          <p:spPr bwMode="auto">
            <a:xfrm>
              <a:off x="3787" y="25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6" name="Line 4967"/>
            <p:cNvSpPr>
              <a:spLocks noChangeShapeType="1"/>
            </p:cNvSpPr>
            <p:nvPr/>
          </p:nvSpPr>
          <p:spPr bwMode="auto">
            <a:xfrm>
              <a:off x="3787" y="256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7" name="Line 4968"/>
            <p:cNvSpPr>
              <a:spLocks noChangeShapeType="1"/>
            </p:cNvSpPr>
            <p:nvPr/>
          </p:nvSpPr>
          <p:spPr bwMode="auto">
            <a:xfrm>
              <a:off x="3787" y="257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8" name="Line 4969"/>
            <p:cNvSpPr>
              <a:spLocks noChangeShapeType="1"/>
            </p:cNvSpPr>
            <p:nvPr/>
          </p:nvSpPr>
          <p:spPr bwMode="auto">
            <a:xfrm>
              <a:off x="3787" y="25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9" name="Line 4970"/>
            <p:cNvSpPr>
              <a:spLocks noChangeShapeType="1"/>
            </p:cNvSpPr>
            <p:nvPr/>
          </p:nvSpPr>
          <p:spPr bwMode="auto">
            <a:xfrm>
              <a:off x="3787" y="26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0" name="Line 4971"/>
            <p:cNvSpPr>
              <a:spLocks noChangeShapeType="1"/>
            </p:cNvSpPr>
            <p:nvPr/>
          </p:nvSpPr>
          <p:spPr bwMode="auto">
            <a:xfrm>
              <a:off x="3787" y="261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1" name="Line 4972"/>
            <p:cNvSpPr>
              <a:spLocks noChangeShapeType="1"/>
            </p:cNvSpPr>
            <p:nvPr/>
          </p:nvSpPr>
          <p:spPr bwMode="auto">
            <a:xfrm>
              <a:off x="3787" y="262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2" name="Line 4973"/>
            <p:cNvSpPr>
              <a:spLocks noChangeShapeType="1"/>
            </p:cNvSpPr>
            <p:nvPr/>
          </p:nvSpPr>
          <p:spPr bwMode="auto">
            <a:xfrm>
              <a:off x="3787" y="26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3" name="Line 4974"/>
            <p:cNvSpPr>
              <a:spLocks noChangeShapeType="1"/>
            </p:cNvSpPr>
            <p:nvPr/>
          </p:nvSpPr>
          <p:spPr bwMode="auto">
            <a:xfrm>
              <a:off x="3787" y="26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4" name="Line 4975"/>
            <p:cNvSpPr>
              <a:spLocks noChangeShapeType="1"/>
            </p:cNvSpPr>
            <p:nvPr/>
          </p:nvSpPr>
          <p:spPr bwMode="auto">
            <a:xfrm>
              <a:off x="3787" y="26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5" name="Line 4976"/>
            <p:cNvSpPr>
              <a:spLocks noChangeShapeType="1"/>
            </p:cNvSpPr>
            <p:nvPr/>
          </p:nvSpPr>
          <p:spPr bwMode="auto">
            <a:xfrm>
              <a:off x="3787" y="26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6" name="Line 4977"/>
            <p:cNvSpPr>
              <a:spLocks noChangeShapeType="1"/>
            </p:cNvSpPr>
            <p:nvPr/>
          </p:nvSpPr>
          <p:spPr bwMode="auto">
            <a:xfrm>
              <a:off x="3787" y="26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7" name="Line 4978"/>
            <p:cNvSpPr>
              <a:spLocks noChangeShapeType="1"/>
            </p:cNvSpPr>
            <p:nvPr/>
          </p:nvSpPr>
          <p:spPr bwMode="auto">
            <a:xfrm>
              <a:off x="3787" y="27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8" name="Line 4979"/>
            <p:cNvSpPr>
              <a:spLocks noChangeShapeType="1"/>
            </p:cNvSpPr>
            <p:nvPr/>
          </p:nvSpPr>
          <p:spPr bwMode="auto">
            <a:xfrm>
              <a:off x="3787" y="27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9" name="Line 4980"/>
            <p:cNvSpPr>
              <a:spLocks noChangeShapeType="1"/>
            </p:cNvSpPr>
            <p:nvPr/>
          </p:nvSpPr>
          <p:spPr bwMode="auto">
            <a:xfrm>
              <a:off x="3787" y="27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0" name="Line 4981"/>
            <p:cNvSpPr>
              <a:spLocks noChangeShapeType="1"/>
            </p:cNvSpPr>
            <p:nvPr/>
          </p:nvSpPr>
          <p:spPr bwMode="auto">
            <a:xfrm>
              <a:off x="3787" y="27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1" name="Line 4982"/>
            <p:cNvSpPr>
              <a:spLocks noChangeShapeType="1"/>
            </p:cNvSpPr>
            <p:nvPr/>
          </p:nvSpPr>
          <p:spPr bwMode="auto">
            <a:xfrm>
              <a:off x="3787" y="275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2" name="Line 4983"/>
            <p:cNvSpPr>
              <a:spLocks noChangeShapeType="1"/>
            </p:cNvSpPr>
            <p:nvPr/>
          </p:nvSpPr>
          <p:spPr bwMode="auto">
            <a:xfrm>
              <a:off x="3787" y="276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3" name="Line 4984"/>
            <p:cNvSpPr>
              <a:spLocks noChangeShapeType="1"/>
            </p:cNvSpPr>
            <p:nvPr/>
          </p:nvSpPr>
          <p:spPr bwMode="auto">
            <a:xfrm>
              <a:off x="3787" y="2782"/>
              <a:ext cx="0" cy="2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4" name="Line 4985"/>
            <p:cNvSpPr>
              <a:spLocks noChangeShapeType="1"/>
            </p:cNvSpPr>
            <p:nvPr/>
          </p:nvSpPr>
          <p:spPr bwMode="auto">
            <a:xfrm>
              <a:off x="3860" y="2766"/>
              <a:ext cx="0" cy="1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5" name="Line 4986"/>
            <p:cNvSpPr>
              <a:spLocks noChangeShapeType="1"/>
            </p:cNvSpPr>
            <p:nvPr/>
          </p:nvSpPr>
          <p:spPr bwMode="auto">
            <a:xfrm>
              <a:off x="3860" y="8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6" name="Line 4987"/>
            <p:cNvSpPr>
              <a:spLocks noChangeShapeType="1"/>
            </p:cNvSpPr>
            <p:nvPr/>
          </p:nvSpPr>
          <p:spPr bwMode="auto">
            <a:xfrm>
              <a:off x="3860" y="8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7" name="Line 4988"/>
            <p:cNvSpPr>
              <a:spLocks noChangeShapeType="1"/>
            </p:cNvSpPr>
            <p:nvPr/>
          </p:nvSpPr>
          <p:spPr bwMode="auto">
            <a:xfrm>
              <a:off x="3860" y="8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8" name="Line 4989"/>
            <p:cNvSpPr>
              <a:spLocks noChangeShapeType="1"/>
            </p:cNvSpPr>
            <p:nvPr/>
          </p:nvSpPr>
          <p:spPr bwMode="auto">
            <a:xfrm>
              <a:off x="3860" y="8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9" name="Line 4990"/>
            <p:cNvSpPr>
              <a:spLocks noChangeShapeType="1"/>
            </p:cNvSpPr>
            <p:nvPr/>
          </p:nvSpPr>
          <p:spPr bwMode="auto">
            <a:xfrm>
              <a:off x="3860" y="9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0" name="Line 4991"/>
            <p:cNvSpPr>
              <a:spLocks noChangeShapeType="1"/>
            </p:cNvSpPr>
            <p:nvPr/>
          </p:nvSpPr>
          <p:spPr bwMode="auto">
            <a:xfrm>
              <a:off x="3860" y="92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1" name="Line 4992"/>
            <p:cNvSpPr>
              <a:spLocks noChangeShapeType="1"/>
            </p:cNvSpPr>
            <p:nvPr/>
          </p:nvSpPr>
          <p:spPr bwMode="auto">
            <a:xfrm>
              <a:off x="3860" y="93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2" name="Line 4993"/>
            <p:cNvSpPr>
              <a:spLocks noChangeShapeType="1"/>
            </p:cNvSpPr>
            <p:nvPr/>
          </p:nvSpPr>
          <p:spPr bwMode="auto">
            <a:xfrm>
              <a:off x="3860" y="9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3" name="Line 4994"/>
            <p:cNvSpPr>
              <a:spLocks noChangeShapeType="1"/>
            </p:cNvSpPr>
            <p:nvPr/>
          </p:nvSpPr>
          <p:spPr bwMode="auto">
            <a:xfrm>
              <a:off x="3860" y="9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4" name="Line 4995"/>
            <p:cNvSpPr>
              <a:spLocks noChangeShapeType="1"/>
            </p:cNvSpPr>
            <p:nvPr/>
          </p:nvSpPr>
          <p:spPr bwMode="auto">
            <a:xfrm>
              <a:off x="3860" y="97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5" name="Line 4996"/>
            <p:cNvSpPr>
              <a:spLocks noChangeShapeType="1"/>
            </p:cNvSpPr>
            <p:nvPr/>
          </p:nvSpPr>
          <p:spPr bwMode="auto">
            <a:xfrm>
              <a:off x="3860" y="98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6" name="Line 4997"/>
            <p:cNvSpPr>
              <a:spLocks noChangeShapeType="1"/>
            </p:cNvSpPr>
            <p:nvPr/>
          </p:nvSpPr>
          <p:spPr bwMode="auto">
            <a:xfrm>
              <a:off x="3860" y="10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7" name="Line 4998"/>
            <p:cNvSpPr>
              <a:spLocks noChangeShapeType="1"/>
            </p:cNvSpPr>
            <p:nvPr/>
          </p:nvSpPr>
          <p:spPr bwMode="auto">
            <a:xfrm>
              <a:off x="3860" y="10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8" name="Line 4999"/>
            <p:cNvSpPr>
              <a:spLocks noChangeShapeType="1"/>
            </p:cNvSpPr>
            <p:nvPr/>
          </p:nvSpPr>
          <p:spPr bwMode="auto">
            <a:xfrm>
              <a:off x="3860" y="10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9" name="Line 5000"/>
            <p:cNvSpPr>
              <a:spLocks noChangeShapeType="1"/>
            </p:cNvSpPr>
            <p:nvPr/>
          </p:nvSpPr>
          <p:spPr bwMode="auto">
            <a:xfrm>
              <a:off x="3860" y="10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0" name="Line 5001"/>
            <p:cNvSpPr>
              <a:spLocks noChangeShapeType="1"/>
            </p:cNvSpPr>
            <p:nvPr/>
          </p:nvSpPr>
          <p:spPr bwMode="auto">
            <a:xfrm>
              <a:off x="3860" y="10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1" name="Line 5002"/>
            <p:cNvSpPr>
              <a:spLocks noChangeShapeType="1"/>
            </p:cNvSpPr>
            <p:nvPr/>
          </p:nvSpPr>
          <p:spPr bwMode="auto">
            <a:xfrm>
              <a:off x="3860" y="1063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2" name="Line 5003"/>
            <p:cNvSpPr>
              <a:spLocks noChangeShapeType="1"/>
            </p:cNvSpPr>
            <p:nvPr/>
          </p:nvSpPr>
          <p:spPr bwMode="auto">
            <a:xfrm>
              <a:off x="3860" y="107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3" name="Line 5004"/>
            <p:cNvSpPr>
              <a:spLocks noChangeShapeType="1"/>
            </p:cNvSpPr>
            <p:nvPr/>
          </p:nvSpPr>
          <p:spPr bwMode="auto">
            <a:xfrm>
              <a:off x="3860" y="10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4" name="Line 5005"/>
            <p:cNvSpPr>
              <a:spLocks noChangeShapeType="1"/>
            </p:cNvSpPr>
            <p:nvPr/>
          </p:nvSpPr>
          <p:spPr bwMode="auto">
            <a:xfrm>
              <a:off x="3860" y="11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5" name="Line 5006"/>
            <p:cNvSpPr>
              <a:spLocks noChangeShapeType="1"/>
            </p:cNvSpPr>
            <p:nvPr/>
          </p:nvSpPr>
          <p:spPr bwMode="auto">
            <a:xfrm>
              <a:off x="3860" y="111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6" name="Line 5007"/>
            <p:cNvSpPr>
              <a:spLocks noChangeShapeType="1"/>
            </p:cNvSpPr>
            <p:nvPr/>
          </p:nvSpPr>
          <p:spPr bwMode="auto">
            <a:xfrm>
              <a:off x="3860" y="112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7" name="Line 5008"/>
            <p:cNvSpPr>
              <a:spLocks noChangeShapeType="1"/>
            </p:cNvSpPr>
            <p:nvPr/>
          </p:nvSpPr>
          <p:spPr bwMode="auto">
            <a:xfrm>
              <a:off x="3860" y="11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8" name="Line 5009"/>
            <p:cNvSpPr>
              <a:spLocks noChangeShapeType="1"/>
            </p:cNvSpPr>
            <p:nvPr/>
          </p:nvSpPr>
          <p:spPr bwMode="auto">
            <a:xfrm>
              <a:off x="3860" y="11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9" name="Line 5010"/>
            <p:cNvSpPr>
              <a:spLocks noChangeShapeType="1"/>
            </p:cNvSpPr>
            <p:nvPr/>
          </p:nvSpPr>
          <p:spPr bwMode="auto">
            <a:xfrm>
              <a:off x="3860" y="11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0" name="Line 5011"/>
            <p:cNvSpPr>
              <a:spLocks noChangeShapeType="1"/>
            </p:cNvSpPr>
            <p:nvPr/>
          </p:nvSpPr>
          <p:spPr bwMode="auto">
            <a:xfrm>
              <a:off x="3860" y="11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" name="Line 5012"/>
            <p:cNvSpPr>
              <a:spLocks noChangeShapeType="1"/>
            </p:cNvSpPr>
            <p:nvPr/>
          </p:nvSpPr>
          <p:spPr bwMode="auto">
            <a:xfrm>
              <a:off x="3860" y="11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" name="Line 5013"/>
            <p:cNvSpPr>
              <a:spLocks noChangeShapeType="1"/>
            </p:cNvSpPr>
            <p:nvPr/>
          </p:nvSpPr>
          <p:spPr bwMode="auto">
            <a:xfrm>
              <a:off x="3860" y="12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" name="Line 5014"/>
            <p:cNvSpPr>
              <a:spLocks noChangeShapeType="1"/>
            </p:cNvSpPr>
            <p:nvPr/>
          </p:nvSpPr>
          <p:spPr bwMode="auto">
            <a:xfrm>
              <a:off x="3860" y="12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4" name="Line 5015"/>
            <p:cNvSpPr>
              <a:spLocks noChangeShapeType="1"/>
            </p:cNvSpPr>
            <p:nvPr/>
          </p:nvSpPr>
          <p:spPr bwMode="auto">
            <a:xfrm>
              <a:off x="3860" y="12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5" name="Line 5016"/>
            <p:cNvSpPr>
              <a:spLocks noChangeShapeType="1"/>
            </p:cNvSpPr>
            <p:nvPr/>
          </p:nvSpPr>
          <p:spPr bwMode="auto">
            <a:xfrm>
              <a:off x="3860" y="12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6" name="Line 5017"/>
            <p:cNvSpPr>
              <a:spLocks noChangeShapeType="1"/>
            </p:cNvSpPr>
            <p:nvPr/>
          </p:nvSpPr>
          <p:spPr bwMode="auto">
            <a:xfrm>
              <a:off x="3860" y="125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7" name="Line 5018"/>
            <p:cNvSpPr>
              <a:spLocks noChangeShapeType="1"/>
            </p:cNvSpPr>
            <p:nvPr/>
          </p:nvSpPr>
          <p:spPr bwMode="auto">
            <a:xfrm>
              <a:off x="3860" y="126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8" name="Line 5019"/>
            <p:cNvSpPr>
              <a:spLocks noChangeShapeType="1"/>
            </p:cNvSpPr>
            <p:nvPr/>
          </p:nvSpPr>
          <p:spPr bwMode="auto">
            <a:xfrm>
              <a:off x="3860" y="12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9" name="Line 5020"/>
            <p:cNvSpPr>
              <a:spLocks noChangeShapeType="1"/>
            </p:cNvSpPr>
            <p:nvPr/>
          </p:nvSpPr>
          <p:spPr bwMode="auto">
            <a:xfrm>
              <a:off x="3860" y="12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0" name="Line 5021"/>
            <p:cNvSpPr>
              <a:spLocks noChangeShapeType="1"/>
            </p:cNvSpPr>
            <p:nvPr/>
          </p:nvSpPr>
          <p:spPr bwMode="auto">
            <a:xfrm>
              <a:off x="3860" y="130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1" name="Line 5022"/>
            <p:cNvSpPr>
              <a:spLocks noChangeShapeType="1"/>
            </p:cNvSpPr>
            <p:nvPr/>
          </p:nvSpPr>
          <p:spPr bwMode="auto">
            <a:xfrm>
              <a:off x="3860" y="131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2" name="Line 5023"/>
            <p:cNvSpPr>
              <a:spLocks noChangeShapeType="1"/>
            </p:cNvSpPr>
            <p:nvPr/>
          </p:nvSpPr>
          <p:spPr bwMode="auto">
            <a:xfrm>
              <a:off x="3860" y="13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3" name="Line 5024"/>
            <p:cNvSpPr>
              <a:spLocks noChangeShapeType="1"/>
            </p:cNvSpPr>
            <p:nvPr/>
          </p:nvSpPr>
          <p:spPr bwMode="auto">
            <a:xfrm>
              <a:off x="3860" y="13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4" name="Line 5025"/>
            <p:cNvSpPr>
              <a:spLocks noChangeShapeType="1"/>
            </p:cNvSpPr>
            <p:nvPr/>
          </p:nvSpPr>
          <p:spPr bwMode="auto">
            <a:xfrm>
              <a:off x="3860" y="13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5" name="Line 5026"/>
            <p:cNvSpPr>
              <a:spLocks noChangeShapeType="1"/>
            </p:cNvSpPr>
            <p:nvPr/>
          </p:nvSpPr>
          <p:spPr bwMode="auto">
            <a:xfrm>
              <a:off x="3860" y="13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6" name="Line 5027"/>
            <p:cNvSpPr>
              <a:spLocks noChangeShapeType="1"/>
            </p:cNvSpPr>
            <p:nvPr/>
          </p:nvSpPr>
          <p:spPr bwMode="auto">
            <a:xfrm>
              <a:off x="3860" y="13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7" name="Line 5028"/>
            <p:cNvSpPr>
              <a:spLocks noChangeShapeType="1"/>
            </p:cNvSpPr>
            <p:nvPr/>
          </p:nvSpPr>
          <p:spPr bwMode="auto">
            <a:xfrm>
              <a:off x="3860" y="1394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58" name="Group 5230"/>
          <p:cNvGrpSpPr>
            <a:grpSpLocks/>
          </p:cNvGrpSpPr>
          <p:nvPr/>
        </p:nvGrpSpPr>
        <p:grpSpPr bwMode="auto">
          <a:xfrm>
            <a:off x="2574925" y="1371601"/>
            <a:ext cx="3552825" cy="3409950"/>
            <a:chOff x="1622" y="864"/>
            <a:chExt cx="2238" cy="2148"/>
          </a:xfrm>
        </p:grpSpPr>
        <p:sp>
          <p:nvSpPr>
            <p:cNvPr id="138" name="Line 5030"/>
            <p:cNvSpPr>
              <a:spLocks noChangeShapeType="1"/>
            </p:cNvSpPr>
            <p:nvPr/>
          </p:nvSpPr>
          <p:spPr bwMode="auto">
            <a:xfrm>
              <a:off x="3860" y="140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" name="Line 5031"/>
            <p:cNvSpPr>
              <a:spLocks noChangeShapeType="1"/>
            </p:cNvSpPr>
            <p:nvPr/>
          </p:nvSpPr>
          <p:spPr bwMode="auto">
            <a:xfrm>
              <a:off x="3860" y="14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" name="Line 5032"/>
            <p:cNvSpPr>
              <a:spLocks noChangeShapeType="1"/>
            </p:cNvSpPr>
            <p:nvPr/>
          </p:nvSpPr>
          <p:spPr bwMode="auto">
            <a:xfrm>
              <a:off x="3860" y="14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" name="Line 5033"/>
            <p:cNvSpPr>
              <a:spLocks noChangeShapeType="1"/>
            </p:cNvSpPr>
            <p:nvPr/>
          </p:nvSpPr>
          <p:spPr bwMode="auto">
            <a:xfrm>
              <a:off x="3860" y="144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" name="Line 5034"/>
            <p:cNvSpPr>
              <a:spLocks noChangeShapeType="1"/>
            </p:cNvSpPr>
            <p:nvPr/>
          </p:nvSpPr>
          <p:spPr bwMode="auto">
            <a:xfrm>
              <a:off x="3860" y="145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" name="Line 5035"/>
            <p:cNvSpPr>
              <a:spLocks noChangeShapeType="1"/>
            </p:cNvSpPr>
            <p:nvPr/>
          </p:nvSpPr>
          <p:spPr bwMode="auto">
            <a:xfrm>
              <a:off x="3860" y="14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" name="Line 5036"/>
            <p:cNvSpPr>
              <a:spLocks noChangeShapeType="1"/>
            </p:cNvSpPr>
            <p:nvPr/>
          </p:nvSpPr>
          <p:spPr bwMode="auto">
            <a:xfrm>
              <a:off x="3860" y="14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" name="Line 5037"/>
            <p:cNvSpPr>
              <a:spLocks noChangeShapeType="1"/>
            </p:cNvSpPr>
            <p:nvPr/>
          </p:nvSpPr>
          <p:spPr bwMode="auto">
            <a:xfrm>
              <a:off x="3860" y="14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" name="Line 5038"/>
            <p:cNvSpPr>
              <a:spLocks noChangeShapeType="1"/>
            </p:cNvSpPr>
            <p:nvPr/>
          </p:nvSpPr>
          <p:spPr bwMode="auto">
            <a:xfrm>
              <a:off x="3860" y="15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" name="Line 5039"/>
            <p:cNvSpPr>
              <a:spLocks noChangeShapeType="1"/>
            </p:cNvSpPr>
            <p:nvPr/>
          </p:nvSpPr>
          <p:spPr bwMode="auto">
            <a:xfrm>
              <a:off x="3860" y="15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" name="Line 5040"/>
            <p:cNvSpPr>
              <a:spLocks noChangeShapeType="1"/>
            </p:cNvSpPr>
            <p:nvPr/>
          </p:nvSpPr>
          <p:spPr bwMode="auto">
            <a:xfrm>
              <a:off x="3860" y="15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" name="Line 5041"/>
            <p:cNvSpPr>
              <a:spLocks noChangeShapeType="1"/>
            </p:cNvSpPr>
            <p:nvPr/>
          </p:nvSpPr>
          <p:spPr bwMode="auto">
            <a:xfrm>
              <a:off x="3860" y="154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" name="Line 5042"/>
            <p:cNvSpPr>
              <a:spLocks noChangeShapeType="1"/>
            </p:cNvSpPr>
            <p:nvPr/>
          </p:nvSpPr>
          <p:spPr bwMode="auto">
            <a:xfrm>
              <a:off x="3860" y="15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1" name="Line 5043"/>
            <p:cNvSpPr>
              <a:spLocks noChangeShapeType="1"/>
            </p:cNvSpPr>
            <p:nvPr/>
          </p:nvSpPr>
          <p:spPr bwMode="auto">
            <a:xfrm>
              <a:off x="3860" y="15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2" name="Line 5044"/>
            <p:cNvSpPr>
              <a:spLocks noChangeShapeType="1"/>
            </p:cNvSpPr>
            <p:nvPr/>
          </p:nvSpPr>
          <p:spPr bwMode="auto">
            <a:xfrm>
              <a:off x="3860" y="158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3" name="Line 5045"/>
            <p:cNvSpPr>
              <a:spLocks noChangeShapeType="1"/>
            </p:cNvSpPr>
            <p:nvPr/>
          </p:nvSpPr>
          <p:spPr bwMode="auto">
            <a:xfrm>
              <a:off x="3860" y="159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4" name="Line 5046"/>
            <p:cNvSpPr>
              <a:spLocks noChangeShapeType="1"/>
            </p:cNvSpPr>
            <p:nvPr/>
          </p:nvSpPr>
          <p:spPr bwMode="auto">
            <a:xfrm>
              <a:off x="3860" y="16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5" name="Line 5047"/>
            <p:cNvSpPr>
              <a:spLocks noChangeShapeType="1"/>
            </p:cNvSpPr>
            <p:nvPr/>
          </p:nvSpPr>
          <p:spPr bwMode="auto">
            <a:xfrm>
              <a:off x="3860" y="16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6" name="Line 5048"/>
            <p:cNvSpPr>
              <a:spLocks noChangeShapeType="1"/>
            </p:cNvSpPr>
            <p:nvPr/>
          </p:nvSpPr>
          <p:spPr bwMode="auto">
            <a:xfrm>
              <a:off x="3860" y="163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7" name="Line 5049"/>
            <p:cNvSpPr>
              <a:spLocks noChangeShapeType="1"/>
            </p:cNvSpPr>
            <p:nvPr/>
          </p:nvSpPr>
          <p:spPr bwMode="auto">
            <a:xfrm>
              <a:off x="3860" y="16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8" name="Line 5050"/>
            <p:cNvSpPr>
              <a:spLocks noChangeShapeType="1"/>
            </p:cNvSpPr>
            <p:nvPr/>
          </p:nvSpPr>
          <p:spPr bwMode="auto">
            <a:xfrm>
              <a:off x="3860" y="16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9" name="Line 5051"/>
            <p:cNvSpPr>
              <a:spLocks noChangeShapeType="1"/>
            </p:cNvSpPr>
            <p:nvPr/>
          </p:nvSpPr>
          <p:spPr bwMode="auto">
            <a:xfrm>
              <a:off x="3860" y="16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0" name="Line 5052"/>
            <p:cNvSpPr>
              <a:spLocks noChangeShapeType="1"/>
            </p:cNvSpPr>
            <p:nvPr/>
          </p:nvSpPr>
          <p:spPr bwMode="auto">
            <a:xfrm>
              <a:off x="3860" y="16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1" name="Line 5053"/>
            <p:cNvSpPr>
              <a:spLocks noChangeShapeType="1"/>
            </p:cNvSpPr>
            <p:nvPr/>
          </p:nvSpPr>
          <p:spPr bwMode="auto">
            <a:xfrm>
              <a:off x="3860" y="17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2" name="Line 5054"/>
            <p:cNvSpPr>
              <a:spLocks noChangeShapeType="1"/>
            </p:cNvSpPr>
            <p:nvPr/>
          </p:nvSpPr>
          <p:spPr bwMode="auto">
            <a:xfrm>
              <a:off x="3860" y="17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3" name="Line 5055"/>
            <p:cNvSpPr>
              <a:spLocks noChangeShapeType="1"/>
            </p:cNvSpPr>
            <p:nvPr/>
          </p:nvSpPr>
          <p:spPr bwMode="auto">
            <a:xfrm>
              <a:off x="3860" y="172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4" name="Line 5056"/>
            <p:cNvSpPr>
              <a:spLocks noChangeShapeType="1"/>
            </p:cNvSpPr>
            <p:nvPr/>
          </p:nvSpPr>
          <p:spPr bwMode="auto">
            <a:xfrm>
              <a:off x="3860" y="173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5" name="Line 5057"/>
            <p:cNvSpPr>
              <a:spLocks noChangeShapeType="1"/>
            </p:cNvSpPr>
            <p:nvPr/>
          </p:nvSpPr>
          <p:spPr bwMode="auto">
            <a:xfrm>
              <a:off x="3860" y="17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6" name="Line 5058"/>
            <p:cNvSpPr>
              <a:spLocks noChangeShapeType="1"/>
            </p:cNvSpPr>
            <p:nvPr/>
          </p:nvSpPr>
          <p:spPr bwMode="auto">
            <a:xfrm>
              <a:off x="3860" y="17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7" name="Line 5059"/>
            <p:cNvSpPr>
              <a:spLocks noChangeShapeType="1"/>
            </p:cNvSpPr>
            <p:nvPr/>
          </p:nvSpPr>
          <p:spPr bwMode="auto">
            <a:xfrm>
              <a:off x="3860" y="177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8" name="Line 5060"/>
            <p:cNvSpPr>
              <a:spLocks noChangeShapeType="1"/>
            </p:cNvSpPr>
            <p:nvPr/>
          </p:nvSpPr>
          <p:spPr bwMode="auto">
            <a:xfrm>
              <a:off x="3860" y="178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9" name="Line 5061"/>
            <p:cNvSpPr>
              <a:spLocks noChangeShapeType="1"/>
            </p:cNvSpPr>
            <p:nvPr/>
          </p:nvSpPr>
          <p:spPr bwMode="auto">
            <a:xfrm>
              <a:off x="3860" y="18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0" name="Line 5062"/>
            <p:cNvSpPr>
              <a:spLocks noChangeShapeType="1"/>
            </p:cNvSpPr>
            <p:nvPr/>
          </p:nvSpPr>
          <p:spPr bwMode="auto">
            <a:xfrm>
              <a:off x="3860" y="18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1" name="Line 5063"/>
            <p:cNvSpPr>
              <a:spLocks noChangeShapeType="1"/>
            </p:cNvSpPr>
            <p:nvPr/>
          </p:nvSpPr>
          <p:spPr bwMode="auto">
            <a:xfrm>
              <a:off x="3860" y="18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2" name="Line 5064"/>
            <p:cNvSpPr>
              <a:spLocks noChangeShapeType="1"/>
            </p:cNvSpPr>
            <p:nvPr/>
          </p:nvSpPr>
          <p:spPr bwMode="auto">
            <a:xfrm>
              <a:off x="3860" y="18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3" name="Line 5065"/>
            <p:cNvSpPr>
              <a:spLocks noChangeShapeType="1"/>
            </p:cNvSpPr>
            <p:nvPr/>
          </p:nvSpPr>
          <p:spPr bwMode="auto">
            <a:xfrm>
              <a:off x="3860" y="18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4" name="Line 5066"/>
            <p:cNvSpPr>
              <a:spLocks noChangeShapeType="1"/>
            </p:cNvSpPr>
            <p:nvPr/>
          </p:nvSpPr>
          <p:spPr bwMode="auto">
            <a:xfrm>
              <a:off x="3860" y="1865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5" name="Line 5067"/>
            <p:cNvSpPr>
              <a:spLocks noChangeShapeType="1"/>
            </p:cNvSpPr>
            <p:nvPr/>
          </p:nvSpPr>
          <p:spPr bwMode="auto">
            <a:xfrm>
              <a:off x="3860" y="1878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6" name="Line 5068"/>
            <p:cNvSpPr>
              <a:spLocks noChangeShapeType="1"/>
            </p:cNvSpPr>
            <p:nvPr/>
          </p:nvSpPr>
          <p:spPr bwMode="auto">
            <a:xfrm>
              <a:off x="3860" y="18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7" name="Line 5069"/>
            <p:cNvSpPr>
              <a:spLocks noChangeShapeType="1"/>
            </p:cNvSpPr>
            <p:nvPr/>
          </p:nvSpPr>
          <p:spPr bwMode="auto">
            <a:xfrm>
              <a:off x="3860" y="19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8" name="Line 5070"/>
            <p:cNvSpPr>
              <a:spLocks noChangeShapeType="1"/>
            </p:cNvSpPr>
            <p:nvPr/>
          </p:nvSpPr>
          <p:spPr bwMode="auto">
            <a:xfrm>
              <a:off x="3860" y="191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9" name="Line 5071"/>
            <p:cNvSpPr>
              <a:spLocks noChangeShapeType="1"/>
            </p:cNvSpPr>
            <p:nvPr/>
          </p:nvSpPr>
          <p:spPr bwMode="auto">
            <a:xfrm>
              <a:off x="3860" y="192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0" name="Line 5072"/>
            <p:cNvSpPr>
              <a:spLocks noChangeShapeType="1"/>
            </p:cNvSpPr>
            <p:nvPr/>
          </p:nvSpPr>
          <p:spPr bwMode="auto">
            <a:xfrm>
              <a:off x="3860" y="19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1" name="Line 5073"/>
            <p:cNvSpPr>
              <a:spLocks noChangeShapeType="1"/>
            </p:cNvSpPr>
            <p:nvPr/>
          </p:nvSpPr>
          <p:spPr bwMode="auto">
            <a:xfrm>
              <a:off x="3860" y="19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2" name="Line 5074"/>
            <p:cNvSpPr>
              <a:spLocks noChangeShapeType="1"/>
            </p:cNvSpPr>
            <p:nvPr/>
          </p:nvSpPr>
          <p:spPr bwMode="auto">
            <a:xfrm>
              <a:off x="3860" y="19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3" name="Line 5075"/>
            <p:cNvSpPr>
              <a:spLocks noChangeShapeType="1"/>
            </p:cNvSpPr>
            <p:nvPr/>
          </p:nvSpPr>
          <p:spPr bwMode="auto">
            <a:xfrm>
              <a:off x="3860" y="19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4" name="Line 5076"/>
            <p:cNvSpPr>
              <a:spLocks noChangeShapeType="1"/>
            </p:cNvSpPr>
            <p:nvPr/>
          </p:nvSpPr>
          <p:spPr bwMode="auto">
            <a:xfrm>
              <a:off x="3860" y="19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5" name="Line 5077"/>
            <p:cNvSpPr>
              <a:spLocks noChangeShapeType="1"/>
            </p:cNvSpPr>
            <p:nvPr/>
          </p:nvSpPr>
          <p:spPr bwMode="auto">
            <a:xfrm>
              <a:off x="3860" y="20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6" name="Line 5078"/>
            <p:cNvSpPr>
              <a:spLocks noChangeShapeType="1"/>
            </p:cNvSpPr>
            <p:nvPr/>
          </p:nvSpPr>
          <p:spPr bwMode="auto">
            <a:xfrm>
              <a:off x="3860" y="20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7" name="Line 5079"/>
            <p:cNvSpPr>
              <a:spLocks noChangeShapeType="1"/>
            </p:cNvSpPr>
            <p:nvPr/>
          </p:nvSpPr>
          <p:spPr bwMode="auto">
            <a:xfrm>
              <a:off x="3860" y="20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8" name="Line 5080"/>
            <p:cNvSpPr>
              <a:spLocks noChangeShapeType="1"/>
            </p:cNvSpPr>
            <p:nvPr/>
          </p:nvSpPr>
          <p:spPr bwMode="auto">
            <a:xfrm>
              <a:off x="3860" y="20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9" name="Line 5081"/>
            <p:cNvSpPr>
              <a:spLocks noChangeShapeType="1"/>
            </p:cNvSpPr>
            <p:nvPr/>
          </p:nvSpPr>
          <p:spPr bwMode="auto">
            <a:xfrm>
              <a:off x="3860" y="205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0" name="Line 5082"/>
            <p:cNvSpPr>
              <a:spLocks noChangeShapeType="1"/>
            </p:cNvSpPr>
            <p:nvPr/>
          </p:nvSpPr>
          <p:spPr bwMode="auto">
            <a:xfrm>
              <a:off x="3860" y="206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1" name="Line 5083"/>
            <p:cNvSpPr>
              <a:spLocks noChangeShapeType="1"/>
            </p:cNvSpPr>
            <p:nvPr/>
          </p:nvSpPr>
          <p:spPr bwMode="auto">
            <a:xfrm>
              <a:off x="3860" y="208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2" name="Line 5084"/>
            <p:cNvSpPr>
              <a:spLocks noChangeShapeType="1"/>
            </p:cNvSpPr>
            <p:nvPr/>
          </p:nvSpPr>
          <p:spPr bwMode="auto">
            <a:xfrm>
              <a:off x="3860" y="209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3" name="Line 5085"/>
            <p:cNvSpPr>
              <a:spLocks noChangeShapeType="1"/>
            </p:cNvSpPr>
            <p:nvPr/>
          </p:nvSpPr>
          <p:spPr bwMode="auto">
            <a:xfrm>
              <a:off x="3860" y="210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4" name="Line 5086"/>
            <p:cNvSpPr>
              <a:spLocks noChangeShapeType="1"/>
            </p:cNvSpPr>
            <p:nvPr/>
          </p:nvSpPr>
          <p:spPr bwMode="auto">
            <a:xfrm>
              <a:off x="3860" y="212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5" name="Line 5087"/>
            <p:cNvSpPr>
              <a:spLocks noChangeShapeType="1"/>
            </p:cNvSpPr>
            <p:nvPr/>
          </p:nvSpPr>
          <p:spPr bwMode="auto">
            <a:xfrm>
              <a:off x="3860" y="213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6" name="Line 5088"/>
            <p:cNvSpPr>
              <a:spLocks noChangeShapeType="1"/>
            </p:cNvSpPr>
            <p:nvPr/>
          </p:nvSpPr>
          <p:spPr bwMode="auto">
            <a:xfrm>
              <a:off x="3860" y="214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7" name="Line 5089"/>
            <p:cNvSpPr>
              <a:spLocks noChangeShapeType="1"/>
            </p:cNvSpPr>
            <p:nvPr/>
          </p:nvSpPr>
          <p:spPr bwMode="auto">
            <a:xfrm>
              <a:off x="3860" y="215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8" name="Line 5090"/>
            <p:cNvSpPr>
              <a:spLocks noChangeShapeType="1"/>
            </p:cNvSpPr>
            <p:nvPr/>
          </p:nvSpPr>
          <p:spPr bwMode="auto">
            <a:xfrm>
              <a:off x="3860" y="217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9" name="Line 5091"/>
            <p:cNvSpPr>
              <a:spLocks noChangeShapeType="1"/>
            </p:cNvSpPr>
            <p:nvPr/>
          </p:nvSpPr>
          <p:spPr bwMode="auto">
            <a:xfrm>
              <a:off x="3860" y="218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0" name="Line 5092"/>
            <p:cNvSpPr>
              <a:spLocks noChangeShapeType="1"/>
            </p:cNvSpPr>
            <p:nvPr/>
          </p:nvSpPr>
          <p:spPr bwMode="auto">
            <a:xfrm>
              <a:off x="3860" y="2196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1" name="Line 5093"/>
            <p:cNvSpPr>
              <a:spLocks noChangeShapeType="1"/>
            </p:cNvSpPr>
            <p:nvPr/>
          </p:nvSpPr>
          <p:spPr bwMode="auto">
            <a:xfrm>
              <a:off x="3860" y="220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2" name="Line 5094"/>
            <p:cNvSpPr>
              <a:spLocks noChangeShapeType="1"/>
            </p:cNvSpPr>
            <p:nvPr/>
          </p:nvSpPr>
          <p:spPr bwMode="auto">
            <a:xfrm>
              <a:off x="3860" y="222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3" name="Line 5095"/>
            <p:cNvSpPr>
              <a:spLocks noChangeShapeType="1"/>
            </p:cNvSpPr>
            <p:nvPr/>
          </p:nvSpPr>
          <p:spPr bwMode="auto">
            <a:xfrm>
              <a:off x="3860" y="223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4" name="Line 5096"/>
            <p:cNvSpPr>
              <a:spLocks noChangeShapeType="1"/>
            </p:cNvSpPr>
            <p:nvPr/>
          </p:nvSpPr>
          <p:spPr bwMode="auto">
            <a:xfrm>
              <a:off x="3860" y="224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5" name="Line 5097"/>
            <p:cNvSpPr>
              <a:spLocks noChangeShapeType="1"/>
            </p:cNvSpPr>
            <p:nvPr/>
          </p:nvSpPr>
          <p:spPr bwMode="auto">
            <a:xfrm>
              <a:off x="3860" y="226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" name="Line 5098"/>
            <p:cNvSpPr>
              <a:spLocks noChangeShapeType="1"/>
            </p:cNvSpPr>
            <p:nvPr/>
          </p:nvSpPr>
          <p:spPr bwMode="auto">
            <a:xfrm>
              <a:off x="3860" y="227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" name="Line 5099"/>
            <p:cNvSpPr>
              <a:spLocks noChangeShapeType="1"/>
            </p:cNvSpPr>
            <p:nvPr/>
          </p:nvSpPr>
          <p:spPr bwMode="auto">
            <a:xfrm>
              <a:off x="3860" y="228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" name="Line 5100"/>
            <p:cNvSpPr>
              <a:spLocks noChangeShapeType="1"/>
            </p:cNvSpPr>
            <p:nvPr/>
          </p:nvSpPr>
          <p:spPr bwMode="auto">
            <a:xfrm>
              <a:off x="3860" y="229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" name="Line 5101"/>
            <p:cNvSpPr>
              <a:spLocks noChangeShapeType="1"/>
            </p:cNvSpPr>
            <p:nvPr/>
          </p:nvSpPr>
          <p:spPr bwMode="auto">
            <a:xfrm>
              <a:off x="3860" y="231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0" name="Line 5102"/>
            <p:cNvSpPr>
              <a:spLocks noChangeShapeType="1"/>
            </p:cNvSpPr>
            <p:nvPr/>
          </p:nvSpPr>
          <p:spPr bwMode="auto">
            <a:xfrm>
              <a:off x="3860" y="232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1" name="Line 5103"/>
            <p:cNvSpPr>
              <a:spLocks noChangeShapeType="1"/>
            </p:cNvSpPr>
            <p:nvPr/>
          </p:nvSpPr>
          <p:spPr bwMode="auto">
            <a:xfrm>
              <a:off x="3860" y="233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2" name="Line 5104"/>
            <p:cNvSpPr>
              <a:spLocks noChangeShapeType="1"/>
            </p:cNvSpPr>
            <p:nvPr/>
          </p:nvSpPr>
          <p:spPr bwMode="auto">
            <a:xfrm>
              <a:off x="3860" y="2349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3" name="Line 5105"/>
            <p:cNvSpPr>
              <a:spLocks noChangeShapeType="1"/>
            </p:cNvSpPr>
            <p:nvPr/>
          </p:nvSpPr>
          <p:spPr bwMode="auto">
            <a:xfrm>
              <a:off x="3860" y="236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4" name="Line 5106"/>
            <p:cNvSpPr>
              <a:spLocks noChangeShapeType="1"/>
            </p:cNvSpPr>
            <p:nvPr/>
          </p:nvSpPr>
          <p:spPr bwMode="auto">
            <a:xfrm>
              <a:off x="3860" y="237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5" name="Line 5107"/>
            <p:cNvSpPr>
              <a:spLocks noChangeShapeType="1"/>
            </p:cNvSpPr>
            <p:nvPr/>
          </p:nvSpPr>
          <p:spPr bwMode="auto">
            <a:xfrm>
              <a:off x="3860" y="238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6" name="Line 5108"/>
            <p:cNvSpPr>
              <a:spLocks noChangeShapeType="1"/>
            </p:cNvSpPr>
            <p:nvPr/>
          </p:nvSpPr>
          <p:spPr bwMode="auto">
            <a:xfrm>
              <a:off x="3860" y="240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7" name="Line 5109"/>
            <p:cNvSpPr>
              <a:spLocks noChangeShapeType="1"/>
            </p:cNvSpPr>
            <p:nvPr/>
          </p:nvSpPr>
          <p:spPr bwMode="auto">
            <a:xfrm>
              <a:off x="3860" y="241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8" name="Line 5110"/>
            <p:cNvSpPr>
              <a:spLocks noChangeShapeType="1"/>
            </p:cNvSpPr>
            <p:nvPr/>
          </p:nvSpPr>
          <p:spPr bwMode="auto">
            <a:xfrm>
              <a:off x="3860" y="242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9" name="Line 5111"/>
            <p:cNvSpPr>
              <a:spLocks noChangeShapeType="1"/>
            </p:cNvSpPr>
            <p:nvPr/>
          </p:nvSpPr>
          <p:spPr bwMode="auto">
            <a:xfrm>
              <a:off x="3860" y="243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0" name="Line 5112"/>
            <p:cNvSpPr>
              <a:spLocks noChangeShapeType="1"/>
            </p:cNvSpPr>
            <p:nvPr/>
          </p:nvSpPr>
          <p:spPr bwMode="auto">
            <a:xfrm>
              <a:off x="3860" y="245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1" name="Line 5113"/>
            <p:cNvSpPr>
              <a:spLocks noChangeShapeType="1"/>
            </p:cNvSpPr>
            <p:nvPr/>
          </p:nvSpPr>
          <p:spPr bwMode="auto">
            <a:xfrm>
              <a:off x="3860" y="246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2" name="Line 5114"/>
            <p:cNvSpPr>
              <a:spLocks noChangeShapeType="1"/>
            </p:cNvSpPr>
            <p:nvPr/>
          </p:nvSpPr>
          <p:spPr bwMode="auto">
            <a:xfrm>
              <a:off x="3860" y="247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3" name="Line 5115"/>
            <p:cNvSpPr>
              <a:spLocks noChangeShapeType="1"/>
            </p:cNvSpPr>
            <p:nvPr/>
          </p:nvSpPr>
          <p:spPr bwMode="auto">
            <a:xfrm>
              <a:off x="3860" y="248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4" name="Line 5116"/>
            <p:cNvSpPr>
              <a:spLocks noChangeShapeType="1"/>
            </p:cNvSpPr>
            <p:nvPr/>
          </p:nvSpPr>
          <p:spPr bwMode="auto">
            <a:xfrm>
              <a:off x="3860" y="250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" name="Line 5117"/>
            <p:cNvSpPr>
              <a:spLocks noChangeShapeType="1"/>
            </p:cNvSpPr>
            <p:nvPr/>
          </p:nvSpPr>
          <p:spPr bwMode="auto">
            <a:xfrm>
              <a:off x="3860" y="251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6" name="Line 5118"/>
            <p:cNvSpPr>
              <a:spLocks noChangeShapeType="1"/>
            </p:cNvSpPr>
            <p:nvPr/>
          </p:nvSpPr>
          <p:spPr bwMode="auto">
            <a:xfrm>
              <a:off x="3860" y="252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7" name="Line 5119"/>
            <p:cNvSpPr>
              <a:spLocks noChangeShapeType="1"/>
            </p:cNvSpPr>
            <p:nvPr/>
          </p:nvSpPr>
          <p:spPr bwMode="auto">
            <a:xfrm>
              <a:off x="3860" y="254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8" name="Line 5120"/>
            <p:cNvSpPr>
              <a:spLocks noChangeShapeType="1"/>
            </p:cNvSpPr>
            <p:nvPr/>
          </p:nvSpPr>
          <p:spPr bwMode="auto">
            <a:xfrm>
              <a:off x="3860" y="255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9" name="Line 5121"/>
            <p:cNvSpPr>
              <a:spLocks noChangeShapeType="1"/>
            </p:cNvSpPr>
            <p:nvPr/>
          </p:nvSpPr>
          <p:spPr bwMode="auto">
            <a:xfrm>
              <a:off x="3860" y="256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0" name="Line 5122"/>
            <p:cNvSpPr>
              <a:spLocks noChangeShapeType="1"/>
            </p:cNvSpPr>
            <p:nvPr/>
          </p:nvSpPr>
          <p:spPr bwMode="auto">
            <a:xfrm>
              <a:off x="3860" y="257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1" name="Line 5123"/>
            <p:cNvSpPr>
              <a:spLocks noChangeShapeType="1"/>
            </p:cNvSpPr>
            <p:nvPr/>
          </p:nvSpPr>
          <p:spPr bwMode="auto">
            <a:xfrm>
              <a:off x="3860" y="259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2" name="Line 5124"/>
            <p:cNvSpPr>
              <a:spLocks noChangeShapeType="1"/>
            </p:cNvSpPr>
            <p:nvPr/>
          </p:nvSpPr>
          <p:spPr bwMode="auto">
            <a:xfrm>
              <a:off x="3860" y="260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3" name="Line 5125"/>
            <p:cNvSpPr>
              <a:spLocks noChangeShapeType="1"/>
            </p:cNvSpPr>
            <p:nvPr/>
          </p:nvSpPr>
          <p:spPr bwMode="auto">
            <a:xfrm>
              <a:off x="3860" y="261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4" name="Line 5126"/>
            <p:cNvSpPr>
              <a:spLocks noChangeShapeType="1"/>
            </p:cNvSpPr>
            <p:nvPr/>
          </p:nvSpPr>
          <p:spPr bwMode="auto">
            <a:xfrm>
              <a:off x="3860" y="262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5" name="Line 5127"/>
            <p:cNvSpPr>
              <a:spLocks noChangeShapeType="1"/>
            </p:cNvSpPr>
            <p:nvPr/>
          </p:nvSpPr>
          <p:spPr bwMode="auto">
            <a:xfrm>
              <a:off x="3860" y="2642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6" name="Line 5128"/>
            <p:cNvSpPr>
              <a:spLocks noChangeShapeType="1"/>
            </p:cNvSpPr>
            <p:nvPr/>
          </p:nvSpPr>
          <p:spPr bwMode="auto">
            <a:xfrm>
              <a:off x="3860" y="2655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7" name="Line 5129"/>
            <p:cNvSpPr>
              <a:spLocks noChangeShapeType="1"/>
            </p:cNvSpPr>
            <p:nvPr/>
          </p:nvSpPr>
          <p:spPr bwMode="auto">
            <a:xfrm>
              <a:off x="3860" y="2667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8" name="Line 5130"/>
            <p:cNvSpPr>
              <a:spLocks noChangeShapeType="1"/>
            </p:cNvSpPr>
            <p:nvPr/>
          </p:nvSpPr>
          <p:spPr bwMode="auto">
            <a:xfrm>
              <a:off x="3860" y="2680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9" name="Line 5131"/>
            <p:cNvSpPr>
              <a:spLocks noChangeShapeType="1"/>
            </p:cNvSpPr>
            <p:nvPr/>
          </p:nvSpPr>
          <p:spPr bwMode="auto">
            <a:xfrm>
              <a:off x="3860" y="2693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0" name="Line 5132"/>
            <p:cNvSpPr>
              <a:spLocks noChangeShapeType="1"/>
            </p:cNvSpPr>
            <p:nvPr/>
          </p:nvSpPr>
          <p:spPr bwMode="auto">
            <a:xfrm>
              <a:off x="3860" y="2706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1" name="Line 5133"/>
            <p:cNvSpPr>
              <a:spLocks noChangeShapeType="1"/>
            </p:cNvSpPr>
            <p:nvPr/>
          </p:nvSpPr>
          <p:spPr bwMode="auto">
            <a:xfrm>
              <a:off x="3860" y="2718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2" name="Line 5134"/>
            <p:cNvSpPr>
              <a:spLocks noChangeShapeType="1"/>
            </p:cNvSpPr>
            <p:nvPr/>
          </p:nvSpPr>
          <p:spPr bwMode="auto">
            <a:xfrm>
              <a:off x="3860" y="2731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3" name="Line 5135"/>
            <p:cNvSpPr>
              <a:spLocks noChangeShapeType="1"/>
            </p:cNvSpPr>
            <p:nvPr/>
          </p:nvSpPr>
          <p:spPr bwMode="auto">
            <a:xfrm>
              <a:off x="3860" y="2744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4" name="Line 5136"/>
            <p:cNvSpPr>
              <a:spLocks noChangeShapeType="1"/>
            </p:cNvSpPr>
            <p:nvPr/>
          </p:nvSpPr>
          <p:spPr bwMode="auto">
            <a:xfrm>
              <a:off x="3860" y="2757"/>
              <a:ext cx="0" cy="4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5" name="Line 5137"/>
            <p:cNvSpPr>
              <a:spLocks noChangeShapeType="1"/>
            </p:cNvSpPr>
            <p:nvPr/>
          </p:nvSpPr>
          <p:spPr bwMode="auto">
            <a:xfrm>
              <a:off x="3860" y="2769"/>
              <a:ext cx="0" cy="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6" name="Line 5138"/>
            <p:cNvSpPr>
              <a:spLocks noChangeShapeType="1"/>
            </p:cNvSpPr>
            <p:nvPr/>
          </p:nvSpPr>
          <p:spPr bwMode="auto">
            <a:xfrm>
              <a:off x="3860" y="2782"/>
              <a:ext cx="0" cy="2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7" name="Freeform 5139"/>
            <p:cNvSpPr>
              <a:spLocks noEditPoints="1"/>
            </p:cNvSpPr>
            <p:nvPr/>
          </p:nvSpPr>
          <p:spPr bwMode="auto">
            <a:xfrm>
              <a:off x="3168" y="2940"/>
              <a:ext cx="43" cy="50"/>
            </a:xfrm>
            <a:custGeom>
              <a:avLst/>
              <a:gdLst>
                <a:gd name="T0" fmla="*/ 43 w 43"/>
                <a:gd name="T1" fmla="*/ 23 h 50"/>
                <a:gd name="T2" fmla="*/ 14 w 43"/>
                <a:gd name="T3" fmla="*/ 23 h 50"/>
                <a:gd name="T4" fmla="*/ 15 w 43"/>
                <a:gd name="T5" fmla="*/ 29 h 50"/>
                <a:gd name="T6" fmla="*/ 17 w 43"/>
                <a:gd name="T7" fmla="*/ 33 h 50"/>
                <a:gd name="T8" fmla="*/ 21 w 43"/>
                <a:gd name="T9" fmla="*/ 37 h 50"/>
                <a:gd name="T10" fmla="*/ 23 w 43"/>
                <a:gd name="T11" fmla="*/ 39 h 50"/>
                <a:gd name="T12" fmla="*/ 26 w 43"/>
                <a:gd name="T13" fmla="*/ 40 h 50"/>
                <a:gd name="T14" fmla="*/ 29 w 43"/>
                <a:gd name="T15" fmla="*/ 42 h 50"/>
                <a:gd name="T16" fmla="*/ 32 w 43"/>
                <a:gd name="T17" fmla="*/ 40 h 50"/>
                <a:gd name="T18" fmla="*/ 34 w 43"/>
                <a:gd name="T19" fmla="*/ 39 h 50"/>
                <a:gd name="T20" fmla="*/ 38 w 43"/>
                <a:gd name="T21" fmla="*/ 37 h 50"/>
                <a:gd name="T22" fmla="*/ 41 w 43"/>
                <a:gd name="T23" fmla="*/ 33 h 50"/>
                <a:gd name="T24" fmla="*/ 43 w 43"/>
                <a:gd name="T25" fmla="*/ 34 h 50"/>
                <a:gd name="T26" fmla="*/ 40 w 43"/>
                <a:gd name="T27" fmla="*/ 39 h 50"/>
                <a:gd name="T28" fmla="*/ 37 w 43"/>
                <a:gd name="T29" fmla="*/ 44 h 50"/>
                <a:gd name="T30" fmla="*/ 33 w 43"/>
                <a:gd name="T31" fmla="*/ 47 h 50"/>
                <a:gd name="T32" fmla="*/ 30 w 43"/>
                <a:gd name="T33" fmla="*/ 49 h 50"/>
                <a:gd name="T34" fmla="*/ 26 w 43"/>
                <a:gd name="T35" fmla="*/ 50 h 50"/>
                <a:gd name="T36" fmla="*/ 22 w 43"/>
                <a:gd name="T37" fmla="*/ 50 h 50"/>
                <a:gd name="T38" fmla="*/ 16 w 43"/>
                <a:gd name="T39" fmla="*/ 50 h 50"/>
                <a:gd name="T40" fmla="*/ 12 w 43"/>
                <a:gd name="T41" fmla="*/ 48 h 50"/>
                <a:gd name="T42" fmla="*/ 8 w 43"/>
                <a:gd name="T43" fmla="*/ 46 h 50"/>
                <a:gd name="T44" fmla="*/ 5 w 43"/>
                <a:gd name="T45" fmla="*/ 42 h 50"/>
                <a:gd name="T46" fmla="*/ 3 w 43"/>
                <a:gd name="T47" fmla="*/ 37 h 50"/>
                <a:gd name="T48" fmla="*/ 0 w 43"/>
                <a:gd name="T49" fmla="*/ 32 h 50"/>
                <a:gd name="T50" fmla="*/ 0 w 43"/>
                <a:gd name="T51" fmla="*/ 26 h 50"/>
                <a:gd name="T52" fmla="*/ 3 w 43"/>
                <a:gd name="T53" fmla="*/ 15 h 50"/>
                <a:gd name="T54" fmla="*/ 7 w 43"/>
                <a:gd name="T55" fmla="*/ 8 h 50"/>
                <a:gd name="T56" fmla="*/ 12 w 43"/>
                <a:gd name="T57" fmla="*/ 3 h 50"/>
                <a:gd name="T58" fmla="*/ 17 w 43"/>
                <a:gd name="T59" fmla="*/ 1 h 50"/>
                <a:gd name="T60" fmla="*/ 23 w 43"/>
                <a:gd name="T61" fmla="*/ 0 h 50"/>
                <a:gd name="T62" fmla="*/ 28 w 43"/>
                <a:gd name="T63" fmla="*/ 1 h 50"/>
                <a:gd name="T64" fmla="*/ 32 w 43"/>
                <a:gd name="T65" fmla="*/ 3 h 50"/>
                <a:gd name="T66" fmla="*/ 37 w 43"/>
                <a:gd name="T67" fmla="*/ 6 h 50"/>
                <a:gd name="T68" fmla="*/ 41 w 43"/>
                <a:gd name="T69" fmla="*/ 14 h 50"/>
                <a:gd name="T70" fmla="*/ 43 w 43"/>
                <a:gd name="T71" fmla="*/ 23 h 50"/>
                <a:gd name="T72" fmla="*/ 29 w 43"/>
                <a:gd name="T73" fmla="*/ 20 h 50"/>
                <a:gd name="T74" fmla="*/ 29 w 43"/>
                <a:gd name="T75" fmla="*/ 15 h 50"/>
                <a:gd name="T76" fmla="*/ 29 w 43"/>
                <a:gd name="T77" fmla="*/ 12 h 50"/>
                <a:gd name="T78" fmla="*/ 28 w 43"/>
                <a:gd name="T79" fmla="*/ 9 h 50"/>
                <a:gd name="T80" fmla="*/ 27 w 43"/>
                <a:gd name="T81" fmla="*/ 6 h 50"/>
                <a:gd name="T82" fmla="*/ 25 w 43"/>
                <a:gd name="T83" fmla="*/ 4 h 50"/>
                <a:gd name="T84" fmla="*/ 24 w 43"/>
                <a:gd name="T85" fmla="*/ 4 h 50"/>
                <a:gd name="T86" fmla="*/ 23 w 43"/>
                <a:gd name="T87" fmla="*/ 3 h 50"/>
                <a:gd name="T88" fmla="*/ 20 w 43"/>
                <a:gd name="T89" fmla="*/ 4 h 50"/>
                <a:gd name="T90" fmla="*/ 17 w 43"/>
                <a:gd name="T91" fmla="*/ 6 h 50"/>
                <a:gd name="T92" fmla="*/ 16 w 43"/>
                <a:gd name="T93" fmla="*/ 10 h 50"/>
                <a:gd name="T94" fmla="*/ 15 w 43"/>
                <a:gd name="T95" fmla="*/ 14 h 50"/>
                <a:gd name="T96" fmla="*/ 14 w 43"/>
                <a:gd name="T97" fmla="*/ 18 h 50"/>
                <a:gd name="T98" fmla="*/ 14 w 43"/>
                <a:gd name="T99" fmla="*/ 20 h 50"/>
                <a:gd name="T100" fmla="*/ 29 w 43"/>
                <a:gd name="T101" fmla="*/ 2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3" h="50">
                  <a:moveTo>
                    <a:pt x="43" y="23"/>
                  </a:moveTo>
                  <a:lnTo>
                    <a:pt x="14" y="23"/>
                  </a:lnTo>
                  <a:lnTo>
                    <a:pt x="15" y="29"/>
                  </a:lnTo>
                  <a:lnTo>
                    <a:pt x="17" y="33"/>
                  </a:lnTo>
                  <a:lnTo>
                    <a:pt x="21" y="37"/>
                  </a:lnTo>
                  <a:lnTo>
                    <a:pt x="23" y="39"/>
                  </a:lnTo>
                  <a:lnTo>
                    <a:pt x="26" y="40"/>
                  </a:lnTo>
                  <a:lnTo>
                    <a:pt x="29" y="42"/>
                  </a:lnTo>
                  <a:lnTo>
                    <a:pt x="32" y="40"/>
                  </a:lnTo>
                  <a:lnTo>
                    <a:pt x="34" y="39"/>
                  </a:lnTo>
                  <a:lnTo>
                    <a:pt x="38" y="37"/>
                  </a:lnTo>
                  <a:lnTo>
                    <a:pt x="41" y="33"/>
                  </a:lnTo>
                  <a:lnTo>
                    <a:pt x="43" y="34"/>
                  </a:lnTo>
                  <a:lnTo>
                    <a:pt x="40" y="39"/>
                  </a:lnTo>
                  <a:lnTo>
                    <a:pt x="37" y="44"/>
                  </a:lnTo>
                  <a:lnTo>
                    <a:pt x="33" y="47"/>
                  </a:lnTo>
                  <a:lnTo>
                    <a:pt x="30" y="49"/>
                  </a:lnTo>
                  <a:lnTo>
                    <a:pt x="26" y="50"/>
                  </a:lnTo>
                  <a:lnTo>
                    <a:pt x="22" y="50"/>
                  </a:lnTo>
                  <a:lnTo>
                    <a:pt x="16" y="50"/>
                  </a:lnTo>
                  <a:lnTo>
                    <a:pt x="12" y="48"/>
                  </a:lnTo>
                  <a:lnTo>
                    <a:pt x="8" y="46"/>
                  </a:lnTo>
                  <a:lnTo>
                    <a:pt x="5" y="42"/>
                  </a:lnTo>
                  <a:lnTo>
                    <a:pt x="3" y="37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3" y="15"/>
                  </a:lnTo>
                  <a:lnTo>
                    <a:pt x="7" y="8"/>
                  </a:lnTo>
                  <a:lnTo>
                    <a:pt x="12" y="3"/>
                  </a:lnTo>
                  <a:lnTo>
                    <a:pt x="17" y="1"/>
                  </a:lnTo>
                  <a:lnTo>
                    <a:pt x="23" y="0"/>
                  </a:lnTo>
                  <a:lnTo>
                    <a:pt x="28" y="1"/>
                  </a:lnTo>
                  <a:lnTo>
                    <a:pt x="32" y="3"/>
                  </a:lnTo>
                  <a:lnTo>
                    <a:pt x="37" y="6"/>
                  </a:lnTo>
                  <a:lnTo>
                    <a:pt x="41" y="14"/>
                  </a:lnTo>
                  <a:lnTo>
                    <a:pt x="43" y="23"/>
                  </a:lnTo>
                  <a:close/>
                  <a:moveTo>
                    <a:pt x="29" y="20"/>
                  </a:moveTo>
                  <a:lnTo>
                    <a:pt x="29" y="15"/>
                  </a:lnTo>
                  <a:lnTo>
                    <a:pt x="29" y="12"/>
                  </a:lnTo>
                  <a:lnTo>
                    <a:pt x="28" y="9"/>
                  </a:lnTo>
                  <a:lnTo>
                    <a:pt x="27" y="6"/>
                  </a:lnTo>
                  <a:lnTo>
                    <a:pt x="25" y="4"/>
                  </a:lnTo>
                  <a:lnTo>
                    <a:pt x="24" y="4"/>
                  </a:lnTo>
                  <a:lnTo>
                    <a:pt x="23" y="3"/>
                  </a:lnTo>
                  <a:lnTo>
                    <a:pt x="20" y="4"/>
                  </a:lnTo>
                  <a:lnTo>
                    <a:pt x="17" y="6"/>
                  </a:lnTo>
                  <a:lnTo>
                    <a:pt x="16" y="10"/>
                  </a:lnTo>
                  <a:lnTo>
                    <a:pt x="15" y="14"/>
                  </a:lnTo>
                  <a:lnTo>
                    <a:pt x="14" y="18"/>
                  </a:lnTo>
                  <a:lnTo>
                    <a:pt x="14" y="20"/>
                  </a:lnTo>
                  <a:lnTo>
                    <a:pt x="29" y="2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8" name="Freeform 5140"/>
            <p:cNvSpPr>
              <a:spLocks/>
            </p:cNvSpPr>
            <p:nvPr/>
          </p:nvSpPr>
          <p:spPr bwMode="auto">
            <a:xfrm>
              <a:off x="3215" y="2941"/>
              <a:ext cx="50" cy="48"/>
            </a:xfrm>
            <a:custGeom>
              <a:avLst/>
              <a:gdLst>
                <a:gd name="T0" fmla="*/ 38 w 50"/>
                <a:gd name="T1" fmla="*/ 34 h 48"/>
                <a:gd name="T2" fmla="*/ 44 w 50"/>
                <a:gd name="T3" fmla="*/ 43 h 48"/>
                <a:gd name="T4" fmla="*/ 47 w 50"/>
                <a:gd name="T5" fmla="*/ 46 h 48"/>
                <a:gd name="T6" fmla="*/ 50 w 50"/>
                <a:gd name="T7" fmla="*/ 48 h 48"/>
                <a:gd name="T8" fmla="*/ 23 w 50"/>
                <a:gd name="T9" fmla="*/ 46 h 48"/>
                <a:gd name="T10" fmla="*/ 27 w 50"/>
                <a:gd name="T11" fmla="*/ 45 h 48"/>
                <a:gd name="T12" fmla="*/ 27 w 50"/>
                <a:gd name="T13" fmla="*/ 44 h 48"/>
                <a:gd name="T14" fmla="*/ 26 w 50"/>
                <a:gd name="T15" fmla="*/ 39 h 48"/>
                <a:gd name="T16" fmla="*/ 17 w 50"/>
                <a:gd name="T17" fmla="*/ 36 h 48"/>
                <a:gd name="T18" fmla="*/ 15 w 50"/>
                <a:gd name="T19" fmla="*/ 41 h 48"/>
                <a:gd name="T20" fmla="*/ 14 w 50"/>
                <a:gd name="T21" fmla="*/ 42 h 48"/>
                <a:gd name="T22" fmla="*/ 14 w 50"/>
                <a:gd name="T23" fmla="*/ 44 h 48"/>
                <a:gd name="T24" fmla="*/ 15 w 50"/>
                <a:gd name="T25" fmla="*/ 45 h 48"/>
                <a:gd name="T26" fmla="*/ 17 w 50"/>
                <a:gd name="T27" fmla="*/ 46 h 48"/>
                <a:gd name="T28" fmla="*/ 19 w 50"/>
                <a:gd name="T29" fmla="*/ 48 h 48"/>
                <a:gd name="T30" fmla="*/ 0 w 50"/>
                <a:gd name="T31" fmla="*/ 46 h 48"/>
                <a:gd name="T32" fmla="*/ 6 w 50"/>
                <a:gd name="T33" fmla="*/ 44 h 48"/>
                <a:gd name="T34" fmla="*/ 12 w 50"/>
                <a:gd name="T35" fmla="*/ 38 h 48"/>
                <a:gd name="T36" fmla="*/ 19 w 50"/>
                <a:gd name="T37" fmla="*/ 29 h 48"/>
                <a:gd name="T38" fmla="*/ 9 w 50"/>
                <a:gd name="T39" fmla="*/ 9 h 48"/>
                <a:gd name="T40" fmla="*/ 4 w 50"/>
                <a:gd name="T41" fmla="*/ 4 h 48"/>
                <a:gd name="T42" fmla="*/ 0 w 50"/>
                <a:gd name="T43" fmla="*/ 2 h 48"/>
                <a:gd name="T44" fmla="*/ 27 w 50"/>
                <a:gd name="T45" fmla="*/ 0 h 48"/>
                <a:gd name="T46" fmla="*/ 27 w 50"/>
                <a:gd name="T47" fmla="*/ 2 h 48"/>
                <a:gd name="T48" fmla="*/ 22 w 50"/>
                <a:gd name="T49" fmla="*/ 4 h 48"/>
                <a:gd name="T50" fmla="*/ 22 w 50"/>
                <a:gd name="T51" fmla="*/ 5 h 48"/>
                <a:gd name="T52" fmla="*/ 23 w 50"/>
                <a:gd name="T53" fmla="*/ 7 h 48"/>
                <a:gd name="T54" fmla="*/ 29 w 50"/>
                <a:gd name="T55" fmla="*/ 16 h 48"/>
                <a:gd name="T56" fmla="*/ 33 w 50"/>
                <a:gd name="T57" fmla="*/ 10 h 48"/>
                <a:gd name="T58" fmla="*/ 34 w 50"/>
                <a:gd name="T59" fmla="*/ 5 h 48"/>
                <a:gd name="T60" fmla="*/ 33 w 50"/>
                <a:gd name="T61" fmla="*/ 3 h 48"/>
                <a:gd name="T62" fmla="*/ 30 w 50"/>
                <a:gd name="T63" fmla="*/ 2 h 48"/>
                <a:gd name="T64" fmla="*/ 48 w 50"/>
                <a:gd name="T65" fmla="*/ 0 h 48"/>
                <a:gd name="T66" fmla="*/ 45 w 50"/>
                <a:gd name="T67" fmla="*/ 3 h 48"/>
                <a:gd name="T68" fmla="*/ 38 w 50"/>
                <a:gd name="T69" fmla="*/ 7 h 48"/>
                <a:gd name="T70" fmla="*/ 30 w 50"/>
                <a:gd name="T71" fmla="*/ 1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0" h="48">
                  <a:moveTo>
                    <a:pt x="30" y="18"/>
                  </a:moveTo>
                  <a:lnTo>
                    <a:pt x="38" y="34"/>
                  </a:lnTo>
                  <a:lnTo>
                    <a:pt x="42" y="39"/>
                  </a:lnTo>
                  <a:lnTo>
                    <a:pt x="44" y="43"/>
                  </a:lnTo>
                  <a:lnTo>
                    <a:pt x="46" y="45"/>
                  </a:lnTo>
                  <a:lnTo>
                    <a:pt x="47" y="46"/>
                  </a:lnTo>
                  <a:lnTo>
                    <a:pt x="50" y="46"/>
                  </a:lnTo>
                  <a:lnTo>
                    <a:pt x="50" y="48"/>
                  </a:lnTo>
                  <a:lnTo>
                    <a:pt x="23" y="48"/>
                  </a:lnTo>
                  <a:lnTo>
                    <a:pt x="23" y="46"/>
                  </a:lnTo>
                  <a:lnTo>
                    <a:pt x="25" y="46"/>
                  </a:lnTo>
                  <a:lnTo>
                    <a:pt x="27" y="45"/>
                  </a:lnTo>
                  <a:lnTo>
                    <a:pt x="27" y="45"/>
                  </a:lnTo>
                  <a:lnTo>
                    <a:pt x="27" y="44"/>
                  </a:lnTo>
                  <a:lnTo>
                    <a:pt x="27" y="42"/>
                  </a:lnTo>
                  <a:lnTo>
                    <a:pt x="26" y="39"/>
                  </a:lnTo>
                  <a:lnTo>
                    <a:pt x="21" y="32"/>
                  </a:lnTo>
                  <a:lnTo>
                    <a:pt x="17" y="36"/>
                  </a:lnTo>
                  <a:lnTo>
                    <a:pt x="16" y="38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4" y="42"/>
                  </a:lnTo>
                  <a:lnTo>
                    <a:pt x="14" y="43"/>
                  </a:lnTo>
                  <a:lnTo>
                    <a:pt x="14" y="44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6" y="46"/>
                  </a:lnTo>
                  <a:lnTo>
                    <a:pt x="17" y="46"/>
                  </a:lnTo>
                  <a:lnTo>
                    <a:pt x="19" y="46"/>
                  </a:lnTo>
                  <a:lnTo>
                    <a:pt x="19" y="48"/>
                  </a:lnTo>
                  <a:lnTo>
                    <a:pt x="0" y="48"/>
                  </a:lnTo>
                  <a:lnTo>
                    <a:pt x="0" y="46"/>
                  </a:lnTo>
                  <a:lnTo>
                    <a:pt x="3" y="45"/>
                  </a:lnTo>
                  <a:lnTo>
                    <a:pt x="6" y="44"/>
                  </a:lnTo>
                  <a:lnTo>
                    <a:pt x="9" y="42"/>
                  </a:lnTo>
                  <a:lnTo>
                    <a:pt x="12" y="38"/>
                  </a:lnTo>
                  <a:lnTo>
                    <a:pt x="15" y="34"/>
                  </a:lnTo>
                  <a:lnTo>
                    <a:pt x="19" y="29"/>
                  </a:lnTo>
                  <a:lnTo>
                    <a:pt x="11" y="13"/>
                  </a:lnTo>
                  <a:lnTo>
                    <a:pt x="9" y="9"/>
                  </a:lnTo>
                  <a:lnTo>
                    <a:pt x="6" y="7"/>
                  </a:lnTo>
                  <a:lnTo>
                    <a:pt x="4" y="4"/>
                  </a:lnTo>
                  <a:lnTo>
                    <a:pt x="2" y="3"/>
                  </a:lnTo>
                  <a:lnTo>
                    <a:pt x="0" y="2"/>
                  </a:lnTo>
                  <a:lnTo>
                    <a:pt x="0" y="0"/>
                  </a:lnTo>
                  <a:lnTo>
                    <a:pt x="27" y="0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3" y="3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5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5" y="9"/>
                  </a:lnTo>
                  <a:lnTo>
                    <a:pt x="29" y="16"/>
                  </a:lnTo>
                  <a:lnTo>
                    <a:pt x="30" y="13"/>
                  </a:lnTo>
                  <a:lnTo>
                    <a:pt x="33" y="10"/>
                  </a:lnTo>
                  <a:lnTo>
                    <a:pt x="34" y="8"/>
                  </a:lnTo>
                  <a:lnTo>
                    <a:pt x="34" y="5"/>
                  </a:lnTo>
                  <a:lnTo>
                    <a:pt x="34" y="4"/>
                  </a:lnTo>
                  <a:lnTo>
                    <a:pt x="33" y="3"/>
                  </a:lnTo>
                  <a:lnTo>
                    <a:pt x="32" y="3"/>
                  </a:lnTo>
                  <a:lnTo>
                    <a:pt x="30" y="2"/>
                  </a:lnTo>
                  <a:lnTo>
                    <a:pt x="30" y="0"/>
                  </a:lnTo>
                  <a:lnTo>
                    <a:pt x="48" y="0"/>
                  </a:lnTo>
                  <a:lnTo>
                    <a:pt x="48" y="2"/>
                  </a:lnTo>
                  <a:lnTo>
                    <a:pt x="45" y="3"/>
                  </a:lnTo>
                  <a:lnTo>
                    <a:pt x="42" y="4"/>
                  </a:lnTo>
                  <a:lnTo>
                    <a:pt x="38" y="7"/>
                  </a:lnTo>
                  <a:lnTo>
                    <a:pt x="35" y="11"/>
                  </a:lnTo>
                  <a:lnTo>
                    <a:pt x="30" y="1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9" name="Freeform 5141"/>
            <p:cNvSpPr>
              <a:spLocks noEditPoints="1"/>
            </p:cNvSpPr>
            <p:nvPr/>
          </p:nvSpPr>
          <p:spPr bwMode="auto">
            <a:xfrm>
              <a:off x="3271" y="2940"/>
              <a:ext cx="51" cy="72"/>
            </a:xfrm>
            <a:custGeom>
              <a:avLst/>
              <a:gdLst>
                <a:gd name="T0" fmla="*/ 18 w 51"/>
                <a:gd name="T1" fmla="*/ 61 h 72"/>
                <a:gd name="T2" fmla="*/ 19 w 51"/>
                <a:gd name="T3" fmla="*/ 67 h 72"/>
                <a:gd name="T4" fmla="*/ 22 w 51"/>
                <a:gd name="T5" fmla="*/ 69 h 72"/>
                <a:gd name="T6" fmla="*/ 26 w 51"/>
                <a:gd name="T7" fmla="*/ 70 h 72"/>
                <a:gd name="T8" fmla="*/ 0 w 51"/>
                <a:gd name="T9" fmla="*/ 72 h 72"/>
                <a:gd name="T10" fmla="*/ 2 w 51"/>
                <a:gd name="T11" fmla="*/ 69 h 72"/>
                <a:gd name="T12" fmla="*/ 5 w 51"/>
                <a:gd name="T13" fmla="*/ 67 h 72"/>
                <a:gd name="T14" fmla="*/ 5 w 51"/>
                <a:gd name="T15" fmla="*/ 61 h 72"/>
                <a:gd name="T16" fmla="*/ 5 w 51"/>
                <a:gd name="T17" fmla="*/ 10 h 72"/>
                <a:gd name="T18" fmla="*/ 4 w 51"/>
                <a:gd name="T19" fmla="*/ 5 h 72"/>
                <a:gd name="T20" fmla="*/ 0 w 51"/>
                <a:gd name="T21" fmla="*/ 3 h 72"/>
                <a:gd name="T22" fmla="*/ 18 w 51"/>
                <a:gd name="T23" fmla="*/ 1 h 72"/>
                <a:gd name="T24" fmla="*/ 22 w 51"/>
                <a:gd name="T25" fmla="*/ 4 h 72"/>
                <a:gd name="T26" fmla="*/ 28 w 51"/>
                <a:gd name="T27" fmla="*/ 1 h 72"/>
                <a:gd name="T28" fmla="*/ 37 w 51"/>
                <a:gd name="T29" fmla="*/ 1 h 72"/>
                <a:gd name="T30" fmla="*/ 45 w 51"/>
                <a:gd name="T31" fmla="*/ 6 h 72"/>
                <a:gd name="T32" fmla="*/ 49 w 51"/>
                <a:gd name="T33" fmla="*/ 13 h 72"/>
                <a:gd name="T34" fmla="*/ 51 w 51"/>
                <a:gd name="T35" fmla="*/ 25 h 72"/>
                <a:gd name="T36" fmla="*/ 48 w 51"/>
                <a:gd name="T37" fmla="*/ 38 h 72"/>
                <a:gd name="T38" fmla="*/ 45 w 51"/>
                <a:gd name="T39" fmla="*/ 45 h 72"/>
                <a:gd name="T40" fmla="*/ 37 w 51"/>
                <a:gd name="T41" fmla="*/ 49 h 72"/>
                <a:gd name="T42" fmla="*/ 28 w 51"/>
                <a:gd name="T43" fmla="*/ 50 h 72"/>
                <a:gd name="T44" fmla="*/ 22 w 51"/>
                <a:gd name="T45" fmla="*/ 47 h 72"/>
                <a:gd name="T46" fmla="*/ 18 w 51"/>
                <a:gd name="T47" fmla="*/ 40 h 72"/>
                <a:gd name="T48" fmla="*/ 26 w 51"/>
                <a:gd name="T49" fmla="*/ 46 h 72"/>
                <a:gd name="T50" fmla="*/ 31 w 51"/>
                <a:gd name="T51" fmla="*/ 46 h 72"/>
                <a:gd name="T52" fmla="*/ 35 w 51"/>
                <a:gd name="T53" fmla="*/ 37 h 72"/>
                <a:gd name="T54" fmla="*/ 35 w 51"/>
                <a:gd name="T55" fmla="*/ 16 h 72"/>
                <a:gd name="T56" fmla="*/ 32 w 51"/>
                <a:gd name="T57" fmla="*/ 8 h 72"/>
                <a:gd name="T58" fmla="*/ 28 w 51"/>
                <a:gd name="T59" fmla="*/ 5 h 72"/>
                <a:gd name="T60" fmla="*/ 23 w 51"/>
                <a:gd name="T61" fmla="*/ 8 h 72"/>
                <a:gd name="T62" fmla="*/ 18 w 51"/>
                <a:gd name="T63" fmla="*/ 1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" h="72">
                  <a:moveTo>
                    <a:pt x="18" y="44"/>
                  </a:moveTo>
                  <a:lnTo>
                    <a:pt x="18" y="61"/>
                  </a:lnTo>
                  <a:lnTo>
                    <a:pt x="19" y="65"/>
                  </a:lnTo>
                  <a:lnTo>
                    <a:pt x="19" y="67"/>
                  </a:lnTo>
                  <a:lnTo>
                    <a:pt x="21" y="68"/>
                  </a:lnTo>
                  <a:lnTo>
                    <a:pt x="22" y="69"/>
                  </a:lnTo>
                  <a:lnTo>
                    <a:pt x="23" y="70"/>
                  </a:lnTo>
                  <a:lnTo>
                    <a:pt x="26" y="70"/>
                  </a:lnTo>
                  <a:lnTo>
                    <a:pt x="26" y="72"/>
                  </a:lnTo>
                  <a:lnTo>
                    <a:pt x="0" y="72"/>
                  </a:lnTo>
                  <a:lnTo>
                    <a:pt x="0" y="70"/>
                  </a:lnTo>
                  <a:lnTo>
                    <a:pt x="2" y="69"/>
                  </a:lnTo>
                  <a:lnTo>
                    <a:pt x="4" y="68"/>
                  </a:lnTo>
                  <a:lnTo>
                    <a:pt x="5" y="67"/>
                  </a:lnTo>
                  <a:lnTo>
                    <a:pt x="5" y="64"/>
                  </a:lnTo>
                  <a:lnTo>
                    <a:pt x="5" y="61"/>
                  </a:lnTo>
                  <a:lnTo>
                    <a:pt x="5" y="13"/>
                  </a:lnTo>
                  <a:lnTo>
                    <a:pt x="5" y="10"/>
                  </a:lnTo>
                  <a:lnTo>
                    <a:pt x="5" y="6"/>
                  </a:lnTo>
                  <a:lnTo>
                    <a:pt x="4" y="5"/>
                  </a:lnTo>
                  <a:lnTo>
                    <a:pt x="2" y="4"/>
                  </a:lnTo>
                  <a:lnTo>
                    <a:pt x="0" y="3"/>
                  </a:lnTo>
                  <a:lnTo>
                    <a:pt x="0" y="1"/>
                  </a:lnTo>
                  <a:lnTo>
                    <a:pt x="18" y="1"/>
                  </a:lnTo>
                  <a:lnTo>
                    <a:pt x="18" y="8"/>
                  </a:lnTo>
                  <a:lnTo>
                    <a:pt x="22" y="4"/>
                  </a:lnTo>
                  <a:lnTo>
                    <a:pt x="24" y="2"/>
                  </a:lnTo>
                  <a:lnTo>
                    <a:pt x="28" y="1"/>
                  </a:lnTo>
                  <a:lnTo>
                    <a:pt x="32" y="0"/>
                  </a:lnTo>
                  <a:lnTo>
                    <a:pt x="37" y="1"/>
                  </a:lnTo>
                  <a:lnTo>
                    <a:pt x="42" y="3"/>
                  </a:lnTo>
                  <a:lnTo>
                    <a:pt x="45" y="6"/>
                  </a:lnTo>
                  <a:lnTo>
                    <a:pt x="47" y="9"/>
                  </a:lnTo>
                  <a:lnTo>
                    <a:pt x="49" y="13"/>
                  </a:lnTo>
                  <a:lnTo>
                    <a:pt x="50" y="18"/>
                  </a:lnTo>
                  <a:lnTo>
                    <a:pt x="51" y="25"/>
                  </a:lnTo>
                  <a:lnTo>
                    <a:pt x="50" y="32"/>
                  </a:lnTo>
                  <a:lnTo>
                    <a:pt x="48" y="38"/>
                  </a:lnTo>
                  <a:lnTo>
                    <a:pt x="47" y="42"/>
                  </a:lnTo>
                  <a:lnTo>
                    <a:pt x="45" y="45"/>
                  </a:lnTo>
                  <a:lnTo>
                    <a:pt x="42" y="47"/>
                  </a:lnTo>
                  <a:lnTo>
                    <a:pt x="37" y="49"/>
                  </a:lnTo>
                  <a:lnTo>
                    <a:pt x="32" y="50"/>
                  </a:lnTo>
                  <a:lnTo>
                    <a:pt x="28" y="50"/>
                  </a:lnTo>
                  <a:lnTo>
                    <a:pt x="25" y="48"/>
                  </a:lnTo>
                  <a:lnTo>
                    <a:pt x="22" y="47"/>
                  </a:lnTo>
                  <a:lnTo>
                    <a:pt x="18" y="44"/>
                  </a:lnTo>
                  <a:close/>
                  <a:moveTo>
                    <a:pt x="18" y="40"/>
                  </a:moveTo>
                  <a:lnTo>
                    <a:pt x="23" y="44"/>
                  </a:lnTo>
                  <a:lnTo>
                    <a:pt x="26" y="46"/>
                  </a:lnTo>
                  <a:lnTo>
                    <a:pt x="29" y="47"/>
                  </a:lnTo>
                  <a:lnTo>
                    <a:pt x="31" y="46"/>
                  </a:lnTo>
                  <a:lnTo>
                    <a:pt x="33" y="44"/>
                  </a:lnTo>
                  <a:lnTo>
                    <a:pt x="35" y="37"/>
                  </a:lnTo>
                  <a:lnTo>
                    <a:pt x="36" y="27"/>
                  </a:lnTo>
                  <a:lnTo>
                    <a:pt x="35" y="16"/>
                  </a:lnTo>
                  <a:lnTo>
                    <a:pt x="33" y="9"/>
                  </a:lnTo>
                  <a:lnTo>
                    <a:pt x="32" y="8"/>
                  </a:lnTo>
                  <a:lnTo>
                    <a:pt x="30" y="6"/>
                  </a:lnTo>
                  <a:lnTo>
                    <a:pt x="28" y="5"/>
                  </a:lnTo>
                  <a:lnTo>
                    <a:pt x="26" y="6"/>
                  </a:lnTo>
                  <a:lnTo>
                    <a:pt x="23" y="8"/>
                  </a:lnTo>
                  <a:lnTo>
                    <a:pt x="21" y="11"/>
                  </a:lnTo>
                  <a:lnTo>
                    <a:pt x="18" y="14"/>
                  </a:lnTo>
                  <a:lnTo>
                    <a:pt x="18" y="4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0" name="Freeform 5142"/>
            <p:cNvSpPr>
              <a:spLocks noEditPoints="1"/>
            </p:cNvSpPr>
            <p:nvPr/>
          </p:nvSpPr>
          <p:spPr bwMode="auto">
            <a:xfrm>
              <a:off x="3329" y="2940"/>
              <a:ext cx="46" cy="50"/>
            </a:xfrm>
            <a:custGeom>
              <a:avLst/>
              <a:gdLst>
                <a:gd name="T0" fmla="*/ 23 w 46"/>
                <a:gd name="T1" fmla="*/ 0 h 50"/>
                <a:gd name="T2" fmla="*/ 29 w 46"/>
                <a:gd name="T3" fmla="*/ 1 h 50"/>
                <a:gd name="T4" fmla="*/ 35 w 46"/>
                <a:gd name="T5" fmla="*/ 3 h 50"/>
                <a:gd name="T6" fmla="*/ 38 w 46"/>
                <a:gd name="T7" fmla="*/ 5 h 50"/>
                <a:gd name="T8" fmla="*/ 41 w 46"/>
                <a:gd name="T9" fmla="*/ 9 h 50"/>
                <a:gd name="T10" fmla="*/ 43 w 46"/>
                <a:gd name="T11" fmla="*/ 13 h 50"/>
                <a:gd name="T12" fmla="*/ 45 w 46"/>
                <a:gd name="T13" fmla="*/ 18 h 50"/>
                <a:gd name="T14" fmla="*/ 46 w 46"/>
                <a:gd name="T15" fmla="*/ 26 h 50"/>
                <a:gd name="T16" fmla="*/ 45 w 46"/>
                <a:gd name="T17" fmla="*/ 32 h 50"/>
                <a:gd name="T18" fmla="*/ 43 w 46"/>
                <a:gd name="T19" fmla="*/ 37 h 50"/>
                <a:gd name="T20" fmla="*/ 41 w 46"/>
                <a:gd name="T21" fmla="*/ 42 h 50"/>
                <a:gd name="T22" fmla="*/ 33 w 46"/>
                <a:gd name="T23" fmla="*/ 48 h 50"/>
                <a:gd name="T24" fmla="*/ 23 w 46"/>
                <a:gd name="T25" fmla="*/ 50 h 50"/>
                <a:gd name="T26" fmla="*/ 13 w 46"/>
                <a:gd name="T27" fmla="*/ 48 h 50"/>
                <a:gd name="T28" fmla="*/ 6 w 46"/>
                <a:gd name="T29" fmla="*/ 43 h 50"/>
                <a:gd name="T30" fmla="*/ 1 w 46"/>
                <a:gd name="T31" fmla="*/ 34 h 50"/>
                <a:gd name="T32" fmla="*/ 0 w 46"/>
                <a:gd name="T33" fmla="*/ 26 h 50"/>
                <a:gd name="T34" fmla="*/ 1 w 46"/>
                <a:gd name="T35" fmla="*/ 16 h 50"/>
                <a:gd name="T36" fmla="*/ 6 w 46"/>
                <a:gd name="T37" fmla="*/ 8 h 50"/>
                <a:gd name="T38" fmla="*/ 9 w 46"/>
                <a:gd name="T39" fmla="*/ 4 h 50"/>
                <a:gd name="T40" fmla="*/ 13 w 46"/>
                <a:gd name="T41" fmla="*/ 2 h 50"/>
                <a:gd name="T42" fmla="*/ 18 w 46"/>
                <a:gd name="T43" fmla="*/ 1 h 50"/>
                <a:gd name="T44" fmla="*/ 23 w 46"/>
                <a:gd name="T45" fmla="*/ 0 h 50"/>
                <a:gd name="T46" fmla="*/ 23 w 46"/>
                <a:gd name="T47" fmla="*/ 3 h 50"/>
                <a:gd name="T48" fmla="*/ 20 w 46"/>
                <a:gd name="T49" fmla="*/ 4 h 50"/>
                <a:gd name="T50" fmla="*/ 18 w 46"/>
                <a:gd name="T51" fmla="*/ 5 h 50"/>
                <a:gd name="T52" fmla="*/ 17 w 46"/>
                <a:gd name="T53" fmla="*/ 8 h 50"/>
                <a:gd name="T54" fmla="*/ 16 w 46"/>
                <a:gd name="T55" fmla="*/ 10 h 50"/>
                <a:gd name="T56" fmla="*/ 14 w 46"/>
                <a:gd name="T57" fmla="*/ 13 h 50"/>
                <a:gd name="T58" fmla="*/ 14 w 46"/>
                <a:gd name="T59" fmla="*/ 17 h 50"/>
                <a:gd name="T60" fmla="*/ 14 w 46"/>
                <a:gd name="T61" fmla="*/ 22 h 50"/>
                <a:gd name="T62" fmla="*/ 13 w 46"/>
                <a:gd name="T63" fmla="*/ 29 h 50"/>
                <a:gd name="T64" fmla="*/ 14 w 46"/>
                <a:gd name="T65" fmla="*/ 34 h 50"/>
                <a:gd name="T66" fmla="*/ 14 w 46"/>
                <a:gd name="T67" fmla="*/ 39 h 50"/>
                <a:gd name="T68" fmla="*/ 16 w 46"/>
                <a:gd name="T69" fmla="*/ 43 h 50"/>
                <a:gd name="T70" fmla="*/ 18 w 46"/>
                <a:gd name="T71" fmla="*/ 45 h 50"/>
                <a:gd name="T72" fmla="*/ 20 w 46"/>
                <a:gd name="T73" fmla="*/ 46 h 50"/>
                <a:gd name="T74" fmla="*/ 23 w 46"/>
                <a:gd name="T75" fmla="*/ 47 h 50"/>
                <a:gd name="T76" fmla="*/ 25 w 46"/>
                <a:gd name="T77" fmla="*/ 47 h 50"/>
                <a:gd name="T78" fmla="*/ 27 w 46"/>
                <a:gd name="T79" fmla="*/ 46 h 50"/>
                <a:gd name="T80" fmla="*/ 29 w 46"/>
                <a:gd name="T81" fmla="*/ 44 h 50"/>
                <a:gd name="T82" fmla="*/ 30 w 46"/>
                <a:gd name="T83" fmla="*/ 40 h 50"/>
                <a:gd name="T84" fmla="*/ 31 w 46"/>
                <a:gd name="T85" fmla="*/ 33 h 50"/>
                <a:gd name="T86" fmla="*/ 31 w 46"/>
                <a:gd name="T87" fmla="*/ 21 h 50"/>
                <a:gd name="T88" fmla="*/ 31 w 46"/>
                <a:gd name="T89" fmla="*/ 16 h 50"/>
                <a:gd name="T90" fmla="*/ 31 w 46"/>
                <a:gd name="T91" fmla="*/ 12 h 50"/>
                <a:gd name="T92" fmla="*/ 30 w 46"/>
                <a:gd name="T93" fmla="*/ 10 h 50"/>
                <a:gd name="T94" fmla="*/ 29 w 46"/>
                <a:gd name="T95" fmla="*/ 6 h 50"/>
                <a:gd name="T96" fmla="*/ 27 w 46"/>
                <a:gd name="T97" fmla="*/ 4 h 50"/>
                <a:gd name="T98" fmla="*/ 25 w 46"/>
                <a:gd name="T99" fmla="*/ 4 h 50"/>
                <a:gd name="T100" fmla="*/ 23 w 46"/>
                <a:gd name="T101" fmla="*/ 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6" h="50">
                  <a:moveTo>
                    <a:pt x="23" y="0"/>
                  </a:moveTo>
                  <a:lnTo>
                    <a:pt x="29" y="1"/>
                  </a:lnTo>
                  <a:lnTo>
                    <a:pt x="35" y="3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5" y="18"/>
                  </a:lnTo>
                  <a:lnTo>
                    <a:pt x="46" y="26"/>
                  </a:lnTo>
                  <a:lnTo>
                    <a:pt x="45" y="32"/>
                  </a:lnTo>
                  <a:lnTo>
                    <a:pt x="43" y="37"/>
                  </a:lnTo>
                  <a:lnTo>
                    <a:pt x="41" y="42"/>
                  </a:lnTo>
                  <a:lnTo>
                    <a:pt x="33" y="48"/>
                  </a:lnTo>
                  <a:lnTo>
                    <a:pt x="23" y="50"/>
                  </a:lnTo>
                  <a:lnTo>
                    <a:pt x="13" y="48"/>
                  </a:lnTo>
                  <a:lnTo>
                    <a:pt x="6" y="43"/>
                  </a:lnTo>
                  <a:lnTo>
                    <a:pt x="1" y="34"/>
                  </a:lnTo>
                  <a:lnTo>
                    <a:pt x="0" y="26"/>
                  </a:lnTo>
                  <a:lnTo>
                    <a:pt x="1" y="16"/>
                  </a:lnTo>
                  <a:lnTo>
                    <a:pt x="6" y="8"/>
                  </a:lnTo>
                  <a:lnTo>
                    <a:pt x="9" y="4"/>
                  </a:lnTo>
                  <a:lnTo>
                    <a:pt x="13" y="2"/>
                  </a:lnTo>
                  <a:lnTo>
                    <a:pt x="18" y="1"/>
                  </a:lnTo>
                  <a:lnTo>
                    <a:pt x="23" y="0"/>
                  </a:lnTo>
                  <a:close/>
                  <a:moveTo>
                    <a:pt x="23" y="3"/>
                  </a:moveTo>
                  <a:lnTo>
                    <a:pt x="20" y="4"/>
                  </a:lnTo>
                  <a:lnTo>
                    <a:pt x="18" y="5"/>
                  </a:lnTo>
                  <a:lnTo>
                    <a:pt x="17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4" y="17"/>
                  </a:lnTo>
                  <a:lnTo>
                    <a:pt x="14" y="22"/>
                  </a:lnTo>
                  <a:lnTo>
                    <a:pt x="13" y="29"/>
                  </a:lnTo>
                  <a:lnTo>
                    <a:pt x="14" y="34"/>
                  </a:lnTo>
                  <a:lnTo>
                    <a:pt x="14" y="39"/>
                  </a:lnTo>
                  <a:lnTo>
                    <a:pt x="16" y="43"/>
                  </a:lnTo>
                  <a:lnTo>
                    <a:pt x="18" y="45"/>
                  </a:lnTo>
                  <a:lnTo>
                    <a:pt x="20" y="46"/>
                  </a:lnTo>
                  <a:lnTo>
                    <a:pt x="23" y="47"/>
                  </a:lnTo>
                  <a:lnTo>
                    <a:pt x="25" y="47"/>
                  </a:lnTo>
                  <a:lnTo>
                    <a:pt x="27" y="46"/>
                  </a:lnTo>
                  <a:lnTo>
                    <a:pt x="29" y="44"/>
                  </a:lnTo>
                  <a:lnTo>
                    <a:pt x="30" y="40"/>
                  </a:lnTo>
                  <a:lnTo>
                    <a:pt x="31" y="33"/>
                  </a:lnTo>
                  <a:lnTo>
                    <a:pt x="31" y="21"/>
                  </a:lnTo>
                  <a:lnTo>
                    <a:pt x="31" y="16"/>
                  </a:lnTo>
                  <a:lnTo>
                    <a:pt x="31" y="12"/>
                  </a:lnTo>
                  <a:lnTo>
                    <a:pt x="30" y="10"/>
                  </a:lnTo>
                  <a:lnTo>
                    <a:pt x="29" y="6"/>
                  </a:lnTo>
                  <a:lnTo>
                    <a:pt x="27" y="4"/>
                  </a:lnTo>
                  <a:lnTo>
                    <a:pt x="25" y="4"/>
                  </a:lnTo>
                  <a:lnTo>
                    <a:pt x="23" y="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1" name="Freeform 5143"/>
            <p:cNvSpPr>
              <a:spLocks/>
            </p:cNvSpPr>
            <p:nvPr/>
          </p:nvSpPr>
          <p:spPr bwMode="auto">
            <a:xfrm>
              <a:off x="3382" y="2940"/>
              <a:ext cx="34" cy="50"/>
            </a:xfrm>
            <a:custGeom>
              <a:avLst/>
              <a:gdLst>
                <a:gd name="T0" fmla="*/ 30 w 34"/>
                <a:gd name="T1" fmla="*/ 17 h 50"/>
                <a:gd name="T2" fmla="*/ 26 w 34"/>
                <a:gd name="T3" fmla="*/ 12 h 50"/>
                <a:gd name="T4" fmla="*/ 22 w 34"/>
                <a:gd name="T5" fmla="*/ 6 h 50"/>
                <a:gd name="T6" fmla="*/ 15 w 34"/>
                <a:gd name="T7" fmla="*/ 3 h 50"/>
                <a:gd name="T8" fmla="*/ 11 w 34"/>
                <a:gd name="T9" fmla="*/ 5 h 50"/>
                <a:gd name="T10" fmla="*/ 9 w 34"/>
                <a:gd name="T11" fmla="*/ 9 h 50"/>
                <a:gd name="T12" fmla="*/ 10 w 34"/>
                <a:gd name="T13" fmla="*/ 11 h 50"/>
                <a:gd name="T14" fmla="*/ 16 w 34"/>
                <a:gd name="T15" fmla="*/ 15 h 50"/>
                <a:gd name="T16" fmla="*/ 25 w 34"/>
                <a:gd name="T17" fmla="*/ 21 h 50"/>
                <a:gd name="T18" fmla="*/ 32 w 34"/>
                <a:gd name="T19" fmla="*/ 27 h 50"/>
                <a:gd name="T20" fmla="*/ 34 w 34"/>
                <a:gd name="T21" fmla="*/ 34 h 50"/>
                <a:gd name="T22" fmla="*/ 32 w 34"/>
                <a:gd name="T23" fmla="*/ 43 h 50"/>
                <a:gd name="T24" fmla="*/ 26 w 34"/>
                <a:gd name="T25" fmla="*/ 48 h 50"/>
                <a:gd name="T26" fmla="*/ 17 w 34"/>
                <a:gd name="T27" fmla="*/ 50 h 50"/>
                <a:gd name="T28" fmla="*/ 7 w 34"/>
                <a:gd name="T29" fmla="*/ 48 h 50"/>
                <a:gd name="T30" fmla="*/ 5 w 34"/>
                <a:gd name="T31" fmla="*/ 48 h 50"/>
                <a:gd name="T32" fmla="*/ 2 w 34"/>
                <a:gd name="T33" fmla="*/ 50 h 50"/>
                <a:gd name="T34" fmla="*/ 0 w 34"/>
                <a:gd name="T35" fmla="*/ 33 h 50"/>
                <a:gd name="T36" fmla="*/ 4 w 34"/>
                <a:gd name="T37" fmla="*/ 37 h 50"/>
                <a:gd name="T38" fmla="*/ 9 w 34"/>
                <a:gd name="T39" fmla="*/ 44 h 50"/>
                <a:gd name="T40" fmla="*/ 18 w 34"/>
                <a:gd name="T41" fmla="*/ 47 h 50"/>
                <a:gd name="T42" fmla="*/ 22 w 34"/>
                <a:gd name="T43" fmla="*/ 46 h 50"/>
                <a:gd name="T44" fmla="*/ 24 w 34"/>
                <a:gd name="T45" fmla="*/ 42 h 50"/>
                <a:gd name="T46" fmla="*/ 22 w 34"/>
                <a:gd name="T47" fmla="*/ 37 h 50"/>
                <a:gd name="T48" fmla="*/ 18 w 34"/>
                <a:gd name="T49" fmla="*/ 34 h 50"/>
                <a:gd name="T50" fmla="*/ 9 w 34"/>
                <a:gd name="T51" fmla="*/ 29 h 50"/>
                <a:gd name="T52" fmla="*/ 3 w 34"/>
                <a:gd name="T53" fmla="*/ 23 h 50"/>
                <a:gd name="T54" fmla="*/ 0 w 34"/>
                <a:gd name="T55" fmla="*/ 18 h 50"/>
                <a:gd name="T56" fmla="*/ 0 w 34"/>
                <a:gd name="T57" fmla="*/ 11 h 50"/>
                <a:gd name="T58" fmla="*/ 4 w 34"/>
                <a:gd name="T59" fmla="*/ 4 h 50"/>
                <a:gd name="T60" fmla="*/ 10 w 34"/>
                <a:gd name="T61" fmla="*/ 1 h 50"/>
                <a:gd name="T62" fmla="*/ 19 w 34"/>
                <a:gd name="T63" fmla="*/ 1 h 50"/>
                <a:gd name="T64" fmla="*/ 24 w 34"/>
                <a:gd name="T65" fmla="*/ 2 h 50"/>
                <a:gd name="T66" fmla="*/ 26 w 34"/>
                <a:gd name="T67" fmla="*/ 2 h 50"/>
                <a:gd name="T68" fmla="*/ 27 w 34"/>
                <a:gd name="T69" fmla="*/ 1 h 50"/>
                <a:gd name="T70" fmla="*/ 30 w 34"/>
                <a:gd name="T7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4" h="50">
                  <a:moveTo>
                    <a:pt x="30" y="0"/>
                  </a:moveTo>
                  <a:lnTo>
                    <a:pt x="30" y="17"/>
                  </a:lnTo>
                  <a:lnTo>
                    <a:pt x="28" y="17"/>
                  </a:lnTo>
                  <a:lnTo>
                    <a:pt x="26" y="12"/>
                  </a:lnTo>
                  <a:lnTo>
                    <a:pt x="24" y="9"/>
                  </a:lnTo>
                  <a:lnTo>
                    <a:pt x="22" y="6"/>
                  </a:lnTo>
                  <a:lnTo>
                    <a:pt x="18" y="4"/>
                  </a:lnTo>
                  <a:lnTo>
                    <a:pt x="15" y="3"/>
                  </a:lnTo>
                  <a:lnTo>
                    <a:pt x="12" y="4"/>
                  </a:lnTo>
                  <a:lnTo>
                    <a:pt x="11" y="5"/>
                  </a:lnTo>
                  <a:lnTo>
                    <a:pt x="10" y="6"/>
                  </a:lnTo>
                  <a:lnTo>
                    <a:pt x="9" y="9"/>
                  </a:lnTo>
                  <a:lnTo>
                    <a:pt x="10" y="10"/>
                  </a:lnTo>
                  <a:lnTo>
                    <a:pt x="10" y="11"/>
                  </a:lnTo>
                  <a:lnTo>
                    <a:pt x="12" y="13"/>
                  </a:lnTo>
                  <a:lnTo>
                    <a:pt x="16" y="15"/>
                  </a:lnTo>
                  <a:lnTo>
                    <a:pt x="21" y="18"/>
                  </a:lnTo>
                  <a:lnTo>
                    <a:pt x="25" y="21"/>
                  </a:lnTo>
                  <a:lnTo>
                    <a:pt x="29" y="25"/>
                  </a:lnTo>
                  <a:lnTo>
                    <a:pt x="32" y="27"/>
                  </a:lnTo>
                  <a:lnTo>
                    <a:pt x="34" y="30"/>
                  </a:lnTo>
                  <a:lnTo>
                    <a:pt x="34" y="34"/>
                  </a:lnTo>
                  <a:lnTo>
                    <a:pt x="34" y="38"/>
                  </a:lnTo>
                  <a:lnTo>
                    <a:pt x="32" y="43"/>
                  </a:lnTo>
                  <a:lnTo>
                    <a:pt x="29" y="46"/>
                  </a:lnTo>
                  <a:lnTo>
                    <a:pt x="26" y="48"/>
                  </a:lnTo>
                  <a:lnTo>
                    <a:pt x="22" y="50"/>
                  </a:lnTo>
                  <a:lnTo>
                    <a:pt x="17" y="50"/>
                  </a:lnTo>
                  <a:lnTo>
                    <a:pt x="12" y="50"/>
                  </a:lnTo>
                  <a:lnTo>
                    <a:pt x="7" y="48"/>
                  </a:lnTo>
                  <a:lnTo>
                    <a:pt x="6" y="48"/>
                  </a:lnTo>
                  <a:lnTo>
                    <a:pt x="5" y="48"/>
                  </a:lnTo>
                  <a:lnTo>
                    <a:pt x="3" y="48"/>
                  </a:lnTo>
                  <a:lnTo>
                    <a:pt x="2" y="50"/>
                  </a:lnTo>
                  <a:lnTo>
                    <a:pt x="0" y="50"/>
                  </a:lnTo>
                  <a:lnTo>
                    <a:pt x="0" y="33"/>
                  </a:lnTo>
                  <a:lnTo>
                    <a:pt x="2" y="33"/>
                  </a:lnTo>
                  <a:lnTo>
                    <a:pt x="4" y="37"/>
                  </a:lnTo>
                  <a:lnTo>
                    <a:pt x="6" y="40"/>
                  </a:lnTo>
                  <a:lnTo>
                    <a:pt x="9" y="44"/>
                  </a:lnTo>
                  <a:lnTo>
                    <a:pt x="13" y="46"/>
                  </a:lnTo>
                  <a:lnTo>
                    <a:pt x="18" y="47"/>
                  </a:lnTo>
                  <a:lnTo>
                    <a:pt x="20" y="47"/>
                  </a:lnTo>
                  <a:lnTo>
                    <a:pt x="22" y="46"/>
                  </a:lnTo>
                  <a:lnTo>
                    <a:pt x="23" y="44"/>
                  </a:lnTo>
                  <a:lnTo>
                    <a:pt x="24" y="42"/>
                  </a:lnTo>
                  <a:lnTo>
                    <a:pt x="23" y="39"/>
                  </a:lnTo>
                  <a:lnTo>
                    <a:pt x="22" y="37"/>
                  </a:lnTo>
                  <a:lnTo>
                    <a:pt x="21" y="36"/>
                  </a:lnTo>
                  <a:lnTo>
                    <a:pt x="18" y="34"/>
                  </a:lnTo>
                  <a:lnTo>
                    <a:pt x="15" y="32"/>
                  </a:lnTo>
                  <a:lnTo>
                    <a:pt x="9" y="29"/>
                  </a:lnTo>
                  <a:lnTo>
                    <a:pt x="6" y="26"/>
                  </a:lnTo>
                  <a:lnTo>
                    <a:pt x="3" y="23"/>
                  </a:lnTo>
                  <a:lnTo>
                    <a:pt x="2" y="21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2" y="8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1"/>
                  </a:lnTo>
                  <a:lnTo>
                    <a:pt x="15" y="0"/>
                  </a:lnTo>
                  <a:lnTo>
                    <a:pt x="19" y="1"/>
                  </a:lnTo>
                  <a:lnTo>
                    <a:pt x="23" y="2"/>
                  </a:lnTo>
                  <a:lnTo>
                    <a:pt x="24" y="2"/>
                  </a:lnTo>
                  <a:lnTo>
                    <a:pt x="25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7" y="1"/>
                  </a:lnTo>
                  <a:lnTo>
                    <a:pt x="28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2" name="Freeform 5144"/>
            <p:cNvSpPr>
              <a:spLocks/>
            </p:cNvSpPr>
            <p:nvPr/>
          </p:nvSpPr>
          <p:spPr bwMode="auto">
            <a:xfrm>
              <a:off x="3424" y="2941"/>
              <a:ext cx="49" cy="49"/>
            </a:xfrm>
            <a:custGeom>
              <a:avLst/>
              <a:gdLst>
                <a:gd name="T0" fmla="*/ 45 w 49"/>
                <a:gd name="T1" fmla="*/ 0 h 49"/>
                <a:gd name="T2" fmla="*/ 45 w 49"/>
                <a:gd name="T3" fmla="*/ 37 h 49"/>
                <a:gd name="T4" fmla="*/ 45 w 49"/>
                <a:gd name="T5" fmla="*/ 41 h 49"/>
                <a:gd name="T6" fmla="*/ 46 w 49"/>
                <a:gd name="T7" fmla="*/ 43 h 49"/>
                <a:gd name="T8" fmla="*/ 46 w 49"/>
                <a:gd name="T9" fmla="*/ 44 h 49"/>
                <a:gd name="T10" fmla="*/ 47 w 49"/>
                <a:gd name="T11" fmla="*/ 45 h 49"/>
                <a:gd name="T12" fmla="*/ 49 w 49"/>
                <a:gd name="T13" fmla="*/ 46 h 49"/>
                <a:gd name="T14" fmla="*/ 49 w 49"/>
                <a:gd name="T15" fmla="*/ 48 h 49"/>
                <a:gd name="T16" fmla="*/ 31 w 49"/>
                <a:gd name="T17" fmla="*/ 48 h 49"/>
                <a:gd name="T18" fmla="*/ 31 w 49"/>
                <a:gd name="T19" fmla="*/ 42 h 49"/>
                <a:gd name="T20" fmla="*/ 28 w 49"/>
                <a:gd name="T21" fmla="*/ 45 h 49"/>
                <a:gd name="T22" fmla="*/ 23 w 49"/>
                <a:gd name="T23" fmla="*/ 47 h 49"/>
                <a:gd name="T24" fmla="*/ 20 w 49"/>
                <a:gd name="T25" fmla="*/ 49 h 49"/>
                <a:gd name="T26" fmla="*/ 16 w 49"/>
                <a:gd name="T27" fmla="*/ 49 h 49"/>
                <a:gd name="T28" fmla="*/ 13 w 49"/>
                <a:gd name="T29" fmla="*/ 48 h 49"/>
                <a:gd name="T30" fmla="*/ 10 w 49"/>
                <a:gd name="T31" fmla="*/ 47 h 49"/>
                <a:gd name="T32" fmla="*/ 6 w 49"/>
                <a:gd name="T33" fmla="*/ 44 h 49"/>
                <a:gd name="T34" fmla="*/ 5 w 49"/>
                <a:gd name="T35" fmla="*/ 41 h 49"/>
                <a:gd name="T36" fmla="*/ 4 w 49"/>
                <a:gd name="T37" fmla="*/ 38 h 49"/>
                <a:gd name="T38" fmla="*/ 4 w 49"/>
                <a:gd name="T39" fmla="*/ 34 h 49"/>
                <a:gd name="T40" fmla="*/ 4 w 49"/>
                <a:gd name="T41" fmla="*/ 30 h 49"/>
                <a:gd name="T42" fmla="*/ 4 w 49"/>
                <a:gd name="T43" fmla="*/ 12 h 49"/>
                <a:gd name="T44" fmla="*/ 4 w 49"/>
                <a:gd name="T45" fmla="*/ 9 h 49"/>
                <a:gd name="T46" fmla="*/ 3 w 49"/>
                <a:gd name="T47" fmla="*/ 5 h 49"/>
                <a:gd name="T48" fmla="*/ 3 w 49"/>
                <a:gd name="T49" fmla="*/ 4 h 49"/>
                <a:gd name="T50" fmla="*/ 2 w 49"/>
                <a:gd name="T51" fmla="*/ 3 h 49"/>
                <a:gd name="T52" fmla="*/ 0 w 49"/>
                <a:gd name="T53" fmla="*/ 2 h 49"/>
                <a:gd name="T54" fmla="*/ 0 w 49"/>
                <a:gd name="T55" fmla="*/ 0 h 49"/>
                <a:gd name="T56" fmla="*/ 18 w 49"/>
                <a:gd name="T57" fmla="*/ 0 h 49"/>
                <a:gd name="T58" fmla="*/ 18 w 49"/>
                <a:gd name="T59" fmla="*/ 33 h 49"/>
                <a:gd name="T60" fmla="*/ 18 w 49"/>
                <a:gd name="T61" fmla="*/ 37 h 49"/>
                <a:gd name="T62" fmla="*/ 19 w 49"/>
                <a:gd name="T63" fmla="*/ 39 h 49"/>
                <a:gd name="T64" fmla="*/ 19 w 49"/>
                <a:gd name="T65" fmla="*/ 41 h 49"/>
                <a:gd name="T66" fmla="*/ 20 w 49"/>
                <a:gd name="T67" fmla="*/ 42 h 49"/>
                <a:gd name="T68" fmla="*/ 21 w 49"/>
                <a:gd name="T69" fmla="*/ 43 h 49"/>
                <a:gd name="T70" fmla="*/ 22 w 49"/>
                <a:gd name="T71" fmla="*/ 43 h 49"/>
                <a:gd name="T72" fmla="*/ 25 w 49"/>
                <a:gd name="T73" fmla="*/ 43 h 49"/>
                <a:gd name="T74" fmla="*/ 26 w 49"/>
                <a:gd name="T75" fmla="*/ 42 h 49"/>
                <a:gd name="T76" fmla="*/ 28 w 49"/>
                <a:gd name="T77" fmla="*/ 39 h 49"/>
                <a:gd name="T78" fmla="*/ 31 w 49"/>
                <a:gd name="T79" fmla="*/ 36 h 49"/>
                <a:gd name="T80" fmla="*/ 31 w 49"/>
                <a:gd name="T81" fmla="*/ 12 h 49"/>
                <a:gd name="T82" fmla="*/ 31 w 49"/>
                <a:gd name="T83" fmla="*/ 9 h 49"/>
                <a:gd name="T84" fmla="*/ 30 w 49"/>
                <a:gd name="T85" fmla="*/ 5 h 49"/>
                <a:gd name="T86" fmla="*/ 30 w 49"/>
                <a:gd name="T87" fmla="*/ 4 h 49"/>
                <a:gd name="T88" fmla="*/ 29 w 49"/>
                <a:gd name="T89" fmla="*/ 3 h 49"/>
                <a:gd name="T90" fmla="*/ 27 w 49"/>
                <a:gd name="T91" fmla="*/ 2 h 49"/>
                <a:gd name="T92" fmla="*/ 27 w 49"/>
                <a:gd name="T93" fmla="*/ 0 h 49"/>
                <a:gd name="T94" fmla="*/ 45 w 49"/>
                <a:gd name="T9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9" h="49">
                  <a:moveTo>
                    <a:pt x="45" y="0"/>
                  </a:moveTo>
                  <a:lnTo>
                    <a:pt x="45" y="37"/>
                  </a:lnTo>
                  <a:lnTo>
                    <a:pt x="45" y="41"/>
                  </a:lnTo>
                  <a:lnTo>
                    <a:pt x="46" y="43"/>
                  </a:lnTo>
                  <a:lnTo>
                    <a:pt x="46" y="44"/>
                  </a:lnTo>
                  <a:lnTo>
                    <a:pt x="47" y="45"/>
                  </a:lnTo>
                  <a:lnTo>
                    <a:pt x="49" y="46"/>
                  </a:lnTo>
                  <a:lnTo>
                    <a:pt x="49" y="48"/>
                  </a:lnTo>
                  <a:lnTo>
                    <a:pt x="31" y="48"/>
                  </a:lnTo>
                  <a:lnTo>
                    <a:pt x="31" y="42"/>
                  </a:lnTo>
                  <a:lnTo>
                    <a:pt x="28" y="45"/>
                  </a:lnTo>
                  <a:lnTo>
                    <a:pt x="23" y="47"/>
                  </a:lnTo>
                  <a:lnTo>
                    <a:pt x="20" y="49"/>
                  </a:lnTo>
                  <a:lnTo>
                    <a:pt x="16" y="49"/>
                  </a:lnTo>
                  <a:lnTo>
                    <a:pt x="13" y="48"/>
                  </a:lnTo>
                  <a:lnTo>
                    <a:pt x="10" y="47"/>
                  </a:lnTo>
                  <a:lnTo>
                    <a:pt x="6" y="44"/>
                  </a:lnTo>
                  <a:lnTo>
                    <a:pt x="5" y="41"/>
                  </a:lnTo>
                  <a:lnTo>
                    <a:pt x="4" y="38"/>
                  </a:lnTo>
                  <a:lnTo>
                    <a:pt x="4" y="34"/>
                  </a:lnTo>
                  <a:lnTo>
                    <a:pt x="4" y="30"/>
                  </a:lnTo>
                  <a:lnTo>
                    <a:pt x="4" y="12"/>
                  </a:lnTo>
                  <a:lnTo>
                    <a:pt x="4" y="9"/>
                  </a:lnTo>
                  <a:lnTo>
                    <a:pt x="3" y="5"/>
                  </a:lnTo>
                  <a:lnTo>
                    <a:pt x="3" y="4"/>
                  </a:lnTo>
                  <a:lnTo>
                    <a:pt x="2" y="3"/>
                  </a:lnTo>
                  <a:lnTo>
                    <a:pt x="0" y="2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33"/>
                  </a:lnTo>
                  <a:lnTo>
                    <a:pt x="18" y="37"/>
                  </a:lnTo>
                  <a:lnTo>
                    <a:pt x="19" y="39"/>
                  </a:lnTo>
                  <a:lnTo>
                    <a:pt x="19" y="41"/>
                  </a:lnTo>
                  <a:lnTo>
                    <a:pt x="20" y="42"/>
                  </a:lnTo>
                  <a:lnTo>
                    <a:pt x="21" y="43"/>
                  </a:lnTo>
                  <a:lnTo>
                    <a:pt x="22" y="43"/>
                  </a:lnTo>
                  <a:lnTo>
                    <a:pt x="25" y="43"/>
                  </a:lnTo>
                  <a:lnTo>
                    <a:pt x="26" y="42"/>
                  </a:lnTo>
                  <a:lnTo>
                    <a:pt x="28" y="39"/>
                  </a:lnTo>
                  <a:lnTo>
                    <a:pt x="31" y="36"/>
                  </a:lnTo>
                  <a:lnTo>
                    <a:pt x="31" y="12"/>
                  </a:lnTo>
                  <a:lnTo>
                    <a:pt x="31" y="9"/>
                  </a:lnTo>
                  <a:lnTo>
                    <a:pt x="30" y="5"/>
                  </a:lnTo>
                  <a:lnTo>
                    <a:pt x="30" y="4"/>
                  </a:lnTo>
                  <a:lnTo>
                    <a:pt x="29" y="3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3" name="Freeform 5145"/>
            <p:cNvSpPr>
              <a:spLocks/>
            </p:cNvSpPr>
            <p:nvPr/>
          </p:nvSpPr>
          <p:spPr bwMode="auto">
            <a:xfrm>
              <a:off x="3484" y="2940"/>
              <a:ext cx="40" cy="49"/>
            </a:xfrm>
            <a:custGeom>
              <a:avLst/>
              <a:gdLst>
                <a:gd name="T0" fmla="*/ 18 w 40"/>
                <a:gd name="T1" fmla="*/ 1 h 49"/>
                <a:gd name="T2" fmla="*/ 18 w 40"/>
                <a:gd name="T3" fmla="*/ 13 h 49"/>
                <a:gd name="T4" fmla="*/ 21 w 40"/>
                <a:gd name="T5" fmla="*/ 8 h 49"/>
                <a:gd name="T6" fmla="*/ 24 w 40"/>
                <a:gd name="T7" fmla="*/ 4 h 49"/>
                <a:gd name="T8" fmla="*/ 26 w 40"/>
                <a:gd name="T9" fmla="*/ 2 h 49"/>
                <a:gd name="T10" fmla="*/ 30 w 40"/>
                <a:gd name="T11" fmla="*/ 1 h 49"/>
                <a:gd name="T12" fmla="*/ 33 w 40"/>
                <a:gd name="T13" fmla="*/ 0 h 49"/>
                <a:gd name="T14" fmla="*/ 37 w 40"/>
                <a:gd name="T15" fmla="*/ 1 h 49"/>
                <a:gd name="T16" fmla="*/ 39 w 40"/>
                <a:gd name="T17" fmla="*/ 2 h 49"/>
                <a:gd name="T18" fmla="*/ 40 w 40"/>
                <a:gd name="T19" fmla="*/ 4 h 49"/>
                <a:gd name="T20" fmla="*/ 40 w 40"/>
                <a:gd name="T21" fmla="*/ 8 h 49"/>
                <a:gd name="T22" fmla="*/ 40 w 40"/>
                <a:gd name="T23" fmla="*/ 11 h 49"/>
                <a:gd name="T24" fmla="*/ 39 w 40"/>
                <a:gd name="T25" fmla="*/ 13 h 49"/>
                <a:gd name="T26" fmla="*/ 36 w 40"/>
                <a:gd name="T27" fmla="*/ 14 h 49"/>
                <a:gd name="T28" fmla="*/ 33 w 40"/>
                <a:gd name="T29" fmla="*/ 15 h 49"/>
                <a:gd name="T30" fmla="*/ 31 w 40"/>
                <a:gd name="T31" fmla="*/ 14 h 49"/>
                <a:gd name="T32" fmla="*/ 29 w 40"/>
                <a:gd name="T33" fmla="*/ 13 h 49"/>
                <a:gd name="T34" fmla="*/ 28 w 40"/>
                <a:gd name="T35" fmla="*/ 11 h 49"/>
                <a:gd name="T36" fmla="*/ 27 w 40"/>
                <a:gd name="T37" fmla="*/ 11 h 49"/>
                <a:gd name="T38" fmla="*/ 26 w 40"/>
                <a:gd name="T39" fmla="*/ 11 h 49"/>
                <a:gd name="T40" fmla="*/ 26 w 40"/>
                <a:gd name="T41" fmla="*/ 11 h 49"/>
                <a:gd name="T42" fmla="*/ 24 w 40"/>
                <a:gd name="T43" fmla="*/ 11 h 49"/>
                <a:gd name="T44" fmla="*/ 23 w 40"/>
                <a:gd name="T45" fmla="*/ 12 h 49"/>
                <a:gd name="T46" fmla="*/ 21 w 40"/>
                <a:gd name="T47" fmla="*/ 13 h 49"/>
                <a:gd name="T48" fmla="*/ 20 w 40"/>
                <a:gd name="T49" fmla="*/ 16 h 49"/>
                <a:gd name="T50" fmla="*/ 19 w 40"/>
                <a:gd name="T51" fmla="*/ 21 h 49"/>
                <a:gd name="T52" fmla="*/ 18 w 40"/>
                <a:gd name="T53" fmla="*/ 27 h 49"/>
                <a:gd name="T54" fmla="*/ 18 w 40"/>
                <a:gd name="T55" fmla="*/ 37 h 49"/>
                <a:gd name="T56" fmla="*/ 18 w 40"/>
                <a:gd name="T57" fmla="*/ 40 h 49"/>
                <a:gd name="T58" fmla="*/ 19 w 40"/>
                <a:gd name="T59" fmla="*/ 43 h 49"/>
                <a:gd name="T60" fmla="*/ 19 w 40"/>
                <a:gd name="T61" fmla="*/ 44 h 49"/>
                <a:gd name="T62" fmla="*/ 19 w 40"/>
                <a:gd name="T63" fmla="*/ 45 h 49"/>
                <a:gd name="T64" fmla="*/ 20 w 40"/>
                <a:gd name="T65" fmla="*/ 46 h 49"/>
                <a:gd name="T66" fmla="*/ 21 w 40"/>
                <a:gd name="T67" fmla="*/ 47 h 49"/>
                <a:gd name="T68" fmla="*/ 23 w 40"/>
                <a:gd name="T69" fmla="*/ 47 h 49"/>
                <a:gd name="T70" fmla="*/ 23 w 40"/>
                <a:gd name="T71" fmla="*/ 49 h 49"/>
                <a:gd name="T72" fmla="*/ 0 w 40"/>
                <a:gd name="T73" fmla="*/ 49 h 49"/>
                <a:gd name="T74" fmla="*/ 0 w 40"/>
                <a:gd name="T75" fmla="*/ 47 h 49"/>
                <a:gd name="T76" fmla="*/ 2 w 40"/>
                <a:gd name="T77" fmla="*/ 46 h 49"/>
                <a:gd name="T78" fmla="*/ 3 w 40"/>
                <a:gd name="T79" fmla="*/ 45 h 49"/>
                <a:gd name="T80" fmla="*/ 4 w 40"/>
                <a:gd name="T81" fmla="*/ 44 h 49"/>
                <a:gd name="T82" fmla="*/ 4 w 40"/>
                <a:gd name="T83" fmla="*/ 42 h 49"/>
                <a:gd name="T84" fmla="*/ 4 w 40"/>
                <a:gd name="T85" fmla="*/ 38 h 49"/>
                <a:gd name="T86" fmla="*/ 4 w 40"/>
                <a:gd name="T87" fmla="*/ 13 h 49"/>
                <a:gd name="T88" fmla="*/ 4 w 40"/>
                <a:gd name="T89" fmla="*/ 9 h 49"/>
                <a:gd name="T90" fmla="*/ 4 w 40"/>
                <a:gd name="T91" fmla="*/ 6 h 49"/>
                <a:gd name="T92" fmla="*/ 3 w 40"/>
                <a:gd name="T93" fmla="*/ 5 h 49"/>
                <a:gd name="T94" fmla="*/ 2 w 40"/>
                <a:gd name="T95" fmla="*/ 4 h 49"/>
                <a:gd name="T96" fmla="*/ 1 w 40"/>
                <a:gd name="T97" fmla="*/ 4 h 49"/>
                <a:gd name="T98" fmla="*/ 0 w 40"/>
                <a:gd name="T99" fmla="*/ 3 h 49"/>
                <a:gd name="T100" fmla="*/ 0 w 40"/>
                <a:gd name="T101" fmla="*/ 1 h 49"/>
                <a:gd name="T102" fmla="*/ 18 w 40"/>
                <a:gd name="T103" fmla="*/ 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0" h="49">
                  <a:moveTo>
                    <a:pt x="18" y="1"/>
                  </a:moveTo>
                  <a:lnTo>
                    <a:pt x="18" y="13"/>
                  </a:lnTo>
                  <a:lnTo>
                    <a:pt x="21" y="8"/>
                  </a:lnTo>
                  <a:lnTo>
                    <a:pt x="24" y="4"/>
                  </a:lnTo>
                  <a:lnTo>
                    <a:pt x="26" y="2"/>
                  </a:lnTo>
                  <a:lnTo>
                    <a:pt x="30" y="1"/>
                  </a:lnTo>
                  <a:lnTo>
                    <a:pt x="33" y="0"/>
                  </a:lnTo>
                  <a:lnTo>
                    <a:pt x="37" y="1"/>
                  </a:lnTo>
                  <a:lnTo>
                    <a:pt x="39" y="2"/>
                  </a:lnTo>
                  <a:lnTo>
                    <a:pt x="40" y="4"/>
                  </a:lnTo>
                  <a:lnTo>
                    <a:pt x="40" y="8"/>
                  </a:lnTo>
                  <a:lnTo>
                    <a:pt x="40" y="11"/>
                  </a:lnTo>
                  <a:lnTo>
                    <a:pt x="39" y="13"/>
                  </a:lnTo>
                  <a:lnTo>
                    <a:pt x="36" y="14"/>
                  </a:lnTo>
                  <a:lnTo>
                    <a:pt x="33" y="15"/>
                  </a:lnTo>
                  <a:lnTo>
                    <a:pt x="31" y="14"/>
                  </a:lnTo>
                  <a:lnTo>
                    <a:pt x="29" y="13"/>
                  </a:lnTo>
                  <a:lnTo>
                    <a:pt x="28" y="11"/>
                  </a:lnTo>
                  <a:lnTo>
                    <a:pt x="27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4" y="11"/>
                  </a:lnTo>
                  <a:lnTo>
                    <a:pt x="23" y="12"/>
                  </a:lnTo>
                  <a:lnTo>
                    <a:pt x="21" y="13"/>
                  </a:lnTo>
                  <a:lnTo>
                    <a:pt x="20" y="16"/>
                  </a:lnTo>
                  <a:lnTo>
                    <a:pt x="19" y="21"/>
                  </a:lnTo>
                  <a:lnTo>
                    <a:pt x="18" y="27"/>
                  </a:lnTo>
                  <a:lnTo>
                    <a:pt x="18" y="37"/>
                  </a:lnTo>
                  <a:lnTo>
                    <a:pt x="18" y="40"/>
                  </a:lnTo>
                  <a:lnTo>
                    <a:pt x="19" y="43"/>
                  </a:lnTo>
                  <a:lnTo>
                    <a:pt x="19" y="44"/>
                  </a:lnTo>
                  <a:lnTo>
                    <a:pt x="19" y="45"/>
                  </a:lnTo>
                  <a:lnTo>
                    <a:pt x="20" y="46"/>
                  </a:lnTo>
                  <a:lnTo>
                    <a:pt x="21" y="47"/>
                  </a:lnTo>
                  <a:lnTo>
                    <a:pt x="23" y="47"/>
                  </a:lnTo>
                  <a:lnTo>
                    <a:pt x="23" y="49"/>
                  </a:lnTo>
                  <a:lnTo>
                    <a:pt x="0" y="49"/>
                  </a:lnTo>
                  <a:lnTo>
                    <a:pt x="0" y="47"/>
                  </a:lnTo>
                  <a:lnTo>
                    <a:pt x="2" y="46"/>
                  </a:lnTo>
                  <a:lnTo>
                    <a:pt x="3" y="45"/>
                  </a:lnTo>
                  <a:lnTo>
                    <a:pt x="4" y="44"/>
                  </a:lnTo>
                  <a:lnTo>
                    <a:pt x="4" y="42"/>
                  </a:lnTo>
                  <a:lnTo>
                    <a:pt x="4" y="38"/>
                  </a:lnTo>
                  <a:lnTo>
                    <a:pt x="4" y="13"/>
                  </a:lnTo>
                  <a:lnTo>
                    <a:pt x="4" y="9"/>
                  </a:lnTo>
                  <a:lnTo>
                    <a:pt x="4" y="6"/>
                  </a:lnTo>
                  <a:lnTo>
                    <a:pt x="3" y="5"/>
                  </a:lnTo>
                  <a:lnTo>
                    <a:pt x="2" y="4"/>
                  </a:lnTo>
                  <a:lnTo>
                    <a:pt x="1" y="4"/>
                  </a:lnTo>
                  <a:lnTo>
                    <a:pt x="0" y="3"/>
                  </a:lnTo>
                  <a:lnTo>
                    <a:pt x="0" y="1"/>
                  </a:lnTo>
                  <a:lnTo>
                    <a:pt x="18" y="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4" name="Freeform 5146"/>
            <p:cNvSpPr>
              <a:spLocks noEditPoints="1"/>
            </p:cNvSpPr>
            <p:nvPr/>
          </p:nvSpPr>
          <p:spPr bwMode="auto">
            <a:xfrm>
              <a:off x="3528" y="2940"/>
              <a:ext cx="43" cy="50"/>
            </a:xfrm>
            <a:custGeom>
              <a:avLst/>
              <a:gdLst>
                <a:gd name="T0" fmla="*/ 43 w 43"/>
                <a:gd name="T1" fmla="*/ 23 h 50"/>
                <a:gd name="T2" fmla="*/ 15 w 43"/>
                <a:gd name="T3" fmla="*/ 23 h 50"/>
                <a:gd name="T4" fmla="*/ 16 w 43"/>
                <a:gd name="T5" fmla="*/ 29 h 50"/>
                <a:gd name="T6" fmla="*/ 17 w 43"/>
                <a:gd name="T7" fmla="*/ 33 h 50"/>
                <a:gd name="T8" fmla="*/ 20 w 43"/>
                <a:gd name="T9" fmla="*/ 37 h 50"/>
                <a:gd name="T10" fmla="*/ 23 w 43"/>
                <a:gd name="T11" fmla="*/ 39 h 50"/>
                <a:gd name="T12" fmla="*/ 26 w 43"/>
                <a:gd name="T13" fmla="*/ 40 h 50"/>
                <a:gd name="T14" fmla="*/ 30 w 43"/>
                <a:gd name="T15" fmla="*/ 42 h 50"/>
                <a:gd name="T16" fmla="*/ 32 w 43"/>
                <a:gd name="T17" fmla="*/ 40 h 50"/>
                <a:gd name="T18" fmla="*/ 35 w 43"/>
                <a:gd name="T19" fmla="*/ 39 h 50"/>
                <a:gd name="T20" fmla="*/ 38 w 43"/>
                <a:gd name="T21" fmla="*/ 37 h 50"/>
                <a:gd name="T22" fmla="*/ 40 w 43"/>
                <a:gd name="T23" fmla="*/ 33 h 50"/>
                <a:gd name="T24" fmla="*/ 43 w 43"/>
                <a:gd name="T25" fmla="*/ 34 h 50"/>
                <a:gd name="T26" fmla="*/ 39 w 43"/>
                <a:gd name="T27" fmla="*/ 39 h 50"/>
                <a:gd name="T28" fmla="*/ 37 w 43"/>
                <a:gd name="T29" fmla="*/ 44 h 50"/>
                <a:gd name="T30" fmla="*/ 34 w 43"/>
                <a:gd name="T31" fmla="*/ 47 h 50"/>
                <a:gd name="T32" fmla="*/ 30 w 43"/>
                <a:gd name="T33" fmla="*/ 49 h 50"/>
                <a:gd name="T34" fmla="*/ 27 w 43"/>
                <a:gd name="T35" fmla="*/ 50 h 50"/>
                <a:gd name="T36" fmla="*/ 22 w 43"/>
                <a:gd name="T37" fmla="*/ 50 h 50"/>
                <a:gd name="T38" fmla="*/ 17 w 43"/>
                <a:gd name="T39" fmla="*/ 50 h 50"/>
                <a:gd name="T40" fmla="*/ 13 w 43"/>
                <a:gd name="T41" fmla="*/ 48 h 50"/>
                <a:gd name="T42" fmla="*/ 9 w 43"/>
                <a:gd name="T43" fmla="*/ 46 h 50"/>
                <a:gd name="T44" fmla="*/ 5 w 43"/>
                <a:gd name="T45" fmla="*/ 42 h 50"/>
                <a:gd name="T46" fmla="*/ 2 w 43"/>
                <a:gd name="T47" fmla="*/ 37 h 50"/>
                <a:gd name="T48" fmla="*/ 1 w 43"/>
                <a:gd name="T49" fmla="*/ 32 h 50"/>
                <a:gd name="T50" fmla="*/ 0 w 43"/>
                <a:gd name="T51" fmla="*/ 26 h 50"/>
                <a:gd name="T52" fmla="*/ 2 w 43"/>
                <a:gd name="T53" fmla="*/ 15 h 50"/>
                <a:gd name="T54" fmla="*/ 8 w 43"/>
                <a:gd name="T55" fmla="*/ 8 h 50"/>
                <a:gd name="T56" fmla="*/ 12 w 43"/>
                <a:gd name="T57" fmla="*/ 3 h 50"/>
                <a:gd name="T58" fmla="*/ 17 w 43"/>
                <a:gd name="T59" fmla="*/ 1 h 50"/>
                <a:gd name="T60" fmla="*/ 23 w 43"/>
                <a:gd name="T61" fmla="*/ 0 h 50"/>
                <a:gd name="T62" fmla="*/ 28 w 43"/>
                <a:gd name="T63" fmla="*/ 1 h 50"/>
                <a:gd name="T64" fmla="*/ 33 w 43"/>
                <a:gd name="T65" fmla="*/ 3 h 50"/>
                <a:gd name="T66" fmla="*/ 36 w 43"/>
                <a:gd name="T67" fmla="*/ 6 h 50"/>
                <a:gd name="T68" fmla="*/ 40 w 43"/>
                <a:gd name="T69" fmla="*/ 14 h 50"/>
                <a:gd name="T70" fmla="*/ 43 w 43"/>
                <a:gd name="T71" fmla="*/ 23 h 50"/>
                <a:gd name="T72" fmla="*/ 30 w 43"/>
                <a:gd name="T73" fmla="*/ 20 h 50"/>
                <a:gd name="T74" fmla="*/ 29 w 43"/>
                <a:gd name="T75" fmla="*/ 15 h 50"/>
                <a:gd name="T76" fmla="*/ 29 w 43"/>
                <a:gd name="T77" fmla="*/ 12 h 50"/>
                <a:gd name="T78" fmla="*/ 29 w 43"/>
                <a:gd name="T79" fmla="*/ 9 h 50"/>
                <a:gd name="T80" fmla="*/ 28 w 43"/>
                <a:gd name="T81" fmla="*/ 6 h 50"/>
                <a:gd name="T82" fmla="*/ 26 w 43"/>
                <a:gd name="T83" fmla="*/ 4 h 50"/>
                <a:gd name="T84" fmla="*/ 24 w 43"/>
                <a:gd name="T85" fmla="*/ 4 h 50"/>
                <a:gd name="T86" fmla="*/ 22 w 43"/>
                <a:gd name="T87" fmla="*/ 3 h 50"/>
                <a:gd name="T88" fmla="*/ 20 w 43"/>
                <a:gd name="T89" fmla="*/ 4 h 50"/>
                <a:gd name="T90" fmla="*/ 18 w 43"/>
                <a:gd name="T91" fmla="*/ 6 h 50"/>
                <a:gd name="T92" fmla="*/ 16 w 43"/>
                <a:gd name="T93" fmla="*/ 10 h 50"/>
                <a:gd name="T94" fmla="*/ 15 w 43"/>
                <a:gd name="T95" fmla="*/ 14 h 50"/>
                <a:gd name="T96" fmla="*/ 15 w 43"/>
                <a:gd name="T97" fmla="*/ 18 h 50"/>
                <a:gd name="T98" fmla="*/ 15 w 43"/>
                <a:gd name="T99" fmla="*/ 20 h 50"/>
                <a:gd name="T100" fmla="*/ 30 w 43"/>
                <a:gd name="T101" fmla="*/ 2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3" h="50">
                  <a:moveTo>
                    <a:pt x="43" y="23"/>
                  </a:moveTo>
                  <a:lnTo>
                    <a:pt x="15" y="23"/>
                  </a:lnTo>
                  <a:lnTo>
                    <a:pt x="16" y="29"/>
                  </a:lnTo>
                  <a:lnTo>
                    <a:pt x="17" y="33"/>
                  </a:lnTo>
                  <a:lnTo>
                    <a:pt x="20" y="37"/>
                  </a:lnTo>
                  <a:lnTo>
                    <a:pt x="23" y="39"/>
                  </a:lnTo>
                  <a:lnTo>
                    <a:pt x="26" y="40"/>
                  </a:lnTo>
                  <a:lnTo>
                    <a:pt x="30" y="42"/>
                  </a:lnTo>
                  <a:lnTo>
                    <a:pt x="32" y="40"/>
                  </a:lnTo>
                  <a:lnTo>
                    <a:pt x="35" y="39"/>
                  </a:lnTo>
                  <a:lnTo>
                    <a:pt x="38" y="37"/>
                  </a:lnTo>
                  <a:lnTo>
                    <a:pt x="40" y="33"/>
                  </a:lnTo>
                  <a:lnTo>
                    <a:pt x="43" y="34"/>
                  </a:lnTo>
                  <a:lnTo>
                    <a:pt x="39" y="39"/>
                  </a:lnTo>
                  <a:lnTo>
                    <a:pt x="37" y="44"/>
                  </a:lnTo>
                  <a:lnTo>
                    <a:pt x="34" y="47"/>
                  </a:lnTo>
                  <a:lnTo>
                    <a:pt x="30" y="49"/>
                  </a:lnTo>
                  <a:lnTo>
                    <a:pt x="27" y="50"/>
                  </a:lnTo>
                  <a:lnTo>
                    <a:pt x="22" y="50"/>
                  </a:lnTo>
                  <a:lnTo>
                    <a:pt x="17" y="50"/>
                  </a:lnTo>
                  <a:lnTo>
                    <a:pt x="13" y="48"/>
                  </a:lnTo>
                  <a:lnTo>
                    <a:pt x="9" y="46"/>
                  </a:lnTo>
                  <a:lnTo>
                    <a:pt x="5" y="42"/>
                  </a:lnTo>
                  <a:lnTo>
                    <a:pt x="2" y="37"/>
                  </a:lnTo>
                  <a:lnTo>
                    <a:pt x="1" y="32"/>
                  </a:lnTo>
                  <a:lnTo>
                    <a:pt x="0" y="26"/>
                  </a:lnTo>
                  <a:lnTo>
                    <a:pt x="2" y="15"/>
                  </a:lnTo>
                  <a:lnTo>
                    <a:pt x="8" y="8"/>
                  </a:lnTo>
                  <a:lnTo>
                    <a:pt x="12" y="3"/>
                  </a:lnTo>
                  <a:lnTo>
                    <a:pt x="17" y="1"/>
                  </a:lnTo>
                  <a:lnTo>
                    <a:pt x="23" y="0"/>
                  </a:lnTo>
                  <a:lnTo>
                    <a:pt x="28" y="1"/>
                  </a:lnTo>
                  <a:lnTo>
                    <a:pt x="33" y="3"/>
                  </a:lnTo>
                  <a:lnTo>
                    <a:pt x="36" y="6"/>
                  </a:lnTo>
                  <a:lnTo>
                    <a:pt x="40" y="14"/>
                  </a:lnTo>
                  <a:lnTo>
                    <a:pt x="43" y="23"/>
                  </a:lnTo>
                  <a:close/>
                  <a:moveTo>
                    <a:pt x="30" y="20"/>
                  </a:moveTo>
                  <a:lnTo>
                    <a:pt x="29" y="15"/>
                  </a:lnTo>
                  <a:lnTo>
                    <a:pt x="29" y="12"/>
                  </a:lnTo>
                  <a:lnTo>
                    <a:pt x="29" y="9"/>
                  </a:lnTo>
                  <a:lnTo>
                    <a:pt x="28" y="6"/>
                  </a:lnTo>
                  <a:lnTo>
                    <a:pt x="26" y="4"/>
                  </a:lnTo>
                  <a:lnTo>
                    <a:pt x="24" y="4"/>
                  </a:lnTo>
                  <a:lnTo>
                    <a:pt x="22" y="3"/>
                  </a:lnTo>
                  <a:lnTo>
                    <a:pt x="20" y="4"/>
                  </a:lnTo>
                  <a:lnTo>
                    <a:pt x="18" y="6"/>
                  </a:lnTo>
                  <a:lnTo>
                    <a:pt x="16" y="10"/>
                  </a:lnTo>
                  <a:lnTo>
                    <a:pt x="15" y="14"/>
                  </a:lnTo>
                  <a:lnTo>
                    <a:pt x="15" y="18"/>
                  </a:lnTo>
                  <a:lnTo>
                    <a:pt x="15" y="20"/>
                  </a:lnTo>
                  <a:lnTo>
                    <a:pt x="30" y="2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5" name="Freeform 5147"/>
            <p:cNvSpPr>
              <a:spLocks/>
            </p:cNvSpPr>
            <p:nvPr/>
          </p:nvSpPr>
          <p:spPr bwMode="auto">
            <a:xfrm>
              <a:off x="3603" y="2917"/>
              <a:ext cx="30" cy="94"/>
            </a:xfrm>
            <a:custGeom>
              <a:avLst/>
              <a:gdLst>
                <a:gd name="T0" fmla="*/ 30 w 30"/>
                <a:gd name="T1" fmla="*/ 0 h 94"/>
                <a:gd name="T2" fmla="*/ 30 w 30"/>
                <a:gd name="T3" fmla="*/ 2 h 94"/>
                <a:gd name="T4" fmla="*/ 26 w 30"/>
                <a:gd name="T5" fmla="*/ 6 h 94"/>
                <a:gd name="T6" fmla="*/ 23 w 30"/>
                <a:gd name="T7" fmla="*/ 9 h 94"/>
                <a:gd name="T8" fmla="*/ 21 w 30"/>
                <a:gd name="T9" fmla="*/ 13 h 94"/>
                <a:gd name="T10" fmla="*/ 18 w 30"/>
                <a:gd name="T11" fmla="*/ 17 h 94"/>
                <a:gd name="T12" fmla="*/ 16 w 30"/>
                <a:gd name="T13" fmla="*/ 21 h 94"/>
                <a:gd name="T14" fmla="*/ 14 w 30"/>
                <a:gd name="T15" fmla="*/ 33 h 94"/>
                <a:gd name="T16" fmla="*/ 14 w 30"/>
                <a:gd name="T17" fmla="*/ 48 h 94"/>
                <a:gd name="T18" fmla="*/ 14 w 30"/>
                <a:gd name="T19" fmla="*/ 61 h 94"/>
                <a:gd name="T20" fmla="*/ 16 w 30"/>
                <a:gd name="T21" fmla="*/ 72 h 94"/>
                <a:gd name="T22" fmla="*/ 18 w 30"/>
                <a:gd name="T23" fmla="*/ 77 h 94"/>
                <a:gd name="T24" fmla="*/ 21 w 30"/>
                <a:gd name="T25" fmla="*/ 81 h 94"/>
                <a:gd name="T26" fmla="*/ 23 w 30"/>
                <a:gd name="T27" fmla="*/ 86 h 94"/>
                <a:gd name="T28" fmla="*/ 26 w 30"/>
                <a:gd name="T29" fmla="*/ 89 h 94"/>
                <a:gd name="T30" fmla="*/ 30 w 30"/>
                <a:gd name="T31" fmla="*/ 92 h 94"/>
                <a:gd name="T32" fmla="*/ 30 w 30"/>
                <a:gd name="T33" fmla="*/ 94 h 94"/>
                <a:gd name="T34" fmla="*/ 19 w 30"/>
                <a:gd name="T35" fmla="*/ 88 h 94"/>
                <a:gd name="T36" fmla="*/ 10 w 30"/>
                <a:gd name="T37" fmla="*/ 77 h 94"/>
                <a:gd name="T38" fmla="*/ 3 w 30"/>
                <a:gd name="T39" fmla="*/ 62 h 94"/>
                <a:gd name="T40" fmla="*/ 0 w 30"/>
                <a:gd name="T41" fmla="*/ 46 h 94"/>
                <a:gd name="T42" fmla="*/ 3 w 30"/>
                <a:gd name="T43" fmla="*/ 31 h 94"/>
                <a:gd name="T44" fmla="*/ 9 w 30"/>
                <a:gd name="T45" fmla="*/ 17 h 94"/>
                <a:gd name="T46" fmla="*/ 19 w 30"/>
                <a:gd name="T47" fmla="*/ 6 h 94"/>
                <a:gd name="T48" fmla="*/ 30 w 30"/>
                <a:gd name="T4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0" h="94">
                  <a:moveTo>
                    <a:pt x="30" y="0"/>
                  </a:moveTo>
                  <a:lnTo>
                    <a:pt x="30" y="2"/>
                  </a:lnTo>
                  <a:lnTo>
                    <a:pt x="26" y="6"/>
                  </a:lnTo>
                  <a:lnTo>
                    <a:pt x="23" y="9"/>
                  </a:lnTo>
                  <a:lnTo>
                    <a:pt x="21" y="13"/>
                  </a:lnTo>
                  <a:lnTo>
                    <a:pt x="18" y="17"/>
                  </a:lnTo>
                  <a:lnTo>
                    <a:pt x="16" y="21"/>
                  </a:lnTo>
                  <a:lnTo>
                    <a:pt x="14" y="33"/>
                  </a:lnTo>
                  <a:lnTo>
                    <a:pt x="14" y="48"/>
                  </a:lnTo>
                  <a:lnTo>
                    <a:pt x="14" y="61"/>
                  </a:lnTo>
                  <a:lnTo>
                    <a:pt x="16" y="72"/>
                  </a:lnTo>
                  <a:lnTo>
                    <a:pt x="18" y="77"/>
                  </a:lnTo>
                  <a:lnTo>
                    <a:pt x="21" y="81"/>
                  </a:lnTo>
                  <a:lnTo>
                    <a:pt x="23" y="86"/>
                  </a:lnTo>
                  <a:lnTo>
                    <a:pt x="26" y="89"/>
                  </a:lnTo>
                  <a:lnTo>
                    <a:pt x="30" y="92"/>
                  </a:lnTo>
                  <a:lnTo>
                    <a:pt x="30" y="94"/>
                  </a:lnTo>
                  <a:lnTo>
                    <a:pt x="19" y="88"/>
                  </a:lnTo>
                  <a:lnTo>
                    <a:pt x="10" y="77"/>
                  </a:lnTo>
                  <a:lnTo>
                    <a:pt x="3" y="62"/>
                  </a:lnTo>
                  <a:lnTo>
                    <a:pt x="0" y="46"/>
                  </a:lnTo>
                  <a:lnTo>
                    <a:pt x="3" y="31"/>
                  </a:lnTo>
                  <a:lnTo>
                    <a:pt x="9" y="17"/>
                  </a:lnTo>
                  <a:lnTo>
                    <a:pt x="19" y="6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6" name="Freeform 5148"/>
            <p:cNvSpPr>
              <a:spLocks/>
            </p:cNvSpPr>
            <p:nvPr/>
          </p:nvSpPr>
          <p:spPr bwMode="auto">
            <a:xfrm>
              <a:off x="3639" y="2918"/>
              <a:ext cx="56" cy="71"/>
            </a:xfrm>
            <a:custGeom>
              <a:avLst/>
              <a:gdLst>
                <a:gd name="T0" fmla="*/ 19 w 56"/>
                <a:gd name="T1" fmla="*/ 0 h 71"/>
                <a:gd name="T2" fmla="*/ 19 w 56"/>
                <a:gd name="T3" fmla="*/ 48 h 71"/>
                <a:gd name="T4" fmla="*/ 30 w 56"/>
                <a:gd name="T5" fmla="*/ 37 h 71"/>
                <a:gd name="T6" fmla="*/ 32 w 56"/>
                <a:gd name="T7" fmla="*/ 35 h 71"/>
                <a:gd name="T8" fmla="*/ 34 w 56"/>
                <a:gd name="T9" fmla="*/ 33 h 71"/>
                <a:gd name="T10" fmla="*/ 34 w 56"/>
                <a:gd name="T11" fmla="*/ 32 h 71"/>
                <a:gd name="T12" fmla="*/ 35 w 56"/>
                <a:gd name="T13" fmla="*/ 31 h 71"/>
                <a:gd name="T14" fmla="*/ 35 w 56"/>
                <a:gd name="T15" fmla="*/ 28 h 71"/>
                <a:gd name="T16" fmla="*/ 35 w 56"/>
                <a:gd name="T17" fmla="*/ 27 h 71"/>
                <a:gd name="T18" fmla="*/ 34 w 56"/>
                <a:gd name="T19" fmla="*/ 26 h 71"/>
                <a:gd name="T20" fmla="*/ 32 w 56"/>
                <a:gd name="T21" fmla="*/ 26 h 71"/>
                <a:gd name="T22" fmla="*/ 30 w 56"/>
                <a:gd name="T23" fmla="*/ 25 h 71"/>
                <a:gd name="T24" fmla="*/ 30 w 56"/>
                <a:gd name="T25" fmla="*/ 23 h 71"/>
                <a:gd name="T26" fmla="*/ 50 w 56"/>
                <a:gd name="T27" fmla="*/ 23 h 71"/>
                <a:gd name="T28" fmla="*/ 50 w 56"/>
                <a:gd name="T29" fmla="*/ 25 h 71"/>
                <a:gd name="T30" fmla="*/ 48 w 56"/>
                <a:gd name="T31" fmla="*/ 26 h 71"/>
                <a:gd name="T32" fmla="*/ 45 w 56"/>
                <a:gd name="T33" fmla="*/ 27 h 71"/>
                <a:gd name="T34" fmla="*/ 44 w 56"/>
                <a:gd name="T35" fmla="*/ 28 h 71"/>
                <a:gd name="T36" fmla="*/ 42 w 56"/>
                <a:gd name="T37" fmla="*/ 30 h 71"/>
                <a:gd name="T38" fmla="*/ 40 w 56"/>
                <a:gd name="T39" fmla="*/ 33 h 71"/>
                <a:gd name="T40" fmla="*/ 37 w 56"/>
                <a:gd name="T41" fmla="*/ 36 h 71"/>
                <a:gd name="T42" fmla="*/ 32 w 56"/>
                <a:gd name="T43" fmla="*/ 39 h 71"/>
                <a:gd name="T44" fmla="*/ 43 w 56"/>
                <a:gd name="T45" fmla="*/ 55 h 71"/>
                <a:gd name="T46" fmla="*/ 46 w 56"/>
                <a:gd name="T47" fmla="*/ 59 h 71"/>
                <a:gd name="T48" fmla="*/ 48 w 56"/>
                <a:gd name="T49" fmla="*/ 64 h 71"/>
                <a:gd name="T50" fmla="*/ 50 w 56"/>
                <a:gd name="T51" fmla="*/ 66 h 71"/>
                <a:gd name="T52" fmla="*/ 51 w 56"/>
                <a:gd name="T53" fmla="*/ 67 h 71"/>
                <a:gd name="T54" fmla="*/ 54 w 56"/>
                <a:gd name="T55" fmla="*/ 68 h 71"/>
                <a:gd name="T56" fmla="*/ 56 w 56"/>
                <a:gd name="T57" fmla="*/ 69 h 71"/>
                <a:gd name="T58" fmla="*/ 56 w 56"/>
                <a:gd name="T59" fmla="*/ 71 h 71"/>
                <a:gd name="T60" fmla="*/ 30 w 56"/>
                <a:gd name="T61" fmla="*/ 71 h 71"/>
                <a:gd name="T62" fmla="*/ 30 w 56"/>
                <a:gd name="T63" fmla="*/ 69 h 71"/>
                <a:gd name="T64" fmla="*/ 31 w 56"/>
                <a:gd name="T65" fmla="*/ 69 h 71"/>
                <a:gd name="T66" fmla="*/ 32 w 56"/>
                <a:gd name="T67" fmla="*/ 68 h 71"/>
                <a:gd name="T68" fmla="*/ 33 w 56"/>
                <a:gd name="T69" fmla="*/ 68 h 71"/>
                <a:gd name="T70" fmla="*/ 33 w 56"/>
                <a:gd name="T71" fmla="*/ 67 h 71"/>
                <a:gd name="T72" fmla="*/ 32 w 56"/>
                <a:gd name="T73" fmla="*/ 66 h 71"/>
                <a:gd name="T74" fmla="*/ 31 w 56"/>
                <a:gd name="T75" fmla="*/ 62 h 71"/>
                <a:gd name="T76" fmla="*/ 22 w 56"/>
                <a:gd name="T77" fmla="*/ 49 h 71"/>
                <a:gd name="T78" fmla="*/ 19 w 56"/>
                <a:gd name="T79" fmla="*/ 52 h 71"/>
                <a:gd name="T80" fmla="*/ 19 w 56"/>
                <a:gd name="T81" fmla="*/ 60 h 71"/>
                <a:gd name="T82" fmla="*/ 19 w 56"/>
                <a:gd name="T83" fmla="*/ 64 h 71"/>
                <a:gd name="T84" fmla="*/ 20 w 56"/>
                <a:gd name="T85" fmla="*/ 66 h 71"/>
                <a:gd name="T86" fmla="*/ 20 w 56"/>
                <a:gd name="T87" fmla="*/ 67 h 71"/>
                <a:gd name="T88" fmla="*/ 21 w 56"/>
                <a:gd name="T89" fmla="*/ 68 h 71"/>
                <a:gd name="T90" fmla="*/ 24 w 56"/>
                <a:gd name="T91" fmla="*/ 69 h 71"/>
                <a:gd name="T92" fmla="*/ 24 w 56"/>
                <a:gd name="T93" fmla="*/ 71 h 71"/>
                <a:gd name="T94" fmla="*/ 0 w 56"/>
                <a:gd name="T95" fmla="*/ 71 h 71"/>
                <a:gd name="T96" fmla="*/ 0 w 56"/>
                <a:gd name="T97" fmla="*/ 69 h 71"/>
                <a:gd name="T98" fmla="*/ 3 w 56"/>
                <a:gd name="T99" fmla="*/ 68 h 71"/>
                <a:gd name="T100" fmla="*/ 4 w 56"/>
                <a:gd name="T101" fmla="*/ 67 h 71"/>
                <a:gd name="T102" fmla="*/ 5 w 56"/>
                <a:gd name="T103" fmla="*/ 66 h 71"/>
                <a:gd name="T104" fmla="*/ 5 w 56"/>
                <a:gd name="T105" fmla="*/ 64 h 71"/>
                <a:gd name="T106" fmla="*/ 5 w 56"/>
                <a:gd name="T107" fmla="*/ 60 h 71"/>
                <a:gd name="T108" fmla="*/ 5 w 56"/>
                <a:gd name="T109" fmla="*/ 12 h 71"/>
                <a:gd name="T110" fmla="*/ 5 w 56"/>
                <a:gd name="T111" fmla="*/ 8 h 71"/>
                <a:gd name="T112" fmla="*/ 4 w 56"/>
                <a:gd name="T113" fmla="*/ 5 h 71"/>
                <a:gd name="T114" fmla="*/ 4 w 56"/>
                <a:gd name="T115" fmla="*/ 4 h 71"/>
                <a:gd name="T116" fmla="*/ 3 w 56"/>
                <a:gd name="T117" fmla="*/ 3 h 71"/>
                <a:gd name="T118" fmla="*/ 0 w 56"/>
                <a:gd name="T119" fmla="*/ 2 h 71"/>
                <a:gd name="T120" fmla="*/ 0 w 56"/>
                <a:gd name="T121" fmla="*/ 0 h 71"/>
                <a:gd name="T122" fmla="*/ 19 w 56"/>
                <a:gd name="T12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6" h="71">
                  <a:moveTo>
                    <a:pt x="19" y="0"/>
                  </a:moveTo>
                  <a:lnTo>
                    <a:pt x="19" y="48"/>
                  </a:lnTo>
                  <a:lnTo>
                    <a:pt x="30" y="37"/>
                  </a:lnTo>
                  <a:lnTo>
                    <a:pt x="32" y="35"/>
                  </a:lnTo>
                  <a:lnTo>
                    <a:pt x="34" y="33"/>
                  </a:lnTo>
                  <a:lnTo>
                    <a:pt x="34" y="32"/>
                  </a:lnTo>
                  <a:lnTo>
                    <a:pt x="35" y="31"/>
                  </a:lnTo>
                  <a:lnTo>
                    <a:pt x="35" y="28"/>
                  </a:lnTo>
                  <a:lnTo>
                    <a:pt x="35" y="27"/>
                  </a:lnTo>
                  <a:lnTo>
                    <a:pt x="34" y="26"/>
                  </a:lnTo>
                  <a:lnTo>
                    <a:pt x="32" y="26"/>
                  </a:lnTo>
                  <a:lnTo>
                    <a:pt x="30" y="25"/>
                  </a:lnTo>
                  <a:lnTo>
                    <a:pt x="30" y="23"/>
                  </a:lnTo>
                  <a:lnTo>
                    <a:pt x="50" y="23"/>
                  </a:lnTo>
                  <a:lnTo>
                    <a:pt x="50" y="25"/>
                  </a:lnTo>
                  <a:lnTo>
                    <a:pt x="48" y="26"/>
                  </a:lnTo>
                  <a:lnTo>
                    <a:pt x="45" y="27"/>
                  </a:lnTo>
                  <a:lnTo>
                    <a:pt x="44" y="28"/>
                  </a:lnTo>
                  <a:lnTo>
                    <a:pt x="42" y="30"/>
                  </a:lnTo>
                  <a:lnTo>
                    <a:pt x="40" y="33"/>
                  </a:lnTo>
                  <a:lnTo>
                    <a:pt x="37" y="36"/>
                  </a:lnTo>
                  <a:lnTo>
                    <a:pt x="32" y="39"/>
                  </a:lnTo>
                  <a:lnTo>
                    <a:pt x="43" y="55"/>
                  </a:lnTo>
                  <a:lnTo>
                    <a:pt x="46" y="59"/>
                  </a:lnTo>
                  <a:lnTo>
                    <a:pt x="48" y="64"/>
                  </a:lnTo>
                  <a:lnTo>
                    <a:pt x="50" y="66"/>
                  </a:lnTo>
                  <a:lnTo>
                    <a:pt x="51" y="67"/>
                  </a:lnTo>
                  <a:lnTo>
                    <a:pt x="54" y="68"/>
                  </a:lnTo>
                  <a:lnTo>
                    <a:pt x="56" y="69"/>
                  </a:lnTo>
                  <a:lnTo>
                    <a:pt x="56" y="71"/>
                  </a:lnTo>
                  <a:lnTo>
                    <a:pt x="30" y="71"/>
                  </a:lnTo>
                  <a:lnTo>
                    <a:pt x="30" y="69"/>
                  </a:lnTo>
                  <a:lnTo>
                    <a:pt x="31" y="69"/>
                  </a:lnTo>
                  <a:lnTo>
                    <a:pt x="32" y="68"/>
                  </a:lnTo>
                  <a:lnTo>
                    <a:pt x="33" y="68"/>
                  </a:lnTo>
                  <a:lnTo>
                    <a:pt x="33" y="67"/>
                  </a:lnTo>
                  <a:lnTo>
                    <a:pt x="32" y="66"/>
                  </a:lnTo>
                  <a:lnTo>
                    <a:pt x="31" y="62"/>
                  </a:lnTo>
                  <a:lnTo>
                    <a:pt x="22" y="49"/>
                  </a:lnTo>
                  <a:lnTo>
                    <a:pt x="19" y="52"/>
                  </a:lnTo>
                  <a:lnTo>
                    <a:pt x="19" y="60"/>
                  </a:lnTo>
                  <a:lnTo>
                    <a:pt x="19" y="64"/>
                  </a:lnTo>
                  <a:lnTo>
                    <a:pt x="20" y="66"/>
                  </a:lnTo>
                  <a:lnTo>
                    <a:pt x="20" y="67"/>
                  </a:lnTo>
                  <a:lnTo>
                    <a:pt x="21" y="68"/>
                  </a:lnTo>
                  <a:lnTo>
                    <a:pt x="24" y="69"/>
                  </a:lnTo>
                  <a:lnTo>
                    <a:pt x="24" y="71"/>
                  </a:lnTo>
                  <a:lnTo>
                    <a:pt x="0" y="71"/>
                  </a:lnTo>
                  <a:lnTo>
                    <a:pt x="0" y="69"/>
                  </a:lnTo>
                  <a:lnTo>
                    <a:pt x="3" y="68"/>
                  </a:lnTo>
                  <a:lnTo>
                    <a:pt x="4" y="67"/>
                  </a:lnTo>
                  <a:lnTo>
                    <a:pt x="5" y="66"/>
                  </a:lnTo>
                  <a:lnTo>
                    <a:pt x="5" y="64"/>
                  </a:lnTo>
                  <a:lnTo>
                    <a:pt x="5" y="60"/>
                  </a:lnTo>
                  <a:lnTo>
                    <a:pt x="5" y="12"/>
                  </a:lnTo>
                  <a:lnTo>
                    <a:pt x="5" y="8"/>
                  </a:lnTo>
                  <a:lnTo>
                    <a:pt x="4" y="5"/>
                  </a:lnTo>
                  <a:lnTo>
                    <a:pt x="4" y="4"/>
                  </a:lnTo>
                  <a:lnTo>
                    <a:pt x="3" y="3"/>
                  </a:lnTo>
                  <a:lnTo>
                    <a:pt x="0" y="2"/>
                  </a:lnTo>
                  <a:lnTo>
                    <a:pt x="0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7" name="Freeform 5149"/>
            <p:cNvSpPr>
              <a:spLocks noEditPoints="1"/>
            </p:cNvSpPr>
            <p:nvPr/>
          </p:nvSpPr>
          <p:spPr bwMode="auto">
            <a:xfrm>
              <a:off x="3696" y="2940"/>
              <a:ext cx="46" cy="72"/>
            </a:xfrm>
            <a:custGeom>
              <a:avLst/>
              <a:gdLst>
                <a:gd name="T0" fmla="*/ 46 w 46"/>
                <a:gd name="T1" fmla="*/ 1 h 72"/>
                <a:gd name="T2" fmla="*/ 37 w 46"/>
                <a:gd name="T3" fmla="*/ 6 h 72"/>
                <a:gd name="T4" fmla="*/ 40 w 46"/>
                <a:gd name="T5" fmla="*/ 12 h 72"/>
                <a:gd name="T6" fmla="*/ 41 w 46"/>
                <a:gd name="T7" fmla="*/ 17 h 72"/>
                <a:gd name="T8" fmla="*/ 39 w 46"/>
                <a:gd name="T9" fmla="*/ 27 h 72"/>
                <a:gd name="T10" fmla="*/ 30 w 46"/>
                <a:gd name="T11" fmla="*/ 32 h 72"/>
                <a:gd name="T12" fmla="*/ 22 w 46"/>
                <a:gd name="T13" fmla="*/ 34 h 72"/>
                <a:gd name="T14" fmla="*/ 19 w 46"/>
                <a:gd name="T15" fmla="*/ 34 h 72"/>
                <a:gd name="T16" fmla="*/ 13 w 46"/>
                <a:gd name="T17" fmla="*/ 35 h 72"/>
                <a:gd name="T18" fmla="*/ 11 w 46"/>
                <a:gd name="T19" fmla="*/ 37 h 72"/>
                <a:gd name="T20" fmla="*/ 11 w 46"/>
                <a:gd name="T21" fmla="*/ 42 h 72"/>
                <a:gd name="T22" fmla="*/ 13 w 46"/>
                <a:gd name="T23" fmla="*/ 44 h 72"/>
                <a:gd name="T24" fmla="*/ 25 w 46"/>
                <a:gd name="T25" fmla="*/ 44 h 72"/>
                <a:gd name="T26" fmla="*/ 37 w 46"/>
                <a:gd name="T27" fmla="*/ 45 h 72"/>
                <a:gd name="T28" fmla="*/ 43 w 46"/>
                <a:gd name="T29" fmla="*/ 49 h 72"/>
                <a:gd name="T30" fmla="*/ 46 w 46"/>
                <a:gd name="T31" fmla="*/ 56 h 72"/>
                <a:gd name="T32" fmla="*/ 43 w 46"/>
                <a:gd name="T33" fmla="*/ 64 h 72"/>
                <a:gd name="T34" fmla="*/ 36 w 46"/>
                <a:gd name="T35" fmla="*/ 69 h 72"/>
                <a:gd name="T36" fmla="*/ 26 w 46"/>
                <a:gd name="T37" fmla="*/ 72 h 72"/>
                <a:gd name="T38" fmla="*/ 15 w 46"/>
                <a:gd name="T39" fmla="*/ 72 h 72"/>
                <a:gd name="T40" fmla="*/ 5 w 46"/>
                <a:gd name="T41" fmla="*/ 69 h 72"/>
                <a:gd name="T42" fmla="*/ 0 w 46"/>
                <a:gd name="T43" fmla="*/ 65 h 72"/>
                <a:gd name="T44" fmla="*/ 0 w 46"/>
                <a:gd name="T45" fmla="*/ 60 h 72"/>
                <a:gd name="T46" fmla="*/ 4 w 46"/>
                <a:gd name="T47" fmla="*/ 56 h 72"/>
                <a:gd name="T48" fmla="*/ 5 w 46"/>
                <a:gd name="T49" fmla="*/ 52 h 72"/>
                <a:gd name="T50" fmla="*/ 1 w 46"/>
                <a:gd name="T51" fmla="*/ 48 h 72"/>
                <a:gd name="T52" fmla="*/ 2 w 46"/>
                <a:gd name="T53" fmla="*/ 43 h 72"/>
                <a:gd name="T54" fmla="*/ 7 w 46"/>
                <a:gd name="T55" fmla="*/ 36 h 72"/>
                <a:gd name="T56" fmla="*/ 8 w 46"/>
                <a:gd name="T57" fmla="*/ 31 h 72"/>
                <a:gd name="T58" fmla="*/ 3 w 46"/>
                <a:gd name="T59" fmla="*/ 27 h 72"/>
                <a:gd name="T60" fmla="*/ 0 w 46"/>
                <a:gd name="T61" fmla="*/ 20 h 72"/>
                <a:gd name="T62" fmla="*/ 0 w 46"/>
                <a:gd name="T63" fmla="*/ 13 h 72"/>
                <a:gd name="T64" fmla="*/ 5 w 46"/>
                <a:gd name="T65" fmla="*/ 5 h 72"/>
                <a:gd name="T66" fmla="*/ 13 w 46"/>
                <a:gd name="T67" fmla="*/ 1 h 72"/>
                <a:gd name="T68" fmla="*/ 24 w 46"/>
                <a:gd name="T69" fmla="*/ 0 h 72"/>
                <a:gd name="T70" fmla="*/ 21 w 46"/>
                <a:gd name="T71" fmla="*/ 3 h 72"/>
                <a:gd name="T72" fmla="*/ 16 w 46"/>
                <a:gd name="T73" fmla="*/ 6 h 72"/>
                <a:gd name="T74" fmla="*/ 15 w 46"/>
                <a:gd name="T75" fmla="*/ 13 h 72"/>
                <a:gd name="T76" fmla="*/ 15 w 46"/>
                <a:gd name="T77" fmla="*/ 22 h 72"/>
                <a:gd name="T78" fmla="*/ 16 w 46"/>
                <a:gd name="T79" fmla="*/ 29 h 72"/>
                <a:gd name="T80" fmla="*/ 20 w 46"/>
                <a:gd name="T81" fmla="*/ 31 h 72"/>
                <a:gd name="T82" fmla="*/ 25 w 46"/>
                <a:gd name="T83" fmla="*/ 29 h 72"/>
                <a:gd name="T84" fmla="*/ 27 w 46"/>
                <a:gd name="T85" fmla="*/ 22 h 72"/>
                <a:gd name="T86" fmla="*/ 27 w 46"/>
                <a:gd name="T87" fmla="*/ 13 h 72"/>
                <a:gd name="T88" fmla="*/ 25 w 46"/>
                <a:gd name="T89" fmla="*/ 6 h 72"/>
                <a:gd name="T90" fmla="*/ 21 w 46"/>
                <a:gd name="T91" fmla="*/ 3 h 72"/>
                <a:gd name="T92" fmla="*/ 15 w 46"/>
                <a:gd name="T93" fmla="*/ 55 h 72"/>
                <a:gd name="T94" fmla="*/ 11 w 46"/>
                <a:gd name="T95" fmla="*/ 56 h 72"/>
                <a:gd name="T96" fmla="*/ 8 w 46"/>
                <a:gd name="T97" fmla="*/ 62 h 72"/>
                <a:gd name="T98" fmla="*/ 11 w 46"/>
                <a:gd name="T99" fmla="*/ 67 h 72"/>
                <a:gd name="T100" fmla="*/ 18 w 46"/>
                <a:gd name="T101" fmla="*/ 69 h 72"/>
                <a:gd name="T102" fmla="*/ 26 w 46"/>
                <a:gd name="T103" fmla="*/ 69 h 72"/>
                <a:gd name="T104" fmla="*/ 33 w 46"/>
                <a:gd name="T105" fmla="*/ 67 h 72"/>
                <a:gd name="T106" fmla="*/ 37 w 46"/>
                <a:gd name="T107" fmla="*/ 63 h 72"/>
                <a:gd name="T108" fmla="*/ 37 w 46"/>
                <a:gd name="T109" fmla="*/ 60 h 72"/>
                <a:gd name="T110" fmla="*/ 35 w 46"/>
                <a:gd name="T111" fmla="*/ 57 h 72"/>
                <a:gd name="T112" fmla="*/ 30 w 46"/>
                <a:gd name="T113" fmla="*/ 56 h 72"/>
                <a:gd name="T114" fmla="*/ 23 w 46"/>
                <a:gd name="T115" fmla="*/ 55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6" h="72">
                  <a:moveTo>
                    <a:pt x="29" y="1"/>
                  </a:moveTo>
                  <a:lnTo>
                    <a:pt x="46" y="1"/>
                  </a:lnTo>
                  <a:lnTo>
                    <a:pt x="46" y="6"/>
                  </a:lnTo>
                  <a:lnTo>
                    <a:pt x="37" y="6"/>
                  </a:lnTo>
                  <a:lnTo>
                    <a:pt x="39" y="10"/>
                  </a:lnTo>
                  <a:lnTo>
                    <a:pt x="40" y="12"/>
                  </a:lnTo>
                  <a:lnTo>
                    <a:pt x="41" y="14"/>
                  </a:lnTo>
                  <a:lnTo>
                    <a:pt x="41" y="17"/>
                  </a:lnTo>
                  <a:lnTo>
                    <a:pt x="41" y="22"/>
                  </a:lnTo>
                  <a:lnTo>
                    <a:pt x="39" y="27"/>
                  </a:lnTo>
                  <a:lnTo>
                    <a:pt x="36" y="30"/>
                  </a:lnTo>
                  <a:lnTo>
                    <a:pt x="30" y="32"/>
                  </a:lnTo>
                  <a:lnTo>
                    <a:pt x="26" y="34"/>
                  </a:lnTo>
                  <a:lnTo>
                    <a:pt x="22" y="34"/>
                  </a:lnTo>
                  <a:lnTo>
                    <a:pt x="21" y="34"/>
                  </a:lnTo>
                  <a:lnTo>
                    <a:pt x="19" y="34"/>
                  </a:lnTo>
                  <a:lnTo>
                    <a:pt x="16" y="34"/>
                  </a:lnTo>
                  <a:lnTo>
                    <a:pt x="13" y="35"/>
                  </a:lnTo>
                  <a:lnTo>
                    <a:pt x="12" y="36"/>
                  </a:lnTo>
                  <a:lnTo>
                    <a:pt x="11" y="37"/>
                  </a:lnTo>
                  <a:lnTo>
                    <a:pt x="10" y="39"/>
                  </a:lnTo>
                  <a:lnTo>
                    <a:pt x="11" y="42"/>
                  </a:lnTo>
                  <a:lnTo>
                    <a:pt x="12" y="43"/>
                  </a:lnTo>
                  <a:lnTo>
                    <a:pt x="13" y="44"/>
                  </a:lnTo>
                  <a:lnTo>
                    <a:pt x="17" y="44"/>
                  </a:lnTo>
                  <a:lnTo>
                    <a:pt x="25" y="44"/>
                  </a:lnTo>
                  <a:lnTo>
                    <a:pt x="32" y="44"/>
                  </a:lnTo>
                  <a:lnTo>
                    <a:pt x="37" y="45"/>
                  </a:lnTo>
                  <a:lnTo>
                    <a:pt x="40" y="46"/>
                  </a:lnTo>
                  <a:lnTo>
                    <a:pt x="43" y="49"/>
                  </a:lnTo>
                  <a:lnTo>
                    <a:pt x="45" y="52"/>
                  </a:lnTo>
                  <a:lnTo>
                    <a:pt x="46" y="56"/>
                  </a:lnTo>
                  <a:lnTo>
                    <a:pt x="45" y="61"/>
                  </a:lnTo>
                  <a:lnTo>
                    <a:pt x="43" y="64"/>
                  </a:lnTo>
                  <a:lnTo>
                    <a:pt x="40" y="67"/>
                  </a:lnTo>
                  <a:lnTo>
                    <a:pt x="36" y="69"/>
                  </a:lnTo>
                  <a:lnTo>
                    <a:pt x="32" y="71"/>
                  </a:lnTo>
                  <a:lnTo>
                    <a:pt x="26" y="72"/>
                  </a:lnTo>
                  <a:lnTo>
                    <a:pt x="21" y="72"/>
                  </a:lnTo>
                  <a:lnTo>
                    <a:pt x="15" y="72"/>
                  </a:lnTo>
                  <a:lnTo>
                    <a:pt x="9" y="71"/>
                  </a:lnTo>
                  <a:lnTo>
                    <a:pt x="5" y="69"/>
                  </a:lnTo>
                  <a:lnTo>
                    <a:pt x="2" y="67"/>
                  </a:lnTo>
                  <a:lnTo>
                    <a:pt x="0" y="65"/>
                  </a:lnTo>
                  <a:lnTo>
                    <a:pt x="0" y="62"/>
                  </a:lnTo>
                  <a:lnTo>
                    <a:pt x="0" y="60"/>
                  </a:lnTo>
                  <a:lnTo>
                    <a:pt x="2" y="57"/>
                  </a:lnTo>
                  <a:lnTo>
                    <a:pt x="4" y="56"/>
                  </a:lnTo>
                  <a:lnTo>
                    <a:pt x="8" y="54"/>
                  </a:lnTo>
                  <a:lnTo>
                    <a:pt x="5" y="52"/>
                  </a:lnTo>
                  <a:lnTo>
                    <a:pt x="3" y="51"/>
                  </a:lnTo>
                  <a:lnTo>
                    <a:pt x="1" y="48"/>
                  </a:lnTo>
                  <a:lnTo>
                    <a:pt x="1" y="46"/>
                  </a:lnTo>
                  <a:lnTo>
                    <a:pt x="2" y="43"/>
                  </a:lnTo>
                  <a:lnTo>
                    <a:pt x="4" y="38"/>
                  </a:lnTo>
                  <a:lnTo>
                    <a:pt x="7" y="36"/>
                  </a:lnTo>
                  <a:lnTo>
                    <a:pt x="12" y="33"/>
                  </a:lnTo>
                  <a:lnTo>
                    <a:pt x="8" y="31"/>
                  </a:lnTo>
                  <a:lnTo>
                    <a:pt x="5" y="29"/>
                  </a:lnTo>
                  <a:lnTo>
                    <a:pt x="3" y="27"/>
                  </a:lnTo>
                  <a:lnTo>
                    <a:pt x="1" y="23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0" y="13"/>
                  </a:lnTo>
                  <a:lnTo>
                    <a:pt x="2" y="9"/>
                  </a:lnTo>
                  <a:lnTo>
                    <a:pt x="5" y="5"/>
                  </a:lnTo>
                  <a:lnTo>
                    <a:pt x="9" y="2"/>
                  </a:lnTo>
                  <a:lnTo>
                    <a:pt x="13" y="1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9" y="1"/>
                  </a:lnTo>
                  <a:close/>
                  <a:moveTo>
                    <a:pt x="21" y="3"/>
                  </a:moveTo>
                  <a:lnTo>
                    <a:pt x="18" y="4"/>
                  </a:lnTo>
                  <a:lnTo>
                    <a:pt x="16" y="6"/>
                  </a:lnTo>
                  <a:lnTo>
                    <a:pt x="15" y="9"/>
                  </a:lnTo>
                  <a:lnTo>
                    <a:pt x="15" y="13"/>
                  </a:lnTo>
                  <a:lnTo>
                    <a:pt x="13" y="18"/>
                  </a:lnTo>
                  <a:lnTo>
                    <a:pt x="15" y="22"/>
                  </a:lnTo>
                  <a:lnTo>
                    <a:pt x="15" y="27"/>
                  </a:lnTo>
                  <a:lnTo>
                    <a:pt x="16" y="29"/>
                  </a:lnTo>
                  <a:lnTo>
                    <a:pt x="18" y="31"/>
                  </a:lnTo>
                  <a:lnTo>
                    <a:pt x="20" y="31"/>
                  </a:lnTo>
                  <a:lnTo>
                    <a:pt x="23" y="31"/>
                  </a:lnTo>
                  <a:lnTo>
                    <a:pt x="25" y="29"/>
                  </a:lnTo>
                  <a:lnTo>
                    <a:pt x="26" y="27"/>
                  </a:lnTo>
                  <a:lnTo>
                    <a:pt x="27" y="22"/>
                  </a:lnTo>
                  <a:lnTo>
                    <a:pt x="27" y="18"/>
                  </a:lnTo>
                  <a:lnTo>
                    <a:pt x="27" y="13"/>
                  </a:lnTo>
                  <a:lnTo>
                    <a:pt x="26" y="9"/>
                  </a:lnTo>
                  <a:lnTo>
                    <a:pt x="25" y="6"/>
                  </a:lnTo>
                  <a:lnTo>
                    <a:pt x="23" y="4"/>
                  </a:lnTo>
                  <a:lnTo>
                    <a:pt x="21" y="3"/>
                  </a:lnTo>
                  <a:close/>
                  <a:moveTo>
                    <a:pt x="18" y="55"/>
                  </a:moveTo>
                  <a:lnTo>
                    <a:pt x="15" y="55"/>
                  </a:lnTo>
                  <a:lnTo>
                    <a:pt x="12" y="56"/>
                  </a:lnTo>
                  <a:lnTo>
                    <a:pt x="11" y="56"/>
                  </a:lnTo>
                  <a:lnTo>
                    <a:pt x="9" y="58"/>
                  </a:lnTo>
                  <a:lnTo>
                    <a:pt x="8" y="62"/>
                  </a:lnTo>
                  <a:lnTo>
                    <a:pt x="9" y="64"/>
                  </a:lnTo>
                  <a:lnTo>
                    <a:pt x="11" y="67"/>
                  </a:lnTo>
                  <a:lnTo>
                    <a:pt x="13" y="68"/>
                  </a:lnTo>
                  <a:lnTo>
                    <a:pt x="18" y="69"/>
                  </a:lnTo>
                  <a:lnTo>
                    <a:pt x="22" y="69"/>
                  </a:lnTo>
                  <a:lnTo>
                    <a:pt x="26" y="69"/>
                  </a:lnTo>
                  <a:lnTo>
                    <a:pt x="30" y="68"/>
                  </a:lnTo>
                  <a:lnTo>
                    <a:pt x="33" y="67"/>
                  </a:lnTo>
                  <a:lnTo>
                    <a:pt x="36" y="65"/>
                  </a:lnTo>
                  <a:lnTo>
                    <a:pt x="37" y="63"/>
                  </a:lnTo>
                  <a:lnTo>
                    <a:pt x="37" y="61"/>
                  </a:lnTo>
                  <a:lnTo>
                    <a:pt x="37" y="60"/>
                  </a:lnTo>
                  <a:lnTo>
                    <a:pt x="37" y="58"/>
                  </a:lnTo>
                  <a:lnTo>
                    <a:pt x="35" y="57"/>
                  </a:lnTo>
                  <a:lnTo>
                    <a:pt x="33" y="56"/>
                  </a:lnTo>
                  <a:lnTo>
                    <a:pt x="30" y="56"/>
                  </a:lnTo>
                  <a:lnTo>
                    <a:pt x="27" y="55"/>
                  </a:lnTo>
                  <a:lnTo>
                    <a:pt x="23" y="55"/>
                  </a:lnTo>
                  <a:lnTo>
                    <a:pt x="18" y="55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8" name="Freeform 5150"/>
            <p:cNvSpPr>
              <a:spLocks/>
            </p:cNvSpPr>
            <p:nvPr/>
          </p:nvSpPr>
          <p:spPr bwMode="auto">
            <a:xfrm>
              <a:off x="3771" y="2941"/>
              <a:ext cx="51" cy="71"/>
            </a:xfrm>
            <a:custGeom>
              <a:avLst/>
              <a:gdLst>
                <a:gd name="T0" fmla="*/ 24 w 51"/>
                <a:gd name="T1" fmla="*/ 49 h 71"/>
                <a:gd name="T2" fmla="*/ 9 w 51"/>
                <a:gd name="T3" fmla="*/ 14 h 71"/>
                <a:gd name="T4" fmla="*/ 6 w 51"/>
                <a:gd name="T5" fmla="*/ 10 h 71"/>
                <a:gd name="T6" fmla="*/ 5 w 51"/>
                <a:gd name="T7" fmla="*/ 7 h 71"/>
                <a:gd name="T8" fmla="*/ 4 w 51"/>
                <a:gd name="T9" fmla="*/ 5 h 71"/>
                <a:gd name="T10" fmla="*/ 2 w 51"/>
                <a:gd name="T11" fmla="*/ 3 h 71"/>
                <a:gd name="T12" fmla="*/ 0 w 51"/>
                <a:gd name="T13" fmla="*/ 2 h 71"/>
                <a:gd name="T14" fmla="*/ 0 w 51"/>
                <a:gd name="T15" fmla="*/ 0 h 71"/>
                <a:gd name="T16" fmla="*/ 25 w 51"/>
                <a:gd name="T17" fmla="*/ 0 h 71"/>
                <a:gd name="T18" fmla="*/ 25 w 51"/>
                <a:gd name="T19" fmla="*/ 2 h 71"/>
                <a:gd name="T20" fmla="*/ 23 w 51"/>
                <a:gd name="T21" fmla="*/ 3 h 71"/>
                <a:gd name="T22" fmla="*/ 22 w 51"/>
                <a:gd name="T23" fmla="*/ 3 h 71"/>
                <a:gd name="T24" fmla="*/ 21 w 51"/>
                <a:gd name="T25" fmla="*/ 4 h 71"/>
                <a:gd name="T26" fmla="*/ 21 w 51"/>
                <a:gd name="T27" fmla="*/ 5 h 71"/>
                <a:gd name="T28" fmla="*/ 21 w 51"/>
                <a:gd name="T29" fmla="*/ 8 h 71"/>
                <a:gd name="T30" fmla="*/ 22 w 51"/>
                <a:gd name="T31" fmla="*/ 10 h 71"/>
                <a:gd name="T32" fmla="*/ 24 w 51"/>
                <a:gd name="T33" fmla="*/ 13 h 71"/>
                <a:gd name="T34" fmla="*/ 32 w 51"/>
                <a:gd name="T35" fmla="*/ 31 h 71"/>
                <a:gd name="T36" fmla="*/ 38 w 51"/>
                <a:gd name="T37" fmla="*/ 17 h 71"/>
                <a:gd name="T38" fmla="*/ 39 w 51"/>
                <a:gd name="T39" fmla="*/ 13 h 71"/>
                <a:gd name="T40" fmla="*/ 40 w 51"/>
                <a:gd name="T41" fmla="*/ 9 h 71"/>
                <a:gd name="T42" fmla="*/ 41 w 51"/>
                <a:gd name="T43" fmla="*/ 7 h 71"/>
                <a:gd name="T44" fmla="*/ 40 w 51"/>
                <a:gd name="T45" fmla="*/ 5 h 71"/>
                <a:gd name="T46" fmla="*/ 39 w 51"/>
                <a:gd name="T47" fmla="*/ 3 h 71"/>
                <a:gd name="T48" fmla="*/ 38 w 51"/>
                <a:gd name="T49" fmla="*/ 3 h 71"/>
                <a:gd name="T50" fmla="*/ 35 w 51"/>
                <a:gd name="T51" fmla="*/ 2 h 71"/>
                <a:gd name="T52" fmla="*/ 35 w 51"/>
                <a:gd name="T53" fmla="*/ 0 h 71"/>
                <a:gd name="T54" fmla="*/ 51 w 51"/>
                <a:gd name="T55" fmla="*/ 0 h 71"/>
                <a:gd name="T56" fmla="*/ 51 w 51"/>
                <a:gd name="T57" fmla="*/ 2 h 71"/>
                <a:gd name="T58" fmla="*/ 49 w 51"/>
                <a:gd name="T59" fmla="*/ 3 h 71"/>
                <a:gd name="T60" fmla="*/ 48 w 51"/>
                <a:gd name="T61" fmla="*/ 4 h 71"/>
                <a:gd name="T62" fmla="*/ 47 w 51"/>
                <a:gd name="T63" fmla="*/ 7 h 71"/>
                <a:gd name="T64" fmla="*/ 45 w 51"/>
                <a:gd name="T65" fmla="*/ 10 h 71"/>
                <a:gd name="T66" fmla="*/ 42 w 51"/>
                <a:gd name="T67" fmla="*/ 14 h 71"/>
                <a:gd name="T68" fmla="*/ 29 w 51"/>
                <a:gd name="T69" fmla="*/ 49 h 71"/>
                <a:gd name="T70" fmla="*/ 23 w 51"/>
                <a:gd name="T71" fmla="*/ 61 h 71"/>
                <a:gd name="T72" fmla="*/ 20 w 51"/>
                <a:gd name="T73" fmla="*/ 67 h 71"/>
                <a:gd name="T74" fmla="*/ 18 w 51"/>
                <a:gd name="T75" fmla="*/ 69 h 71"/>
                <a:gd name="T76" fmla="*/ 15 w 51"/>
                <a:gd name="T77" fmla="*/ 70 h 71"/>
                <a:gd name="T78" fmla="*/ 12 w 51"/>
                <a:gd name="T79" fmla="*/ 71 h 71"/>
                <a:gd name="T80" fmla="*/ 7 w 51"/>
                <a:gd name="T81" fmla="*/ 70 h 71"/>
                <a:gd name="T82" fmla="*/ 4 w 51"/>
                <a:gd name="T83" fmla="*/ 69 h 71"/>
                <a:gd name="T84" fmla="*/ 2 w 51"/>
                <a:gd name="T85" fmla="*/ 66 h 71"/>
                <a:gd name="T86" fmla="*/ 2 w 51"/>
                <a:gd name="T87" fmla="*/ 63 h 71"/>
                <a:gd name="T88" fmla="*/ 2 w 51"/>
                <a:gd name="T89" fmla="*/ 61 h 71"/>
                <a:gd name="T90" fmla="*/ 3 w 51"/>
                <a:gd name="T91" fmla="*/ 59 h 71"/>
                <a:gd name="T92" fmla="*/ 5 w 51"/>
                <a:gd name="T93" fmla="*/ 57 h 71"/>
                <a:gd name="T94" fmla="*/ 9 w 51"/>
                <a:gd name="T95" fmla="*/ 56 h 71"/>
                <a:gd name="T96" fmla="*/ 11 w 51"/>
                <a:gd name="T97" fmla="*/ 57 h 71"/>
                <a:gd name="T98" fmla="*/ 13 w 51"/>
                <a:gd name="T99" fmla="*/ 59 h 71"/>
                <a:gd name="T100" fmla="*/ 14 w 51"/>
                <a:gd name="T101" fmla="*/ 61 h 71"/>
                <a:gd name="T102" fmla="*/ 14 w 51"/>
                <a:gd name="T103" fmla="*/ 63 h 71"/>
                <a:gd name="T104" fmla="*/ 14 w 51"/>
                <a:gd name="T105" fmla="*/ 64 h 71"/>
                <a:gd name="T106" fmla="*/ 14 w 51"/>
                <a:gd name="T107" fmla="*/ 65 h 71"/>
                <a:gd name="T108" fmla="*/ 15 w 51"/>
                <a:gd name="T109" fmla="*/ 66 h 71"/>
                <a:gd name="T110" fmla="*/ 16 w 51"/>
                <a:gd name="T111" fmla="*/ 66 h 71"/>
                <a:gd name="T112" fmla="*/ 17 w 51"/>
                <a:gd name="T113" fmla="*/ 65 h 71"/>
                <a:gd name="T114" fmla="*/ 18 w 51"/>
                <a:gd name="T115" fmla="*/ 64 h 71"/>
                <a:gd name="T116" fmla="*/ 19 w 51"/>
                <a:gd name="T117" fmla="*/ 62 h 71"/>
                <a:gd name="T118" fmla="*/ 21 w 51"/>
                <a:gd name="T119" fmla="*/ 59 h 71"/>
                <a:gd name="T120" fmla="*/ 22 w 51"/>
                <a:gd name="T121" fmla="*/ 54 h 71"/>
                <a:gd name="T122" fmla="*/ 24 w 51"/>
                <a:gd name="T123" fmla="*/ 49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1" h="71">
                  <a:moveTo>
                    <a:pt x="24" y="49"/>
                  </a:moveTo>
                  <a:lnTo>
                    <a:pt x="9" y="14"/>
                  </a:lnTo>
                  <a:lnTo>
                    <a:pt x="6" y="10"/>
                  </a:lnTo>
                  <a:lnTo>
                    <a:pt x="5" y="7"/>
                  </a:lnTo>
                  <a:lnTo>
                    <a:pt x="4" y="5"/>
                  </a:lnTo>
                  <a:lnTo>
                    <a:pt x="2" y="3"/>
                  </a:lnTo>
                  <a:lnTo>
                    <a:pt x="0" y="2"/>
                  </a:lnTo>
                  <a:lnTo>
                    <a:pt x="0" y="0"/>
                  </a:lnTo>
                  <a:lnTo>
                    <a:pt x="25" y="0"/>
                  </a:lnTo>
                  <a:lnTo>
                    <a:pt x="25" y="2"/>
                  </a:lnTo>
                  <a:lnTo>
                    <a:pt x="23" y="3"/>
                  </a:lnTo>
                  <a:lnTo>
                    <a:pt x="22" y="3"/>
                  </a:lnTo>
                  <a:lnTo>
                    <a:pt x="21" y="4"/>
                  </a:lnTo>
                  <a:lnTo>
                    <a:pt x="21" y="5"/>
                  </a:lnTo>
                  <a:lnTo>
                    <a:pt x="21" y="8"/>
                  </a:lnTo>
                  <a:lnTo>
                    <a:pt x="22" y="10"/>
                  </a:lnTo>
                  <a:lnTo>
                    <a:pt x="24" y="13"/>
                  </a:lnTo>
                  <a:lnTo>
                    <a:pt x="32" y="31"/>
                  </a:lnTo>
                  <a:lnTo>
                    <a:pt x="38" y="17"/>
                  </a:lnTo>
                  <a:lnTo>
                    <a:pt x="39" y="13"/>
                  </a:lnTo>
                  <a:lnTo>
                    <a:pt x="40" y="9"/>
                  </a:lnTo>
                  <a:lnTo>
                    <a:pt x="41" y="7"/>
                  </a:lnTo>
                  <a:lnTo>
                    <a:pt x="40" y="5"/>
                  </a:lnTo>
                  <a:lnTo>
                    <a:pt x="39" y="3"/>
                  </a:lnTo>
                  <a:lnTo>
                    <a:pt x="38" y="3"/>
                  </a:lnTo>
                  <a:lnTo>
                    <a:pt x="35" y="2"/>
                  </a:lnTo>
                  <a:lnTo>
                    <a:pt x="35" y="0"/>
                  </a:lnTo>
                  <a:lnTo>
                    <a:pt x="51" y="0"/>
                  </a:lnTo>
                  <a:lnTo>
                    <a:pt x="51" y="2"/>
                  </a:lnTo>
                  <a:lnTo>
                    <a:pt x="49" y="3"/>
                  </a:lnTo>
                  <a:lnTo>
                    <a:pt x="48" y="4"/>
                  </a:lnTo>
                  <a:lnTo>
                    <a:pt x="47" y="7"/>
                  </a:lnTo>
                  <a:lnTo>
                    <a:pt x="45" y="10"/>
                  </a:lnTo>
                  <a:lnTo>
                    <a:pt x="42" y="14"/>
                  </a:lnTo>
                  <a:lnTo>
                    <a:pt x="29" y="49"/>
                  </a:lnTo>
                  <a:lnTo>
                    <a:pt x="23" y="61"/>
                  </a:lnTo>
                  <a:lnTo>
                    <a:pt x="20" y="67"/>
                  </a:lnTo>
                  <a:lnTo>
                    <a:pt x="18" y="69"/>
                  </a:lnTo>
                  <a:lnTo>
                    <a:pt x="15" y="70"/>
                  </a:lnTo>
                  <a:lnTo>
                    <a:pt x="12" y="71"/>
                  </a:lnTo>
                  <a:lnTo>
                    <a:pt x="7" y="70"/>
                  </a:lnTo>
                  <a:lnTo>
                    <a:pt x="4" y="69"/>
                  </a:lnTo>
                  <a:lnTo>
                    <a:pt x="2" y="66"/>
                  </a:lnTo>
                  <a:lnTo>
                    <a:pt x="2" y="63"/>
                  </a:lnTo>
                  <a:lnTo>
                    <a:pt x="2" y="61"/>
                  </a:lnTo>
                  <a:lnTo>
                    <a:pt x="3" y="59"/>
                  </a:lnTo>
                  <a:lnTo>
                    <a:pt x="5" y="57"/>
                  </a:lnTo>
                  <a:lnTo>
                    <a:pt x="9" y="56"/>
                  </a:lnTo>
                  <a:lnTo>
                    <a:pt x="11" y="57"/>
                  </a:lnTo>
                  <a:lnTo>
                    <a:pt x="13" y="59"/>
                  </a:lnTo>
                  <a:lnTo>
                    <a:pt x="14" y="61"/>
                  </a:lnTo>
                  <a:lnTo>
                    <a:pt x="14" y="63"/>
                  </a:lnTo>
                  <a:lnTo>
                    <a:pt x="14" y="64"/>
                  </a:lnTo>
                  <a:lnTo>
                    <a:pt x="14" y="65"/>
                  </a:lnTo>
                  <a:lnTo>
                    <a:pt x="15" y="66"/>
                  </a:lnTo>
                  <a:lnTo>
                    <a:pt x="16" y="66"/>
                  </a:lnTo>
                  <a:lnTo>
                    <a:pt x="17" y="65"/>
                  </a:lnTo>
                  <a:lnTo>
                    <a:pt x="18" y="64"/>
                  </a:lnTo>
                  <a:lnTo>
                    <a:pt x="19" y="62"/>
                  </a:lnTo>
                  <a:lnTo>
                    <a:pt x="21" y="59"/>
                  </a:lnTo>
                  <a:lnTo>
                    <a:pt x="22" y="54"/>
                  </a:lnTo>
                  <a:lnTo>
                    <a:pt x="24" y="4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9" name="Freeform 5151"/>
            <p:cNvSpPr>
              <a:spLocks/>
            </p:cNvSpPr>
            <p:nvPr/>
          </p:nvSpPr>
          <p:spPr bwMode="auto">
            <a:xfrm>
              <a:off x="3826" y="2917"/>
              <a:ext cx="30" cy="94"/>
            </a:xfrm>
            <a:custGeom>
              <a:avLst/>
              <a:gdLst>
                <a:gd name="T0" fmla="*/ 0 w 30"/>
                <a:gd name="T1" fmla="*/ 94 h 94"/>
                <a:gd name="T2" fmla="*/ 0 w 30"/>
                <a:gd name="T3" fmla="*/ 92 h 94"/>
                <a:gd name="T4" fmla="*/ 4 w 30"/>
                <a:gd name="T5" fmla="*/ 88 h 94"/>
                <a:gd name="T6" fmla="*/ 8 w 30"/>
                <a:gd name="T7" fmla="*/ 85 h 94"/>
                <a:gd name="T8" fmla="*/ 12 w 30"/>
                <a:gd name="T9" fmla="*/ 79 h 94"/>
                <a:gd name="T10" fmla="*/ 14 w 30"/>
                <a:gd name="T11" fmla="*/ 73 h 94"/>
                <a:gd name="T12" fmla="*/ 16 w 30"/>
                <a:gd name="T13" fmla="*/ 61 h 94"/>
                <a:gd name="T14" fmla="*/ 16 w 30"/>
                <a:gd name="T15" fmla="*/ 46 h 94"/>
                <a:gd name="T16" fmla="*/ 16 w 30"/>
                <a:gd name="T17" fmla="*/ 33 h 94"/>
                <a:gd name="T18" fmla="*/ 14 w 30"/>
                <a:gd name="T19" fmla="*/ 23 h 94"/>
                <a:gd name="T20" fmla="*/ 12 w 30"/>
                <a:gd name="T21" fmla="*/ 18 h 94"/>
                <a:gd name="T22" fmla="*/ 10 w 30"/>
                <a:gd name="T23" fmla="*/ 13 h 94"/>
                <a:gd name="T24" fmla="*/ 8 w 30"/>
                <a:gd name="T25" fmla="*/ 8 h 94"/>
                <a:gd name="T26" fmla="*/ 4 w 30"/>
                <a:gd name="T27" fmla="*/ 5 h 94"/>
                <a:gd name="T28" fmla="*/ 0 w 30"/>
                <a:gd name="T29" fmla="*/ 2 h 94"/>
                <a:gd name="T30" fmla="*/ 0 w 30"/>
                <a:gd name="T31" fmla="*/ 0 h 94"/>
                <a:gd name="T32" fmla="*/ 12 w 30"/>
                <a:gd name="T33" fmla="*/ 6 h 94"/>
                <a:gd name="T34" fmla="*/ 21 w 30"/>
                <a:gd name="T35" fmla="*/ 18 h 94"/>
                <a:gd name="T36" fmla="*/ 28 w 30"/>
                <a:gd name="T37" fmla="*/ 32 h 94"/>
                <a:gd name="T38" fmla="*/ 30 w 30"/>
                <a:gd name="T39" fmla="*/ 48 h 94"/>
                <a:gd name="T40" fmla="*/ 28 w 30"/>
                <a:gd name="T41" fmla="*/ 63 h 94"/>
                <a:gd name="T42" fmla="*/ 21 w 30"/>
                <a:gd name="T43" fmla="*/ 77 h 94"/>
                <a:gd name="T44" fmla="*/ 12 w 30"/>
                <a:gd name="T45" fmla="*/ 88 h 94"/>
                <a:gd name="T46" fmla="*/ 0 w 30"/>
                <a:gd name="T47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" h="94">
                  <a:moveTo>
                    <a:pt x="0" y="94"/>
                  </a:moveTo>
                  <a:lnTo>
                    <a:pt x="0" y="92"/>
                  </a:lnTo>
                  <a:lnTo>
                    <a:pt x="4" y="88"/>
                  </a:lnTo>
                  <a:lnTo>
                    <a:pt x="8" y="85"/>
                  </a:lnTo>
                  <a:lnTo>
                    <a:pt x="12" y="79"/>
                  </a:lnTo>
                  <a:lnTo>
                    <a:pt x="14" y="73"/>
                  </a:lnTo>
                  <a:lnTo>
                    <a:pt x="16" y="61"/>
                  </a:lnTo>
                  <a:lnTo>
                    <a:pt x="16" y="46"/>
                  </a:lnTo>
                  <a:lnTo>
                    <a:pt x="16" y="33"/>
                  </a:lnTo>
                  <a:lnTo>
                    <a:pt x="14" y="23"/>
                  </a:lnTo>
                  <a:lnTo>
                    <a:pt x="12" y="18"/>
                  </a:lnTo>
                  <a:lnTo>
                    <a:pt x="10" y="13"/>
                  </a:lnTo>
                  <a:lnTo>
                    <a:pt x="8" y="8"/>
                  </a:lnTo>
                  <a:lnTo>
                    <a:pt x="4" y="5"/>
                  </a:lnTo>
                  <a:lnTo>
                    <a:pt x="0" y="2"/>
                  </a:lnTo>
                  <a:lnTo>
                    <a:pt x="0" y="0"/>
                  </a:lnTo>
                  <a:lnTo>
                    <a:pt x="12" y="6"/>
                  </a:lnTo>
                  <a:lnTo>
                    <a:pt x="21" y="18"/>
                  </a:lnTo>
                  <a:lnTo>
                    <a:pt x="28" y="32"/>
                  </a:lnTo>
                  <a:lnTo>
                    <a:pt x="30" y="48"/>
                  </a:lnTo>
                  <a:lnTo>
                    <a:pt x="28" y="63"/>
                  </a:lnTo>
                  <a:lnTo>
                    <a:pt x="21" y="77"/>
                  </a:lnTo>
                  <a:lnTo>
                    <a:pt x="12" y="88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0" name="Freeform 5152"/>
            <p:cNvSpPr>
              <a:spLocks/>
            </p:cNvSpPr>
            <p:nvPr/>
          </p:nvSpPr>
          <p:spPr bwMode="auto">
            <a:xfrm>
              <a:off x="1623" y="2034"/>
              <a:ext cx="71" cy="64"/>
            </a:xfrm>
            <a:custGeom>
              <a:avLst/>
              <a:gdLst>
                <a:gd name="T0" fmla="*/ 0 w 71"/>
                <a:gd name="T1" fmla="*/ 0 h 64"/>
                <a:gd name="T2" fmla="*/ 20 w 71"/>
                <a:gd name="T3" fmla="*/ 0 h 64"/>
                <a:gd name="T4" fmla="*/ 20 w 71"/>
                <a:gd name="T5" fmla="*/ 2 h 64"/>
                <a:gd name="T6" fmla="*/ 15 w 71"/>
                <a:gd name="T7" fmla="*/ 4 h 64"/>
                <a:gd name="T8" fmla="*/ 10 w 71"/>
                <a:gd name="T9" fmla="*/ 7 h 64"/>
                <a:gd name="T10" fmla="*/ 7 w 71"/>
                <a:gd name="T11" fmla="*/ 9 h 64"/>
                <a:gd name="T12" fmla="*/ 5 w 71"/>
                <a:gd name="T13" fmla="*/ 12 h 64"/>
                <a:gd name="T14" fmla="*/ 5 w 71"/>
                <a:gd name="T15" fmla="*/ 14 h 64"/>
                <a:gd name="T16" fmla="*/ 5 w 71"/>
                <a:gd name="T17" fmla="*/ 18 h 64"/>
                <a:gd name="T18" fmla="*/ 5 w 71"/>
                <a:gd name="T19" fmla="*/ 24 h 64"/>
                <a:gd name="T20" fmla="*/ 59 w 71"/>
                <a:gd name="T21" fmla="*/ 24 h 64"/>
                <a:gd name="T22" fmla="*/ 61 w 71"/>
                <a:gd name="T23" fmla="*/ 24 h 64"/>
                <a:gd name="T24" fmla="*/ 65 w 71"/>
                <a:gd name="T25" fmla="*/ 24 h 64"/>
                <a:gd name="T26" fmla="*/ 66 w 71"/>
                <a:gd name="T27" fmla="*/ 24 h 64"/>
                <a:gd name="T28" fmla="*/ 67 w 71"/>
                <a:gd name="T29" fmla="*/ 22 h 64"/>
                <a:gd name="T30" fmla="*/ 68 w 71"/>
                <a:gd name="T31" fmla="*/ 21 h 64"/>
                <a:gd name="T32" fmla="*/ 69 w 71"/>
                <a:gd name="T33" fmla="*/ 19 h 64"/>
                <a:gd name="T34" fmla="*/ 69 w 71"/>
                <a:gd name="T35" fmla="*/ 16 h 64"/>
                <a:gd name="T36" fmla="*/ 69 w 71"/>
                <a:gd name="T37" fmla="*/ 14 h 64"/>
                <a:gd name="T38" fmla="*/ 71 w 71"/>
                <a:gd name="T39" fmla="*/ 14 h 64"/>
                <a:gd name="T40" fmla="*/ 71 w 71"/>
                <a:gd name="T41" fmla="*/ 50 h 64"/>
                <a:gd name="T42" fmla="*/ 69 w 71"/>
                <a:gd name="T43" fmla="*/ 50 h 64"/>
                <a:gd name="T44" fmla="*/ 69 w 71"/>
                <a:gd name="T45" fmla="*/ 48 h 64"/>
                <a:gd name="T46" fmla="*/ 69 w 71"/>
                <a:gd name="T47" fmla="*/ 45 h 64"/>
                <a:gd name="T48" fmla="*/ 68 w 71"/>
                <a:gd name="T49" fmla="*/ 43 h 64"/>
                <a:gd name="T50" fmla="*/ 67 w 71"/>
                <a:gd name="T51" fmla="*/ 42 h 64"/>
                <a:gd name="T52" fmla="*/ 66 w 71"/>
                <a:gd name="T53" fmla="*/ 40 h 64"/>
                <a:gd name="T54" fmla="*/ 63 w 71"/>
                <a:gd name="T55" fmla="*/ 40 h 64"/>
                <a:gd name="T56" fmla="*/ 61 w 71"/>
                <a:gd name="T57" fmla="*/ 40 h 64"/>
                <a:gd name="T58" fmla="*/ 59 w 71"/>
                <a:gd name="T59" fmla="*/ 40 h 64"/>
                <a:gd name="T60" fmla="*/ 5 w 71"/>
                <a:gd name="T61" fmla="*/ 40 h 64"/>
                <a:gd name="T62" fmla="*/ 5 w 71"/>
                <a:gd name="T63" fmla="*/ 46 h 64"/>
                <a:gd name="T64" fmla="*/ 5 w 71"/>
                <a:gd name="T65" fmla="*/ 50 h 64"/>
                <a:gd name="T66" fmla="*/ 6 w 71"/>
                <a:gd name="T67" fmla="*/ 53 h 64"/>
                <a:gd name="T68" fmla="*/ 7 w 71"/>
                <a:gd name="T69" fmla="*/ 55 h 64"/>
                <a:gd name="T70" fmla="*/ 11 w 71"/>
                <a:gd name="T71" fmla="*/ 59 h 64"/>
                <a:gd name="T72" fmla="*/ 15 w 71"/>
                <a:gd name="T73" fmla="*/ 61 h 64"/>
                <a:gd name="T74" fmla="*/ 20 w 71"/>
                <a:gd name="T75" fmla="*/ 62 h 64"/>
                <a:gd name="T76" fmla="*/ 20 w 71"/>
                <a:gd name="T77" fmla="*/ 64 h 64"/>
                <a:gd name="T78" fmla="*/ 0 w 71"/>
                <a:gd name="T79" fmla="*/ 64 h 64"/>
                <a:gd name="T80" fmla="*/ 0 w 71"/>
                <a:gd name="T8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1" h="64">
                  <a:moveTo>
                    <a:pt x="0" y="0"/>
                  </a:moveTo>
                  <a:lnTo>
                    <a:pt x="20" y="0"/>
                  </a:lnTo>
                  <a:lnTo>
                    <a:pt x="20" y="2"/>
                  </a:lnTo>
                  <a:lnTo>
                    <a:pt x="15" y="4"/>
                  </a:lnTo>
                  <a:lnTo>
                    <a:pt x="10" y="7"/>
                  </a:lnTo>
                  <a:lnTo>
                    <a:pt x="7" y="9"/>
                  </a:lnTo>
                  <a:lnTo>
                    <a:pt x="5" y="12"/>
                  </a:lnTo>
                  <a:lnTo>
                    <a:pt x="5" y="14"/>
                  </a:lnTo>
                  <a:lnTo>
                    <a:pt x="5" y="18"/>
                  </a:lnTo>
                  <a:lnTo>
                    <a:pt x="5" y="24"/>
                  </a:lnTo>
                  <a:lnTo>
                    <a:pt x="59" y="24"/>
                  </a:lnTo>
                  <a:lnTo>
                    <a:pt x="61" y="24"/>
                  </a:lnTo>
                  <a:lnTo>
                    <a:pt x="65" y="24"/>
                  </a:lnTo>
                  <a:lnTo>
                    <a:pt x="66" y="24"/>
                  </a:lnTo>
                  <a:lnTo>
                    <a:pt x="67" y="22"/>
                  </a:lnTo>
                  <a:lnTo>
                    <a:pt x="68" y="21"/>
                  </a:lnTo>
                  <a:lnTo>
                    <a:pt x="69" y="19"/>
                  </a:lnTo>
                  <a:lnTo>
                    <a:pt x="69" y="16"/>
                  </a:lnTo>
                  <a:lnTo>
                    <a:pt x="69" y="14"/>
                  </a:lnTo>
                  <a:lnTo>
                    <a:pt x="71" y="14"/>
                  </a:lnTo>
                  <a:lnTo>
                    <a:pt x="71" y="50"/>
                  </a:lnTo>
                  <a:lnTo>
                    <a:pt x="69" y="50"/>
                  </a:lnTo>
                  <a:lnTo>
                    <a:pt x="69" y="48"/>
                  </a:lnTo>
                  <a:lnTo>
                    <a:pt x="69" y="45"/>
                  </a:lnTo>
                  <a:lnTo>
                    <a:pt x="68" y="43"/>
                  </a:lnTo>
                  <a:lnTo>
                    <a:pt x="67" y="42"/>
                  </a:lnTo>
                  <a:lnTo>
                    <a:pt x="66" y="40"/>
                  </a:lnTo>
                  <a:lnTo>
                    <a:pt x="63" y="40"/>
                  </a:lnTo>
                  <a:lnTo>
                    <a:pt x="61" y="40"/>
                  </a:lnTo>
                  <a:lnTo>
                    <a:pt x="59" y="40"/>
                  </a:lnTo>
                  <a:lnTo>
                    <a:pt x="5" y="40"/>
                  </a:lnTo>
                  <a:lnTo>
                    <a:pt x="5" y="46"/>
                  </a:lnTo>
                  <a:lnTo>
                    <a:pt x="5" y="50"/>
                  </a:lnTo>
                  <a:lnTo>
                    <a:pt x="6" y="53"/>
                  </a:lnTo>
                  <a:lnTo>
                    <a:pt x="7" y="55"/>
                  </a:lnTo>
                  <a:lnTo>
                    <a:pt x="11" y="59"/>
                  </a:lnTo>
                  <a:lnTo>
                    <a:pt x="15" y="61"/>
                  </a:lnTo>
                  <a:lnTo>
                    <a:pt x="20" y="62"/>
                  </a:lnTo>
                  <a:lnTo>
                    <a:pt x="20" y="64"/>
                  </a:lnTo>
                  <a:lnTo>
                    <a:pt x="0" y="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1" name="Freeform 5153"/>
            <p:cNvSpPr>
              <a:spLocks/>
            </p:cNvSpPr>
            <p:nvPr/>
          </p:nvSpPr>
          <p:spPr bwMode="auto">
            <a:xfrm>
              <a:off x="1679" y="1999"/>
              <a:ext cx="50" cy="26"/>
            </a:xfrm>
            <a:custGeom>
              <a:avLst/>
              <a:gdLst>
                <a:gd name="T0" fmla="*/ 0 w 50"/>
                <a:gd name="T1" fmla="*/ 8 h 26"/>
                <a:gd name="T2" fmla="*/ 40 w 50"/>
                <a:gd name="T3" fmla="*/ 8 h 26"/>
                <a:gd name="T4" fmla="*/ 44 w 50"/>
                <a:gd name="T5" fmla="*/ 8 h 26"/>
                <a:gd name="T6" fmla="*/ 46 w 50"/>
                <a:gd name="T7" fmla="*/ 7 h 26"/>
                <a:gd name="T8" fmla="*/ 47 w 50"/>
                <a:gd name="T9" fmla="*/ 7 h 26"/>
                <a:gd name="T10" fmla="*/ 48 w 50"/>
                <a:gd name="T11" fmla="*/ 5 h 26"/>
                <a:gd name="T12" fmla="*/ 48 w 50"/>
                <a:gd name="T13" fmla="*/ 3 h 26"/>
                <a:gd name="T14" fmla="*/ 49 w 50"/>
                <a:gd name="T15" fmla="*/ 1 h 26"/>
                <a:gd name="T16" fmla="*/ 49 w 50"/>
                <a:gd name="T17" fmla="*/ 0 h 26"/>
                <a:gd name="T18" fmla="*/ 50 w 50"/>
                <a:gd name="T19" fmla="*/ 0 h 26"/>
                <a:gd name="T20" fmla="*/ 50 w 50"/>
                <a:gd name="T21" fmla="*/ 26 h 26"/>
                <a:gd name="T22" fmla="*/ 49 w 50"/>
                <a:gd name="T23" fmla="*/ 26 h 26"/>
                <a:gd name="T24" fmla="*/ 49 w 50"/>
                <a:gd name="T25" fmla="*/ 25 h 26"/>
                <a:gd name="T26" fmla="*/ 48 w 50"/>
                <a:gd name="T27" fmla="*/ 22 h 26"/>
                <a:gd name="T28" fmla="*/ 48 w 50"/>
                <a:gd name="T29" fmla="*/ 20 h 26"/>
                <a:gd name="T30" fmla="*/ 47 w 50"/>
                <a:gd name="T31" fmla="*/ 19 h 26"/>
                <a:gd name="T32" fmla="*/ 46 w 50"/>
                <a:gd name="T33" fmla="*/ 18 h 26"/>
                <a:gd name="T34" fmla="*/ 44 w 50"/>
                <a:gd name="T35" fmla="*/ 18 h 26"/>
                <a:gd name="T36" fmla="*/ 40 w 50"/>
                <a:gd name="T37" fmla="*/ 18 h 26"/>
                <a:gd name="T38" fmla="*/ 14 w 50"/>
                <a:gd name="T39" fmla="*/ 18 h 26"/>
                <a:gd name="T40" fmla="*/ 12 w 50"/>
                <a:gd name="T41" fmla="*/ 18 h 26"/>
                <a:gd name="T42" fmla="*/ 11 w 50"/>
                <a:gd name="T43" fmla="*/ 18 h 26"/>
                <a:gd name="T44" fmla="*/ 10 w 50"/>
                <a:gd name="T45" fmla="*/ 18 h 26"/>
                <a:gd name="T46" fmla="*/ 10 w 50"/>
                <a:gd name="T47" fmla="*/ 19 h 26"/>
                <a:gd name="T48" fmla="*/ 9 w 50"/>
                <a:gd name="T49" fmla="*/ 20 h 26"/>
                <a:gd name="T50" fmla="*/ 9 w 50"/>
                <a:gd name="T51" fmla="*/ 21 h 26"/>
                <a:gd name="T52" fmla="*/ 9 w 50"/>
                <a:gd name="T53" fmla="*/ 24 h 26"/>
                <a:gd name="T54" fmla="*/ 10 w 50"/>
                <a:gd name="T55" fmla="*/ 26 h 26"/>
                <a:gd name="T56" fmla="*/ 9 w 50"/>
                <a:gd name="T57" fmla="*/ 26 h 26"/>
                <a:gd name="T58" fmla="*/ 0 w 50"/>
                <a:gd name="T59" fmla="*/ 9 h 26"/>
                <a:gd name="T60" fmla="*/ 0 w 50"/>
                <a:gd name="T61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0" h="26">
                  <a:moveTo>
                    <a:pt x="0" y="8"/>
                  </a:moveTo>
                  <a:lnTo>
                    <a:pt x="40" y="8"/>
                  </a:lnTo>
                  <a:lnTo>
                    <a:pt x="44" y="8"/>
                  </a:lnTo>
                  <a:lnTo>
                    <a:pt x="46" y="7"/>
                  </a:lnTo>
                  <a:lnTo>
                    <a:pt x="47" y="7"/>
                  </a:lnTo>
                  <a:lnTo>
                    <a:pt x="48" y="5"/>
                  </a:lnTo>
                  <a:lnTo>
                    <a:pt x="48" y="3"/>
                  </a:lnTo>
                  <a:lnTo>
                    <a:pt x="49" y="1"/>
                  </a:lnTo>
                  <a:lnTo>
                    <a:pt x="49" y="0"/>
                  </a:lnTo>
                  <a:lnTo>
                    <a:pt x="50" y="0"/>
                  </a:lnTo>
                  <a:lnTo>
                    <a:pt x="50" y="26"/>
                  </a:lnTo>
                  <a:lnTo>
                    <a:pt x="49" y="26"/>
                  </a:lnTo>
                  <a:lnTo>
                    <a:pt x="49" y="25"/>
                  </a:lnTo>
                  <a:lnTo>
                    <a:pt x="48" y="22"/>
                  </a:lnTo>
                  <a:lnTo>
                    <a:pt x="48" y="20"/>
                  </a:lnTo>
                  <a:lnTo>
                    <a:pt x="47" y="19"/>
                  </a:lnTo>
                  <a:lnTo>
                    <a:pt x="46" y="18"/>
                  </a:lnTo>
                  <a:lnTo>
                    <a:pt x="44" y="18"/>
                  </a:lnTo>
                  <a:lnTo>
                    <a:pt x="40" y="18"/>
                  </a:lnTo>
                  <a:lnTo>
                    <a:pt x="14" y="18"/>
                  </a:lnTo>
                  <a:lnTo>
                    <a:pt x="12" y="18"/>
                  </a:lnTo>
                  <a:lnTo>
                    <a:pt x="11" y="18"/>
                  </a:lnTo>
                  <a:lnTo>
                    <a:pt x="10" y="18"/>
                  </a:lnTo>
                  <a:lnTo>
                    <a:pt x="10" y="19"/>
                  </a:lnTo>
                  <a:lnTo>
                    <a:pt x="9" y="20"/>
                  </a:lnTo>
                  <a:lnTo>
                    <a:pt x="9" y="21"/>
                  </a:lnTo>
                  <a:lnTo>
                    <a:pt x="9" y="24"/>
                  </a:lnTo>
                  <a:lnTo>
                    <a:pt x="10" y="26"/>
                  </a:lnTo>
                  <a:lnTo>
                    <a:pt x="9" y="26"/>
                  </a:lnTo>
                  <a:lnTo>
                    <a:pt x="0" y="9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2" name="Freeform 5154"/>
            <p:cNvSpPr>
              <a:spLocks/>
            </p:cNvSpPr>
            <p:nvPr/>
          </p:nvSpPr>
          <p:spPr bwMode="auto">
            <a:xfrm>
              <a:off x="1679" y="1972"/>
              <a:ext cx="51" cy="21"/>
            </a:xfrm>
            <a:custGeom>
              <a:avLst/>
              <a:gdLst>
                <a:gd name="T0" fmla="*/ 0 w 51"/>
                <a:gd name="T1" fmla="*/ 0 h 21"/>
                <a:gd name="T2" fmla="*/ 51 w 51"/>
                <a:gd name="T3" fmla="*/ 17 h 21"/>
                <a:gd name="T4" fmla="*/ 51 w 51"/>
                <a:gd name="T5" fmla="*/ 21 h 21"/>
                <a:gd name="T6" fmla="*/ 0 w 51"/>
                <a:gd name="T7" fmla="*/ 4 h 21"/>
                <a:gd name="T8" fmla="*/ 0 w 51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1">
                  <a:moveTo>
                    <a:pt x="0" y="0"/>
                  </a:moveTo>
                  <a:lnTo>
                    <a:pt x="51" y="17"/>
                  </a:lnTo>
                  <a:lnTo>
                    <a:pt x="51" y="21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3" name="Freeform 5155"/>
            <p:cNvSpPr>
              <a:spLocks/>
            </p:cNvSpPr>
            <p:nvPr/>
          </p:nvSpPr>
          <p:spPr bwMode="auto">
            <a:xfrm>
              <a:off x="1679" y="1939"/>
              <a:ext cx="50" cy="33"/>
            </a:xfrm>
            <a:custGeom>
              <a:avLst/>
              <a:gdLst>
                <a:gd name="T0" fmla="*/ 50 w 50"/>
                <a:gd name="T1" fmla="*/ 3 h 33"/>
                <a:gd name="T2" fmla="*/ 50 w 50"/>
                <a:gd name="T3" fmla="*/ 33 h 33"/>
                <a:gd name="T4" fmla="*/ 49 w 50"/>
                <a:gd name="T5" fmla="*/ 33 h 33"/>
                <a:gd name="T6" fmla="*/ 39 w 50"/>
                <a:gd name="T7" fmla="*/ 24 h 33"/>
                <a:gd name="T8" fmla="*/ 33 w 50"/>
                <a:gd name="T9" fmla="*/ 18 h 33"/>
                <a:gd name="T10" fmla="*/ 28 w 50"/>
                <a:gd name="T11" fmla="*/ 15 h 33"/>
                <a:gd name="T12" fmla="*/ 22 w 50"/>
                <a:gd name="T13" fmla="*/ 12 h 33"/>
                <a:gd name="T14" fmla="*/ 17 w 50"/>
                <a:gd name="T15" fmla="*/ 12 h 33"/>
                <a:gd name="T16" fmla="*/ 14 w 50"/>
                <a:gd name="T17" fmla="*/ 12 h 33"/>
                <a:gd name="T18" fmla="*/ 11 w 50"/>
                <a:gd name="T19" fmla="*/ 15 h 33"/>
                <a:gd name="T20" fmla="*/ 9 w 50"/>
                <a:gd name="T21" fmla="*/ 18 h 33"/>
                <a:gd name="T22" fmla="*/ 9 w 50"/>
                <a:gd name="T23" fmla="*/ 21 h 33"/>
                <a:gd name="T24" fmla="*/ 9 w 50"/>
                <a:gd name="T25" fmla="*/ 24 h 33"/>
                <a:gd name="T26" fmla="*/ 11 w 50"/>
                <a:gd name="T27" fmla="*/ 27 h 33"/>
                <a:gd name="T28" fmla="*/ 14 w 50"/>
                <a:gd name="T29" fmla="*/ 30 h 33"/>
                <a:gd name="T30" fmla="*/ 14 w 50"/>
                <a:gd name="T31" fmla="*/ 32 h 33"/>
                <a:gd name="T32" fmla="*/ 9 w 50"/>
                <a:gd name="T33" fmla="*/ 29 h 33"/>
                <a:gd name="T34" fmla="*/ 5 w 50"/>
                <a:gd name="T35" fmla="*/ 28 h 33"/>
                <a:gd name="T36" fmla="*/ 3 w 50"/>
                <a:gd name="T37" fmla="*/ 25 h 33"/>
                <a:gd name="T38" fmla="*/ 1 w 50"/>
                <a:gd name="T39" fmla="*/ 22 h 33"/>
                <a:gd name="T40" fmla="*/ 0 w 50"/>
                <a:gd name="T41" fmla="*/ 20 h 33"/>
                <a:gd name="T42" fmla="*/ 0 w 50"/>
                <a:gd name="T43" fmla="*/ 16 h 33"/>
                <a:gd name="T44" fmla="*/ 0 w 50"/>
                <a:gd name="T45" fmla="*/ 12 h 33"/>
                <a:gd name="T46" fmla="*/ 1 w 50"/>
                <a:gd name="T47" fmla="*/ 9 h 33"/>
                <a:gd name="T48" fmla="*/ 3 w 50"/>
                <a:gd name="T49" fmla="*/ 6 h 33"/>
                <a:gd name="T50" fmla="*/ 6 w 50"/>
                <a:gd name="T51" fmla="*/ 4 h 33"/>
                <a:gd name="T52" fmla="*/ 10 w 50"/>
                <a:gd name="T53" fmla="*/ 3 h 33"/>
                <a:gd name="T54" fmla="*/ 12 w 50"/>
                <a:gd name="T55" fmla="*/ 2 h 33"/>
                <a:gd name="T56" fmla="*/ 17 w 50"/>
                <a:gd name="T57" fmla="*/ 3 h 33"/>
                <a:gd name="T58" fmla="*/ 21 w 50"/>
                <a:gd name="T59" fmla="*/ 5 h 33"/>
                <a:gd name="T60" fmla="*/ 30 w 50"/>
                <a:gd name="T61" fmla="*/ 10 h 33"/>
                <a:gd name="T62" fmla="*/ 40 w 50"/>
                <a:gd name="T63" fmla="*/ 21 h 33"/>
                <a:gd name="T64" fmla="*/ 40 w 50"/>
                <a:gd name="T65" fmla="*/ 10 h 33"/>
                <a:gd name="T66" fmla="*/ 40 w 50"/>
                <a:gd name="T67" fmla="*/ 7 h 33"/>
                <a:gd name="T68" fmla="*/ 40 w 50"/>
                <a:gd name="T69" fmla="*/ 5 h 33"/>
                <a:gd name="T70" fmla="*/ 40 w 50"/>
                <a:gd name="T71" fmla="*/ 4 h 33"/>
                <a:gd name="T72" fmla="*/ 39 w 50"/>
                <a:gd name="T73" fmla="*/ 3 h 33"/>
                <a:gd name="T74" fmla="*/ 38 w 50"/>
                <a:gd name="T75" fmla="*/ 2 h 33"/>
                <a:gd name="T76" fmla="*/ 36 w 50"/>
                <a:gd name="T77" fmla="*/ 1 h 33"/>
                <a:gd name="T78" fmla="*/ 36 w 50"/>
                <a:gd name="T79" fmla="*/ 0 h 33"/>
                <a:gd name="T80" fmla="*/ 50 w 50"/>
                <a:gd name="T81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0" h="33">
                  <a:moveTo>
                    <a:pt x="50" y="3"/>
                  </a:moveTo>
                  <a:lnTo>
                    <a:pt x="50" y="33"/>
                  </a:lnTo>
                  <a:lnTo>
                    <a:pt x="49" y="33"/>
                  </a:lnTo>
                  <a:lnTo>
                    <a:pt x="39" y="24"/>
                  </a:lnTo>
                  <a:lnTo>
                    <a:pt x="33" y="18"/>
                  </a:lnTo>
                  <a:lnTo>
                    <a:pt x="28" y="15"/>
                  </a:lnTo>
                  <a:lnTo>
                    <a:pt x="22" y="12"/>
                  </a:lnTo>
                  <a:lnTo>
                    <a:pt x="17" y="12"/>
                  </a:lnTo>
                  <a:lnTo>
                    <a:pt x="14" y="12"/>
                  </a:lnTo>
                  <a:lnTo>
                    <a:pt x="11" y="15"/>
                  </a:lnTo>
                  <a:lnTo>
                    <a:pt x="9" y="18"/>
                  </a:lnTo>
                  <a:lnTo>
                    <a:pt x="9" y="21"/>
                  </a:lnTo>
                  <a:lnTo>
                    <a:pt x="9" y="24"/>
                  </a:lnTo>
                  <a:lnTo>
                    <a:pt x="11" y="27"/>
                  </a:lnTo>
                  <a:lnTo>
                    <a:pt x="14" y="30"/>
                  </a:lnTo>
                  <a:lnTo>
                    <a:pt x="14" y="32"/>
                  </a:lnTo>
                  <a:lnTo>
                    <a:pt x="9" y="29"/>
                  </a:lnTo>
                  <a:lnTo>
                    <a:pt x="5" y="28"/>
                  </a:lnTo>
                  <a:lnTo>
                    <a:pt x="3" y="25"/>
                  </a:lnTo>
                  <a:lnTo>
                    <a:pt x="1" y="22"/>
                  </a:lnTo>
                  <a:lnTo>
                    <a:pt x="0" y="20"/>
                  </a:lnTo>
                  <a:lnTo>
                    <a:pt x="0" y="16"/>
                  </a:lnTo>
                  <a:lnTo>
                    <a:pt x="0" y="12"/>
                  </a:lnTo>
                  <a:lnTo>
                    <a:pt x="1" y="9"/>
                  </a:lnTo>
                  <a:lnTo>
                    <a:pt x="3" y="6"/>
                  </a:lnTo>
                  <a:lnTo>
                    <a:pt x="6" y="4"/>
                  </a:lnTo>
                  <a:lnTo>
                    <a:pt x="10" y="3"/>
                  </a:lnTo>
                  <a:lnTo>
                    <a:pt x="12" y="2"/>
                  </a:lnTo>
                  <a:lnTo>
                    <a:pt x="17" y="3"/>
                  </a:lnTo>
                  <a:lnTo>
                    <a:pt x="21" y="5"/>
                  </a:lnTo>
                  <a:lnTo>
                    <a:pt x="30" y="10"/>
                  </a:lnTo>
                  <a:lnTo>
                    <a:pt x="40" y="21"/>
                  </a:lnTo>
                  <a:lnTo>
                    <a:pt x="40" y="10"/>
                  </a:lnTo>
                  <a:lnTo>
                    <a:pt x="40" y="7"/>
                  </a:lnTo>
                  <a:lnTo>
                    <a:pt x="40" y="5"/>
                  </a:lnTo>
                  <a:lnTo>
                    <a:pt x="40" y="4"/>
                  </a:lnTo>
                  <a:lnTo>
                    <a:pt x="39" y="3"/>
                  </a:lnTo>
                  <a:lnTo>
                    <a:pt x="38" y="2"/>
                  </a:lnTo>
                  <a:lnTo>
                    <a:pt x="36" y="1"/>
                  </a:lnTo>
                  <a:lnTo>
                    <a:pt x="36" y="0"/>
                  </a:lnTo>
                  <a:lnTo>
                    <a:pt x="50" y="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4" name="Freeform 5156"/>
            <p:cNvSpPr>
              <a:spLocks/>
            </p:cNvSpPr>
            <p:nvPr/>
          </p:nvSpPr>
          <p:spPr bwMode="auto">
            <a:xfrm>
              <a:off x="1622" y="1874"/>
              <a:ext cx="94" cy="30"/>
            </a:xfrm>
            <a:custGeom>
              <a:avLst/>
              <a:gdLst>
                <a:gd name="T0" fmla="*/ 0 w 94"/>
                <a:gd name="T1" fmla="*/ 0 h 30"/>
                <a:gd name="T2" fmla="*/ 2 w 94"/>
                <a:gd name="T3" fmla="*/ 0 h 30"/>
                <a:gd name="T4" fmla="*/ 6 w 94"/>
                <a:gd name="T5" fmla="*/ 5 h 30"/>
                <a:gd name="T6" fmla="*/ 9 w 94"/>
                <a:gd name="T7" fmla="*/ 8 h 30"/>
                <a:gd name="T8" fmla="*/ 12 w 94"/>
                <a:gd name="T9" fmla="*/ 11 h 30"/>
                <a:gd name="T10" fmla="*/ 17 w 94"/>
                <a:gd name="T11" fmla="*/ 13 h 30"/>
                <a:gd name="T12" fmla="*/ 21 w 94"/>
                <a:gd name="T13" fmla="*/ 14 h 30"/>
                <a:gd name="T14" fmla="*/ 33 w 94"/>
                <a:gd name="T15" fmla="*/ 16 h 30"/>
                <a:gd name="T16" fmla="*/ 47 w 94"/>
                <a:gd name="T17" fmla="*/ 17 h 30"/>
                <a:gd name="T18" fmla="*/ 61 w 94"/>
                <a:gd name="T19" fmla="*/ 16 h 30"/>
                <a:gd name="T20" fmla="*/ 72 w 94"/>
                <a:gd name="T21" fmla="*/ 15 h 30"/>
                <a:gd name="T22" fmla="*/ 77 w 94"/>
                <a:gd name="T23" fmla="*/ 13 h 30"/>
                <a:gd name="T24" fmla="*/ 81 w 94"/>
                <a:gd name="T25" fmla="*/ 11 h 30"/>
                <a:gd name="T26" fmla="*/ 86 w 94"/>
                <a:gd name="T27" fmla="*/ 8 h 30"/>
                <a:gd name="T28" fmla="*/ 89 w 94"/>
                <a:gd name="T29" fmla="*/ 4 h 30"/>
                <a:gd name="T30" fmla="*/ 92 w 94"/>
                <a:gd name="T31" fmla="*/ 0 h 30"/>
                <a:gd name="T32" fmla="*/ 94 w 94"/>
                <a:gd name="T33" fmla="*/ 0 h 30"/>
                <a:gd name="T34" fmla="*/ 88 w 94"/>
                <a:gd name="T35" fmla="*/ 12 h 30"/>
                <a:gd name="T36" fmla="*/ 77 w 94"/>
                <a:gd name="T37" fmla="*/ 21 h 30"/>
                <a:gd name="T38" fmla="*/ 62 w 94"/>
                <a:gd name="T39" fmla="*/ 28 h 30"/>
                <a:gd name="T40" fmla="*/ 46 w 94"/>
                <a:gd name="T41" fmla="*/ 30 h 30"/>
                <a:gd name="T42" fmla="*/ 31 w 94"/>
                <a:gd name="T43" fmla="*/ 28 h 30"/>
                <a:gd name="T44" fmla="*/ 17 w 94"/>
                <a:gd name="T45" fmla="*/ 21 h 30"/>
                <a:gd name="T46" fmla="*/ 6 w 94"/>
                <a:gd name="T47" fmla="*/ 12 h 30"/>
                <a:gd name="T48" fmla="*/ 0 w 94"/>
                <a:gd name="T4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4" h="30">
                  <a:moveTo>
                    <a:pt x="0" y="0"/>
                  </a:moveTo>
                  <a:lnTo>
                    <a:pt x="2" y="0"/>
                  </a:lnTo>
                  <a:lnTo>
                    <a:pt x="6" y="5"/>
                  </a:lnTo>
                  <a:lnTo>
                    <a:pt x="9" y="8"/>
                  </a:lnTo>
                  <a:lnTo>
                    <a:pt x="12" y="11"/>
                  </a:lnTo>
                  <a:lnTo>
                    <a:pt x="17" y="13"/>
                  </a:lnTo>
                  <a:lnTo>
                    <a:pt x="21" y="14"/>
                  </a:lnTo>
                  <a:lnTo>
                    <a:pt x="33" y="16"/>
                  </a:lnTo>
                  <a:lnTo>
                    <a:pt x="47" y="17"/>
                  </a:lnTo>
                  <a:lnTo>
                    <a:pt x="61" y="16"/>
                  </a:lnTo>
                  <a:lnTo>
                    <a:pt x="72" y="15"/>
                  </a:lnTo>
                  <a:lnTo>
                    <a:pt x="77" y="13"/>
                  </a:lnTo>
                  <a:lnTo>
                    <a:pt x="81" y="11"/>
                  </a:lnTo>
                  <a:lnTo>
                    <a:pt x="86" y="8"/>
                  </a:lnTo>
                  <a:lnTo>
                    <a:pt x="89" y="4"/>
                  </a:lnTo>
                  <a:lnTo>
                    <a:pt x="92" y="0"/>
                  </a:lnTo>
                  <a:lnTo>
                    <a:pt x="94" y="0"/>
                  </a:lnTo>
                  <a:lnTo>
                    <a:pt x="88" y="12"/>
                  </a:lnTo>
                  <a:lnTo>
                    <a:pt x="77" y="21"/>
                  </a:lnTo>
                  <a:lnTo>
                    <a:pt x="62" y="28"/>
                  </a:lnTo>
                  <a:lnTo>
                    <a:pt x="46" y="30"/>
                  </a:lnTo>
                  <a:lnTo>
                    <a:pt x="31" y="28"/>
                  </a:lnTo>
                  <a:lnTo>
                    <a:pt x="17" y="21"/>
                  </a:lnTo>
                  <a:lnTo>
                    <a:pt x="6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5" name="Freeform 5157"/>
            <p:cNvSpPr>
              <a:spLocks/>
            </p:cNvSpPr>
            <p:nvPr/>
          </p:nvSpPr>
          <p:spPr bwMode="auto">
            <a:xfrm>
              <a:off x="1646" y="1822"/>
              <a:ext cx="71" cy="52"/>
            </a:xfrm>
            <a:custGeom>
              <a:avLst/>
              <a:gdLst>
                <a:gd name="T0" fmla="*/ 49 w 71"/>
                <a:gd name="T1" fmla="*/ 27 h 52"/>
                <a:gd name="T2" fmla="*/ 14 w 71"/>
                <a:gd name="T3" fmla="*/ 42 h 52"/>
                <a:gd name="T4" fmla="*/ 10 w 71"/>
                <a:gd name="T5" fmla="*/ 45 h 52"/>
                <a:gd name="T6" fmla="*/ 7 w 71"/>
                <a:gd name="T7" fmla="*/ 47 h 52"/>
                <a:gd name="T8" fmla="*/ 5 w 71"/>
                <a:gd name="T9" fmla="*/ 48 h 52"/>
                <a:gd name="T10" fmla="*/ 3 w 71"/>
                <a:gd name="T11" fmla="*/ 50 h 52"/>
                <a:gd name="T12" fmla="*/ 2 w 71"/>
                <a:gd name="T13" fmla="*/ 52 h 52"/>
                <a:gd name="T14" fmla="*/ 0 w 71"/>
                <a:gd name="T15" fmla="*/ 52 h 52"/>
                <a:gd name="T16" fmla="*/ 0 w 71"/>
                <a:gd name="T17" fmla="*/ 25 h 52"/>
                <a:gd name="T18" fmla="*/ 2 w 71"/>
                <a:gd name="T19" fmla="*/ 25 h 52"/>
                <a:gd name="T20" fmla="*/ 3 w 71"/>
                <a:gd name="T21" fmla="*/ 28 h 52"/>
                <a:gd name="T22" fmla="*/ 3 w 71"/>
                <a:gd name="T23" fmla="*/ 30 h 52"/>
                <a:gd name="T24" fmla="*/ 4 w 71"/>
                <a:gd name="T25" fmla="*/ 31 h 52"/>
                <a:gd name="T26" fmla="*/ 5 w 71"/>
                <a:gd name="T27" fmla="*/ 31 h 52"/>
                <a:gd name="T28" fmla="*/ 8 w 71"/>
                <a:gd name="T29" fmla="*/ 31 h 52"/>
                <a:gd name="T30" fmla="*/ 10 w 71"/>
                <a:gd name="T31" fmla="*/ 30 h 52"/>
                <a:gd name="T32" fmla="*/ 13 w 71"/>
                <a:gd name="T33" fmla="*/ 28 h 52"/>
                <a:gd name="T34" fmla="*/ 31 w 71"/>
                <a:gd name="T35" fmla="*/ 19 h 52"/>
                <a:gd name="T36" fmla="*/ 17 w 71"/>
                <a:gd name="T37" fmla="*/ 14 h 52"/>
                <a:gd name="T38" fmla="*/ 13 w 71"/>
                <a:gd name="T39" fmla="*/ 13 h 52"/>
                <a:gd name="T40" fmla="*/ 9 w 71"/>
                <a:gd name="T41" fmla="*/ 12 h 52"/>
                <a:gd name="T42" fmla="*/ 7 w 71"/>
                <a:gd name="T43" fmla="*/ 11 h 52"/>
                <a:gd name="T44" fmla="*/ 5 w 71"/>
                <a:gd name="T45" fmla="*/ 12 h 52"/>
                <a:gd name="T46" fmla="*/ 3 w 71"/>
                <a:gd name="T47" fmla="*/ 12 h 52"/>
                <a:gd name="T48" fmla="*/ 3 w 71"/>
                <a:gd name="T49" fmla="*/ 14 h 52"/>
                <a:gd name="T50" fmla="*/ 2 w 71"/>
                <a:gd name="T51" fmla="*/ 17 h 52"/>
                <a:gd name="T52" fmla="*/ 0 w 71"/>
                <a:gd name="T53" fmla="*/ 17 h 52"/>
                <a:gd name="T54" fmla="*/ 0 w 71"/>
                <a:gd name="T55" fmla="*/ 0 h 52"/>
                <a:gd name="T56" fmla="*/ 2 w 71"/>
                <a:gd name="T57" fmla="*/ 0 h 52"/>
                <a:gd name="T58" fmla="*/ 3 w 71"/>
                <a:gd name="T59" fmla="*/ 2 h 52"/>
                <a:gd name="T60" fmla="*/ 4 w 71"/>
                <a:gd name="T61" fmla="*/ 4 h 52"/>
                <a:gd name="T62" fmla="*/ 7 w 71"/>
                <a:gd name="T63" fmla="*/ 5 h 52"/>
                <a:gd name="T64" fmla="*/ 10 w 71"/>
                <a:gd name="T65" fmla="*/ 7 h 52"/>
                <a:gd name="T66" fmla="*/ 14 w 71"/>
                <a:gd name="T67" fmla="*/ 10 h 52"/>
                <a:gd name="T68" fmla="*/ 49 w 71"/>
                <a:gd name="T69" fmla="*/ 23 h 52"/>
                <a:gd name="T70" fmla="*/ 61 w 71"/>
                <a:gd name="T71" fmla="*/ 28 h 52"/>
                <a:gd name="T72" fmla="*/ 67 w 71"/>
                <a:gd name="T73" fmla="*/ 31 h 52"/>
                <a:gd name="T74" fmla="*/ 69 w 71"/>
                <a:gd name="T75" fmla="*/ 34 h 52"/>
                <a:gd name="T76" fmla="*/ 70 w 71"/>
                <a:gd name="T77" fmla="*/ 37 h 52"/>
                <a:gd name="T78" fmla="*/ 71 w 71"/>
                <a:gd name="T79" fmla="*/ 40 h 52"/>
                <a:gd name="T80" fmla="*/ 70 w 71"/>
                <a:gd name="T81" fmla="*/ 45 h 52"/>
                <a:gd name="T82" fmla="*/ 69 w 71"/>
                <a:gd name="T83" fmla="*/ 48 h 52"/>
                <a:gd name="T84" fmla="*/ 66 w 71"/>
                <a:gd name="T85" fmla="*/ 50 h 52"/>
                <a:gd name="T86" fmla="*/ 63 w 71"/>
                <a:gd name="T87" fmla="*/ 50 h 52"/>
                <a:gd name="T88" fmla="*/ 61 w 71"/>
                <a:gd name="T89" fmla="*/ 50 h 52"/>
                <a:gd name="T90" fmla="*/ 58 w 71"/>
                <a:gd name="T91" fmla="*/ 48 h 52"/>
                <a:gd name="T92" fmla="*/ 57 w 71"/>
                <a:gd name="T93" fmla="*/ 47 h 52"/>
                <a:gd name="T94" fmla="*/ 56 w 71"/>
                <a:gd name="T95" fmla="*/ 43 h 52"/>
                <a:gd name="T96" fmla="*/ 57 w 71"/>
                <a:gd name="T97" fmla="*/ 41 h 52"/>
                <a:gd name="T98" fmla="*/ 58 w 71"/>
                <a:gd name="T99" fmla="*/ 39 h 52"/>
                <a:gd name="T100" fmla="*/ 61 w 71"/>
                <a:gd name="T101" fmla="*/ 38 h 52"/>
                <a:gd name="T102" fmla="*/ 63 w 71"/>
                <a:gd name="T103" fmla="*/ 38 h 52"/>
                <a:gd name="T104" fmla="*/ 64 w 71"/>
                <a:gd name="T105" fmla="*/ 38 h 52"/>
                <a:gd name="T106" fmla="*/ 65 w 71"/>
                <a:gd name="T107" fmla="*/ 38 h 52"/>
                <a:gd name="T108" fmla="*/ 66 w 71"/>
                <a:gd name="T109" fmla="*/ 37 h 52"/>
                <a:gd name="T110" fmla="*/ 66 w 71"/>
                <a:gd name="T111" fmla="*/ 36 h 52"/>
                <a:gd name="T112" fmla="*/ 65 w 71"/>
                <a:gd name="T113" fmla="*/ 35 h 52"/>
                <a:gd name="T114" fmla="*/ 64 w 71"/>
                <a:gd name="T115" fmla="*/ 34 h 52"/>
                <a:gd name="T116" fmla="*/ 62 w 71"/>
                <a:gd name="T117" fmla="*/ 33 h 52"/>
                <a:gd name="T118" fmla="*/ 58 w 71"/>
                <a:gd name="T119" fmla="*/ 31 h 52"/>
                <a:gd name="T120" fmla="*/ 54 w 71"/>
                <a:gd name="T121" fmla="*/ 29 h 52"/>
                <a:gd name="T122" fmla="*/ 49 w 71"/>
                <a:gd name="T123" fmla="*/ 2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1" h="52">
                  <a:moveTo>
                    <a:pt x="49" y="27"/>
                  </a:moveTo>
                  <a:lnTo>
                    <a:pt x="14" y="42"/>
                  </a:lnTo>
                  <a:lnTo>
                    <a:pt x="10" y="45"/>
                  </a:lnTo>
                  <a:lnTo>
                    <a:pt x="7" y="47"/>
                  </a:lnTo>
                  <a:lnTo>
                    <a:pt x="5" y="48"/>
                  </a:lnTo>
                  <a:lnTo>
                    <a:pt x="3" y="50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3" y="28"/>
                  </a:lnTo>
                  <a:lnTo>
                    <a:pt x="3" y="30"/>
                  </a:lnTo>
                  <a:lnTo>
                    <a:pt x="4" y="31"/>
                  </a:lnTo>
                  <a:lnTo>
                    <a:pt x="5" y="31"/>
                  </a:lnTo>
                  <a:lnTo>
                    <a:pt x="8" y="31"/>
                  </a:lnTo>
                  <a:lnTo>
                    <a:pt x="10" y="30"/>
                  </a:lnTo>
                  <a:lnTo>
                    <a:pt x="13" y="28"/>
                  </a:lnTo>
                  <a:lnTo>
                    <a:pt x="31" y="19"/>
                  </a:lnTo>
                  <a:lnTo>
                    <a:pt x="17" y="14"/>
                  </a:lnTo>
                  <a:lnTo>
                    <a:pt x="13" y="13"/>
                  </a:lnTo>
                  <a:lnTo>
                    <a:pt x="9" y="12"/>
                  </a:lnTo>
                  <a:lnTo>
                    <a:pt x="7" y="11"/>
                  </a:lnTo>
                  <a:lnTo>
                    <a:pt x="5" y="12"/>
                  </a:lnTo>
                  <a:lnTo>
                    <a:pt x="3" y="12"/>
                  </a:lnTo>
                  <a:lnTo>
                    <a:pt x="3" y="14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0"/>
                  </a:lnTo>
                  <a:lnTo>
                    <a:pt x="2" y="0"/>
                  </a:lnTo>
                  <a:lnTo>
                    <a:pt x="3" y="2"/>
                  </a:lnTo>
                  <a:lnTo>
                    <a:pt x="4" y="4"/>
                  </a:lnTo>
                  <a:lnTo>
                    <a:pt x="7" y="5"/>
                  </a:lnTo>
                  <a:lnTo>
                    <a:pt x="10" y="7"/>
                  </a:lnTo>
                  <a:lnTo>
                    <a:pt x="14" y="10"/>
                  </a:lnTo>
                  <a:lnTo>
                    <a:pt x="49" y="23"/>
                  </a:lnTo>
                  <a:lnTo>
                    <a:pt x="61" y="28"/>
                  </a:lnTo>
                  <a:lnTo>
                    <a:pt x="67" y="31"/>
                  </a:lnTo>
                  <a:lnTo>
                    <a:pt x="69" y="34"/>
                  </a:lnTo>
                  <a:lnTo>
                    <a:pt x="70" y="37"/>
                  </a:lnTo>
                  <a:lnTo>
                    <a:pt x="71" y="40"/>
                  </a:lnTo>
                  <a:lnTo>
                    <a:pt x="70" y="45"/>
                  </a:lnTo>
                  <a:lnTo>
                    <a:pt x="69" y="48"/>
                  </a:lnTo>
                  <a:lnTo>
                    <a:pt x="66" y="50"/>
                  </a:lnTo>
                  <a:lnTo>
                    <a:pt x="63" y="50"/>
                  </a:lnTo>
                  <a:lnTo>
                    <a:pt x="61" y="50"/>
                  </a:lnTo>
                  <a:lnTo>
                    <a:pt x="58" y="48"/>
                  </a:lnTo>
                  <a:lnTo>
                    <a:pt x="57" y="47"/>
                  </a:lnTo>
                  <a:lnTo>
                    <a:pt x="56" y="43"/>
                  </a:lnTo>
                  <a:lnTo>
                    <a:pt x="57" y="41"/>
                  </a:lnTo>
                  <a:lnTo>
                    <a:pt x="58" y="39"/>
                  </a:lnTo>
                  <a:lnTo>
                    <a:pt x="61" y="38"/>
                  </a:lnTo>
                  <a:lnTo>
                    <a:pt x="63" y="38"/>
                  </a:lnTo>
                  <a:lnTo>
                    <a:pt x="64" y="38"/>
                  </a:lnTo>
                  <a:lnTo>
                    <a:pt x="65" y="38"/>
                  </a:lnTo>
                  <a:lnTo>
                    <a:pt x="66" y="37"/>
                  </a:lnTo>
                  <a:lnTo>
                    <a:pt x="66" y="36"/>
                  </a:lnTo>
                  <a:lnTo>
                    <a:pt x="65" y="35"/>
                  </a:lnTo>
                  <a:lnTo>
                    <a:pt x="64" y="34"/>
                  </a:lnTo>
                  <a:lnTo>
                    <a:pt x="62" y="33"/>
                  </a:lnTo>
                  <a:lnTo>
                    <a:pt x="58" y="31"/>
                  </a:lnTo>
                  <a:lnTo>
                    <a:pt x="54" y="29"/>
                  </a:lnTo>
                  <a:lnTo>
                    <a:pt x="49" y="2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6" name="Freeform 5158"/>
            <p:cNvSpPr>
              <a:spLocks/>
            </p:cNvSpPr>
            <p:nvPr/>
          </p:nvSpPr>
          <p:spPr bwMode="auto">
            <a:xfrm>
              <a:off x="1622" y="1789"/>
              <a:ext cx="94" cy="30"/>
            </a:xfrm>
            <a:custGeom>
              <a:avLst/>
              <a:gdLst>
                <a:gd name="T0" fmla="*/ 94 w 94"/>
                <a:gd name="T1" fmla="*/ 30 h 30"/>
                <a:gd name="T2" fmla="*/ 92 w 94"/>
                <a:gd name="T3" fmla="*/ 30 h 30"/>
                <a:gd name="T4" fmla="*/ 88 w 94"/>
                <a:gd name="T5" fmla="*/ 26 h 30"/>
                <a:gd name="T6" fmla="*/ 85 w 94"/>
                <a:gd name="T7" fmla="*/ 21 h 30"/>
                <a:gd name="T8" fmla="*/ 79 w 94"/>
                <a:gd name="T9" fmla="*/ 18 h 30"/>
                <a:gd name="T10" fmla="*/ 73 w 94"/>
                <a:gd name="T11" fmla="*/ 16 h 30"/>
                <a:gd name="T12" fmla="*/ 61 w 94"/>
                <a:gd name="T13" fmla="*/ 14 h 30"/>
                <a:gd name="T14" fmla="*/ 46 w 94"/>
                <a:gd name="T15" fmla="*/ 14 h 30"/>
                <a:gd name="T16" fmla="*/ 33 w 94"/>
                <a:gd name="T17" fmla="*/ 14 h 30"/>
                <a:gd name="T18" fmla="*/ 23 w 94"/>
                <a:gd name="T19" fmla="*/ 16 h 30"/>
                <a:gd name="T20" fmla="*/ 18 w 94"/>
                <a:gd name="T21" fmla="*/ 17 h 30"/>
                <a:gd name="T22" fmla="*/ 12 w 94"/>
                <a:gd name="T23" fmla="*/ 19 h 30"/>
                <a:gd name="T24" fmla="*/ 8 w 94"/>
                <a:gd name="T25" fmla="*/ 22 h 30"/>
                <a:gd name="T26" fmla="*/ 5 w 94"/>
                <a:gd name="T27" fmla="*/ 26 h 30"/>
                <a:gd name="T28" fmla="*/ 2 w 94"/>
                <a:gd name="T29" fmla="*/ 30 h 30"/>
                <a:gd name="T30" fmla="*/ 0 w 94"/>
                <a:gd name="T31" fmla="*/ 30 h 30"/>
                <a:gd name="T32" fmla="*/ 6 w 94"/>
                <a:gd name="T33" fmla="*/ 18 h 30"/>
                <a:gd name="T34" fmla="*/ 18 w 94"/>
                <a:gd name="T35" fmla="*/ 9 h 30"/>
                <a:gd name="T36" fmla="*/ 32 w 94"/>
                <a:gd name="T37" fmla="*/ 2 h 30"/>
                <a:gd name="T38" fmla="*/ 47 w 94"/>
                <a:gd name="T39" fmla="*/ 0 h 30"/>
                <a:gd name="T40" fmla="*/ 63 w 94"/>
                <a:gd name="T41" fmla="*/ 2 h 30"/>
                <a:gd name="T42" fmla="*/ 77 w 94"/>
                <a:gd name="T43" fmla="*/ 9 h 30"/>
                <a:gd name="T44" fmla="*/ 88 w 94"/>
                <a:gd name="T45" fmla="*/ 18 h 30"/>
                <a:gd name="T46" fmla="*/ 94 w 94"/>
                <a:gd name="T4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4" h="30">
                  <a:moveTo>
                    <a:pt x="94" y="30"/>
                  </a:moveTo>
                  <a:lnTo>
                    <a:pt x="92" y="30"/>
                  </a:lnTo>
                  <a:lnTo>
                    <a:pt x="88" y="26"/>
                  </a:lnTo>
                  <a:lnTo>
                    <a:pt x="85" y="21"/>
                  </a:lnTo>
                  <a:lnTo>
                    <a:pt x="79" y="18"/>
                  </a:lnTo>
                  <a:lnTo>
                    <a:pt x="73" y="16"/>
                  </a:lnTo>
                  <a:lnTo>
                    <a:pt x="61" y="14"/>
                  </a:lnTo>
                  <a:lnTo>
                    <a:pt x="46" y="14"/>
                  </a:lnTo>
                  <a:lnTo>
                    <a:pt x="33" y="14"/>
                  </a:lnTo>
                  <a:lnTo>
                    <a:pt x="23" y="16"/>
                  </a:lnTo>
                  <a:lnTo>
                    <a:pt x="18" y="17"/>
                  </a:lnTo>
                  <a:lnTo>
                    <a:pt x="12" y="19"/>
                  </a:lnTo>
                  <a:lnTo>
                    <a:pt x="8" y="22"/>
                  </a:lnTo>
                  <a:lnTo>
                    <a:pt x="5" y="26"/>
                  </a:lnTo>
                  <a:lnTo>
                    <a:pt x="2" y="30"/>
                  </a:lnTo>
                  <a:lnTo>
                    <a:pt x="0" y="30"/>
                  </a:lnTo>
                  <a:lnTo>
                    <a:pt x="6" y="18"/>
                  </a:lnTo>
                  <a:lnTo>
                    <a:pt x="18" y="9"/>
                  </a:lnTo>
                  <a:lnTo>
                    <a:pt x="32" y="2"/>
                  </a:lnTo>
                  <a:lnTo>
                    <a:pt x="47" y="0"/>
                  </a:lnTo>
                  <a:lnTo>
                    <a:pt x="63" y="2"/>
                  </a:lnTo>
                  <a:lnTo>
                    <a:pt x="77" y="9"/>
                  </a:lnTo>
                  <a:lnTo>
                    <a:pt x="88" y="18"/>
                  </a:lnTo>
                  <a:lnTo>
                    <a:pt x="94" y="3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7" name="Freeform 5159"/>
            <p:cNvSpPr>
              <a:spLocks/>
            </p:cNvSpPr>
            <p:nvPr/>
          </p:nvSpPr>
          <p:spPr bwMode="auto">
            <a:xfrm>
              <a:off x="1622" y="1724"/>
              <a:ext cx="94" cy="30"/>
            </a:xfrm>
            <a:custGeom>
              <a:avLst/>
              <a:gdLst>
                <a:gd name="T0" fmla="*/ 0 w 94"/>
                <a:gd name="T1" fmla="*/ 0 h 30"/>
                <a:gd name="T2" fmla="*/ 2 w 94"/>
                <a:gd name="T3" fmla="*/ 0 h 30"/>
                <a:gd name="T4" fmla="*/ 6 w 94"/>
                <a:gd name="T5" fmla="*/ 5 h 30"/>
                <a:gd name="T6" fmla="*/ 9 w 94"/>
                <a:gd name="T7" fmla="*/ 8 h 30"/>
                <a:gd name="T8" fmla="*/ 12 w 94"/>
                <a:gd name="T9" fmla="*/ 11 h 30"/>
                <a:gd name="T10" fmla="*/ 17 w 94"/>
                <a:gd name="T11" fmla="*/ 12 h 30"/>
                <a:gd name="T12" fmla="*/ 21 w 94"/>
                <a:gd name="T13" fmla="*/ 14 h 30"/>
                <a:gd name="T14" fmla="*/ 33 w 94"/>
                <a:gd name="T15" fmla="*/ 16 h 30"/>
                <a:gd name="T16" fmla="*/ 47 w 94"/>
                <a:gd name="T17" fmla="*/ 16 h 30"/>
                <a:gd name="T18" fmla="*/ 61 w 94"/>
                <a:gd name="T19" fmla="*/ 16 h 30"/>
                <a:gd name="T20" fmla="*/ 72 w 94"/>
                <a:gd name="T21" fmla="*/ 14 h 30"/>
                <a:gd name="T22" fmla="*/ 77 w 94"/>
                <a:gd name="T23" fmla="*/ 12 h 30"/>
                <a:gd name="T24" fmla="*/ 81 w 94"/>
                <a:gd name="T25" fmla="*/ 10 h 30"/>
                <a:gd name="T26" fmla="*/ 86 w 94"/>
                <a:gd name="T27" fmla="*/ 8 h 30"/>
                <a:gd name="T28" fmla="*/ 89 w 94"/>
                <a:gd name="T29" fmla="*/ 5 h 30"/>
                <a:gd name="T30" fmla="*/ 92 w 94"/>
                <a:gd name="T31" fmla="*/ 0 h 30"/>
                <a:gd name="T32" fmla="*/ 94 w 94"/>
                <a:gd name="T33" fmla="*/ 0 h 30"/>
                <a:gd name="T34" fmla="*/ 88 w 94"/>
                <a:gd name="T35" fmla="*/ 11 h 30"/>
                <a:gd name="T36" fmla="*/ 77 w 94"/>
                <a:gd name="T37" fmla="*/ 22 h 30"/>
                <a:gd name="T38" fmla="*/ 62 w 94"/>
                <a:gd name="T39" fmla="*/ 28 h 30"/>
                <a:gd name="T40" fmla="*/ 46 w 94"/>
                <a:gd name="T41" fmla="*/ 30 h 30"/>
                <a:gd name="T42" fmla="*/ 31 w 94"/>
                <a:gd name="T43" fmla="*/ 28 h 30"/>
                <a:gd name="T44" fmla="*/ 17 w 94"/>
                <a:gd name="T45" fmla="*/ 22 h 30"/>
                <a:gd name="T46" fmla="*/ 6 w 94"/>
                <a:gd name="T47" fmla="*/ 11 h 30"/>
                <a:gd name="T48" fmla="*/ 0 w 94"/>
                <a:gd name="T4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4" h="30">
                  <a:moveTo>
                    <a:pt x="0" y="0"/>
                  </a:moveTo>
                  <a:lnTo>
                    <a:pt x="2" y="0"/>
                  </a:lnTo>
                  <a:lnTo>
                    <a:pt x="6" y="5"/>
                  </a:lnTo>
                  <a:lnTo>
                    <a:pt x="9" y="8"/>
                  </a:lnTo>
                  <a:lnTo>
                    <a:pt x="12" y="11"/>
                  </a:lnTo>
                  <a:lnTo>
                    <a:pt x="17" y="12"/>
                  </a:lnTo>
                  <a:lnTo>
                    <a:pt x="21" y="14"/>
                  </a:lnTo>
                  <a:lnTo>
                    <a:pt x="33" y="16"/>
                  </a:lnTo>
                  <a:lnTo>
                    <a:pt x="47" y="16"/>
                  </a:lnTo>
                  <a:lnTo>
                    <a:pt x="61" y="16"/>
                  </a:lnTo>
                  <a:lnTo>
                    <a:pt x="72" y="14"/>
                  </a:lnTo>
                  <a:lnTo>
                    <a:pt x="77" y="12"/>
                  </a:lnTo>
                  <a:lnTo>
                    <a:pt x="81" y="10"/>
                  </a:lnTo>
                  <a:lnTo>
                    <a:pt x="86" y="8"/>
                  </a:lnTo>
                  <a:lnTo>
                    <a:pt x="89" y="5"/>
                  </a:lnTo>
                  <a:lnTo>
                    <a:pt x="92" y="0"/>
                  </a:lnTo>
                  <a:lnTo>
                    <a:pt x="94" y="0"/>
                  </a:lnTo>
                  <a:lnTo>
                    <a:pt x="88" y="11"/>
                  </a:lnTo>
                  <a:lnTo>
                    <a:pt x="77" y="22"/>
                  </a:lnTo>
                  <a:lnTo>
                    <a:pt x="62" y="28"/>
                  </a:lnTo>
                  <a:lnTo>
                    <a:pt x="46" y="30"/>
                  </a:lnTo>
                  <a:lnTo>
                    <a:pt x="31" y="28"/>
                  </a:lnTo>
                  <a:lnTo>
                    <a:pt x="17" y="22"/>
                  </a:lnTo>
                  <a:lnTo>
                    <a:pt x="6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8" name="Freeform 5160"/>
            <p:cNvSpPr>
              <a:spLocks noEditPoints="1"/>
            </p:cNvSpPr>
            <p:nvPr/>
          </p:nvSpPr>
          <p:spPr bwMode="auto">
            <a:xfrm>
              <a:off x="1622" y="1675"/>
              <a:ext cx="73" cy="44"/>
            </a:xfrm>
            <a:custGeom>
              <a:avLst/>
              <a:gdLst>
                <a:gd name="T0" fmla="*/ 73 w 73"/>
                <a:gd name="T1" fmla="*/ 44 h 44"/>
                <a:gd name="T2" fmla="*/ 72 w 73"/>
                <a:gd name="T3" fmla="*/ 44 h 44"/>
                <a:gd name="T4" fmla="*/ 71 w 73"/>
                <a:gd name="T5" fmla="*/ 39 h 44"/>
                <a:gd name="T6" fmla="*/ 69 w 73"/>
                <a:gd name="T7" fmla="*/ 35 h 44"/>
                <a:gd name="T8" fmla="*/ 66 w 73"/>
                <a:gd name="T9" fmla="*/ 30 h 44"/>
                <a:gd name="T10" fmla="*/ 63 w 73"/>
                <a:gd name="T11" fmla="*/ 26 h 44"/>
                <a:gd name="T12" fmla="*/ 60 w 73"/>
                <a:gd name="T13" fmla="*/ 23 h 44"/>
                <a:gd name="T14" fmla="*/ 56 w 73"/>
                <a:gd name="T15" fmla="*/ 21 h 44"/>
                <a:gd name="T16" fmla="*/ 50 w 73"/>
                <a:gd name="T17" fmla="*/ 18 h 44"/>
                <a:gd name="T18" fmla="*/ 43 w 73"/>
                <a:gd name="T19" fmla="*/ 15 h 44"/>
                <a:gd name="T20" fmla="*/ 44 w 73"/>
                <a:gd name="T21" fmla="*/ 19 h 44"/>
                <a:gd name="T22" fmla="*/ 45 w 73"/>
                <a:gd name="T23" fmla="*/ 21 h 44"/>
                <a:gd name="T24" fmla="*/ 45 w 73"/>
                <a:gd name="T25" fmla="*/ 23 h 44"/>
                <a:gd name="T26" fmla="*/ 45 w 73"/>
                <a:gd name="T27" fmla="*/ 26 h 44"/>
                <a:gd name="T28" fmla="*/ 44 w 73"/>
                <a:gd name="T29" fmla="*/ 31 h 44"/>
                <a:gd name="T30" fmla="*/ 43 w 73"/>
                <a:gd name="T31" fmla="*/ 36 h 44"/>
                <a:gd name="T32" fmla="*/ 40 w 73"/>
                <a:gd name="T33" fmla="*/ 39 h 44"/>
                <a:gd name="T34" fmla="*/ 36 w 73"/>
                <a:gd name="T35" fmla="*/ 42 h 44"/>
                <a:gd name="T36" fmla="*/ 31 w 73"/>
                <a:gd name="T37" fmla="*/ 44 h 44"/>
                <a:gd name="T38" fmla="*/ 24 w 73"/>
                <a:gd name="T39" fmla="*/ 44 h 44"/>
                <a:gd name="T40" fmla="*/ 18 w 73"/>
                <a:gd name="T41" fmla="*/ 44 h 44"/>
                <a:gd name="T42" fmla="*/ 11 w 73"/>
                <a:gd name="T43" fmla="*/ 42 h 44"/>
                <a:gd name="T44" fmla="*/ 8 w 73"/>
                <a:gd name="T45" fmla="*/ 40 h 44"/>
                <a:gd name="T46" fmla="*/ 5 w 73"/>
                <a:gd name="T47" fmla="*/ 37 h 44"/>
                <a:gd name="T48" fmla="*/ 3 w 73"/>
                <a:gd name="T49" fmla="*/ 33 h 44"/>
                <a:gd name="T50" fmla="*/ 1 w 73"/>
                <a:gd name="T51" fmla="*/ 28 h 44"/>
                <a:gd name="T52" fmla="*/ 0 w 73"/>
                <a:gd name="T53" fmla="*/ 23 h 44"/>
                <a:gd name="T54" fmla="*/ 1 w 73"/>
                <a:gd name="T55" fmla="*/ 17 h 44"/>
                <a:gd name="T56" fmla="*/ 4 w 73"/>
                <a:gd name="T57" fmla="*/ 11 h 44"/>
                <a:gd name="T58" fmla="*/ 6 w 73"/>
                <a:gd name="T59" fmla="*/ 8 h 44"/>
                <a:gd name="T60" fmla="*/ 9 w 73"/>
                <a:gd name="T61" fmla="*/ 5 h 44"/>
                <a:gd name="T62" fmla="*/ 14 w 73"/>
                <a:gd name="T63" fmla="*/ 3 h 44"/>
                <a:gd name="T64" fmla="*/ 19 w 73"/>
                <a:gd name="T65" fmla="*/ 1 h 44"/>
                <a:gd name="T66" fmla="*/ 23 w 73"/>
                <a:gd name="T67" fmla="*/ 0 h 44"/>
                <a:gd name="T68" fmla="*/ 29 w 73"/>
                <a:gd name="T69" fmla="*/ 0 h 44"/>
                <a:gd name="T70" fmla="*/ 40 w 73"/>
                <a:gd name="T71" fmla="*/ 1 h 44"/>
                <a:gd name="T72" fmla="*/ 50 w 73"/>
                <a:gd name="T73" fmla="*/ 5 h 44"/>
                <a:gd name="T74" fmla="*/ 56 w 73"/>
                <a:gd name="T75" fmla="*/ 8 h 44"/>
                <a:gd name="T76" fmla="*/ 62 w 73"/>
                <a:gd name="T77" fmla="*/ 13 h 44"/>
                <a:gd name="T78" fmla="*/ 67 w 73"/>
                <a:gd name="T79" fmla="*/ 20 h 44"/>
                <a:gd name="T80" fmla="*/ 71 w 73"/>
                <a:gd name="T81" fmla="*/ 31 h 44"/>
                <a:gd name="T82" fmla="*/ 73 w 73"/>
                <a:gd name="T83" fmla="*/ 44 h 44"/>
                <a:gd name="T84" fmla="*/ 39 w 73"/>
                <a:gd name="T85" fmla="*/ 14 h 44"/>
                <a:gd name="T86" fmla="*/ 34 w 73"/>
                <a:gd name="T87" fmla="*/ 14 h 44"/>
                <a:gd name="T88" fmla="*/ 29 w 73"/>
                <a:gd name="T89" fmla="*/ 14 h 44"/>
                <a:gd name="T90" fmla="*/ 20 w 73"/>
                <a:gd name="T91" fmla="*/ 15 h 44"/>
                <a:gd name="T92" fmla="*/ 11 w 73"/>
                <a:gd name="T93" fmla="*/ 17 h 44"/>
                <a:gd name="T94" fmla="*/ 7 w 73"/>
                <a:gd name="T95" fmla="*/ 19 h 44"/>
                <a:gd name="T96" fmla="*/ 5 w 73"/>
                <a:gd name="T97" fmla="*/ 21 h 44"/>
                <a:gd name="T98" fmla="*/ 4 w 73"/>
                <a:gd name="T99" fmla="*/ 22 h 44"/>
                <a:gd name="T100" fmla="*/ 3 w 73"/>
                <a:gd name="T101" fmla="*/ 24 h 44"/>
                <a:gd name="T102" fmla="*/ 4 w 73"/>
                <a:gd name="T103" fmla="*/ 26 h 44"/>
                <a:gd name="T104" fmla="*/ 6 w 73"/>
                <a:gd name="T105" fmla="*/ 28 h 44"/>
                <a:gd name="T106" fmla="*/ 8 w 73"/>
                <a:gd name="T107" fmla="*/ 29 h 44"/>
                <a:gd name="T108" fmla="*/ 12 w 73"/>
                <a:gd name="T109" fmla="*/ 30 h 44"/>
                <a:gd name="T110" fmla="*/ 18 w 73"/>
                <a:gd name="T111" fmla="*/ 30 h 44"/>
                <a:gd name="T112" fmla="*/ 29 w 73"/>
                <a:gd name="T113" fmla="*/ 29 h 44"/>
                <a:gd name="T114" fmla="*/ 37 w 73"/>
                <a:gd name="T115" fmla="*/ 27 h 44"/>
                <a:gd name="T116" fmla="*/ 39 w 73"/>
                <a:gd name="T117" fmla="*/ 25 h 44"/>
                <a:gd name="T118" fmla="*/ 40 w 73"/>
                <a:gd name="T119" fmla="*/ 23 h 44"/>
                <a:gd name="T120" fmla="*/ 41 w 73"/>
                <a:gd name="T121" fmla="*/ 21 h 44"/>
                <a:gd name="T122" fmla="*/ 40 w 73"/>
                <a:gd name="T123" fmla="*/ 18 h 44"/>
                <a:gd name="T124" fmla="*/ 39 w 73"/>
                <a:gd name="T125" fmla="*/ 1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3" h="44">
                  <a:moveTo>
                    <a:pt x="73" y="44"/>
                  </a:moveTo>
                  <a:lnTo>
                    <a:pt x="72" y="44"/>
                  </a:lnTo>
                  <a:lnTo>
                    <a:pt x="71" y="39"/>
                  </a:lnTo>
                  <a:lnTo>
                    <a:pt x="69" y="35"/>
                  </a:lnTo>
                  <a:lnTo>
                    <a:pt x="66" y="30"/>
                  </a:lnTo>
                  <a:lnTo>
                    <a:pt x="63" y="26"/>
                  </a:lnTo>
                  <a:lnTo>
                    <a:pt x="60" y="23"/>
                  </a:lnTo>
                  <a:lnTo>
                    <a:pt x="56" y="21"/>
                  </a:lnTo>
                  <a:lnTo>
                    <a:pt x="50" y="18"/>
                  </a:lnTo>
                  <a:lnTo>
                    <a:pt x="43" y="15"/>
                  </a:lnTo>
                  <a:lnTo>
                    <a:pt x="44" y="19"/>
                  </a:lnTo>
                  <a:lnTo>
                    <a:pt x="45" y="21"/>
                  </a:lnTo>
                  <a:lnTo>
                    <a:pt x="45" y="23"/>
                  </a:lnTo>
                  <a:lnTo>
                    <a:pt x="45" y="26"/>
                  </a:lnTo>
                  <a:lnTo>
                    <a:pt x="44" y="31"/>
                  </a:lnTo>
                  <a:lnTo>
                    <a:pt x="43" y="36"/>
                  </a:lnTo>
                  <a:lnTo>
                    <a:pt x="40" y="39"/>
                  </a:lnTo>
                  <a:lnTo>
                    <a:pt x="36" y="42"/>
                  </a:lnTo>
                  <a:lnTo>
                    <a:pt x="31" y="44"/>
                  </a:lnTo>
                  <a:lnTo>
                    <a:pt x="24" y="44"/>
                  </a:lnTo>
                  <a:lnTo>
                    <a:pt x="18" y="44"/>
                  </a:lnTo>
                  <a:lnTo>
                    <a:pt x="11" y="42"/>
                  </a:lnTo>
                  <a:lnTo>
                    <a:pt x="8" y="40"/>
                  </a:lnTo>
                  <a:lnTo>
                    <a:pt x="5" y="37"/>
                  </a:lnTo>
                  <a:lnTo>
                    <a:pt x="3" y="33"/>
                  </a:lnTo>
                  <a:lnTo>
                    <a:pt x="1" y="28"/>
                  </a:lnTo>
                  <a:lnTo>
                    <a:pt x="0" y="23"/>
                  </a:lnTo>
                  <a:lnTo>
                    <a:pt x="1" y="17"/>
                  </a:lnTo>
                  <a:lnTo>
                    <a:pt x="4" y="11"/>
                  </a:lnTo>
                  <a:lnTo>
                    <a:pt x="6" y="8"/>
                  </a:lnTo>
                  <a:lnTo>
                    <a:pt x="9" y="5"/>
                  </a:lnTo>
                  <a:lnTo>
                    <a:pt x="14" y="3"/>
                  </a:lnTo>
                  <a:lnTo>
                    <a:pt x="19" y="1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0" y="1"/>
                  </a:lnTo>
                  <a:lnTo>
                    <a:pt x="50" y="5"/>
                  </a:lnTo>
                  <a:lnTo>
                    <a:pt x="56" y="8"/>
                  </a:lnTo>
                  <a:lnTo>
                    <a:pt x="62" y="13"/>
                  </a:lnTo>
                  <a:lnTo>
                    <a:pt x="67" y="20"/>
                  </a:lnTo>
                  <a:lnTo>
                    <a:pt x="71" y="31"/>
                  </a:lnTo>
                  <a:lnTo>
                    <a:pt x="73" y="44"/>
                  </a:lnTo>
                  <a:close/>
                  <a:moveTo>
                    <a:pt x="39" y="14"/>
                  </a:moveTo>
                  <a:lnTo>
                    <a:pt x="34" y="14"/>
                  </a:lnTo>
                  <a:lnTo>
                    <a:pt x="29" y="14"/>
                  </a:lnTo>
                  <a:lnTo>
                    <a:pt x="20" y="15"/>
                  </a:lnTo>
                  <a:lnTo>
                    <a:pt x="11" y="17"/>
                  </a:lnTo>
                  <a:lnTo>
                    <a:pt x="7" y="19"/>
                  </a:lnTo>
                  <a:lnTo>
                    <a:pt x="5" y="21"/>
                  </a:lnTo>
                  <a:lnTo>
                    <a:pt x="4" y="22"/>
                  </a:lnTo>
                  <a:lnTo>
                    <a:pt x="3" y="24"/>
                  </a:lnTo>
                  <a:lnTo>
                    <a:pt x="4" y="26"/>
                  </a:lnTo>
                  <a:lnTo>
                    <a:pt x="6" y="28"/>
                  </a:lnTo>
                  <a:lnTo>
                    <a:pt x="8" y="29"/>
                  </a:lnTo>
                  <a:lnTo>
                    <a:pt x="12" y="30"/>
                  </a:lnTo>
                  <a:lnTo>
                    <a:pt x="18" y="30"/>
                  </a:lnTo>
                  <a:lnTo>
                    <a:pt x="29" y="29"/>
                  </a:lnTo>
                  <a:lnTo>
                    <a:pt x="37" y="27"/>
                  </a:lnTo>
                  <a:lnTo>
                    <a:pt x="39" y="25"/>
                  </a:lnTo>
                  <a:lnTo>
                    <a:pt x="40" y="23"/>
                  </a:lnTo>
                  <a:lnTo>
                    <a:pt x="41" y="21"/>
                  </a:lnTo>
                  <a:lnTo>
                    <a:pt x="40" y="18"/>
                  </a:lnTo>
                  <a:lnTo>
                    <a:pt x="39" y="1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9" name="Freeform 5161"/>
            <p:cNvSpPr>
              <a:spLocks noEditPoints="1"/>
            </p:cNvSpPr>
            <p:nvPr/>
          </p:nvSpPr>
          <p:spPr bwMode="auto">
            <a:xfrm>
              <a:off x="1622" y="1622"/>
              <a:ext cx="73" cy="44"/>
            </a:xfrm>
            <a:custGeom>
              <a:avLst/>
              <a:gdLst>
                <a:gd name="T0" fmla="*/ 37 w 73"/>
                <a:gd name="T1" fmla="*/ 0 h 44"/>
                <a:gd name="T2" fmla="*/ 46 w 73"/>
                <a:gd name="T3" fmla="*/ 0 h 44"/>
                <a:gd name="T4" fmla="*/ 56 w 73"/>
                <a:gd name="T5" fmla="*/ 2 h 44"/>
                <a:gd name="T6" fmla="*/ 61 w 73"/>
                <a:gd name="T7" fmla="*/ 4 h 44"/>
                <a:gd name="T8" fmla="*/ 66 w 73"/>
                <a:gd name="T9" fmla="*/ 7 h 44"/>
                <a:gd name="T10" fmla="*/ 69 w 73"/>
                <a:gd name="T11" fmla="*/ 10 h 44"/>
                <a:gd name="T12" fmla="*/ 71 w 73"/>
                <a:gd name="T13" fmla="*/ 13 h 44"/>
                <a:gd name="T14" fmla="*/ 73 w 73"/>
                <a:gd name="T15" fmla="*/ 18 h 44"/>
                <a:gd name="T16" fmla="*/ 73 w 73"/>
                <a:gd name="T17" fmla="*/ 22 h 44"/>
                <a:gd name="T18" fmla="*/ 72 w 73"/>
                <a:gd name="T19" fmla="*/ 27 h 44"/>
                <a:gd name="T20" fmla="*/ 71 w 73"/>
                <a:gd name="T21" fmla="*/ 31 h 44"/>
                <a:gd name="T22" fmla="*/ 68 w 73"/>
                <a:gd name="T23" fmla="*/ 35 h 44"/>
                <a:gd name="T24" fmla="*/ 63 w 73"/>
                <a:gd name="T25" fmla="*/ 39 h 44"/>
                <a:gd name="T26" fmla="*/ 59 w 73"/>
                <a:gd name="T27" fmla="*/ 41 h 44"/>
                <a:gd name="T28" fmla="*/ 54 w 73"/>
                <a:gd name="T29" fmla="*/ 42 h 44"/>
                <a:gd name="T30" fmla="*/ 45 w 73"/>
                <a:gd name="T31" fmla="*/ 44 h 44"/>
                <a:gd name="T32" fmla="*/ 37 w 73"/>
                <a:gd name="T33" fmla="*/ 44 h 44"/>
                <a:gd name="T34" fmla="*/ 26 w 73"/>
                <a:gd name="T35" fmla="*/ 44 h 44"/>
                <a:gd name="T36" fmla="*/ 17 w 73"/>
                <a:gd name="T37" fmla="*/ 41 h 44"/>
                <a:gd name="T38" fmla="*/ 11 w 73"/>
                <a:gd name="T39" fmla="*/ 39 h 44"/>
                <a:gd name="T40" fmla="*/ 7 w 73"/>
                <a:gd name="T41" fmla="*/ 37 h 44"/>
                <a:gd name="T42" fmla="*/ 4 w 73"/>
                <a:gd name="T43" fmla="*/ 33 h 44"/>
                <a:gd name="T44" fmla="*/ 2 w 73"/>
                <a:gd name="T45" fmla="*/ 29 h 44"/>
                <a:gd name="T46" fmla="*/ 1 w 73"/>
                <a:gd name="T47" fmla="*/ 26 h 44"/>
                <a:gd name="T48" fmla="*/ 0 w 73"/>
                <a:gd name="T49" fmla="*/ 22 h 44"/>
                <a:gd name="T50" fmla="*/ 1 w 73"/>
                <a:gd name="T51" fmla="*/ 18 h 44"/>
                <a:gd name="T52" fmla="*/ 2 w 73"/>
                <a:gd name="T53" fmla="*/ 14 h 44"/>
                <a:gd name="T54" fmla="*/ 4 w 73"/>
                <a:gd name="T55" fmla="*/ 10 h 44"/>
                <a:gd name="T56" fmla="*/ 7 w 73"/>
                <a:gd name="T57" fmla="*/ 7 h 44"/>
                <a:gd name="T58" fmla="*/ 11 w 73"/>
                <a:gd name="T59" fmla="*/ 5 h 44"/>
                <a:gd name="T60" fmla="*/ 16 w 73"/>
                <a:gd name="T61" fmla="*/ 3 h 44"/>
                <a:gd name="T62" fmla="*/ 25 w 73"/>
                <a:gd name="T63" fmla="*/ 1 h 44"/>
                <a:gd name="T64" fmla="*/ 37 w 73"/>
                <a:gd name="T65" fmla="*/ 0 h 44"/>
                <a:gd name="T66" fmla="*/ 37 w 73"/>
                <a:gd name="T67" fmla="*/ 14 h 44"/>
                <a:gd name="T68" fmla="*/ 22 w 73"/>
                <a:gd name="T69" fmla="*/ 14 h 44"/>
                <a:gd name="T70" fmla="*/ 15 w 73"/>
                <a:gd name="T71" fmla="*/ 15 h 44"/>
                <a:gd name="T72" fmla="*/ 10 w 73"/>
                <a:gd name="T73" fmla="*/ 15 h 44"/>
                <a:gd name="T74" fmla="*/ 7 w 73"/>
                <a:gd name="T75" fmla="*/ 16 h 44"/>
                <a:gd name="T76" fmla="*/ 5 w 73"/>
                <a:gd name="T77" fmla="*/ 18 h 44"/>
                <a:gd name="T78" fmla="*/ 4 w 73"/>
                <a:gd name="T79" fmla="*/ 20 h 44"/>
                <a:gd name="T80" fmla="*/ 3 w 73"/>
                <a:gd name="T81" fmla="*/ 22 h 44"/>
                <a:gd name="T82" fmla="*/ 4 w 73"/>
                <a:gd name="T83" fmla="*/ 24 h 44"/>
                <a:gd name="T84" fmla="*/ 5 w 73"/>
                <a:gd name="T85" fmla="*/ 26 h 44"/>
                <a:gd name="T86" fmla="*/ 7 w 73"/>
                <a:gd name="T87" fmla="*/ 27 h 44"/>
                <a:gd name="T88" fmla="*/ 11 w 73"/>
                <a:gd name="T89" fmla="*/ 28 h 44"/>
                <a:gd name="T90" fmla="*/ 17 w 73"/>
                <a:gd name="T91" fmla="*/ 29 h 44"/>
                <a:gd name="T92" fmla="*/ 27 w 73"/>
                <a:gd name="T93" fmla="*/ 29 h 44"/>
                <a:gd name="T94" fmla="*/ 43 w 73"/>
                <a:gd name="T95" fmla="*/ 29 h 44"/>
                <a:gd name="T96" fmla="*/ 56 w 73"/>
                <a:gd name="T97" fmla="*/ 29 h 44"/>
                <a:gd name="T98" fmla="*/ 63 w 73"/>
                <a:gd name="T99" fmla="*/ 28 h 44"/>
                <a:gd name="T100" fmla="*/ 67 w 73"/>
                <a:gd name="T101" fmla="*/ 27 h 44"/>
                <a:gd name="T102" fmla="*/ 69 w 73"/>
                <a:gd name="T103" fmla="*/ 26 h 44"/>
                <a:gd name="T104" fmla="*/ 70 w 73"/>
                <a:gd name="T105" fmla="*/ 24 h 44"/>
                <a:gd name="T106" fmla="*/ 70 w 73"/>
                <a:gd name="T107" fmla="*/ 22 h 44"/>
                <a:gd name="T108" fmla="*/ 70 w 73"/>
                <a:gd name="T109" fmla="*/ 20 h 44"/>
                <a:gd name="T110" fmla="*/ 68 w 73"/>
                <a:gd name="T111" fmla="*/ 18 h 44"/>
                <a:gd name="T112" fmla="*/ 66 w 73"/>
                <a:gd name="T113" fmla="*/ 16 h 44"/>
                <a:gd name="T114" fmla="*/ 62 w 73"/>
                <a:gd name="T115" fmla="*/ 15 h 44"/>
                <a:gd name="T116" fmla="*/ 59 w 73"/>
                <a:gd name="T117" fmla="*/ 15 h 44"/>
                <a:gd name="T118" fmla="*/ 37 w 73"/>
                <a:gd name="T119" fmla="*/ 1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3" h="44">
                  <a:moveTo>
                    <a:pt x="37" y="0"/>
                  </a:moveTo>
                  <a:lnTo>
                    <a:pt x="46" y="0"/>
                  </a:lnTo>
                  <a:lnTo>
                    <a:pt x="56" y="2"/>
                  </a:lnTo>
                  <a:lnTo>
                    <a:pt x="61" y="4"/>
                  </a:lnTo>
                  <a:lnTo>
                    <a:pt x="66" y="7"/>
                  </a:lnTo>
                  <a:lnTo>
                    <a:pt x="69" y="10"/>
                  </a:lnTo>
                  <a:lnTo>
                    <a:pt x="71" y="13"/>
                  </a:lnTo>
                  <a:lnTo>
                    <a:pt x="73" y="18"/>
                  </a:lnTo>
                  <a:lnTo>
                    <a:pt x="73" y="22"/>
                  </a:lnTo>
                  <a:lnTo>
                    <a:pt x="72" y="27"/>
                  </a:lnTo>
                  <a:lnTo>
                    <a:pt x="71" y="31"/>
                  </a:lnTo>
                  <a:lnTo>
                    <a:pt x="68" y="35"/>
                  </a:lnTo>
                  <a:lnTo>
                    <a:pt x="63" y="39"/>
                  </a:lnTo>
                  <a:lnTo>
                    <a:pt x="59" y="41"/>
                  </a:lnTo>
                  <a:lnTo>
                    <a:pt x="54" y="42"/>
                  </a:lnTo>
                  <a:lnTo>
                    <a:pt x="45" y="44"/>
                  </a:lnTo>
                  <a:lnTo>
                    <a:pt x="37" y="44"/>
                  </a:lnTo>
                  <a:lnTo>
                    <a:pt x="26" y="44"/>
                  </a:lnTo>
                  <a:lnTo>
                    <a:pt x="17" y="41"/>
                  </a:lnTo>
                  <a:lnTo>
                    <a:pt x="11" y="39"/>
                  </a:lnTo>
                  <a:lnTo>
                    <a:pt x="7" y="37"/>
                  </a:lnTo>
                  <a:lnTo>
                    <a:pt x="4" y="33"/>
                  </a:lnTo>
                  <a:lnTo>
                    <a:pt x="2" y="29"/>
                  </a:lnTo>
                  <a:lnTo>
                    <a:pt x="1" y="26"/>
                  </a:lnTo>
                  <a:lnTo>
                    <a:pt x="0" y="22"/>
                  </a:lnTo>
                  <a:lnTo>
                    <a:pt x="1" y="18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7" y="7"/>
                  </a:lnTo>
                  <a:lnTo>
                    <a:pt x="11" y="5"/>
                  </a:lnTo>
                  <a:lnTo>
                    <a:pt x="16" y="3"/>
                  </a:lnTo>
                  <a:lnTo>
                    <a:pt x="25" y="1"/>
                  </a:lnTo>
                  <a:lnTo>
                    <a:pt x="37" y="0"/>
                  </a:lnTo>
                  <a:close/>
                  <a:moveTo>
                    <a:pt x="37" y="14"/>
                  </a:moveTo>
                  <a:lnTo>
                    <a:pt x="22" y="14"/>
                  </a:lnTo>
                  <a:lnTo>
                    <a:pt x="15" y="15"/>
                  </a:lnTo>
                  <a:lnTo>
                    <a:pt x="10" y="15"/>
                  </a:lnTo>
                  <a:lnTo>
                    <a:pt x="7" y="16"/>
                  </a:lnTo>
                  <a:lnTo>
                    <a:pt x="5" y="18"/>
                  </a:lnTo>
                  <a:lnTo>
                    <a:pt x="4" y="20"/>
                  </a:lnTo>
                  <a:lnTo>
                    <a:pt x="3" y="22"/>
                  </a:lnTo>
                  <a:lnTo>
                    <a:pt x="4" y="24"/>
                  </a:lnTo>
                  <a:lnTo>
                    <a:pt x="5" y="26"/>
                  </a:lnTo>
                  <a:lnTo>
                    <a:pt x="7" y="27"/>
                  </a:lnTo>
                  <a:lnTo>
                    <a:pt x="11" y="28"/>
                  </a:lnTo>
                  <a:lnTo>
                    <a:pt x="17" y="29"/>
                  </a:lnTo>
                  <a:lnTo>
                    <a:pt x="27" y="29"/>
                  </a:lnTo>
                  <a:lnTo>
                    <a:pt x="43" y="29"/>
                  </a:lnTo>
                  <a:lnTo>
                    <a:pt x="56" y="29"/>
                  </a:lnTo>
                  <a:lnTo>
                    <a:pt x="63" y="28"/>
                  </a:lnTo>
                  <a:lnTo>
                    <a:pt x="67" y="27"/>
                  </a:lnTo>
                  <a:lnTo>
                    <a:pt x="69" y="26"/>
                  </a:lnTo>
                  <a:lnTo>
                    <a:pt x="70" y="24"/>
                  </a:lnTo>
                  <a:lnTo>
                    <a:pt x="70" y="22"/>
                  </a:lnTo>
                  <a:lnTo>
                    <a:pt x="70" y="20"/>
                  </a:lnTo>
                  <a:lnTo>
                    <a:pt x="68" y="18"/>
                  </a:lnTo>
                  <a:lnTo>
                    <a:pt x="66" y="16"/>
                  </a:lnTo>
                  <a:lnTo>
                    <a:pt x="62" y="15"/>
                  </a:lnTo>
                  <a:lnTo>
                    <a:pt x="59" y="15"/>
                  </a:lnTo>
                  <a:lnTo>
                    <a:pt x="37" y="1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0" name="Freeform 5162"/>
            <p:cNvSpPr>
              <a:spLocks noEditPoints="1"/>
            </p:cNvSpPr>
            <p:nvPr/>
          </p:nvSpPr>
          <p:spPr bwMode="auto">
            <a:xfrm>
              <a:off x="1622" y="1516"/>
              <a:ext cx="73" cy="93"/>
            </a:xfrm>
            <a:custGeom>
              <a:avLst/>
              <a:gdLst>
                <a:gd name="T0" fmla="*/ 73 w 73"/>
                <a:gd name="T1" fmla="*/ 66 h 93"/>
                <a:gd name="T2" fmla="*/ 0 w 73"/>
                <a:gd name="T3" fmla="*/ 26 h 93"/>
                <a:gd name="T4" fmla="*/ 0 w 73"/>
                <a:gd name="T5" fmla="*/ 76 h 93"/>
                <a:gd name="T6" fmla="*/ 2 w 73"/>
                <a:gd name="T7" fmla="*/ 66 h 93"/>
                <a:gd name="T8" fmla="*/ 9 w 73"/>
                <a:gd name="T9" fmla="*/ 60 h 93"/>
                <a:gd name="T10" fmla="*/ 18 w 73"/>
                <a:gd name="T11" fmla="*/ 58 h 93"/>
                <a:gd name="T12" fmla="*/ 27 w 73"/>
                <a:gd name="T13" fmla="*/ 60 h 93"/>
                <a:gd name="T14" fmla="*/ 35 w 73"/>
                <a:gd name="T15" fmla="*/ 66 h 93"/>
                <a:gd name="T16" fmla="*/ 37 w 73"/>
                <a:gd name="T17" fmla="*/ 76 h 93"/>
                <a:gd name="T18" fmla="*/ 35 w 73"/>
                <a:gd name="T19" fmla="*/ 84 h 93"/>
                <a:gd name="T20" fmla="*/ 28 w 73"/>
                <a:gd name="T21" fmla="*/ 91 h 93"/>
                <a:gd name="T22" fmla="*/ 19 w 73"/>
                <a:gd name="T23" fmla="*/ 93 h 93"/>
                <a:gd name="T24" fmla="*/ 9 w 73"/>
                <a:gd name="T25" fmla="*/ 91 h 93"/>
                <a:gd name="T26" fmla="*/ 2 w 73"/>
                <a:gd name="T27" fmla="*/ 84 h 93"/>
                <a:gd name="T28" fmla="*/ 0 w 73"/>
                <a:gd name="T29" fmla="*/ 76 h 93"/>
                <a:gd name="T30" fmla="*/ 3 w 73"/>
                <a:gd name="T31" fmla="*/ 77 h 93"/>
                <a:gd name="T32" fmla="*/ 5 w 73"/>
                <a:gd name="T33" fmla="*/ 78 h 93"/>
                <a:gd name="T34" fmla="*/ 9 w 73"/>
                <a:gd name="T35" fmla="*/ 79 h 93"/>
                <a:gd name="T36" fmla="*/ 19 w 73"/>
                <a:gd name="T37" fmla="*/ 80 h 93"/>
                <a:gd name="T38" fmla="*/ 31 w 73"/>
                <a:gd name="T39" fmla="*/ 79 h 93"/>
                <a:gd name="T40" fmla="*/ 34 w 73"/>
                <a:gd name="T41" fmla="*/ 77 h 93"/>
                <a:gd name="T42" fmla="*/ 35 w 73"/>
                <a:gd name="T43" fmla="*/ 76 h 93"/>
                <a:gd name="T44" fmla="*/ 34 w 73"/>
                <a:gd name="T45" fmla="*/ 74 h 93"/>
                <a:gd name="T46" fmla="*/ 31 w 73"/>
                <a:gd name="T47" fmla="*/ 72 h 93"/>
                <a:gd name="T48" fmla="*/ 19 w 73"/>
                <a:gd name="T49" fmla="*/ 70 h 93"/>
                <a:gd name="T50" fmla="*/ 10 w 73"/>
                <a:gd name="T51" fmla="*/ 72 h 93"/>
                <a:gd name="T52" fmla="*/ 4 w 73"/>
                <a:gd name="T53" fmla="*/ 73 h 93"/>
                <a:gd name="T54" fmla="*/ 3 w 73"/>
                <a:gd name="T55" fmla="*/ 75 h 93"/>
                <a:gd name="T56" fmla="*/ 37 w 73"/>
                <a:gd name="T57" fmla="*/ 19 h 93"/>
                <a:gd name="T58" fmla="*/ 39 w 73"/>
                <a:gd name="T59" fmla="*/ 9 h 93"/>
                <a:gd name="T60" fmla="*/ 45 w 73"/>
                <a:gd name="T61" fmla="*/ 3 h 93"/>
                <a:gd name="T62" fmla="*/ 55 w 73"/>
                <a:gd name="T63" fmla="*/ 0 h 93"/>
                <a:gd name="T64" fmla="*/ 64 w 73"/>
                <a:gd name="T65" fmla="*/ 3 h 93"/>
                <a:gd name="T66" fmla="*/ 71 w 73"/>
                <a:gd name="T67" fmla="*/ 9 h 93"/>
                <a:gd name="T68" fmla="*/ 73 w 73"/>
                <a:gd name="T69" fmla="*/ 19 h 93"/>
                <a:gd name="T70" fmla="*/ 71 w 73"/>
                <a:gd name="T71" fmla="*/ 27 h 93"/>
                <a:gd name="T72" fmla="*/ 64 w 73"/>
                <a:gd name="T73" fmla="*/ 33 h 93"/>
                <a:gd name="T74" fmla="*/ 55 w 73"/>
                <a:gd name="T75" fmla="*/ 35 h 93"/>
                <a:gd name="T76" fmla="*/ 45 w 73"/>
                <a:gd name="T77" fmla="*/ 33 h 93"/>
                <a:gd name="T78" fmla="*/ 39 w 73"/>
                <a:gd name="T79" fmla="*/ 27 h 93"/>
                <a:gd name="T80" fmla="*/ 37 w 73"/>
                <a:gd name="T81" fmla="*/ 19 h 93"/>
                <a:gd name="T82" fmla="*/ 39 w 73"/>
                <a:gd name="T83" fmla="*/ 19 h 93"/>
                <a:gd name="T84" fmla="*/ 41 w 73"/>
                <a:gd name="T85" fmla="*/ 21 h 93"/>
                <a:gd name="T86" fmla="*/ 45 w 73"/>
                <a:gd name="T87" fmla="*/ 22 h 93"/>
                <a:gd name="T88" fmla="*/ 54 w 73"/>
                <a:gd name="T89" fmla="*/ 23 h 93"/>
                <a:gd name="T90" fmla="*/ 63 w 73"/>
                <a:gd name="T91" fmla="*/ 22 h 93"/>
                <a:gd name="T92" fmla="*/ 69 w 73"/>
                <a:gd name="T93" fmla="*/ 21 h 93"/>
                <a:gd name="T94" fmla="*/ 71 w 73"/>
                <a:gd name="T95" fmla="*/ 19 h 93"/>
                <a:gd name="T96" fmla="*/ 71 w 73"/>
                <a:gd name="T97" fmla="*/ 17 h 93"/>
                <a:gd name="T98" fmla="*/ 69 w 73"/>
                <a:gd name="T99" fmla="*/ 15 h 93"/>
                <a:gd name="T100" fmla="*/ 63 w 73"/>
                <a:gd name="T101" fmla="*/ 14 h 93"/>
                <a:gd name="T102" fmla="*/ 55 w 73"/>
                <a:gd name="T103" fmla="*/ 13 h 93"/>
                <a:gd name="T104" fmla="*/ 46 w 73"/>
                <a:gd name="T105" fmla="*/ 14 h 93"/>
                <a:gd name="T106" fmla="*/ 41 w 73"/>
                <a:gd name="T107" fmla="*/ 15 h 93"/>
                <a:gd name="T108" fmla="*/ 39 w 73"/>
                <a:gd name="T109" fmla="*/ 1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3" h="93">
                  <a:moveTo>
                    <a:pt x="0" y="17"/>
                  </a:moveTo>
                  <a:lnTo>
                    <a:pt x="73" y="66"/>
                  </a:lnTo>
                  <a:lnTo>
                    <a:pt x="73" y="75"/>
                  </a:lnTo>
                  <a:lnTo>
                    <a:pt x="0" y="26"/>
                  </a:lnTo>
                  <a:lnTo>
                    <a:pt x="0" y="17"/>
                  </a:lnTo>
                  <a:close/>
                  <a:moveTo>
                    <a:pt x="0" y="76"/>
                  </a:moveTo>
                  <a:lnTo>
                    <a:pt x="1" y="70"/>
                  </a:lnTo>
                  <a:lnTo>
                    <a:pt x="2" y="66"/>
                  </a:lnTo>
                  <a:lnTo>
                    <a:pt x="5" y="63"/>
                  </a:lnTo>
                  <a:lnTo>
                    <a:pt x="9" y="60"/>
                  </a:lnTo>
                  <a:lnTo>
                    <a:pt x="14" y="58"/>
                  </a:lnTo>
                  <a:lnTo>
                    <a:pt x="18" y="58"/>
                  </a:lnTo>
                  <a:lnTo>
                    <a:pt x="23" y="58"/>
                  </a:lnTo>
                  <a:lnTo>
                    <a:pt x="27" y="60"/>
                  </a:lnTo>
                  <a:lnTo>
                    <a:pt x="32" y="63"/>
                  </a:lnTo>
                  <a:lnTo>
                    <a:pt x="35" y="66"/>
                  </a:lnTo>
                  <a:lnTo>
                    <a:pt x="36" y="70"/>
                  </a:lnTo>
                  <a:lnTo>
                    <a:pt x="37" y="76"/>
                  </a:lnTo>
                  <a:lnTo>
                    <a:pt x="36" y="80"/>
                  </a:lnTo>
                  <a:lnTo>
                    <a:pt x="35" y="84"/>
                  </a:lnTo>
                  <a:lnTo>
                    <a:pt x="32" y="89"/>
                  </a:lnTo>
                  <a:lnTo>
                    <a:pt x="28" y="91"/>
                  </a:lnTo>
                  <a:lnTo>
                    <a:pt x="24" y="93"/>
                  </a:lnTo>
                  <a:lnTo>
                    <a:pt x="19" y="93"/>
                  </a:lnTo>
                  <a:lnTo>
                    <a:pt x="14" y="93"/>
                  </a:lnTo>
                  <a:lnTo>
                    <a:pt x="9" y="91"/>
                  </a:lnTo>
                  <a:lnTo>
                    <a:pt x="5" y="87"/>
                  </a:lnTo>
                  <a:lnTo>
                    <a:pt x="2" y="84"/>
                  </a:lnTo>
                  <a:lnTo>
                    <a:pt x="1" y="80"/>
                  </a:lnTo>
                  <a:lnTo>
                    <a:pt x="0" y="76"/>
                  </a:lnTo>
                  <a:close/>
                  <a:moveTo>
                    <a:pt x="2" y="76"/>
                  </a:moveTo>
                  <a:lnTo>
                    <a:pt x="3" y="77"/>
                  </a:lnTo>
                  <a:lnTo>
                    <a:pt x="3" y="77"/>
                  </a:lnTo>
                  <a:lnTo>
                    <a:pt x="5" y="78"/>
                  </a:lnTo>
                  <a:lnTo>
                    <a:pt x="7" y="79"/>
                  </a:lnTo>
                  <a:lnTo>
                    <a:pt x="9" y="79"/>
                  </a:lnTo>
                  <a:lnTo>
                    <a:pt x="14" y="80"/>
                  </a:lnTo>
                  <a:lnTo>
                    <a:pt x="19" y="80"/>
                  </a:lnTo>
                  <a:lnTo>
                    <a:pt x="25" y="80"/>
                  </a:lnTo>
                  <a:lnTo>
                    <a:pt x="31" y="79"/>
                  </a:lnTo>
                  <a:lnTo>
                    <a:pt x="33" y="78"/>
                  </a:lnTo>
                  <a:lnTo>
                    <a:pt x="34" y="77"/>
                  </a:lnTo>
                  <a:lnTo>
                    <a:pt x="34" y="76"/>
                  </a:lnTo>
                  <a:lnTo>
                    <a:pt x="35" y="76"/>
                  </a:lnTo>
                  <a:lnTo>
                    <a:pt x="34" y="75"/>
                  </a:lnTo>
                  <a:lnTo>
                    <a:pt x="34" y="74"/>
                  </a:lnTo>
                  <a:lnTo>
                    <a:pt x="33" y="73"/>
                  </a:lnTo>
                  <a:lnTo>
                    <a:pt x="31" y="72"/>
                  </a:lnTo>
                  <a:lnTo>
                    <a:pt x="25" y="72"/>
                  </a:lnTo>
                  <a:lnTo>
                    <a:pt x="19" y="70"/>
                  </a:lnTo>
                  <a:lnTo>
                    <a:pt x="14" y="72"/>
                  </a:lnTo>
                  <a:lnTo>
                    <a:pt x="10" y="72"/>
                  </a:lnTo>
                  <a:lnTo>
                    <a:pt x="7" y="72"/>
                  </a:lnTo>
                  <a:lnTo>
                    <a:pt x="4" y="73"/>
                  </a:lnTo>
                  <a:lnTo>
                    <a:pt x="3" y="74"/>
                  </a:lnTo>
                  <a:lnTo>
                    <a:pt x="3" y="75"/>
                  </a:lnTo>
                  <a:lnTo>
                    <a:pt x="2" y="76"/>
                  </a:lnTo>
                  <a:close/>
                  <a:moveTo>
                    <a:pt x="37" y="19"/>
                  </a:moveTo>
                  <a:lnTo>
                    <a:pt x="37" y="13"/>
                  </a:lnTo>
                  <a:lnTo>
                    <a:pt x="39" y="9"/>
                  </a:lnTo>
                  <a:lnTo>
                    <a:pt x="41" y="6"/>
                  </a:lnTo>
                  <a:lnTo>
                    <a:pt x="45" y="3"/>
                  </a:lnTo>
                  <a:lnTo>
                    <a:pt x="50" y="0"/>
                  </a:lnTo>
                  <a:lnTo>
                    <a:pt x="55" y="0"/>
                  </a:lnTo>
                  <a:lnTo>
                    <a:pt x="60" y="0"/>
                  </a:lnTo>
                  <a:lnTo>
                    <a:pt x="64" y="3"/>
                  </a:lnTo>
                  <a:lnTo>
                    <a:pt x="68" y="6"/>
                  </a:lnTo>
                  <a:lnTo>
                    <a:pt x="71" y="9"/>
                  </a:lnTo>
                  <a:lnTo>
                    <a:pt x="73" y="13"/>
                  </a:lnTo>
                  <a:lnTo>
                    <a:pt x="73" y="19"/>
                  </a:lnTo>
                  <a:lnTo>
                    <a:pt x="73" y="23"/>
                  </a:lnTo>
                  <a:lnTo>
                    <a:pt x="71" y="27"/>
                  </a:lnTo>
                  <a:lnTo>
                    <a:pt x="68" y="30"/>
                  </a:lnTo>
                  <a:lnTo>
                    <a:pt x="64" y="33"/>
                  </a:lnTo>
                  <a:lnTo>
                    <a:pt x="60" y="35"/>
                  </a:lnTo>
                  <a:lnTo>
                    <a:pt x="55" y="35"/>
                  </a:lnTo>
                  <a:lnTo>
                    <a:pt x="50" y="35"/>
                  </a:lnTo>
                  <a:lnTo>
                    <a:pt x="45" y="33"/>
                  </a:lnTo>
                  <a:lnTo>
                    <a:pt x="41" y="30"/>
                  </a:lnTo>
                  <a:lnTo>
                    <a:pt x="39" y="27"/>
                  </a:lnTo>
                  <a:lnTo>
                    <a:pt x="37" y="23"/>
                  </a:lnTo>
                  <a:lnTo>
                    <a:pt x="37" y="19"/>
                  </a:lnTo>
                  <a:close/>
                  <a:moveTo>
                    <a:pt x="39" y="17"/>
                  </a:moveTo>
                  <a:lnTo>
                    <a:pt x="39" y="19"/>
                  </a:lnTo>
                  <a:lnTo>
                    <a:pt x="39" y="20"/>
                  </a:lnTo>
                  <a:lnTo>
                    <a:pt x="41" y="21"/>
                  </a:lnTo>
                  <a:lnTo>
                    <a:pt x="43" y="22"/>
                  </a:lnTo>
                  <a:lnTo>
                    <a:pt x="45" y="22"/>
                  </a:lnTo>
                  <a:lnTo>
                    <a:pt x="50" y="23"/>
                  </a:lnTo>
                  <a:lnTo>
                    <a:pt x="54" y="23"/>
                  </a:lnTo>
                  <a:lnTo>
                    <a:pt x="59" y="23"/>
                  </a:lnTo>
                  <a:lnTo>
                    <a:pt x="63" y="22"/>
                  </a:lnTo>
                  <a:lnTo>
                    <a:pt x="67" y="22"/>
                  </a:lnTo>
                  <a:lnTo>
                    <a:pt x="69" y="21"/>
                  </a:lnTo>
                  <a:lnTo>
                    <a:pt x="70" y="20"/>
                  </a:lnTo>
                  <a:lnTo>
                    <a:pt x="71" y="19"/>
                  </a:lnTo>
                  <a:lnTo>
                    <a:pt x="71" y="17"/>
                  </a:lnTo>
                  <a:lnTo>
                    <a:pt x="71" y="17"/>
                  </a:lnTo>
                  <a:lnTo>
                    <a:pt x="70" y="16"/>
                  </a:lnTo>
                  <a:lnTo>
                    <a:pt x="69" y="15"/>
                  </a:lnTo>
                  <a:lnTo>
                    <a:pt x="67" y="14"/>
                  </a:lnTo>
                  <a:lnTo>
                    <a:pt x="63" y="14"/>
                  </a:lnTo>
                  <a:lnTo>
                    <a:pt x="59" y="13"/>
                  </a:lnTo>
                  <a:lnTo>
                    <a:pt x="55" y="13"/>
                  </a:lnTo>
                  <a:lnTo>
                    <a:pt x="50" y="13"/>
                  </a:lnTo>
                  <a:lnTo>
                    <a:pt x="46" y="14"/>
                  </a:lnTo>
                  <a:lnTo>
                    <a:pt x="43" y="14"/>
                  </a:lnTo>
                  <a:lnTo>
                    <a:pt x="41" y="15"/>
                  </a:lnTo>
                  <a:lnTo>
                    <a:pt x="39" y="16"/>
                  </a:lnTo>
                  <a:lnTo>
                    <a:pt x="39" y="17"/>
                  </a:lnTo>
                  <a:lnTo>
                    <a:pt x="39" y="1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1" name="Freeform 5163"/>
            <p:cNvSpPr>
              <a:spLocks/>
            </p:cNvSpPr>
            <p:nvPr/>
          </p:nvSpPr>
          <p:spPr bwMode="auto">
            <a:xfrm>
              <a:off x="1622" y="1413"/>
              <a:ext cx="73" cy="65"/>
            </a:xfrm>
            <a:custGeom>
              <a:avLst/>
              <a:gdLst>
                <a:gd name="T0" fmla="*/ 0 w 73"/>
                <a:gd name="T1" fmla="*/ 0 h 65"/>
                <a:gd name="T2" fmla="*/ 24 w 73"/>
                <a:gd name="T3" fmla="*/ 0 h 65"/>
                <a:gd name="T4" fmla="*/ 24 w 73"/>
                <a:gd name="T5" fmla="*/ 2 h 65"/>
                <a:gd name="T6" fmla="*/ 19 w 73"/>
                <a:gd name="T7" fmla="*/ 4 h 65"/>
                <a:gd name="T8" fmla="*/ 14 w 73"/>
                <a:gd name="T9" fmla="*/ 6 h 65"/>
                <a:gd name="T10" fmla="*/ 9 w 73"/>
                <a:gd name="T11" fmla="*/ 10 h 65"/>
                <a:gd name="T12" fmla="*/ 7 w 73"/>
                <a:gd name="T13" fmla="*/ 14 h 65"/>
                <a:gd name="T14" fmla="*/ 5 w 73"/>
                <a:gd name="T15" fmla="*/ 19 h 65"/>
                <a:gd name="T16" fmla="*/ 4 w 73"/>
                <a:gd name="T17" fmla="*/ 24 h 65"/>
                <a:gd name="T18" fmla="*/ 5 w 73"/>
                <a:gd name="T19" fmla="*/ 28 h 65"/>
                <a:gd name="T20" fmla="*/ 6 w 73"/>
                <a:gd name="T21" fmla="*/ 32 h 65"/>
                <a:gd name="T22" fmla="*/ 8 w 73"/>
                <a:gd name="T23" fmla="*/ 36 h 65"/>
                <a:gd name="T24" fmla="*/ 11 w 73"/>
                <a:gd name="T25" fmla="*/ 39 h 65"/>
                <a:gd name="T26" fmla="*/ 15 w 73"/>
                <a:gd name="T27" fmla="*/ 42 h 65"/>
                <a:gd name="T28" fmla="*/ 18 w 73"/>
                <a:gd name="T29" fmla="*/ 44 h 65"/>
                <a:gd name="T30" fmla="*/ 26 w 73"/>
                <a:gd name="T31" fmla="*/ 46 h 65"/>
                <a:gd name="T32" fmla="*/ 36 w 73"/>
                <a:gd name="T33" fmla="*/ 47 h 65"/>
                <a:gd name="T34" fmla="*/ 44 w 73"/>
                <a:gd name="T35" fmla="*/ 46 h 65"/>
                <a:gd name="T36" fmla="*/ 53 w 73"/>
                <a:gd name="T37" fmla="*/ 44 h 65"/>
                <a:gd name="T38" fmla="*/ 58 w 73"/>
                <a:gd name="T39" fmla="*/ 43 h 65"/>
                <a:gd name="T40" fmla="*/ 61 w 73"/>
                <a:gd name="T41" fmla="*/ 40 h 65"/>
                <a:gd name="T42" fmla="*/ 64 w 73"/>
                <a:gd name="T43" fmla="*/ 37 h 65"/>
                <a:gd name="T44" fmla="*/ 67 w 73"/>
                <a:gd name="T45" fmla="*/ 33 h 65"/>
                <a:gd name="T46" fmla="*/ 68 w 73"/>
                <a:gd name="T47" fmla="*/ 29 h 65"/>
                <a:gd name="T48" fmla="*/ 69 w 73"/>
                <a:gd name="T49" fmla="*/ 24 h 65"/>
                <a:gd name="T50" fmla="*/ 68 w 73"/>
                <a:gd name="T51" fmla="*/ 18 h 65"/>
                <a:gd name="T52" fmla="*/ 66 w 73"/>
                <a:gd name="T53" fmla="*/ 12 h 65"/>
                <a:gd name="T54" fmla="*/ 63 w 73"/>
                <a:gd name="T55" fmla="*/ 8 h 65"/>
                <a:gd name="T56" fmla="*/ 60 w 73"/>
                <a:gd name="T57" fmla="*/ 5 h 65"/>
                <a:gd name="T58" fmla="*/ 56 w 73"/>
                <a:gd name="T59" fmla="*/ 1 h 65"/>
                <a:gd name="T60" fmla="*/ 61 w 73"/>
                <a:gd name="T61" fmla="*/ 1 h 65"/>
                <a:gd name="T62" fmla="*/ 67 w 73"/>
                <a:gd name="T63" fmla="*/ 7 h 65"/>
                <a:gd name="T64" fmla="*/ 71 w 73"/>
                <a:gd name="T65" fmla="*/ 12 h 65"/>
                <a:gd name="T66" fmla="*/ 72 w 73"/>
                <a:gd name="T67" fmla="*/ 18 h 65"/>
                <a:gd name="T68" fmla="*/ 73 w 73"/>
                <a:gd name="T69" fmla="*/ 22 h 65"/>
                <a:gd name="T70" fmla="*/ 73 w 73"/>
                <a:gd name="T71" fmla="*/ 27 h 65"/>
                <a:gd name="T72" fmla="*/ 72 w 73"/>
                <a:gd name="T73" fmla="*/ 38 h 65"/>
                <a:gd name="T74" fmla="*/ 69 w 73"/>
                <a:gd name="T75" fmla="*/ 47 h 65"/>
                <a:gd name="T76" fmla="*/ 66 w 73"/>
                <a:gd name="T77" fmla="*/ 53 h 65"/>
                <a:gd name="T78" fmla="*/ 61 w 73"/>
                <a:gd name="T79" fmla="*/ 57 h 65"/>
                <a:gd name="T80" fmla="*/ 56 w 73"/>
                <a:gd name="T81" fmla="*/ 61 h 65"/>
                <a:gd name="T82" fmla="*/ 47 w 73"/>
                <a:gd name="T83" fmla="*/ 64 h 65"/>
                <a:gd name="T84" fmla="*/ 38 w 73"/>
                <a:gd name="T85" fmla="*/ 65 h 65"/>
                <a:gd name="T86" fmla="*/ 28 w 73"/>
                <a:gd name="T87" fmla="*/ 64 h 65"/>
                <a:gd name="T88" fmla="*/ 19 w 73"/>
                <a:gd name="T89" fmla="*/ 60 h 65"/>
                <a:gd name="T90" fmla="*/ 14 w 73"/>
                <a:gd name="T91" fmla="*/ 57 h 65"/>
                <a:gd name="T92" fmla="*/ 8 w 73"/>
                <a:gd name="T93" fmla="*/ 51 h 65"/>
                <a:gd name="T94" fmla="*/ 5 w 73"/>
                <a:gd name="T95" fmla="*/ 46 h 65"/>
                <a:gd name="T96" fmla="*/ 1 w 73"/>
                <a:gd name="T97" fmla="*/ 38 h 65"/>
                <a:gd name="T98" fmla="*/ 0 w 73"/>
                <a:gd name="T99" fmla="*/ 27 h 65"/>
                <a:gd name="T100" fmla="*/ 1 w 73"/>
                <a:gd name="T101" fmla="*/ 20 h 65"/>
                <a:gd name="T102" fmla="*/ 3 w 73"/>
                <a:gd name="T103" fmla="*/ 12 h 65"/>
                <a:gd name="T104" fmla="*/ 4 w 73"/>
                <a:gd name="T105" fmla="*/ 9 h 65"/>
                <a:gd name="T106" fmla="*/ 4 w 73"/>
                <a:gd name="T107" fmla="*/ 7 h 65"/>
                <a:gd name="T108" fmla="*/ 4 w 73"/>
                <a:gd name="T109" fmla="*/ 6 h 65"/>
                <a:gd name="T110" fmla="*/ 4 w 73"/>
                <a:gd name="T111" fmla="*/ 5 h 65"/>
                <a:gd name="T112" fmla="*/ 3 w 73"/>
                <a:gd name="T113" fmla="*/ 3 h 65"/>
                <a:gd name="T114" fmla="*/ 2 w 73"/>
                <a:gd name="T115" fmla="*/ 2 h 65"/>
                <a:gd name="T116" fmla="*/ 0 w 73"/>
                <a:gd name="T117" fmla="*/ 2 h 65"/>
                <a:gd name="T118" fmla="*/ 0 w 73"/>
                <a:gd name="T11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3" h="65">
                  <a:moveTo>
                    <a:pt x="0" y="0"/>
                  </a:moveTo>
                  <a:lnTo>
                    <a:pt x="24" y="0"/>
                  </a:lnTo>
                  <a:lnTo>
                    <a:pt x="24" y="2"/>
                  </a:lnTo>
                  <a:lnTo>
                    <a:pt x="19" y="4"/>
                  </a:lnTo>
                  <a:lnTo>
                    <a:pt x="14" y="6"/>
                  </a:lnTo>
                  <a:lnTo>
                    <a:pt x="9" y="10"/>
                  </a:lnTo>
                  <a:lnTo>
                    <a:pt x="7" y="14"/>
                  </a:lnTo>
                  <a:lnTo>
                    <a:pt x="5" y="19"/>
                  </a:lnTo>
                  <a:lnTo>
                    <a:pt x="4" y="24"/>
                  </a:lnTo>
                  <a:lnTo>
                    <a:pt x="5" y="28"/>
                  </a:lnTo>
                  <a:lnTo>
                    <a:pt x="6" y="32"/>
                  </a:lnTo>
                  <a:lnTo>
                    <a:pt x="8" y="36"/>
                  </a:lnTo>
                  <a:lnTo>
                    <a:pt x="11" y="39"/>
                  </a:lnTo>
                  <a:lnTo>
                    <a:pt x="15" y="42"/>
                  </a:lnTo>
                  <a:lnTo>
                    <a:pt x="18" y="44"/>
                  </a:lnTo>
                  <a:lnTo>
                    <a:pt x="26" y="46"/>
                  </a:lnTo>
                  <a:lnTo>
                    <a:pt x="36" y="47"/>
                  </a:lnTo>
                  <a:lnTo>
                    <a:pt x="44" y="46"/>
                  </a:lnTo>
                  <a:lnTo>
                    <a:pt x="53" y="44"/>
                  </a:lnTo>
                  <a:lnTo>
                    <a:pt x="58" y="43"/>
                  </a:lnTo>
                  <a:lnTo>
                    <a:pt x="61" y="40"/>
                  </a:lnTo>
                  <a:lnTo>
                    <a:pt x="64" y="37"/>
                  </a:lnTo>
                  <a:lnTo>
                    <a:pt x="67" y="33"/>
                  </a:lnTo>
                  <a:lnTo>
                    <a:pt x="68" y="29"/>
                  </a:lnTo>
                  <a:lnTo>
                    <a:pt x="69" y="24"/>
                  </a:lnTo>
                  <a:lnTo>
                    <a:pt x="68" y="18"/>
                  </a:lnTo>
                  <a:lnTo>
                    <a:pt x="66" y="12"/>
                  </a:lnTo>
                  <a:lnTo>
                    <a:pt x="63" y="8"/>
                  </a:lnTo>
                  <a:lnTo>
                    <a:pt x="60" y="5"/>
                  </a:lnTo>
                  <a:lnTo>
                    <a:pt x="56" y="1"/>
                  </a:lnTo>
                  <a:lnTo>
                    <a:pt x="61" y="1"/>
                  </a:lnTo>
                  <a:lnTo>
                    <a:pt x="67" y="7"/>
                  </a:lnTo>
                  <a:lnTo>
                    <a:pt x="71" y="12"/>
                  </a:lnTo>
                  <a:lnTo>
                    <a:pt x="72" y="18"/>
                  </a:lnTo>
                  <a:lnTo>
                    <a:pt x="73" y="22"/>
                  </a:lnTo>
                  <a:lnTo>
                    <a:pt x="73" y="27"/>
                  </a:lnTo>
                  <a:lnTo>
                    <a:pt x="72" y="38"/>
                  </a:lnTo>
                  <a:lnTo>
                    <a:pt x="69" y="47"/>
                  </a:lnTo>
                  <a:lnTo>
                    <a:pt x="66" y="53"/>
                  </a:lnTo>
                  <a:lnTo>
                    <a:pt x="61" y="57"/>
                  </a:lnTo>
                  <a:lnTo>
                    <a:pt x="56" y="61"/>
                  </a:lnTo>
                  <a:lnTo>
                    <a:pt x="47" y="64"/>
                  </a:lnTo>
                  <a:lnTo>
                    <a:pt x="38" y="65"/>
                  </a:lnTo>
                  <a:lnTo>
                    <a:pt x="28" y="64"/>
                  </a:lnTo>
                  <a:lnTo>
                    <a:pt x="19" y="60"/>
                  </a:lnTo>
                  <a:lnTo>
                    <a:pt x="14" y="57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1" y="38"/>
                  </a:lnTo>
                  <a:lnTo>
                    <a:pt x="0" y="27"/>
                  </a:lnTo>
                  <a:lnTo>
                    <a:pt x="1" y="20"/>
                  </a:lnTo>
                  <a:lnTo>
                    <a:pt x="3" y="12"/>
                  </a:lnTo>
                  <a:lnTo>
                    <a:pt x="4" y="9"/>
                  </a:lnTo>
                  <a:lnTo>
                    <a:pt x="4" y="7"/>
                  </a:lnTo>
                  <a:lnTo>
                    <a:pt x="4" y="6"/>
                  </a:lnTo>
                  <a:lnTo>
                    <a:pt x="4" y="5"/>
                  </a:lnTo>
                  <a:lnTo>
                    <a:pt x="3" y="3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2" name="Freeform 5164"/>
            <p:cNvSpPr>
              <a:spLocks/>
            </p:cNvSpPr>
            <p:nvPr/>
          </p:nvSpPr>
          <p:spPr bwMode="auto">
            <a:xfrm>
              <a:off x="1678" y="1386"/>
              <a:ext cx="17" cy="16"/>
            </a:xfrm>
            <a:custGeom>
              <a:avLst/>
              <a:gdLst>
                <a:gd name="T0" fmla="*/ 0 w 17"/>
                <a:gd name="T1" fmla="*/ 8 h 16"/>
                <a:gd name="T2" fmla="*/ 1 w 17"/>
                <a:gd name="T3" fmla="*/ 5 h 16"/>
                <a:gd name="T4" fmla="*/ 3 w 17"/>
                <a:gd name="T5" fmla="*/ 2 h 16"/>
                <a:gd name="T6" fmla="*/ 5 w 17"/>
                <a:gd name="T7" fmla="*/ 0 h 16"/>
                <a:gd name="T8" fmla="*/ 8 w 17"/>
                <a:gd name="T9" fmla="*/ 0 h 16"/>
                <a:gd name="T10" fmla="*/ 12 w 17"/>
                <a:gd name="T11" fmla="*/ 0 h 16"/>
                <a:gd name="T12" fmla="*/ 15 w 17"/>
                <a:gd name="T13" fmla="*/ 2 h 16"/>
                <a:gd name="T14" fmla="*/ 16 w 17"/>
                <a:gd name="T15" fmla="*/ 5 h 16"/>
                <a:gd name="T16" fmla="*/ 17 w 17"/>
                <a:gd name="T17" fmla="*/ 8 h 16"/>
                <a:gd name="T18" fmla="*/ 16 w 17"/>
                <a:gd name="T19" fmla="*/ 12 h 16"/>
                <a:gd name="T20" fmla="*/ 15 w 17"/>
                <a:gd name="T21" fmla="*/ 14 h 16"/>
                <a:gd name="T22" fmla="*/ 12 w 17"/>
                <a:gd name="T23" fmla="*/ 16 h 16"/>
                <a:gd name="T24" fmla="*/ 8 w 17"/>
                <a:gd name="T25" fmla="*/ 16 h 16"/>
                <a:gd name="T26" fmla="*/ 5 w 17"/>
                <a:gd name="T27" fmla="*/ 16 h 16"/>
                <a:gd name="T28" fmla="*/ 3 w 17"/>
                <a:gd name="T29" fmla="*/ 14 h 16"/>
                <a:gd name="T30" fmla="*/ 1 w 17"/>
                <a:gd name="T31" fmla="*/ 12 h 16"/>
                <a:gd name="T32" fmla="*/ 0 w 17"/>
                <a:gd name="T33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16">
                  <a:moveTo>
                    <a:pt x="0" y="8"/>
                  </a:moveTo>
                  <a:lnTo>
                    <a:pt x="1" y="5"/>
                  </a:lnTo>
                  <a:lnTo>
                    <a:pt x="3" y="2"/>
                  </a:lnTo>
                  <a:lnTo>
                    <a:pt x="5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5" y="2"/>
                  </a:lnTo>
                  <a:lnTo>
                    <a:pt x="16" y="5"/>
                  </a:lnTo>
                  <a:lnTo>
                    <a:pt x="17" y="8"/>
                  </a:lnTo>
                  <a:lnTo>
                    <a:pt x="16" y="12"/>
                  </a:lnTo>
                  <a:lnTo>
                    <a:pt x="15" y="14"/>
                  </a:lnTo>
                  <a:lnTo>
                    <a:pt x="12" y="16"/>
                  </a:lnTo>
                  <a:lnTo>
                    <a:pt x="8" y="16"/>
                  </a:lnTo>
                  <a:lnTo>
                    <a:pt x="5" y="16"/>
                  </a:lnTo>
                  <a:lnTo>
                    <a:pt x="3" y="14"/>
                  </a:lnTo>
                  <a:lnTo>
                    <a:pt x="1" y="12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3" name="Freeform 5165"/>
            <p:cNvSpPr>
              <a:spLocks/>
            </p:cNvSpPr>
            <p:nvPr/>
          </p:nvSpPr>
          <p:spPr bwMode="auto">
            <a:xfrm>
              <a:off x="1623" y="1314"/>
              <a:ext cx="71" cy="65"/>
            </a:xfrm>
            <a:custGeom>
              <a:avLst/>
              <a:gdLst>
                <a:gd name="T0" fmla="*/ 45 w 71"/>
                <a:gd name="T1" fmla="*/ 0 h 65"/>
                <a:gd name="T2" fmla="*/ 71 w 71"/>
                <a:gd name="T3" fmla="*/ 2 h 65"/>
                <a:gd name="T4" fmla="*/ 71 w 71"/>
                <a:gd name="T5" fmla="*/ 65 h 65"/>
                <a:gd name="T6" fmla="*/ 69 w 71"/>
                <a:gd name="T7" fmla="*/ 65 h 65"/>
                <a:gd name="T8" fmla="*/ 69 w 71"/>
                <a:gd name="T9" fmla="*/ 61 h 65"/>
                <a:gd name="T10" fmla="*/ 69 w 71"/>
                <a:gd name="T11" fmla="*/ 59 h 65"/>
                <a:gd name="T12" fmla="*/ 68 w 71"/>
                <a:gd name="T13" fmla="*/ 57 h 65"/>
                <a:gd name="T14" fmla="*/ 67 w 71"/>
                <a:gd name="T15" fmla="*/ 56 h 65"/>
                <a:gd name="T16" fmla="*/ 66 w 71"/>
                <a:gd name="T17" fmla="*/ 55 h 65"/>
                <a:gd name="T18" fmla="*/ 63 w 71"/>
                <a:gd name="T19" fmla="*/ 54 h 65"/>
                <a:gd name="T20" fmla="*/ 61 w 71"/>
                <a:gd name="T21" fmla="*/ 54 h 65"/>
                <a:gd name="T22" fmla="*/ 59 w 71"/>
                <a:gd name="T23" fmla="*/ 54 h 65"/>
                <a:gd name="T24" fmla="*/ 13 w 71"/>
                <a:gd name="T25" fmla="*/ 54 h 65"/>
                <a:gd name="T26" fmla="*/ 9 w 71"/>
                <a:gd name="T27" fmla="*/ 54 h 65"/>
                <a:gd name="T28" fmla="*/ 7 w 71"/>
                <a:gd name="T29" fmla="*/ 54 h 65"/>
                <a:gd name="T30" fmla="*/ 6 w 71"/>
                <a:gd name="T31" fmla="*/ 55 h 65"/>
                <a:gd name="T32" fmla="*/ 4 w 71"/>
                <a:gd name="T33" fmla="*/ 56 h 65"/>
                <a:gd name="T34" fmla="*/ 3 w 71"/>
                <a:gd name="T35" fmla="*/ 57 h 65"/>
                <a:gd name="T36" fmla="*/ 3 w 71"/>
                <a:gd name="T37" fmla="*/ 59 h 65"/>
                <a:gd name="T38" fmla="*/ 2 w 71"/>
                <a:gd name="T39" fmla="*/ 61 h 65"/>
                <a:gd name="T40" fmla="*/ 2 w 71"/>
                <a:gd name="T41" fmla="*/ 65 h 65"/>
                <a:gd name="T42" fmla="*/ 0 w 71"/>
                <a:gd name="T43" fmla="*/ 65 h 65"/>
                <a:gd name="T44" fmla="*/ 0 w 71"/>
                <a:gd name="T45" fmla="*/ 27 h 65"/>
                <a:gd name="T46" fmla="*/ 2 w 71"/>
                <a:gd name="T47" fmla="*/ 27 h 65"/>
                <a:gd name="T48" fmla="*/ 2 w 71"/>
                <a:gd name="T49" fmla="*/ 31 h 65"/>
                <a:gd name="T50" fmla="*/ 3 w 71"/>
                <a:gd name="T51" fmla="*/ 33 h 65"/>
                <a:gd name="T52" fmla="*/ 3 w 71"/>
                <a:gd name="T53" fmla="*/ 35 h 65"/>
                <a:gd name="T54" fmla="*/ 4 w 71"/>
                <a:gd name="T55" fmla="*/ 36 h 65"/>
                <a:gd name="T56" fmla="*/ 6 w 71"/>
                <a:gd name="T57" fmla="*/ 37 h 65"/>
                <a:gd name="T58" fmla="*/ 7 w 71"/>
                <a:gd name="T59" fmla="*/ 37 h 65"/>
                <a:gd name="T60" fmla="*/ 9 w 71"/>
                <a:gd name="T61" fmla="*/ 37 h 65"/>
                <a:gd name="T62" fmla="*/ 13 w 71"/>
                <a:gd name="T63" fmla="*/ 38 h 65"/>
                <a:gd name="T64" fmla="*/ 57 w 71"/>
                <a:gd name="T65" fmla="*/ 38 h 65"/>
                <a:gd name="T66" fmla="*/ 60 w 71"/>
                <a:gd name="T67" fmla="*/ 37 h 65"/>
                <a:gd name="T68" fmla="*/ 62 w 71"/>
                <a:gd name="T69" fmla="*/ 37 h 65"/>
                <a:gd name="T70" fmla="*/ 63 w 71"/>
                <a:gd name="T71" fmla="*/ 37 h 65"/>
                <a:gd name="T72" fmla="*/ 66 w 71"/>
                <a:gd name="T73" fmla="*/ 36 h 65"/>
                <a:gd name="T74" fmla="*/ 66 w 71"/>
                <a:gd name="T75" fmla="*/ 35 h 65"/>
                <a:gd name="T76" fmla="*/ 67 w 71"/>
                <a:gd name="T77" fmla="*/ 33 h 65"/>
                <a:gd name="T78" fmla="*/ 67 w 71"/>
                <a:gd name="T79" fmla="*/ 28 h 65"/>
                <a:gd name="T80" fmla="*/ 67 w 71"/>
                <a:gd name="T81" fmla="*/ 23 h 65"/>
                <a:gd name="T82" fmla="*/ 66 w 71"/>
                <a:gd name="T83" fmla="*/ 18 h 65"/>
                <a:gd name="T84" fmla="*/ 65 w 71"/>
                <a:gd name="T85" fmla="*/ 14 h 65"/>
                <a:gd name="T86" fmla="*/ 62 w 71"/>
                <a:gd name="T87" fmla="*/ 10 h 65"/>
                <a:gd name="T88" fmla="*/ 58 w 71"/>
                <a:gd name="T89" fmla="*/ 7 h 65"/>
                <a:gd name="T90" fmla="*/ 55 w 71"/>
                <a:gd name="T91" fmla="*/ 5 h 65"/>
                <a:gd name="T92" fmla="*/ 51 w 71"/>
                <a:gd name="T93" fmla="*/ 4 h 65"/>
                <a:gd name="T94" fmla="*/ 45 w 71"/>
                <a:gd name="T95" fmla="*/ 2 h 65"/>
                <a:gd name="T96" fmla="*/ 45 w 71"/>
                <a:gd name="T9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1" h="65">
                  <a:moveTo>
                    <a:pt x="45" y="0"/>
                  </a:moveTo>
                  <a:lnTo>
                    <a:pt x="71" y="2"/>
                  </a:lnTo>
                  <a:lnTo>
                    <a:pt x="71" y="65"/>
                  </a:lnTo>
                  <a:lnTo>
                    <a:pt x="69" y="65"/>
                  </a:lnTo>
                  <a:lnTo>
                    <a:pt x="69" y="61"/>
                  </a:lnTo>
                  <a:lnTo>
                    <a:pt x="69" y="59"/>
                  </a:lnTo>
                  <a:lnTo>
                    <a:pt x="68" y="57"/>
                  </a:lnTo>
                  <a:lnTo>
                    <a:pt x="67" y="56"/>
                  </a:lnTo>
                  <a:lnTo>
                    <a:pt x="66" y="55"/>
                  </a:lnTo>
                  <a:lnTo>
                    <a:pt x="63" y="54"/>
                  </a:lnTo>
                  <a:lnTo>
                    <a:pt x="61" y="54"/>
                  </a:lnTo>
                  <a:lnTo>
                    <a:pt x="59" y="54"/>
                  </a:lnTo>
                  <a:lnTo>
                    <a:pt x="13" y="54"/>
                  </a:lnTo>
                  <a:lnTo>
                    <a:pt x="9" y="54"/>
                  </a:lnTo>
                  <a:lnTo>
                    <a:pt x="7" y="54"/>
                  </a:lnTo>
                  <a:lnTo>
                    <a:pt x="6" y="55"/>
                  </a:lnTo>
                  <a:lnTo>
                    <a:pt x="4" y="56"/>
                  </a:lnTo>
                  <a:lnTo>
                    <a:pt x="3" y="57"/>
                  </a:lnTo>
                  <a:lnTo>
                    <a:pt x="3" y="59"/>
                  </a:lnTo>
                  <a:lnTo>
                    <a:pt x="2" y="61"/>
                  </a:lnTo>
                  <a:lnTo>
                    <a:pt x="2" y="65"/>
                  </a:lnTo>
                  <a:lnTo>
                    <a:pt x="0" y="65"/>
                  </a:lnTo>
                  <a:lnTo>
                    <a:pt x="0" y="27"/>
                  </a:lnTo>
                  <a:lnTo>
                    <a:pt x="2" y="27"/>
                  </a:lnTo>
                  <a:lnTo>
                    <a:pt x="2" y="31"/>
                  </a:lnTo>
                  <a:lnTo>
                    <a:pt x="3" y="33"/>
                  </a:lnTo>
                  <a:lnTo>
                    <a:pt x="3" y="35"/>
                  </a:lnTo>
                  <a:lnTo>
                    <a:pt x="4" y="36"/>
                  </a:lnTo>
                  <a:lnTo>
                    <a:pt x="6" y="37"/>
                  </a:lnTo>
                  <a:lnTo>
                    <a:pt x="7" y="37"/>
                  </a:lnTo>
                  <a:lnTo>
                    <a:pt x="9" y="37"/>
                  </a:lnTo>
                  <a:lnTo>
                    <a:pt x="13" y="38"/>
                  </a:lnTo>
                  <a:lnTo>
                    <a:pt x="57" y="38"/>
                  </a:lnTo>
                  <a:lnTo>
                    <a:pt x="60" y="37"/>
                  </a:lnTo>
                  <a:lnTo>
                    <a:pt x="62" y="37"/>
                  </a:lnTo>
                  <a:lnTo>
                    <a:pt x="63" y="37"/>
                  </a:lnTo>
                  <a:lnTo>
                    <a:pt x="66" y="36"/>
                  </a:lnTo>
                  <a:lnTo>
                    <a:pt x="66" y="35"/>
                  </a:lnTo>
                  <a:lnTo>
                    <a:pt x="67" y="33"/>
                  </a:lnTo>
                  <a:lnTo>
                    <a:pt x="67" y="28"/>
                  </a:lnTo>
                  <a:lnTo>
                    <a:pt x="67" y="23"/>
                  </a:lnTo>
                  <a:lnTo>
                    <a:pt x="66" y="18"/>
                  </a:lnTo>
                  <a:lnTo>
                    <a:pt x="65" y="14"/>
                  </a:lnTo>
                  <a:lnTo>
                    <a:pt x="62" y="10"/>
                  </a:lnTo>
                  <a:lnTo>
                    <a:pt x="58" y="7"/>
                  </a:lnTo>
                  <a:lnTo>
                    <a:pt x="55" y="5"/>
                  </a:lnTo>
                  <a:lnTo>
                    <a:pt x="51" y="4"/>
                  </a:lnTo>
                  <a:lnTo>
                    <a:pt x="45" y="2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4" name="Freeform 5166"/>
            <p:cNvSpPr>
              <a:spLocks/>
            </p:cNvSpPr>
            <p:nvPr/>
          </p:nvSpPr>
          <p:spPr bwMode="auto">
            <a:xfrm>
              <a:off x="1678" y="1288"/>
              <a:ext cx="17" cy="17"/>
            </a:xfrm>
            <a:custGeom>
              <a:avLst/>
              <a:gdLst>
                <a:gd name="T0" fmla="*/ 0 w 17"/>
                <a:gd name="T1" fmla="*/ 9 h 17"/>
                <a:gd name="T2" fmla="*/ 1 w 17"/>
                <a:gd name="T3" fmla="*/ 6 h 17"/>
                <a:gd name="T4" fmla="*/ 3 w 17"/>
                <a:gd name="T5" fmla="*/ 3 h 17"/>
                <a:gd name="T6" fmla="*/ 5 w 17"/>
                <a:gd name="T7" fmla="*/ 1 h 17"/>
                <a:gd name="T8" fmla="*/ 8 w 17"/>
                <a:gd name="T9" fmla="*/ 0 h 17"/>
                <a:gd name="T10" fmla="*/ 12 w 17"/>
                <a:gd name="T11" fmla="*/ 1 h 17"/>
                <a:gd name="T12" fmla="*/ 15 w 17"/>
                <a:gd name="T13" fmla="*/ 3 h 17"/>
                <a:gd name="T14" fmla="*/ 16 w 17"/>
                <a:gd name="T15" fmla="*/ 6 h 17"/>
                <a:gd name="T16" fmla="*/ 17 w 17"/>
                <a:gd name="T17" fmla="*/ 9 h 17"/>
                <a:gd name="T18" fmla="*/ 16 w 17"/>
                <a:gd name="T19" fmla="*/ 12 h 17"/>
                <a:gd name="T20" fmla="*/ 15 w 17"/>
                <a:gd name="T21" fmla="*/ 15 h 17"/>
                <a:gd name="T22" fmla="*/ 12 w 17"/>
                <a:gd name="T23" fmla="*/ 16 h 17"/>
                <a:gd name="T24" fmla="*/ 8 w 17"/>
                <a:gd name="T25" fmla="*/ 17 h 17"/>
                <a:gd name="T26" fmla="*/ 5 w 17"/>
                <a:gd name="T27" fmla="*/ 16 h 17"/>
                <a:gd name="T28" fmla="*/ 3 w 17"/>
                <a:gd name="T29" fmla="*/ 15 h 17"/>
                <a:gd name="T30" fmla="*/ 1 w 17"/>
                <a:gd name="T31" fmla="*/ 12 h 17"/>
                <a:gd name="T32" fmla="*/ 0 w 17"/>
                <a:gd name="T33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17">
                  <a:moveTo>
                    <a:pt x="0" y="9"/>
                  </a:moveTo>
                  <a:lnTo>
                    <a:pt x="1" y="6"/>
                  </a:lnTo>
                  <a:lnTo>
                    <a:pt x="3" y="3"/>
                  </a:lnTo>
                  <a:lnTo>
                    <a:pt x="5" y="1"/>
                  </a:lnTo>
                  <a:lnTo>
                    <a:pt x="8" y="0"/>
                  </a:lnTo>
                  <a:lnTo>
                    <a:pt x="12" y="1"/>
                  </a:lnTo>
                  <a:lnTo>
                    <a:pt x="15" y="3"/>
                  </a:lnTo>
                  <a:lnTo>
                    <a:pt x="16" y="6"/>
                  </a:lnTo>
                  <a:lnTo>
                    <a:pt x="17" y="9"/>
                  </a:lnTo>
                  <a:lnTo>
                    <a:pt x="16" y="12"/>
                  </a:lnTo>
                  <a:lnTo>
                    <a:pt x="15" y="15"/>
                  </a:lnTo>
                  <a:lnTo>
                    <a:pt x="12" y="16"/>
                  </a:lnTo>
                  <a:lnTo>
                    <a:pt x="8" y="17"/>
                  </a:lnTo>
                  <a:lnTo>
                    <a:pt x="5" y="16"/>
                  </a:lnTo>
                  <a:lnTo>
                    <a:pt x="3" y="15"/>
                  </a:lnTo>
                  <a:lnTo>
                    <a:pt x="1" y="12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5" name="Freeform 5167"/>
            <p:cNvSpPr>
              <a:spLocks/>
            </p:cNvSpPr>
            <p:nvPr/>
          </p:nvSpPr>
          <p:spPr bwMode="auto">
            <a:xfrm>
              <a:off x="1677" y="1260"/>
              <a:ext cx="35" cy="19"/>
            </a:xfrm>
            <a:custGeom>
              <a:avLst/>
              <a:gdLst>
                <a:gd name="T0" fmla="*/ 35 w 35"/>
                <a:gd name="T1" fmla="*/ 17 h 19"/>
                <a:gd name="T2" fmla="*/ 33 w 35"/>
                <a:gd name="T3" fmla="*/ 17 h 19"/>
                <a:gd name="T4" fmla="*/ 31 w 35"/>
                <a:gd name="T5" fmla="*/ 14 h 19"/>
                <a:gd name="T6" fmla="*/ 29 w 35"/>
                <a:gd name="T7" fmla="*/ 10 h 19"/>
                <a:gd name="T8" fmla="*/ 25 w 35"/>
                <a:gd name="T9" fmla="*/ 9 h 19"/>
                <a:gd name="T10" fmla="*/ 21 w 35"/>
                <a:gd name="T11" fmla="*/ 7 h 19"/>
                <a:gd name="T12" fmla="*/ 17 w 35"/>
                <a:gd name="T13" fmla="*/ 6 h 19"/>
                <a:gd name="T14" fmla="*/ 17 w 35"/>
                <a:gd name="T15" fmla="*/ 6 h 19"/>
                <a:gd name="T16" fmla="*/ 16 w 35"/>
                <a:gd name="T17" fmla="*/ 7 h 19"/>
                <a:gd name="T18" fmla="*/ 16 w 35"/>
                <a:gd name="T19" fmla="*/ 7 h 19"/>
                <a:gd name="T20" fmla="*/ 16 w 35"/>
                <a:gd name="T21" fmla="*/ 7 h 19"/>
                <a:gd name="T22" fmla="*/ 16 w 35"/>
                <a:gd name="T23" fmla="*/ 8 h 19"/>
                <a:gd name="T24" fmla="*/ 16 w 35"/>
                <a:gd name="T25" fmla="*/ 8 h 19"/>
                <a:gd name="T26" fmla="*/ 17 w 35"/>
                <a:gd name="T27" fmla="*/ 9 h 19"/>
                <a:gd name="T28" fmla="*/ 17 w 35"/>
                <a:gd name="T29" fmla="*/ 11 h 19"/>
                <a:gd name="T30" fmla="*/ 16 w 35"/>
                <a:gd name="T31" fmla="*/ 15 h 19"/>
                <a:gd name="T32" fmla="*/ 15 w 35"/>
                <a:gd name="T33" fmla="*/ 17 h 19"/>
                <a:gd name="T34" fmla="*/ 12 w 35"/>
                <a:gd name="T35" fmla="*/ 18 h 19"/>
                <a:gd name="T36" fmla="*/ 8 w 35"/>
                <a:gd name="T37" fmla="*/ 19 h 19"/>
                <a:gd name="T38" fmla="*/ 5 w 35"/>
                <a:gd name="T39" fmla="*/ 18 h 19"/>
                <a:gd name="T40" fmla="*/ 3 w 35"/>
                <a:gd name="T41" fmla="*/ 16 h 19"/>
                <a:gd name="T42" fmla="*/ 1 w 35"/>
                <a:gd name="T43" fmla="*/ 14 h 19"/>
                <a:gd name="T44" fmla="*/ 0 w 35"/>
                <a:gd name="T45" fmla="*/ 10 h 19"/>
                <a:gd name="T46" fmla="*/ 1 w 35"/>
                <a:gd name="T47" fmla="*/ 7 h 19"/>
                <a:gd name="T48" fmla="*/ 2 w 35"/>
                <a:gd name="T49" fmla="*/ 5 h 19"/>
                <a:gd name="T50" fmla="*/ 4 w 35"/>
                <a:gd name="T51" fmla="*/ 3 h 19"/>
                <a:gd name="T52" fmla="*/ 6 w 35"/>
                <a:gd name="T53" fmla="*/ 1 h 19"/>
                <a:gd name="T54" fmla="*/ 9 w 35"/>
                <a:gd name="T55" fmla="*/ 0 h 19"/>
                <a:gd name="T56" fmla="*/ 13 w 35"/>
                <a:gd name="T57" fmla="*/ 0 h 19"/>
                <a:gd name="T58" fmla="*/ 18 w 35"/>
                <a:gd name="T59" fmla="*/ 1 h 19"/>
                <a:gd name="T60" fmla="*/ 22 w 35"/>
                <a:gd name="T61" fmla="*/ 2 h 19"/>
                <a:gd name="T62" fmla="*/ 26 w 35"/>
                <a:gd name="T63" fmla="*/ 4 h 19"/>
                <a:gd name="T64" fmla="*/ 30 w 35"/>
                <a:gd name="T65" fmla="*/ 7 h 19"/>
                <a:gd name="T66" fmla="*/ 33 w 35"/>
                <a:gd name="T67" fmla="*/ 11 h 19"/>
                <a:gd name="T68" fmla="*/ 35 w 35"/>
                <a:gd name="T69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5" h="19">
                  <a:moveTo>
                    <a:pt x="35" y="17"/>
                  </a:moveTo>
                  <a:lnTo>
                    <a:pt x="33" y="17"/>
                  </a:lnTo>
                  <a:lnTo>
                    <a:pt x="31" y="14"/>
                  </a:lnTo>
                  <a:lnTo>
                    <a:pt x="29" y="10"/>
                  </a:lnTo>
                  <a:lnTo>
                    <a:pt x="25" y="9"/>
                  </a:lnTo>
                  <a:lnTo>
                    <a:pt x="21" y="7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7" y="9"/>
                  </a:lnTo>
                  <a:lnTo>
                    <a:pt x="17" y="11"/>
                  </a:lnTo>
                  <a:lnTo>
                    <a:pt x="16" y="15"/>
                  </a:lnTo>
                  <a:lnTo>
                    <a:pt x="15" y="17"/>
                  </a:lnTo>
                  <a:lnTo>
                    <a:pt x="12" y="18"/>
                  </a:lnTo>
                  <a:lnTo>
                    <a:pt x="8" y="19"/>
                  </a:lnTo>
                  <a:lnTo>
                    <a:pt x="5" y="18"/>
                  </a:lnTo>
                  <a:lnTo>
                    <a:pt x="3" y="16"/>
                  </a:lnTo>
                  <a:lnTo>
                    <a:pt x="1" y="14"/>
                  </a:lnTo>
                  <a:lnTo>
                    <a:pt x="0" y="10"/>
                  </a:lnTo>
                  <a:lnTo>
                    <a:pt x="1" y="7"/>
                  </a:lnTo>
                  <a:lnTo>
                    <a:pt x="2" y="5"/>
                  </a:lnTo>
                  <a:lnTo>
                    <a:pt x="4" y="3"/>
                  </a:lnTo>
                  <a:lnTo>
                    <a:pt x="6" y="1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8" y="1"/>
                  </a:lnTo>
                  <a:lnTo>
                    <a:pt x="22" y="2"/>
                  </a:lnTo>
                  <a:lnTo>
                    <a:pt x="26" y="4"/>
                  </a:lnTo>
                  <a:lnTo>
                    <a:pt x="30" y="7"/>
                  </a:lnTo>
                  <a:lnTo>
                    <a:pt x="33" y="11"/>
                  </a:lnTo>
                  <a:lnTo>
                    <a:pt x="35" y="1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6" name="Freeform 5168"/>
            <p:cNvSpPr>
              <a:spLocks/>
            </p:cNvSpPr>
            <p:nvPr/>
          </p:nvSpPr>
          <p:spPr bwMode="auto">
            <a:xfrm>
              <a:off x="1645" y="1176"/>
              <a:ext cx="49" cy="50"/>
            </a:xfrm>
            <a:custGeom>
              <a:avLst/>
              <a:gdLst>
                <a:gd name="T0" fmla="*/ 1 w 49"/>
                <a:gd name="T1" fmla="*/ 31 h 50"/>
                <a:gd name="T2" fmla="*/ 8 w 49"/>
                <a:gd name="T3" fmla="*/ 31 h 50"/>
                <a:gd name="T4" fmla="*/ 4 w 49"/>
                <a:gd name="T5" fmla="*/ 28 h 50"/>
                <a:gd name="T6" fmla="*/ 2 w 49"/>
                <a:gd name="T7" fmla="*/ 24 h 50"/>
                <a:gd name="T8" fmla="*/ 1 w 49"/>
                <a:gd name="T9" fmla="*/ 20 h 50"/>
                <a:gd name="T10" fmla="*/ 0 w 49"/>
                <a:gd name="T11" fmla="*/ 17 h 50"/>
                <a:gd name="T12" fmla="*/ 1 w 49"/>
                <a:gd name="T13" fmla="*/ 13 h 50"/>
                <a:gd name="T14" fmla="*/ 3 w 49"/>
                <a:gd name="T15" fmla="*/ 9 h 50"/>
                <a:gd name="T16" fmla="*/ 5 w 49"/>
                <a:gd name="T17" fmla="*/ 6 h 50"/>
                <a:gd name="T18" fmla="*/ 9 w 49"/>
                <a:gd name="T19" fmla="*/ 5 h 50"/>
                <a:gd name="T20" fmla="*/ 12 w 49"/>
                <a:gd name="T21" fmla="*/ 4 h 50"/>
                <a:gd name="T22" fmla="*/ 15 w 49"/>
                <a:gd name="T23" fmla="*/ 4 h 50"/>
                <a:gd name="T24" fmla="*/ 20 w 49"/>
                <a:gd name="T25" fmla="*/ 4 h 50"/>
                <a:gd name="T26" fmla="*/ 38 w 49"/>
                <a:gd name="T27" fmla="*/ 4 h 50"/>
                <a:gd name="T28" fmla="*/ 41 w 49"/>
                <a:gd name="T29" fmla="*/ 4 h 50"/>
                <a:gd name="T30" fmla="*/ 44 w 49"/>
                <a:gd name="T31" fmla="*/ 4 h 50"/>
                <a:gd name="T32" fmla="*/ 45 w 49"/>
                <a:gd name="T33" fmla="*/ 3 h 50"/>
                <a:gd name="T34" fmla="*/ 46 w 49"/>
                <a:gd name="T35" fmla="*/ 2 h 50"/>
                <a:gd name="T36" fmla="*/ 47 w 49"/>
                <a:gd name="T37" fmla="*/ 0 h 50"/>
                <a:gd name="T38" fmla="*/ 49 w 49"/>
                <a:gd name="T39" fmla="*/ 0 h 50"/>
                <a:gd name="T40" fmla="*/ 49 w 49"/>
                <a:gd name="T41" fmla="*/ 23 h 50"/>
                <a:gd name="T42" fmla="*/ 47 w 49"/>
                <a:gd name="T43" fmla="*/ 23 h 50"/>
                <a:gd name="T44" fmla="*/ 46 w 49"/>
                <a:gd name="T45" fmla="*/ 21 h 50"/>
                <a:gd name="T46" fmla="*/ 45 w 49"/>
                <a:gd name="T47" fmla="*/ 19 h 50"/>
                <a:gd name="T48" fmla="*/ 44 w 49"/>
                <a:gd name="T49" fmla="*/ 19 h 50"/>
                <a:gd name="T50" fmla="*/ 40 w 49"/>
                <a:gd name="T51" fmla="*/ 19 h 50"/>
                <a:gd name="T52" fmla="*/ 38 w 49"/>
                <a:gd name="T53" fmla="*/ 19 h 50"/>
                <a:gd name="T54" fmla="*/ 17 w 49"/>
                <a:gd name="T55" fmla="*/ 19 h 50"/>
                <a:gd name="T56" fmla="*/ 14 w 49"/>
                <a:gd name="T57" fmla="*/ 19 h 50"/>
                <a:gd name="T58" fmla="*/ 12 w 49"/>
                <a:gd name="T59" fmla="*/ 19 h 50"/>
                <a:gd name="T60" fmla="*/ 10 w 49"/>
                <a:gd name="T61" fmla="*/ 19 h 50"/>
                <a:gd name="T62" fmla="*/ 9 w 49"/>
                <a:gd name="T63" fmla="*/ 20 h 50"/>
                <a:gd name="T64" fmla="*/ 8 w 49"/>
                <a:gd name="T65" fmla="*/ 20 h 50"/>
                <a:gd name="T66" fmla="*/ 8 w 49"/>
                <a:gd name="T67" fmla="*/ 22 h 50"/>
                <a:gd name="T68" fmla="*/ 6 w 49"/>
                <a:gd name="T69" fmla="*/ 23 h 50"/>
                <a:gd name="T70" fmla="*/ 8 w 49"/>
                <a:gd name="T71" fmla="*/ 25 h 50"/>
                <a:gd name="T72" fmla="*/ 11 w 49"/>
                <a:gd name="T73" fmla="*/ 29 h 50"/>
                <a:gd name="T74" fmla="*/ 15 w 49"/>
                <a:gd name="T75" fmla="*/ 31 h 50"/>
                <a:gd name="T76" fmla="*/ 38 w 49"/>
                <a:gd name="T77" fmla="*/ 31 h 50"/>
                <a:gd name="T78" fmla="*/ 41 w 49"/>
                <a:gd name="T79" fmla="*/ 31 h 50"/>
                <a:gd name="T80" fmla="*/ 44 w 49"/>
                <a:gd name="T81" fmla="*/ 31 h 50"/>
                <a:gd name="T82" fmla="*/ 45 w 49"/>
                <a:gd name="T83" fmla="*/ 30 h 50"/>
                <a:gd name="T84" fmla="*/ 46 w 49"/>
                <a:gd name="T85" fmla="*/ 29 h 50"/>
                <a:gd name="T86" fmla="*/ 47 w 49"/>
                <a:gd name="T87" fmla="*/ 26 h 50"/>
                <a:gd name="T88" fmla="*/ 49 w 49"/>
                <a:gd name="T89" fmla="*/ 26 h 50"/>
                <a:gd name="T90" fmla="*/ 49 w 49"/>
                <a:gd name="T91" fmla="*/ 50 h 50"/>
                <a:gd name="T92" fmla="*/ 47 w 49"/>
                <a:gd name="T93" fmla="*/ 50 h 50"/>
                <a:gd name="T94" fmla="*/ 46 w 49"/>
                <a:gd name="T95" fmla="*/ 48 h 50"/>
                <a:gd name="T96" fmla="*/ 45 w 49"/>
                <a:gd name="T97" fmla="*/ 46 h 50"/>
                <a:gd name="T98" fmla="*/ 44 w 49"/>
                <a:gd name="T99" fmla="*/ 46 h 50"/>
                <a:gd name="T100" fmla="*/ 41 w 49"/>
                <a:gd name="T101" fmla="*/ 46 h 50"/>
                <a:gd name="T102" fmla="*/ 38 w 49"/>
                <a:gd name="T103" fmla="*/ 46 h 50"/>
                <a:gd name="T104" fmla="*/ 13 w 49"/>
                <a:gd name="T105" fmla="*/ 46 h 50"/>
                <a:gd name="T106" fmla="*/ 10 w 49"/>
                <a:gd name="T107" fmla="*/ 46 h 50"/>
                <a:gd name="T108" fmla="*/ 6 w 49"/>
                <a:gd name="T109" fmla="*/ 46 h 50"/>
                <a:gd name="T110" fmla="*/ 5 w 49"/>
                <a:gd name="T111" fmla="*/ 46 h 50"/>
                <a:gd name="T112" fmla="*/ 4 w 49"/>
                <a:gd name="T113" fmla="*/ 48 h 50"/>
                <a:gd name="T114" fmla="*/ 3 w 49"/>
                <a:gd name="T115" fmla="*/ 50 h 50"/>
                <a:gd name="T116" fmla="*/ 1 w 49"/>
                <a:gd name="T117" fmla="*/ 50 h 50"/>
                <a:gd name="T118" fmla="*/ 1 w 49"/>
                <a:gd name="T119" fmla="*/ 3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9" h="50">
                  <a:moveTo>
                    <a:pt x="1" y="31"/>
                  </a:moveTo>
                  <a:lnTo>
                    <a:pt x="8" y="31"/>
                  </a:lnTo>
                  <a:lnTo>
                    <a:pt x="4" y="28"/>
                  </a:lnTo>
                  <a:lnTo>
                    <a:pt x="2" y="24"/>
                  </a:lnTo>
                  <a:lnTo>
                    <a:pt x="1" y="20"/>
                  </a:lnTo>
                  <a:lnTo>
                    <a:pt x="0" y="17"/>
                  </a:lnTo>
                  <a:lnTo>
                    <a:pt x="1" y="13"/>
                  </a:lnTo>
                  <a:lnTo>
                    <a:pt x="3" y="9"/>
                  </a:lnTo>
                  <a:lnTo>
                    <a:pt x="5" y="6"/>
                  </a:lnTo>
                  <a:lnTo>
                    <a:pt x="9" y="5"/>
                  </a:lnTo>
                  <a:lnTo>
                    <a:pt x="12" y="4"/>
                  </a:lnTo>
                  <a:lnTo>
                    <a:pt x="15" y="4"/>
                  </a:lnTo>
                  <a:lnTo>
                    <a:pt x="20" y="4"/>
                  </a:lnTo>
                  <a:lnTo>
                    <a:pt x="38" y="4"/>
                  </a:lnTo>
                  <a:lnTo>
                    <a:pt x="41" y="4"/>
                  </a:lnTo>
                  <a:lnTo>
                    <a:pt x="44" y="4"/>
                  </a:lnTo>
                  <a:lnTo>
                    <a:pt x="45" y="3"/>
                  </a:lnTo>
                  <a:lnTo>
                    <a:pt x="46" y="2"/>
                  </a:lnTo>
                  <a:lnTo>
                    <a:pt x="47" y="0"/>
                  </a:lnTo>
                  <a:lnTo>
                    <a:pt x="49" y="0"/>
                  </a:lnTo>
                  <a:lnTo>
                    <a:pt x="49" y="23"/>
                  </a:lnTo>
                  <a:lnTo>
                    <a:pt x="47" y="23"/>
                  </a:lnTo>
                  <a:lnTo>
                    <a:pt x="46" y="21"/>
                  </a:lnTo>
                  <a:lnTo>
                    <a:pt x="45" y="19"/>
                  </a:lnTo>
                  <a:lnTo>
                    <a:pt x="44" y="19"/>
                  </a:lnTo>
                  <a:lnTo>
                    <a:pt x="40" y="19"/>
                  </a:lnTo>
                  <a:lnTo>
                    <a:pt x="38" y="19"/>
                  </a:lnTo>
                  <a:lnTo>
                    <a:pt x="17" y="19"/>
                  </a:lnTo>
                  <a:lnTo>
                    <a:pt x="14" y="19"/>
                  </a:lnTo>
                  <a:lnTo>
                    <a:pt x="12" y="19"/>
                  </a:lnTo>
                  <a:lnTo>
                    <a:pt x="10" y="19"/>
                  </a:lnTo>
                  <a:lnTo>
                    <a:pt x="9" y="20"/>
                  </a:lnTo>
                  <a:lnTo>
                    <a:pt x="8" y="20"/>
                  </a:lnTo>
                  <a:lnTo>
                    <a:pt x="8" y="22"/>
                  </a:lnTo>
                  <a:lnTo>
                    <a:pt x="6" y="23"/>
                  </a:lnTo>
                  <a:lnTo>
                    <a:pt x="8" y="25"/>
                  </a:lnTo>
                  <a:lnTo>
                    <a:pt x="11" y="29"/>
                  </a:lnTo>
                  <a:lnTo>
                    <a:pt x="15" y="31"/>
                  </a:lnTo>
                  <a:lnTo>
                    <a:pt x="38" y="31"/>
                  </a:lnTo>
                  <a:lnTo>
                    <a:pt x="41" y="31"/>
                  </a:lnTo>
                  <a:lnTo>
                    <a:pt x="44" y="31"/>
                  </a:lnTo>
                  <a:lnTo>
                    <a:pt x="45" y="30"/>
                  </a:lnTo>
                  <a:lnTo>
                    <a:pt x="46" y="29"/>
                  </a:lnTo>
                  <a:lnTo>
                    <a:pt x="47" y="26"/>
                  </a:lnTo>
                  <a:lnTo>
                    <a:pt x="49" y="26"/>
                  </a:lnTo>
                  <a:lnTo>
                    <a:pt x="49" y="50"/>
                  </a:lnTo>
                  <a:lnTo>
                    <a:pt x="47" y="50"/>
                  </a:lnTo>
                  <a:lnTo>
                    <a:pt x="46" y="48"/>
                  </a:lnTo>
                  <a:lnTo>
                    <a:pt x="45" y="46"/>
                  </a:lnTo>
                  <a:lnTo>
                    <a:pt x="44" y="46"/>
                  </a:lnTo>
                  <a:lnTo>
                    <a:pt x="41" y="46"/>
                  </a:lnTo>
                  <a:lnTo>
                    <a:pt x="38" y="46"/>
                  </a:lnTo>
                  <a:lnTo>
                    <a:pt x="13" y="46"/>
                  </a:lnTo>
                  <a:lnTo>
                    <a:pt x="10" y="46"/>
                  </a:lnTo>
                  <a:lnTo>
                    <a:pt x="6" y="46"/>
                  </a:lnTo>
                  <a:lnTo>
                    <a:pt x="5" y="46"/>
                  </a:lnTo>
                  <a:lnTo>
                    <a:pt x="4" y="48"/>
                  </a:lnTo>
                  <a:lnTo>
                    <a:pt x="3" y="50"/>
                  </a:lnTo>
                  <a:lnTo>
                    <a:pt x="1" y="50"/>
                  </a:lnTo>
                  <a:lnTo>
                    <a:pt x="1" y="3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7" name="Freeform 5169"/>
            <p:cNvSpPr>
              <a:spLocks noEditPoints="1"/>
            </p:cNvSpPr>
            <p:nvPr/>
          </p:nvSpPr>
          <p:spPr bwMode="auto">
            <a:xfrm>
              <a:off x="1645" y="1122"/>
              <a:ext cx="50" cy="47"/>
            </a:xfrm>
            <a:custGeom>
              <a:avLst/>
              <a:gdLst>
                <a:gd name="T0" fmla="*/ 0 w 50"/>
                <a:gd name="T1" fmla="*/ 23 h 47"/>
                <a:gd name="T2" fmla="*/ 1 w 50"/>
                <a:gd name="T3" fmla="*/ 17 h 47"/>
                <a:gd name="T4" fmla="*/ 3 w 50"/>
                <a:gd name="T5" fmla="*/ 12 h 47"/>
                <a:gd name="T6" fmla="*/ 5 w 50"/>
                <a:gd name="T7" fmla="*/ 7 h 47"/>
                <a:gd name="T8" fmla="*/ 9 w 50"/>
                <a:gd name="T9" fmla="*/ 5 h 47"/>
                <a:gd name="T10" fmla="*/ 13 w 50"/>
                <a:gd name="T11" fmla="*/ 3 h 47"/>
                <a:gd name="T12" fmla="*/ 18 w 50"/>
                <a:gd name="T13" fmla="*/ 1 h 47"/>
                <a:gd name="T14" fmla="*/ 26 w 50"/>
                <a:gd name="T15" fmla="*/ 0 h 47"/>
                <a:gd name="T16" fmla="*/ 32 w 50"/>
                <a:gd name="T17" fmla="*/ 0 h 47"/>
                <a:gd name="T18" fmla="*/ 37 w 50"/>
                <a:gd name="T19" fmla="*/ 2 h 47"/>
                <a:gd name="T20" fmla="*/ 41 w 50"/>
                <a:gd name="T21" fmla="*/ 5 h 47"/>
                <a:gd name="T22" fmla="*/ 48 w 50"/>
                <a:gd name="T23" fmla="*/ 13 h 47"/>
                <a:gd name="T24" fmla="*/ 50 w 50"/>
                <a:gd name="T25" fmla="*/ 23 h 47"/>
                <a:gd name="T26" fmla="*/ 48 w 50"/>
                <a:gd name="T27" fmla="*/ 33 h 47"/>
                <a:gd name="T28" fmla="*/ 43 w 50"/>
                <a:gd name="T29" fmla="*/ 40 h 47"/>
                <a:gd name="T30" fmla="*/ 34 w 50"/>
                <a:gd name="T31" fmla="*/ 44 h 47"/>
                <a:gd name="T32" fmla="*/ 26 w 50"/>
                <a:gd name="T33" fmla="*/ 47 h 47"/>
                <a:gd name="T34" fmla="*/ 16 w 50"/>
                <a:gd name="T35" fmla="*/ 44 h 47"/>
                <a:gd name="T36" fmla="*/ 8 w 50"/>
                <a:gd name="T37" fmla="*/ 40 h 47"/>
                <a:gd name="T38" fmla="*/ 4 w 50"/>
                <a:gd name="T39" fmla="*/ 37 h 47"/>
                <a:gd name="T40" fmla="*/ 2 w 50"/>
                <a:gd name="T41" fmla="*/ 33 h 47"/>
                <a:gd name="T42" fmla="*/ 1 w 50"/>
                <a:gd name="T43" fmla="*/ 28 h 47"/>
                <a:gd name="T44" fmla="*/ 0 w 50"/>
                <a:gd name="T45" fmla="*/ 23 h 47"/>
                <a:gd name="T46" fmla="*/ 3 w 50"/>
                <a:gd name="T47" fmla="*/ 23 h 47"/>
                <a:gd name="T48" fmla="*/ 4 w 50"/>
                <a:gd name="T49" fmla="*/ 25 h 47"/>
                <a:gd name="T50" fmla="*/ 5 w 50"/>
                <a:gd name="T51" fmla="*/ 28 h 47"/>
                <a:gd name="T52" fmla="*/ 8 w 50"/>
                <a:gd name="T53" fmla="*/ 30 h 47"/>
                <a:gd name="T54" fmla="*/ 10 w 50"/>
                <a:gd name="T55" fmla="*/ 31 h 47"/>
                <a:gd name="T56" fmla="*/ 13 w 50"/>
                <a:gd name="T57" fmla="*/ 31 h 47"/>
                <a:gd name="T58" fmla="*/ 17 w 50"/>
                <a:gd name="T59" fmla="*/ 32 h 47"/>
                <a:gd name="T60" fmla="*/ 22 w 50"/>
                <a:gd name="T61" fmla="*/ 32 h 47"/>
                <a:gd name="T62" fmla="*/ 29 w 50"/>
                <a:gd name="T63" fmla="*/ 32 h 47"/>
                <a:gd name="T64" fmla="*/ 34 w 50"/>
                <a:gd name="T65" fmla="*/ 32 h 47"/>
                <a:gd name="T66" fmla="*/ 39 w 50"/>
                <a:gd name="T67" fmla="*/ 31 h 47"/>
                <a:gd name="T68" fmla="*/ 43 w 50"/>
                <a:gd name="T69" fmla="*/ 30 h 47"/>
                <a:gd name="T70" fmla="*/ 45 w 50"/>
                <a:gd name="T71" fmla="*/ 28 h 47"/>
                <a:gd name="T72" fmla="*/ 46 w 50"/>
                <a:gd name="T73" fmla="*/ 25 h 47"/>
                <a:gd name="T74" fmla="*/ 47 w 50"/>
                <a:gd name="T75" fmla="*/ 23 h 47"/>
                <a:gd name="T76" fmla="*/ 47 w 50"/>
                <a:gd name="T77" fmla="*/ 20 h 47"/>
                <a:gd name="T78" fmla="*/ 46 w 50"/>
                <a:gd name="T79" fmla="*/ 19 h 47"/>
                <a:gd name="T80" fmla="*/ 44 w 50"/>
                <a:gd name="T81" fmla="*/ 17 h 47"/>
                <a:gd name="T82" fmla="*/ 40 w 50"/>
                <a:gd name="T83" fmla="*/ 16 h 47"/>
                <a:gd name="T84" fmla="*/ 33 w 50"/>
                <a:gd name="T85" fmla="*/ 15 h 47"/>
                <a:gd name="T86" fmla="*/ 21 w 50"/>
                <a:gd name="T87" fmla="*/ 14 h 47"/>
                <a:gd name="T88" fmla="*/ 16 w 50"/>
                <a:gd name="T89" fmla="*/ 15 h 47"/>
                <a:gd name="T90" fmla="*/ 12 w 50"/>
                <a:gd name="T91" fmla="*/ 15 h 47"/>
                <a:gd name="T92" fmla="*/ 10 w 50"/>
                <a:gd name="T93" fmla="*/ 16 h 47"/>
                <a:gd name="T94" fmla="*/ 6 w 50"/>
                <a:gd name="T95" fmla="*/ 17 h 47"/>
                <a:gd name="T96" fmla="*/ 4 w 50"/>
                <a:gd name="T97" fmla="*/ 19 h 47"/>
                <a:gd name="T98" fmla="*/ 4 w 50"/>
                <a:gd name="T99" fmla="*/ 20 h 47"/>
                <a:gd name="T100" fmla="*/ 3 w 50"/>
                <a:gd name="T101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0" h="47">
                  <a:moveTo>
                    <a:pt x="0" y="23"/>
                  </a:moveTo>
                  <a:lnTo>
                    <a:pt x="1" y="17"/>
                  </a:lnTo>
                  <a:lnTo>
                    <a:pt x="3" y="12"/>
                  </a:lnTo>
                  <a:lnTo>
                    <a:pt x="5" y="7"/>
                  </a:lnTo>
                  <a:lnTo>
                    <a:pt x="9" y="5"/>
                  </a:lnTo>
                  <a:lnTo>
                    <a:pt x="13" y="3"/>
                  </a:lnTo>
                  <a:lnTo>
                    <a:pt x="18" y="1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7" y="2"/>
                  </a:lnTo>
                  <a:lnTo>
                    <a:pt x="41" y="5"/>
                  </a:lnTo>
                  <a:lnTo>
                    <a:pt x="48" y="13"/>
                  </a:lnTo>
                  <a:lnTo>
                    <a:pt x="50" y="23"/>
                  </a:lnTo>
                  <a:lnTo>
                    <a:pt x="48" y="33"/>
                  </a:lnTo>
                  <a:lnTo>
                    <a:pt x="43" y="40"/>
                  </a:lnTo>
                  <a:lnTo>
                    <a:pt x="34" y="44"/>
                  </a:lnTo>
                  <a:lnTo>
                    <a:pt x="26" y="47"/>
                  </a:lnTo>
                  <a:lnTo>
                    <a:pt x="16" y="44"/>
                  </a:lnTo>
                  <a:lnTo>
                    <a:pt x="8" y="40"/>
                  </a:lnTo>
                  <a:lnTo>
                    <a:pt x="4" y="37"/>
                  </a:lnTo>
                  <a:lnTo>
                    <a:pt x="2" y="33"/>
                  </a:lnTo>
                  <a:lnTo>
                    <a:pt x="1" y="28"/>
                  </a:lnTo>
                  <a:lnTo>
                    <a:pt x="0" y="23"/>
                  </a:lnTo>
                  <a:close/>
                  <a:moveTo>
                    <a:pt x="3" y="23"/>
                  </a:moveTo>
                  <a:lnTo>
                    <a:pt x="4" y="25"/>
                  </a:lnTo>
                  <a:lnTo>
                    <a:pt x="5" y="28"/>
                  </a:lnTo>
                  <a:lnTo>
                    <a:pt x="8" y="30"/>
                  </a:lnTo>
                  <a:lnTo>
                    <a:pt x="10" y="31"/>
                  </a:lnTo>
                  <a:lnTo>
                    <a:pt x="13" y="31"/>
                  </a:lnTo>
                  <a:lnTo>
                    <a:pt x="17" y="32"/>
                  </a:lnTo>
                  <a:lnTo>
                    <a:pt x="22" y="32"/>
                  </a:lnTo>
                  <a:lnTo>
                    <a:pt x="29" y="32"/>
                  </a:lnTo>
                  <a:lnTo>
                    <a:pt x="34" y="32"/>
                  </a:lnTo>
                  <a:lnTo>
                    <a:pt x="39" y="31"/>
                  </a:lnTo>
                  <a:lnTo>
                    <a:pt x="43" y="30"/>
                  </a:lnTo>
                  <a:lnTo>
                    <a:pt x="45" y="28"/>
                  </a:lnTo>
                  <a:lnTo>
                    <a:pt x="46" y="25"/>
                  </a:lnTo>
                  <a:lnTo>
                    <a:pt x="47" y="23"/>
                  </a:lnTo>
                  <a:lnTo>
                    <a:pt x="47" y="20"/>
                  </a:lnTo>
                  <a:lnTo>
                    <a:pt x="46" y="19"/>
                  </a:lnTo>
                  <a:lnTo>
                    <a:pt x="44" y="17"/>
                  </a:lnTo>
                  <a:lnTo>
                    <a:pt x="40" y="16"/>
                  </a:lnTo>
                  <a:lnTo>
                    <a:pt x="33" y="15"/>
                  </a:lnTo>
                  <a:lnTo>
                    <a:pt x="21" y="14"/>
                  </a:lnTo>
                  <a:lnTo>
                    <a:pt x="16" y="15"/>
                  </a:lnTo>
                  <a:lnTo>
                    <a:pt x="12" y="15"/>
                  </a:lnTo>
                  <a:lnTo>
                    <a:pt x="10" y="16"/>
                  </a:lnTo>
                  <a:lnTo>
                    <a:pt x="6" y="17"/>
                  </a:lnTo>
                  <a:lnTo>
                    <a:pt x="4" y="19"/>
                  </a:lnTo>
                  <a:lnTo>
                    <a:pt x="4" y="20"/>
                  </a:lnTo>
                  <a:lnTo>
                    <a:pt x="3" y="2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8" name="Freeform 5170"/>
            <p:cNvSpPr>
              <a:spLocks noEditPoints="1"/>
            </p:cNvSpPr>
            <p:nvPr/>
          </p:nvSpPr>
          <p:spPr bwMode="auto">
            <a:xfrm>
              <a:off x="1623" y="1037"/>
              <a:ext cx="72" cy="51"/>
            </a:xfrm>
            <a:custGeom>
              <a:avLst/>
              <a:gdLst>
                <a:gd name="T0" fmla="*/ 0 w 72"/>
                <a:gd name="T1" fmla="*/ 32 h 51"/>
                <a:gd name="T2" fmla="*/ 28 w 72"/>
                <a:gd name="T3" fmla="*/ 32 h 51"/>
                <a:gd name="T4" fmla="*/ 25 w 72"/>
                <a:gd name="T5" fmla="*/ 28 h 51"/>
                <a:gd name="T6" fmla="*/ 23 w 72"/>
                <a:gd name="T7" fmla="*/ 23 h 51"/>
                <a:gd name="T8" fmla="*/ 22 w 72"/>
                <a:gd name="T9" fmla="*/ 18 h 51"/>
                <a:gd name="T10" fmla="*/ 23 w 72"/>
                <a:gd name="T11" fmla="*/ 14 h 51"/>
                <a:gd name="T12" fmla="*/ 25 w 72"/>
                <a:gd name="T13" fmla="*/ 8 h 51"/>
                <a:gd name="T14" fmla="*/ 27 w 72"/>
                <a:gd name="T15" fmla="*/ 6 h 51"/>
                <a:gd name="T16" fmla="*/ 30 w 72"/>
                <a:gd name="T17" fmla="*/ 4 h 51"/>
                <a:gd name="T18" fmla="*/ 33 w 72"/>
                <a:gd name="T19" fmla="*/ 2 h 51"/>
                <a:gd name="T20" fmla="*/ 39 w 72"/>
                <a:gd name="T21" fmla="*/ 0 h 51"/>
                <a:gd name="T22" fmla="*/ 45 w 72"/>
                <a:gd name="T23" fmla="*/ 0 h 51"/>
                <a:gd name="T24" fmla="*/ 50 w 72"/>
                <a:gd name="T25" fmla="*/ 0 h 51"/>
                <a:gd name="T26" fmla="*/ 55 w 72"/>
                <a:gd name="T27" fmla="*/ 1 h 51"/>
                <a:gd name="T28" fmla="*/ 59 w 72"/>
                <a:gd name="T29" fmla="*/ 3 h 51"/>
                <a:gd name="T30" fmla="*/ 63 w 72"/>
                <a:gd name="T31" fmla="*/ 5 h 51"/>
                <a:gd name="T32" fmla="*/ 67 w 72"/>
                <a:gd name="T33" fmla="*/ 7 h 51"/>
                <a:gd name="T34" fmla="*/ 69 w 72"/>
                <a:gd name="T35" fmla="*/ 12 h 51"/>
                <a:gd name="T36" fmla="*/ 71 w 72"/>
                <a:gd name="T37" fmla="*/ 15 h 51"/>
                <a:gd name="T38" fmla="*/ 72 w 72"/>
                <a:gd name="T39" fmla="*/ 19 h 51"/>
                <a:gd name="T40" fmla="*/ 72 w 72"/>
                <a:gd name="T41" fmla="*/ 23 h 51"/>
                <a:gd name="T42" fmla="*/ 72 w 72"/>
                <a:gd name="T43" fmla="*/ 26 h 51"/>
                <a:gd name="T44" fmla="*/ 71 w 72"/>
                <a:gd name="T45" fmla="*/ 30 h 51"/>
                <a:gd name="T46" fmla="*/ 70 w 72"/>
                <a:gd name="T47" fmla="*/ 33 h 51"/>
                <a:gd name="T48" fmla="*/ 68 w 72"/>
                <a:gd name="T49" fmla="*/ 36 h 51"/>
                <a:gd name="T50" fmla="*/ 72 w 72"/>
                <a:gd name="T51" fmla="*/ 45 h 51"/>
                <a:gd name="T52" fmla="*/ 72 w 72"/>
                <a:gd name="T53" fmla="*/ 46 h 51"/>
                <a:gd name="T54" fmla="*/ 11 w 72"/>
                <a:gd name="T55" fmla="*/ 46 h 51"/>
                <a:gd name="T56" fmla="*/ 7 w 72"/>
                <a:gd name="T57" fmla="*/ 46 h 51"/>
                <a:gd name="T58" fmla="*/ 5 w 72"/>
                <a:gd name="T59" fmla="*/ 47 h 51"/>
                <a:gd name="T60" fmla="*/ 4 w 72"/>
                <a:gd name="T61" fmla="*/ 47 h 51"/>
                <a:gd name="T62" fmla="*/ 3 w 72"/>
                <a:gd name="T63" fmla="*/ 48 h 51"/>
                <a:gd name="T64" fmla="*/ 3 w 72"/>
                <a:gd name="T65" fmla="*/ 49 h 51"/>
                <a:gd name="T66" fmla="*/ 2 w 72"/>
                <a:gd name="T67" fmla="*/ 51 h 51"/>
                <a:gd name="T68" fmla="*/ 0 w 72"/>
                <a:gd name="T69" fmla="*/ 51 h 51"/>
                <a:gd name="T70" fmla="*/ 0 w 72"/>
                <a:gd name="T71" fmla="*/ 32 h 51"/>
                <a:gd name="T72" fmla="*/ 33 w 72"/>
                <a:gd name="T73" fmla="*/ 32 h 51"/>
                <a:gd name="T74" fmla="*/ 54 w 72"/>
                <a:gd name="T75" fmla="*/ 32 h 51"/>
                <a:gd name="T76" fmla="*/ 57 w 72"/>
                <a:gd name="T77" fmla="*/ 32 h 51"/>
                <a:gd name="T78" fmla="*/ 60 w 72"/>
                <a:gd name="T79" fmla="*/ 32 h 51"/>
                <a:gd name="T80" fmla="*/ 62 w 72"/>
                <a:gd name="T81" fmla="*/ 32 h 51"/>
                <a:gd name="T82" fmla="*/ 65 w 72"/>
                <a:gd name="T83" fmla="*/ 31 h 51"/>
                <a:gd name="T84" fmla="*/ 67 w 72"/>
                <a:gd name="T85" fmla="*/ 29 h 51"/>
                <a:gd name="T86" fmla="*/ 68 w 72"/>
                <a:gd name="T87" fmla="*/ 26 h 51"/>
                <a:gd name="T88" fmla="*/ 69 w 72"/>
                <a:gd name="T89" fmla="*/ 23 h 51"/>
                <a:gd name="T90" fmla="*/ 69 w 72"/>
                <a:gd name="T91" fmla="*/ 21 h 51"/>
                <a:gd name="T92" fmla="*/ 68 w 72"/>
                <a:gd name="T93" fmla="*/ 19 h 51"/>
                <a:gd name="T94" fmla="*/ 65 w 72"/>
                <a:gd name="T95" fmla="*/ 17 h 51"/>
                <a:gd name="T96" fmla="*/ 61 w 72"/>
                <a:gd name="T97" fmla="*/ 15 h 51"/>
                <a:gd name="T98" fmla="*/ 58 w 72"/>
                <a:gd name="T99" fmla="*/ 15 h 51"/>
                <a:gd name="T100" fmla="*/ 53 w 72"/>
                <a:gd name="T101" fmla="*/ 14 h 51"/>
                <a:gd name="T102" fmla="*/ 45 w 72"/>
                <a:gd name="T103" fmla="*/ 14 h 51"/>
                <a:gd name="T104" fmla="*/ 41 w 72"/>
                <a:gd name="T105" fmla="*/ 14 h 51"/>
                <a:gd name="T106" fmla="*/ 37 w 72"/>
                <a:gd name="T107" fmla="*/ 15 h 51"/>
                <a:gd name="T108" fmla="*/ 33 w 72"/>
                <a:gd name="T109" fmla="*/ 16 h 51"/>
                <a:gd name="T110" fmla="*/ 31 w 72"/>
                <a:gd name="T111" fmla="*/ 17 h 51"/>
                <a:gd name="T112" fmla="*/ 30 w 72"/>
                <a:gd name="T113" fmla="*/ 18 h 51"/>
                <a:gd name="T114" fmla="*/ 28 w 72"/>
                <a:gd name="T115" fmla="*/ 20 h 51"/>
                <a:gd name="T116" fmla="*/ 27 w 72"/>
                <a:gd name="T117" fmla="*/ 22 h 51"/>
                <a:gd name="T118" fmla="*/ 28 w 72"/>
                <a:gd name="T119" fmla="*/ 25 h 51"/>
                <a:gd name="T120" fmla="*/ 30 w 72"/>
                <a:gd name="T121" fmla="*/ 29 h 51"/>
                <a:gd name="T122" fmla="*/ 33 w 72"/>
                <a:gd name="T123" fmla="*/ 3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2" h="51">
                  <a:moveTo>
                    <a:pt x="0" y="32"/>
                  </a:moveTo>
                  <a:lnTo>
                    <a:pt x="28" y="32"/>
                  </a:lnTo>
                  <a:lnTo>
                    <a:pt x="25" y="28"/>
                  </a:lnTo>
                  <a:lnTo>
                    <a:pt x="23" y="23"/>
                  </a:lnTo>
                  <a:lnTo>
                    <a:pt x="22" y="18"/>
                  </a:lnTo>
                  <a:lnTo>
                    <a:pt x="23" y="14"/>
                  </a:lnTo>
                  <a:lnTo>
                    <a:pt x="25" y="8"/>
                  </a:lnTo>
                  <a:lnTo>
                    <a:pt x="27" y="6"/>
                  </a:lnTo>
                  <a:lnTo>
                    <a:pt x="30" y="4"/>
                  </a:lnTo>
                  <a:lnTo>
                    <a:pt x="33" y="2"/>
                  </a:lnTo>
                  <a:lnTo>
                    <a:pt x="39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5" y="1"/>
                  </a:lnTo>
                  <a:lnTo>
                    <a:pt x="59" y="3"/>
                  </a:lnTo>
                  <a:lnTo>
                    <a:pt x="63" y="5"/>
                  </a:lnTo>
                  <a:lnTo>
                    <a:pt x="67" y="7"/>
                  </a:lnTo>
                  <a:lnTo>
                    <a:pt x="69" y="12"/>
                  </a:lnTo>
                  <a:lnTo>
                    <a:pt x="71" y="15"/>
                  </a:lnTo>
                  <a:lnTo>
                    <a:pt x="72" y="19"/>
                  </a:lnTo>
                  <a:lnTo>
                    <a:pt x="72" y="23"/>
                  </a:lnTo>
                  <a:lnTo>
                    <a:pt x="72" y="26"/>
                  </a:lnTo>
                  <a:lnTo>
                    <a:pt x="71" y="30"/>
                  </a:lnTo>
                  <a:lnTo>
                    <a:pt x="70" y="33"/>
                  </a:lnTo>
                  <a:lnTo>
                    <a:pt x="68" y="36"/>
                  </a:lnTo>
                  <a:lnTo>
                    <a:pt x="72" y="45"/>
                  </a:lnTo>
                  <a:lnTo>
                    <a:pt x="72" y="46"/>
                  </a:lnTo>
                  <a:lnTo>
                    <a:pt x="11" y="46"/>
                  </a:lnTo>
                  <a:lnTo>
                    <a:pt x="7" y="46"/>
                  </a:lnTo>
                  <a:lnTo>
                    <a:pt x="5" y="47"/>
                  </a:lnTo>
                  <a:lnTo>
                    <a:pt x="4" y="47"/>
                  </a:lnTo>
                  <a:lnTo>
                    <a:pt x="3" y="48"/>
                  </a:lnTo>
                  <a:lnTo>
                    <a:pt x="3" y="49"/>
                  </a:lnTo>
                  <a:lnTo>
                    <a:pt x="2" y="51"/>
                  </a:lnTo>
                  <a:lnTo>
                    <a:pt x="0" y="51"/>
                  </a:lnTo>
                  <a:lnTo>
                    <a:pt x="0" y="32"/>
                  </a:lnTo>
                  <a:close/>
                  <a:moveTo>
                    <a:pt x="33" y="32"/>
                  </a:moveTo>
                  <a:lnTo>
                    <a:pt x="54" y="32"/>
                  </a:lnTo>
                  <a:lnTo>
                    <a:pt x="57" y="32"/>
                  </a:lnTo>
                  <a:lnTo>
                    <a:pt x="60" y="32"/>
                  </a:lnTo>
                  <a:lnTo>
                    <a:pt x="62" y="32"/>
                  </a:lnTo>
                  <a:lnTo>
                    <a:pt x="65" y="31"/>
                  </a:lnTo>
                  <a:lnTo>
                    <a:pt x="67" y="29"/>
                  </a:lnTo>
                  <a:lnTo>
                    <a:pt x="68" y="26"/>
                  </a:lnTo>
                  <a:lnTo>
                    <a:pt x="69" y="23"/>
                  </a:lnTo>
                  <a:lnTo>
                    <a:pt x="69" y="21"/>
                  </a:lnTo>
                  <a:lnTo>
                    <a:pt x="68" y="19"/>
                  </a:lnTo>
                  <a:lnTo>
                    <a:pt x="65" y="17"/>
                  </a:lnTo>
                  <a:lnTo>
                    <a:pt x="61" y="15"/>
                  </a:lnTo>
                  <a:lnTo>
                    <a:pt x="58" y="15"/>
                  </a:lnTo>
                  <a:lnTo>
                    <a:pt x="53" y="14"/>
                  </a:lnTo>
                  <a:lnTo>
                    <a:pt x="45" y="14"/>
                  </a:lnTo>
                  <a:lnTo>
                    <a:pt x="41" y="14"/>
                  </a:lnTo>
                  <a:lnTo>
                    <a:pt x="37" y="15"/>
                  </a:lnTo>
                  <a:lnTo>
                    <a:pt x="33" y="16"/>
                  </a:lnTo>
                  <a:lnTo>
                    <a:pt x="31" y="17"/>
                  </a:lnTo>
                  <a:lnTo>
                    <a:pt x="30" y="18"/>
                  </a:lnTo>
                  <a:lnTo>
                    <a:pt x="28" y="20"/>
                  </a:lnTo>
                  <a:lnTo>
                    <a:pt x="27" y="22"/>
                  </a:lnTo>
                  <a:lnTo>
                    <a:pt x="28" y="25"/>
                  </a:lnTo>
                  <a:lnTo>
                    <a:pt x="30" y="29"/>
                  </a:lnTo>
                  <a:lnTo>
                    <a:pt x="33" y="3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9" name="Freeform 5171"/>
            <p:cNvSpPr>
              <a:spLocks noEditPoints="1"/>
            </p:cNvSpPr>
            <p:nvPr/>
          </p:nvSpPr>
          <p:spPr bwMode="auto">
            <a:xfrm>
              <a:off x="1645" y="984"/>
              <a:ext cx="72" cy="46"/>
            </a:xfrm>
            <a:custGeom>
              <a:avLst/>
              <a:gdLst>
                <a:gd name="T0" fmla="*/ 1 w 72"/>
                <a:gd name="T1" fmla="*/ 0 h 46"/>
                <a:gd name="T2" fmla="*/ 6 w 72"/>
                <a:gd name="T3" fmla="*/ 9 h 46"/>
                <a:gd name="T4" fmla="*/ 12 w 72"/>
                <a:gd name="T5" fmla="*/ 5 h 46"/>
                <a:gd name="T6" fmla="*/ 17 w 72"/>
                <a:gd name="T7" fmla="*/ 4 h 46"/>
                <a:gd name="T8" fmla="*/ 27 w 72"/>
                <a:gd name="T9" fmla="*/ 7 h 46"/>
                <a:gd name="T10" fmla="*/ 32 w 72"/>
                <a:gd name="T11" fmla="*/ 15 h 46"/>
                <a:gd name="T12" fmla="*/ 34 w 72"/>
                <a:gd name="T13" fmla="*/ 23 h 46"/>
                <a:gd name="T14" fmla="*/ 34 w 72"/>
                <a:gd name="T15" fmla="*/ 26 h 46"/>
                <a:gd name="T16" fmla="*/ 35 w 72"/>
                <a:gd name="T17" fmla="*/ 32 h 46"/>
                <a:gd name="T18" fmla="*/ 37 w 72"/>
                <a:gd name="T19" fmla="*/ 35 h 46"/>
                <a:gd name="T20" fmla="*/ 41 w 72"/>
                <a:gd name="T21" fmla="*/ 35 h 46"/>
                <a:gd name="T22" fmla="*/ 44 w 72"/>
                <a:gd name="T23" fmla="*/ 32 h 46"/>
                <a:gd name="T24" fmla="*/ 44 w 72"/>
                <a:gd name="T25" fmla="*/ 20 h 46"/>
                <a:gd name="T26" fmla="*/ 45 w 72"/>
                <a:gd name="T27" fmla="*/ 8 h 46"/>
                <a:gd name="T28" fmla="*/ 49 w 72"/>
                <a:gd name="T29" fmla="*/ 2 h 46"/>
                <a:gd name="T30" fmla="*/ 56 w 72"/>
                <a:gd name="T31" fmla="*/ 0 h 46"/>
                <a:gd name="T32" fmla="*/ 64 w 72"/>
                <a:gd name="T33" fmla="*/ 2 h 46"/>
                <a:gd name="T34" fmla="*/ 69 w 72"/>
                <a:gd name="T35" fmla="*/ 9 h 46"/>
                <a:gd name="T36" fmla="*/ 72 w 72"/>
                <a:gd name="T37" fmla="*/ 19 h 46"/>
                <a:gd name="T38" fmla="*/ 72 w 72"/>
                <a:gd name="T39" fmla="*/ 31 h 46"/>
                <a:gd name="T40" fmla="*/ 69 w 72"/>
                <a:gd name="T41" fmla="*/ 40 h 46"/>
                <a:gd name="T42" fmla="*/ 65 w 72"/>
                <a:gd name="T43" fmla="*/ 46 h 46"/>
                <a:gd name="T44" fmla="*/ 59 w 72"/>
                <a:gd name="T45" fmla="*/ 46 h 46"/>
                <a:gd name="T46" fmla="*/ 56 w 72"/>
                <a:gd name="T47" fmla="*/ 41 h 46"/>
                <a:gd name="T48" fmla="*/ 52 w 72"/>
                <a:gd name="T49" fmla="*/ 40 h 46"/>
                <a:gd name="T50" fmla="*/ 48 w 72"/>
                <a:gd name="T51" fmla="*/ 44 h 46"/>
                <a:gd name="T52" fmla="*/ 43 w 72"/>
                <a:gd name="T53" fmla="*/ 44 h 46"/>
                <a:gd name="T54" fmla="*/ 36 w 72"/>
                <a:gd name="T55" fmla="*/ 38 h 46"/>
                <a:gd name="T56" fmla="*/ 31 w 72"/>
                <a:gd name="T57" fmla="*/ 37 h 46"/>
                <a:gd name="T58" fmla="*/ 27 w 72"/>
                <a:gd name="T59" fmla="*/ 43 h 46"/>
                <a:gd name="T60" fmla="*/ 20 w 72"/>
                <a:gd name="T61" fmla="*/ 46 h 46"/>
                <a:gd name="T62" fmla="*/ 13 w 72"/>
                <a:gd name="T63" fmla="*/ 46 h 46"/>
                <a:gd name="T64" fmla="*/ 5 w 72"/>
                <a:gd name="T65" fmla="*/ 40 h 46"/>
                <a:gd name="T66" fmla="*/ 1 w 72"/>
                <a:gd name="T67" fmla="*/ 32 h 46"/>
                <a:gd name="T68" fmla="*/ 0 w 72"/>
                <a:gd name="T69" fmla="*/ 21 h 46"/>
                <a:gd name="T70" fmla="*/ 3 w 72"/>
                <a:gd name="T71" fmla="*/ 25 h 46"/>
                <a:gd name="T72" fmla="*/ 6 w 72"/>
                <a:gd name="T73" fmla="*/ 30 h 46"/>
                <a:gd name="T74" fmla="*/ 13 w 72"/>
                <a:gd name="T75" fmla="*/ 32 h 46"/>
                <a:gd name="T76" fmla="*/ 22 w 72"/>
                <a:gd name="T77" fmla="*/ 32 h 46"/>
                <a:gd name="T78" fmla="*/ 29 w 72"/>
                <a:gd name="T79" fmla="*/ 30 h 46"/>
                <a:gd name="T80" fmla="*/ 31 w 72"/>
                <a:gd name="T81" fmla="*/ 25 h 46"/>
                <a:gd name="T82" fmla="*/ 29 w 72"/>
                <a:gd name="T83" fmla="*/ 20 h 46"/>
                <a:gd name="T84" fmla="*/ 22 w 72"/>
                <a:gd name="T85" fmla="*/ 19 h 46"/>
                <a:gd name="T86" fmla="*/ 13 w 72"/>
                <a:gd name="T87" fmla="*/ 19 h 46"/>
                <a:gd name="T88" fmla="*/ 6 w 72"/>
                <a:gd name="T89" fmla="*/ 20 h 46"/>
                <a:gd name="T90" fmla="*/ 3 w 72"/>
                <a:gd name="T91" fmla="*/ 25 h 46"/>
                <a:gd name="T92" fmla="*/ 55 w 72"/>
                <a:gd name="T93" fmla="*/ 31 h 46"/>
                <a:gd name="T94" fmla="*/ 56 w 72"/>
                <a:gd name="T95" fmla="*/ 34 h 46"/>
                <a:gd name="T96" fmla="*/ 62 w 72"/>
                <a:gd name="T97" fmla="*/ 37 h 46"/>
                <a:gd name="T98" fmla="*/ 67 w 72"/>
                <a:gd name="T99" fmla="*/ 34 h 46"/>
                <a:gd name="T100" fmla="*/ 69 w 72"/>
                <a:gd name="T101" fmla="*/ 28 h 46"/>
                <a:gd name="T102" fmla="*/ 69 w 72"/>
                <a:gd name="T103" fmla="*/ 19 h 46"/>
                <a:gd name="T104" fmla="*/ 67 w 72"/>
                <a:gd name="T105" fmla="*/ 13 h 46"/>
                <a:gd name="T106" fmla="*/ 63 w 72"/>
                <a:gd name="T107" fmla="*/ 8 h 46"/>
                <a:gd name="T108" fmla="*/ 59 w 72"/>
                <a:gd name="T109" fmla="*/ 8 h 46"/>
                <a:gd name="T110" fmla="*/ 57 w 72"/>
                <a:gd name="T111" fmla="*/ 11 h 46"/>
                <a:gd name="T112" fmla="*/ 56 w 72"/>
                <a:gd name="T113" fmla="*/ 15 h 46"/>
                <a:gd name="T114" fmla="*/ 55 w 72"/>
                <a:gd name="T115" fmla="*/ 2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2" h="46">
                  <a:moveTo>
                    <a:pt x="1" y="16"/>
                  </a:moveTo>
                  <a:lnTo>
                    <a:pt x="1" y="0"/>
                  </a:lnTo>
                  <a:lnTo>
                    <a:pt x="6" y="0"/>
                  </a:lnTo>
                  <a:lnTo>
                    <a:pt x="6" y="9"/>
                  </a:lnTo>
                  <a:lnTo>
                    <a:pt x="10" y="6"/>
                  </a:lnTo>
                  <a:lnTo>
                    <a:pt x="12" y="5"/>
                  </a:lnTo>
                  <a:lnTo>
                    <a:pt x="14" y="4"/>
                  </a:lnTo>
                  <a:lnTo>
                    <a:pt x="17" y="4"/>
                  </a:lnTo>
                  <a:lnTo>
                    <a:pt x="22" y="5"/>
                  </a:lnTo>
                  <a:lnTo>
                    <a:pt x="27" y="7"/>
                  </a:lnTo>
                  <a:lnTo>
                    <a:pt x="30" y="11"/>
                  </a:lnTo>
                  <a:lnTo>
                    <a:pt x="32" y="15"/>
                  </a:lnTo>
                  <a:lnTo>
                    <a:pt x="34" y="19"/>
                  </a:lnTo>
                  <a:lnTo>
                    <a:pt x="34" y="23"/>
                  </a:lnTo>
                  <a:lnTo>
                    <a:pt x="34" y="24"/>
                  </a:lnTo>
                  <a:lnTo>
                    <a:pt x="34" y="26"/>
                  </a:lnTo>
                  <a:lnTo>
                    <a:pt x="34" y="30"/>
                  </a:lnTo>
                  <a:lnTo>
                    <a:pt x="35" y="32"/>
                  </a:lnTo>
                  <a:lnTo>
                    <a:pt x="36" y="34"/>
                  </a:lnTo>
                  <a:lnTo>
                    <a:pt x="37" y="35"/>
                  </a:lnTo>
                  <a:lnTo>
                    <a:pt x="39" y="35"/>
                  </a:lnTo>
                  <a:lnTo>
                    <a:pt x="41" y="35"/>
                  </a:lnTo>
                  <a:lnTo>
                    <a:pt x="43" y="34"/>
                  </a:lnTo>
                  <a:lnTo>
                    <a:pt x="44" y="32"/>
                  </a:lnTo>
                  <a:lnTo>
                    <a:pt x="44" y="29"/>
                  </a:lnTo>
                  <a:lnTo>
                    <a:pt x="44" y="20"/>
                  </a:lnTo>
                  <a:lnTo>
                    <a:pt x="44" y="14"/>
                  </a:lnTo>
                  <a:lnTo>
                    <a:pt x="45" y="8"/>
                  </a:lnTo>
                  <a:lnTo>
                    <a:pt x="46" y="5"/>
                  </a:lnTo>
                  <a:lnTo>
                    <a:pt x="49" y="2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1" y="0"/>
                  </a:lnTo>
                  <a:lnTo>
                    <a:pt x="64" y="2"/>
                  </a:lnTo>
                  <a:lnTo>
                    <a:pt x="67" y="5"/>
                  </a:lnTo>
                  <a:lnTo>
                    <a:pt x="69" y="9"/>
                  </a:lnTo>
                  <a:lnTo>
                    <a:pt x="71" y="14"/>
                  </a:lnTo>
                  <a:lnTo>
                    <a:pt x="72" y="19"/>
                  </a:lnTo>
                  <a:lnTo>
                    <a:pt x="72" y="24"/>
                  </a:lnTo>
                  <a:lnTo>
                    <a:pt x="72" y="31"/>
                  </a:lnTo>
                  <a:lnTo>
                    <a:pt x="71" y="36"/>
                  </a:lnTo>
                  <a:lnTo>
                    <a:pt x="69" y="40"/>
                  </a:lnTo>
                  <a:lnTo>
                    <a:pt x="67" y="43"/>
                  </a:lnTo>
                  <a:lnTo>
                    <a:pt x="65" y="46"/>
                  </a:lnTo>
                  <a:lnTo>
                    <a:pt x="62" y="46"/>
                  </a:lnTo>
                  <a:lnTo>
                    <a:pt x="59" y="46"/>
                  </a:lnTo>
                  <a:lnTo>
                    <a:pt x="57" y="44"/>
                  </a:lnTo>
                  <a:lnTo>
                    <a:pt x="56" y="41"/>
                  </a:lnTo>
                  <a:lnTo>
                    <a:pt x="54" y="37"/>
                  </a:lnTo>
                  <a:lnTo>
                    <a:pt x="52" y="40"/>
                  </a:lnTo>
                  <a:lnTo>
                    <a:pt x="51" y="43"/>
                  </a:lnTo>
                  <a:lnTo>
                    <a:pt x="48" y="44"/>
                  </a:lnTo>
                  <a:lnTo>
                    <a:pt x="46" y="44"/>
                  </a:lnTo>
                  <a:lnTo>
                    <a:pt x="43" y="44"/>
                  </a:lnTo>
                  <a:lnTo>
                    <a:pt x="38" y="42"/>
                  </a:lnTo>
                  <a:lnTo>
                    <a:pt x="36" y="38"/>
                  </a:lnTo>
                  <a:lnTo>
                    <a:pt x="33" y="33"/>
                  </a:lnTo>
                  <a:lnTo>
                    <a:pt x="31" y="37"/>
                  </a:lnTo>
                  <a:lnTo>
                    <a:pt x="29" y="40"/>
                  </a:lnTo>
                  <a:lnTo>
                    <a:pt x="27" y="43"/>
                  </a:lnTo>
                  <a:lnTo>
                    <a:pt x="23" y="44"/>
                  </a:lnTo>
                  <a:lnTo>
                    <a:pt x="20" y="46"/>
                  </a:lnTo>
                  <a:lnTo>
                    <a:pt x="17" y="46"/>
                  </a:lnTo>
                  <a:lnTo>
                    <a:pt x="13" y="46"/>
                  </a:lnTo>
                  <a:lnTo>
                    <a:pt x="9" y="43"/>
                  </a:lnTo>
                  <a:lnTo>
                    <a:pt x="5" y="40"/>
                  </a:lnTo>
                  <a:lnTo>
                    <a:pt x="2" y="36"/>
                  </a:lnTo>
                  <a:lnTo>
                    <a:pt x="1" y="32"/>
                  </a:lnTo>
                  <a:lnTo>
                    <a:pt x="0" y="26"/>
                  </a:lnTo>
                  <a:lnTo>
                    <a:pt x="0" y="21"/>
                  </a:lnTo>
                  <a:lnTo>
                    <a:pt x="1" y="16"/>
                  </a:lnTo>
                  <a:close/>
                  <a:moveTo>
                    <a:pt x="3" y="25"/>
                  </a:moveTo>
                  <a:lnTo>
                    <a:pt x="4" y="28"/>
                  </a:lnTo>
                  <a:lnTo>
                    <a:pt x="6" y="30"/>
                  </a:lnTo>
                  <a:lnTo>
                    <a:pt x="9" y="31"/>
                  </a:lnTo>
                  <a:lnTo>
                    <a:pt x="13" y="32"/>
                  </a:lnTo>
                  <a:lnTo>
                    <a:pt x="18" y="32"/>
                  </a:lnTo>
                  <a:lnTo>
                    <a:pt x="22" y="32"/>
                  </a:lnTo>
                  <a:lnTo>
                    <a:pt x="27" y="31"/>
                  </a:lnTo>
                  <a:lnTo>
                    <a:pt x="29" y="30"/>
                  </a:lnTo>
                  <a:lnTo>
                    <a:pt x="31" y="28"/>
                  </a:lnTo>
                  <a:lnTo>
                    <a:pt x="31" y="25"/>
                  </a:lnTo>
                  <a:lnTo>
                    <a:pt x="31" y="22"/>
                  </a:lnTo>
                  <a:lnTo>
                    <a:pt x="29" y="20"/>
                  </a:lnTo>
                  <a:lnTo>
                    <a:pt x="27" y="19"/>
                  </a:lnTo>
                  <a:lnTo>
                    <a:pt x="22" y="19"/>
                  </a:lnTo>
                  <a:lnTo>
                    <a:pt x="18" y="18"/>
                  </a:lnTo>
                  <a:lnTo>
                    <a:pt x="13" y="19"/>
                  </a:lnTo>
                  <a:lnTo>
                    <a:pt x="9" y="19"/>
                  </a:lnTo>
                  <a:lnTo>
                    <a:pt x="6" y="20"/>
                  </a:lnTo>
                  <a:lnTo>
                    <a:pt x="4" y="22"/>
                  </a:lnTo>
                  <a:lnTo>
                    <a:pt x="3" y="25"/>
                  </a:lnTo>
                  <a:close/>
                  <a:moveTo>
                    <a:pt x="55" y="28"/>
                  </a:moveTo>
                  <a:lnTo>
                    <a:pt x="55" y="31"/>
                  </a:lnTo>
                  <a:lnTo>
                    <a:pt x="56" y="33"/>
                  </a:lnTo>
                  <a:lnTo>
                    <a:pt x="56" y="34"/>
                  </a:lnTo>
                  <a:lnTo>
                    <a:pt x="58" y="36"/>
                  </a:lnTo>
                  <a:lnTo>
                    <a:pt x="62" y="37"/>
                  </a:lnTo>
                  <a:lnTo>
                    <a:pt x="64" y="36"/>
                  </a:lnTo>
                  <a:lnTo>
                    <a:pt x="67" y="34"/>
                  </a:lnTo>
                  <a:lnTo>
                    <a:pt x="68" y="32"/>
                  </a:lnTo>
                  <a:lnTo>
                    <a:pt x="69" y="28"/>
                  </a:lnTo>
                  <a:lnTo>
                    <a:pt x="69" y="23"/>
                  </a:lnTo>
                  <a:lnTo>
                    <a:pt x="69" y="19"/>
                  </a:lnTo>
                  <a:lnTo>
                    <a:pt x="68" y="16"/>
                  </a:lnTo>
                  <a:lnTo>
                    <a:pt x="67" y="13"/>
                  </a:lnTo>
                  <a:lnTo>
                    <a:pt x="65" y="11"/>
                  </a:lnTo>
                  <a:lnTo>
                    <a:pt x="63" y="8"/>
                  </a:lnTo>
                  <a:lnTo>
                    <a:pt x="61" y="8"/>
                  </a:lnTo>
                  <a:lnTo>
                    <a:pt x="59" y="8"/>
                  </a:lnTo>
                  <a:lnTo>
                    <a:pt x="58" y="9"/>
                  </a:lnTo>
                  <a:lnTo>
                    <a:pt x="57" y="11"/>
                  </a:lnTo>
                  <a:lnTo>
                    <a:pt x="56" y="14"/>
                  </a:lnTo>
                  <a:lnTo>
                    <a:pt x="56" y="15"/>
                  </a:lnTo>
                  <a:lnTo>
                    <a:pt x="55" y="18"/>
                  </a:lnTo>
                  <a:lnTo>
                    <a:pt x="55" y="22"/>
                  </a:lnTo>
                  <a:lnTo>
                    <a:pt x="55" y="2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0" name="Freeform 5172"/>
            <p:cNvSpPr>
              <a:spLocks noEditPoints="1"/>
            </p:cNvSpPr>
            <p:nvPr/>
          </p:nvSpPr>
          <p:spPr bwMode="auto">
            <a:xfrm>
              <a:off x="1623" y="926"/>
              <a:ext cx="72" cy="51"/>
            </a:xfrm>
            <a:custGeom>
              <a:avLst/>
              <a:gdLst>
                <a:gd name="T0" fmla="*/ 58 w 72"/>
                <a:gd name="T1" fmla="*/ 5 h 51"/>
                <a:gd name="T2" fmla="*/ 63 w 72"/>
                <a:gd name="T3" fmla="*/ 4 h 51"/>
                <a:gd name="T4" fmla="*/ 66 w 72"/>
                <a:gd name="T5" fmla="*/ 3 h 51"/>
                <a:gd name="T6" fmla="*/ 67 w 72"/>
                <a:gd name="T7" fmla="*/ 0 h 51"/>
                <a:gd name="T8" fmla="*/ 72 w 72"/>
                <a:gd name="T9" fmla="*/ 19 h 51"/>
                <a:gd name="T10" fmla="*/ 68 w 72"/>
                <a:gd name="T11" fmla="*/ 22 h 51"/>
                <a:gd name="T12" fmla="*/ 72 w 72"/>
                <a:gd name="T13" fmla="*/ 28 h 51"/>
                <a:gd name="T14" fmla="*/ 72 w 72"/>
                <a:gd name="T15" fmla="*/ 37 h 51"/>
                <a:gd name="T16" fmla="*/ 68 w 72"/>
                <a:gd name="T17" fmla="*/ 44 h 51"/>
                <a:gd name="T18" fmla="*/ 59 w 72"/>
                <a:gd name="T19" fmla="*/ 49 h 51"/>
                <a:gd name="T20" fmla="*/ 48 w 72"/>
                <a:gd name="T21" fmla="*/ 51 h 51"/>
                <a:gd name="T22" fmla="*/ 39 w 72"/>
                <a:gd name="T23" fmla="*/ 49 h 51"/>
                <a:gd name="T24" fmla="*/ 31 w 72"/>
                <a:gd name="T25" fmla="*/ 46 h 51"/>
                <a:gd name="T26" fmla="*/ 25 w 72"/>
                <a:gd name="T27" fmla="*/ 41 h 51"/>
                <a:gd name="T28" fmla="*/ 22 w 72"/>
                <a:gd name="T29" fmla="*/ 30 h 51"/>
                <a:gd name="T30" fmla="*/ 24 w 72"/>
                <a:gd name="T31" fmla="*/ 25 h 51"/>
                <a:gd name="T32" fmla="*/ 28 w 72"/>
                <a:gd name="T33" fmla="*/ 19 h 51"/>
                <a:gd name="T34" fmla="*/ 8 w 72"/>
                <a:gd name="T35" fmla="*/ 19 h 51"/>
                <a:gd name="T36" fmla="*/ 5 w 72"/>
                <a:gd name="T37" fmla="*/ 20 h 51"/>
                <a:gd name="T38" fmla="*/ 3 w 72"/>
                <a:gd name="T39" fmla="*/ 21 h 51"/>
                <a:gd name="T40" fmla="*/ 2 w 72"/>
                <a:gd name="T41" fmla="*/ 25 h 51"/>
                <a:gd name="T42" fmla="*/ 0 w 72"/>
                <a:gd name="T43" fmla="*/ 5 h 51"/>
                <a:gd name="T44" fmla="*/ 32 w 72"/>
                <a:gd name="T45" fmla="*/ 21 h 51"/>
                <a:gd name="T46" fmla="*/ 26 w 72"/>
                <a:gd name="T47" fmla="*/ 26 h 51"/>
                <a:gd name="T48" fmla="*/ 26 w 72"/>
                <a:gd name="T49" fmla="*/ 30 h 51"/>
                <a:gd name="T50" fmla="*/ 28 w 72"/>
                <a:gd name="T51" fmla="*/ 34 h 51"/>
                <a:gd name="T52" fmla="*/ 36 w 72"/>
                <a:gd name="T53" fmla="*/ 36 h 51"/>
                <a:gd name="T54" fmla="*/ 45 w 72"/>
                <a:gd name="T55" fmla="*/ 37 h 51"/>
                <a:gd name="T56" fmla="*/ 55 w 72"/>
                <a:gd name="T57" fmla="*/ 36 h 51"/>
                <a:gd name="T58" fmla="*/ 62 w 72"/>
                <a:gd name="T59" fmla="*/ 34 h 51"/>
                <a:gd name="T60" fmla="*/ 67 w 72"/>
                <a:gd name="T61" fmla="*/ 30 h 51"/>
                <a:gd name="T62" fmla="*/ 66 w 72"/>
                <a:gd name="T63" fmla="*/ 25 h 51"/>
                <a:gd name="T64" fmla="*/ 59 w 72"/>
                <a:gd name="T65" fmla="*/ 1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" h="51">
                  <a:moveTo>
                    <a:pt x="0" y="5"/>
                  </a:moveTo>
                  <a:lnTo>
                    <a:pt x="58" y="5"/>
                  </a:lnTo>
                  <a:lnTo>
                    <a:pt x="61" y="5"/>
                  </a:lnTo>
                  <a:lnTo>
                    <a:pt x="63" y="4"/>
                  </a:lnTo>
                  <a:lnTo>
                    <a:pt x="65" y="4"/>
                  </a:lnTo>
                  <a:lnTo>
                    <a:pt x="66" y="3"/>
                  </a:lnTo>
                  <a:lnTo>
                    <a:pt x="67" y="2"/>
                  </a:lnTo>
                  <a:lnTo>
                    <a:pt x="67" y="0"/>
                  </a:lnTo>
                  <a:lnTo>
                    <a:pt x="69" y="0"/>
                  </a:lnTo>
                  <a:lnTo>
                    <a:pt x="72" y="19"/>
                  </a:lnTo>
                  <a:lnTo>
                    <a:pt x="65" y="19"/>
                  </a:lnTo>
                  <a:lnTo>
                    <a:pt x="68" y="22"/>
                  </a:lnTo>
                  <a:lnTo>
                    <a:pt x="71" y="25"/>
                  </a:lnTo>
                  <a:lnTo>
                    <a:pt x="72" y="28"/>
                  </a:lnTo>
                  <a:lnTo>
                    <a:pt x="72" y="32"/>
                  </a:lnTo>
                  <a:lnTo>
                    <a:pt x="72" y="37"/>
                  </a:lnTo>
                  <a:lnTo>
                    <a:pt x="70" y="40"/>
                  </a:lnTo>
                  <a:lnTo>
                    <a:pt x="68" y="44"/>
                  </a:lnTo>
                  <a:lnTo>
                    <a:pt x="63" y="46"/>
                  </a:lnTo>
                  <a:lnTo>
                    <a:pt x="59" y="49"/>
                  </a:lnTo>
                  <a:lnTo>
                    <a:pt x="54" y="51"/>
                  </a:lnTo>
                  <a:lnTo>
                    <a:pt x="48" y="51"/>
                  </a:lnTo>
                  <a:lnTo>
                    <a:pt x="43" y="51"/>
                  </a:lnTo>
                  <a:lnTo>
                    <a:pt x="39" y="49"/>
                  </a:lnTo>
                  <a:lnTo>
                    <a:pt x="35" y="48"/>
                  </a:lnTo>
                  <a:lnTo>
                    <a:pt x="31" y="46"/>
                  </a:lnTo>
                  <a:lnTo>
                    <a:pt x="27" y="44"/>
                  </a:lnTo>
                  <a:lnTo>
                    <a:pt x="25" y="41"/>
                  </a:lnTo>
                  <a:lnTo>
                    <a:pt x="23" y="36"/>
                  </a:lnTo>
                  <a:lnTo>
                    <a:pt x="22" y="30"/>
                  </a:lnTo>
                  <a:lnTo>
                    <a:pt x="23" y="27"/>
                  </a:lnTo>
                  <a:lnTo>
                    <a:pt x="24" y="25"/>
                  </a:lnTo>
                  <a:lnTo>
                    <a:pt x="25" y="22"/>
                  </a:lnTo>
                  <a:lnTo>
                    <a:pt x="28" y="19"/>
                  </a:lnTo>
                  <a:lnTo>
                    <a:pt x="11" y="19"/>
                  </a:lnTo>
                  <a:lnTo>
                    <a:pt x="8" y="19"/>
                  </a:lnTo>
                  <a:lnTo>
                    <a:pt x="6" y="19"/>
                  </a:lnTo>
                  <a:lnTo>
                    <a:pt x="5" y="20"/>
                  </a:lnTo>
                  <a:lnTo>
                    <a:pt x="4" y="20"/>
                  </a:lnTo>
                  <a:lnTo>
                    <a:pt x="3" y="21"/>
                  </a:lnTo>
                  <a:lnTo>
                    <a:pt x="3" y="23"/>
                  </a:lnTo>
                  <a:lnTo>
                    <a:pt x="2" y="25"/>
                  </a:lnTo>
                  <a:lnTo>
                    <a:pt x="0" y="25"/>
                  </a:lnTo>
                  <a:lnTo>
                    <a:pt x="0" y="5"/>
                  </a:lnTo>
                  <a:close/>
                  <a:moveTo>
                    <a:pt x="36" y="19"/>
                  </a:moveTo>
                  <a:lnTo>
                    <a:pt x="32" y="21"/>
                  </a:lnTo>
                  <a:lnTo>
                    <a:pt x="28" y="23"/>
                  </a:lnTo>
                  <a:lnTo>
                    <a:pt x="26" y="26"/>
                  </a:lnTo>
                  <a:lnTo>
                    <a:pt x="25" y="28"/>
                  </a:lnTo>
                  <a:lnTo>
                    <a:pt x="26" y="30"/>
                  </a:lnTo>
                  <a:lnTo>
                    <a:pt x="26" y="32"/>
                  </a:lnTo>
                  <a:lnTo>
                    <a:pt x="28" y="34"/>
                  </a:lnTo>
                  <a:lnTo>
                    <a:pt x="33" y="36"/>
                  </a:lnTo>
                  <a:lnTo>
                    <a:pt x="36" y="36"/>
                  </a:lnTo>
                  <a:lnTo>
                    <a:pt x="40" y="37"/>
                  </a:lnTo>
                  <a:lnTo>
                    <a:pt x="45" y="37"/>
                  </a:lnTo>
                  <a:lnTo>
                    <a:pt x="51" y="37"/>
                  </a:lnTo>
                  <a:lnTo>
                    <a:pt x="55" y="36"/>
                  </a:lnTo>
                  <a:lnTo>
                    <a:pt x="59" y="36"/>
                  </a:lnTo>
                  <a:lnTo>
                    <a:pt x="62" y="34"/>
                  </a:lnTo>
                  <a:lnTo>
                    <a:pt x="66" y="31"/>
                  </a:lnTo>
                  <a:lnTo>
                    <a:pt x="67" y="30"/>
                  </a:lnTo>
                  <a:lnTo>
                    <a:pt x="67" y="28"/>
                  </a:lnTo>
                  <a:lnTo>
                    <a:pt x="66" y="25"/>
                  </a:lnTo>
                  <a:lnTo>
                    <a:pt x="63" y="22"/>
                  </a:lnTo>
                  <a:lnTo>
                    <a:pt x="59" y="19"/>
                  </a:lnTo>
                  <a:lnTo>
                    <a:pt x="36" y="1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1" name="Freeform 5173"/>
            <p:cNvSpPr>
              <a:spLocks/>
            </p:cNvSpPr>
            <p:nvPr/>
          </p:nvSpPr>
          <p:spPr bwMode="auto">
            <a:xfrm>
              <a:off x="1678" y="901"/>
              <a:ext cx="17" cy="16"/>
            </a:xfrm>
            <a:custGeom>
              <a:avLst/>
              <a:gdLst>
                <a:gd name="T0" fmla="*/ 0 w 17"/>
                <a:gd name="T1" fmla="*/ 8 h 16"/>
                <a:gd name="T2" fmla="*/ 1 w 17"/>
                <a:gd name="T3" fmla="*/ 4 h 16"/>
                <a:gd name="T4" fmla="*/ 3 w 17"/>
                <a:gd name="T5" fmla="*/ 2 h 16"/>
                <a:gd name="T6" fmla="*/ 5 w 17"/>
                <a:gd name="T7" fmla="*/ 0 h 16"/>
                <a:gd name="T8" fmla="*/ 8 w 17"/>
                <a:gd name="T9" fmla="*/ 0 h 16"/>
                <a:gd name="T10" fmla="*/ 12 w 17"/>
                <a:gd name="T11" fmla="*/ 0 h 16"/>
                <a:gd name="T12" fmla="*/ 15 w 17"/>
                <a:gd name="T13" fmla="*/ 2 h 16"/>
                <a:gd name="T14" fmla="*/ 16 w 17"/>
                <a:gd name="T15" fmla="*/ 4 h 16"/>
                <a:gd name="T16" fmla="*/ 17 w 17"/>
                <a:gd name="T17" fmla="*/ 8 h 16"/>
                <a:gd name="T18" fmla="*/ 16 w 17"/>
                <a:gd name="T19" fmla="*/ 11 h 16"/>
                <a:gd name="T20" fmla="*/ 15 w 17"/>
                <a:gd name="T21" fmla="*/ 14 h 16"/>
                <a:gd name="T22" fmla="*/ 12 w 17"/>
                <a:gd name="T23" fmla="*/ 16 h 16"/>
                <a:gd name="T24" fmla="*/ 8 w 17"/>
                <a:gd name="T25" fmla="*/ 16 h 16"/>
                <a:gd name="T26" fmla="*/ 5 w 17"/>
                <a:gd name="T27" fmla="*/ 16 h 16"/>
                <a:gd name="T28" fmla="*/ 3 w 17"/>
                <a:gd name="T29" fmla="*/ 14 h 16"/>
                <a:gd name="T30" fmla="*/ 1 w 17"/>
                <a:gd name="T31" fmla="*/ 11 h 16"/>
                <a:gd name="T32" fmla="*/ 0 w 17"/>
                <a:gd name="T33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16">
                  <a:moveTo>
                    <a:pt x="0" y="8"/>
                  </a:moveTo>
                  <a:lnTo>
                    <a:pt x="1" y="4"/>
                  </a:lnTo>
                  <a:lnTo>
                    <a:pt x="3" y="2"/>
                  </a:lnTo>
                  <a:lnTo>
                    <a:pt x="5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5" y="2"/>
                  </a:lnTo>
                  <a:lnTo>
                    <a:pt x="16" y="4"/>
                  </a:lnTo>
                  <a:lnTo>
                    <a:pt x="17" y="8"/>
                  </a:lnTo>
                  <a:lnTo>
                    <a:pt x="16" y="11"/>
                  </a:lnTo>
                  <a:lnTo>
                    <a:pt x="15" y="14"/>
                  </a:lnTo>
                  <a:lnTo>
                    <a:pt x="12" y="16"/>
                  </a:lnTo>
                  <a:lnTo>
                    <a:pt x="8" y="16"/>
                  </a:lnTo>
                  <a:lnTo>
                    <a:pt x="5" y="16"/>
                  </a:lnTo>
                  <a:lnTo>
                    <a:pt x="3" y="14"/>
                  </a:lnTo>
                  <a:lnTo>
                    <a:pt x="1" y="11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2" name="Freeform 5174"/>
            <p:cNvSpPr>
              <a:spLocks/>
            </p:cNvSpPr>
            <p:nvPr/>
          </p:nvSpPr>
          <p:spPr bwMode="auto">
            <a:xfrm>
              <a:off x="1622" y="864"/>
              <a:ext cx="94" cy="30"/>
            </a:xfrm>
            <a:custGeom>
              <a:avLst/>
              <a:gdLst>
                <a:gd name="T0" fmla="*/ 94 w 94"/>
                <a:gd name="T1" fmla="*/ 30 h 30"/>
                <a:gd name="T2" fmla="*/ 92 w 94"/>
                <a:gd name="T3" fmla="*/ 30 h 30"/>
                <a:gd name="T4" fmla="*/ 88 w 94"/>
                <a:gd name="T5" fmla="*/ 26 h 30"/>
                <a:gd name="T6" fmla="*/ 85 w 94"/>
                <a:gd name="T7" fmla="*/ 22 h 30"/>
                <a:gd name="T8" fmla="*/ 79 w 94"/>
                <a:gd name="T9" fmla="*/ 18 h 30"/>
                <a:gd name="T10" fmla="*/ 73 w 94"/>
                <a:gd name="T11" fmla="*/ 16 h 30"/>
                <a:gd name="T12" fmla="*/ 61 w 94"/>
                <a:gd name="T13" fmla="*/ 14 h 30"/>
                <a:gd name="T14" fmla="*/ 46 w 94"/>
                <a:gd name="T15" fmla="*/ 14 h 30"/>
                <a:gd name="T16" fmla="*/ 33 w 94"/>
                <a:gd name="T17" fmla="*/ 14 h 30"/>
                <a:gd name="T18" fmla="*/ 23 w 94"/>
                <a:gd name="T19" fmla="*/ 16 h 30"/>
                <a:gd name="T20" fmla="*/ 18 w 94"/>
                <a:gd name="T21" fmla="*/ 18 h 30"/>
                <a:gd name="T22" fmla="*/ 12 w 94"/>
                <a:gd name="T23" fmla="*/ 20 h 30"/>
                <a:gd name="T24" fmla="*/ 8 w 94"/>
                <a:gd name="T25" fmla="*/ 22 h 30"/>
                <a:gd name="T26" fmla="*/ 5 w 94"/>
                <a:gd name="T27" fmla="*/ 26 h 30"/>
                <a:gd name="T28" fmla="*/ 2 w 94"/>
                <a:gd name="T29" fmla="*/ 30 h 30"/>
                <a:gd name="T30" fmla="*/ 0 w 94"/>
                <a:gd name="T31" fmla="*/ 30 h 30"/>
                <a:gd name="T32" fmla="*/ 6 w 94"/>
                <a:gd name="T33" fmla="*/ 18 h 30"/>
                <a:gd name="T34" fmla="*/ 18 w 94"/>
                <a:gd name="T35" fmla="*/ 9 h 30"/>
                <a:gd name="T36" fmla="*/ 32 w 94"/>
                <a:gd name="T37" fmla="*/ 2 h 30"/>
                <a:gd name="T38" fmla="*/ 47 w 94"/>
                <a:gd name="T39" fmla="*/ 0 h 30"/>
                <a:gd name="T40" fmla="*/ 63 w 94"/>
                <a:gd name="T41" fmla="*/ 2 h 30"/>
                <a:gd name="T42" fmla="*/ 77 w 94"/>
                <a:gd name="T43" fmla="*/ 9 h 30"/>
                <a:gd name="T44" fmla="*/ 88 w 94"/>
                <a:gd name="T45" fmla="*/ 18 h 30"/>
                <a:gd name="T46" fmla="*/ 94 w 94"/>
                <a:gd name="T4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4" h="30">
                  <a:moveTo>
                    <a:pt x="94" y="30"/>
                  </a:moveTo>
                  <a:lnTo>
                    <a:pt x="92" y="30"/>
                  </a:lnTo>
                  <a:lnTo>
                    <a:pt x="88" y="26"/>
                  </a:lnTo>
                  <a:lnTo>
                    <a:pt x="85" y="22"/>
                  </a:lnTo>
                  <a:lnTo>
                    <a:pt x="79" y="18"/>
                  </a:lnTo>
                  <a:lnTo>
                    <a:pt x="73" y="16"/>
                  </a:lnTo>
                  <a:lnTo>
                    <a:pt x="61" y="14"/>
                  </a:lnTo>
                  <a:lnTo>
                    <a:pt x="46" y="14"/>
                  </a:lnTo>
                  <a:lnTo>
                    <a:pt x="33" y="14"/>
                  </a:lnTo>
                  <a:lnTo>
                    <a:pt x="23" y="16"/>
                  </a:lnTo>
                  <a:lnTo>
                    <a:pt x="18" y="18"/>
                  </a:lnTo>
                  <a:lnTo>
                    <a:pt x="12" y="20"/>
                  </a:lnTo>
                  <a:lnTo>
                    <a:pt x="8" y="22"/>
                  </a:lnTo>
                  <a:lnTo>
                    <a:pt x="5" y="26"/>
                  </a:lnTo>
                  <a:lnTo>
                    <a:pt x="2" y="30"/>
                  </a:lnTo>
                  <a:lnTo>
                    <a:pt x="0" y="30"/>
                  </a:lnTo>
                  <a:lnTo>
                    <a:pt x="6" y="18"/>
                  </a:lnTo>
                  <a:lnTo>
                    <a:pt x="18" y="9"/>
                  </a:lnTo>
                  <a:lnTo>
                    <a:pt x="32" y="2"/>
                  </a:lnTo>
                  <a:lnTo>
                    <a:pt x="47" y="0"/>
                  </a:lnTo>
                  <a:lnTo>
                    <a:pt x="63" y="2"/>
                  </a:lnTo>
                  <a:lnTo>
                    <a:pt x="77" y="9"/>
                  </a:lnTo>
                  <a:lnTo>
                    <a:pt x="88" y="18"/>
                  </a:lnTo>
                  <a:lnTo>
                    <a:pt x="94" y="3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3" name="Line 5175"/>
            <p:cNvSpPr>
              <a:spLocks noChangeShapeType="1"/>
            </p:cNvSpPr>
            <p:nvPr/>
          </p:nvSpPr>
          <p:spPr bwMode="auto">
            <a:xfrm flipV="1">
              <a:off x="1935" y="2422"/>
              <a:ext cx="103" cy="79"/>
            </a:xfrm>
            <a:prstGeom prst="line">
              <a:avLst/>
            </a:pr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4" name="Line 5176"/>
            <p:cNvSpPr>
              <a:spLocks noChangeShapeType="1"/>
            </p:cNvSpPr>
            <p:nvPr/>
          </p:nvSpPr>
          <p:spPr bwMode="auto">
            <a:xfrm flipV="1">
              <a:off x="2038" y="2366"/>
              <a:ext cx="73" cy="56"/>
            </a:xfrm>
            <a:prstGeom prst="line">
              <a:avLst/>
            </a:pr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5" name="Line 5177"/>
            <p:cNvSpPr>
              <a:spLocks noChangeShapeType="1"/>
            </p:cNvSpPr>
            <p:nvPr/>
          </p:nvSpPr>
          <p:spPr bwMode="auto">
            <a:xfrm flipV="1">
              <a:off x="2111" y="2323"/>
              <a:ext cx="56" cy="43"/>
            </a:xfrm>
            <a:prstGeom prst="line">
              <a:avLst/>
            </a:pr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6" name="Line 5178"/>
            <p:cNvSpPr>
              <a:spLocks noChangeShapeType="1"/>
            </p:cNvSpPr>
            <p:nvPr/>
          </p:nvSpPr>
          <p:spPr bwMode="auto">
            <a:xfrm flipV="1">
              <a:off x="2167" y="2288"/>
              <a:ext cx="46" cy="35"/>
            </a:xfrm>
            <a:prstGeom prst="line">
              <a:avLst/>
            </a:pr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7" name="Line 5179"/>
            <p:cNvSpPr>
              <a:spLocks noChangeShapeType="1"/>
            </p:cNvSpPr>
            <p:nvPr/>
          </p:nvSpPr>
          <p:spPr bwMode="auto">
            <a:xfrm flipV="1">
              <a:off x="2213" y="2258"/>
              <a:ext cx="39" cy="30"/>
            </a:xfrm>
            <a:prstGeom prst="line">
              <a:avLst/>
            </a:pr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8" name="Line 5180"/>
            <p:cNvSpPr>
              <a:spLocks noChangeShapeType="1"/>
            </p:cNvSpPr>
            <p:nvPr/>
          </p:nvSpPr>
          <p:spPr bwMode="auto">
            <a:xfrm flipV="1">
              <a:off x="2252" y="2231"/>
              <a:ext cx="34" cy="27"/>
            </a:xfrm>
            <a:prstGeom prst="line">
              <a:avLst/>
            </a:pr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9" name="Line 5181"/>
            <p:cNvSpPr>
              <a:spLocks noChangeShapeType="1"/>
            </p:cNvSpPr>
            <p:nvPr/>
          </p:nvSpPr>
          <p:spPr bwMode="auto">
            <a:xfrm flipV="1">
              <a:off x="2286" y="2209"/>
              <a:ext cx="30" cy="22"/>
            </a:xfrm>
            <a:prstGeom prst="line">
              <a:avLst/>
            </a:pr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0" name="Line 5182"/>
            <p:cNvSpPr>
              <a:spLocks noChangeShapeType="1"/>
            </p:cNvSpPr>
            <p:nvPr/>
          </p:nvSpPr>
          <p:spPr bwMode="auto">
            <a:xfrm flipV="1">
              <a:off x="2316" y="2188"/>
              <a:ext cx="26" cy="21"/>
            </a:xfrm>
            <a:prstGeom prst="line">
              <a:avLst/>
            </a:pr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1" name="Line 5183"/>
            <p:cNvSpPr>
              <a:spLocks noChangeShapeType="1"/>
            </p:cNvSpPr>
            <p:nvPr/>
          </p:nvSpPr>
          <p:spPr bwMode="auto">
            <a:xfrm flipV="1">
              <a:off x="2342" y="2170"/>
              <a:ext cx="24" cy="18"/>
            </a:xfrm>
            <a:prstGeom prst="line">
              <a:avLst/>
            </a:pr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2" name="Line 5184"/>
            <p:cNvSpPr>
              <a:spLocks noChangeShapeType="1"/>
            </p:cNvSpPr>
            <p:nvPr/>
          </p:nvSpPr>
          <p:spPr bwMode="auto">
            <a:xfrm flipV="1">
              <a:off x="2366" y="2153"/>
              <a:ext cx="23" cy="17"/>
            </a:xfrm>
            <a:prstGeom prst="line">
              <a:avLst/>
            </a:pr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3" name="Line 5185"/>
            <p:cNvSpPr>
              <a:spLocks noChangeShapeType="1"/>
            </p:cNvSpPr>
            <p:nvPr/>
          </p:nvSpPr>
          <p:spPr bwMode="auto">
            <a:xfrm flipV="1">
              <a:off x="2389" y="2137"/>
              <a:ext cx="20" cy="16"/>
            </a:xfrm>
            <a:prstGeom prst="line">
              <a:avLst/>
            </a:pr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4" name="Line 5186"/>
            <p:cNvSpPr>
              <a:spLocks noChangeShapeType="1"/>
            </p:cNvSpPr>
            <p:nvPr/>
          </p:nvSpPr>
          <p:spPr bwMode="auto">
            <a:xfrm flipV="1">
              <a:off x="2409" y="2123"/>
              <a:ext cx="19" cy="14"/>
            </a:xfrm>
            <a:prstGeom prst="line">
              <a:avLst/>
            </a:pr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5" name="Line 5187"/>
            <p:cNvSpPr>
              <a:spLocks noChangeShapeType="1"/>
            </p:cNvSpPr>
            <p:nvPr/>
          </p:nvSpPr>
          <p:spPr bwMode="auto">
            <a:xfrm flipV="1">
              <a:off x="2428" y="2109"/>
              <a:ext cx="17" cy="14"/>
            </a:xfrm>
            <a:prstGeom prst="line">
              <a:avLst/>
            </a:pr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6" name="Line 5188"/>
            <p:cNvSpPr>
              <a:spLocks noChangeShapeType="1"/>
            </p:cNvSpPr>
            <p:nvPr/>
          </p:nvSpPr>
          <p:spPr bwMode="auto">
            <a:xfrm flipV="1">
              <a:off x="2445" y="2097"/>
              <a:ext cx="17" cy="12"/>
            </a:xfrm>
            <a:prstGeom prst="line">
              <a:avLst/>
            </a:pr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7" name="Line 5189"/>
            <p:cNvSpPr>
              <a:spLocks noChangeShapeType="1"/>
            </p:cNvSpPr>
            <p:nvPr/>
          </p:nvSpPr>
          <p:spPr bwMode="auto">
            <a:xfrm flipV="1">
              <a:off x="2462" y="2085"/>
              <a:ext cx="15" cy="12"/>
            </a:xfrm>
            <a:prstGeom prst="line">
              <a:avLst/>
            </a:pr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8" name="Line 5190"/>
            <p:cNvSpPr>
              <a:spLocks noChangeShapeType="1"/>
            </p:cNvSpPr>
            <p:nvPr/>
          </p:nvSpPr>
          <p:spPr bwMode="auto">
            <a:xfrm flipV="1">
              <a:off x="2477" y="2074"/>
              <a:ext cx="15" cy="11"/>
            </a:xfrm>
            <a:prstGeom prst="line">
              <a:avLst/>
            </a:pr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9" name="Line 5191"/>
            <p:cNvSpPr>
              <a:spLocks noChangeShapeType="1"/>
            </p:cNvSpPr>
            <p:nvPr/>
          </p:nvSpPr>
          <p:spPr bwMode="auto">
            <a:xfrm flipV="1">
              <a:off x="2492" y="2064"/>
              <a:ext cx="13" cy="10"/>
            </a:xfrm>
            <a:prstGeom prst="line">
              <a:avLst/>
            </a:pr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0" name="Line 5192"/>
            <p:cNvSpPr>
              <a:spLocks noChangeShapeType="1"/>
            </p:cNvSpPr>
            <p:nvPr/>
          </p:nvSpPr>
          <p:spPr bwMode="auto">
            <a:xfrm flipV="1">
              <a:off x="2505" y="2053"/>
              <a:ext cx="13" cy="11"/>
            </a:xfrm>
            <a:prstGeom prst="line">
              <a:avLst/>
            </a:pr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1" name="Line 5193"/>
            <p:cNvSpPr>
              <a:spLocks noChangeShapeType="1"/>
            </p:cNvSpPr>
            <p:nvPr/>
          </p:nvSpPr>
          <p:spPr bwMode="auto">
            <a:xfrm flipV="1">
              <a:off x="2518" y="2045"/>
              <a:ext cx="12" cy="8"/>
            </a:xfrm>
            <a:prstGeom prst="line">
              <a:avLst/>
            </a:pr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2" name="Line 5194"/>
            <p:cNvSpPr>
              <a:spLocks noChangeShapeType="1"/>
            </p:cNvSpPr>
            <p:nvPr/>
          </p:nvSpPr>
          <p:spPr bwMode="auto">
            <a:xfrm flipV="1">
              <a:off x="2530" y="2035"/>
              <a:ext cx="13" cy="10"/>
            </a:xfrm>
            <a:prstGeom prst="line">
              <a:avLst/>
            </a:pr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3" name="Line 5195"/>
            <p:cNvSpPr>
              <a:spLocks noChangeShapeType="1"/>
            </p:cNvSpPr>
            <p:nvPr/>
          </p:nvSpPr>
          <p:spPr bwMode="auto">
            <a:xfrm flipV="1">
              <a:off x="2543" y="2027"/>
              <a:ext cx="10" cy="8"/>
            </a:xfrm>
            <a:prstGeom prst="line">
              <a:avLst/>
            </a:pr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4" name="Line 5196"/>
            <p:cNvSpPr>
              <a:spLocks noChangeShapeType="1"/>
            </p:cNvSpPr>
            <p:nvPr/>
          </p:nvSpPr>
          <p:spPr bwMode="auto">
            <a:xfrm flipV="1">
              <a:off x="2553" y="2018"/>
              <a:ext cx="11" cy="9"/>
            </a:xfrm>
            <a:prstGeom prst="line">
              <a:avLst/>
            </a:pr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5" name="Line 5197"/>
            <p:cNvSpPr>
              <a:spLocks noChangeShapeType="1"/>
            </p:cNvSpPr>
            <p:nvPr/>
          </p:nvSpPr>
          <p:spPr bwMode="auto">
            <a:xfrm flipV="1">
              <a:off x="2564" y="2011"/>
              <a:ext cx="10" cy="7"/>
            </a:xfrm>
            <a:prstGeom prst="line">
              <a:avLst/>
            </a:pr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6" name="Line 5198"/>
            <p:cNvSpPr>
              <a:spLocks noChangeShapeType="1"/>
            </p:cNvSpPr>
            <p:nvPr/>
          </p:nvSpPr>
          <p:spPr bwMode="auto">
            <a:xfrm flipV="1">
              <a:off x="2574" y="2002"/>
              <a:ext cx="10" cy="9"/>
            </a:xfrm>
            <a:prstGeom prst="line">
              <a:avLst/>
            </a:pr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7" name="Line 5199"/>
            <p:cNvSpPr>
              <a:spLocks noChangeShapeType="1"/>
            </p:cNvSpPr>
            <p:nvPr/>
          </p:nvSpPr>
          <p:spPr bwMode="auto">
            <a:xfrm flipV="1">
              <a:off x="2584" y="1995"/>
              <a:ext cx="9" cy="7"/>
            </a:xfrm>
            <a:prstGeom prst="line">
              <a:avLst/>
            </a:pr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8" name="Line 5200"/>
            <p:cNvSpPr>
              <a:spLocks noChangeShapeType="1"/>
            </p:cNvSpPr>
            <p:nvPr/>
          </p:nvSpPr>
          <p:spPr bwMode="auto">
            <a:xfrm flipV="1">
              <a:off x="2593" y="1989"/>
              <a:ext cx="10" cy="6"/>
            </a:xfrm>
            <a:prstGeom prst="line">
              <a:avLst/>
            </a:pr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9" name="Line 5201"/>
            <p:cNvSpPr>
              <a:spLocks noChangeShapeType="1"/>
            </p:cNvSpPr>
            <p:nvPr/>
          </p:nvSpPr>
          <p:spPr bwMode="auto">
            <a:xfrm flipV="1">
              <a:off x="2603" y="1981"/>
              <a:ext cx="10" cy="8"/>
            </a:xfrm>
            <a:prstGeom prst="line">
              <a:avLst/>
            </a:pr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0" name="Line 5202"/>
            <p:cNvSpPr>
              <a:spLocks noChangeShapeType="1"/>
            </p:cNvSpPr>
            <p:nvPr/>
          </p:nvSpPr>
          <p:spPr bwMode="auto">
            <a:xfrm flipV="1">
              <a:off x="2613" y="1975"/>
              <a:ext cx="8" cy="6"/>
            </a:xfrm>
            <a:prstGeom prst="line">
              <a:avLst/>
            </a:pr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1" name="Line 5203"/>
            <p:cNvSpPr>
              <a:spLocks noChangeShapeType="1"/>
            </p:cNvSpPr>
            <p:nvPr/>
          </p:nvSpPr>
          <p:spPr bwMode="auto">
            <a:xfrm flipV="1">
              <a:off x="2621" y="1968"/>
              <a:ext cx="7" cy="7"/>
            </a:xfrm>
            <a:prstGeom prst="line">
              <a:avLst/>
            </a:pr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2" name="Line 5204"/>
            <p:cNvSpPr>
              <a:spLocks noChangeShapeType="1"/>
            </p:cNvSpPr>
            <p:nvPr/>
          </p:nvSpPr>
          <p:spPr bwMode="auto">
            <a:xfrm flipV="1">
              <a:off x="2628" y="1962"/>
              <a:ext cx="9" cy="6"/>
            </a:xfrm>
            <a:prstGeom prst="line">
              <a:avLst/>
            </a:pr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3" name="Line 5205"/>
            <p:cNvSpPr>
              <a:spLocks noChangeShapeType="1"/>
            </p:cNvSpPr>
            <p:nvPr/>
          </p:nvSpPr>
          <p:spPr bwMode="auto">
            <a:xfrm flipV="1">
              <a:off x="2637" y="1957"/>
              <a:ext cx="7" cy="5"/>
            </a:xfrm>
            <a:prstGeom prst="line">
              <a:avLst/>
            </a:pr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4" name="Line 5206"/>
            <p:cNvSpPr>
              <a:spLocks noChangeShapeType="1"/>
            </p:cNvSpPr>
            <p:nvPr/>
          </p:nvSpPr>
          <p:spPr bwMode="auto">
            <a:xfrm flipV="1">
              <a:off x="2644" y="1950"/>
              <a:ext cx="9" cy="7"/>
            </a:xfrm>
            <a:prstGeom prst="line">
              <a:avLst/>
            </a:pr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5" name="Line 5207"/>
            <p:cNvSpPr>
              <a:spLocks noChangeShapeType="1"/>
            </p:cNvSpPr>
            <p:nvPr/>
          </p:nvSpPr>
          <p:spPr bwMode="auto">
            <a:xfrm flipV="1">
              <a:off x="2653" y="1945"/>
              <a:ext cx="6" cy="5"/>
            </a:xfrm>
            <a:prstGeom prst="line">
              <a:avLst/>
            </a:pr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6" name="Line 5208"/>
            <p:cNvSpPr>
              <a:spLocks noChangeShapeType="1"/>
            </p:cNvSpPr>
            <p:nvPr/>
          </p:nvSpPr>
          <p:spPr bwMode="auto">
            <a:xfrm flipV="1">
              <a:off x="2659" y="1940"/>
              <a:ext cx="8" cy="5"/>
            </a:xfrm>
            <a:prstGeom prst="line">
              <a:avLst/>
            </a:pr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7" name="Line 5209"/>
            <p:cNvSpPr>
              <a:spLocks noChangeShapeType="1"/>
            </p:cNvSpPr>
            <p:nvPr/>
          </p:nvSpPr>
          <p:spPr bwMode="auto">
            <a:xfrm flipV="1">
              <a:off x="2667" y="1934"/>
              <a:ext cx="7" cy="6"/>
            </a:xfrm>
            <a:prstGeom prst="line">
              <a:avLst/>
            </a:pr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8" name="Line 5210"/>
            <p:cNvSpPr>
              <a:spLocks noChangeShapeType="1"/>
            </p:cNvSpPr>
            <p:nvPr/>
          </p:nvSpPr>
          <p:spPr bwMode="auto">
            <a:xfrm flipV="1">
              <a:off x="2674" y="1929"/>
              <a:ext cx="6" cy="5"/>
            </a:xfrm>
            <a:prstGeom prst="line">
              <a:avLst/>
            </a:pr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9" name="Line 5211"/>
            <p:cNvSpPr>
              <a:spLocks noChangeShapeType="1"/>
            </p:cNvSpPr>
            <p:nvPr/>
          </p:nvSpPr>
          <p:spPr bwMode="auto">
            <a:xfrm flipV="1">
              <a:off x="2680" y="1924"/>
              <a:ext cx="7" cy="5"/>
            </a:xfrm>
            <a:prstGeom prst="line">
              <a:avLst/>
            </a:pr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0" name="Line 5212"/>
            <p:cNvSpPr>
              <a:spLocks noChangeShapeType="1"/>
            </p:cNvSpPr>
            <p:nvPr/>
          </p:nvSpPr>
          <p:spPr bwMode="auto">
            <a:xfrm flipV="1">
              <a:off x="2687" y="1919"/>
              <a:ext cx="6" cy="5"/>
            </a:xfrm>
            <a:prstGeom prst="line">
              <a:avLst/>
            </a:pr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1" name="Line 5213"/>
            <p:cNvSpPr>
              <a:spLocks noChangeShapeType="1"/>
            </p:cNvSpPr>
            <p:nvPr/>
          </p:nvSpPr>
          <p:spPr bwMode="auto">
            <a:xfrm flipV="1">
              <a:off x="2693" y="1914"/>
              <a:ext cx="7" cy="5"/>
            </a:xfrm>
            <a:prstGeom prst="line">
              <a:avLst/>
            </a:pr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2" name="Line 5214"/>
            <p:cNvSpPr>
              <a:spLocks noChangeShapeType="1"/>
            </p:cNvSpPr>
            <p:nvPr/>
          </p:nvSpPr>
          <p:spPr bwMode="auto">
            <a:xfrm flipV="1">
              <a:off x="2700" y="1910"/>
              <a:ext cx="6" cy="4"/>
            </a:xfrm>
            <a:prstGeom prst="line">
              <a:avLst/>
            </a:pr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3" name="Line 5215"/>
            <p:cNvSpPr>
              <a:spLocks noChangeShapeType="1"/>
            </p:cNvSpPr>
            <p:nvPr/>
          </p:nvSpPr>
          <p:spPr bwMode="auto">
            <a:xfrm flipV="1">
              <a:off x="2706" y="1905"/>
              <a:ext cx="6" cy="5"/>
            </a:xfrm>
            <a:prstGeom prst="line">
              <a:avLst/>
            </a:pr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4" name="Line 5216"/>
            <p:cNvSpPr>
              <a:spLocks noChangeShapeType="1"/>
            </p:cNvSpPr>
            <p:nvPr/>
          </p:nvSpPr>
          <p:spPr bwMode="auto">
            <a:xfrm flipV="1">
              <a:off x="2712" y="1901"/>
              <a:ext cx="6" cy="4"/>
            </a:xfrm>
            <a:prstGeom prst="line">
              <a:avLst/>
            </a:pr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5" name="Line 5217"/>
            <p:cNvSpPr>
              <a:spLocks noChangeShapeType="1"/>
            </p:cNvSpPr>
            <p:nvPr/>
          </p:nvSpPr>
          <p:spPr bwMode="auto">
            <a:xfrm flipV="1">
              <a:off x="2718" y="1896"/>
              <a:ext cx="5" cy="5"/>
            </a:xfrm>
            <a:prstGeom prst="line">
              <a:avLst/>
            </a:pr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6" name="Line 5218"/>
            <p:cNvSpPr>
              <a:spLocks noChangeShapeType="1"/>
            </p:cNvSpPr>
            <p:nvPr/>
          </p:nvSpPr>
          <p:spPr bwMode="auto">
            <a:xfrm flipV="1">
              <a:off x="2723" y="1892"/>
              <a:ext cx="6" cy="4"/>
            </a:xfrm>
            <a:prstGeom prst="line">
              <a:avLst/>
            </a:pr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7" name="Line 5219"/>
            <p:cNvSpPr>
              <a:spLocks noChangeShapeType="1"/>
            </p:cNvSpPr>
            <p:nvPr/>
          </p:nvSpPr>
          <p:spPr bwMode="auto">
            <a:xfrm flipV="1">
              <a:off x="2729" y="1888"/>
              <a:ext cx="6" cy="4"/>
            </a:xfrm>
            <a:prstGeom prst="line">
              <a:avLst/>
            </a:pr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8" name="Line 5220"/>
            <p:cNvSpPr>
              <a:spLocks noChangeShapeType="1"/>
            </p:cNvSpPr>
            <p:nvPr/>
          </p:nvSpPr>
          <p:spPr bwMode="auto">
            <a:xfrm flipV="1">
              <a:off x="2735" y="1884"/>
              <a:ext cx="5" cy="4"/>
            </a:xfrm>
            <a:prstGeom prst="line">
              <a:avLst/>
            </a:pr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9" name="Line 5221"/>
            <p:cNvSpPr>
              <a:spLocks noChangeShapeType="1"/>
            </p:cNvSpPr>
            <p:nvPr/>
          </p:nvSpPr>
          <p:spPr bwMode="auto">
            <a:xfrm flipV="1">
              <a:off x="2740" y="1879"/>
              <a:ext cx="5" cy="5"/>
            </a:xfrm>
            <a:prstGeom prst="line">
              <a:avLst/>
            </a:pr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0" name="Line 5222"/>
            <p:cNvSpPr>
              <a:spLocks noChangeShapeType="1"/>
            </p:cNvSpPr>
            <p:nvPr/>
          </p:nvSpPr>
          <p:spPr bwMode="auto">
            <a:xfrm flipV="1">
              <a:off x="2745" y="1876"/>
              <a:ext cx="5" cy="3"/>
            </a:xfrm>
            <a:prstGeom prst="line">
              <a:avLst/>
            </a:pr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1" name="Freeform 5223"/>
            <p:cNvSpPr>
              <a:spLocks/>
            </p:cNvSpPr>
            <p:nvPr/>
          </p:nvSpPr>
          <p:spPr bwMode="auto">
            <a:xfrm>
              <a:off x="2750" y="1742"/>
              <a:ext cx="173" cy="134"/>
            </a:xfrm>
            <a:custGeom>
              <a:avLst/>
              <a:gdLst>
                <a:gd name="T0" fmla="*/ 0 w 173"/>
                <a:gd name="T1" fmla="*/ 134 h 134"/>
                <a:gd name="T2" fmla="*/ 5 w 173"/>
                <a:gd name="T3" fmla="*/ 130 h 134"/>
                <a:gd name="T4" fmla="*/ 10 w 173"/>
                <a:gd name="T5" fmla="*/ 126 h 134"/>
                <a:gd name="T6" fmla="*/ 14 w 173"/>
                <a:gd name="T7" fmla="*/ 122 h 134"/>
                <a:gd name="T8" fmla="*/ 20 w 173"/>
                <a:gd name="T9" fmla="*/ 118 h 134"/>
                <a:gd name="T10" fmla="*/ 24 w 173"/>
                <a:gd name="T11" fmla="*/ 115 h 134"/>
                <a:gd name="T12" fmla="*/ 29 w 173"/>
                <a:gd name="T13" fmla="*/ 112 h 134"/>
                <a:gd name="T14" fmla="*/ 33 w 173"/>
                <a:gd name="T15" fmla="*/ 109 h 134"/>
                <a:gd name="T16" fmla="*/ 38 w 173"/>
                <a:gd name="T17" fmla="*/ 104 h 134"/>
                <a:gd name="T18" fmla="*/ 42 w 173"/>
                <a:gd name="T19" fmla="*/ 101 h 134"/>
                <a:gd name="T20" fmla="*/ 46 w 173"/>
                <a:gd name="T21" fmla="*/ 98 h 134"/>
                <a:gd name="T22" fmla="*/ 50 w 173"/>
                <a:gd name="T23" fmla="*/ 95 h 134"/>
                <a:gd name="T24" fmla="*/ 55 w 173"/>
                <a:gd name="T25" fmla="*/ 92 h 134"/>
                <a:gd name="T26" fmla="*/ 59 w 173"/>
                <a:gd name="T27" fmla="*/ 88 h 134"/>
                <a:gd name="T28" fmla="*/ 63 w 173"/>
                <a:gd name="T29" fmla="*/ 85 h 134"/>
                <a:gd name="T30" fmla="*/ 66 w 173"/>
                <a:gd name="T31" fmla="*/ 83 h 134"/>
                <a:gd name="T32" fmla="*/ 70 w 173"/>
                <a:gd name="T33" fmla="*/ 80 h 134"/>
                <a:gd name="T34" fmla="*/ 74 w 173"/>
                <a:gd name="T35" fmla="*/ 77 h 134"/>
                <a:gd name="T36" fmla="*/ 78 w 173"/>
                <a:gd name="T37" fmla="*/ 74 h 134"/>
                <a:gd name="T38" fmla="*/ 81 w 173"/>
                <a:gd name="T39" fmla="*/ 72 h 134"/>
                <a:gd name="T40" fmla="*/ 85 w 173"/>
                <a:gd name="T41" fmla="*/ 68 h 134"/>
                <a:gd name="T42" fmla="*/ 89 w 173"/>
                <a:gd name="T43" fmla="*/ 65 h 134"/>
                <a:gd name="T44" fmla="*/ 93 w 173"/>
                <a:gd name="T45" fmla="*/ 63 h 134"/>
                <a:gd name="T46" fmla="*/ 96 w 173"/>
                <a:gd name="T47" fmla="*/ 60 h 134"/>
                <a:gd name="T48" fmla="*/ 99 w 173"/>
                <a:gd name="T49" fmla="*/ 58 h 134"/>
                <a:gd name="T50" fmla="*/ 102 w 173"/>
                <a:gd name="T51" fmla="*/ 55 h 134"/>
                <a:gd name="T52" fmla="*/ 107 w 173"/>
                <a:gd name="T53" fmla="*/ 52 h 134"/>
                <a:gd name="T54" fmla="*/ 110 w 173"/>
                <a:gd name="T55" fmla="*/ 49 h 134"/>
                <a:gd name="T56" fmla="*/ 113 w 173"/>
                <a:gd name="T57" fmla="*/ 47 h 134"/>
                <a:gd name="T58" fmla="*/ 116 w 173"/>
                <a:gd name="T59" fmla="*/ 45 h 134"/>
                <a:gd name="T60" fmla="*/ 119 w 173"/>
                <a:gd name="T61" fmla="*/ 42 h 134"/>
                <a:gd name="T62" fmla="*/ 122 w 173"/>
                <a:gd name="T63" fmla="*/ 40 h 134"/>
                <a:gd name="T64" fmla="*/ 126 w 173"/>
                <a:gd name="T65" fmla="*/ 38 h 134"/>
                <a:gd name="T66" fmla="*/ 129 w 173"/>
                <a:gd name="T67" fmla="*/ 35 h 134"/>
                <a:gd name="T68" fmla="*/ 131 w 173"/>
                <a:gd name="T69" fmla="*/ 33 h 134"/>
                <a:gd name="T70" fmla="*/ 134 w 173"/>
                <a:gd name="T71" fmla="*/ 30 h 134"/>
                <a:gd name="T72" fmla="*/ 137 w 173"/>
                <a:gd name="T73" fmla="*/ 28 h 134"/>
                <a:gd name="T74" fmla="*/ 141 w 173"/>
                <a:gd name="T75" fmla="*/ 26 h 134"/>
                <a:gd name="T76" fmla="*/ 144 w 173"/>
                <a:gd name="T77" fmla="*/ 24 h 134"/>
                <a:gd name="T78" fmla="*/ 146 w 173"/>
                <a:gd name="T79" fmla="*/ 22 h 134"/>
                <a:gd name="T80" fmla="*/ 149 w 173"/>
                <a:gd name="T81" fmla="*/ 20 h 134"/>
                <a:gd name="T82" fmla="*/ 152 w 173"/>
                <a:gd name="T83" fmla="*/ 17 h 134"/>
                <a:gd name="T84" fmla="*/ 154 w 173"/>
                <a:gd name="T85" fmla="*/ 15 h 134"/>
                <a:gd name="T86" fmla="*/ 157 w 173"/>
                <a:gd name="T87" fmla="*/ 13 h 134"/>
                <a:gd name="T88" fmla="*/ 160 w 173"/>
                <a:gd name="T89" fmla="*/ 11 h 134"/>
                <a:gd name="T90" fmla="*/ 163 w 173"/>
                <a:gd name="T91" fmla="*/ 9 h 134"/>
                <a:gd name="T92" fmla="*/ 165 w 173"/>
                <a:gd name="T93" fmla="*/ 7 h 134"/>
                <a:gd name="T94" fmla="*/ 168 w 173"/>
                <a:gd name="T95" fmla="*/ 5 h 134"/>
                <a:gd name="T96" fmla="*/ 170 w 173"/>
                <a:gd name="T97" fmla="*/ 3 h 134"/>
                <a:gd name="T98" fmla="*/ 173 w 173"/>
                <a:gd name="T9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3" h="134">
                  <a:moveTo>
                    <a:pt x="0" y="134"/>
                  </a:moveTo>
                  <a:lnTo>
                    <a:pt x="5" y="130"/>
                  </a:lnTo>
                  <a:lnTo>
                    <a:pt x="10" y="126"/>
                  </a:lnTo>
                  <a:lnTo>
                    <a:pt x="14" y="122"/>
                  </a:lnTo>
                  <a:lnTo>
                    <a:pt x="20" y="118"/>
                  </a:lnTo>
                  <a:lnTo>
                    <a:pt x="24" y="115"/>
                  </a:lnTo>
                  <a:lnTo>
                    <a:pt x="29" y="112"/>
                  </a:lnTo>
                  <a:lnTo>
                    <a:pt x="33" y="109"/>
                  </a:lnTo>
                  <a:lnTo>
                    <a:pt x="38" y="104"/>
                  </a:lnTo>
                  <a:lnTo>
                    <a:pt x="42" y="101"/>
                  </a:lnTo>
                  <a:lnTo>
                    <a:pt x="46" y="98"/>
                  </a:lnTo>
                  <a:lnTo>
                    <a:pt x="50" y="95"/>
                  </a:lnTo>
                  <a:lnTo>
                    <a:pt x="55" y="92"/>
                  </a:lnTo>
                  <a:lnTo>
                    <a:pt x="59" y="88"/>
                  </a:lnTo>
                  <a:lnTo>
                    <a:pt x="63" y="85"/>
                  </a:lnTo>
                  <a:lnTo>
                    <a:pt x="66" y="83"/>
                  </a:lnTo>
                  <a:lnTo>
                    <a:pt x="70" y="80"/>
                  </a:lnTo>
                  <a:lnTo>
                    <a:pt x="74" y="77"/>
                  </a:lnTo>
                  <a:lnTo>
                    <a:pt x="78" y="74"/>
                  </a:lnTo>
                  <a:lnTo>
                    <a:pt x="81" y="72"/>
                  </a:lnTo>
                  <a:lnTo>
                    <a:pt x="85" y="68"/>
                  </a:lnTo>
                  <a:lnTo>
                    <a:pt x="89" y="65"/>
                  </a:lnTo>
                  <a:lnTo>
                    <a:pt x="93" y="63"/>
                  </a:lnTo>
                  <a:lnTo>
                    <a:pt x="96" y="60"/>
                  </a:lnTo>
                  <a:lnTo>
                    <a:pt x="99" y="58"/>
                  </a:lnTo>
                  <a:lnTo>
                    <a:pt x="102" y="55"/>
                  </a:lnTo>
                  <a:lnTo>
                    <a:pt x="107" y="52"/>
                  </a:lnTo>
                  <a:lnTo>
                    <a:pt x="110" y="49"/>
                  </a:lnTo>
                  <a:lnTo>
                    <a:pt x="113" y="47"/>
                  </a:lnTo>
                  <a:lnTo>
                    <a:pt x="116" y="45"/>
                  </a:lnTo>
                  <a:lnTo>
                    <a:pt x="119" y="42"/>
                  </a:lnTo>
                  <a:lnTo>
                    <a:pt x="122" y="40"/>
                  </a:lnTo>
                  <a:lnTo>
                    <a:pt x="126" y="38"/>
                  </a:lnTo>
                  <a:lnTo>
                    <a:pt x="129" y="35"/>
                  </a:lnTo>
                  <a:lnTo>
                    <a:pt x="131" y="33"/>
                  </a:lnTo>
                  <a:lnTo>
                    <a:pt x="134" y="30"/>
                  </a:lnTo>
                  <a:lnTo>
                    <a:pt x="137" y="28"/>
                  </a:lnTo>
                  <a:lnTo>
                    <a:pt x="141" y="26"/>
                  </a:lnTo>
                  <a:lnTo>
                    <a:pt x="144" y="24"/>
                  </a:lnTo>
                  <a:lnTo>
                    <a:pt x="146" y="22"/>
                  </a:lnTo>
                  <a:lnTo>
                    <a:pt x="149" y="20"/>
                  </a:lnTo>
                  <a:lnTo>
                    <a:pt x="152" y="17"/>
                  </a:lnTo>
                  <a:lnTo>
                    <a:pt x="154" y="15"/>
                  </a:lnTo>
                  <a:lnTo>
                    <a:pt x="157" y="13"/>
                  </a:lnTo>
                  <a:lnTo>
                    <a:pt x="160" y="11"/>
                  </a:lnTo>
                  <a:lnTo>
                    <a:pt x="163" y="9"/>
                  </a:lnTo>
                  <a:lnTo>
                    <a:pt x="165" y="7"/>
                  </a:lnTo>
                  <a:lnTo>
                    <a:pt x="168" y="5"/>
                  </a:lnTo>
                  <a:lnTo>
                    <a:pt x="170" y="3"/>
                  </a:lnTo>
                  <a:lnTo>
                    <a:pt x="173" y="0"/>
                  </a:lnTo>
                </a:path>
              </a:pathLst>
            </a:cu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2" name="Freeform 5224"/>
            <p:cNvSpPr>
              <a:spLocks/>
            </p:cNvSpPr>
            <p:nvPr/>
          </p:nvSpPr>
          <p:spPr bwMode="auto">
            <a:xfrm>
              <a:off x="2923" y="1665"/>
              <a:ext cx="102" cy="77"/>
            </a:xfrm>
            <a:custGeom>
              <a:avLst/>
              <a:gdLst>
                <a:gd name="T0" fmla="*/ 0 w 102"/>
                <a:gd name="T1" fmla="*/ 77 h 77"/>
                <a:gd name="T2" fmla="*/ 3 w 102"/>
                <a:gd name="T3" fmla="*/ 76 h 77"/>
                <a:gd name="T4" fmla="*/ 5 w 102"/>
                <a:gd name="T5" fmla="*/ 74 h 77"/>
                <a:gd name="T6" fmla="*/ 8 w 102"/>
                <a:gd name="T7" fmla="*/ 72 h 77"/>
                <a:gd name="T8" fmla="*/ 10 w 102"/>
                <a:gd name="T9" fmla="*/ 70 h 77"/>
                <a:gd name="T10" fmla="*/ 12 w 102"/>
                <a:gd name="T11" fmla="*/ 68 h 77"/>
                <a:gd name="T12" fmla="*/ 15 w 102"/>
                <a:gd name="T13" fmla="*/ 67 h 77"/>
                <a:gd name="T14" fmla="*/ 17 w 102"/>
                <a:gd name="T15" fmla="*/ 65 h 77"/>
                <a:gd name="T16" fmla="*/ 19 w 102"/>
                <a:gd name="T17" fmla="*/ 63 h 77"/>
                <a:gd name="T18" fmla="*/ 22 w 102"/>
                <a:gd name="T19" fmla="*/ 60 h 77"/>
                <a:gd name="T20" fmla="*/ 25 w 102"/>
                <a:gd name="T21" fmla="*/ 59 h 77"/>
                <a:gd name="T22" fmla="*/ 27 w 102"/>
                <a:gd name="T23" fmla="*/ 57 h 77"/>
                <a:gd name="T24" fmla="*/ 29 w 102"/>
                <a:gd name="T25" fmla="*/ 55 h 77"/>
                <a:gd name="T26" fmla="*/ 31 w 102"/>
                <a:gd name="T27" fmla="*/ 54 h 77"/>
                <a:gd name="T28" fmla="*/ 33 w 102"/>
                <a:gd name="T29" fmla="*/ 52 h 77"/>
                <a:gd name="T30" fmla="*/ 35 w 102"/>
                <a:gd name="T31" fmla="*/ 51 h 77"/>
                <a:gd name="T32" fmla="*/ 38 w 102"/>
                <a:gd name="T33" fmla="*/ 49 h 77"/>
                <a:gd name="T34" fmla="*/ 40 w 102"/>
                <a:gd name="T35" fmla="*/ 47 h 77"/>
                <a:gd name="T36" fmla="*/ 43 w 102"/>
                <a:gd name="T37" fmla="*/ 46 h 77"/>
                <a:gd name="T38" fmla="*/ 45 w 102"/>
                <a:gd name="T39" fmla="*/ 43 h 77"/>
                <a:gd name="T40" fmla="*/ 47 w 102"/>
                <a:gd name="T41" fmla="*/ 42 h 77"/>
                <a:gd name="T42" fmla="*/ 49 w 102"/>
                <a:gd name="T43" fmla="*/ 40 h 77"/>
                <a:gd name="T44" fmla="*/ 51 w 102"/>
                <a:gd name="T45" fmla="*/ 39 h 77"/>
                <a:gd name="T46" fmla="*/ 53 w 102"/>
                <a:gd name="T47" fmla="*/ 37 h 77"/>
                <a:gd name="T48" fmla="*/ 55 w 102"/>
                <a:gd name="T49" fmla="*/ 36 h 77"/>
                <a:gd name="T50" fmla="*/ 57 w 102"/>
                <a:gd name="T51" fmla="*/ 34 h 77"/>
                <a:gd name="T52" fmla="*/ 59 w 102"/>
                <a:gd name="T53" fmla="*/ 33 h 77"/>
                <a:gd name="T54" fmla="*/ 61 w 102"/>
                <a:gd name="T55" fmla="*/ 31 h 77"/>
                <a:gd name="T56" fmla="*/ 63 w 102"/>
                <a:gd name="T57" fmla="*/ 30 h 77"/>
                <a:gd name="T58" fmla="*/ 65 w 102"/>
                <a:gd name="T59" fmla="*/ 28 h 77"/>
                <a:gd name="T60" fmla="*/ 67 w 102"/>
                <a:gd name="T61" fmla="*/ 27 h 77"/>
                <a:gd name="T62" fmla="*/ 69 w 102"/>
                <a:gd name="T63" fmla="*/ 25 h 77"/>
                <a:gd name="T64" fmla="*/ 70 w 102"/>
                <a:gd name="T65" fmla="*/ 23 h 77"/>
                <a:gd name="T66" fmla="*/ 73 w 102"/>
                <a:gd name="T67" fmla="*/ 22 h 77"/>
                <a:gd name="T68" fmla="*/ 75 w 102"/>
                <a:gd name="T69" fmla="*/ 20 h 77"/>
                <a:gd name="T70" fmla="*/ 77 w 102"/>
                <a:gd name="T71" fmla="*/ 19 h 77"/>
                <a:gd name="T72" fmla="*/ 79 w 102"/>
                <a:gd name="T73" fmla="*/ 18 h 77"/>
                <a:gd name="T74" fmla="*/ 80 w 102"/>
                <a:gd name="T75" fmla="*/ 16 h 77"/>
                <a:gd name="T76" fmla="*/ 82 w 102"/>
                <a:gd name="T77" fmla="*/ 15 h 77"/>
                <a:gd name="T78" fmla="*/ 84 w 102"/>
                <a:gd name="T79" fmla="*/ 14 h 77"/>
                <a:gd name="T80" fmla="*/ 86 w 102"/>
                <a:gd name="T81" fmla="*/ 12 h 77"/>
                <a:gd name="T82" fmla="*/ 87 w 102"/>
                <a:gd name="T83" fmla="*/ 11 h 77"/>
                <a:gd name="T84" fmla="*/ 90 w 102"/>
                <a:gd name="T85" fmla="*/ 10 h 77"/>
                <a:gd name="T86" fmla="*/ 92 w 102"/>
                <a:gd name="T87" fmla="*/ 7 h 77"/>
                <a:gd name="T88" fmla="*/ 93 w 102"/>
                <a:gd name="T89" fmla="*/ 6 h 77"/>
                <a:gd name="T90" fmla="*/ 95 w 102"/>
                <a:gd name="T91" fmla="*/ 5 h 77"/>
                <a:gd name="T92" fmla="*/ 97 w 102"/>
                <a:gd name="T93" fmla="*/ 4 h 77"/>
                <a:gd name="T94" fmla="*/ 98 w 102"/>
                <a:gd name="T95" fmla="*/ 2 h 77"/>
                <a:gd name="T96" fmla="*/ 100 w 102"/>
                <a:gd name="T97" fmla="*/ 1 h 77"/>
                <a:gd name="T98" fmla="*/ 102 w 102"/>
                <a:gd name="T9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2" h="77">
                  <a:moveTo>
                    <a:pt x="0" y="77"/>
                  </a:moveTo>
                  <a:lnTo>
                    <a:pt x="3" y="76"/>
                  </a:lnTo>
                  <a:lnTo>
                    <a:pt x="5" y="74"/>
                  </a:lnTo>
                  <a:lnTo>
                    <a:pt x="8" y="72"/>
                  </a:lnTo>
                  <a:lnTo>
                    <a:pt x="10" y="70"/>
                  </a:lnTo>
                  <a:lnTo>
                    <a:pt x="12" y="68"/>
                  </a:lnTo>
                  <a:lnTo>
                    <a:pt x="15" y="67"/>
                  </a:lnTo>
                  <a:lnTo>
                    <a:pt x="17" y="65"/>
                  </a:lnTo>
                  <a:lnTo>
                    <a:pt x="19" y="63"/>
                  </a:lnTo>
                  <a:lnTo>
                    <a:pt x="22" y="60"/>
                  </a:lnTo>
                  <a:lnTo>
                    <a:pt x="25" y="59"/>
                  </a:lnTo>
                  <a:lnTo>
                    <a:pt x="27" y="57"/>
                  </a:lnTo>
                  <a:lnTo>
                    <a:pt x="29" y="55"/>
                  </a:lnTo>
                  <a:lnTo>
                    <a:pt x="31" y="54"/>
                  </a:lnTo>
                  <a:lnTo>
                    <a:pt x="33" y="52"/>
                  </a:lnTo>
                  <a:lnTo>
                    <a:pt x="35" y="51"/>
                  </a:lnTo>
                  <a:lnTo>
                    <a:pt x="38" y="49"/>
                  </a:lnTo>
                  <a:lnTo>
                    <a:pt x="40" y="47"/>
                  </a:lnTo>
                  <a:lnTo>
                    <a:pt x="43" y="46"/>
                  </a:lnTo>
                  <a:lnTo>
                    <a:pt x="45" y="43"/>
                  </a:lnTo>
                  <a:lnTo>
                    <a:pt x="47" y="42"/>
                  </a:lnTo>
                  <a:lnTo>
                    <a:pt x="49" y="40"/>
                  </a:lnTo>
                  <a:lnTo>
                    <a:pt x="51" y="39"/>
                  </a:lnTo>
                  <a:lnTo>
                    <a:pt x="53" y="37"/>
                  </a:lnTo>
                  <a:lnTo>
                    <a:pt x="55" y="36"/>
                  </a:lnTo>
                  <a:lnTo>
                    <a:pt x="57" y="34"/>
                  </a:lnTo>
                  <a:lnTo>
                    <a:pt x="59" y="33"/>
                  </a:lnTo>
                  <a:lnTo>
                    <a:pt x="61" y="31"/>
                  </a:lnTo>
                  <a:lnTo>
                    <a:pt x="63" y="30"/>
                  </a:lnTo>
                  <a:lnTo>
                    <a:pt x="65" y="28"/>
                  </a:lnTo>
                  <a:lnTo>
                    <a:pt x="67" y="27"/>
                  </a:lnTo>
                  <a:lnTo>
                    <a:pt x="69" y="25"/>
                  </a:lnTo>
                  <a:lnTo>
                    <a:pt x="70" y="23"/>
                  </a:lnTo>
                  <a:lnTo>
                    <a:pt x="73" y="22"/>
                  </a:lnTo>
                  <a:lnTo>
                    <a:pt x="75" y="20"/>
                  </a:lnTo>
                  <a:lnTo>
                    <a:pt x="77" y="19"/>
                  </a:lnTo>
                  <a:lnTo>
                    <a:pt x="79" y="18"/>
                  </a:lnTo>
                  <a:lnTo>
                    <a:pt x="80" y="16"/>
                  </a:lnTo>
                  <a:lnTo>
                    <a:pt x="82" y="15"/>
                  </a:lnTo>
                  <a:lnTo>
                    <a:pt x="84" y="14"/>
                  </a:lnTo>
                  <a:lnTo>
                    <a:pt x="86" y="12"/>
                  </a:lnTo>
                  <a:lnTo>
                    <a:pt x="87" y="11"/>
                  </a:lnTo>
                  <a:lnTo>
                    <a:pt x="90" y="10"/>
                  </a:lnTo>
                  <a:lnTo>
                    <a:pt x="92" y="7"/>
                  </a:lnTo>
                  <a:lnTo>
                    <a:pt x="93" y="6"/>
                  </a:lnTo>
                  <a:lnTo>
                    <a:pt x="95" y="5"/>
                  </a:lnTo>
                  <a:lnTo>
                    <a:pt x="97" y="4"/>
                  </a:lnTo>
                  <a:lnTo>
                    <a:pt x="98" y="2"/>
                  </a:lnTo>
                  <a:lnTo>
                    <a:pt x="100" y="1"/>
                  </a:lnTo>
                  <a:lnTo>
                    <a:pt x="102" y="0"/>
                  </a:lnTo>
                </a:path>
              </a:pathLst>
            </a:cu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3" name="Freeform 5225"/>
            <p:cNvSpPr>
              <a:spLocks/>
            </p:cNvSpPr>
            <p:nvPr/>
          </p:nvSpPr>
          <p:spPr bwMode="auto">
            <a:xfrm>
              <a:off x="3025" y="1609"/>
              <a:ext cx="72" cy="56"/>
            </a:xfrm>
            <a:custGeom>
              <a:avLst/>
              <a:gdLst>
                <a:gd name="T0" fmla="*/ 0 w 72"/>
                <a:gd name="T1" fmla="*/ 56 h 56"/>
                <a:gd name="T2" fmla="*/ 1 w 72"/>
                <a:gd name="T3" fmla="*/ 55 h 56"/>
                <a:gd name="T4" fmla="*/ 3 w 72"/>
                <a:gd name="T5" fmla="*/ 53 h 56"/>
                <a:gd name="T6" fmla="*/ 4 w 72"/>
                <a:gd name="T7" fmla="*/ 52 h 56"/>
                <a:gd name="T8" fmla="*/ 7 w 72"/>
                <a:gd name="T9" fmla="*/ 51 h 56"/>
                <a:gd name="T10" fmla="*/ 9 w 72"/>
                <a:gd name="T11" fmla="*/ 50 h 56"/>
                <a:gd name="T12" fmla="*/ 10 w 72"/>
                <a:gd name="T13" fmla="*/ 48 h 56"/>
                <a:gd name="T14" fmla="*/ 12 w 72"/>
                <a:gd name="T15" fmla="*/ 46 h 56"/>
                <a:gd name="T16" fmla="*/ 13 w 72"/>
                <a:gd name="T17" fmla="*/ 45 h 56"/>
                <a:gd name="T18" fmla="*/ 15 w 72"/>
                <a:gd name="T19" fmla="*/ 44 h 56"/>
                <a:gd name="T20" fmla="*/ 16 w 72"/>
                <a:gd name="T21" fmla="*/ 43 h 56"/>
                <a:gd name="T22" fmla="*/ 18 w 72"/>
                <a:gd name="T23" fmla="*/ 42 h 56"/>
                <a:gd name="T24" fmla="*/ 19 w 72"/>
                <a:gd name="T25" fmla="*/ 40 h 56"/>
                <a:gd name="T26" fmla="*/ 21 w 72"/>
                <a:gd name="T27" fmla="*/ 39 h 56"/>
                <a:gd name="T28" fmla="*/ 23 w 72"/>
                <a:gd name="T29" fmla="*/ 38 h 56"/>
                <a:gd name="T30" fmla="*/ 25 w 72"/>
                <a:gd name="T31" fmla="*/ 37 h 56"/>
                <a:gd name="T32" fmla="*/ 26 w 72"/>
                <a:gd name="T33" fmla="*/ 36 h 56"/>
                <a:gd name="T34" fmla="*/ 28 w 72"/>
                <a:gd name="T35" fmla="*/ 35 h 56"/>
                <a:gd name="T36" fmla="*/ 29 w 72"/>
                <a:gd name="T37" fmla="*/ 34 h 56"/>
                <a:gd name="T38" fmla="*/ 30 w 72"/>
                <a:gd name="T39" fmla="*/ 33 h 56"/>
                <a:gd name="T40" fmla="*/ 32 w 72"/>
                <a:gd name="T41" fmla="*/ 32 h 56"/>
                <a:gd name="T42" fmla="*/ 33 w 72"/>
                <a:gd name="T43" fmla="*/ 29 h 56"/>
                <a:gd name="T44" fmla="*/ 35 w 72"/>
                <a:gd name="T45" fmla="*/ 28 h 56"/>
                <a:gd name="T46" fmla="*/ 36 w 72"/>
                <a:gd name="T47" fmla="*/ 27 h 56"/>
                <a:gd name="T48" fmla="*/ 37 w 72"/>
                <a:gd name="T49" fmla="*/ 26 h 56"/>
                <a:gd name="T50" fmla="*/ 39 w 72"/>
                <a:gd name="T51" fmla="*/ 25 h 56"/>
                <a:gd name="T52" fmla="*/ 41 w 72"/>
                <a:gd name="T53" fmla="*/ 24 h 56"/>
                <a:gd name="T54" fmla="*/ 43 w 72"/>
                <a:gd name="T55" fmla="*/ 23 h 56"/>
                <a:gd name="T56" fmla="*/ 44 w 72"/>
                <a:gd name="T57" fmla="*/ 22 h 56"/>
                <a:gd name="T58" fmla="*/ 45 w 72"/>
                <a:gd name="T59" fmla="*/ 21 h 56"/>
                <a:gd name="T60" fmla="*/ 47 w 72"/>
                <a:gd name="T61" fmla="*/ 20 h 56"/>
                <a:gd name="T62" fmla="*/ 48 w 72"/>
                <a:gd name="T63" fmla="*/ 19 h 56"/>
                <a:gd name="T64" fmla="*/ 49 w 72"/>
                <a:gd name="T65" fmla="*/ 18 h 56"/>
                <a:gd name="T66" fmla="*/ 51 w 72"/>
                <a:gd name="T67" fmla="*/ 17 h 56"/>
                <a:gd name="T68" fmla="*/ 52 w 72"/>
                <a:gd name="T69" fmla="*/ 16 h 56"/>
                <a:gd name="T70" fmla="*/ 53 w 72"/>
                <a:gd name="T71" fmla="*/ 15 h 56"/>
                <a:gd name="T72" fmla="*/ 55 w 72"/>
                <a:gd name="T73" fmla="*/ 14 h 56"/>
                <a:gd name="T74" fmla="*/ 56 w 72"/>
                <a:gd name="T75" fmla="*/ 13 h 56"/>
                <a:gd name="T76" fmla="*/ 58 w 72"/>
                <a:gd name="T77" fmla="*/ 11 h 56"/>
                <a:gd name="T78" fmla="*/ 59 w 72"/>
                <a:gd name="T79" fmla="*/ 10 h 56"/>
                <a:gd name="T80" fmla="*/ 61 w 72"/>
                <a:gd name="T81" fmla="*/ 9 h 56"/>
                <a:gd name="T82" fmla="*/ 62 w 72"/>
                <a:gd name="T83" fmla="*/ 8 h 56"/>
                <a:gd name="T84" fmla="*/ 63 w 72"/>
                <a:gd name="T85" fmla="*/ 7 h 56"/>
                <a:gd name="T86" fmla="*/ 65 w 72"/>
                <a:gd name="T87" fmla="*/ 6 h 56"/>
                <a:gd name="T88" fmla="*/ 66 w 72"/>
                <a:gd name="T89" fmla="*/ 5 h 56"/>
                <a:gd name="T90" fmla="*/ 67 w 72"/>
                <a:gd name="T91" fmla="*/ 4 h 56"/>
                <a:gd name="T92" fmla="*/ 68 w 72"/>
                <a:gd name="T93" fmla="*/ 3 h 56"/>
                <a:gd name="T94" fmla="*/ 69 w 72"/>
                <a:gd name="T95" fmla="*/ 2 h 56"/>
                <a:gd name="T96" fmla="*/ 71 w 72"/>
                <a:gd name="T97" fmla="*/ 1 h 56"/>
                <a:gd name="T98" fmla="*/ 72 w 72"/>
                <a:gd name="T9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2" h="56">
                  <a:moveTo>
                    <a:pt x="0" y="56"/>
                  </a:moveTo>
                  <a:lnTo>
                    <a:pt x="1" y="55"/>
                  </a:lnTo>
                  <a:lnTo>
                    <a:pt x="3" y="53"/>
                  </a:lnTo>
                  <a:lnTo>
                    <a:pt x="4" y="52"/>
                  </a:lnTo>
                  <a:lnTo>
                    <a:pt x="7" y="51"/>
                  </a:lnTo>
                  <a:lnTo>
                    <a:pt x="9" y="50"/>
                  </a:lnTo>
                  <a:lnTo>
                    <a:pt x="10" y="48"/>
                  </a:lnTo>
                  <a:lnTo>
                    <a:pt x="12" y="46"/>
                  </a:lnTo>
                  <a:lnTo>
                    <a:pt x="13" y="45"/>
                  </a:lnTo>
                  <a:lnTo>
                    <a:pt x="15" y="44"/>
                  </a:lnTo>
                  <a:lnTo>
                    <a:pt x="16" y="43"/>
                  </a:lnTo>
                  <a:lnTo>
                    <a:pt x="18" y="42"/>
                  </a:lnTo>
                  <a:lnTo>
                    <a:pt x="19" y="40"/>
                  </a:lnTo>
                  <a:lnTo>
                    <a:pt x="21" y="39"/>
                  </a:lnTo>
                  <a:lnTo>
                    <a:pt x="23" y="38"/>
                  </a:lnTo>
                  <a:lnTo>
                    <a:pt x="25" y="37"/>
                  </a:lnTo>
                  <a:lnTo>
                    <a:pt x="26" y="36"/>
                  </a:lnTo>
                  <a:lnTo>
                    <a:pt x="28" y="35"/>
                  </a:lnTo>
                  <a:lnTo>
                    <a:pt x="29" y="34"/>
                  </a:lnTo>
                  <a:lnTo>
                    <a:pt x="30" y="33"/>
                  </a:lnTo>
                  <a:lnTo>
                    <a:pt x="32" y="32"/>
                  </a:lnTo>
                  <a:lnTo>
                    <a:pt x="33" y="29"/>
                  </a:lnTo>
                  <a:lnTo>
                    <a:pt x="35" y="28"/>
                  </a:lnTo>
                  <a:lnTo>
                    <a:pt x="36" y="27"/>
                  </a:lnTo>
                  <a:lnTo>
                    <a:pt x="37" y="26"/>
                  </a:lnTo>
                  <a:lnTo>
                    <a:pt x="39" y="25"/>
                  </a:lnTo>
                  <a:lnTo>
                    <a:pt x="41" y="24"/>
                  </a:lnTo>
                  <a:lnTo>
                    <a:pt x="43" y="23"/>
                  </a:lnTo>
                  <a:lnTo>
                    <a:pt x="44" y="22"/>
                  </a:lnTo>
                  <a:lnTo>
                    <a:pt x="45" y="21"/>
                  </a:lnTo>
                  <a:lnTo>
                    <a:pt x="47" y="20"/>
                  </a:lnTo>
                  <a:lnTo>
                    <a:pt x="48" y="19"/>
                  </a:lnTo>
                  <a:lnTo>
                    <a:pt x="49" y="18"/>
                  </a:lnTo>
                  <a:lnTo>
                    <a:pt x="51" y="17"/>
                  </a:lnTo>
                  <a:lnTo>
                    <a:pt x="52" y="16"/>
                  </a:lnTo>
                  <a:lnTo>
                    <a:pt x="53" y="15"/>
                  </a:lnTo>
                  <a:lnTo>
                    <a:pt x="55" y="14"/>
                  </a:lnTo>
                  <a:lnTo>
                    <a:pt x="56" y="13"/>
                  </a:lnTo>
                  <a:lnTo>
                    <a:pt x="58" y="11"/>
                  </a:lnTo>
                  <a:lnTo>
                    <a:pt x="59" y="10"/>
                  </a:lnTo>
                  <a:lnTo>
                    <a:pt x="61" y="9"/>
                  </a:lnTo>
                  <a:lnTo>
                    <a:pt x="62" y="8"/>
                  </a:lnTo>
                  <a:lnTo>
                    <a:pt x="63" y="7"/>
                  </a:lnTo>
                  <a:lnTo>
                    <a:pt x="65" y="6"/>
                  </a:lnTo>
                  <a:lnTo>
                    <a:pt x="66" y="5"/>
                  </a:lnTo>
                  <a:lnTo>
                    <a:pt x="67" y="4"/>
                  </a:lnTo>
                  <a:lnTo>
                    <a:pt x="68" y="3"/>
                  </a:lnTo>
                  <a:lnTo>
                    <a:pt x="69" y="2"/>
                  </a:lnTo>
                  <a:lnTo>
                    <a:pt x="71" y="1"/>
                  </a:lnTo>
                  <a:lnTo>
                    <a:pt x="72" y="0"/>
                  </a:lnTo>
                </a:path>
              </a:pathLst>
            </a:cu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4" name="Freeform 5226"/>
            <p:cNvSpPr>
              <a:spLocks/>
            </p:cNvSpPr>
            <p:nvPr/>
          </p:nvSpPr>
          <p:spPr bwMode="auto">
            <a:xfrm>
              <a:off x="3097" y="1566"/>
              <a:ext cx="57" cy="43"/>
            </a:xfrm>
            <a:custGeom>
              <a:avLst/>
              <a:gdLst>
                <a:gd name="T0" fmla="*/ 0 w 57"/>
                <a:gd name="T1" fmla="*/ 43 h 43"/>
                <a:gd name="T2" fmla="*/ 1 w 57"/>
                <a:gd name="T3" fmla="*/ 42 h 43"/>
                <a:gd name="T4" fmla="*/ 2 w 57"/>
                <a:gd name="T5" fmla="*/ 42 h 43"/>
                <a:gd name="T6" fmla="*/ 4 w 57"/>
                <a:gd name="T7" fmla="*/ 41 h 43"/>
                <a:gd name="T8" fmla="*/ 6 w 57"/>
                <a:gd name="T9" fmla="*/ 40 h 43"/>
                <a:gd name="T10" fmla="*/ 7 w 57"/>
                <a:gd name="T11" fmla="*/ 39 h 43"/>
                <a:gd name="T12" fmla="*/ 8 w 57"/>
                <a:gd name="T13" fmla="*/ 37 h 43"/>
                <a:gd name="T14" fmla="*/ 9 w 57"/>
                <a:gd name="T15" fmla="*/ 36 h 43"/>
                <a:gd name="T16" fmla="*/ 10 w 57"/>
                <a:gd name="T17" fmla="*/ 35 h 43"/>
                <a:gd name="T18" fmla="*/ 12 w 57"/>
                <a:gd name="T19" fmla="*/ 34 h 43"/>
                <a:gd name="T20" fmla="*/ 13 w 57"/>
                <a:gd name="T21" fmla="*/ 33 h 43"/>
                <a:gd name="T22" fmla="*/ 14 w 57"/>
                <a:gd name="T23" fmla="*/ 32 h 43"/>
                <a:gd name="T24" fmla="*/ 15 w 57"/>
                <a:gd name="T25" fmla="*/ 32 h 43"/>
                <a:gd name="T26" fmla="*/ 16 w 57"/>
                <a:gd name="T27" fmla="*/ 31 h 43"/>
                <a:gd name="T28" fmla="*/ 17 w 57"/>
                <a:gd name="T29" fmla="*/ 30 h 43"/>
                <a:gd name="T30" fmla="*/ 18 w 57"/>
                <a:gd name="T31" fmla="*/ 29 h 43"/>
                <a:gd name="T32" fmla="*/ 21 w 57"/>
                <a:gd name="T33" fmla="*/ 28 h 43"/>
                <a:gd name="T34" fmla="*/ 22 w 57"/>
                <a:gd name="T35" fmla="*/ 27 h 43"/>
                <a:gd name="T36" fmla="*/ 23 w 57"/>
                <a:gd name="T37" fmla="*/ 26 h 43"/>
                <a:gd name="T38" fmla="*/ 24 w 57"/>
                <a:gd name="T39" fmla="*/ 26 h 43"/>
                <a:gd name="T40" fmla="*/ 25 w 57"/>
                <a:gd name="T41" fmla="*/ 25 h 43"/>
                <a:gd name="T42" fmla="*/ 26 w 57"/>
                <a:gd name="T43" fmla="*/ 24 h 43"/>
                <a:gd name="T44" fmla="*/ 27 w 57"/>
                <a:gd name="T45" fmla="*/ 23 h 43"/>
                <a:gd name="T46" fmla="*/ 28 w 57"/>
                <a:gd name="T47" fmla="*/ 22 h 43"/>
                <a:gd name="T48" fmla="*/ 29 w 57"/>
                <a:gd name="T49" fmla="*/ 20 h 43"/>
                <a:gd name="T50" fmla="*/ 30 w 57"/>
                <a:gd name="T51" fmla="*/ 19 h 43"/>
                <a:gd name="T52" fmla="*/ 31 w 57"/>
                <a:gd name="T53" fmla="*/ 19 h 43"/>
                <a:gd name="T54" fmla="*/ 33 w 57"/>
                <a:gd name="T55" fmla="*/ 18 h 43"/>
                <a:gd name="T56" fmla="*/ 34 w 57"/>
                <a:gd name="T57" fmla="*/ 17 h 43"/>
                <a:gd name="T58" fmla="*/ 35 w 57"/>
                <a:gd name="T59" fmla="*/ 16 h 43"/>
                <a:gd name="T60" fmla="*/ 36 w 57"/>
                <a:gd name="T61" fmla="*/ 15 h 43"/>
                <a:gd name="T62" fmla="*/ 38 w 57"/>
                <a:gd name="T63" fmla="*/ 15 h 43"/>
                <a:gd name="T64" fmla="*/ 39 w 57"/>
                <a:gd name="T65" fmla="*/ 14 h 43"/>
                <a:gd name="T66" fmla="*/ 40 w 57"/>
                <a:gd name="T67" fmla="*/ 13 h 43"/>
                <a:gd name="T68" fmla="*/ 41 w 57"/>
                <a:gd name="T69" fmla="*/ 12 h 43"/>
                <a:gd name="T70" fmla="*/ 42 w 57"/>
                <a:gd name="T71" fmla="*/ 11 h 43"/>
                <a:gd name="T72" fmla="*/ 43 w 57"/>
                <a:gd name="T73" fmla="*/ 11 h 43"/>
                <a:gd name="T74" fmla="*/ 44 w 57"/>
                <a:gd name="T75" fmla="*/ 10 h 43"/>
                <a:gd name="T76" fmla="*/ 45 w 57"/>
                <a:gd name="T77" fmla="*/ 9 h 43"/>
                <a:gd name="T78" fmla="*/ 46 w 57"/>
                <a:gd name="T79" fmla="*/ 8 h 43"/>
                <a:gd name="T80" fmla="*/ 47 w 57"/>
                <a:gd name="T81" fmla="*/ 8 h 43"/>
                <a:gd name="T82" fmla="*/ 48 w 57"/>
                <a:gd name="T83" fmla="*/ 7 h 43"/>
                <a:gd name="T84" fmla="*/ 49 w 57"/>
                <a:gd name="T85" fmla="*/ 6 h 43"/>
                <a:gd name="T86" fmla="*/ 50 w 57"/>
                <a:gd name="T87" fmla="*/ 5 h 43"/>
                <a:gd name="T88" fmla="*/ 51 w 57"/>
                <a:gd name="T89" fmla="*/ 4 h 43"/>
                <a:gd name="T90" fmla="*/ 52 w 57"/>
                <a:gd name="T91" fmla="*/ 4 h 43"/>
                <a:gd name="T92" fmla="*/ 53 w 57"/>
                <a:gd name="T93" fmla="*/ 2 h 43"/>
                <a:gd name="T94" fmla="*/ 54 w 57"/>
                <a:gd name="T95" fmla="*/ 1 h 43"/>
                <a:gd name="T96" fmla="*/ 56 w 57"/>
                <a:gd name="T97" fmla="*/ 0 h 43"/>
                <a:gd name="T98" fmla="*/ 57 w 57"/>
                <a:gd name="T9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7" h="43">
                  <a:moveTo>
                    <a:pt x="0" y="43"/>
                  </a:moveTo>
                  <a:lnTo>
                    <a:pt x="1" y="42"/>
                  </a:lnTo>
                  <a:lnTo>
                    <a:pt x="2" y="42"/>
                  </a:lnTo>
                  <a:lnTo>
                    <a:pt x="4" y="41"/>
                  </a:lnTo>
                  <a:lnTo>
                    <a:pt x="6" y="40"/>
                  </a:lnTo>
                  <a:lnTo>
                    <a:pt x="7" y="39"/>
                  </a:lnTo>
                  <a:lnTo>
                    <a:pt x="8" y="37"/>
                  </a:lnTo>
                  <a:lnTo>
                    <a:pt x="9" y="36"/>
                  </a:lnTo>
                  <a:lnTo>
                    <a:pt x="10" y="35"/>
                  </a:lnTo>
                  <a:lnTo>
                    <a:pt x="12" y="34"/>
                  </a:lnTo>
                  <a:lnTo>
                    <a:pt x="13" y="33"/>
                  </a:lnTo>
                  <a:lnTo>
                    <a:pt x="14" y="32"/>
                  </a:lnTo>
                  <a:lnTo>
                    <a:pt x="15" y="32"/>
                  </a:lnTo>
                  <a:lnTo>
                    <a:pt x="16" y="31"/>
                  </a:lnTo>
                  <a:lnTo>
                    <a:pt x="17" y="30"/>
                  </a:lnTo>
                  <a:lnTo>
                    <a:pt x="18" y="29"/>
                  </a:lnTo>
                  <a:lnTo>
                    <a:pt x="21" y="28"/>
                  </a:lnTo>
                  <a:lnTo>
                    <a:pt x="22" y="27"/>
                  </a:lnTo>
                  <a:lnTo>
                    <a:pt x="23" y="26"/>
                  </a:lnTo>
                  <a:lnTo>
                    <a:pt x="24" y="26"/>
                  </a:lnTo>
                  <a:lnTo>
                    <a:pt x="25" y="25"/>
                  </a:lnTo>
                  <a:lnTo>
                    <a:pt x="26" y="24"/>
                  </a:lnTo>
                  <a:lnTo>
                    <a:pt x="27" y="23"/>
                  </a:lnTo>
                  <a:lnTo>
                    <a:pt x="28" y="22"/>
                  </a:lnTo>
                  <a:lnTo>
                    <a:pt x="29" y="20"/>
                  </a:lnTo>
                  <a:lnTo>
                    <a:pt x="30" y="19"/>
                  </a:lnTo>
                  <a:lnTo>
                    <a:pt x="31" y="19"/>
                  </a:lnTo>
                  <a:lnTo>
                    <a:pt x="33" y="18"/>
                  </a:lnTo>
                  <a:lnTo>
                    <a:pt x="34" y="17"/>
                  </a:lnTo>
                  <a:lnTo>
                    <a:pt x="35" y="16"/>
                  </a:lnTo>
                  <a:lnTo>
                    <a:pt x="36" y="15"/>
                  </a:lnTo>
                  <a:lnTo>
                    <a:pt x="38" y="15"/>
                  </a:lnTo>
                  <a:lnTo>
                    <a:pt x="39" y="14"/>
                  </a:lnTo>
                  <a:lnTo>
                    <a:pt x="40" y="13"/>
                  </a:lnTo>
                  <a:lnTo>
                    <a:pt x="41" y="12"/>
                  </a:lnTo>
                  <a:lnTo>
                    <a:pt x="42" y="11"/>
                  </a:lnTo>
                  <a:lnTo>
                    <a:pt x="43" y="11"/>
                  </a:lnTo>
                  <a:lnTo>
                    <a:pt x="44" y="10"/>
                  </a:lnTo>
                  <a:lnTo>
                    <a:pt x="45" y="9"/>
                  </a:lnTo>
                  <a:lnTo>
                    <a:pt x="46" y="8"/>
                  </a:lnTo>
                  <a:lnTo>
                    <a:pt x="47" y="8"/>
                  </a:lnTo>
                  <a:lnTo>
                    <a:pt x="48" y="7"/>
                  </a:lnTo>
                  <a:lnTo>
                    <a:pt x="49" y="6"/>
                  </a:lnTo>
                  <a:lnTo>
                    <a:pt x="50" y="5"/>
                  </a:lnTo>
                  <a:lnTo>
                    <a:pt x="51" y="4"/>
                  </a:lnTo>
                  <a:lnTo>
                    <a:pt x="52" y="4"/>
                  </a:lnTo>
                  <a:lnTo>
                    <a:pt x="53" y="2"/>
                  </a:lnTo>
                  <a:lnTo>
                    <a:pt x="54" y="1"/>
                  </a:lnTo>
                  <a:lnTo>
                    <a:pt x="56" y="0"/>
                  </a:lnTo>
                  <a:lnTo>
                    <a:pt x="57" y="0"/>
                  </a:lnTo>
                </a:path>
              </a:pathLst>
            </a:cu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5" name="Freeform 5227"/>
            <p:cNvSpPr>
              <a:spLocks/>
            </p:cNvSpPr>
            <p:nvPr/>
          </p:nvSpPr>
          <p:spPr bwMode="auto">
            <a:xfrm>
              <a:off x="3154" y="1530"/>
              <a:ext cx="45" cy="36"/>
            </a:xfrm>
            <a:custGeom>
              <a:avLst/>
              <a:gdLst>
                <a:gd name="T0" fmla="*/ 0 w 45"/>
                <a:gd name="T1" fmla="*/ 36 h 36"/>
                <a:gd name="T2" fmla="*/ 1 w 45"/>
                <a:gd name="T3" fmla="*/ 35 h 36"/>
                <a:gd name="T4" fmla="*/ 2 w 45"/>
                <a:gd name="T5" fmla="*/ 34 h 36"/>
                <a:gd name="T6" fmla="*/ 3 w 45"/>
                <a:gd name="T7" fmla="*/ 33 h 36"/>
                <a:gd name="T8" fmla="*/ 4 w 45"/>
                <a:gd name="T9" fmla="*/ 33 h 36"/>
                <a:gd name="T10" fmla="*/ 5 w 45"/>
                <a:gd name="T11" fmla="*/ 32 h 36"/>
                <a:gd name="T12" fmla="*/ 6 w 45"/>
                <a:gd name="T13" fmla="*/ 31 h 36"/>
                <a:gd name="T14" fmla="*/ 7 w 45"/>
                <a:gd name="T15" fmla="*/ 31 h 36"/>
                <a:gd name="T16" fmla="*/ 8 w 45"/>
                <a:gd name="T17" fmla="*/ 30 h 36"/>
                <a:gd name="T18" fmla="*/ 8 w 45"/>
                <a:gd name="T19" fmla="*/ 29 h 36"/>
                <a:gd name="T20" fmla="*/ 9 w 45"/>
                <a:gd name="T21" fmla="*/ 28 h 36"/>
                <a:gd name="T22" fmla="*/ 10 w 45"/>
                <a:gd name="T23" fmla="*/ 28 h 36"/>
                <a:gd name="T24" fmla="*/ 11 w 45"/>
                <a:gd name="T25" fmla="*/ 27 h 36"/>
                <a:gd name="T26" fmla="*/ 12 w 45"/>
                <a:gd name="T27" fmla="*/ 26 h 36"/>
                <a:gd name="T28" fmla="*/ 13 w 45"/>
                <a:gd name="T29" fmla="*/ 26 h 36"/>
                <a:gd name="T30" fmla="*/ 14 w 45"/>
                <a:gd name="T31" fmla="*/ 25 h 36"/>
                <a:gd name="T32" fmla="*/ 16 w 45"/>
                <a:gd name="T33" fmla="*/ 24 h 36"/>
                <a:gd name="T34" fmla="*/ 17 w 45"/>
                <a:gd name="T35" fmla="*/ 23 h 36"/>
                <a:gd name="T36" fmla="*/ 18 w 45"/>
                <a:gd name="T37" fmla="*/ 23 h 36"/>
                <a:gd name="T38" fmla="*/ 19 w 45"/>
                <a:gd name="T39" fmla="*/ 21 h 36"/>
                <a:gd name="T40" fmla="*/ 20 w 45"/>
                <a:gd name="T41" fmla="*/ 20 h 36"/>
                <a:gd name="T42" fmla="*/ 21 w 45"/>
                <a:gd name="T43" fmla="*/ 19 h 36"/>
                <a:gd name="T44" fmla="*/ 22 w 45"/>
                <a:gd name="T45" fmla="*/ 18 h 36"/>
                <a:gd name="T46" fmla="*/ 23 w 45"/>
                <a:gd name="T47" fmla="*/ 18 h 36"/>
                <a:gd name="T48" fmla="*/ 24 w 45"/>
                <a:gd name="T49" fmla="*/ 17 h 36"/>
                <a:gd name="T50" fmla="*/ 25 w 45"/>
                <a:gd name="T51" fmla="*/ 16 h 36"/>
                <a:gd name="T52" fmla="*/ 26 w 45"/>
                <a:gd name="T53" fmla="*/ 16 h 36"/>
                <a:gd name="T54" fmla="*/ 27 w 45"/>
                <a:gd name="T55" fmla="*/ 15 h 36"/>
                <a:gd name="T56" fmla="*/ 28 w 45"/>
                <a:gd name="T57" fmla="*/ 14 h 36"/>
                <a:gd name="T58" fmla="*/ 29 w 45"/>
                <a:gd name="T59" fmla="*/ 13 h 36"/>
                <a:gd name="T60" fmla="*/ 30 w 45"/>
                <a:gd name="T61" fmla="*/ 12 h 36"/>
                <a:gd name="T62" fmla="*/ 31 w 45"/>
                <a:gd name="T63" fmla="*/ 12 h 36"/>
                <a:gd name="T64" fmla="*/ 32 w 45"/>
                <a:gd name="T65" fmla="*/ 11 h 36"/>
                <a:gd name="T66" fmla="*/ 34 w 45"/>
                <a:gd name="T67" fmla="*/ 10 h 36"/>
                <a:gd name="T68" fmla="*/ 35 w 45"/>
                <a:gd name="T69" fmla="*/ 10 h 36"/>
                <a:gd name="T70" fmla="*/ 35 w 45"/>
                <a:gd name="T71" fmla="*/ 9 h 36"/>
                <a:gd name="T72" fmla="*/ 36 w 45"/>
                <a:gd name="T73" fmla="*/ 8 h 36"/>
                <a:gd name="T74" fmla="*/ 37 w 45"/>
                <a:gd name="T75" fmla="*/ 8 h 36"/>
                <a:gd name="T76" fmla="*/ 38 w 45"/>
                <a:gd name="T77" fmla="*/ 7 h 36"/>
                <a:gd name="T78" fmla="*/ 39 w 45"/>
                <a:gd name="T79" fmla="*/ 6 h 36"/>
                <a:gd name="T80" fmla="*/ 40 w 45"/>
                <a:gd name="T81" fmla="*/ 6 h 36"/>
                <a:gd name="T82" fmla="*/ 40 w 45"/>
                <a:gd name="T83" fmla="*/ 5 h 36"/>
                <a:gd name="T84" fmla="*/ 41 w 45"/>
                <a:gd name="T85" fmla="*/ 5 h 36"/>
                <a:gd name="T86" fmla="*/ 42 w 45"/>
                <a:gd name="T87" fmla="*/ 3 h 36"/>
                <a:gd name="T88" fmla="*/ 43 w 45"/>
                <a:gd name="T89" fmla="*/ 2 h 36"/>
                <a:gd name="T90" fmla="*/ 44 w 45"/>
                <a:gd name="T91" fmla="*/ 2 h 36"/>
                <a:gd name="T92" fmla="*/ 44 w 45"/>
                <a:gd name="T93" fmla="*/ 1 h 36"/>
                <a:gd name="T94" fmla="*/ 45 w 45"/>
                <a:gd name="T9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5" h="36">
                  <a:moveTo>
                    <a:pt x="0" y="36"/>
                  </a:moveTo>
                  <a:lnTo>
                    <a:pt x="1" y="35"/>
                  </a:lnTo>
                  <a:lnTo>
                    <a:pt x="2" y="34"/>
                  </a:lnTo>
                  <a:lnTo>
                    <a:pt x="3" y="33"/>
                  </a:lnTo>
                  <a:lnTo>
                    <a:pt x="4" y="33"/>
                  </a:lnTo>
                  <a:lnTo>
                    <a:pt x="5" y="32"/>
                  </a:lnTo>
                  <a:lnTo>
                    <a:pt x="6" y="31"/>
                  </a:lnTo>
                  <a:lnTo>
                    <a:pt x="7" y="31"/>
                  </a:lnTo>
                  <a:lnTo>
                    <a:pt x="8" y="30"/>
                  </a:lnTo>
                  <a:lnTo>
                    <a:pt x="8" y="29"/>
                  </a:lnTo>
                  <a:lnTo>
                    <a:pt x="9" y="28"/>
                  </a:lnTo>
                  <a:lnTo>
                    <a:pt x="10" y="28"/>
                  </a:lnTo>
                  <a:lnTo>
                    <a:pt x="11" y="27"/>
                  </a:lnTo>
                  <a:lnTo>
                    <a:pt x="12" y="26"/>
                  </a:lnTo>
                  <a:lnTo>
                    <a:pt x="13" y="26"/>
                  </a:lnTo>
                  <a:lnTo>
                    <a:pt x="14" y="25"/>
                  </a:lnTo>
                  <a:lnTo>
                    <a:pt x="16" y="24"/>
                  </a:lnTo>
                  <a:lnTo>
                    <a:pt x="17" y="23"/>
                  </a:lnTo>
                  <a:lnTo>
                    <a:pt x="18" y="23"/>
                  </a:lnTo>
                  <a:lnTo>
                    <a:pt x="19" y="21"/>
                  </a:lnTo>
                  <a:lnTo>
                    <a:pt x="20" y="20"/>
                  </a:lnTo>
                  <a:lnTo>
                    <a:pt x="21" y="19"/>
                  </a:lnTo>
                  <a:lnTo>
                    <a:pt x="22" y="18"/>
                  </a:lnTo>
                  <a:lnTo>
                    <a:pt x="23" y="18"/>
                  </a:lnTo>
                  <a:lnTo>
                    <a:pt x="24" y="17"/>
                  </a:lnTo>
                  <a:lnTo>
                    <a:pt x="25" y="16"/>
                  </a:lnTo>
                  <a:lnTo>
                    <a:pt x="26" y="16"/>
                  </a:lnTo>
                  <a:lnTo>
                    <a:pt x="27" y="15"/>
                  </a:lnTo>
                  <a:lnTo>
                    <a:pt x="28" y="14"/>
                  </a:lnTo>
                  <a:lnTo>
                    <a:pt x="29" y="13"/>
                  </a:lnTo>
                  <a:lnTo>
                    <a:pt x="30" y="12"/>
                  </a:lnTo>
                  <a:lnTo>
                    <a:pt x="31" y="12"/>
                  </a:lnTo>
                  <a:lnTo>
                    <a:pt x="32" y="11"/>
                  </a:lnTo>
                  <a:lnTo>
                    <a:pt x="34" y="10"/>
                  </a:lnTo>
                  <a:lnTo>
                    <a:pt x="35" y="10"/>
                  </a:lnTo>
                  <a:lnTo>
                    <a:pt x="35" y="9"/>
                  </a:lnTo>
                  <a:lnTo>
                    <a:pt x="36" y="8"/>
                  </a:lnTo>
                  <a:lnTo>
                    <a:pt x="37" y="8"/>
                  </a:lnTo>
                  <a:lnTo>
                    <a:pt x="38" y="7"/>
                  </a:lnTo>
                  <a:lnTo>
                    <a:pt x="39" y="6"/>
                  </a:lnTo>
                  <a:lnTo>
                    <a:pt x="40" y="6"/>
                  </a:lnTo>
                  <a:lnTo>
                    <a:pt x="40" y="5"/>
                  </a:lnTo>
                  <a:lnTo>
                    <a:pt x="41" y="5"/>
                  </a:lnTo>
                  <a:lnTo>
                    <a:pt x="42" y="3"/>
                  </a:lnTo>
                  <a:lnTo>
                    <a:pt x="43" y="2"/>
                  </a:lnTo>
                  <a:lnTo>
                    <a:pt x="44" y="2"/>
                  </a:lnTo>
                  <a:lnTo>
                    <a:pt x="44" y="1"/>
                  </a:lnTo>
                  <a:lnTo>
                    <a:pt x="45" y="0"/>
                  </a:lnTo>
                </a:path>
              </a:pathLst>
            </a:cu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6" name="Freeform 5228"/>
            <p:cNvSpPr>
              <a:spLocks/>
            </p:cNvSpPr>
            <p:nvPr/>
          </p:nvSpPr>
          <p:spPr bwMode="auto">
            <a:xfrm>
              <a:off x="3199" y="1501"/>
              <a:ext cx="39" cy="29"/>
            </a:xfrm>
            <a:custGeom>
              <a:avLst/>
              <a:gdLst>
                <a:gd name="T0" fmla="*/ 0 w 39"/>
                <a:gd name="T1" fmla="*/ 29 h 29"/>
                <a:gd name="T2" fmla="*/ 1 w 39"/>
                <a:gd name="T3" fmla="*/ 29 h 29"/>
                <a:gd name="T4" fmla="*/ 2 w 39"/>
                <a:gd name="T5" fmla="*/ 28 h 29"/>
                <a:gd name="T6" fmla="*/ 3 w 39"/>
                <a:gd name="T7" fmla="*/ 28 h 29"/>
                <a:gd name="T8" fmla="*/ 3 w 39"/>
                <a:gd name="T9" fmla="*/ 27 h 29"/>
                <a:gd name="T10" fmla="*/ 4 w 39"/>
                <a:gd name="T11" fmla="*/ 26 h 29"/>
                <a:gd name="T12" fmla="*/ 6 w 39"/>
                <a:gd name="T13" fmla="*/ 26 h 29"/>
                <a:gd name="T14" fmla="*/ 7 w 39"/>
                <a:gd name="T15" fmla="*/ 25 h 29"/>
                <a:gd name="T16" fmla="*/ 8 w 39"/>
                <a:gd name="T17" fmla="*/ 25 h 29"/>
                <a:gd name="T18" fmla="*/ 8 w 39"/>
                <a:gd name="T19" fmla="*/ 24 h 29"/>
                <a:gd name="T20" fmla="*/ 9 w 39"/>
                <a:gd name="T21" fmla="*/ 23 h 29"/>
                <a:gd name="T22" fmla="*/ 10 w 39"/>
                <a:gd name="T23" fmla="*/ 23 h 29"/>
                <a:gd name="T24" fmla="*/ 11 w 39"/>
                <a:gd name="T25" fmla="*/ 22 h 29"/>
                <a:gd name="T26" fmla="*/ 12 w 39"/>
                <a:gd name="T27" fmla="*/ 22 h 29"/>
                <a:gd name="T28" fmla="*/ 12 w 39"/>
                <a:gd name="T29" fmla="*/ 21 h 29"/>
                <a:gd name="T30" fmla="*/ 13 w 39"/>
                <a:gd name="T31" fmla="*/ 20 h 29"/>
                <a:gd name="T32" fmla="*/ 14 w 39"/>
                <a:gd name="T33" fmla="*/ 20 h 29"/>
                <a:gd name="T34" fmla="*/ 15 w 39"/>
                <a:gd name="T35" fmla="*/ 19 h 29"/>
                <a:gd name="T36" fmla="*/ 16 w 39"/>
                <a:gd name="T37" fmla="*/ 18 h 29"/>
                <a:gd name="T38" fmla="*/ 17 w 39"/>
                <a:gd name="T39" fmla="*/ 17 h 29"/>
                <a:gd name="T40" fmla="*/ 18 w 39"/>
                <a:gd name="T41" fmla="*/ 17 h 29"/>
                <a:gd name="T42" fmla="*/ 18 w 39"/>
                <a:gd name="T43" fmla="*/ 15 h 29"/>
                <a:gd name="T44" fmla="*/ 19 w 39"/>
                <a:gd name="T45" fmla="*/ 15 h 29"/>
                <a:gd name="T46" fmla="*/ 20 w 39"/>
                <a:gd name="T47" fmla="*/ 14 h 29"/>
                <a:gd name="T48" fmla="*/ 21 w 39"/>
                <a:gd name="T49" fmla="*/ 14 h 29"/>
                <a:gd name="T50" fmla="*/ 21 w 39"/>
                <a:gd name="T51" fmla="*/ 13 h 29"/>
                <a:gd name="T52" fmla="*/ 22 w 39"/>
                <a:gd name="T53" fmla="*/ 12 h 29"/>
                <a:gd name="T54" fmla="*/ 24 w 39"/>
                <a:gd name="T55" fmla="*/ 12 h 29"/>
                <a:gd name="T56" fmla="*/ 25 w 39"/>
                <a:gd name="T57" fmla="*/ 11 h 29"/>
                <a:gd name="T58" fmla="*/ 26 w 39"/>
                <a:gd name="T59" fmla="*/ 10 h 29"/>
                <a:gd name="T60" fmla="*/ 27 w 39"/>
                <a:gd name="T61" fmla="*/ 10 h 29"/>
                <a:gd name="T62" fmla="*/ 28 w 39"/>
                <a:gd name="T63" fmla="*/ 9 h 29"/>
                <a:gd name="T64" fmla="*/ 28 w 39"/>
                <a:gd name="T65" fmla="*/ 8 h 29"/>
                <a:gd name="T66" fmla="*/ 29 w 39"/>
                <a:gd name="T67" fmla="*/ 8 h 29"/>
                <a:gd name="T68" fmla="*/ 30 w 39"/>
                <a:gd name="T69" fmla="*/ 7 h 29"/>
                <a:gd name="T70" fmla="*/ 31 w 39"/>
                <a:gd name="T71" fmla="*/ 6 h 29"/>
                <a:gd name="T72" fmla="*/ 32 w 39"/>
                <a:gd name="T73" fmla="*/ 6 h 29"/>
                <a:gd name="T74" fmla="*/ 33 w 39"/>
                <a:gd name="T75" fmla="*/ 5 h 29"/>
                <a:gd name="T76" fmla="*/ 34 w 39"/>
                <a:gd name="T77" fmla="*/ 4 h 29"/>
                <a:gd name="T78" fmla="*/ 35 w 39"/>
                <a:gd name="T79" fmla="*/ 3 h 29"/>
                <a:gd name="T80" fmla="*/ 36 w 39"/>
                <a:gd name="T81" fmla="*/ 2 h 29"/>
                <a:gd name="T82" fmla="*/ 37 w 39"/>
                <a:gd name="T83" fmla="*/ 2 h 29"/>
                <a:gd name="T84" fmla="*/ 38 w 39"/>
                <a:gd name="T85" fmla="*/ 1 h 29"/>
                <a:gd name="T86" fmla="*/ 39 w 39"/>
                <a:gd name="T8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9" h="29">
                  <a:moveTo>
                    <a:pt x="0" y="29"/>
                  </a:moveTo>
                  <a:lnTo>
                    <a:pt x="1" y="29"/>
                  </a:lnTo>
                  <a:lnTo>
                    <a:pt x="2" y="28"/>
                  </a:lnTo>
                  <a:lnTo>
                    <a:pt x="3" y="28"/>
                  </a:lnTo>
                  <a:lnTo>
                    <a:pt x="3" y="27"/>
                  </a:lnTo>
                  <a:lnTo>
                    <a:pt x="4" y="26"/>
                  </a:lnTo>
                  <a:lnTo>
                    <a:pt x="6" y="26"/>
                  </a:lnTo>
                  <a:lnTo>
                    <a:pt x="7" y="25"/>
                  </a:lnTo>
                  <a:lnTo>
                    <a:pt x="8" y="25"/>
                  </a:lnTo>
                  <a:lnTo>
                    <a:pt x="8" y="24"/>
                  </a:lnTo>
                  <a:lnTo>
                    <a:pt x="9" y="23"/>
                  </a:lnTo>
                  <a:lnTo>
                    <a:pt x="10" y="23"/>
                  </a:lnTo>
                  <a:lnTo>
                    <a:pt x="11" y="22"/>
                  </a:lnTo>
                  <a:lnTo>
                    <a:pt x="12" y="22"/>
                  </a:lnTo>
                  <a:lnTo>
                    <a:pt x="12" y="21"/>
                  </a:lnTo>
                  <a:lnTo>
                    <a:pt x="13" y="20"/>
                  </a:lnTo>
                  <a:lnTo>
                    <a:pt x="14" y="20"/>
                  </a:lnTo>
                  <a:lnTo>
                    <a:pt x="15" y="19"/>
                  </a:lnTo>
                  <a:lnTo>
                    <a:pt x="16" y="18"/>
                  </a:lnTo>
                  <a:lnTo>
                    <a:pt x="17" y="17"/>
                  </a:lnTo>
                  <a:lnTo>
                    <a:pt x="18" y="17"/>
                  </a:lnTo>
                  <a:lnTo>
                    <a:pt x="18" y="15"/>
                  </a:lnTo>
                  <a:lnTo>
                    <a:pt x="19" y="15"/>
                  </a:lnTo>
                  <a:lnTo>
                    <a:pt x="20" y="14"/>
                  </a:lnTo>
                  <a:lnTo>
                    <a:pt x="21" y="14"/>
                  </a:lnTo>
                  <a:lnTo>
                    <a:pt x="21" y="13"/>
                  </a:lnTo>
                  <a:lnTo>
                    <a:pt x="22" y="12"/>
                  </a:lnTo>
                  <a:lnTo>
                    <a:pt x="24" y="12"/>
                  </a:lnTo>
                  <a:lnTo>
                    <a:pt x="25" y="11"/>
                  </a:lnTo>
                  <a:lnTo>
                    <a:pt x="26" y="10"/>
                  </a:lnTo>
                  <a:lnTo>
                    <a:pt x="27" y="10"/>
                  </a:lnTo>
                  <a:lnTo>
                    <a:pt x="28" y="9"/>
                  </a:lnTo>
                  <a:lnTo>
                    <a:pt x="28" y="8"/>
                  </a:lnTo>
                  <a:lnTo>
                    <a:pt x="29" y="8"/>
                  </a:lnTo>
                  <a:lnTo>
                    <a:pt x="30" y="7"/>
                  </a:lnTo>
                  <a:lnTo>
                    <a:pt x="31" y="6"/>
                  </a:lnTo>
                  <a:lnTo>
                    <a:pt x="32" y="6"/>
                  </a:lnTo>
                  <a:lnTo>
                    <a:pt x="33" y="5"/>
                  </a:lnTo>
                  <a:lnTo>
                    <a:pt x="34" y="4"/>
                  </a:lnTo>
                  <a:lnTo>
                    <a:pt x="35" y="3"/>
                  </a:lnTo>
                  <a:lnTo>
                    <a:pt x="36" y="2"/>
                  </a:lnTo>
                  <a:lnTo>
                    <a:pt x="37" y="2"/>
                  </a:lnTo>
                  <a:lnTo>
                    <a:pt x="38" y="1"/>
                  </a:lnTo>
                  <a:lnTo>
                    <a:pt x="39" y="0"/>
                  </a:lnTo>
                </a:path>
              </a:pathLst>
            </a:cu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7" name="Freeform 5229"/>
            <p:cNvSpPr>
              <a:spLocks/>
            </p:cNvSpPr>
            <p:nvPr/>
          </p:nvSpPr>
          <p:spPr bwMode="auto">
            <a:xfrm>
              <a:off x="3238" y="1475"/>
              <a:ext cx="34" cy="26"/>
            </a:xfrm>
            <a:custGeom>
              <a:avLst/>
              <a:gdLst>
                <a:gd name="T0" fmla="*/ 0 w 34"/>
                <a:gd name="T1" fmla="*/ 26 h 26"/>
                <a:gd name="T2" fmla="*/ 2 w 34"/>
                <a:gd name="T3" fmla="*/ 26 h 26"/>
                <a:gd name="T4" fmla="*/ 2 w 34"/>
                <a:gd name="T5" fmla="*/ 25 h 26"/>
                <a:gd name="T6" fmla="*/ 3 w 34"/>
                <a:gd name="T7" fmla="*/ 25 h 26"/>
                <a:gd name="T8" fmla="*/ 4 w 34"/>
                <a:gd name="T9" fmla="*/ 23 h 26"/>
                <a:gd name="T10" fmla="*/ 5 w 34"/>
                <a:gd name="T11" fmla="*/ 22 h 26"/>
                <a:gd name="T12" fmla="*/ 6 w 34"/>
                <a:gd name="T13" fmla="*/ 22 h 26"/>
                <a:gd name="T14" fmla="*/ 6 w 34"/>
                <a:gd name="T15" fmla="*/ 21 h 26"/>
                <a:gd name="T16" fmla="*/ 7 w 34"/>
                <a:gd name="T17" fmla="*/ 21 h 26"/>
                <a:gd name="T18" fmla="*/ 8 w 34"/>
                <a:gd name="T19" fmla="*/ 20 h 26"/>
                <a:gd name="T20" fmla="*/ 8 w 34"/>
                <a:gd name="T21" fmla="*/ 19 h 26"/>
                <a:gd name="T22" fmla="*/ 9 w 34"/>
                <a:gd name="T23" fmla="*/ 19 h 26"/>
                <a:gd name="T24" fmla="*/ 10 w 34"/>
                <a:gd name="T25" fmla="*/ 18 h 26"/>
                <a:gd name="T26" fmla="*/ 11 w 34"/>
                <a:gd name="T27" fmla="*/ 17 h 26"/>
                <a:gd name="T28" fmla="*/ 12 w 34"/>
                <a:gd name="T29" fmla="*/ 17 h 26"/>
                <a:gd name="T30" fmla="*/ 12 w 34"/>
                <a:gd name="T31" fmla="*/ 16 h 26"/>
                <a:gd name="T32" fmla="*/ 13 w 34"/>
                <a:gd name="T33" fmla="*/ 16 h 26"/>
                <a:gd name="T34" fmla="*/ 14 w 34"/>
                <a:gd name="T35" fmla="*/ 15 h 26"/>
                <a:gd name="T36" fmla="*/ 15 w 34"/>
                <a:gd name="T37" fmla="*/ 14 h 26"/>
                <a:gd name="T38" fmla="*/ 16 w 34"/>
                <a:gd name="T39" fmla="*/ 14 h 26"/>
                <a:gd name="T40" fmla="*/ 16 w 34"/>
                <a:gd name="T41" fmla="*/ 13 h 26"/>
                <a:gd name="T42" fmla="*/ 17 w 34"/>
                <a:gd name="T43" fmla="*/ 13 h 26"/>
                <a:gd name="T44" fmla="*/ 19 w 34"/>
                <a:gd name="T45" fmla="*/ 12 h 26"/>
                <a:gd name="T46" fmla="*/ 20 w 34"/>
                <a:gd name="T47" fmla="*/ 11 h 26"/>
                <a:gd name="T48" fmla="*/ 21 w 34"/>
                <a:gd name="T49" fmla="*/ 11 h 26"/>
                <a:gd name="T50" fmla="*/ 21 w 34"/>
                <a:gd name="T51" fmla="*/ 10 h 26"/>
                <a:gd name="T52" fmla="*/ 22 w 34"/>
                <a:gd name="T53" fmla="*/ 10 h 26"/>
                <a:gd name="T54" fmla="*/ 23 w 34"/>
                <a:gd name="T55" fmla="*/ 9 h 26"/>
                <a:gd name="T56" fmla="*/ 24 w 34"/>
                <a:gd name="T57" fmla="*/ 8 h 26"/>
                <a:gd name="T58" fmla="*/ 25 w 34"/>
                <a:gd name="T59" fmla="*/ 6 h 26"/>
                <a:gd name="T60" fmla="*/ 26 w 34"/>
                <a:gd name="T61" fmla="*/ 6 h 26"/>
                <a:gd name="T62" fmla="*/ 27 w 34"/>
                <a:gd name="T63" fmla="*/ 5 h 26"/>
                <a:gd name="T64" fmla="*/ 28 w 34"/>
                <a:gd name="T65" fmla="*/ 5 h 26"/>
                <a:gd name="T66" fmla="*/ 28 w 34"/>
                <a:gd name="T67" fmla="*/ 4 h 26"/>
                <a:gd name="T68" fmla="*/ 29 w 34"/>
                <a:gd name="T69" fmla="*/ 4 h 26"/>
                <a:gd name="T70" fmla="*/ 29 w 34"/>
                <a:gd name="T71" fmla="*/ 3 h 26"/>
                <a:gd name="T72" fmla="*/ 30 w 34"/>
                <a:gd name="T73" fmla="*/ 3 h 26"/>
                <a:gd name="T74" fmla="*/ 31 w 34"/>
                <a:gd name="T75" fmla="*/ 2 h 26"/>
                <a:gd name="T76" fmla="*/ 32 w 34"/>
                <a:gd name="T77" fmla="*/ 1 h 26"/>
                <a:gd name="T78" fmla="*/ 33 w 34"/>
                <a:gd name="T79" fmla="*/ 1 h 26"/>
                <a:gd name="T80" fmla="*/ 33 w 34"/>
                <a:gd name="T81" fmla="*/ 0 h 26"/>
                <a:gd name="T82" fmla="*/ 34 w 34"/>
                <a:gd name="T8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4" h="26">
                  <a:moveTo>
                    <a:pt x="0" y="26"/>
                  </a:moveTo>
                  <a:lnTo>
                    <a:pt x="2" y="26"/>
                  </a:lnTo>
                  <a:lnTo>
                    <a:pt x="2" y="25"/>
                  </a:lnTo>
                  <a:lnTo>
                    <a:pt x="3" y="25"/>
                  </a:lnTo>
                  <a:lnTo>
                    <a:pt x="4" y="23"/>
                  </a:lnTo>
                  <a:lnTo>
                    <a:pt x="5" y="22"/>
                  </a:lnTo>
                  <a:lnTo>
                    <a:pt x="6" y="22"/>
                  </a:lnTo>
                  <a:lnTo>
                    <a:pt x="6" y="21"/>
                  </a:lnTo>
                  <a:lnTo>
                    <a:pt x="7" y="21"/>
                  </a:lnTo>
                  <a:lnTo>
                    <a:pt x="8" y="20"/>
                  </a:lnTo>
                  <a:lnTo>
                    <a:pt x="8" y="19"/>
                  </a:lnTo>
                  <a:lnTo>
                    <a:pt x="9" y="19"/>
                  </a:lnTo>
                  <a:lnTo>
                    <a:pt x="10" y="18"/>
                  </a:lnTo>
                  <a:lnTo>
                    <a:pt x="11" y="17"/>
                  </a:lnTo>
                  <a:lnTo>
                    <a:pt x="12" y="17"/>
                  </a:lnTo>
                  <a:lnTo>
                    <a:pt x="12" y="16"/>
                  </a:lnTo>
                  <a:lnTo>
                    <a:pt x="13" y="16"/>
                  </a:lnTo>
                  <a:lnTo>
                    <a:pt x="14" y="15"/>
                  </a:lnTo>
                  <a:lnTo>
                    <a:pt x="15" y="14"/>
                  </a:lnTo>
                  <a:lnTo>
                    <a:pt x="16" y="14"/>
                  </a:lnTo>
                  <a:lnTo>
                    <a:pt x="16" y="13"/>
                  </a:lnTo>
                  <a:lnTo>
                    <a:pt x="17" y="13"/>
                  </a:lnTo>
                  <a:lnTo>
                    <a:pt x="19" y="12"/>
                  </a:lnTo>
                  <a:lnTo>
                    <a:pt x="20" y="11"/>
                  </a:lnTo>
                  <a:lnTo>
                    <a:pt x="21" y="11"/>
                  </a:lnTo>
                  <a:lnTo>
                    <a:pt x="21" y="10"/>
                  </a:lnTo>
                  <a:lnTo>
                    <a:pt x="22" y="10"/>
                  </a:lnTo>
                  <a:lnTo>
                    <a:pt x="23" y="9"/>
                  </a:lnTo>
                  <a:lnTo>
                    <a:pt x="24" y="8"/>
                  </a:lnTo>
                  <a:lnTo>
                    <a:pt x="25" y="6"/>
                  </a:lnTo>
                  <a:lnTo>
                    <a:pt x="26" y="6"/>
                  </a:lnTo>
                  <a:lnTo>
                    <a:pt x="27" y="5"/>
                  </a:lnTo>
                  <a:lnTo>
                    <a:pt x="28" y="5"/>
                  </a:lnTo>
                  <a:lnTo>
                    <a:pt x="28" y="4"/>
                  </a:lnTo>
                  <a:lnTo>
                    <a:pt x="29" y="4"/>
                  </a:lnTo>
                  <a:lnTo>
                    <a:pt x="29" y="3"/>
                  </a:lnTo>
                  <a:lnTo>
                    <a:pt x="30" y="3"/>
                  </a:lnTo>
                  <a:lnTo>
                    <a:pt x="31" y="2"/>
                  </a:lnTo>
                  <a:lnTo>
                    <a:pt x="32" y="1"/>
                  </a:lnTo>
                  <a:lnTo>
                    <a:pt x="33" y="1"/>
                  </a:lnTo>
                  <a:lnTo>
                    <a:pt x="33" y="0"/>
                  </a:lnTo>
                  <a:lnTo>
                    <a:pt x="34" y="0"/>
                  </a:lnTo>
                </a:path>
              </a:pathLst>
            </a:custGeom>
            <a:noFill/>
            <a:ln w="8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59" name="Freeform 5231"/>
          <p:cNvSpPr>
            <a:spLocks/>
          </p:cNvSpPr>
          <p:nvPr/>
        </p:nvSpPr>
        <p:spPr bwMode="auto">
          <a:xfrm>
            <a:off x="5194300" y="2305051"/>
            <a:ext cx="47625" cy="36513"/>
          </a:xfrm>
          <a:custGeom>
            <a:avLst/>
            <a:gdLst>
              <a:gd name="T0" fmla="*/ 0 w 30"/>
              <a:gd name="T1" fmla="*/ 23 h 23"/>
              <a:gd name="T2" fmla="*/ 0 w 30"/>
              <a:gd name="T3" fmla="*/ 22 h 23"/>
              <a:gd name="T4" fmla="*/ 1 w 30"/>
              <a:gd name="T5" fmla="*/ 22 h 23"/>
              <a:gd name="T6" fmla="*/ 3 w 30"/>
              <a:gd name="T7" fmla="*/ 21 h 23"/>
              <a:gd name="T8" fmla="*/ 4 w 30"/>
              <a:gd name="T9" fmla="*/ 21 h 23"/>
              <a:gd name="T10" fmla="*/ 4 w 30"/>
              <a:gd name="T11" fmla="*/ 20 h 23"/>
              <a:gd name="T12" fmla="*/ 5 w 30"/>
              <a:gd name="T13" fmla="*/ 20 h 23"/>
              <a:gd name="T14" fmla="*/ 6 w 30"/>
              <a:gd name="T15" fmla="*/ 19 h 23"/>
              <a:gd name="T16" fmla="*/ 7 w 30"/>
              <a:gd name="T17" fmla="*/ 18 h 23"/>
              <a:gd name="T18" fmla="*/ 8 w 30"/>
              <a:gd name="T19" fmla="*/ 17 h 23"/>
              <a:gd name="T20" fmla="*/ 9 w 30"/>
              <a:gd name="T21" fmla="*/ 17 h 23"/>
              <a:gd name="T22" fmla="*/ 9 w 30"/>
              <a:gd name="T23" fmla="*/ 16 h 23"/>
              <a:gd name="T24" fmla="*/ 10 w 30"/>
              <a:gd name="T25" fmla="*/ 16 h 23"/>
              <a:gd name="T26" fmla="*/ 11 w 30"/>
              <a:gd name="T27" fmla="*/ 15 h 23"/>
              <a:gd name="T28" fmla="*/ 12 w 30"/>
              <a:gd name="T29" fmla="*/ 14 h 23"/>
              <a:gd name="T30" fmla="*/ 13 w 30"/>
              <a:gd name="T31" fmla="*/ 14 h 23"/>
              <a:gd name="T32" fmla="*/ 13 w 30"/>
              <a:gd name="T33" fmla="*/ 12 h 23"/>
              <a:gd name="T34" fmla="*/ 14 w 30"/>
              <a:gd name="T35" fmla="*/ 12 h 23"/>
              <a:gd name="T36" fmla="*/ 14 w 30"/>
              <a:gd name="T37" fmla="*/ 11 h 23"/>
              <a:gd name="T38" fmla="*/ 15 w 30"/>
              <a:gd name="T39" fmla="*/ 11 h 23"/>
              <a:gd name="T40" fmla="*/ 16 w 30"/>
              <a:gd name="T41" fmla="*/ 10 h 23"/>
              <a:gd name="T42" fmla="*/ 17 w 30"/>
              <a:gd name="T43" fmla="*/ 10 h 23"/>
              <a:gd name="T44" fmla="*/ 17 w 30"/>
              <a:gd name="T45" fmla="*/ 9 h 23"/>
              <a:gd name="T46" fmla="*/ 18 w 30"/>
              <a:gd name="T47" fmla="*/ 9 h 23"/>
              <a:gd name="T48" fmla="*/ 18 w 30"/>
              <a:gd name="T49" fmla="*/ 8 h 23"/>
              <a:gd name="T50" fmla="*/ 20 w 30"/>
              <a:gd name="T51" fmla="*/ 8 h 23"/>
              <a:gd name="T52" fmla="*/ 21 w 30"/>
              <a:gd name="T53" fmla="*/ 7 h 23"/>
              <a:gd name="T54" fmla="*/ 22 w 30"/>
              <a:gd name="T55" fmla="*/ 7 h 23"/>
              <a:gd name="T56" fmla="*/ 22 w 30"/>
              <a:gd name="T57" fmla="*/ 6 h 23"/>
              <a:gd name="T58" fmla="*/ 23 w 30"/>
              <a:gd name="T59" fmla="*/ 6 h 23"/>
              <a:gd name="T60" fmla="*/ 23 w 30"/>
              <a:gd name="T61" fmla="*/ 5 h 23"/>
              <a:gd name="T62" fmla="*/ 24 w 30"/>
              <a:gd name="T63" fmla="*/ 5 h 23"/>
              <a:gd name="T64" fmla="*/ 25 w 30"/>
              <a:gd name="T65" fmla="*/ 4 h 23"/>
              <a:gd name="T66" fmla="*/ 26 w 30"/>
              <a:gd name="T67" fmla="*/ 3 h 23"/>
              <a:gd name="T68" fmla="*/ 27 w 30"/>
              <a:gd name="T69" fmla="*/ 3 h 23"/>
              <a:gd name="T70" fmla="*/ 27 w 30"/>
              <a:gd name="T71" fmla="*/ 2 h 23"/>
              <a:gd name="T72" fmla="*/ 28 w 30"/>
              <a:gd name="T73" fmla="*/ 2 h 23"/>
              <a:gd name="T74" fmla="*/ 29 w 30"/>
              <a:gd name="T75" fmla="*/ 1 h 23"/>
              <a:gd name="T76" fmla="*/ 30 w 30"/>
              <a:gd name="T77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0" h="23">
                <a:moveTo>
                  <a:pt x="0" y="23"/>
                </a:moveTo>
                <a:lnTo>
                  <a:pt x="0" y="22"/>
                </a:lnTo>
                <a:lnTo>
                  <a:pt x="1" y="22"/>
                </a:lnTo>
                <a:lnTo>
                  <a:pt x="3" y="21"/>
                </a:lnTo>
                <a:lnTo>
                  <a:pt x="4" y="21"/>
                </a:lnTo>
                <a:lnTo>
                  <a:pt x="4" y="20"/>
                </a:lnTo>
                <a:lnTo>
                  <a:pt x="5" y="20"/>
                </a:lnTo>
                <a:lnTo>
                  <a:pt x="6" y="19"/>
                </a:lnTo>
                <a:lnTo>
                  <a:pt x="7" y="18"/>
                </a:lnTo>
                <a:lnTo>
                  <a:pt x="8" y="17"/>
                </a:lnTo>
                <a:lnTo>
                  <a:pt x="9" y="17"/>
                </a:lnTo>
                <a:lnTo>
                  <a:pt x="9" y="16"/>
                </a:lnTo>
                <a:lnTo>
                  <a:pt x="10" y="16"/>
                </a:lnTo>
                <a:lnTo>
                  <a:pt x="11" y="15"/>
                </a:lnTo>
                <a:lnTo>
                  <a:pt x="12" y="14"/>
                </a:lnTo>
                <a:lnTo>
                  <a:pt x="13" y="14"/>
                </a:lnTo>
                <a:lnTo>
                  <a:pt x="13" y="12"/>
                </a:lnTo>
                <a:lnTo>
                  <a:pt x="14" y="12"/>
                </a:lnTo>
                <a:lnTo>
                  <a:pt x="14" y="11"/>
                </a:lnTo>
                <a:lnTo>
                  <a:pt x="15" y="11"/>
                </a:lnTo>
                <a:lnTo>
                  <a:pt x="16" y="10"/>
                </a:lnTo>
                <a:lnTo>
                  <a:pt x="17" y="10"/>
                </a:lnTo>
                <a:lnTo>
                  <a:pt x="17" y="9"/>
                </a:lnTo>
                <a:lnTo>
                  <a:pt x="18" y="9"/>
                </a:lnTo>
                <a:lnTo>
                  <a:pt x="18" y="8"/>
                </a:lnTo>
                <a:lnTo>
                  <a:pt x="20" y="8"/>
                </a:lnTo>
                <a:lnTo>
                  <a:pt x="21" y="7"/>
                </a:lnTo>
                <a:lnTo>
                  <a:pt x="22" y="7"/>
                </a:lnTo>
                <a:lnTo>
                  <a:pt x="22" y="6"/>
                </a:lnTo>
                <a:lnTo>
                  <a:pt x="23" y="6"/>
                </a:lnTo>
                <a:lnTo>
                  <a:pt x="23" y="5"/>
                </a:lnTo>
                <a:lnTo>
                  <a:pt x="24" y="5"/>
                </a:lnTo>
                <a:lnTo>
                  <a:pt x="25" y="4"/>
                </a:lnTo>
                <a:lnTo>
                  <a:pt x="26" y="3"/>
                </a:lnTo>
                <a:lnTo>
                  <a:pt x="27" y="3"/>
                </a:lnTo>
                <a:lnTo>
                  <a:pt x="27" y="2"/>
                </a:lnTo>
                <a:lnTo>
                  <a:pt x="28" y="2"/>
                </a:lnTo>
                <a:lnTo>
                  <a:pt x="29" y="1"/>
                </a:lnTo>
                <a:lnTo>
                  <a:pt x="30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0" name="Freeform 5232"/>
          <p:cNvSpPr>
            <a:spLocks/>
          </p:cNvSpPr>
          <p:nvPr/>
        </p:nvSpPr>
        <p:spPr bwMode="auto">
          <a:xfrm>
            <a:off x="5241925" y="2273301"/>
            <a:ext cx="42863" cy="31750"/>
          </a:xfrm>
          <a:custGeom>
            <a:avLst/>
            <a:gdLst>
              <a:gd name="T0" fmla="*/ 0 w 27"/>
              <a:gd name="T1" fmla="*/ 20 h 20"/>
              <a:gd name="T2" fmla="*/ 1 w 27"/>
              <a:gd name="T3" fmla="*/ 19 h 20"/>
              <a:gd name="T4" fmla="*/ 2 w 27"/>
              <a:gd name="T5" fmla="*/ 19 h 20"/>
              <a:gd name="T6" fmla="*/ 2 w 27"/>
              <a:gd name="T7" fmla="*/ 18 h 20"/>
              <a:gd name="T8" fmla="*/ 3 w 27"/>
              <a:gd name="T9" fmla="*/ 18 h 20"/>
              <a:gd name="T10" fmla="*/ 4 w 27"/>
              <a:gd name="T11" fmla="*/ 17 h 20"/>
              <a:gd name="T12" fmla="*/ 5 w 27"/>
              <a:gd name="T13" fmla="*/ 17 h 20"/>
              <a:gd name="T14" fmla="*/ 5 w 27"/>
              <a:gd name="T15" fmla="*/ 16 h 20"/>
              <a:gd name="T16" fmla="*/ 6 w 27"/>
              <a:gd name="T17" fmla="*/ 16 h 20"/>
              <a:gd name="T18" fmla="*/ 6 w 27"/>
              <a:gd name="T19" fmla="*/ 14 h 20"/>
              <a:gd name="T20" fmla="*/ 8 w 27"/>
              <a:gd name="T21" fmla="*/ 14 h 20"/>
              <a:gd name="T22" fmla="*/ 9 w 27"/>
              <a:gd name="T23" fmla="*/ 13 h 20"/>
              <a:gd name="T24" fmla="*/ 10 w 27"/>
              <a:gd name="T25" fmla="*/ 12 h 20"/>
              <a:gd name="T26" fmla="*/ 11 w 27"/>
              <a:gd name="T27" fmla="*/ 12 h 20"/>
              <a:gd name="T28" fmla="*/ 11 w 27"/>
              <a:gd name="T29" fmla="*/ 11 h 20"/>
              <a:gd name="T30" fmla="*/ 12 w 27"/>
              <a:gd name="T31" fmla="*/ 11 h 20"/>
              <a:gd name="T32" fmla="*/ 12 w 27"/>
              <a:gd name="T33" fmla="*/ 10 h 20"/>
              <a:gd name="T34" fmla="*/ 13 w 27"/>
              <a:gd name="T35" fmla="*/ 10 h 20"/>
              <a:gd name="T36" fmla="*/ 14 w 27"/>
              <a:gd name="T37" fmla="*/ 9 h 20"/>
              <a:gd name="T38" fmla="*/ 15 w 27"/>
              <a:gd name="T39" fmla="*/ 8 h 20"/>
              <a:gd name="T40" fmla="*/ 16 w 27"/>
              <a:gd name="T41" fmla="*/ 8 h 20"/>
              <a:gd name="T42" fmla="*/ 16 w 27"/>
              <a:gd name="T43" fmla="*/ 7 h 20"/>
              <a:gd name="T44" fmla="*/ 17 w 27"/>
              <a:gd name="T45" fmla="*/ 7 h 20"/>
              <a:gd name="T46" fmla="*/ 18 w 27"/>
              <a:gd name="T47" fmla="*/ 6 h 20"/>
              <a:gd name="T48" fmla="*/ 19 w 27"/>
              <a:gd name="T49" fmla="*/ 5 h 20"/>
              <a:gd name="T50" fmla="*/ 20 w 27"/>
              <a:gd name="T51" fmla="*/ 5 h 20"/>
              <a:gd name="T52" fmla="*/ 20 w 27"/>
              <a:gd name="T53" fmla="*/ 4 h 20"/>
              <a:gd name="T54" fmla="*/ 21 w 27"/>
              <a:gd name="T55" fmla="*/ 4 h 20"/>
              <a:gd name="T56" fmla="*/ 21 w 27"/>
              <a:gd name="T57" fmla="*/ 3 h 20"/>
              <a:gd name="T58" fmla="*/ 22 w 27"/>
              <a:gd name="T59" fmla="*/ 3 h 20"/>
              <a:gd name="T60" fmla="*/ 23 w 27"/>
              <a:gd name="T61" fmla="*/ 2 h 20"/>
              <a:gd name="T62" fmla="*/ 25 w 27"/>
              <a:gd name="T63" fmla="*/ 2 h 20"/>
              <a:gd name="T64" fmla="*/ 25 w 27"/>
              <a:gd name="T65" fmla="*/ 1 h 20"/>
              <a:gd name="T66" fmla="*/ 26 w 27"/>
              <a:gd name="T67" fmla="*/ 1 h 20"/>
              <a:gd name="T68" fmla="*/ 26 w 27"/>
              <a:gd name="T69" fmla="*/ 0 h 20"/>
              <a:gd name="T70" fmla="*/ 27 w 27"/>
              <a:gd name="T71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7" h="20">
                <a:moveTo>
                  <a:pt x="0" y="20"/>
                </a:moveTo>
                <a:lnTo>
                  <a:pt x="1" y="19"/>
                </a:lnTo>
                <a:lnTo>
                  <a:pt x="2" y="19"/>
                </a:lnTo>
                <a:lnTo>
                  <a:pt x="2" y="18"/>
                </a:lnTo>
                <a:lnTo>
                  <a:pt x="3" y="18"/>
                </a:lnTo>
                <a:lnTo>
                  <a:pt x="4" y="17"/>
                </a:lnTo>
                <a:lnTo>
                  <a:pt x="5" y="17"/>
                </a:lnTo>
                <a:lnTo>
                  <a:pt x="5" y="16"/>
                </a:lnTo>
                <a:lnTo>
                  <a:pt x="6" y="16"/>
                </a:lnTo>
                <a:lnTo>
                  <a:pt x="6" y="14"/>
                </a:lnTo>
                <a:lnTo>
                  <a:pt x="8" y="14"/>
                </a:lnTo>
                <a:lnTo>
                  <a:pt x="9" y="13"/>
                </a:lnTo>
                <a:lnTo>
                  <a:pt x="10" y="12"/>
                </a:lnTo>
                <a:lnTo>
                  <a:pt x="11" y="12"/>
                </a:lnTo>
                <a:lnTo>
                  <a:pt x="11" y="11"/>
                </a:lnTo>
                <a:lnTo>
                  <a:pt x="12" y="11"/>
                </a:lnTo>
                <a:lnTo>
                  <a:pt x="12" y="10"/>
                </a:lnTo>
                <a:lnTo>
                  <a:pt x="13" y="10"/>
                </a:lnTo>
                <a:lnTo>
                  <a:pt x="14" y="9"/>
                </a:lnTo>
                <a:lnTo>
                  <a:pt x="15" y="8"/>
                </a:lnTo>
                <a:lnTo>
                  <a:pt x="16" y="8"/>
                </a:lnTo>
                <a:lnTo>
                  <a:pt x="16" y="7"/>
                </a:lnTo>
                <a:lnTo>
                  <a:pt x="17" y="7"/>
                </a:lnTo>
                <a:lnTo>
                  <a:pt x="18" y="6"/>
                </a:lnTo>
                <a:lnTo>
                  <a:pt x="19" y="5"/>
                </a:lnTo>
                <a:lnTo>
                  <a:pt x="20" y="5"/>
                </a:lnTo>
                <a:lnTo>
                  <a:pt x="20" y="4"/>
                </a:lnTo>
                <a:lnTo>
                  <a:pt x="21" y="4"/>
                </a:lnTo>
                <a:lnTo>
                  <a:pt x="21" y="3"/>
                </a:lnTo>
                <a:lnTo>
                  <a:pt x="22" y="3"/>
                </a:lnTo>
                <a:lnTo>
                  <a:pt x="23" y="2"/>
                </a:lnTo>
                <a:lnTo>
                  <a:pt x="25" y="2"/>
                </a:lnTo>
                <a:lnTo>
                  <a:pt x="25" y="1"/>
                </a:lnTo>
                <a:lnTo>
                  <a:pt x="26" y="1"/>
                </a:lnTo>
                <a:lnTo>
                  <a:pt x="26" y="0"/>
                </a:lnTo>
                <a:lnTo>
                  <a:pt x="27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" name="Freeform 5233"/>
          <p:cNvSpPr>
            <a:spLocks/>
          </p:cNvSpPr>
          <p:nvPr/>
        </p:nvSpPr>
        <p:spPr bwMode="auto">
          <a:xfrm>
            <a:off x="5284788" y="2244726"/>
            <a:ext cx="38100" cy="28575"/>
          </a:xfrm>
          <a:custGeom>
            <a:avLst/>
            <a:gdLst>
              <a:gd name="T0" fmla="*/ 0 w 24"/>
              <a:gd name="T1" fmla="*/ 18 h 18"/>
              <a:gd name="T2" fmla="*/ 1 w 24"/>
              <a:gd name="T3" fmla="*/ 17 h 18"/>
              <a:gd name="T4" fmla="*/ 2 w 24"/>
              <a:gd name="T5" fmla="*/ 17 h 18"/>
              <a:gd name="T6" fmla="*/ 2 w 24"/>
              <a:gd name="T7" fmla="*/ 15 h 18"/>
              <a:gd name="T8" fmla="*/ 3 w 24"/>
              <a:gd name="T9" fmla="*/ 15 h 18"/>
              <a:gd name="T10" fmla="*/ 3 w 24"/>
              <a:gd name="T11" fmla="*/ 14 h 18"/>
              <a:gd name="T12" fmla="*/ 4 w 24"/>
              <a:gd name="T13" fmla="*/ 14 h 18"/>
              <a:gd name="T14" fmla="*/ 5 w 24"/>
              <a:gd name="T15" fmla="*/ 13 h 18"/>
              <a:gd name="T16" fmla="*/ 6 w 24"/>
              <a:gd name="T17" fmla="*/ 13 h 18"/>
              <a:gd name="T18" fmla="*/ 6 w 24"/>
              <a:gd name="T19" fmla="*/ 12 h 18"/>
              <a:gd name="T20" fmla="*/ 7 w 24"/>
              <a:gd name="T21" fmla="*/ 12 h 18"/>
              <a:gd name="T22" fmla="*/ 8 w 24"/>
              <a:gd name="T23" fmla="*/ 11 h 18"/>
              <a:gd name="T24" fmla="*/ 8 w 24"/>
              <a:gd name="T25" fmla="*/ 10 h 18"/>
              <a:gd name="T26" fmla="*/ 9 w 24"/>
              <a:gd name="T27" fmla="*/ 10 h 18"/>
              <a:gd name="T28" fmla="*/ 10 w 24"/>
              <a:gd name="T29" fmla="*/ 9 h 18"/>
              <a:gd name="T30" fmla="*/ 11 w 24"/>
              <a:gd name="T31" fmla="*/ 9 h 18"/>
              <a:gd name="T32" fmla="*/ 11 w 24"/>
              <a:gd name="T33" fmla="*/ 8 h 18"/>
              <a:gd name="T34" fmla="*/ 12 w 24"/>
              <a:gd name="T35" fmla="*/ 8 h 18"/>
              <a:gd name="T36" fmla="*/ 13 w 24"/>
              <a:gd name="T37" fmla="*/ 7 h 18"/>
              <a:gd name="T38" fmla="*/ 14 w 24"/>
              <a:gd name="T39" fmla="*/ 7 h 18"/>
              <a:gd name="T40" fmla="*/ 14 w 24"/>
              <a:gd name="T41" fmla="*/ 6 h 18"/>
              <a:gd name="T42" fmla="*/ 16 w 24"/>
              <a:gd name="T43" fmla="*/ 6 h 18"/>
              <a:gd name="T44" fmla="*/ 16 w 24"/>
              <a:gd name="T45" fmla="*/ 5 h 18"/>
              <a:gd name="T46" fmla="*/ 17 w 24"/>
              <a:gd name="T47" fmla="*/ 5 h 18"/>
              <a:gd name="T48" fmla="*/ 17 w 24"/>
              <a:gd name="T49" fmla="*/ 4 h 18"/>
              <a:gd name="T50" fmla="*/ 18 w 24"/>
              <a:gd name="T51" fmla="*/ 4 h 18"/>
              <a:gd name="T52" fmla="*/ 19 w 24"/>
              <a:gd name="T53" fmla="*/ 3 h 18"/>
              <a:gd name="T54" fmla="*/ 20 w 24"/>
              <a:gd name="T55" fmla="*/ 3 h 18"/>
              <a:gd name="T56" fmla="*/ 20 w 24"/>
              <a:gd name="T57" fmla="*/ 2 h 18"/>
              <a:gd name="T58" fmla="*/ 21 w 24"/>
              <a:gd name="T59" fmla="*/ 2 h 18"/>
              <a:gd name="T60" fmla="*/ 21 w 24"/>
              <a:gd name="T61" fmla="*/ 1 h 18"/>
              <a:gd name="T62" fmla="*/ 22 w 24"/>
              <a:gd name="T63" fmla="*/ 1 h 18"/>
              <a:gd name="T64" fmla="*/ 23 w 24"/>
              <a:gd name="T65" fmla="*/ 0 h 18"/>
              <a:gd name="T66" fmla="*/ 24 w 24"/>
              <a:gd name="T67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4" h="18">
                <a:moveTo>
                  <a:pt x="0" y="18"/>
                </a:moveTo>
                <a:lnTo>
                  <a:pt x="1" y="17"/>
                </a:lnTo>
                <a:lnTo>
                  <a:pt x="2" y="17"/>
                </a:lnTo>
                <a:lnTo>
                  <a:pt x="2" y="15"/>
                </a:lnTo>
                <a:lnTo>
                  <a:pt x="3" y="15"/>
                </a:lnTo>
                <a:lnTo>
                  <a:pt x="3" y="14"/>
                </a:lnTo>
                <a:lnTo>
                  <a:pt x="4" y="14"/>
                </a:lnTo>
                <a:lnTo>
                  <a:pt x="5" y="13"/>
                </a:lnTo>
                <a:lnTo>
                  <a:pt x="6" y="13"/>
                </a:lnTo>
                <a:lnTo>
                  <a:pt x="6" y="12"/>
                </a:lnTo>
                <a:lnTo>
                  <a:pt x="7" y="12"/>
                </a:lnTo>
                <a:lnTo>
                  <a:pt x="8" y="11"/>
                </a:lnTo>
                <a:lnTo>
                  <a:pt x="8" y="10"/>
                </a:lnTo>
                <a:lnTo>
                  <a:pt x="9" y="10"/>
                </a:lnTo>
                <a:lnTo>
                  <a:pt x="10" y="9"/>
                </a:lnTo>
                <a:lnTo>
                  <a:pt x="11" y="9"/>
                </a:lnTo>
                <a:lnTo>
                  <a:pt x="11" y="8"/>
                </a:lnTo>
                <a:lnTo>
                  <a:pt x="12" y="8"/>
                </a:lnTo>
                <a:lnTo>
                  <a:pt x="13" y="7"/>
                </a:lnTo>
                <a:lnTo>
                  <a:pt x="14" y="7"/>
                </a:lnTo>
                <a:lnTo>
                  <a:pt x="14" y="6"/>
                </a:lnTo>
                <a:lnTo>
                  <a:pt x="16" y="6"/>
                </a:lnTo>
                <a:lnTo>
                  <a:pt x="16" y="5"/>
                </a:lnTo>
                <a:lnTo>
                  <a:pt x="17" y="5"/>
                </a:lnTo>
                <a:lnTo>
                  <a:pt x="17" y="4"/>
                </a:lnTo>
                <a:lnTo>
                  <a:pt x="18" y="4"/>
                </a:lnTo>
                <a:lnTo>
                  <a:pt x="19" y="3"/>
                </a:lnTo>
                <a:lnTo>
                  <a:pt x="20" y="3"/>
                </a:lnTo>
                <a:lnTo>
                  <a:pt x="20" y="2"/>
                </a:lnTo>
                <a:lnTo>
                  <a:pt x="21" y="2"/>
                </a:lnTo>
                <a:lnTo>
                  <a:pt x="21" y="1"/>
                </a:lnTo>
                <a:lnTo>
                  <a:pt x="22" y="1"/>
                </a:lnTo>
                <a:lnTo>
                  <a:pt x="23" y="0"/>
                </a:lnTo>
                <a:lnTo>
                  <a:pt x="24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2" name="Freeform 5234"/>
          <p:cNvSpPr>
            <a:spLocks/>
          </p:cNvSpPr>
          <p:nvPr/>
        </p:nvSpPr>
        <p:spPr bwMode="auto">
          <a:xfrm>
            <a:off x="5322888" y="2217738"/>
            <a:ext cx="33338" cy="26988"/>
          </a:xfrm>
          <a:custGeom>
            <a:avLst/>
            <a:gdLst>
              <a:gd name="T0" fmla="*/ 0 w 21"/>
              <a:gd name="T1" fmla="*/ 17 h 17"/>
              <a:gd name="T2" fmla="*/ 0 w 21"/>
              <a:gd name="T3" fmla="*/ 16 h 17"/>
              <a:gd name="T4" fmla="*/ 1 w 21"/>
              <a:gd name="T5" fmla="*/ 16 h 17"/>
              <a:gd name="T6" fmla="*/ 1 w 21"/>
              <a:gd name="T7" fmla="*/ 14 h 17"/>
              <a:gd name="T8" fmla="*/ 2 w 21"/>
              <a:gd name="T9" fmla="*/ 14 h 17"/>
              <a:gd name="T10" fmla="*/ 3 w 21"/>
              <a:gd name="T11" fmla="*/ 13 h 17"/>
              <a:gd name="T12" fmla="*/ 4 w 21"/>
              <a:gd name="T13" fmla="*/ 13 h 17"/>
              <a:gd name="T14" fmla="*/ 4 w 21"/>
              <a:gd name="T15" fmla="*/ 12 h 17"/>
              <a:gd name="T16" fmla="*/ 5 w 21"/>
              <a:gd name="T17" fmla="*/ 12 h 17"/>
              <a:gd name="T18" fmla="*/ 5 w 21"/>
              <a:gd name="T19" fmla="*/ 11 h 17"/>
              <a:gd name="T20" fmla="*/ 6 w 21"/>
              <a:gd name="T21" fmla="*/ 11 h 17"/>
              <a:gd name="T22" fmla="*/ 7 w 21"/>
              <a:gd name="T23" fmla="*/ 10 h 17"/>
              <a:gd name="T24" fmla="*/ 9 w 21"/>
              <a:gd name="T25" fmla="*/ 9 h 17"/>
              <a:gd name="T26" fmla="*/ 10 w 21"/>
              <a:gd name="T27" fmla="*/ 9 h 17"/>
              <a:gd name="T28" fmla="*/ 10 w 21"/>
              <a:gd name="T29" fmla="*/ 8 h 17"/>
              <a:gd name="T30" fmla="*/ 11 w 21"/>
              <a:gd name="T31" fmla="*/ 8 h 17"/>
              <a:gd name="T32" fmla="*/ 11 w 21"/>
              <a:gd name="T33" fmla="*/ 7 h 17"/>
              <a:gd name="T34" fmla="*/ 12 w 21"/>
              <a:gd name="T35" fmla="*/ 7 h 17"/>
              <a:gd name="T36" fmla="*/ 13 w 21"/>
              <a:gd name="T37" fmla="*/ 6 h 17"/>
              <a:gd name="T38" fmla="*/ 14 w 21"/>
              <a:gd name="T39" fmla="*/ 5 h 17"/>
              <a:gd name="T40" fmla="*/ 15 w 21"/>
              <a:gd name="T41" fmla="*/ 5 h 17"/>
              <a:gd name="T42" fmla="*/ 15 w 21"/>
              <a:gd name="T43" fmla="*/ 4 h 17"/>
              <a:gd name="T44" fmla="*/ 16 w 21"/>
              <a:gd name="T45" fmla="*/ 4 h 17"/>
              <a:gd name="T46" fmla="*/ 16 w 21"/>
              <a:gd name="T47" fmla="*/ 3 h 17"/>
              <a:gd name="T48" fmla="*/ 18 w 21"/>
              <a:gd name="T49" fmla="*/ 3 h 17"/>
              <a:gd name="T50" fmla="*/ 18 w 21"/>
              <a:gd name="T51" fmla="*/ 2 h 17"/>
              <a:gd name="T52" fmla="*/ 19 w 21"/>
              <a:gd name="T53" fmla="*/ 2 h 17"/>
              <a:gd name="T54" fmla="*/ 19 w 21"/>
              <a:gd name="T55" fmla="*/ 1 h 17"/>
              <a:gd name="T56" fmla="*/ 20 w 21"/>
              <a:gd name="T57" fmla="*/ 1 h 17"/>
              <a:gd name="T58" fmla="*/ 21 w 21"/>
              <a:gd name="T59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1" h="17">
                <a:moveTo>
                  <a:pt x="0" y="17"/>
                </a:moveTo>
                <a:lnTo>
                  <a:pt x="0" y="16"/>
                </a:lnTo>
                <a:lnTo>
                  <a:pt x="1" y="16"/>
                </a:lnTo>
                <a:lnTo>
                  <a:pt x="1" y="14"/>
                </a:lnTo>
                <a:lnTo>
                  <a:pt x="2" y="14"/>
                </a:lnTo>
                <a:lnTo>
                  <a:pt x="3" y="13"/>
                </a:lnTo>
                <a:lnTo>
                  <a:pt x="4" y="13"/>
                </a:lnTo>
                <a:lnTo>
                  <a:pt x="4" y="12"/>
                </a:lnTo>
                <a:lnTo>
                  <a:pt x="5" y="12"/>
                </a:lnTo>
                <a:lnTo>
                  <a:pt x="5" y="11"/>
                </a:lnTo>
                <a:lnTo>
                  <a:pt x="6" y="11"/>
                </a:lnTo>
                <a:lnTo>
                  <a:pt x="7" y="10"/>
                </a:lnTo>
                <a:lnTo>
                  <a:pt x="9" y="9"/>
                </a:lnTo>
                <a:lnTo>
                  <a:pt x="10" y="9"/>
                </a:lnTo>
                <a:lnTo>
                  <a:pt x="10" y="8"/>
                </a:lnTo>
                <a:lnTo>
                  <a:pt x="11" y="8"/>
                </a:lnTo>
                <a:lnTo>
                  <a:pt x="11" y="7"/>
                </a:lnTo>
                <a:lnTo>
                  <a:pt x="12" y="7"/>
                </a:lnTo>
                <a:lnTo>
                  <a:pt x="13" y="6"/>
                </a:lnTo>
                <a:lnTo>
                  <a:pt x="14" y="5"/>
                </a:lnTo>
                <a:lnTo>
                  <a:pt x="15" y="5"/>
                </a:lnTo>
                <a:lnTo>
                  <a:pt x="15" y="4"/>
                </a:lnTo>
                <a:lnTo>
                  <a:pt x="16" y="4"/>
                </a:lnTo>
                <a:lnTo>
                  <a:pt x="16" y="3"/>
                </a:lnTo>
                <a:lnTo>
                  <a:pt x="18" y="3"/>
                </a:lnTo>
                <a:lnTo>
                  <a:pt x="18" y="2"/>
                </a:lnTo>
                <a:lnTo>
                  <a:pt x="19" y="2"/>
                </a:lnTo>
                <a:lnTo>
                  <a:pt x="19" y="1"/>
                </a:lnTo>
                <a:lnTo>
                  <a:pt x="20" y="1"/>
                </a:lnTo>
                <a:lnTo>
                  <a:pt x="21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" name="Freeform 5235"/>
          <p:cNvSpPr>
            <a:spLocks/>
          </p:cNvSpPr>
          <p:nvPr/>
        </p:nvSpPr>
        <p:spPr bwMode="auto">
          <a:xfrm>
            <a:off x="5356225" y="2192338"/>
            <a:ext cx="31750" cy="25400"/>
          </a:xfrm>
          <a:custGeom>
            <a:avLst/>
            <a:gdLst>
              <a:gd name="T0" fmla="*/ 0 w 20"/>
              <a:gd name="T1" fmla="*/ 16 h 16"/>
              <a:gd name="T2" fmla="*/ 1 w 20"/>
              <a:gd name="T3" fmla="*/ 15 h 16"/>
              <a:gd name="T4" fmla="*/ 2 w 20"/>
              <a:gd name="T5" fmla="*/ 15 h 16"/>
              <a:gd name="T6" fmla="*/ 2 w 20"/>
              <a:gd name="T7" fmla="*/ 13 h 16"/>
              <a:gd name="T8" fmla="*/ 3 w 20"/>
              <a:gd name="T9" fmla="*/ 13 h 16"/>
              <a:gd name="T10" fmla="*/ 5 w 20"/>
              <a:gd name="T11" fmla="*/ 12 h 16"/>
              <a:gd name="T12" fmla="*/ 6 w 20"/>
              <a:gd name="T13" fmla="*/ 11 h 16"/>
              <a:gd name="T14" fmla="*/ 7 w 20"/>
              <a:gd name="T15" fmla="*/ 11 h 16"/>
              <a:gd name="T16" fmla="*/ 7 w 20"/>
              <a:gd name="T17" fmla="*/ 10 h 16"/>
              <a:gd name="T18" fmla="*/ 8 w 20"/>
              <a:gd name="T19" fmla="*/ 10 h 16"/>
              <a:gd name="T20" fmla="*/ 9 w 20"/>
              <a:gd name="T21" fmla="*/ 9 h 16"/>
              <a:gd name="T22" fmla="*/ 10 w 20"/>
              <a:gd name="T23" fmla="*/ 8 h 16"/>
              <a:gd name="T24" fmla="*/ 11 w 20"/>
              <a:gd name="T25" fmla="*/ 7 h 16"/>
              <a:gd name="T26" fmla="*/ 12 w 20"/>
              <a:gd name="T27" fmla="*/ 7 h 16"/>
              <a:gd name="T28" fmla="*/ 12 w 20"/>
              <a:gd name="T29" fmla="*/ 6 h 16"/>
              <a:gd name="T30" fmla="*/ 13 w 20"/>
              <a:gd name="T31" fmla="*/ 6 h 16"/>
              <a:gd name="T32" fmla="*/ 14 w 20"/>
              <a:gd name="T33" fmla="*/ 5 h 16"/>
              <a:gd name="T34" fmla="*/ 15 w 20"/>
              <a:gd name="T35" fmla="*/ 4 h 16"/>
              <a:gd name="T36" fmla="*/ 16 w 20"/>
              <a:gd name="T37" fmla="*/ 4 h 16"/>
              <a:gd name="T38" fmla="*/ 16 w 20"/>
              <a:gd name="T39" fmla="*/ 3 h 16"/>
              <a:gd name="T40" fmla="*/ 17 w 20"/>
              <a:gd name="T41" fmla="*/ 3 h 16"/>
              <a:gd name="T42" fmla="*/ 17 w 20"/>
              <a:gd name="T43" fmla="*/ 2 h 16"/>
              <a:gd name="T44" fmla="*/ 19 w 20"/>
              <a:gd name="T45" fmla="*/ 2 h 16"/>
              <a:gd name="T46" fmla="*/ 19 w 20"/>
              <a:gd name="T47" fmla="*/ 1 h 16"/>
              <a:gd name="T48" fmla="*/ 20 w 20"/>
              <a:gd name="T49" fmla="*/ 1 h 16"/>
              <a:gd name="T50" fmla="*/ 20 w 20"/>
              <a:gd name="T51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0" h="16">
                <a:moveTo>
                  <a:pt x="0" y="16"/>
                </a:moveTo>
                <a:lnTo>
                  <a:pt x="1" y="15"/>
                </a:lnTo>
                <a:lnTo>
                  <a:pt x="2" y="15"/>
                </a:lnTo>
                <a:lnTo>
                  <a:pt x="2" y="13"/>
                </a:lnTo>
                <a:lnTo>
                  <a:pt x="3" y="13"/>
                </a:lnTo>
                <a:lnTo>
                  <a:pt x="5" y="12"/>
                </a:lnTo>
                <a:lnTo>
                  <a:pt x="6" y="11"/>
                </a:lnTo>
                <a:lnTo>
                  <a:pt x="7" y="11"/>
                </a:lnTo>
                <a:lnTo>
                  <a:pt x="7" y="10"/>
                </a:lnTo>
                <a:lnTo>
                  <a:pt x="8" y="10"/>
                </a:lnTo>
                <a:lnTo>
                  <a:pt x="9" y="9"/>
                </a:lnTo>
                <a:lnTo>
                  <a:pt x="10" y="8"/>
                </a:lnTo>
                <a:lnTo>
                  <a:pt x="11" y="7"/>
                </a:lnTo>
                <a:lnTo>
                  <a:pt x="12" y="7"/>
                </a:lnTo>
                <a:lnTo>
                  <a:pt x="12" y="6"/>
                </a:lnTo>
                <a:lnTo>
                  <a:pt x="13" y="6"/>
                </a:lnTo>
                <a:lnTo>
                  <a:pt x="14" y="5"/>
                </a:lnTo>
                <a:lnTo>
                  <a:pt x="15" y="4"/>
                </a:lnTo>
                <a:lnTo>
                  <a:pt x="16" y="4"/>
                </a:lnTo>
                <a:lnTo>
                  <a:pt x="16" y="3"/>
                </a:lnTo>
                <a:lnTo>
                  <a:pt x="17" y="3"/>
                </a:lnTo>
                <a:lnTo>
                  <a:pt x="17" y="2"/>
                </a:lnTo>
                <a:lnTo>
                  <a:pt x="19" y="2"/>
                </a:lnTo>
                <a:lnTo>
                  <a:pt x="19" y="1"/>
                </a:lnTo>
                <a:lnTo>
                  <a:pt x="20" y="1"/>
                </a:lnTo>
                <a:lnTo>
                  <a:pt x="20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" name="Freeform 5236"/>
          <p:cNvSpPr>
            <a:spLocks/>
          </p:cNvSpPr>
          <p:nvPr/>
        </p:nvSpPr>
        <p:spPr bwMode="auto">
          <a:xfrm>
            <a:off x="5387975" y="2170113"/>
            <a:ext cx="31750" cy="22225"/>
          </a:xfrm>
          <a:custGeom>
            <a:avLst/>
            <a:gdLst>
              <a:gd name="T0" fmla="*/ 0 w 20"/>
              <a:gd name="T1" fmla="*/ 14 h 14"/>
              <a:gd name="T2" fmla="*/ 1 w 20"/>
              <a:gd name="T3" fmla="*/ 14 h 14"/>
              <a:gd name="T4" fmla="*/ 3 w 20"/>
              <a:gd name="T5" fmla="*/ 13 h 14"/>
              <a:gd name="T6" fmla="*/ 4 w 20"/>
              <a:gd name="T7" fmla="*/ 12 h 14"/>
              <a:gd name="T8" fmla="*/ 5 w 20"/>
              <a:gd name="T9" fmla="*/ 12 h 14"/>
              <a:gd name="T10" fmla="*/ 5 w 20"/>
              <a:gd name="T11" fmla="*/ 11 h 14"/>
              <a:gd name="T12" fmla="*/ 6 w 20"/>
              <a:gd name="T13" fmla="*/ 11 h 14"/>
              <a:gd name="T14" fmla="*/ 6 w 20"/>
              <a:gd name="T15" fmla="*/ 9 h 14"/>
              <a:gd name="T16" fmla="*/ 7 w 20"/>
              <a:gd name="T17" fmla="*/ 9 h 14"/>
              <a:gd name="T18" fmla="*/ 8 w 20"/>
              <a:gd name="T19" fmla="*/ 8 h 14"/>
              <a:gd name="T20" fmla="*/ 9 w 20"/>
              <a:gd name="T21" fmla="*/ 7 h 14"/>
              <a:gd name="T22" fmla="*/ 10 w 20"/>
              <a:gd name="T23" fmla="*/ 7 h 14"/>
              <a:gd name="T24" fmla="*/ 10 w 20"/>
              <a:gd name="T25" fmla="*/ 6 h 14"/>
              <a:gd name="T26" fmla="*/ 11 w 20"/>
              <a:gd name="T27" fmla="*/ 6 h 14"/>
              <a:gd name="T28" fmla="*/ 11 w 20"/>
              <a:gd name="T29" fmla="*/ 5 h 14"/>
              <a:gd name="T30" fmla="*/ 12 w 20"/>
              <a:gd name="T31" fmla="*/ 5 h 14"/>
              <a:gd name="T32" fmla="*/ 13 w 20"/>
              <a:gd name="T33" fmla="*/ 4 h 14"/>
              <a:gd name="T34" fmla="*/ 14 w 20"/>
              <a:gd name="T35" fmla="*/ 4 h 14"/>
              <a:gd name="T36" fmla="*/ 14 w 20"/>
              <a:gd name="T37" fmla="*/ 3 h 14"/>
              <a:gd name="T38" fmla="*/ 15 w 20"/>
              <a:gd name="T39" fmla="*/ 3 h 14"/>
              <a:gd name="T40" fmla="*/ 15 w 20"/>
              <a:gd name="T41" fmla="*/ 2 h 14"/>
              <a:gd name="T42" fmla="*/ 16 w 20"/>
              <a:gd name="T43" fmla="*/ 2 h 14"/>
              <a:gd name="T44" fmla="*/ 17 w 20"/>
              <a:gd name="T45" fmla="*/ 1 h 14"/>
              <a:gd name="T46" fmla="*/ 18 w 20"/>
              <a:gd name="T47" fmla="*/ 1 h 14"/>
              <a:gd name="T48" fmla="*/ 18 w 20"/>
              <a:gd name="T49" fmla="*/ 0 h 14"/>
              <a:gd name="T50" fmla="*/ 20 w 20"/>
              <a:gd name="T51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0" h="14">
                <a:moveTo>
                  <a:pt x="0" y="14"/>
                </a:moveTo>
                <a:lnTo>
                  <a:pt x="1" y="14"/>
                </a:lnTo>
                <a:lnTo>
                  <a:pt x="3" y="13"/>
                </a:lnTo>
                <a:lnTo>
                  <a:pt x="4" y="12"/>
                </a:lnTo>
                <a:lnTo>
                  <a:pt x="5" y="12"/>
                </a:lnTo>
                <a:lnTo>
                  <a:pt x="5" y="11"/>
                </a:lnTo>
                <a:lnTo>
                  <a:pt x="6" y="11"/>
                </a:lnTo>
                <a:lnTo>
                  <a:pt x="6" y="9"/>
                </a:lnTo>
                <a:lnTo>
                  <a:pt x="7" y="9"/>
                </a:lnTo>
                <a:lnTo>
                  <a:pt x="8" y="8"/>
                </a:lnTo>
                <a:lnTo>
                  <a:pt x="9" y="7"/>
                </a:lnTo>
                <a:lnTo>
                  <a:pt x="10" y="7"/>
                </a:lnTo>
                <a:lnTo>
                  <a:pt x="10" y="6"/>
                </a:lnTo>
                <a:lnTo>
                  <a:pt x="11" y="6"/>
                </a:lnTo>
                <a:lnTo>
                  <a:pt x="11" y="5"/>
                </a:lnTo>
                <a:lnTo>
                  <a:pt x="12" y="5"/>
                </a:lnTo>
                <a:lnTo>
                  <a:pt x="13" y="4"/>
                </a:lnTo>
                <a:lnTo>
                  <a:pt x="14" y="4"/>
                </a:lnTo>
                <a:lnTo>
                  <a:pt x="14" y="3"/>
                </a:lnTo>
                <a:lnTo>
                  <a:pt x="15" y="3"/>
                </a:lnTo>
                <a:lnTo>
                  <a:pt x="15" y="2"/>
                </a:lnTo>
                <a:lnTo>
                  <a:pt x="16" y="2"/>
                </a:lnTo>
                <a:lnTo>
                  <a:pt x="17" y="1"/>
                </a:lnTo>
                <a:lnTo>
                  <a:pt x="18" y="1"/>
                </a:lnTo>
                <a:lnTo>
                  <a:pt x="18" y="0"/>
                </a:lnTo>
                <a:lnTo>
                  <a:pt x="20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" name="Freeform 5237"/>
          <p:cNvSpPr>
            <a:spLocks/>
          </p:cNvSpPr>
          <p:nvPr/>
        </p:nvSpPr>
        <p:spPr bwMode="auto">
          <a:xfrm>
            <a:off x="5419725" y="2147888"/>
            <a:ext cx="28575" cy="22225"/>
          </a:xfrm>
          <a:custGeom>
            <a:avLst/>
            <a:gdLst>
              <a:gd name="T0" fmla="*/ 0 w 18"/>
              <a:gd name="T1" fmla="*/ 14 h 14"/>
              <a:gd name="T2" fmla="*/ 0 w 18"/>
              <a:gd name="T3" fmla="*/ 13 h 14"/>
              <a:gd name="T4" fmla="*/ 1 w 18"/>
              <a:gd name="T5" fmla="*/ 13 h 14"/>
              <a:gd name="T6" fmla="*/ 1 w 18"/>
              <a:gd name="T7" fmla="*/ 12 h 14"/>
              <a:gd name="T8" fmla="*/ 2 w 18"/>
              <a:gd name="T9" fmla="*/ 12 h 14"/>
              <a:gd name="T10" fmla="*/ 3 w 18"/>
              <a:gd name="T11" fmla="*/ 11 h 14"/>
              <a:gd name="T12" fmla="*/ 4 w 18"/>
              <a:gd name="T13" fmla="*/ 11 h 14"/>
              <a:gd name="T14" fmla="*/ 4 w 18"/>
              <a:gd name="T15" fmla="*/ 10 h 14"/>
              <a:gd name="T16" fmla="*/ 5 w 18"/>
              <a:gd name="T17" fmla="*/ 10 h 14"/>
              <a:gd name="T18" fmla="*/ 6 w 18"/>
              <a:gd name="T19" fmla="*/ 9 h 14"/>
              <a:gd name="T20" fmla="*/ 7 w 18"/>
              <a:gd name="T21" fmla="*/ 9 h 14"/>
              <a:gd name="T22" fmla="*/ 7 w 18"/>
              <a:gd name="T23" fmla="*/ 8 h 14"/>
              <a:gd name="T24" fmla="*/ 8 w 18"/>
              <a:gd name="T25" fmla="*/ 8 h 14"/>
              <a:gd name="T26" fmla="*/ 8 w 18"/>
              <a:gd name="T27" fmla="*/ 6 h 14"/>
              <a:gd name="T28" fmla="*/ 9 w 18"/>
              <a:gd name="T29" fmla="*/ 6 h 14"/>
              <a:gd name="T30" fmla="*/ 9 w 18"/>
              <a:gd name="T31" fmla="*/ 5 h 14"/>
              <a:gd name="T32" fmla="*/ 10 w 18"/>
              <a:gd name="T33" fmla="*/ 5 h 14"/>
              <a:gd name="T34" fmla="*/ 11 w 18"/>
              <a:gd name="T35" fmla="*/ 4 h 14"/>
              <a:gd name="T36" fmla="*/ 12 w 18"/>
              <a:gd name="T37" fmla="*/ 4 h 14"/>
              <a:gd name="T38" fmla="*/ 12 w 18"/>
              <a:gd name="T39" fmla="*/ 3 h 14"/>
              <a:gd name="T40" fmla="*/ 13 w 18"/>
              <a:gd name="T41" fmla="*/ 3 h 14"/>
              <a:gd name="T42" fmla="*/ 13 w 18"/>
              <a:gd name="T43" fmla="*/ 2 h 14"/>
              <a:gd name="T44" fmla="*/ 14 w 18"/>
              <a:gd name="T45" fmla="*/ 2 h 14"/>
              <a:gd name="T46" fmla="*/ 15 w 18"/>
              <a:gd name="T47" fmla="*/ 1 h 14"/>
              <a:gd name="T48" fmla="*/ 16 w 18"/>
              <a:gd name="T49" fmla="*/ 1 h 14"/>
              <a:gd name="T50" fmla="*/ 16 w 18"/>
              <a:gd name="T51" fmla="*/ 0 h 14"/>
              <a:gd name="T52" fmla="*/ 18 w 18"/>
              <a:gd name="T53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8" h="14">
                <a:moveTo>
                  <a:pt x="0" y="14"/>
                </a:moveTo>
                <a:lnTo>
                  <a:pt x="0" y="13"/>
                </a:lnTo>
                <a:lnTo>
                  <a:pt x="1" y="13"/>
                </a:lnTo>
                <a:lnTo>
                  <a:pt x="1" y="12"/>
                </a:lnTo>
                <a:lnTo>
                  <a:pt x="2" y="12"/>
                </a:lnTo>
                <a:lnTo>
                  <a:pt x="3" y="11"/>
                </a:lnTo>
                <a:lnTo>
                  <a:pt x="4" y="11"/>
                </a:lnTo>
                <a:lnTo>
                  <a:pt x="4" y="10"/>
                </a:lnTo>
                <a:lnTo>
                  <a:pt x="5" y="10"/>
                </a:lnTo>
                <a:lnTo>
                  <a:pt x="6" y="9"/>
                </a:lnTo>
                <a:lnTo>
                  <a:pt x="7" y="9"/>
                </a:lnTo>
                <a:lnTo>
                  <a:pt x="7" y="8"/>
                </a:lnTo>
                <a:lnTo>
                  <a:pt x="8" y="8"/>
                </a:lnTo>
                <a:lnTo>
                  <a:pt x="8" y="6"/>
                </a:lnTo>
                <a:lnTo>
                  <a:pt x="9" y="6"/>
                </a:lnTo>
                <a:lnTo>
                  <a:pt x="9" y="5"/>
                </a:lnTo>
                <a:lnTo>
                  <a:pt x="10" y="5"/>
                </a:lnTo>
                <a:lnTo>
                  <a:pt x="11" y="4"/>
                </a:lnTo>
                <a:lnTo>
                  <a:pt x="12" y="4"/>
                </a:lnTo>
                <a:lnTo>
                  <a:pt x="12" y="3"/>
                </a:lnTo>
                <a:lnTo>
                  <a:pt x="13" y="3"/>
                </a:lnTo>
                <a:lnTo>
                  <a:pt x="13" y="2"/>
                </a:lnTo>
                <a:lnTo>
                  <a:pt x="14" y="2"/>
                </a:lnTo>
                <a:lnTo>
                  <a:pt x="15" y="1"/>
                </a:lnTo>
                <a:lnTo>
                  <a:pt x="16" y="1"/>
                </a:lnTo>
                <a:lnTo>
                  <a:pt x="16" y="0"/>
                </a:lnTo>
                <a:lnTo>
                  <a:pt x="18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6" name="Freeform 5238"/>
          <p:cNvSpPr>
            <a:spLocks/>
          </p:cNvSpPr>
          <p:nvPr/>
        </p:nvSpPr>
        <p:spPr bwMode="auto">
          <a:xfrm>
            <a:off x="5448300" y="2127251"/>
            <a:ext cx="23813" cy="20638"/>
          </a:xfrm>
          <a:custGeom>
            <a:avLst/>
            <a:gdLst>
              <a:gd name="T0" fmla="*/ 0 w 15"/>
              <a:gd name="T1" fmla="*/ 13 h 13"/>
              <a:gd name="T2" fmla="*/ 0 w 15"/>
              <a:gd name="T3" fmla="*/ 12 h 13"/>
              <a:gd name="T4" fmla="*/ 1 w 15"/>
              <a:gd name="T5" fmla="*/ 12 h 13"/>
              <a:gd name="T6" fmla="*/ 1 w 15"/>
              <a:gd name="T7" fmla="*/ 11 h 13"/>
              <a:gd name="T8" fmla="*/ 2 w 15"/>
              <a:gd name="T9" fmla="*/ 11 h 13"/>
              <a:gd name="T10" fmla="*/ 3 w 15"/>
              <a:gd name="T11" fmla="*/ 10 h 13"/>
              <a:gd name="T12" fmla="*/ 4 w 15"/>
              <a:gd name="T13" fmla="*/ 10 h 13"/>
              <a:gd name="T14" fmla="*/ 4 w 15"/>
              <a:gd name="T15" fmla="*/ 9 h 13"/>
              <a:gd name="T16" fmla="*/ 5 w 15"/>
              <a:gd name="T17" fmla="*/ 9 h 13"/>
              <a:gd name="T18" fmla="*/ 5 w 15"/>
              <a:gd name="T19" fmla="*/ 8 h 13"/>
              <a:gd name="T20" fmla="*/ 7 w 15"/>
              <a:gd name="T21" fmla="*/ 8 h 13"/>
              <a:gd name="T22" fmla="*/ 7 w 15"/>
              <a:gd name="T23" fmla="*/ 7 h 13"/>
              <a:gd name="T24" fmla="*/ 8 w 15"/>
              <a:gd name="T25" fmla="*/ 7 h 13"/>
              <a:gd name="T26" fmla="*/ 8 w 15"/>
              <a:gd name="T27" fmla="*/ 6 h 13"/>
              <a:gd name="T28" fmla="*/ 9 w 15"/>
              <a:gd name="T29" fmla="*/ 6 h 13"/>
              <a:gd name="T30" fmla="*/ 9 w 15"/>
              <a:gd name="T31" fmla="*/ 5 h 13"/>
              <a:gd name="T32" fmla="*/ 10 w 15"/>
              <a:gd name="T33" fmla="*/ 5 h 13"/>
              <a:gd name="T34" fmla="*/ 11 w 15"/>
              <a:gd name="T35" fmla="*/ 4 h 13"/>
              <a:gd name="T36" fmla="*/ 12 w 15"/>
              <a:gd name="T37" fmla="*/ 4 h 13"/>
              <a:gd name="T38" fmla="*/ 12 w 15"/>
              <a:gd name="T39" fmla="*/ 2 h 13"/>
              <a:gd name="T40" fmla="*/ 13 w 15"/>
              <a:gd name="T41" fmla="*/ 2 h 13"/>
              <a:gd name="T42" fmla="*/ 13 w 15"/>
              <a:gd name="T43" fmla="*/ 1 h 13"/>
              <a:gd name="T44" fmla="*/ 14 w 15"/>
              <a:gd name="T45" fmla="*/ 1 h 13"/>
              <a:gd name="T46" fmla="*/ 15 w 15"/>
              <a:gd name="T4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5" h="13">
                <a:moveTo>
                  <a:pt x="0" y="13"/>
                </a:moveTo>
                <a:lnTo>
                  <a:pt x="0" y="12"/>
                </a:lnTo>
                <a:lnTo>
                  <a:pt x="1" y="12"/>
                </a:lnTo>
                <a:lnTo>
                  <a:pt x="1" y="11"/>
                </a:lnTo>
                <a:lnTo>
                  <a:pt x="2" y="11"/>
                </a:lnTo>
                <a:lnTo>
                  <a:pt x="3" y="10"/>
                </a:lnTo>
                <a:lnTo>
                  <a:pt x="4" y="10"/>
                </a:lnTo>
                <a:lnTo>
                  <a:pt x="4" y="9"/>
                </a:lnTo>
                <a:lnTo>
                  <a:pt x="5" y="9"/>
                </a:lnTo>
                <a:lnTo>
                  <a:pt x="5" y="8"/>
                </a:lnTo>
                <a:lnTo>
                  <a:pt x="7" y="8"/>
                </a:lnTo>
                <a:lnTo>
                  <a:pt x="7" y="7"/>
                </a:lnTo>
                <a:lnTo>
                  <a:pt x="8" y="7"/>
                </a:lnTo>
                <a:lnTo>
                  <a:pt x="8" y="6"/>
                </a:lnTo>
                <a:lnTo>
                  <a:pt x="9" y="6"/>
                </a:lnTo>
                <a:lnTo>
                  <a:pt x="9" y="5"/>
                </a:lnTo>
                <a:lnTo>
                  <a:pt x="10" y="5"/>
                </a:lnTo>
                <a:lnTo>
                  <a:pt x="11" y="4"/>
                </a:lnTo>
                <a:lnTo>
                  <a:pt x="12" y="4"/>
                </a:lnTo>
                <a:lnTo>
                  <a:pt x="12" y="2"/>
                </a:lnTo>
                <a:lnTo>
                  <a:pt x="13" y="2"/>
                </a:lnTo>
                <a:lnTo>
                  <a:pt x="13" y="1"/>
                </a:lnTo>
                <a:lnTo>
                  <a:pt x="14" y="1"/>
                </a:lnTo>
                <a:lnTo>
                  <a:pt x="15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" name="Freeform 5239"/>
          <p:cNvSpPr>
            <a:spLocks/>
          </p:cNvSpPr>
          <p:nvPr/>
        </p:nvSpPr>
        <p:spPr bwMode="auto">
          <a:xfrm>
            <a:off x="5472113" y="2109788"/>
            <a:ext cx="23813" cy="17463"/>
          </a:xfrm>
          <a:custGeom>
            <a:avLst/>
            <a:gdLst>
              <a:gd name="T0" fmla="*/ 0 w 15"/>
              <a:gd name="T1" fmla="*/ 11 h 11"/>
              <a:gd name="T2" fmla="*/ 2 w 15"/>
              <a:gd name="T3" fmla="*/ 11 h 11"/>
              <a:gd name="T4" fmla="*/ 2 w 15"/>
              <a:gd name="T5" fmla="*/ 10 h 11"/>
              <a:gd name="T6" fmla="*/ 3 w 15"/>
              <a:gd name="T7" fmla="*/ 10 h 11"/>
              <a:gd name="T8" fmla="*/ 3 w 15"/>
              <a:gd name="T9" fmla="*/ 9 h 11"/>
              <a:gd name="T10" fmla="*/ 4 w 15"/>
              <a:gd name="T11" fmla="*/ 9 h 11"/>
              <a:gd name="T12" fmla="*/ 5 w 15"/>
              <a:gd name="T13" fmla="*/ 8 h 11"/>
              <a:gd name="T14" fmla="*/ 6 w 15"/>
              <a:gd name="T15" fmla="*/ 7 h 11"/>
              <a:gd name="T16" fmla="*/ 7 w 15"/>
              <a:gd name="T17" fmla="*/ 7 h 11"/>
              <a:gd name="T18" fmla="*/ 7 w 15"/>
              <a:gd name="T19" fmla="*/ 6 h 11"/>
              <a:gd name="T20" fmla="*/ 8 w 15"/>
              <a:gd name="T21" fmla="*/ 6 h 11"/>
              <a:gd name="T22" fmla="*/ 8 w 15"/>
              <a:gd name="T23" fmla="*/ 5 h 11"/>
              <a:gd name="T24" fmla="*/ 9 w 15"/>
              <a:gd name="T25" fmla="*/ 5 h 11"/>
              <a:gd name="T26" fmla="*/ 10 w 15"/>
              <a:gd name="T27" fmla="*/ 4 h 11"/>
              <a:gd name="T28" fmla="*/ 11 w 15"/>
              <a:gd name="T29" fmla="*/ 4 h 11"/>
              <a:gd name="T30" fmla="*/ 11 w 15"/>
              <a:gd name="T31" fmla="*/ 3 h 11"/>
              <a:gd name="T32" fmla="*/ 12 w 15"/>
              <a:gd name="T33" fmla="*/ 3 h 11"/>
              <a:gd name="T34" fmla="*/ 12 w 15"/>
              <a:gd name="T35" fmla="*/ 2 h 11"/>
              <a:gd name="T36" fmla="*/ 13 w 15"/>
              <a:gd name="T37" fmla="*/ 2 h 11"/>
              <a:gd name="T38" fmla="*/ 14 w 15"/>
              <a:gd name="T39" fmla="*/ 1 h 11"/>
              <a:gd name="T40" fmla="*/ 15 w 15"/>
              <a:gd name="T41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" h="11">
                <a:moveTo>
                  <a:pt x="0" y="11"/>
                </a:moveTo>
                <a:lnTo>
                  <a:pt x="2" y="11"/>
                </a:lnTo>
                <a:lnTo>
                  <a:pt x="2" y="10"/>
                </a:lnTo>
                <a:lnTo>
                  <a:pt x="3" y="10"/>
                </a:lnTo>
                <a:lnTo>
                  <a:pt x="3" y="9"/>
                </a:lnTo>
                <a:lnTo>
                  <a:pt x="4" y="9"/>
                </a:lnTo>
                <a:lnTo>
                  <a:pt x="5" y="8"/>
                </a:lnTo>
                <a:lnTo>
                  <a:pt x="6" y="7"/>
                </a:lnTo>
                <a:lnTo>
                  <a:pt x="7" y="7"/>
                </a:lnTo>
                <a:lnTo>
                  <a:pt x="7" y="6"/>
                </a:lnTo>
                <a:lnTo>
                  <a:pt x="8" y="6"/>
                </a:lnTo>
                <a:lnTo>
                  <a:pt x="8" y="5"/>
                </a:lnTo>
                <a:lnTo>
                  <a:pt x="9" y="5"/>
                </a:lnTo>
                <a:lnTo>
                  <a:pt x="10" y="4"/>
                </a:lnTo>
                <a:lnTo>
                  <a:pt x="11" y="4"/>
                </a:lnTo>
                <a:lnTo>
                  <a:pt x="11" y="3"/>
                </a:lnTo>
                <a:lnTo>
                  <a:pt x="12" y="3"/>
                </a:lnTo>
                <a:lnTo>
                  <a:pt x="12" y="2"/>
                </a:lnTo>
                <a:lnTo>
                  <a:pt x="13" y="2"/>
                </a:lnTo>
                <a:lnTo>
                  <a:pt x="14" y="1"/>
                </a:lnTo>
                <a:lnTo>
                  <a:pt x="15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" name="Freeform 5240"/>
          <p:cNvSpPr>
            <a:spLocks/>
          </p:cNvSpPr>
          <p:nvPr/>
        </p:nvSpPr>
        <p:spPr bwMode="auto">
          <a:xfrm>
            <a:off x="5495925" y="2092326"/>
            <a:ext cx="23813" cy="17463"/>
          </a:xfrm>
          <a:custGeom>
            <a:avLst/>
            <a:gdLst>
              <a:gd name="T0" fmla="*/ 0 w 15"/>
              <a:gd name="T1" fmla="*/ 11 h 11"/>
              <a:gd name="T2" fmla="*/ 1 w 15"/>
              <a:gd name="T3" fmla="*/ 11 h 11"/>
              <a:gd name="T4" fmla="*/ 1 w 15"/>
              <a:gd name="T5" fmla="*/ 10 h 11"/>
              <a:gd name="T6" fmla="*/ 2 w 15"/>
              <a:gd name="T7" fmla="*/ 10 h 11"/>
              <a:gd name="T8" fmla="*/ 2 w 15"/>
              <a:gd name="T9" fmla="*/ 9 h 11"/>
              <a:gd name="T10" fmla="*/ 3 w 15"/>
              <a:gd name="T11" fmla="*/ 9 h 11"/>
              <a:gd name="T12" fmla="*/ 5 w 15"/>
              <a:gd name="T13" fmla="*/ 8 h 11"/>
              <a:gd name="T14" fmla="*/ 6 w 15"/>
              <a:gd name="T15" fmla="*/ 8 h 11"/>
              <a:gd name="T16" fmla="*/ 6 w 15"/>
              <a:gd name="T17" fmla="*/ 6 h 11"/>
              <a:gd name="T18" fmla="*/ 7 w 15"/>
              <a:gd name="T19" fmla="*/ 6 h 11"/>
              <a:gd name="T20" fmla="*/ 7 w 15"/>
              <a:gd name="T21" fmla="*/ 5 h 11"/>
              <a:gd name="T22" fmla="*/ 8 w 15"/>
              <a:gd name="T23" fmla="*/ 5 h 11"/>
              <a:gd name="T24" fmla="*/ 9 w 15"/>
              <a:gd name="T25" fmla="*/ 4 h 11"/>
              <a:gd name="T26" fmla="*/ 10 w 15"/>
              <a:gd name="T27" fmla="*/ 4 h 11"/>
              <a:gd name="T28" fmla="*/ 10 w 15"/>
              <a:gd name="T29" fmla="*/ 3 h 11"/>
              <a:gd name="T30" fmla="*/ 11 w 15"/>
              <a:gd name="T31" fmla="*/ 3 h 11"/>
              <a:gd name="T32" fmla="*/ 11 w 15"/>
              <a:gd name="T33" fmla="*/ 2 h 11"/>
              <a:gd name="T34" fmla="*/ 12 w 15"/>
              <a:gd name="T35" fmla="*/ 2 h 11"/>
              <a:gd name="T36" fmla="*/ 13 w 15"/>
              <a:gd name="T37" fmla="*/ 1 h 11"/>
              <a:gd name="T38" fmla="*/ 14 w 15"/>
              <a:gd name="T39" fmla="*/ 1 h 11"/>
              <a:gd name="T40" fmla="*/ 14 w 15"/>
              <a:gd name="T41" fmla="*/ 0 h 11"/>
              <a:gd name="T42" fmla="*/ 15 w 15"/>
              <a:gd name="T43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" h="11">
                <a:moveTo>
                  <a:pt x="0" y="11"/>
                </a:moveTo>
                <a:lnTo>
                  <a:pt x="1" y="11"/>
                </a:lnTo>
                <a:lnTo>
                  <a:pt x="1" y="10"/>
                </a:lnTo>
                <a:lnTo>
                  <a:pt x="2" y="10"/>
                </a:lnTo>
                <a:lnTo>
                  <a:pt x="2" y="9"/>
                </a:lnTo>
                <a:lnTo>
                  <a:pt x="3" y="9"/>
                </a:lnTo>
                <a:lnTo>
                  <a:pt x="5" y="8"/>
                </a:lnTo>
                <a:lnTo>
                  <a:pt x="6" y="8"/>
                </a:lnTo>
                <a:lnTo>
                  <a:pt x="6" y="6"/>
                </a:lnTo>
                <a:lnTo>
                  <a:pt x="7" y="6"/>
                </a:lnTo>
                <a:lnTo>
                  <a:pt x="7" y="5"/>
                </a:lnTo>
                <a:lnTo>
                  <a:pt x="8" y="5"/>
                </a:lnTo>
                <a:lnTo>
                  <a:pt x="9" y="4"/>
                </a:lnTo>
                <a:lnTo>
                  <a:pt x="10" y="4"/>
                </a:lnTo>
                <a:lnTo>
                  <a:pt x="10" y="3"/>
                </a:lnTo>
                <a:lnTo>
                  <a:pt x="11" y="3"/>
                </a:lnTo>
                <a:lnTo>
                  <a:pt x="11" y="2"/>
                </a:lnTo>
                <a:lnTo>
                  <a:pt x="12" y="2"/>
                </a:lnTo>
                <a:lnTo>
                  <a:pt x="13" y="1"/>
                </a:lnTo>
                <a:lnTo>
                  <a:pt x="14" y="1"/>
                </a:lnTo>
                <a:lnTo>
                  <a:pt x="14" y="0"/>
                </a:lnTo>
                <a:lnTo>
                  <a:pt x="15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0" name="Freeform 5241"/>
          <p:cNvSpPr>
            <a:spLocks/>
          </p:cNvSpPr>
          <p:nvPr/>
        </p:nvSpPr>
        <p:spPr bwMode="auto">
          <a:xfrm>
            <a:off x="5519738" y="2074863"/>
            <a:ext cx="22225" cy="17463"/>
          </a:xfrm>
          <a:custGeom>
            <a:avLst/>
            <a:gdLst>
              <a:gd name="T0" fmla="*/ 0 w 14"/>
              <a:gd name="T1" fmla="*/ 11 h 11"/>
              <a:gd name="T2" fmla="*/ 0 w 14"/>
              <a:gd name="T3" fmla="*/ 10 h 11"/>
              <a:gd name="T4" fmla="*/ 1 w 14"/>
              <a:gd name="T5" fmla="*/ 10 h 11"/>
              <a:gd name="T6" fmla="*/ 2 w 14"/>
              <a:gd name="T7" fmla="*/ 9 h 11"/>
              <a:gd name="T8" fmla="*/ 3 w 14"/>
              <a:gd name="T9" fmla="*/ 8 h 11"/>
              <a:gd name="T10" fmla="*/ 4 w 14"/>
              <a:gd name="T11" fmla="*/ 8 h 11"/>
              <a:gd name="T12" fmla="*/ 4 w 14"/>
              <a:gd name="T13" fmla="*/ 7 h 11"/>
              <a:gd name="T14" fmla="*/ 5 w 14"/>
              <a:gd name="T15" fmla="*/ 7 h 11"/>
              <a:gd name="T16" fmla="*/ 5 w 14"/>
              <a:gd name="T17" fmla="*/ 6 h 11"/>
              <a:gd name="T18" fmla="*/ 7 w 14"/>
              <a:gd name="T19" fmla="*/ 6 h 11"/>
              <a:gd name="T20" fmla="*/ 8 w 14"/>
              <a:gd name="T21" fmla="*/ 5 h 11"/>
              <a:gd name="T22" fmla="*/ 9 w 14"/>
              <a:gd name="T23" fmla="*/ 5 h 11"/>
              <a:gd name="T24" fmla="*/ 9 w 14"/>
              <a:gd name="T25" fmla="*/ 4 h 11"/>
              <a:gd name="T26" fmla="*/ 10 w 14"/>
              <a:gd name="T27" fmla="*/ 4 h 11"/>
              <a:gd name="T28" fmla="*/ 10 w 14"/>
              <a:gd name="T29" fmla="*/ 3 h 11"/>
              <a:gd name="T30" fmla="*/ 11 w 14"/>
              <a:gd name="T31" fmla="*/ 3 h 11"/>
              <a:gd name="T32" fmla="*/ 12 w 14"/>
              <a:gd name="T33" fmla="*/ 2 h 11"/>
              <a:gd name="T34" fmla="*/ 13 w 14"/>
              <a:gd name="T35" fmla="*/ 2 h 11"/>
              <a:gd name="T36" fmla="*/ 13 w 14"/>
              <a:gd name="T37" fmla="*/ 0 h 11"/>
              <a:gd name="T38" fmla="*/ 14 w 14"/>
              <a:gd name="T39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" h="11">
                <a:moveTo>
                  <a:pt x="0" y="11"/>
                </a:moveTo>
                <a:lnTo>
                  <a:pt x="0" y="10"/>
                </a:lnTo>
                <a:lnTo>
                  <a:pt x="1" y="10"/>
                </a:lnTo>
                <a:lnTo>
                  <a:pt x="2" y="9"/>
                </a:lnTo>
                <a:lnTo>
                  <a:pt x="3" y="8"/>
                </a:lnTo>
                <a:lnTo>
                  <a:pt x="4" y="8"/>
                </a:lnTo>
                <a:lnTo>
                  <a:pt x="4" y="7"/>
                </a:lnTo>
                <a:lnTo>
                  <a:pt x="5" y="7"/>
                </a:lnTo>
                <a:lnTo>
                  <a:pt x="5" y="6"/>
                </a:lnTo>
                <a:lnTo>
                  <a:pt x="7" y="6"/>
                </a:lnTo>
                <a:lnTo>
                  <a:pt x="8" y="5"/>
                </a:lnTo>
                <a:lnTo>
                  <a:pt x="9" y="5"/>
                </a:lnTo>
                <a:lnTo>
                  <a:pt x="9" y="4"/>
                </a:lnTo>
                <a:lnTo>
                  <a:pt x="10" y="4"/>
                </a:lnTo>
                <a:lnTo>
                  <a:pt x="10" y="3"/>
                </a:lnTo>
                <a:lnTo>
                  <a:pt x="11" y="3"/>
                </a:lnTo>
                <a:lnTo>
                  <a:pt x="12" y="2"/>
                </a:lnTo>
                <a:lnTo>
                  <a:pt x="13" y="2"/>
                </a:lnTo>
                <a:lnTo>
                  <a:pt x="13" y="0"/>
                </a:lnTo>
                <a:lnTo>
                  <a:pt x="14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" name="Freeform 5242"/>
          <p:cNvSpPr>
            <a:spLocks/>
          </p:cNvSpPr>
          <p:nvPr/>
        </p:nvSpPr>
        <p:spPr bwMode="auto">
          <a:xfrm>
            <a:off x="5541963" y="2058988"/>
            <a:ext cx="20638" cy="15875"/>
          </a:xfrm>
          <a:custGeom>
            <a:avLst/>
            <a:gdLst>
              <a:gd name="T0" fmla="*/ 0 w 13"/>
              <a:gd name="T1" fmla="*/ 10 h 10"/>
              <a:gd name="T2" fmla="*/ 0 w 13"/>
              <a:gd name="T3" fmla="*/ 9 h 10"/>
              <a:gd name="T4" fmla="*/ 1 w 13"/>
              <a:gd name="T5" fmla="*/ 9 h 10"/>
              <a:gd name="T6" fmla="*/ 1 w 13"/>
              <a:gd name="T7" fmla="*/ 8 h 10"/>
              <a:gd name="T8" fmla="*/ 2 w 13"/>
              <a:gd name="T9" fmla="*/ 8 h 10"/>
              <a:gd name="T10" fmla="*/ 3 w 13"/>
              <a:gd name="T11" fmla="*/ 7 h 10"/>
              <a:gd name="T12" fmla="*/ 4 w 13"/>
              <a:gd name="T13" fmla="*/ 7 h 10"/>
              <a:gd name="T14" fmla="*/ 4 w 13"/>
              <a:gd name="T15" fmla="*/ 6 h 10"/>
              <a:gd name="T16" fmla="*/ 5 w 13"/>
              <a:gd name="T17" fmla="*/ 6 h 10"/>
              <a:gd name="T18" fmla="*/ 5 w 13"/>
              <a:gd name="T19" fmla="*/ 5 h 10"/>
              <a:gd name="T20" fmla="*/ 6 w 13"/>
              <a:gd name="T21" fmla="*/ 5 h 10"/>
              <a:gd name="T22" fmla="*/ 7 w 13"/>
              <a:gd name="T23" fmla="*/ 4 h 10"/>
              <a:gd name="T24" fmla="*/ 8 w 13"/>
              <a:gd name="T25" fmla="*/ 4 h 10"/>
              <a:gd name="T26" fmla="*/ 8 w 13"/>
              <a:gd name="T27" fmla="*/ 3 h 10"/>
              <a:gd name="T28" fmla="*/ 9 w 13"/>
              <a:gd name="T29" fmla="*/ 3 h 10"/>
              <a:gd name="T30" fmla="*/ 9 w 13"/>
              <a:gd name="T31" fmla="*/ 2 h 10"/>
              <a:gd name="T32" fmla="*/ 11 w 13"/>
              <a:gd name="T33" fmla="*/ 2 h 10"/>
              <a:gd name="T34" fmla="*/ 12 w 13"/>
              <a:gd name="T35" fmla="*/ 1 h 10"/>
              <a:gd name="T36" fmla="*/ 13 w 13"/>
              <a:gd name="T37" fmla="*/ 1 h 10"/>
              <a:gd name="T38" fmla="*/ 13 w 13"/>
              <a:gd name="T39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" h="10">
                <a:moveTo>
                  <a:pt x="0" y="10"/>
                </a:moveTo>
                <a:lnTo>
                  <a:pt x="0" y="9"/>
                </a:lnTo>
                <a:lnTo>
                  <a:pt x="1" y="9"/>
                </a:lnTo>
                <a:lnTo>
                  <a:pt x="1" y="8"/>
                </a:lnTo>
                <a:lnTo>
                  <a:pt x="2" y="8"/>
                </a:lnTo>
                <a:lnTo>
                  <a:pt x="3" y="7"/>
                </a:lnTo>
                <a:lnTo>
                  <a:pt x="4" y="7"/>
                </a:lnTo>
                <a:lnTo>
                  <a:pt x="4" y="6"/>
                </a:lnTo>
                <a:lnTo>
                  <a:pt x="5" y="6"/>
                </a:lnTo>
                <a:lnTo>
                  <a:pt x="5" y="5"/>
                </a:lnTo>
                <a:lnTo>
                  <a:pt x="6" y="5"/>
                </a:lnTo>
                <a:lnTo>
                  <a:pt x="7" y="4"/>
                </a:lnTo>
                <a:lnTo>
                  <a:pt x="8" y="4"/>
                </a:lnTo>
                <a:lnTo>
                  <a:pt x="8" y="3"/>
                </a:lnTo>
                <a:lnTo>
                  <a:pt x="9" y="3"/>
                </a:lnTo>
                <a:lnTo>
                  <a:pt x="9" y="2"/>
                </a:lnTo>
                <a:lnTo>
                  <a:pt x="11" y="2"/>
                </a:lnTo>
                <a:lnTo>
                  <a:pt x="12" y="1"/>
                </a:lnTo>
                <a:lnTo>
                  <a:pt x="13" y="1"/>
                </a:lnTo>
                <a:lnTo>
                  <a:pt x="13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2" name="Freeform 5243"/>
          <p:cNvSpPr>
            <a:spLocks/>
          </p:cNvSpPr>
          <p:nvPr/>
        </p:nvSpPr>
        <p:spPr bwMode="auto">
          <a:xfrm>
            <a:off x="5562600" y="2043113"/>
            <a:ext cx="19050" cy="15875"/>
          </a:xfrm>
          <a:custGeom>
            <a:avLst/>
            <a:gdLst>
              <a:gd name="T0" fmla="*/ 0 w 12"/>
              <a:gd name="T1" fmla="*/ 10 h 10"/>
              <a:gd name="T2" fmla="*/ 1 w 12"/>
              <a:gd name="T3" fmla="*/ 10 h 10"/>
              <a:gd name="T4" fmla="*/ 1 w 12"/>
              <a:gd name="T5" fmla="*/ 9 h 10"/>
              <a:gd name="T6" fmla="*/ 2 w 12"/>
              <a:gd name="T7" fmla="*/ 9 h 10"/>
              <a:gd name="T8" fmla="*/ 3 w 12"/>
              <a:gd name="T9" fmla="*/ 8 h 10"/>
              <a:gd name="T10" fmla="*/ 4 w 12"/>
              <a:gd name="T11" fmla="*/ 7 h 10"/>
              <a:gd name="T12" fmla="*/ 5 w 12"/>
              <a:gd name="T13" fmla="*/ 7 h 10"/>
              <a:gd name="T14" fmla="*/ 5 w 12"/>
              <a:gd name="T15" fmla="*/ 6 h 10"/>
              <a:gd name="T16" fmla="*/ 6 w 12"/>
              <a:gd name="T17" fmla="*/ 6 h 10"/>
              <a:gd name="T18" fmla="*/ 6 w 12"/>
              <a:gd name="T19" fmla="*/ 5 h 10"/>
              <a:gd name="T20" fmla="*/ 8 w 12"/>
              <a:gd name="T21" fmla="*/ 5 h 10"/>
              <a:gd name="T22" fmla="*/ 8 w 12"/>
              <a:gd name="T23" fmla="*/ 4 h 10"/>
              <a:gd name="T24" fmla="*/ 9 w 12"/>
              <a:gd name="T25" fmla="*/ 4 h 10"/>
              <a:gd name="T26" fmla="*/ 9 w 12"/>
              <a:gd name="T27" fmla="*/ 2 h 10"/>
              <a:gd name="T28" fmla="*/ 10 w 12"/>
              <a:gd name="T29" fmla="*/ 2 h 10"/>
              <a:gd name="T30" fmla="*/ 10 w 12"/>
              <a:gd name="T31" fmla="*/ 1 h 10"/>
              <a:gd name="T32" fmla="*/ 12 w 12"/>
              <a:gd name="T33" fmla="*/ 1 h 10"/>
              <a:gd name="T34" fmla="*/ 12 w 12"/>
              <a:gd name="T35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" h="10">
                <a:moveTo>
                  <a:pt x="0" y="10"/>
                </a:moveTo>
                <a:lnTo>
                  <a:pt x="1" y="10"/>
                </a:lnTo>
                <a:lnTo>
                  <a:pt x="1" y="9"/>
                </a:lnTo>
                <a:lnTo>
                  <a:pt x="2" y="9"/>
                </a:lnTo>
                <a:lnTo>
                  <a:pt x="3" y="8"/>
                </a:lnTo>
                <a:lnTo>
                  <a:pt x="4" y="7"/>
                </a:lnTo>
                <a:lnTo>
                  <a:pt x="5" y="7"/>
                </a:lnTo>
                <a:lnTo>
                  <a:pt x="5" y="6"/>
                </a:lnTo>
                <a:lnTo>
                  <a:pt x="6" y="6"/>
                </a:lnTo>
                <a:lnTo>
                  <a:pt x="6" y="5"/>
                </a:lnTo>
                <a:lnTo>
                  <a:pt x="8" y="5"/>
                </a:lnTo>
                <a:lnTo>
                  <a:pt x="8" y="4"/>
                </a:lnTo>
                <a:lnTo>
                  <a:pt x="9" y="4"/>
                </a:lnTo>
                <a:lnTo>
                  <a:pt x="9" y="2"/>
                </a:lnTo>
                <a:lnTo>
                  <a:pt x="10" y="2"/>
                </a:lnTo>
                <a:lnTo>
                  <a:pt x="10" y="1"/>
                </a:lnTo>
                <a:lnTo>
                  <a:pt x="12" y="1"/>
                </a:lnTo>
                <a:lnTo>
                  <a:pt x="12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4" name="Freeform 5244"/>
          <p:cNvSpPr>
            <a:spLocks/>
          </p:cNvSpPr>
          <p:nvPr/>
        </p:nvSpPr>
        <p:spPr bwMode="auto">
          <a:xfrm>
            <a:off x="5581650" y="2030413"/>
            <a:ext cx="19050" cy="12700"/>
          </a:xfrm>
          <a:custGeom>
            <a:avLst/>
            <a:gdLst>
              <a:gd name="T0" fmla="*/ 0 w 12"/>
              <a:gd name="T1" fmla="*/ 8 h 8"/>
              <a:gd name="T2" fmla="*/ 1 w 12"/>
              <a:gd name="T3" fmla="*/ 8 h 8"/>
              <a:gd name="T4" fmla="*/ 1 w 12"/>
              <a:gd name="T5" fmla="*/ 7 h 8"/>
              <a:gd name="T6" fmla="*/ 3 w 12"/>
              <a:gd name="T7" fmla="*/ 7 h 8"/>
              <a:gd name="T8" fmla="*/ 3 w 12"/>
              <a:gd name="T9" fmla="*/ 6 h 8"/>
              <a:gd name="T10" fmla="*/ 4 w 12"/>
              <a:gd name="T11" fmla="*/ 6 h 8"/>
              <a:gd name="T12" fmla="*/ 5 w 12"/>
              <a:gd name="T13" fmla="*/ 5 h 8"/>
              <a:gd name="T14" fmla="*/ 6 w 12"/>
              <a:gd name="T15" fmla="*/ 5 h 8"/>
              <a:gd name="T16" fmla="*/ 6 w 12"/>
              <a:gd name="T17" fmla="*/ 4 h 8"/>
              <a:gd name="T18" fmla="*/ 7 w 12"/>
              <a:gd name="T19" fmla="*/ 4 h 8"/>
              <a:gd name="T20" fmla="*/ 7 w 12"/>
              <a:gd name="T21" fmla="*/ 3 h 8"/>
              <a:gd name="T22" fmla="*/ 8 w 12"/>
              <a:gd name="T23" fmla="*/ 3 h 8"/>
              <a:gd name="T24" fmla="*/ 8 w 12"/>
              <a:gd name="T25" fmla="*/ 2 h 8"/>
              <a:gd name="T26" fmla="*/ 10 w 12"/>
              <a:gd name="T27" fmla="*/ 2 h 8"/>
              <a:gd name="T28" fmla="*/ 10 w 12"/>
              <a:gd name="T29" fmla="*/ 1 h 8"/>
              <a:gd name="T30" fmla="*/ 11 w 12"/>
              <a:gd name="T31" fmla="*/ 1 h 8"/>
              <a:gd name="T32" fmla="*/ 11 w 12"/>
              <a:gd name="T33" fmla="*/ 0 h 8"/>
              <a:gd name="T34" fmla="*/ 12 w 12"/>
              <a:gd name="T35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" h="8">
                <a:moveTo>
                  <a:pt x="0" y="8"/>
                </a:moveTo>
                <a:lnTo>
                  <a:pt x="1" y="8"/>
                </a:lnTo>
                <a:lnTo>
                  <a:pt x="1" y="7"/>
                </a:lnTo>
                <a:lnTo>
                  <a:pt x="3" y="7"/>
                </a:lnTo>
                <a:lnTo>
                  <a:pt x="3" y="6"/>
                </a:lnTo>
                <a:lnTo>
                  <a:pt x="4" y="6"/>
                </a:lnTo>
                <a:lnTo>
                  <a:pt x="5" y="5"/>
                </a:lnTo>
                <a:lnTo>
                  <a:pt x="6" y="5"/>
                </a:lnTo>
                <a:lnTo>
                  <a:pt x="6" y="4"/>
                </a:lnTo>
                <a:lnTo>
                  <a:pt x="7" y="4"/>
                </a:lnTo>
                <a:lnTo>
                  <a:pt x="7" y="3"/>
                </a:lnTo>
                <a:lnTo>
                  <a:pt x="8" y="3"/>
                </a:lnTo>
                <a:lnTo>
                  <a:pt x="8" y="2"/>
                </a:lnTo>
                <a:lnTo>
                  <a:pt x="10" y="2"/>
                </a:lnTo>
                <a:lnTo>
                  <a:pt x="10" y="1"/>
                </a:lnTo>
                <a:lnTo>
                  <a:pt x="11" y="1"/>
                </a:lnTo>
                <a:lnTo>
                  <a:pt x="11" y="0"/>
                </a:lnTo>
                <a:lnTo>
                  <a:pt x="12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5" name="Freeform 5245"/>
          <p:cNvSpPr>
            <a:spLocks/>
          </p:cNvSpPr>
          <p:nvPr/>
        </p:nvSpPr>
        <p:spPr bwMode="auto">
          <a:xfrm>
            <a:off x="5600700" y="2016126"/>
            <a:ext cx="17463" cy="14288"/>
          </a:xfrm>
          <a:custGeom>
            <a:avLst/>
            <a:gdLst>
              <a:gd name="T0" fmla="*/ 0 w 11"/>
              <a:gd name="T1" fmla="*/ 9 h 9"/>
              <a:gd name="T2" fmla="*/ 0 w 11"/>
              <a:gd name="T3" fmla="*/ 8 h 9"/>
              <a:gd name="T4" fmla="*/ 1 w 11"/>
              <a:gd name="T5" fmla="*/ 8 h 9"/>
              <a:gd name="T6" fmla="*/ 2 w 11"/>
              <a:gd name="T7" fmla="*/ 7 h 9"/>
              <a:gd name="T8" fmla="*/ 3 w 11"/>
              <a:gd name="T9" fmla="*/ 7 h 9"/>
              <a:gd name="T10" fmla="*/ 3 w 11"/>
              <a:gd name="T11" fmla="*/ 6 h 9"/>
              <a:gd name="T12" fmla="*/ 4 w 11"/>
              <a:gd name="T13" fmla="*/ 6 h 9"/>
              <a:gd name="T14" fmla="*/ 4 w 11"/>
              <a:gd name="T15" fmla="*/ 5 h 9"/>
              <a:gd name="T16" fmla="*/ 5 w 11"/>
              <a:gd name="T17" fmla="*/ 5 h 9"/>
              <a:gd name="T18" fmla="*/ 6 w 11"/>
              <a:gd name="T19" fmla="*/ 4 h 9"/>
              <a:gd name="T20" fmla="*/ 8 w 11"/>
              <a:gd name="T21" fmla="*/ 4 h 9"/>
              <a:gd name="T22" fmla="*/ 8 w 11"/>
              <a:gd name="T23" fmla="*/ 2 h 9"/>
              <a:gd name="T24" fmla="*/ 9 w 11"/>
              <a:gd name="T25" fmla="*/ 2 h 9"/>
              <a:gd name="T26" fmla="*/ 9 w 11"/>
              <a:gd name="T27" fmla="*/ 1 h 9"/>
              <a:gd name="T28" fmla="*/ 10 w 11"/>
              <a:gd name="T29" fmla="*/ 1 h 9"/>
              <a:gd name="T30" fmla="*/ 10 w 11"/>
              <a:gd name="T31" fmla="*/ 0 h 9"/>
              <a:gd name="T32" fmla="*/ 11 w 11"/>
              <a:gd name="T33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" h="9">
                <a:moveTo>
                  <a:pt x="0" y="9"/>
                </a:moveTo>
                <a:lnTo>
                  <a:pt x="0" y="8"/>
                </a:lnTo>
                <a:lnTo>
                  <a:pt x="1" y="8"/>
                </a:lnTo>
                <a:lnTo>
                  <a:pt x="2" y="7"/>
                </a:lnTo>
                <a:lnTo>
                  <a:pt x="3" y="7"/>
                </a:lnTo>
                <a:lnTo>
                  <a:pt x="3" y="6"/>
                </a:lnTo>
                <a:lnTo>
                  <a:pt x="4" y="6"/>
                </a:lnTo>
                <a:lnTo>
                  <a:pt x="4" y="5"/>
                </a:lnTo>
                <a:lnTo>
                  <a:pt x="5" y="5"/>
                </a:lnTo>
                <a:lnTo>
                  <a:pt x="6" y="4"/>
                </a:lnTo>
                <a:lnTo>
                  <a:pt x="8" y="4"/>
                </a:lnTo>
                <a:lnTo>
                  <a:pt x="8" y="2"/>
                </a:lnTo>
                <a:lnTo>
                  <a:pt x="9" y="2"/>
                </a:lnTo>
                <a:lnTo>
                  <a:pt x="9" y="1"/>
                </a:lnTo>
                <a:lnTo>
                  <a:pt x="10" y="1"/>
                </a:lnTo>
                <a:lnTo>
                  <a:pt x="10" y="0"/>
                </a:lnTo>
                <a:lnTo>
                  <a:pt x="11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6" name="Freeform 5246"/>
          <p:cNvSpPr>
            <a:spLocks/>
          </p:cNvSpPr>
          <p:nvPr/>
        </p:nvSpPr>
        <p:spPr bwMode="auto">
          <a:xfrm>
            <a:off x="5618163" y="2003426"/>
            <a:ext cx="17463" cy="12700"/>
          </a:xfrm>
          <a:custGeom>
            <a:avLst/>
            <a:gdLst>
              <a:gd name="T0" fmla="*/ 0 w 11"/>
              <a:gd name="T1" fmla="*/ 8 h 8"/>
              <a:gd name="T2" fmla="*/ 1 w 11"/>
              <a:gd name="T3" fmla="*/ 8 h 8"/>
              <a:gd name="T4" fmla="*/ 1 w 11"/>
              <a:gd name="T5" fmla="*/ 7 h 8"/>
              <a:gd name="T6" fmla="*/ 2 w 11"/>
              <a:gd name="T7" fmla="*/ 7 h 8"/>
              <a:gd name="T8" fmla="*/ 2 w 11"/>
              <a:gd name="T9" fmla="*/ 6 h 8"/>
              <a:gd name="T10" fmla="*/ 3 w 11"/>
              <a:gd name="T11" fmla="*/ 6 h 8"/>
              <a:gd name="T12" fmla="*/ 3 w 11"/>
              <a:gd name="T13" fmla="*/ 5 h 8"/>
              <a:gd name="T14" fmla="*/ 4 w 11"/>
              <a:gd name="T15" fmla="*/ 5 h 8"/>
              <a:gd name="T16" fmla="*/ 5 w 11"/>
              <a:gd name="T17" fmla="*/ 4 h 8"/>
              <a:gd name="T18" fmla="*/ 6 w 11"/>
              <a:gd name="T19" fmla="*/ 4 h 8"/>
              <a:gd name="T20" fmla="*/ 6 w 11"/>
              <a:gd name="T21" fmla="*/ 3 h 8"/>
              <a:gd name="T22" fmla="*/ 7 w 11"/>
              <a:gd name="T23" fmla="*/ 3 h 8"/>
              <a:gd name="T24" fmla="*/ 7 w 11"/>
              <a:gd name="T25" fmla="*/ 2 h 8"/>
              <a:gd name="T26" fmla="*/ 8 w 11"/>
              <a:gd name="T27" fmla="*/ 2 h 8"/>
              <a:gd name="T28" fmla="*/ 9 w 11"/>
              <a:gd name="T29" fmla="*/ 1 h 8"/>
              <a:gd name="T30" fmla="*/ 10 w 11"/>
              <a:gd name="T31" fmla="*/ 1 h 8"/>
              <a:gd name="T32" fmla="*/ 10 w 11"/>
              <a:gd name="T33" fmla="*/ 0 h 8"/>
              <a:gd name="T34" fmla="*/ 11 w 11"/>
              <a:gd name="T35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" h="8">
                <a:moveTo>
                  <a:pt x="0" y="8"/>
                </a:moveTo>
                <a:lnTo>
                  <a:pt x="1" y="8"/>
                </a:lnTo>
                <a:lnTo>
                  <a:pt x="1" y="7"/>
                </a:lnTo>
                <a:lnTo>
                  <a:pt x="2" y="7"/>
                </a:lnTo>
                <a:lnTo>
                  <a:pt x="2" y="6"/>
                </a:lnTo>
                <a:lnTo>
                  <a:pt x="3" y="6"/>
                </a:lnTo>
                <a:lnTo>
                  <a:pt x="3" y="5"/>
                </a:lnTo>
                <a:lnTo>
                  <a:pt x="4" y="5"/>
                </a:lnTo>
                <a:lnTo>
                  <a:pt x="5" y="4"/>
                </a:lnTo>
                <a:lnTo>
                  <a:pt x="6" y="4"/>
                </a:lnTo>
                <a:lnTo>
                  <a:pt x="6" y="3"/>
                </a:lnTo>
                <a:lnTo>
                  <a:pt x="7" y="3"/>
                </a:lnTo>
                <a:lnTo>
                  <a:pt x="7" y="2"/>
                </a:lnTo>
                <a:lnTo>
                  <a:pt x="8" y="2"/>
                </a:lnTo>
                <a:lnTo>
                  <a:pt x="9" y="1"/>
                </a:lnTo>
                <a:lnTo>
                  <a:pt x="10" y="1"/>
                </a:lnTo>
                <a:lnTo>
                  <a:pt x="10" y="0"/>
                </a:lnTo>
                <a:lnTo>
                  <a:pt x="11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7" name="Freeform 5247"/>
          <p:cNvSpPr>
            <a:spLocks/>
          </p:cNvSpPr>
          <p:nvPr/>
        </p:nvSpPr>
        <p:spPr bwMode="auto">
          <a:xfrm>
            <a:off x="5635625" y="1989138"/>
            <a:ext cx="15875" cy="14288"/>
          </a:xfrm>
          <a:custGeom>
            <a:avLst/>
            <a:gdLst>
              <a:gd name="T0" fmla="*/ 0 w 10"/>
              <a:gd name="T1" fmla="*/ 9 h 9"/>
              <a:gd name="T2" fmla="*/ 0 w 10"/>
              <a:gd name="T3" fmla="*/ 8 h 9"/>
              <a:gd name="T4" fmla="*/ 1 w 10"/>
              <a:gd name="T5" fmla="*/ 8 h 9"/>
              <a:gd name="T6" fmla="*/ 1 w 10"/>
              <a:gd name="T7" fmla="*/ 7 h 9"/>
              <a:gd name="T8" fmla="*/ 4 w 10"/>
              <a:gd name="T9" fmla="*/ 7 h 9"/>
              <a:gd name="T10" fmla="*/ 4 w 10"/>
              <a:gd name="T11" fmla="*/ 6 h 9"/>
              <a:gd name="T12" fmla="*/ 5 w 10"/>
              <a:gd name="T13" fmla="*/ 6 h 9"/>
              <a:gd name="T14" fmla="*/ 5 w 10"/>
              <a:gd name="T15" fmla="*/ 5 h 9"/>
              <a:gd name="T16" fmla="*/ 6 w 10"/>
              <a:gd name="T17" fmla="*/ 5 h 9"/>
              <a:gd name="T18" fmla="*/ 6 w 10"/>
              <a:gd name="T19" fmla="*/ 4 h 9"/>
              <a:gd name="T20" fmla="*/ 8 w 10"/>
              <a:gd name="T21" fmla="*/ 4 h 9"/>
              <a:gd name="T22" fmla="*/ 8 w 10"/>
              <a:gd name="T23" fmla="*/ 3 h 9"/>
              <a:gd name="T24" fmla="*/ 9 w 10"/>
              <a:gd name="T25" fmla="*/ 3 h 9"/>
              <a:gd name="T26" fmla="*/ 9 w 10"/>
              <a:gd name="T27" fmla="*/ 1 h 9"/>
              <a:gd name="T28" fmla="*/ 10 w 10"/>
              <a:gd name="T29" fmla="*/ 1 h 9"/>
              <a:gd name="T30" fmla="*/ 10 w 10"/>
              <a:gd name="T31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" h="9">
                <a:moveTo>
                  <a:pt x="0" y="9"/>
                </a:moveTo>
                <a:lnTo>
                  <a:pt x="0" y="8"/>
                </a:lnTo>
                <a:lnTo>
                  <a:pt x="1" y="8"/>
                </a:lnTo>
                <a:lnTo>
                  <a:pt x="1" y="7"/>
                </a:lnTo>
                <a:lnTo>
                  <a:pt x="4" y="7"/>
                </a:lnTo>
                <a:lnTo>
                  <a:pt x="4" y="6"/>
                </a:lnTo>
                <a:lnTo>
                  <a:pt x="5" y="6"/>
                </a:lnTo>
                <a:lnTo>
                  <a:pt x="5" y="5"/>
                </a:lnTo>
                <a:lnTo>
                  <a:pt x="6" y="5"/>
                </a:lnTo>
                <a:lnTo>
                  <a:pt x="6" y="4"/>
                </a:lnTo>
                <a:lnTo>
                  <a:pt x="8" y="4"/>
                </a:lnTo>
                <a:lnTo>
                  <a:pt x="8" y="3"/>
                </a:lnTo>
                <a:lnTo>
                  <a:pt x="9" y="3"/>
                </a:lnTo>
                <a:lnTo>
                  <a:pt x="9" y="1"/>
                </a:lnTo>
                <a:lnTo>
                  <a:pt x="10" y="1"/>
                </a:lnTo>
                <a:lnTo>
                  <a:pt x="10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8" name="Freeform 5248"/>
          <p:cNvSpPr>
            <a:spLocks/>
          </p:cNvSpPr>
          <p:nvPr/>
        </p:nvSpPr>
        <p:spPr bwMode="auto">
          <a:xfrm>
            <a:off x="5651500" y="1978026"/>
            <a:ext cx="17463" cy="11113"/>
          </a:xfrm>
          <a:custGeom>
            <a:avLst/>
            <a:gdLst>
              <a:gd name="T0" fmla="*/ 0 w 11"/>
              <a:gd name="T1" fmla="*/ 7 h 7"/>
              <a:gd name="T2" fmla="*/ 1 w 11"/>
              <a:gd name="T3" fmla="*/ 7 h 7"/>
              <a:gd name="T4" fmla="*/ 2 w 11"/>
              <a:gd name="T5" fmla="*/ 6 h 7"/>
              <a:gd name="T6" fmla="*/ 3 w 11"/>
              <a:gd name="T7" fmla="*/ 6 h 7"/>
              <a:gd name="T8" fmla="*/ 3 w 11"/>
              <a:gd name="T9" fmla="*/ 5 h 7"/>
              <a:gd name="T10" fmla="*/ 4 w 11"/>
              <a:gd name="T11" fmla="*/ 5 h 7"/>
              <a:gd name="T12" fmla="*/ 4 w 11"/>
              <a:gd name="T13" fmla="*/ 4 h 7"/>
              <a:gd name="T14" fmla="*/ 5 w 11"/>
              <a:gd name="T15" fmla="*/ 4 h 7"/>
              <a:gd name="T16" fmla="*/ 6 w 11"/>
              <a:gd name="T17" fmla="*/ 3 h 7"/>
              <a:gd name="T18" fmla="*/ 7 w 11"/>
              <a:gd name="T19" fmla="*/ 3 h 7"/>
              <a:gd name="T20" fmla="*/ 7 w 11"/>
              <a:gd name="T21" fmla="*/ 2 h 7"/>
              <a:gd name="T22" fmla="*/ 8 w 11"/>
              <a:gd name="T23" fmla="*/ 2 h 7"/>
              <a:gd name="T24" fmla="*/ 8 w 11"/>
              <a:gd name="T25" fmla="*/ 1 h 7"/>
              <a:gd name="T26" fmla="*/ 9 w 11"/>
              <a:gd name="T27" fmla="*/ 1 h 7"/>
              <a:gd name="T28" fmla="*/ 9 w 11"/>
              <a:gd name="T29" fmla="*/ 0 h 7"/>
              <a:gd name="T30" fmla="*/ 11 w 11"/>
              <a:gd name="T3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" h="7">
                <a:moveTo>
                  <a:pt x="0" y="7"/>
                </a:moveTo>
                <a:lnTo>
                  <a:pt x="1" y="7"/>
                </a:lnTo>
                <a:lnTo>
                  <a:pt x="2" y="6"/>
                </a:lnTo>
                <a:lnTo>
                  <a:pt x="3" y="6"/>
                </a:lnTo>
                <a:lnTo>
                  <a:pt x="3" y="5"/>
                </a:lnTo>
                <a:lnTo>
                  <a:pt x="4" y="5"/>
                </a:lnTo>
                <a:lnTo>
                  <a:pt x="4" y="4"/>
                </a:lnTo>
                <a:lnTo>
                  <a:pt x="5" y="4"/>
                </a:lnTo>
                <a:lnTo>
                  <a:pt x="6" y="3"/>
                </a:lnTo>
                <a:lnTo>
                  <a:pt x="7" y="3"/>
                </a:lnTo>
                <a:lnTo>
                  <a:pt x="7" y="2"/>
                </a:lnTo>
                <a:lnTo>
                  <a:pt x="8" y="2"/>
                </a:lnTo>
                <a:lnTo>
                  <a:pt x="8" y="1"/>
                </a:lnTo>
                <a:lnTo>
                  <a:pt x="9" y="1"/>
                </a:lnTo>
                <a:lnTo>
                  <a:pt x="9" y="0"/>
                </a:lnTo>
                <a:lnTo>
                  <a:pt x="11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9" name="Freeform 5249"/>
          <p:cNvSpPr>
            <a:spLocks/>
          </p:cNvSpPr>
          <p:nvPr/>
        </p:nvSpPr>
        <p:spPr bwMode="auto">
          <a:xfrm>
            <a:off x="5668963" y="1966913"/>
            <a:ext cx="14288" cy="11113"/>
          </a:xfrm>
          <a:custGeom>
            <a:avLst/>
            <a:gdLst>
              <a:gd name="T0" fmla="*/ 0 w 9"/>
              <a:gd name="T1" fmla="*/ 7 h 7"/>
              <a:gd name="T2" fmla="*/ 1 w 9"/>
              <a:gd name="T3" fmla="*/ 7 h 7"/>
              <a:gd name="T4" fmla="*/ 1 w 9"/>
              <a:gd name="T5" fmla="*/ 6 h 7"/>
              <a:gd name="T6" fmla="*/ 2 w 9"/>
              <a:gd name="T7" fmla="*/ 6 h 7"/>
              <a:gd name="T8" fmla="*/ 2 w 9"/>
              <a:gd name="T9" fmla="*/ 5 h 7"/>
              <a:gd name="T10" fmla="*/ 3 w 9"/>
              <a:gd name="T11" fmla="*/ 5 h 7"/>
              <a:gd name="T12" fmla="*/ 3 w 9"/>
              <a:gd name="T13" fmla="*/ 4 h 7"/>
              <a:gd name="T14" fmla="*/ 4 w 9"/>
              <a:gd name="T15" fmla="*/ 4 h 7"/>
              <a:gd name="T16" fmla="*/ 5 w 9"/>
              <a:gd name="T17" fmla="*/ 3 h 7"/>
              <a:gd name="T18" fmla="*/ 6 w 9"/>
              <a:gd name="T19" fmla="*/ 3 h 7"/>
              <a:gd name="T20" fmla="*/ 6 w 9"/>
              <a:gd name="T21" fmla="*/ 2 h 7"/>
              <a:gd name="T22" fmla="*/ 7 w 9"/>
              <a:gd name="T23" fmla="*/ 2 h 7"/>
              <a:gd name="T24" fmla="*/ 7 w 9"/>
              <a:gd name="T25" fmla="*/ 1 h 7"/>
              <a:gd name="T26" fmla="*/ 8 w 9"/>
              <a:gd name="T27" fmla="*/ 1 h 7"/>
              <a:gd name="T28" fmla="*/ 8 w 9"/>
              <a:gd name="T29" fmla="*/ 0 h 7"/>
              <a:gd name="T30" fmla="*/ 9 w 9"/>
              <a:gd name="T3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" h="7">
                <a:moveTo>
                  <a:pt x="0" y="7"/>
                </a:moveTo>
                <a:lnTo>
                  <a:pt x="1" y="7"/>
                </a:lnTo>
                <a:lnTo>
                  <a:pt x="1" y="6"/>
                </a:lnTo>
                <a:lnTo>
                  <a:pt x="2" y="6"/>
                </a:lnTo>
                <a:lnTo>
                  <a:pt x="2" y="5"/>
                </a:lnTo>
                <a:lnTo>
                  <a:pt x="3" y="5"/>
                </a:lnTo>
                <a:lnTo>
                  <a:pt x="3" y="4"/>
                </a:lnTo>
                <a:lnTo>
                  <a:pt x="4" y="4"/>
                </a:lnTo>
                <a:lnTo>
                  <a:pt x="5" y="3"/>
                </a:lnTo>
                <a:lnTo>
                  <a:pt x="6" y="3"/>
                </a:lnTo>
                <a:lnTo>
                  <a:pt x="6" y="2"/>
                </a:lnTo>
                <a:lnTo>
                  <a:pt x="7" y="2"/>
                </a:lnTo>
                <a:lnTo>
                  <a:pt x="7" y="1"/>
                </a:lnTo>
                <a:lnTo>
                  <a:pt x="8" y="1"/>
                </a:lnTo>
                <a:lnTo>
                  <a:pt x="8" y="0"/>
                </a:lnTo>
                <a:lnTo>
                  <a:pt x="9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0" name="Freeform 5250"/>
          <p:cNvSpPr>
            <a:spLocks/>
          </p:cNvSpPr>
          <p:nvPr/>
        </p:nvSpPr>
        <p:spPr bwMode="auto">
          <a:xfrm>
            <a:off x="5683250" y="1955801"/>
            <a:ext cx="14288" cy="11113"/>
          </a:xfrm>
          <a:custGeom>
            <a:avLst/>
            <a:gdLst>
              <a:gd name="T0" fmla="*/ 0 w 9"/>
              <a:gd name="T1" fmla="*/ 7 h 7"/>
              <a:gd name="T2" fmla="*/ 1 w 9"/>
              <a:gd name="T3" fmla="*/ 7 h 7"/>
              <a:gd name="T4" fmla="*/ 1 w 9"/>
              <a:gd name="T5" fmla="*/ 5 h 7"/>
              <a:gd name="T6" fmla="*/ 2 w 9"/>
              <a:gd name="T7" fmla="*/ 5 h 7"/>
              <a:gd name="T8" fmla="*/ 2 w 9"/>
              <a:gd name="T9" fmla="*/ 4 h 7"/>
              <a:gd name="T10" fmla="*/ 3 w 9"/>
              <a:gd name="T11" fmla="*/ 4 h 7"/>
              <a:gd name="T12" fmla="*/ 3 w 9"/>
              <a:gd name="T13" fmla="*/ 3 h 7"/>
              <a:gd name="T14" fmla="*/ 4 w 9"/>
              <a:gd name="T15" fmla="*/ 3 h 7"/>
              <a:gd name="T16" fmla="*/ 5 w 9"/>
              <a:gd name="T17" fmla="*/ 2 h 7"/>
              <a:gd name="T18" fmla="*/ 6 w 9"/>
              <a:gd name="T19" fmla="*/ 2 h 7"/>
              <a:gd name="T20" fmla="*/ 6 w 9"/>
              <a:gd name="T21" fmla="*/ 1 h 7"/>
              <a:gd name="T22" fmla="*/ 7 w 9"/>
              <a:gd name="T23" fmla="*/ 1 h 7"/>
              <a:gd name="T24" fmla="*/ 7 w 9"/>
              <a:gd name="T25" fmla="*/ 0 h 7"/>
              <a:gd name="T26" fmla="*/ 9 w 9"/>
              <a:gd name="T2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" h="7">
                <a:moveTo>
                  <a:pt x="0" y="7"/>
                </a:moveTo>
                <a:lnTo>
                  <a:pt x="1" y="7"/>
                </a:lnTo>
                <a:lnTo>
                  <a:pt x="1" y="5"/>
                </a:lnTo>
                <a:lnTo>
                  <a:pt x="2" y="5"/>
                </a:lnTo>
                <a:lnTo>
                  <a:pt x="2" y="4"/>
                </a:lnTo>
                <a:lnTo>
                  <a:pt x="3" y="4"/>
                </a:lnTo>
                <a:lnTo>
                  <a:pt x="3" y="3"/>
                </a:lnTo>
                <a:lnTo>
                  <a:pt x="4" y="3"/>
                </a:lnTo>
                <a:lnTo>
                  <a:pt x="5" y="2"/>
                </a:lnTo>
                <a:lnTo>
                  <a:pt x="6" y="2"/>
                </a:lnTo>
                <a:lnTo>
                  <a:pt x="6" y="1"/>
                </a:lnTo>
                <a:lnTo>
                  <a:pt x="7" y="1"/>
                </a:lnTo>
                <a:lnTo>
                  <a:pt x="7" y="0"/>
                </a:lnTo>
                <a:lnTo>
                  <a:pt x="9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1" name="Freeform 5251"/>
          <p:cNvSpPr>
            <a:spLocks/>
          </p:cNvSpPr>
          <p:nvPr/>
        </p:nvSpPr>
        <p:spPr bwMode="auto">
          <a:xfrm>
            <a:off x="5697538" y="1944688"/>
            <a:ext cx="14288" cy="11113"/>
          </a:xfrm>
          <a:custGeom>
            <a:avLst/>
            <a:gdLst>
              <a:gd name="T0" fmla="*/ 0 w 9"/>
              <a:gd name="T1" fmla="*/ 7 h 7"/>
              <a:gd name="T2" fmla="*/ 1 w 9"/>
              <a:gd name="T3" fmla="*/ 7 h 7"/>
              <a:gd name="T4" fmla="*/ 1 w 9"/>
              <a:gd name="T5" fmla="*/ 6 h 7"/>
              <a:gd name="T6" fmla="*/ 2 w 9"/>
              <a:gd name="T7" fmla="*/ 6 h 7"/>
              <a:gd name="T8" fmla="*/ 2 w 9"/>
              <a:gd name="T9" fmla="*/ 5 h 7"/>
              <a:gd name="T10" fmla="*/ 3 w 9"/>
              <a:gd name="T11" fmla="*/ 5 h 7"/>
              <a:gd name="T12" fmla="*/ 3 w 9"/>
              <a:gd name="T13" fmla="*/ 4 h 7"/>
              <a:gd name="T14" fmla="*/ 4 w 9"/>
              <a:gd name="T15" fmla="*/ 4 h 7"/>
              <a:gd name="T16" fmla="*/ 4 w 9"/>
              <a:gd name="T17" fmla="*/ 3 h 7"/>
              <a:gd name="T18" fmla="*/ 6 w 9"/>
              <a:gd name="T19" fmla="*/ 3 h 7"/>
              <a:gd name="T20" fmla="*/ 6 w 9"/>
              <a:gd name="T21" fmla="*/ 2 h 7"/>
              <a:gd name="T22" fmla="*/ 7 w 9"/>
              <a:gd name="T23" fmla="*/ 2 h 7"/>
              <a:gd name="T24" fmla="*/ 7 w 9"/>
              <a:gd name="T25" fmla="*/ 1 h 7"/>
              <a:gd name="T26" fmla="*/ 8 w 9"/>
              <a:gd name="T27" fmla="*/ 1 h 7"/>
              <a:gd name="T28" fmla="*/ 9 w 9"/>
              <a:gd name="T2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" h="7">
                <a:moveTo>
                  <a:pt x="0" y="7"/>
                </a:moveTo>
                <a:lnTo>
                  <a:pt x="1" y="7"/>
                </a:lnTo>
                <a:lnTo>
                  <a:pt x="1" y="6"/>
                </a:lnTo>
                <a:lnTo>
                  <a:pt x="2" y="6"/>
                </a:lnTo>
                <a:lnTo>
                  <a:pt x="2" y="5"/>
                </a:lnTo>
                <a:lnTo>
                  <a:pt x="3" y="5"/>
                </a:lnTo>
                <a:lnTo>
                  <a:pt x="3" y="4"/>
                </a:lnTo>
                <a:lnTo>
                  <a:pt x="4" y="4"/>
                </a:lnTo>
                <a:lnTo>
                  <a:pt x="4" y="3"/>
                </a:lnTo>
                <a:lnTo>
                  <a:pt x="6" y="3"/>
                </a:lnTo>
                <a:lnTo>
                  <a:pt x="6" y="2"/>
                </a:lnTo>
                <a:lnTo>
                  <a:pt x="7" y="2"/>
                </a:lnTo>
                <a:lnTo>
                  <a:pt x="7" y="1"/>
                </a:lnTo>
                <a:lnTo>
                  <a:pt x="8" y="1"/>
                </a:lnTo>
                <a:lnTo>
                  <a:pt x="9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2" name="Freeform 5252"/>
          <p:cNvSpPr>
            <a:spLocks/>
          </p:cNvSpPr>
          <p:nvPr/>
        </p:nvSpPr>
        <p:spPr bwMode="auto">
          <a:xfrm>
            <a:off x="5711825" y="1933576"/>
            <a:ext cx="14288" cy="11113"/>
          </a:xfrm>
          <a:custGeom>
            <a:avLst/>
            <a:gdLst>
              <a:gd name="T0" fmla="*/ 0 w 9"/>
              <a:gd name="T1" fmla="*/ 7 h 7"/>
              <a:gd name="T2" fmla="*/ 1 w 9"/>
              <a:gd name="T3" fmla="*/ 7 h 7"/>
              <a:gd name="T4" fmla="*/ 1 w 9"/>
              <a:gd name="T5" fmla="*/ 6 h 7"/>
              <a:gd name="T6" fmla="*/ 2 w 9"/>
              <a:gd name="T7" fmla="*/ 6 h 7"/>
              <a:gd name="T8" fmla="*/ 2 w 9"/>
              <a:gd name="T9" fmla="*/ 5 h 7"/>
              <a:gd name="T10" fmla="*/ 3 w 9"/>
              <a:gd name="T11" fmla="*/ 5 h 7"/>
              <a:gd name="T12" fmla="*/ 3 w 9"/>
              <a:gd name="T13" fmla="*/ 4 h 7"/>
              <a:gd name="T14" fmla="*/ 5 w 9"/>
              <a:gd name="T15" fmla="*/ 4 h 7"/>
              <a:gd name="T16" fmla="*/ 5 w 9"/>
              <a:gd name="T17" fmla="*/ 3 h 7"/>
              <a:gd name="T18" fmla="*/ 6 w 9"/>
              <a:gd name="T19" fmla="*/ 3 h 7"/>
              <a:gd name="T20" fmla="*/ 6 w 9"/>
              <a:gd name="T21" fmla="*/ 1 h 7"/>
              <a:gd name="T22" fmla="*/ 8 w 9"/>
              <a:gd name="T23" fmla="*/ 1 h 7"/>
              <a:gd name="T24" fmla="*/ 8 w 9"/>
              <a:gd name="T25" fmla="*/ 0 h 7"/>
              <a:gd name="T26" fmla="*/ 9 w 9"/>
              <a:gd name="T2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" h="7">
                <a:moveTo>
                  <a:pt x="0" y="7"/>
                </a:moveTo>
                <a:lnTo>
                  <a:pt x="1" y="7"/>
                </a:lnTo>
                <a:lnTo>
                  <a:pt x="1" y="6"/>
                </a:lnTo>
                <a:lnTo>
                  <a:pt x="2" y="6"/>
                </a:lnTo>
                <a:lnTo>
                  <a:pt x="2" y="5"/>
                </a:lnTo>
                <a:lnTo>
                  <a:pt x="3" y="5"/>
                </a:lnTo>
                <a:lnTo>
                  <a:pt x="3" y="4"/>
                </a:lnTo>
                <a:lnTo>
                  <a:pt x="5" y="4"/>
                </a:lnTo>
                <a:lnTo>
                  <a:pt x="5" y="3"/>
                </a:lnTo>
                <a:lnTo>
                  <a:pt x="6" y="3"/>
                </a:lnTo>
                <a:lnTo>
                  <a:pt x="6" y="1"/>
                </a:lnTo>
                <a:lnTo>
                  <a:pt x="8" y="1"/>
                </a:lnTo>
                <a:lnTo>
                  <a:pt x="8" y="0"/>
                </a:lnTo>
                <a:lnTo>
                  <a:pt x="9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3" name="Freeform 5253"/>
          <p:cNvSpPr>
            <a:spLocks/>
          </p:cNvSpPr>
          <p:nvPr/>
        </p:nvSpPr>
        <p:spPr bwMode="auto">
          <a:xfrm>
            <a:off x="5726113" y="1924051"/>
            <a:ext cx="12700" cy="9525"/>
          </a:xfrm>
          <a:custGeom>
            <a:avLst/>
            <a:gdLst>
              <a:gd name="T0" fmla="*/ 0 w 8"/>
              <a:gd name="T1" fmla="*/ 6 h 6"/>
              <a:gd name="T2" fmla="*/ 1 w 8"/>
              <a:gd name="T3" fmla="*/ 5 h 6"/>
              <a:gd name="T4" fmla="*/ 2 w 8"/>
              <a:gd name="T5" fmla="*/ 5 h 6"/>
              <a:gd name="T6" fmla="*/ 2 w 8"/>
              <a:gd name="T7" fmla="*/ 4 h 6"/>
              <a:gd name="T8" fmla="*/ 3 w 8"/>
              <a:gd name="T9" fmla="*/ 4 h 6"/>
              <a:gd name="T10" fmla="*/ 3 w 8"/>
              <a:gd name="T11" fmla="*/ 3 h 6"/>
              <a:gd name="T12" fmla="*/ 4 w 8"/>
              <a:gd name="T13" fmla="*/ 3 h 6"/>
              <a:gd name="T14" fmla="*/ 4 w 8"/>
              <a:gd name="T15" fmla="*/ 2 h 6"/>
              <a:gd name="T16" fmla="*/ 6 w 8"/>
              <a:gd name="T17" fmla="*/ 2 h 6"/>
              <a:gd name="T18" fmla="*/ 6 w 8"/>
              <a:gd name="T19" fmla="*/ 1 h 6"/>
              <a:gd name="T20" fmla="*/ 7 w 8"/>
              <a:gd name="T21" fmla="*/ 1 h 6"/>
              <a:gd name="T22" fmla="*/ 7 w 8"/>
              <a:gd name="T23" fmla="*/ 0 h 6"/>
              <a:gd name="T24" fmla="*/ 8 w 8"/>
              <a:gd name="T25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" h="6">
                <a:moveTo>
                  <a:pt x="0" y="6"/>
                </a:moveTo>
                <a:lnTo>
                  <a:pt x="1" y="5"/>
                </a:lnTo>
                <a:lnTo>
                  <a:pt x="2" y="5"/>
                </a:lnTo>
                <a:lnTo>
                  <a:pt x="2" y="4"/>
                </a:lnTo>
                <a:lnTo>
                  <a:pt x="3" y="4"/>
                </a:lnTo>
                <a:lnTo>
                  <a:pt x="3" y="3"/>
                </a:lnTo>
                <a:lnTo>
                  <a:pt x="4" y="3"/>
                </a:lnTo>
                <a:lnTo>
                  <a:pt x="4" y="2"/>
                </a:lnTo>
                <a:lnTo>
                  <a:pt x="6" y="2"/>
                </a:lnTo>
                <a:lnTo>
                  <a:pt x="6" y="1"/>
                </a:lnTo>
                <a:lnTo>
                  <a:pt x="7" y="1"/>
                </a:lnTo>
                <a:lnTo>
                  <a:pt x="7" y="0"/>
                </a:lnTo>
                <a:lnTo>
                  <a:pt x="8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4" name="Freeform 5254"/>
          <p:cNvSpPr>
            <a:spLocks/>
          </p:cNvSpPr>
          <p:nvPr/>
        </p:nvSpPr>
        <p:spPr bwMode="auto">
          <a:xfrm>
            <a:off x="5738813" y="1914526"/>
            <a:ext cx="11113" cy="9525"/>
          </a:xfrm>
          <a:custGeom>
            <a:avLst/>
            <a:gdLst>
              <a:gd name="T0" fmla="*/ 0 w 7"/>
              <a:gd name="T1" fmla="*/ 6 h 6"/>
              <a:gd name="T2" fmla="*/ 0 w 7"/>
              <a:gd name="T3" fmla="*/ 5 h 6"/>
              <a:gd name="T4" fmla="*/ 2 w 7"/>
              <a:gd name="T5" fmla="*/ 5 h 6"/>
              <a:gd name="T6" fmla="*/ 2 w 7"/>
              <a:gd name="T7" fmla="*/ 4 h 6"/>
              <a:gd name="T8" fmla="*/ 3 w 7"/>
              <a:gd name="T9" fmla="*/ 4 h 6"/>
              <a:gd name="T10" fmla="*/ 3 w 7"/>
              <a:gd name="T11" fmla="*/ 3 h 6"/>
              <a:gd name="T12" fmla="*/ 4 w 7"/>
              <a:gd name="T13" fmla="*/ 3 h 6"/>
              <a:gd name="T14" fmla="*/ 4 w 7"/>
              <a:gd name="T15" fmla="*/ 2 h 6"/>
              <a:gd name="T16" fmla="*/ 6 w 7"/>
              <a:gd name="T17" fmla="*/ 2 h 6"/>
              <a:gd name="T18" fmla="*/ 6 w 7"/>
              <a:gd name="T19" fmla="*/ 1 h 6"/>
              <a:gd name="T20" fmla="*/ 7 w 7"/>
              <a:gd name="T21" fmla="*/ 1 h 6"/>
              <a:gd name="T22" fmla="*/ 7 w 7"/>
              <a:gd name="T23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" h="6">
                <a:moveTo>
                  <a:pt x="0" y="6"/>
                </a:moveTo>
                <a:lnTo>
                  <a:pt x="0" y="5"/>
                </a:lnTo>
                <a:lnTo>
                  <a:pt x="2" y="5"/>
                </a:lnTo>
                <a:lnTo>
                  <a:pt x="2" y="4"/>
                </a:lnTo>
                <a:lnTo>
                  <a:pt x="3" y="4"/>
                </a:lnTo>
                <a:lnTo>
                  <a:pt x="3" y="3"/>
                </a:lnTo>
                <a:lnTo>
                  <a:pt x="4" y="3"/>
                </a:lnTo>
                <a:lnTo>
                  <a:pt x="4" y="2"/>
                </a:lnTo>
                <a:lnTo>
                  <a:pt x="6" y="2"/>
                </a:lnTo>
                <a:lnTo>
                  <a:pt x="6" y="1"/>
                </a:lnTo>
                <a:lnTo>
                  <a:pt x="7" y="1"/>
                </a:lnTo>
                <a:lnTo>
                  <a:pt x="7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5" name="Freeform 5255"/>
          <p:cNvSpPr>
            <a:spLocks/>
          </p:cNvSpPr>
          <p:nvPr/>
        </p:nvSpPr>
        <p:spPr bwMode="auto">
          <a:xfrm>
            <a:off x="5749925" y="1905001"/>
            <a:ext cx="14288" cy="9525"/>
          </a:xfrm>
          <a:custGeom>
            <a:avLst/>
            <a:gdLst>
              <a:gd name="T0" fmla="*/ 0 w 9"/>
              <a:gd name="T1" fmla="*/ 6 h 6"/>
              <a:gd name="T2" fmla="*/ 2 w 9"/>
              <a:gd name="T3" fmla="*/ 6 h 6"/>
              <a:gd name="T4" fmla="*/ 2 w 9"/>
              <a:gd name="T5" fmla="*/ 5 h 6"/>
              <a:gd name="T6" fmla="*/ 3 w 9"/>
              <a:gd name="T7" fmla="*/ 5 h 6"/>
              <a:gd name="T8" fmla="*/ 3 w 9"/>
              <a:gd name="T9" fmla="*/ 4 h 6"/>
              <a:gd name="T10" fmla="*/ 5 w 9"/>
              <a:gd name="T11" fmla="*/ 4 h 6"/>
              <a:gd name="T12" fmla="*/ 5 w 9"/>
              <a:gd name="T13" fmla="*/ 2 h 6"/>
              <a:gd name="T14" fmla="*/ 6 w 9"/>
              <a:gd name="T15" fmla="*/ 2 h 6"/>
              <a:gd name="T16" fmla="*/ 6 w 9"/>
              <a:gd name="T17" fmla="*/ 1 h 6"/>
              <a:gd name="T18" fmla="*/ 7 w 9"/>
              <a:gd name="T19" fmla="*/ 1 h 6"/>
              <a:gd name="T20" fmla="*/ 7 w 9"/>
              <a:gd name="T21" fmla="*/ 0 h 6"/>
              <a:gd name="T22" fmla="*/ 9 w 9"/>
              <a:gd name="T23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" h="6">
                <a:moveTo>
                  <a:pt x="0" y="6"/>
                </a:moveTo>
                <a:lnTo>
                  <a:pt x="2" y="6"/>
                </a:lnTo>
                <a:lnTo>
                  <a:pt x="2" y="5"/>
                </a:lnTo>
                <a:lnTo>
                  <a:pt x="3" y="5"/>
                </a:lnTo>
                <a:lnTo>
                  <a:pt x="3" y="4"/>
                </a:lnTo>
                <a:lnTo>
                  <a:pt x="5" y="4"/>
                </a:lnTo>
                <a:lnTo>
                  <a:pt x="5" y="2"/>
                </a:lnTo>
                <a:lnTo>
                  <a:pt x="6" y="2"/>
                </a:lnTo>
                <a:lnTo>
                  <a:pt x="6" y="1"/>
                </a:lnTo>
                <a:lnTo>
                  <a:pt x="7" y="1"/>
                </a:lnTo>
                <a:lnTo>
                  <a:pt x="7" y="0"/>
                </a:lnTo>
                <a:lnTo>
                  <a:pt x="9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6" name="Freeform 5256"/>
          <p:cNvSpPr>
            <a:spLocks/>
          </p:cNvSpPr>
          <p:nvPr/>
        </p:nvSpPr>
        <p:spPr bwMode="auto">
          <a:xfrm>
            <a:off x="5764213" y="1895476"/>
            <a:ext cx="11113" cy="9525"/>
          </a:xfrm>
          <a:custGeom>
            <a:avLst/>
            <a:gdLst>
              <a:gd name="T0" fmla="*/ 0 w 7"/>
              <a:gd name="T1" fmla="*/ 6 h 6"/>
              <a:gd name="T2" fmla="*/ 0 w 7"/>
              <a:gd name="T3" fmla="*/ 5 h 6"/>
              <a:gd name="T4" fmla="*/ 1 w 7"/>
              <a:gd name="T5" fmla="*/ 5 h 6"/>
              <a:gd name="T6" fmla="*/ 1 w 7"/>
              <a:gd name="T7" fmla="*/ 4 h 6"/>
              <a:gd name="T8" fmla="*/ 2 w 7"/>
              <a:gd name="T9" fmla="*/ 4 h 6"/>
              <a:gd name="T10" fmla="*/ 2 w 7"/>
              <a:gd name="T11" fmla="*/ 3 h 6"/>
              <a:gd name="T12" fmla="*/ 3 w 7"/>
              <a:gd name="T13" fmla="*/ 3 h 6"/>
              <a:gd name="T14" fmla="*/ 4 w 7"/>
              <a:gd name="T15" fmla="*/ 2 h 6"/>
              <a:gd name="T16" fmla="*/ 5 w 7"/>
              <a:gd name="T17" fmla="*/ 2 h 6"/>
              <a:gd name="T18" fmla="*/ 5 w 7"/>
              <a:gd name="T19" fmla="*/ 1 h 6"/>
              <a:gd name="T20" fmla="*/ 6 w 7"/>
              <a:gd name="T21" fmla="*/ 1 h 6"/>
              <a:gd name="T22" fmla="*/ 6 w 7"/>
              <a:gd name="T23" fmla="*/ 0 h 6"/>
              <a:gd name="T24" fmla="*/ 7 w 7"/>
              <a:gd name="T25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" h="6">
                <a:moveTo>
                  <a:pt x="0" y="6"/>
                </a:moveTo>
                <a:lnTo>
                  <a:pt x="0" y="5"/>
                </a:lnTo>
                <a:lnTo>
                  <a:pt x="1" y="5"/>
                </a:lnTo>
                <a:lnTo>
                  <a:pt x="1" y="4"/>
                </a:lnTo>
                <a:lnTo>
                  <a:pt x="2" y="4"/>
                </a:lnTo>
                <a:lnTo>
                  <a:pt x="2" y="3"/>
                </a:lnTo>
                <a:lnTo>
                  <a:pt x="3" y="3"/>
                </a:lnTo>
                <a:lnTo>
                  <a:pt x="4" y="2"/>
                </a:lnTo>
                <a:lnTo>
                  <a:pt x="5" y="2"/>
                </a:lnTo>
                <a:lnTo>
                  <a:pt x="5" y="1"/>
                </a:lnTo>
                <a:lnTo>
                  <a:pt x="6" y="1"/>
                </a:lnTo>
                <a:lnTo>
                  <a:pt x="6" y="0"/>
                </a:lnTo>
                <a:lnTo>
                  <a:pt x="7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7" name="Freeform 5257"/>
          <p:cNvSpPr>
            <a:spLocks/>
          </p:cNvSpPr>
          <p:nvPr/>
        </p:nvSpPr>
        <p:spPr bwMode="auto">
          <a:xfrm>
            <a:off x="5775325" y="1887538"/>
            <a:ext cx="12700" cy="7938"/>
          </a:xfrm>
          <a:custGeom>
            <a:avLst/>
            <a:gdLst>
              <a:gd name="T0" fmla="*/ 0 w 8"/>
              <a:gd name="T1" fmla="*/ 5 h 5"/>
              <a:gd name="T2" fmla="*/ 1 w 8"/>
              <a:gd name="T3" fmla="*/ 4 h 5"/>
              <a:gd name="T4" fmla="*/ 3 w 8"/>
              <a:gd name="T5" fmla="*/ 4 h 5"/>
              <a:gd name="T6" fmla="*/ 3 w 8"/>
              <a:gd name="T7" fmla="*/ 3 h 5"/>
              <a:gd name="T8" fmla="*/ 4 w 8"/>
              <a:gd name="T9" fmla="*/ 3 h 5"/>
              <a:gd name="T10" fmla="*/ 4 w 8"/>
              <a:gd name="T11" fmla="*/ 2 h 5"/>
              <a:gd name="T12" fmla="*/ 5 w 8"/>
              <a:gd name="T13" fmla="*/ 2 h 5"/>
              <a:gd name="T14" fmla="*/ 5 w 8"/>
              <a:gd name="T15" fmla="*/ 1 h 5"/>
              <a:gd name="T16" fmla="*/ 7 w 8"/>
              <a:gd name="T17" fmla="*/ 1 h 5"/>
              <a:gd name="T18" fmla="*/ 7 w 8"/>
              <a:gd name="T19" fmla="*/ 0 h 5"/>
              <a:gd name="T20" fmla="*/ 8 w 8"/>
              <a:gd name="T2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" h="5">
                <a:moveTo>
                  <a:pt x="0" y="5"/>
                </a:moveTo>
                <a:lnTo>
                  <a:pt x="1" y="4"/>
                </a:lnTo>
                <a:lnTo>
                  <a:pt x="3" y="4"/>
                </a:lnTo>
                <a:lnTo>
                  <a:pt x="3" y="3"/>
                </a:lnTo>
                <a:lnTo>
                  <a:pt x="4" y="3"/>
                </a:lnTo>
                <a:lnTo>
                  <a:pt x="4" y="2"/>
                </a:lnTo>
                <a:lnTo>
                  <a:pt x="5" y="2"/>
                </a:lnTo>
                <a:lnTo>
                  <a:pt x="5" y="1"/>
                </a:lnTo>
                <a:lnTo>
                  <a:pt x="7" y="1"/>
                </a:lnTo>
                <a:lnTo>
                  <a:pt x="7" y="0"/>
                </a:lnTo>
                <a:lnTo>
                  <a:pt x="8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8" name="Freeform 5258"/>
          <p:cNvSpPr>
            <a:spLocks/>
          </p:cNvSpPr>
          <p:nvPr/>
        </p:nvSpPr>
        <p:spPr bwMode="auto">
          <a:xfrm>
            <a:off x="5788025" y="1878013"/>
            <a:ext cx="9525" cy="9525"/>
          </a:xfrm>
          <a:custGeom>
            <a:avLst/>
            <a:gdLst>
              <a:gd name="T0" fmla="*/ 0 w 6"/>
              <a:gd name="T1" fmla="*/ 6 h 6"/>
              <a:gd name="T2" fmla="*/ 0 w 6"/>
              <a:gd name="T3" fmla="*/ 5 h 6"/>
              <a:gd name="T4" fmla="*/ 1 w 6"/>
              <a:gd name="T5" fmla="*/ 5 h 6"/>
              <a:gd name="T6" fmla="*/ 1 w 6"/>
              <a:gd name="T7" fmla="*/ 4 h 6"/>
              <a:gd name="T8" fmla="*/ 2 w 6"/>
              <a:gd name="T9" fmla="*/ 4 h 6"/>
              <a:gd name="T10" fmla="*/ 3 w 6"/>
              <a:gd name="T11" fmla="*/ 2 h 6"/>
              <a:gd name="T12" fmla="*/ 4 w 6"/>
              <a:gd name="T13" fmla="*/ 2 h 6"/>
              <a:gd name="T14" fmla="*/ 4 w 6"/>
              <a:gd name="T15" fmla="*/ 1 h 6"/>
              <a:gd name="T16" fmla="*/ 5 w 6"/>
              <a:gd name="T17" fmla="*/ 1 h 6"/>
              <a:gd name="T18" fmla="*/ 5 w 6"/>
              <a:gd name="T19" fmla="*/ 0 h 6"/>
              <a:gd name="T20" fmla="*/ 6 w 6"/>
              <a:gd name="T21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" h="6">
                <a:moveTo>
                  <a:pt x="0" y="6"/>
                </a:moveTo>
                <a:lnTo>
                  <a:pt x="0" y="5"/>
                </a:lnTo>
                <a:lnTo>
                  <a:pt x="1" y="5"/>
                </a:lnTo>
                <a:lnTo>
                  <a:pt x="1" y="4"/>
                </a:lnTo>
                <a:lnTo>
                  <a:pt x="2" y="4"/>
                </a:lnTo>
                <a:lnTo>
                  <a:pt x="3" y="2"/>
                </a:lnTo>
                <a:lnTo>
                  <a:pt x="4" y="2"/>
                </a:lnTo>
                <a:lnTo>
                  <a:pt x="4" y="1"/>
                </a:lnTo>
                <a:lnTo>
                  <a:pt x="5" y="1"/>
                </a:lnTo>
                <a:lnTo>
                  <a:pt x="5" y="0"/>
                </a:lnTo>
                <a:lnTo>
                  <a:pt x="6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9" name="Freeform 5259"/>
          <p:cNvSpPr>
            <a:spLocks/>
          </p:cNvSpPr>
          <p:nvPr/>
        </p:nvSpPr>
        <p:spPr bwMode="auto">
          <a:xfrm>
            <a:off x="5797550" y="1870076"/>
            <a:ext cx="12700" cy="7938"/>
          </a:xfrm>
          <a:custGeom>
            <a:avLst/>
            <a:gdLst>
              <a:gd name="T0" fmla="*/ 0 w 8"/>
              <a:gd name="T1" fmla="*/ 5 h 5"/>
              <a:gd name="T2" fmla="*/ 1 w 8"/>
              <a:gd name="T3" fmla="*/ 4 h 5"/>
              <a:gd name="T4" fmla="*/ 2 w 8"/>
              <a:gd name="T5" fmla="*/ 4 h 5"/>
              <a:gd name="T6" fmla="*/ 2 w 8"/>
              <a:gd name="T7" fmla="*/ 3 h 5"/>
              <a:gd name="T8" fmla="*/ 3 w 8"/>
              <a:gd name="T9" fmla="*/ 3 h 5"/>
              <a:gd name="T10" fmla="*/ 3 w 8"/>
              <a:gd name="T11" fmla="*/ 2 h 5"/>
              <a:gd name="T12" fmla="*/ 4 w 8"/>
              <a:gd name="T13" fmla="*/ 2 h 5"/>
              <a:gd name="T14" fmla="*/ 4 w 8"/>
              <a:gd name="T15" fmla="*/ 1 h 5"/>
              <a:gd name="T16" fmla="*/ 7 w 8"/>
              <a:gd name="T17" fmla="*/ 1 h 5"/>
              <a:gd name="T18" fmla="*/ 7 w 8"/>
              <a:gd name="T19" fmla="*/ 0 h 5"/>
              <a:gd name="T20" fmla="*/ 8 w 8"/>
              <a:gd name="T2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" h="5">
                <a:moveTo>
                  <a:pt x="0" y="5"/>
                </a:moveTo>
                <a:lnTo>
                  <a:pt x="1" y="4"/>
                </a:lnTo>
                <a:lnTo>
                  <a:pt x="2" y="4"/>
                </a:lnTo>
                <a:lnTo>
                  <a:pt x="2" y="3"/>
                </a:lnTo>
                <a:lnTo>
                  <a:pt x="3" y="3"/>
                </a:lnTo>
                <a:lnTo>
                  <a:pt x="3" y="2"/>
                </a:lnTo>
                <a:lnTo>
                  <a:pt x="4" y="2"/>
                </a:lnTo>
                <a:lnTo>
                  <a:pt x="4" y="1"/>
                </a:lnTo>
                <a:lnTo>
                  <a:pt x="7" y="1"/>
                </a:lnTo>
                <a:lnTo>
                  <a:pt x="7" y="0"/>
                </a:lnTo>
                <a:lnTo>
                  <a:pt x="8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0" name="Freeform 5260"/>
          <p:cNvSpPr>
            <a:spLocks/>
          </p:cNvSpPr>
          <p:nvPr/>
        </p:nvSpPr>
        <p:spPr bwMode="auto">
          <a:xfrm>
            <a:off x="5810250" y="1862138"/>
            <a:ext cx="9525" cy="7938"/>
          </a:xfrm>
          <a:custGeom>
            <a:avLst/>
            <a:gdLst>
              <a:gd name="T0" fmla="*/ 0 w 6"/>
              <a:gd name="T1" fmla="*/ 5 h 5"/>
              <a:gd name="T2" fmla="*/ 0 w 6"/>
              <a:gd name="T3" fmla="*/ 4 h 5"/>
              <a:gd name="T4" fmla="*/ 1 w 6"/>
              <a:gd name="T5" fmla="*/ 4 h 5"/>
              <a:gd name="T6" fmla="*/ 1 w 6"/>
              <a:gd name="T7" fmla="*/ 3 h 5"/>
              <a:gd name="T8" fmla="*/ 3 w 6"/>
              <a:gd name="T9" fmla="*/ 3 h 5"/>
              <a:gd name="T10" fmla="*/ 3 w 6"/>
              <a:gd name="T11" fmla="*/ 2 h 5"/>
              <a:gd name="T12" fmla="*/ 4 w 6"/>
              <a:gd name="T13" fmla="*/ 2 h 5"/>
              <a:gd name="T14" fmla="*/ 4 w 6"/>
              <a:gd name="T15" fmla="*/ 1 h 5"/>
              <a:gd name="T16" fmla="*/ 5 w 6"/>
              <a:gd name="T17" fmla="*/ 1 h 5"/>
              <a:gd name="T18" fmla="*/ 5 w 6"/>
              <a:gd name="T19" fmla="*/ 0 h 5"/>
              <a:gd name="T20" fmla="*/ 6 w 6"/>
              <a:gd name="T2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" h="5">
                <a:moveTo>
                  <a:pt x="0" y="5"/>
                </a:moveTo>
                <a:lnTo>
                  <a:pt x="0" y="4"/>
                </a:lnTo>
                <a:lnTo>
                  <a:pt x="1" y="4"/>
                </a:lnTo>
                <a:lnTo>
                  <a:pt x="1" y="3"/>
                </a:lnTo>
                <a:lnTo>
                  <a:pt x="3" y="3"/>
                </a:lnTo>
                <a:lnTo>
                  <a:pt x="3" y="2"/>
                </a:lnTo>
                <a:lnTo>
                  <a:pt x="4" y="2"/>
                </a:lnTo>
                <a:lnTo>
                  <a:pt x="4" y="1"/>
                </a:lnTo>
                <a:lnTo>
                  <a:pt x="5" y="1"/>
                </a:lnTo>
                <a:lnTo>
                  <a:pt x="5" y="0"/>
                </a:lnTo>
                <a:lnTo>
                  <a:pt x="6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1" name="Freeform 5261"/>
          <p:cNvSpPr>
            <a:spLocks/>
          </p:cNvSpPr>
          <p:nvPr/>
        </p:nvSpPr>
        <p:spPr bwMode="auto">
          <a:xfrm>
            <a:off x="5819775" y="1852613"/>
            <a:ext cx="9525" cy="9525"/>
          </a:xfrm>
          <a:custGeom>
            <a:avLst/>
            <a:gdLst>
              <a:gd name="T0" fmla="*/ 0 w 6"/>
              <a:gd name="T1" fmla="*/ 6 h 6"/>
              <a:gd name="T2" fmla="*/ 1 w 6"/>
              <a:gd name="T3" fmla="*/ 5 h 6"/>
              <a:gd name="T4" fmla="*/ 2 w 6"/>
              <a:gd name="T5" fmla="*/ 5 h 6"/>
              <a:gd name="T6" fmla="*/ 2 w 6"/>
              <a:gd name="T7" fmla="*/ 4 h 6"/>
              <a:gd name="T8" fmla="*/ 3 w 6"/>
              <a:gd name="T9" fmla="*/ 4 h 6"/>
              <a:gd name="T10" fmla="*/ 3 w 6"/>
              <a:gd name="T11" fmla="*/ 3 h 6"/>
              <a:gd name="T12" fmla="*/ 4 w 6"/>
              <a:gd name="T13" fmla="*/ 3 h 6"/>
              <a:gd name="T14" fmla="*/ 5 w 6"/>
              <a:gd name="T15" fmla="*/ 2 h 6"/>
              <a:gd name="T16" fmla="*/ 6 w 6"/>
              <a:gd name="T17" fmla="*/ 2 h 6"/>
              <a:gd name="T18" fmla="*/ 6 w 6"/>
              <a:gd name="T1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" h="6">
                <a:moveTo>
                  <a:pt x="0" y="6"/>
                </a:moveTo>
                <a:lnTo>
                  <a:pt x="1" y="5"/>
                </a:lnTo>
                <a:lnTo>
                  <a:pt x="2" y="5"/>
                </a:lnTo>
                <a:lnTo>
                  <a:pt x="2" y="4"/>
                </a:lnTo>
                <a:lnTo>
                  <a:pt x="3" y="4"/>
                </a:lnTo>
                <a:lnTo>
                  <a:pt x="3" y="3"/>
                </a:lnTo>
                <a:lnTo>
                  <a:pt x="4" y="3"/>
                </a:lnTo>
                <a:lnTo>
                  <a:pt x="5" y="2"/>
                </a:lnTo>
                <a:lnTo>
                  <a:pt x="6" y="2"/>
                </a:lnTo>
                <a:lnTo>
                  <a:pt x="6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2" name="Freeform 5262"/>
          <p:cNvSpPr>
            <a:spLocks/>
          </p:cNvSpPr>
          <p:nvPr/>
        </p:nvSpPr>
        <p:spPr bwMode="auto">
          <a:xfrm>
            <a:off x="5829300" y="1844676"/>
            <a:ext cx="11113" cy="7938"/>
          </a:xfrm>
          <a:custGeom>
            <a:avLst/>
            <a:gdLst>
              <a:gd name="T0" fmla="*/ 0 w 7"/>
              <a:gd name="T1" fmla="*/ 5 h 5"/>
              <a:gd name="T2" fmla="*/ 1 w 7"/>
              <a:gd name="T3" fmla="*/ 5 h 5"/>
              <a:gd name="T4" fmla="*/ 1 w 7"/>
              <a:gd name="T5" fmla="*/ 4 h 5"/>
              <a:gd name="T6" fmla="*/ 2 w 7"/>
              <a:gd name="T7" fmla="*/ 4 h 5"/>
              <a:gd name="T8" fmla="*/ 2 w 7"/>
              <a:gd name="T9" fmla="*/ 3 h 5"/>
              <a:gd name="T10" fmla="*/ 5 w 7"/>
              <a:gd name="T11" fmla="*/ 3 h 5"/>
              <a:gd name="T12" fmla="*/ 5 w 7"/>
              <a:gd name="T13" fmla="*/ 2 h 5"/>
              <a:gd name="T14" fmla="*/ 6 w 7"/>
              <a:gd name="T15" fmla="*/ 2 h 5"/>
              <a:gd name="T16" fmla="*/ 6 w 7"/>
              <a:gd name="T17" fmla="*/ 1 h 5"/>
              <a:gd name="T18" fmla="*/ 7 w 7"/>
              <a:gd name="T19" fmla="*/ 1 h 5"/>
              <a:gd name="T20" fmla="*/ 7 w 7"/>
              <a:gd name="T2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" h="5">
                <a:moveTo>
                  <a:pt x="0" y="5"/>
                </a:moveTo>
                <a:lnTo>
                  <a:pt x="1" y="5"/>
                </a:lnTo>
                <a:lnTo>
                  <a:pt x="1" y="4"/>
                </a:lnTo>
                <a:lnTo>
                  <a:pt x="2" y="4"/>
                </a:lnTo>
                <a:lnTo>
                  <a:pt x="2" y="3"/>
                </a:lnTo>
                <a:lnTo>
                  <a:pt x="5" y="3"/>
                </a:lnTo>
                <a:lnTo>
                  <a:pt x="5" y="2"/>
                </a:lnTo>
                <a:lnTo>
                  <a:pt x="6" y="2"/>
                </a:lnTo>
                <a:lnTo>
                  <a:pt x="6" y="1"/>
                </a:lnTo>
                <a:lnTo>
                  <a:pt x="7" y="1"/>
                </a:lnTo>
                <a:lnTo>
                  <a:pt x="7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3" name="Freeform 5263"/>
          <p:cNvSpPr>
            <a:spLocks/>
          </p:cNvSpPr>
          <p:nvPr/>
        </p:nvSpPr>
        <p:spPr bwMode="auto">
          <a:xfrm>
            <a:off x="5840413" y="1838326"/>
            <a:ext cx="9525" cy="6350"/>
          </a:xfrm>
          <a:custGeom>
            <a:avLst/>
            <a:gdLst>
              <a:gd name="T0" fmla="*/ 0 w 6"/>
              <a:gd name="T1" fmla="*/ 4 h 4"/>
              <a:gd name="T2" fmla="*/ 2 w 6"/>
              <a:gd name="T3" fmla="*/ 4 h 4"/>
              <a:gd name="T4" fmla="*/ 2 w 6"/>
              <a:gd name="T5" fmla="*/ 3 h 4"/>
              <a:gd name="T6" fmla="*/ 3 w 6"/>
              <a:gd name="T7" fmla="*/ 3 h 4"/>
              <a:gd name="T8" fmla="*/ 3 w 6"/>
              <a:gd name="T9" fmla="*/ 2 h 4"/>
              <a:gd name="T10" fmla="*/ 4 w 6"/>
              <a:gd name="T11" fmla="*/ 2 h 4"/>
              <a:gd name="T12" fmla="*/ 4 w 6"/>
              <a:gd name="T13" fmla="*/ 1 h 4"/>
              <a:gd name="T14" fmla="*/ 5 w 6"/>
              <a:gd name="T15" fmla="*/ 1 h 4"/>
              <a:gd name="T16" fmla="*/ 5 w 6"/>
              <a:gd name="T17" fmla="*/ 0 h 4"/>
              <a:gd name="T18" fmla="*/ 6 w 6"/>
              <a:gd name="T1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" h="4">
                <a:moveTo>
                  <a:pt x="0" y="4"/>
                </a:moveTo>
                <a:lnTo>
                  <a:pt x="2" y="4"/>
                </a:lnTo>
                <a:lnTo>
                  <a:pt x="2" y="3"/>
                </a:lnTo>
                <a:lnTo>
                  <a:pt x="3" y="3"/>
                </a:lnTo>
                <a:lnTo>
                  <a:pt x="3" y="2"/>
                </a:lnTo>
                <a:lnTo>
                  <a:pt x="4" y="2"/>
                </a:lnTo>
                <a:lnTo>
                  <a:pt x="4" y="1"/>
                </a:lnTo>
                <a:lnTo>
                  <a:pt x="5" y="1"/>
                </a:lnTo>
                <a:lnTo>
                  <a:pt x="5" y="0"/>
                </a:lnTo>
                <a:lnTo>
                  <a:pt x="6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4" name="Freeform 5264"/>
          <p:cNvSpPr>
            <a:spLocks/>
          </p:cNvSpPr>
          <p:nvPr/>
        </p:nvSpPr>
        <p:spPr bwMode="auto">
          <a:xfrm>
            <a:off x="5849938" y="1830388"/>
            <a:ext cx="9525" cy="7938"/>
          </a:xfrm>
          <a:custGeom>
            <a:avLst/>
            <a:gdLst>
              <a:gd name="T0" fmla="*/ 0 w 6"/>
              <a:gd name="T1" fmla="*/ 5 h 5"/>
              <a:gd name="T2" fmla="*/ 1 w 6"/>
              <a:gd name="T3" fmla="*/ 5 h 5"/>
              <a:gd name="T4" fmla="*/ 1 w 6"/>
              <a:gd name="T5" fmla="*/ 4 h 5"/>
              <a:gd name="T6" fmla="*/ 2 w 6"/>
              <a:gd name="T7" fmla="*/ 4 h 5"/>
              <a:gd name="T8" fmla="*/ 2 w 6"/>
              <a:gd name="T9" fmla="*/ 3 h 5"/>
              <a:gd name="T10" fmla="*/ 3 w 6"/>
              <a:gd name="T11" fmla="*/ 3 h 5"/>
              <a:gd name="T12" fmla="*/ 3 w 6"/>
              <a:gd name="T13" fmla="*/ 2 h 5"/>
              <a:gd name="T14" fmla="*/ 5 w 6"/>
              <a:gd name="T15" fmla="*/ 2 h 5"/>
              <a:gd name="T16" fmla="*/ 5 w 6"/>
              <a:gd name="T17" fmla="*/ 1 h 5"/>
              <a:gd name="T18" fmla="*/ 6 w 6"/>
              <a:gd name="T19" fmla="*/ 1 h 5"/>
              <a:gd name="T20" fmla="*/ 6 w 6"/>
              <a:gd name="T2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" h="5">
                <a:moveTo>
                  <a:pt x="0" y="5"/>
                </a:moveTo>
                <a:lnTo>
                  <a:pt x="1" y="5"/>
                </a:lnTo>
                <a:lnTo>
                  <a:pt x="1" y="4"/>
                </a:lnTo>
                <a:lnTo>
                  <a:pt x="2" y="4"/>
                </a:lnTo>
                <a:lnTo>
                  <a:pt x="2" y="3"/>
                </a:lnTo>
                <a:lnTo>
                  <a:pt x="3" y="3"/>
                </a:lnTo>
                <a:lnTo>
                  <a:pt x="3" y="2"/>
                </a:lnTo>
                <a:lnTo>
                  <a:pt x="5" y="2"/>
                </a:lnTo>
                <a:lnTo>
                  <a:pt x="5" y="1"/>
                </a:lnTo>
                <a:lnTo>
                  <a:pt x="6" y="1"/>
                </a:lnTo>
                <a:lnTo>
                  <a:pt x="6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5" name="Freeform 5265"/>
          <p:cNvSpPr>
            <a:spLocks/>
          </p:cNvSpPr>
          <p:nvPr/>
        </p:nvSpPr>
        <p:spPr bwMode="auto">
          <a:xfrm>
            <a:off x="5859463" y="1822451"/>
            <a:ext cx="11113" cy="7938"/>
          </a:xfrm>
          <a:custGeom>
            <a:avLst/>
            <a:gdLst>
              <a:gd name="T0" fmla="*/ 0 w 7"/>
              <a:gd name="T1" fmla="*/ 5 h 5"/>
              <a:gd name="T2" fmla="*/ 2 w 7"/>
              <a:gd name="T3" fmla="*/ 5 h 5"/>
              <a:gd name="T4" fmla="*/ 2 w 7"/>
              <a:gd name="T5" fmla="*/ 4 h 5"/>
              <a:gd name="T6" fmla="*/ 4 w 7"/>
              <a:gd name="T7" fmla="*/ 4 h 5"/>
              <a:gd name="T8" fmla="*/ 4 w 7"/>
              <a:gd name="T9" fmla="*/ 2 h 5"/>
              <a:gd name="T10" fmla="*/ 5 w 7"/>
              <a:gd name="T11" fmla="*/ 2 h 5"/>
              <a:gd name="T12" fmla="*/ 5 w 7"/>
              <a:gd name="T13" fmla="*/ 1 h 5"/>
              <a:gd name="T14" fmla="*/ 6 w 7"/>
              <a:gd name="T15" fmla="*/ 1 h 5"/>
              <a:gd name="T16" fmla="*/ 6 w 7"/>
              <a:gd name="T17" fmla="*/ 0 h 5"/>
              <a:gd name="T18" fmla="*/ 7 w 7"/>
              <a:gd name="T19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" h="5">
                <a:moveTo>
                  <a:pt x="0" y="5"/>
                </a:moveTo>
                <a:lnTo>
                  <a:pt x="2" y="5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5" y="2"/>
                </a:lnTo>
                <a:lnTo>
                  <a:pt x="5" y="1"/>
                </a:lnTo>
                <a:lnTo>
                  <a:pt x="6" y="1"/>
                </a:lnTo>
                <a:lnTo>
                  <a:pt x="6" y="0"/>
                </a:lnTo>
                <a:lnTo>
                  <a:pt x="7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6" name="Freeform 5266"/>
          <p:cNvSpPr>
            <a:spLocks/>
          </p:cNvSpPr>
          <p:nvPr/>
        </p:nvSpPr>
        <p:spPr bwMode="auto">
          <a:xfrm>
            <a:off x="5870575" y="1816101"/>
            <a:ext cx="7938" cy="6350"/>
          </a:xfrm>
          <a:custGeom>
            <a:avLst/>
            <a:gdLst>
              <a:gd name="T0" fmla="*/ 0 w 5"/>
              <a:gd name="T1" fmla="*/ 4 h 4"/>
              <a:gd name="T2" fmla="*/ 1 w 5"/>
              <a:gd name="T3" fmla="*/ 3 h 4"/>
              <a:gd name="T4" fmla="*/ 2 w 5"/>
              <a:gd name="T5" fmla="*/ 3 h 4"/>
              <a:gd name="T6" fmla="*/ 2 w 5"/>
              <a:gd name="T7" fmla="*/ 2 h 4"/>
              <a:gd name="T8" fmla="*/ 3 w 5"/>
              <a:gd name="T9" fmla="*/ 2 h 4"/>
              <a:gd name="T10" fmla="*/ 3 w 5"/>
              <a:gd name="T11" fmla="*/ 1 h 4"/>
              <a:gd name="T12" fmla="*/ 4 w 5"/>
              <a:gd name="T13" fmla="*/ 1 h 4"/>
              <a:gd name="T14" fmla="*/ 5 w 5"/>
              <a:gd name="T1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" h="4">
                <a:moveTo>
                  <a:pt x="0" y="4"/>
                </a:moveTo>
                <a:lnTo>
                  <a:pt x="1" y="3"/>
                </a:lnTo>
                <a:lnTo>
                  <a:pt x="2" y="3"/>
                </a:lnTo>
                <a:lnTo>
                  <a:pt x="2" y="2"/>
                </a:lnTo>
                <a:lnTo>
                  <a:pt x="3" y="2"/>
                </a:lnTo>
                <a:lnTo>
                  <a:pt x="3" y="1"/>
                </a:lnTo>
                <a:lnTo>
                  <a:pt x="4" y="1"/>
                </a:lnTo>
                <a:lnTo>
                  <a:pt x="5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7" name="Freeform 5267"/>
          <p:cNvSpPr>
            <a:spLocks/>
          </p:cNvSpPr>
          <p:nvPr/>
        </p:nvSpPr>
        <p:spPr bwMode="auto">
          <a:xfrm>
            <a:off x="5878513" y="1809751"/>
            <a:ext cx="9525" cy="6350"/>
          </a:xfrm>
          <a:custGeom>
            <a:avLst/>
            <a:gdLst>
              <a:gd name="T0" fmla="*/ 0 w 6"/>
              <a:gd name="T1" fmla="*/ 4 h 4"/>
              <a:gd name="T2" fmla="*/ 1 w 6"/>
              <a:gd name="T3" fmla="*/ 4 h 4"/>
              <a:gd name="T4" fmla="*/ 1 w 6"/>
              <a:gd name="T5" fmla="*/ 3 h 4"/>
              <a:gd name="T6" fmla="*/ 2 w 6"/>
              <a:gd name="T7" fmla="*/ 3 h 4"/>
              <a:gd name="T8" fmla="*/ 2 w 6"/>
              <a:gd name="T9" fmla="*/ 2 h 4"/>
              <a:gd name="T10" fmla="*/ 3 w 6"/>
              <a:gd name="T11" fmla="*/ 2 h 4"/>
              <a:gd name="T12" fmla="*/ 3 w 6"/>
              <a:gd name="T13" fmla="*/ 1 h 4"/>
              <a:gd name="T14" fmla="*/ 5 w 6"/>
              <a:gd name="T15" fmla="*/ 1 h 4"/>
              <a:gd name="T16" fmla="*/ 5 w 6"/>
              <a:gd name="T17" fmla="*/ 0 h 4"/>
              <a:gd name="T18" fmla="*/ 6 w 6"/>
              <a:gd name="T1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" h="4">
                <a:moveTo>
                  <a:pt x="0" y="4"/>
                </a:moveTo>
                <a:lnTo>
                  <a:pt x="1" y="4"/>
                </a:lnTo>
                <a:lnTo>
                  <a:pt x="1" y="3"/>
                </a:lnTo>
                <a:lnTo>
                  <a:pt x="2" y="3"/>
                </a:lnTo>
                <a:lnTo>
                  <a:pt x="2" y="2"/>
                </a:lnTo>
                <a:lnTo>
                  <a:pt x="3" y="2"/>
                </a:lnTo>
                <a:lnTo>
                  <a:pt x="3" y="1"/>
                </a:lnTo>
                <a:lnTo>
                  <a:pt x="5" y="1"/>
                </a:lnTo>
                <a:lnTo>
                  <a:pt x="5" y="0"/>
                </a:lnTo>
                <a:lnTo>
                  <a:pt x="6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8" name="Freeform 5268"/>
          <p:cNvSpPr>
            <a:spLocks/>
          </p:cNvSpPr>
          <p:nvPr/>
        </p:nvSpPr>
        <p:spPr bwMode="auto">
          <a:xfrm>
            <a:off x="5888038" y="1803401"/>
            <a:ext cx="9525" cy="6350"/>
          </a:xfrm>
          <a:custGeom>
            <a:avLst/>
            <a:gdLst>
              <a:gd name="T0" fmla="*/ 0 w 6"/>
              <a:gd name="T1" fmla="*/ 4 h 4"/>
              <a:gd name="T2" fmla="*/ 0 w 6"/>
              <a:gd name="T3" fmla="*/ 3 h 4"/>
              <a:gd name="T4" fmla="*/ 2 w 6"/>
              <a:gd name="T5" fmla="*/ 3 h 4"/>
              <a:gd name="T6" fmla="*/ 2 w 6"/>
              <a:gd name="T7" fmla="*/ 2 h 4"/>
              <a:gd name="T8" fmla="*/ 3 w 6"/>
              <a:gd name="T9" fmla="*/ 2 h 4"/>
              <a:gd name="T10" fmla="*/ 4 w 6"/>
              <a:gd name="T11" fmla="*/ 1 h 4"/>
              <a:gd name="T12" fmla="*/ 5 w 6"/>
              <a:gd name="T13" fmla="*/ 1 h 4"/>
              <a:gd name="T14" fmla="*/ 5 w 6"/>
              <a:gd name="T15" fmla="*/ 0 h 4"/>
              <a:gd name="T16" fmla="*/ 6 w 6"/>
              <a:gd name="T1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" h="4">
                <a:moveTo>
                  <a:pt x="0" y="4"/>
                </a:moveTo>
                <a:lnTo>
                  <a:pt x="0" y="3"/>
                </a:lnTo>
                <a:lnTo>
                  <a:pt x="2" y="3"/>
                </a:lnTo>
                <a:lnTo>
                  <a:pt x="2" y="2"/>
                </a:lnTo>
                <a:lnTo>
                  <a:pt x="3" y="2"/>
                </a:lnTo>
                <a:lnTo>
                  <a:pt x="4" y="1"/>
                </a:lnTo>
                <a:lnTo>
                  <a:pt x="5" y="1"/>
                </a:lnTo>
                <a:lnTo>
                  <a:pt x="5" y="0"/>
                </a:lnTo>
                <a:lnTo>
                  <a:pt x="6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9" name="Freeform 5269"/>
          <p:cNvSpPr>
            <a:spLocks/>
          </p:cNvSpPr>
          <p:nvPr/>
        </p:nvSpPr>
        <p:spPr bwMode="auto">
          <a:xfrm>
            <a:off x="5897563" y="1795463"/>
            <a:ext cx="7938" cy="7938"/>
          </a:xfrm>
          <a:custGeom>
            <a:avLst/>
            <a:gdLst>
              <a:gd name="T0" fmla="*/ 0 w 5"/>
              <a:gd name="T1" fmla="*/ 5 h 5"/>
              <a:gd name="T2" fmla="*/ 0 w 5"/>
              <a:gd name="T3" fmla="*/ 4 h 5"/>
              <a:gd name="T4" fmla="*/ 1 w 5"/>
              <a:gd name="T5" fmla="*/ 4 h 5"/>
              <a:gd name="T6" fmla="*/ 1 w 5"/>
              <a:gd name="T7" fmla="*/ 3 h 5"/>
              <a:gd name="T8" fmla="*/ 3 w 5"/>
              <a:gd name="T9" fmla="*/ 3 h 5"/>
              <a:gd name="T10" fmla="*/ 3 w 5"/>
              <a:gd name="T11" fmla="*/ 1 h 5"/>
              <a:gd name="T12" fmla="*/ 4 w 5"/>
              <a:gd name="T13" fmla="*/ 1 h 5"/>
              <a:gd name="T14" fmla="*/ 4 w 5"/>
              <a:gd name="T15" fmla="*/ 0 h 5"/>
              <a:gd name="T16" fmla="*/ 5 w 5"/>
              <a:gd name="T1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" h="5">
                <a:moveTo>
                  <a:pt x="0" y="5"/>
                </a:moveTo>
                <a:lnTo>
                  <a:pt x="0" y="4"/>
                </a:lnTo>
                <a:lnTo>
                  <a:pt x="1" y="4"/>
                </a:lnTo>
                <a:lnTo>
                  <a:pt x="1" y="3"/>
                </a:lnTo>
                <a:lnTo>
                  <a:pt x="3" y="3"/>
                </a:lnTo>
                <a:lnTo>
                  <a:pt x="3" y="1"/>
                </a:lnTo>
                <a:lnTo>
                  <a:pt x="4" y="1"/>
                </a:lnTo>
                <a:lnTo>
                  <a:pt x="4" y="0"/>
                </a:lnTo>
                <a:lnTo>
                  <a:pt x="5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0" name="Freeform 5270"/>
          <p:cNvSpPr>
            <a:spLocks/>
          </p:cNvSpPr>
          <p:nvPr/>
        </p:nvSpPr>
        <p:spPr bwMode="auto">
          <a:xfrm>
            <a:off x="5905500" y="1789113"/>
            <a:ext cx="7938" cy="6350"/>
          </a:xfrm>
          <a:custGeom>
            <a:avLst/>
            <a:gdLst>
              <a:gd name="T0" fmla="*/ 0 w 5"/>
              <a:gd name="T1" fmla="*/ 4 h 4"/>
              <a:gd name="T2" fmla="*/ 0 w 5"/>
              <a:gd name="T3" fmla="*/ 3 h 4"/>
              <a:gd name="T4" fmla="*/ 2 w 5"/>
              <a:gd name="T5" fmla="*/ 3 h 4"/>
              <a:gd name="T6" fmla="*/ 2 w 5"/>
              <a:gd name="T7" fmla="*/ 2 h 4"/>
              <a:gd name="T8" fmla="*/ 3 w 5"/>
              <a:gd name="T9" fmla="*/ 2 h 4"/>
              <a:gd name="T10" fmla="*/ 3 w 5"/>
              <a:gd name="T11" fmla="*/ 1 h 4"/>
              <a:gd name="T12" fmla="*/ 4 w 5"/>
              <a:gd name="T13" fmla="*/ 1 h 4"/>
              <a:gd name="T14" fmla="*/ 4 w 5"/>
              <a:gd name="T15" fmla="*/ 0 h 4"/>
              <a:gd name="T16" fmla="*/ 5 w 5"/>
              <a:gd name="T1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" h="4">
                <a:moveTo>
                  <a:pt x="0" y="4"/>
                </a:moveTo>
                <a:lnTo>
                  <a:pt x="0" y="3"/>
                </a:lnTo>
                <a:lnTo>
                  <a:pt x="2" y="3"/>
                </a:lnTo>
                <a:lnTo>
                  <a:pt x="2" y="2"/>
                </a:lnTo>
                <a:lnTo>
                  <a:pt x="3" y="2"/>
                </a:lnTo>
                <a:lnTo>
                  <a:pt x="3" y="1"/>
                </a:lnTo>
                <a:lnTo>
                  <a:pt x="4" y="1"/>
                </a:lnTo>
                <a:lnTo>
                  <a:pt x="4" y="0"/>
                </a:lnTo>
                <a:lnTo>
                  <a:pt x="5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1" name="Freeform 5271"/>
          <p:cNvSpPr>
            <a:spLocks/>
          </p:cNvSpPr>
          <p:nvPr/>
        </p:nvSpPr>
        <p:spPr bwMode="auto">
          <a:xfrm>
            <a:off x="5913438" y="1782763"/>
            <a:ext cx="9525" cy="6350"/>
          </a:xfrm>
          <a:custGeom>
            <a:avLst/>
            <a:gdLst>
              <a:gd name="T0" fmla="*/ 0 w 6"/>
              <a:gd name="T1" fmla="*/ 4 h 4"/>
              <a:gd name="T2" fmla="*/ 1 w 6"/>
              <a:gd name="T3" fmla="*/ 4 h 4"/>
              <a:gd name="T4" fmla="*/ 1 w 6"/>
              <a:gd name="T5" fmla="*/ 3 h 4"/>
              <a:gd name="T6" fmla="*/ 3 w 6"/>
              <a:gd name="T7" fmla="*/ 3 h 4"/>
              <a:gd name="T8" fmla="*/ 3 w 6"/>
              <a:gd name="T9" fmla="*/ 2 h 4"/>
              <a:gd name="T10" fmla="*/ 4 w 6"/>
              <a:gd name="T11" fmla="*/ 2 h 4"/>
              <a:gd name="T12" fmla="*/ 4 w 6"/>
              <a:gd name="T13" fmla="*/ 1 h 4"/>
              <a:gd name="T14" fmla="*/ 5 w 6"/>
              <a:gd name="T15" fmla="*/ 1 h 4"/>
              <a:gd name="T16" fmla="*/ 6 w 6"/>
              <a:gd name="T1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" h="4">
                <a:moveTo>
                  <a:pt x="0" y="4"/>
                </a:moveTo>
                <a:lnTo>
                  <a:pt x="1" y="4"/>
                </a:lnTo>
                <a:lnTo>
                  <a:pt x="1" y="3"/>
                </a:lnTo>
                <a:lnTo>
                  <a:pt x="3" y="3"/>
                </a:lnTo>
                <a:lnTo>
                  <a:pt x="3" y="2"/>
                </a:lnTo>
                <a:lnTo>
                  <a:pt x="4" y="2"/>
                </a:lnTo>
                <a:lnTo>
                  <a:pt x="4" y="1"/>
                </a:lnTo>
                <a:lnTo>
                  <a:pt x="5" y="1"/>
                </a:lnTo>
                <a:lnTo>
                  <a:pt x="6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2" name="Freeform 5272"/>
          <p:cNvSpPr>
            <a:spLocks/>
          </p:cNvSpPr>
          <p:nvPr/>
        </p:nvSpPr>
        <p:spPr bwMode="auto">
          <a:xfrm>
            <a:off x="5922963" y="1776413"/>
            <a:ext cx="7938" cy="6350"/>
          </a:xfrm>
          <a:custGeom>
            <a:avLst/>
            <a:gdLst>
              <a:gd name="T0" fmla="*/ 0 w 5"/>
              <a:gd name="T1" fmla="*/ 4 h 4"/>
              <a:gd name="T2" fmla="*/ 1 w 5"/>
              <a:gd name="T3" fmla="*/ 4 h 4"/>
              <a:gd name="T4" fmla="*/ 1 w 5"/>
              <a:gd name="T5" fmla="*/ 3 h 4"/>
              <a:gd name="T6" fmla="*/ 2 w 5"/>
              <a:gd name="T7" fmla="*/ 3 h 4"/>
              <a:gd name="T8" fmla="*/ 2 w 5"/>
              <a:gd name="T9" fmla="*/ 2 h 4"/>
              <a:gd name="T10" fmla="*/ 3 w 5"/>
              <a:gd name="T11" fmla="*/ 2 h 4"/>
              <a:gd name="T12" fmla="*/ 3 w 5"/>
              <a:gd name="T13" fmla="*/ 1 h 4"/>
              <a:gd name="T14" fmla="*/ 5 w 5"/>
              <a:gd name="T15" fmla="*/ 1 h 4"/>
              <a:gd name="T16" fmla="*/ 5 w 5"/>
              <a:gd name="T1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" h="4">
                <a:moveTo>
                  <a:pt x="0" y="4"/>
                </a:moveTo>
                <a:lnTo>
                  <a:pt x="1" y="4"/>
                </a:lnTo>
                <a:lnTo>
                  <a:pt x="1" y="3"/>
                </a:lnTo>
                <a:lnTo>
                  <a:pt x="2" y="3"/>
                </a:lnTo>
                <a:lnTo>
                  <a:pt x="2" y="2"/>
                </a:lnTo>
                <a:lnTo>
                  <a:pt x="3" y="2"/>
                </a:lnTo>
                <a:lnTo>
                  <a:pt x="3" y="1"/>
                </a:lnTo>
                <a:lnTo>
                  <a:pt x="5" y="1"/>
                </a:lnTo>
                <a:lnTo>
                  <a:pt x="5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3" name="Freeform 5273"/>
          <p:cNvSpPr>
            <a:spLocks/>
          </p:cNvSpPr>
          <p:nvPr/>
        </p:nvSpPr>
        <p:spPr bwMode="auto">
          <a:xfrm>
            <a:off x="5930900" y="1770063"/>
            <a:ext cx="6350" cy="6350"/>
          </a:xfrm>
          <a:custGeom>
            <a:avLst/>
            <a:gdLst>
              <a:gd name="T0" fmla="*/ 0 w 4"/>
              <a:gd name="T1" fmla="*/ 4 h 4"/>
              <a:gd name="T2" fmla="*/ 1 w 4"/>
              <a:gd name="T3" fmla="*/ 4 h 4"/>
              <a:gd name="T4" fmla="*/ 1 w 4"/>
              <a:gd name="T5" fmla="*/ 3 h 4"/>
              <a:gd name="T6" fmla="*/ 2 w 4"/>
              <a:gd name="T7" fmla="*/ 3 h 4"/>
              <a:gd name="T8" fmla="*/ 2 w 4"/>
              <a:gd name="T9" fmla="*/ 2 h 4"/>
              <a:gd name="T10" fmla="*/ 4 w 4"/>
              <a:gd name="T11" fmla="*/ 2 h 4"/>
              <a:gd name="T12" fmla="*/ 4 w 4"/>
              <a:gd name="T13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4">
                <a:moveTo>
                  <a:pt x="0" y="4"/>
                </a:moveTo>
                <a:lnTo>
                  <a:pt x="1" y="4"/>
                </a:lnTo>
                <a:lnTo>
                  <a:pt x="1" y="3"/>
                </a:lnTo>
                <a:lnTo>
                  <a:pt x="2" y="3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4" name="Freeform 5274"/>
          <p:cNvSpPr>
            <a:spLocks/>
          </p:cNvSpPr>
          <p:nvPr/>
        </p:nvSpPr>
        <p:spPr bwMode="auto">
          <a:xfrm>
            <a:off x="5937250" y="1763713"/>
            <a:ext cx="9525" cy="6350"/>
          </a:xfrm>
          <a:custGeom>
            <a:avLst/>
            <a:gdLst>
              <a:gd name="T0" fmla="*/ 0 w 6"/>
              <a:gd name="T1" fmla="*/ 4 h 4"/>
              <a:gd name="T2" fmla="*/ 1 w 6"/>
              <a:gd name="T3" fmla="*/ 4 h 4"/>
              <a:gd name="T4" fmla="*/ 1 w 6"/>
              <a:gd name="T5" fmla="*/ 3 h 4"/>
              <a:gd name="T6" fmla="*/ 2 w 6"/>
              <a:gd name="T7" fmla="*/ 3 h 4"/>
              <a:gd name="T8" fmla="*/ 2 w 6"/>
              <a:gd name="T9" fmla="*/ 2 h 4"/>
              <a:gd name="T10" fmla="*/ 3 w 6"/>
              <a:gd name="T11" fmla="*/ 2 h 4"/>
              <a:gd name="T12" fmla="*/ 4 w 6"/>
              <a:gd name="T13" fmla="*/ 1 h 4"/>
              <a:gd name="T14" fmla="*/ 6 w 6"/>
              <a:gd name="T15" fmla="*/ 1 h 4"/>
              <a:gd name="T16" fmla="*/ 6 w 6"/>
              <a:gd name="T1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" h="4">
                <a:moveTo>
                  <a:pt x="0" y="4"/>
                </a:moveTo>
                <a:lnTo>
                  <a:pt x="1" y="4"/>
                </a:lnTo>
                <a:lnTo>
                  <a:pt x="1" y="3"/>
                </a:lnTo>
                <a:lnTo>
                  <a:pt x="2" y="3"/>
                </a:lnTo>
                <a:lnTo>
                  <a:pt x="2" y="2"/>
                </a:lnTo>
                <a:lnTo>
                  <a:pt x="3" y="2"/>
                </a:lnTo>
                <a:lnTo>
                  <a:pt x="4" y="1"/>
                </a:lnTo>
                <a:lnTo>
                  <a:pt x="6" y="1"/>
                </a:lnTo>
                <a:lnTo>
                  <a:pt x="6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5" name="Freeform 5275"/>
          <p:cNvSpPr>
            <a:spLocks/>
          </p:cNvSpPr>
          <p:nvPr/>
        </p:nvSpPr>
        <p:spPr bwMode="auto">
          <a:xfrm>
            <a:off x="5946775" y="1758951"/>
            <a:ext cx="7938" cy="4763"/>
          </a:xfrm>
          <a:custGeom>
            <a:avLst/>
            <a:gdLst>
              <a:gd name="T0" fmla="*/ 0 w 5"/>
              <a:gd name="T1" fmla="*/ 3 h 3"/>
              <a:gd name="T2" fmla="*/ 1 w 5"/>
              <a:gd name="T3" fmla="*/ 3 h 3"/>
              <a:gd name="T4" fmla="*/ 1 w 5"/>
              <a:gd name="T5" fmla="*/ 2 h 3"/>
              <a:gd name="T6" fmla="*/ 2 w 5"/>
              <a:gd name="T7" fmla="*/ 2 h 3"/>
              <a:gd name="T8" fmla="*/ 2 w 5"/>
              <a:gd name="T9" fmla="*/ 1 h 3"/>
              <a:gd name="T10" fmla="*/ 4 w 5"/>
              <a:gd name="T11" fmla="*/ 1 h 3"/>
              <a:gd name="T12" fmla="*/ 4 w 5"/>
              <a:gd name="T13" fmla="*/ 0 h 3"/>
              <a:gd name="T14" fmla="*/ 5 w 5"/>
              <a:gd name="T1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" h="3">
                <a:moveTo>
                  <a:pt x="0" y="3"/>
                </a:moveTo>
                <a:lnTo>
                  <a:pt x="1" y="3"/>
                </a:lnTo>
                <a:lnTo>
                  <a:pt x="1" y="2"/>
                </a:lnTo>
                <a:lnTo>
                  <a:pt x="2" y="2"/>
                </a:lnTo>
                <a:lnTo>
                  <a:pt x="2" y="1"/>
                </a:lnTo>
                <a:lnTo>
                  <a:pt x="4" y="1"/>
                </a:lnTo>
                <a:lnTo>
                  <a:pt x="4" y="0"/>
                </a:lnTo>
                <a:lnTo>
                  <a:pt x="5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6" name="Freeform 5276"/>
          <p:cNvSpPr>
            <a:spLocks/>
          </p:cNvSpPr>
          <p:nvPr/>
        </p:nvSpPr>
        <p:spPr bwMode="auto">
          <a:xfrm>
            <a:off x="5954713" y="1752601"/>
            <a:ext cx="6350" cy="6350"/>
          </a:xfrm>
          <a:custGeom>
            <a:avLst/>
            <a:gdLst>
              <a:gd name="T0" fmla="*/ 0 w 4"/>
              <a:gd name="T1" fmla="*/ 4 h 4"/>
              <a:gd name="T2" fmla="*/ 0 w 4"/>
              <a:gd name="T3" fmla="*/ 3 h 4"/>
              <a:gd name="T4" fmla="*/ 1 w 4"/>
              <a:gd name="T5" fmla="*/ 3 h 4"/>
              <a:gd name="T6" fmla="*/ 1 w 4"/>
              <a:gd name="T7" fmla="*/ 2 h 4"/>
              <a:gd name="T8" fmla="*/ 3 w 4"/>
              <a:gd name="T9" fmla="*/ 2 h 4"/>
              <a:gd name="T10" fmla="*/ 3 w 4"/>
              <a:gd name="T11" fmla="*/ 1 h 4"/>
              <a:gd name="T12" fmla="*/ 4 w 4"/>
              <a:gd name="T13" fmla="*/ 1 h 4"/>
              <a:gd name="T14" fmla="*/ 4 w 4"/>
              <a:gd name="T1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" h="4">
                <a:moveTo>
                  <a:pt x="0" y="4"/>
                </a:moveTo>
                <a:lnTo>
                  <a:pt x="0" y="3"/>
                </a:lnTo>
                <a:lnTo>
                  <a:pt x="1" y="3"/>
                </a:lnTo>
                <a:lnTo>
                  <a:pt x="1" y="2"/>
                </a:lnTo>
                <a:lnTo>
                  <a:pt x="3" y="2"/>
                </a:lnTo>
                <a:lnTo>
                  <a:pt x="3" y="1"/>
                </a:lnTo>
                <a:lnTo>
                  <a:pt x="4" y="1"/>
                </a:lnTo>
                <a:lnTo>
                  <a:pt x="4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7" name="Freeform 5277"/>
          <p:cNvSpPr>
            <a:spLocks/>
          </p:cNvSpPr>
          <p:nvPr/>
        </p:nvSpPr>
        <p:spPr bwMode="auto">
          <a:xfrm>
            <a:off x="5961063" y="1747838"/>
            <a:ext cx="6350" cy="4763"/>
          </a:xfrm>
          <a:custGeom>
            <a:avLst/>
            <a:gdLst>
              <a:gd name="T0" fmla="*/ 0 w 4"/>
              <a:gd name="T1" fmla="*/ 3 h 3"/>
              <a:gd name="T2" fmla="*/ 1 w 4"/>
              <a:gd name="T3" fmla="*/ 3 h 3"/>
              <a:gd name="T4" fmla="*/ 1 w 4"/>
              <a:gd name="T5" fmla="*/ 2 h 3"/>
              <a:gd name="T6" fmla="*/ 2 w 4"/>
              <a:gd name="T7" fmla="*/ 2 h 3"/>
              <a:gd name="T8" fmla="*/ 3 w 4"/>
              <a:gd name="T9" fmla="*/ 1 h 3"/>
              <a:gd name="T10" fmla="*/ 4 w 4"/>
              <a:gd name="T11" fmla="*/ 1 h 3"/>
              <a:gd name="T12" fmla="*/ 4 w 4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3">
                <a:moveTo>
                  <a:pt x="0" y="3"/>
                </a:moveTo>
                <a:lnTo>
                  <a:pt x="1" y="3"/>
                </a:lnTo>
                <a:lnTo>
                  <a:pt x="1" y="2"/>
                </a:lnTo>
                <a:lnTo>
                  <a:pt x="2" y="2"/>
                </a:lnTo>
                <a:lnTo>
                  <a:pt x="3" y="1"/>
                </a:lnTo>
                <a:lnTo>
                  <a:pt x="4" y="1"/>
                </a:lnTo>
                <a:lnTo>
                  <a:pt x="4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8" name="Freeform 5278"/>
          <p:cNvSpPr>
            <a:spLocks/>
          </p:cNvSpPr>
          <p:nvPr/>
        </p:nvSpPr>
        <p:spPr bwMode="auto">
          <a:xfrm>
            <a:off x="5967413" y="1741488"/>
            <a:ext cx="9525" cy="6350"/>
          </a:xfrm>
          <a:custGeom>
            <a:avLst/>
            <a:gdLst>
              <a:gd name="T0" fmla="*/ 0 w 6"/>
              <a:gd name="T1" fmla="*/ 4 h 4"/>
              <a:gd name="T2" fmla="*/ 1 w 6"/>
              <a:gd name="T3" fmla="*/ 4 h 4"/>
              <a:gd name="T4" fmla="*/ 1 w 6"/>
              <a:gd name="T5" fmla="*/ 3 h 4"/>
              <a:gd name="T6" fmla="*/ 2 w 6"/>
              <a:gd name="T7" fmla="*/ 3 h 4"/>
              <a:gd name="T8" fmla="*/ 2 w 6"/>
              <a:gd name="T9" fmla="*/ 2 h 4"/>
              <a:gd name="T10" fmla="*/ 5 w 6"/>
              <a:gd name="T11" fmla="*/ 2 h 4"/>
              <a:gd name="T12" fmla="*/ 5 w 6"/>
              <a:gd name="T13" fmla="*/ 0 h 4"/>
              <a:gd name="T14" fmla="*/ 6 w 6"/>
              <a:gd name="T1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" h="4">
                <a:moveTo>
                  <a:pt x="0" y="4"/>
                </a:moveTo>
                <a:lnTo>
                  <a:pt x="1" y="4"/>
                </a:lnTo>
                <a:lnTo>
                  <a:pt x="1" y="3"/>
                </a:lnTo>
                <a:lnTo>
                  <a:pt x="2" y="3"/>
                </a:lnTo>
                <a:lnTo>
                  <a:pt x="2" y="2"/>
                </a:lnTo>
                <a:lnTo>
                  <a:pt x="5" y="2"/>
                </a:lnTo>
                <a:lnTo>
                  <a:pt x="5" y="0"/>
                </a:lnTo>
                <a:lnTo>
                  <a:pt x="6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9" name="Freeform 5279"/>
          <p:cNvSpPr>
            <a:spLocks/>
          </p:cNvSpPr>
          <p:nvPr/>
        </p:nvSpPr>
        <p:spPr bwMode="auto">
          <a:xfrm>
            <a:off x="5976938" y="1736726"/>
            <a:ext cx="6350" cy="4763"/>
          </a:xfrm>
          <a:custGeom>
            <a:avLst/>
            <a:gdLst>
              <a:gd name="T0" fmla="*/ 0 w 4"/>
              <a:gd name="T1" fmla="*/ 3 h 3"/>
              <a:gd name="T2" fmla="*/ 0 w 4"/>
              <a:gd name="T3" fmla="*/ 2 h 3"/>
              <a:gd name="T4" fmla="*/ 1 w 4"/>
              <a:gd name="T5" fmla="*/ 2 h 3"/>
              <a:gd name="T6" fmla="*/ 1 w 4"/>
              <a:gd name="T7" fmla="*/ 1 h 3"/>
              <a:gd name="T8" fmla="*/ 3 w 4"/>
              <a:gd name="T9" fmla="*/ 1 h 3"/>
              <a:gd name="T10" fmla="*/ 3 w 4"/>
              <a:gd name="T11" fmla="*/ 0 h 3"/>
              <a:gd name="T12" fmla="*/ 4 w 4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3">
                <a:moveTo>
                  <a:pt x="0" y="3"/>
                </a:moveTo>
                <a:lnTo>
                  <a:pt x="0" y="2"/>
                </a:lnTo>
                <a:lnTo>
                  <a:pt x="1" y="2"/>
                </a:lnTo>
                <a:lnTo>
                  <a:pt x="1" y="1"/>
                </a:lnTo>
                <a:lnTo>
                  <a:pt x="3" y="1"/>
                </a:lnTo>
                <a:lnTo>
                  <a:pt x="3" y="0"/>
                </a:lnTo>
                <a:lnTo>
                  <a:pt x="4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0" name="Freeform 5280"/>
          <p:cNvSpPr>
            <a:spLocks/>
          </p:cNvSpPr>
          <p:nvPr/>
        </p:nvSpPr>
        <p:spPr bwMode="auto">
          <a:xfrm>
            <a:off x="5983288" y="1730376"/>
            <a:ext cx="6350" cy="6350"/>
          </a:xfrm>
          <a:custGeom>
            <a:avLst/>
            <a:gdLst>
              <a:gd name="T0" fmla="*/ 0 w 4"/>
              <a:gd name="T1" fmla="*/ 4 h 4"/>
              <a:gd name="T2" fmla="*/ 0 w 4"/>
              <a:gd name="T3" fmla="*/ 3 h 4"/>
              <a:gd name="T4" fmla="*/ 1 w 4"/>
              <a:gd name="T5" fmla="*/ 3 h 4"/>
              <a:gd name="T6" fmla="*/ 1 w 4"/>
              <a:gd name="T7" fmla="*/ 2 h 4"/>
              <a:gd name="T8" fmla="*/ 2 w 4"/>
              <a:gd name="T9" fmla="*/ 2 h 4"/>
              <a:gd name="T10" fmla="*/ 3 w 4"/>
              <a:gd name="T11" fmla="*/ 1 h 4"/>
              <a:gd name="T12" fmla="*/ 4 w 4"/>
              <a:gd name="T13" fmla="*/ 1 h 4"/>
              <a:gd name="T14" fmla="*/ 4 w 4"/>
              <a:gd name="T1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" h="4">
                <a:moveTo>
                  <a:pt x="0" y="4"/>
                </a:moveTo>
                <a:lnTo>
                  <a:pt x="0" y="3"/>
                </a:lnTo>
                <a:lnTo>
                  <a:pt x="1" y="3"/>
                </a:lnTo>
                <a:lnTo>
                  <a:pt x="1" y="2"/>
                </a:lnTo>
                <a:lnTo>
                  <a:pt x="2" y="2"/>
                </a:lnTo>
                <a:lnTo>
                  <a:pt x="3" y="1"/>
                </a:lnTo>
                <a:lnTo>
                  <a:pt x="4" y="1"/>
                </a:lnTo>
                <a:lnTo>
                  <a:pt x="4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1" name="Freeform 5281"/>
          <p:cNvSpPr>
            <a:spLocks/>
          </p:cNvSpPr>
          <p:nvPr/>
        </p:nvSpPr>
        <p:spPr bwMode="auto">
          <a:xfrm>
            <a:off x="5989638" y="1725613"/>
            <a:ext cx="6350" cy="4763"/>
          </a:xfrm>
          <a:custGeom>
            <a:avLst/>
            <a:gdLst>
              <a:gd name="T0" fmla="*/ 0 w 4"/>
              <a:gd name="T1" fmla="*/ 3 h 3"/>
              <a:gd name="T2" fmla="*/ 1 w 4"/>
              <a:gd name="T3" fmla="*/ 3 h 3"/>
              <a:gd name="T4" fmla="*/ 1 w 4"/>
              <a:gd name="T5" fmla="*/ 2 h 3"/>
              <a:gd name="T6" fmla="*/ 2 w 4"/>
              <a:gd name="T7" fmla="*/ 2 h 3"/>
              <a:gd name="T8" fmla="*/ 3 w 4"/>
              <a:gd name="T9" fmla="*/ 1 h 3"/>
              <a:gd name="T10" fmla="*/ 4 w 4"/>
              <a:gd name="T11" fmla="*/ 1 h 3"/>
              <a:gd name="T12" fmla="*/ 4 w 4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3">
                <a:moveTo>
                  <a:pt x="0" y="3"/>
                </a:moveTo>
                <a:lnTo>
                  <a:pt x="1" y="3"/>
                </a:lnTo>
                <a:lnTo>
                  <a:pt x="1" y="2"/>
                </a:lnTo>
                <a:lnTo>
                  <a:pt x="2" y="2"/>
                </a:lnTo>
                <a:lnTo>
                  <a:pt x="3" y="1"/>
                </a:lnTo>
                <a:lnTo>
                  <a:pt x="4" y="1"/>
                </a:lnTo>
                <a:lnTo>
                  <a:pt x="4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2" name="Freeform 5282"/>
          <p:cNvSpPr>
            <a:spLocks/>
          </p:cNvSpPr>
          <p:nvPr/>
        </p:nvSpPr>
        <p:spPr bwMode="auto">
          <a:xfrm>
            <a:off x="5995988" y="1720851"/>
            <a:ext cx="7938" cy="4763"/>
          </a:xfrm>
          <a:custGeom>
            <a:avLst/>
            <a:gdLst>
              <a:gd name="T0" fmla="*/ 0 w 5"/>
              <a:gd name="T1" fmla="*/ 3 h 3"/>
              <a:gd name="T2" fmla="*/ 1 w 5"/>
              <a:gd name="T3" fmla="*/ 3 h 3"/>
              <a:gd name="T4" fmla="*/ 1 w 5"/>
              <a:gd name="T5" fmla="*/ 2 h 3"/>
              <a:gd name="T6" fmla="*/ 3 w 5"/>
              <a:gd name="T7" fmla="*/ 2 h 3"/>
              <a:gd name="T8" fmla="*/ 3 w 5"/>
              <a:gd name="T9" fmla="*/ 1 h 3"/>
              <a:gd name="T10" fmla="*/ 5 w 5"/>
              <a:gd name="T11" fmla="*/ 1 h 3"/>
              <a:gd name="T12" fmla="*/ 5 w 5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3">
                <a:moveTo>
                  <a:pt x="0" y="3"/>
                </a:moveTo>
                <a:lnTo>
                  <a:pt x="1" y="3"/>
                </a:lnTo>
                <a:lnTo>
                  <a:pt x="1" y="2"/>
                </a:lnTo>
                <a:lnTo>
                  <a:pt x="3" y="2"/>
                </a:lnTo>
                <a:lnTo>
                  <a:pt x="3" y="1"/>
                </a:lnTo>
                <a:lnTo>
                  <a:pt x="5" y="1"/>
                </a:lnTo>
                <a:lnTo>
                  <a:pt x="5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3" name="Freeform 5283"/>
          <p:cNvSpPr>
            <a:spLocks/>
          </p:cNvSpPr>
          <p:nvPr/>
        </p:nvSpPr>
        <p:spPr bwMode="auto">
          <a:xfrm>
            <a:off x="6003925" y="1714501"/>
            <a:ext cx="6350" cy="6350"/>
          </a:xfrm>
          <a:custGeom>
            <a:avLst/>
            <a:gdLst>
              <a:gd name="T0" fmla="*/ 0 w 4"/>
              <a:gd name="T1" fmla="*/ 4 h 4"/>
              <a:gd name="T2" fmla="*/ 1 w 4"/>
              <a:gd name="T3" fmla="*/ 4 h 4"/>
              <a:gd name="T4" fmla="*/ 1 w 4"/>
              <a:gd name="T5" fmla="*/ 3 h 4"/>
              <a:gd name="T6" fmla="*/ 2 w 4"/>
              <a:gd name="T7" fmla="*/ 3 h 4"/>
              <a:gd name="T8" fmla="*/ 2 w 4"/>
              <a:gd name="T9" fmla="*/ 2 h 4"/>
              <a:gd name="T10" fmla="*/ 4 w 4"/>
              <a:gd name="T11" fmla="*/ 2 h 4"/>
              <a:gd name="T12" fmla="*/ 4 w 4"/>
              <a:gd name="T13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4">
                <a:moveTo>
                  <a:pt x="0" y="4"/>
                </a:moveTo>
                <a:lnTo>
                  <a:pt x="1" y="4"/>
                </a:lnTo>
                <a:lnTo>
                  <a:pt x="1" y="3"/>
                </a:lnTo>
                <a:lnTo>
                  <a:pt x="2" y="3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4" name="Freeform 5284"/>
          <p:cNvSpPr>
            <a:spLocks/>
          </p:cNvSpPr>
          <p:nvPr/>
        </p:nvSpPr>
        <p:spPr bwMode="auto">
          <a:xfrm>
            <a:off x="6010275" y="1709738"/>
            <a:ext cx="6350" cy="4763"/>
          </a:xfrm>
          <a:custGeom>
            <a:avLst/>
            <a:gdLst>
              <a:gd name="T0" fmla="*/ 0 w 4"/>
              <a:gd name="T1" fmla="*/ 3 h 3"/>
              <a:gd name="T2" fmla="*/ 1 w 4"/>
              <a:gd name="T3" fmla="*/ 3 h 3"/>
              <a:gd name="T4" fmla="*/ 1 w 4"/>
              <a:gd name="T5" fmla="*/ 2 h 3"/>
              <a:gd name="T6" fmla="*/ 2 w 4"/>
              <a:gd name="T7" fmla="*/ 2 h 3"/>
              <a:gd name="T8" fmla="*/ 2 w 4"/>
              <a:gd name="T9" fmla="*/ 1 h 3"/>
              <a:gd name="T10" fmla="*/ 3 w 4"/>
              <a:gd name="T11" fmla="*/ 1 h 3"/>
              <a:gd name="T12" fmla="*/ 4 w 4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3">
                <a:moveTo>
                  <a:pt x="0" y="3"/>
                </a:moveTo>
                <a:lnTo>
                  <a:pt x="1" y="3"/>
                </a:lnTo>
                <a:lnTo>
                  <a:pt x="1" y="2"/>
                </a:lnTo>
                <a:lnTo>
                  <a:pt x="2" y="2"/>
                </a:lnTo>
                <a:lnTo>
                  <a:pt x="2" y="1"/>
                </a:lnTo>
                <a:lnTo>
                  <a:pt x="3" y="1"/>
                </a:lnTo>
                <a:lnTo>
                  <a:pt x="4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5" name="Freeform 5285"/>
          <p:cNvSpPr>
            <a:spLocks/>
          </p:cNvSpPr>
          <p:nvPr/>
        </p:nvSpPr>
        <p:spPr bwMode="auto">
          <a:xfrm>
            <a:off x="6016625" y="1704976"/>
            <a:ext cx="6350" cy="4763"/>
          </a:xfrm>
          <a:custGeom>
            <a:avLst/>
            <a:gdLst>
              <a:gd name="T0" fmla="*/ 0 w 4"/>
              <a:gd name="T1" fmla="*/ 3 h 3"/>
              <a:gd name="T2" fmla="*/ 1 w 4"/>
              <a:gd name="T3" fmla="*/ 3 h 3"/>
              <a:gd name="T4" fmla="*/ 1 w 4"/>
              <a:gd name="T5" fmla="*/ 2 h 3"/>
              <a:gd name="T6" fmla="*/ 2 w 4"/>
              <a:gd name="T7" fmla="*/ 2 h 3"/>
              <a:gd name="T8" fmla="*/ 2 w 4"/>
              <a:gd name="T9" fmla="*/ 1 h 3"/>
              <a:gd name="T10" fmla="*/ 3 w 4"/>
              <a:gd name="T11" fmla="*/ 1 h 3"/>
              <a:gd name="T12" fmla="*/ 3 w 4"/>
              <a:gd name="T13" fmla="*/ 0 h 3"/>
              <a:gd name="T14" fmla="*/ 4 w 4"/>
              <a:gd name="T1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" h="3">
                <a:moveTo>
                  <a:pt x="0" y="3"/>
                </a:moveTo>
                <a:lnTo>
                  <a:pt x="1" y="3"/>
                </a:lnTo>
                <a:lnTo>
                  <a:pt x="1" y="2"/>
                </a:lnTo>
                <a:lnTo>
                  <a:pt x="2" y="2"/>
                </a:lnTo>
                <a:lnTo>
                  <a:pt x="2" y="1"/>
                </a:lnTo>
                <a:lnTo>
                  <a:pt x="3" y="1"/>
                </a:lnTo>
                <a:lnTo>
                  <a:pt x="3" y="0"/>
                </a:lnTo>
                <a:lnTo>
                  <a:pt x="4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6" name="Freeform 5286"/>
          <p:cNvSpPr>
            <a:spLocks/>
          </p:cNvSpPr>
          <p:nvPr/>
        </p:nvSpPr>
        <p:spPr bwMode="auto">
          <a:xfrm>
            <a:off x="6022975" y="1700213"/>
            <a:ext cx="7938" cy="4763"/>
          </a:xfrm>
          <a:custGeom>
            <a:avLst/>
            <a:gdLst>
              <a:gd name="T0" fmla="*/ 0 w 5"/>
              <a:gd name="T1" fmla="*/ 3 h 3"/>
              <a:gd name="T2" fmla="*/ 1 w 5"/>
              <a:gd name="T3" fmla="*/ 3 h 3"/>
              <a:gd name="T4" fmla="*/ 1 w 5"/>
              <a:gd name="T5" fmla="*/ 2 h 3"/>
              <a:gd name="T6" fmla="*/ 2 w 5"/>
              <a:gd name="T7" fmla="*/ 2 h 3"/>
              <a:gd name="T8" fmla="*/ 2 w 5"/>
              <a:gd name="T9" fmla="*/ 1 h 3"/>
              <a:gd name="T10" fmla="*/ 4 w 5"/>
              <a:gd name="T11" fmla="*/ 1 h 3"/>
              <a:gd name="T12" fmla="*/ 4 w 5"/>
              <a:gd name="T13" fmla="*/ 0 h 3"/>
              <a:gd name="T14" fmla="*/ 5 w 5"/>
              <a:gd name="T1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" h="3">
                <a:moveTo>
                  <a:pt x="0" y="3"/>
                </a:moveTo>
                <a:lnTo>
                  <a:pt x="1" y="3"/>
                </a:lnTo>
                <a:lnTo>
                  <a:pt x="1" y="2"/>
                </a:lnTo>
                <a:lnTo>
                  <a:pt x="2" y="2"/>
                </a:lnTo>
                <a:lnTo>
                  <a:pt x="2" y="1"/>
                </a:lnTo>
                <a:lnTo>
                  <a:pt x="4" y="1"/>
                </a:lnTo>
                <a:lnTo>
                  <a:pt x="4" y="0"/>
                </a:lnTo>
                <a:lnTo>
                  <a:pt x="5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7" name="Freeform 5287"/>
          <p:cNvSpPr>
            <a:spLocks/>
          </p:cNvSpPr>
          <p:nvPr/>
        </p:nvSpPr>
        <p:spPr bwMode="auto">
          <a:xfrm>
            <a:off x="6030913" y="1695451"/>
            <a:ext cx="4763" cy="4763"/>
          </a:xfrm>
          <a:custGeom>
            <a:avLst/>
            <a:gdLst>
              <a:gd name="T0" fmla="*/ 0 w 3"/>
              <a:gd name="T1" fmla="*/ 3 h 3"/>
              <a:gd name="T2" fmla="*/ 1 w 3"/>
              <a:gd name="T3" fmla="*/ 3 h 3"/>
              <a:gd name="T4" fmla="*/ 1 w 3"/>
              <a:gd name="T5" fmla="*/ 2 h 3"/>
              <a:gd name="T6" fmla="*/ 2 w 3"/>
              <a:gd name="T7" fmla="*/ 2 h 3"/>
              <a:gd name="T8" fmla="*/ 2 w 3"/>
              <a:gd name="T9" fmla="*/ 1 h 3"/>
              <a:gd name="T10" fmla="*/ 3 w 3"/>
              <a:gd name="T11" fmla="*/ 1 h 3"/>
              <a:gd name="T12" fmla="*/ 3 w 3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3">
                <a:moveTo>
                  <a:pt x="0" y="3"/>
                </a:moveTo>
                <a:lnTo>
                  <a:pt x="1" y="3"/>
                </a:lnTo>
                <a:lnTo>
                  <a:pt x="1" y="2"/>
                </a:lnTo>
                <a:lnTo>
                  <a:pt x="2" y="2"/>
                </a:lnTo>
                <a:lnTo>
                  <a:pt x="2" y="1"/>
                </a:lnTo>
                <a:lnTo>
                  <a:pt x="3" y="1"/>
                </a:lnTo>
                <a:lnTo>
                  <a:pt x="3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8" name="Freeform 5288"/>
          <p:cNvSpPr>
            <a:spLocks/>
          </p:cNvSpPr>
          <p:nvPr/>
        </p:nvSpPr>
        <p:spPr bwMode="auto">
          <a:xfrm>
            <a:off x="6035675" y="1692276"/>
            <a:ext cx="6350" cy="3175"/>
          </a:xfrm>
          <a:custGeom>
            <a:avLst/>
            <a:gdLst>
              <a:gd name="T0" fmla="*/ 0 w 4"/>
              <a:gd name="T1" fmla="*/ 2 h 2"/>
              <a:gd name="T2" fmla="*/ 1 w 4"/>
              <a:gd name="T3" fmla="*/ 2 h 2"/>
              <a:gd name="T4" fmla="*/ 2 w 4"/>
              <a:gd name="T5" fmla="*/ 1 h 2"/>
              <a:gd name="T6" fmla="*/ 3 w 4"/>
              <a:gd name="T7" fmla="*/ 1 h 2"/>
              <a:gd name="T8" fmla="*/ 3 w 4"/>
              <a:gd name="T9" fmla="*/ 0 h 2"/>
              <a:gd name="T10" fmla="*/ 4 w 4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2">
                <a:moveTo>
                  <a:pt x="0" y="2"/>
                </a:moveTo>
                <a:lnTo>
                  <a:pt x="1" y="2"/>
                </a:lnTo>
                <a:lnTo>
                  <a:pt x="2" y="1"/>
                </a:lnTo>
                <a:lnTo>
                  <a:pt x="3" y="1"/>
                </a:lnTo>
                <a:lnTo>
                  <a:pt x="3" y="0"/>
                </a:lnTo>
                <a:lnTo>
                  <a:pt x="4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9" name="Freeform 5289"/>
          <p:cNvSpPr>
            <a:spLocks/>
          </p:cNvSpPr>
          <p:nvPr/>
        </p:nvSpPr>
        <p:spPr bwMode="auto">
          <a:xfrm>
            <a:off x="6042025" y="1685926"/>
            <a:ext cx="6350" cy="6350"/>
          </a:xfrm>
          <a:custGeom>
            <a:avLst/>
            <a:gdLst>
              <a:gd name="T0" fmla="*/ 0 w 4"/>
              <a:gd name="T1" fmla="*/ 4 h 4"/>
              <a:gd name="T2" fmla="*/ 0 w 4"/>
              <a:gd name="T3" fmla="*/ 3 h 4"/>
              <a:gd name="T4" fmla="*/ 1 w 4"/>
              <a:gd name="T5" fmla="*/ 3 h 4"/>
              <a:gd name="T6" fmla="*/ 1 w 4"/>
              <a:gd name="T7" fmla="*/ 1 h 4"/>
              <a:gd name="T8" fmla="*/ 3 w 4"/>
              <a:gd name="T9" fmla="*/ 1 h 4"/>
              <a:gd name="T10" fmla="*/ 3 w 4"/>
              <a:gd name="T11" fmla="*/ 0 h 4"/>
              <a:gd name="T12" fmla="*/ 4 w 4"/>
              <a:gd name="T13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4">
                <a:moveTo>
                  <a:pt x="0" y="4"/>
                </a:moveTo>
                <a:lnTo>
                  <a:pt x="0" y="3"/>
                </a:lnTo>
                <a:lnTo>
                  <a:pt x="1" y="3"/>
                </a:lnTo>
                <a:lnTo>
                  <a:pt x="1" y="1"/>
                </a:lnTo>
                <a:lnTo>
                  <a:pt x="3" y="1"/>
                </a:lnTo>
                <a:lnTo>
                  <a:pt x="3" y="0"/>
                </a:lnTo>
                <a:lnTo>
                  <a:pt x="4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0" name="Freeform 5290"/>
          <p:cNvSpPr>
            <a:spLocks/>
          </p:cNvSpPr>
          <p:nvPr/>
        </p:nvSpPr>
        <p:spPr bwMode="auto">
          <a:xfrm>
            <a:off x="6048375" y="1681163"/>
            <a:ext cx="4763" cy="4763"/>
          </a:xfrm>
          <a:custGeom>
            <a:avLst/>
            <a:gdLst>
              <a:gd name="T0" fmla="*/ 0 w 3"/>
              <a:gd name="T1" fmla="*/ 3 h 3"/>
              <a:gd name="T2" fmla="*/ 0 w 3"/>
              <a:gd name="T3" fmla="*/ 2 h 3"/>
              <a:gd name="T4" fmla="*/ 1 w 3"/>
              <a:gd name="T5" fmla="*/ 2 h 3"/>
              <a:gd name="T6" fmla="*/ 1 w 3"/>
              <a:gd name="T7" fmla="*/ 1 h 3"/>
              <a:gd name="T8" fmla="*/ 3 w 3"/>
              <a:gd name="T9" fmla="*/ 1 h 3"/>
              <a:gd name="T10" fmla="*/ 3 w 3"/>
              <a:gd name="T11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3">
                <a:moveTo>
                  <a:pt x="0" y="3"/>
                </a:moveTo>
                <a:lnTo>
                  <a:pt x="0" y="2"/>
                </a:lnTo>
                <a:lnTo>
                  <a:pt x="1" y="2"/>
                </a:lnTo>
                <a:lnTo>
                  <a:pt x="1" y="1"/>
                </a:lnTo>
                <a:lnTo>
                  <a:pt x="3" y="1"/>
                </a:lnTo>
                <a:lnTo>
                  <a:pt x="3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1" name="Freeform 5291"/>
          <p:cNvSpPr>
            <a:spLocks/>
          </p:cNvSpPr>
          <p:nvPr/>
        </p:nvSpPr>
        <p:spPr bwMode="auto">
          <a:xfrm>
            <a:off x="6053138" y="1677988"/>
            <a:ext cx="7938" cy="3175"/>
          </a:xfrm>
          <a:custGeom>
            <a:avLst/>
            <a:gdLst>
              <a:gd name="T0" fmla="*/ 0 w 5"/>
              <a:gd name="T1" fmla="*/ 2 h 2"/>
              <a:gd name="T2" fmla="*/ 2 w 5"/>
              <a:gd name="T3" fmla="*/ 2 h 2"/>
              <a:gd name="T4" fmla="*/ 2 w 5"/>
              <a:gd name="T5" fmla="*/ 1 h 2"/>
              <a:gd name="T6" fmla="*/ 3 w 5"/>
              <a:gd name="T7" fmla="*/ 1 h 2"/>
              <a:gd name="T8" fmla="*/ 3 w 5"/>
              <a:gd name="T9" fmla="*/ 0 h 2"/>
              <a:gd name="T10" fmla="*/ 5 w 5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2">
                <a:moveTo>
                  <a:pt x="0" y="2"/>
                </a:moveTo>
                <a:lnTo>
                  <a:pt x="2" y="2"/>
                </a:lnTo>
                <a:lnTo>
                  <a:pt x="2" y="1"/>
                </a:lnTo>
                <a:lnTo>
                  <a:pt x="3" y="1"/>
                </a:lnTo>
                <a:lnTo>
                  <a:pt x="3" y="0"/>
                </a:lnTo>
                <a:lnTo>
                  <a:pt x="5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2" name="Freeform 5292"/>
          <p:cNvSpPr>
            <a:spLocks/>
          </p:cNvSpPr>
          <p:nvPr/>
        </p:nvSpPr>
        <p:spPr bwMode="auto">
          <a:xfrm>
            <a:off x="6061075" y="1673226"/>
            <a:ext cx="4763" cy="4763"/>
          </a:xfrm>
          <a:custGeom>
            <a:avLst/>
            <a:gdLst>
              <a:gd name="T0" fmla="*/ 0 w 3"/>
              <a:gd name="T1" fmla="*/ 3 h 3"/>
              <a:gd name="T2" fmla="*/ 0 w 3"/>
              <a:gd name="T3" fmla="*/ 2 h 3"/>
              <a:gd name="T4" fmla="*/ 1 w 3"/>
              <a:gd name="T5" fmla="*/ 2 h 3"/>
              <a:gd name="T6" fmla="*/ 1 w 3"/>
              <a:gd name="T7" fmla="*/ 1 h 3"/>
              <a:gd name="T8" fmla="*/ 2 w 3"/>
              <a:gd name="T9" fmla="*/ 1 h 3"/>
              <a:gd name="T10" fmla="*/ 2 w 3"/>
              <a:gd name="T11" fmla="*/ 0 h 3"/>
              <a:gd name="T12" fmla="*/ 3 w 3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3">
                <a:moveTo>
                  <a:pt x="0" y="3"/>
                </a:moveTo>
                <a:lnTo>
                  <a:pt x="0" y="2"/>
                </a:lnTo>
                <a:lnTo>
                  <a:pt x="1" y="2"/>
                </a:lnTo>
                <a:lnTo>
                  <a:pt x="1" y="1"/>
                </a:lnTo>
                <a:lnTo>
                  <a:pt x="2" y="1"/>
                </a:lnTo>
                <a:lnTo>
                  <a:pt x="2" y="0"/>
                </a:lnTo>
                <a:lnTo>
                  <a:pt x="3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3" name="Freeform 5293"/>
          <p:cNvSpPr>
            <a:spLocks/>
          </p:cNvSpPr>
          <p:nvPr/>
        </p:nvSpPr>
        <p:spPr bwMode="auto">
          <a:xfrm>
            <a:off x="6065838" y="1668463"/>
            <a:ext cx="4763" cy="4763"/>
          </a:xfrm>
          <a:custGeom>
            <a:avLst/>
            <a:gdLst>
              <a:gd name="T0" fmla="*/ 0 w 3"/>
              <a:gd name="T1" fmla="*/ 3 h 3"/>
              <a:gd name="T2" fmla="*/ 1 w 3"/>
              <a:gd name="T3" fmla="*/ 2 h 3"/>
              <a:gd name="T4" fmla="*/ 2 w 3"/>
              <a:gd name="T5" fmla="*/ 2 h 3"/>
              <a:gd name="T6" fmla="*/ 2 w 3"/>
              <a:gd name="T7" fmla="*/ 1 h 3"/>
              <a:gd name="T8" fmla="*/ 3 w 3"/>
              <a:gd name="T9" fmla="*/ 1 h 3"/>
              <a:gd name="T10" fmla="*/ 3 w 3"/>
              <a:gd name="T11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3">
                <a:moveTo>
                  <a:pt x="0" y="3"/>
                </a:moveTo>
                <a:lnTo>
                  <a:pt x="1" y="2"/>
                </a:lnTo>
                <a:lnTo>
                  <a:pt x="2" y="2"/>
                </a:lnTo>
                <a:lnTo>
                  <a:pt x="2" y="1"/>
                </a:lnTo>
                <a:lnTo>
                  <a:pt x="3" y="1"/>
                </a:lnTo>
                <a:lnTo>
                  <a:pt x="3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4" name="Freeform 5294"/>
          <p:cNvSpPr>
            <a:spLocks/>
          </p:cNvSpPr>
          <p:nvPr/>
        </p:nvSpPr>
        <p:spPr bwMode="auto">
          <a:xfrm>
            <a:off x="6070600" y="1665288"/>
            <a:ext cx="6350" cy="3175"/>
          </a:xfrm>
          <a:custGeom>
            <a:avLst/>
            <a:gdLst>
              <a:gd name="T0" fmla="*/ 0 w 4"/>
              <a:gd name="T1" fmla="*/ 2 h 2"/>
              <a:gd name="T2" fmla="*/ 1 w 4"/>
              <a:gd name="T3" fmla="*/ 2 h 2"/>
              <a:gd name="T4" fmla="*/ 1 w 4"/>
              <a:gd name="T5" fmla="*/ 1 h 2"/>
              <a:gd name="T6" fmla="*/ 3 w 4"/>
              <a:gd name="T7" fmla="*/ 1 h 2"/>
              <a:gd name="T8" fmla="*/ 3 w 4"/>
              <a:gd name="T9" fmla="*/ 0 h 2"/>
              <a:gd name="T10" fmla="*/ 4 w 4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2">
                <a:moveTo>
                  <a:pt x="0" y="2"/>
                </a:moveTo>
                <a:lnTo>
                  <a:pt x="1" y="2"/>
                </a:lnTo>
                <a:lnTo>
                  <a:pt x="1" y="1"/>
                </a:lnTo>
                <a:lnTo>
                  <a:pt x="3" y="1"/>
                </a:lnTo>
                <a:lnTo>
                  <a:pt x="3" y="0"/>
                </a:lnTo>
                <a:lnTo>
                  <a:pt x="4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5" name="Freeform 5295"/>
          <p:cNvSpPr>
            <a:spLocks/>
          </p:cNvSpPr>
          <p:nvPr/>
        </p:nvSpPr>
        <p:spPr bwMode="auto">
          <a:xfrm>
            <a:off x="6076950" y="1658938"/>
            <a:ext cx="4763" cy="6350"/>
          </a:xfrm>
          <a:custGeom>
            <a:avLst/>
            <a:gdLst>
              <a:gd name="T0" fmla="*/ 0 w 3"/>
              <a:gd name="T1" fmla="*/ 4 h 4"/>
              <a:gd name="T2" fmla="*/ 0 w 3"/>
              <a:gd name="T3" fmla="*/ 3 h 4"/>
              <a:gd name="T4" fmla="*/ 1 w 3"/>
              <a:gd name="T5" fmla="*/ 3 h 4"/>
              <a:gd name="T6" fmla="*/ 1 w 3"/>
              <a:gd name="T7" fmla="*/ 2 h 4"/>
              <a:gd name="T8" fmla="*/ 3 w 3"/>
              <a:gd name="T9" fmla="*/ 2 h 4"/>
              <a:gd name="T10" fmla="*/ 3 w 3"/>
              <a:gd name="T1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4">
                <a:moveTo>
                  <a:pt x="0" y="4"/>
                </a:moveTo>
                <a:lnTo>
                  <a:pt x="0" y="3"/>
                </a:lnTo>
                <a:lnTo>
                  <a:pt x="1" y="3"/>
                </a:lnTo>
                <a:lnTo>
                  <a:pt x="1" y="2"/>
                </a:lnTo>
                <a:lnTo>
                  <a:pt x="3" y="2"/>
                </a:lnTo>
                <a:lnTo>
                  <a:pt x="3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6" name="Freeform 5296"/>
          <p:cNvSpPr>
            <a:spLocks/>
          </p:cNvSpPr>
          <p:nvPr/>
        </p:nvSpPr>
        <p:spPr bwMode="auto">
          <a:xfrm>
            <a:off x="6081713" y="1655763"/>
            <a:ext cx="6350" cy="3175"/>
          </a:xfrm>
          <a:custGeom>
            <a:avLst/>
            <a:gdLst>
              <a:gd name="T0" fmla="*/ 0 w 4"/>
              <a:gd name="T1" fmla="*/ 2 h 2"/>
              <a:gd name="T2" fmla="*/ 2 w 4"/>
              <a:gd name="T3" fmla="*/ 2 h 2"/>
              <a:gd name="T4" fmla="*/ 2 w 4"/>
              <a:gd name="T5" fmla="*/ 1 h 2"/>
              <a:gd name="T6" fmla="*/ 3 w 4"/>
              <a:gd name="T7" fmla="*/ 1 h 2"/>
              <a:gd name="T8" fmla="*/ 3 w 4"/>
              <a:gd name="T9" fmla="*/ 0 h 2"/>
              <a:gd name="T10" fmla="*/ 4 w 4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2">
                <a:moveTo>
                  <a:pt x="0" y="2"/>
                </a:moveTo>
                <a:lnTo>
                  <a:pt x="2" y="2"/>
                </a:lnTo>
                <a:lnTo>
                  <a:pt x="2" y="1"/>
                </a:lnTo>
                <a:lnTo>
                  <a:pt x="3" y="1"/>
                </a:lnTo>
                <a:lnTo>
                  <a:pt x="3" y="0"/>
                </a:lnTo>
                <a:lnTo>
                  <a:pt x="4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7" name="Freeform 5297"/>
          <p:cNvSpPr>
            <a:spLocks/>
          </p:cNvSpPr>
          <p:nvPr/>
        </p:nvSpPr>
        <p:spPr bwMode="auto">
          <a:xfrm>
            <a:off x="6088063" y="1651001"/>
            <a:ext cx="4763" cy="4763"/>
          </a:xfrm>
          <a:custGeom>
            <a:avLst/>
            <a:gdLst>
              <a:gd name="T0" fmla="*/ 0 w 3"/>
              <a:gd name="T1" fmla="*/ 3 h 3"/>
              <a:gd name="T2" fmla="*/ 0 w 3"/>
              <a:gd name="T3" fmla="*/ 2 h 3"/>
              <a:gd name="T4" fmla="*/ 2 w 3"/>
              <a:gd name="T5" fmla="*/ 2 h 3"/>
              <a:gd name="T6" fmla="*/ 2 w 3"/>
              <a:gd name="T7" fmla="*/ 1 h 3"/>
              <a:gd name="T8" fmla="*/ 3 w 3"/>
              <a:gd name="T9" fmla="*/ 1 h 3"/>
              <a:gd name="T10" fmla="*/ 3 w 3"/>
              <a:gd name="T11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3">
                <a:moveTo>
                  <a:pt x="0" y="3"/>
                </a:moveTo>
                <a:lnTo>
                  <a:pt x="0" y="2"/>
                </a:lnTo>
                <a:lnTo>
                  <a:pt x="2" y="2"/>
                </a:lnTo>
                <a:lnTo>
                  <a:pt x="2" y="1"/>
                </a:lnTo>
                <a:lnTo>
                  <a:pt x="3" y="1"/>
                </a:lnTo>
                <a:lnTo>
                  <a:pt x="3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8" name="Freeform 5298"/>
          <p:cNvSpPr>
            <a:spLocks/>
          </p:cNvSpPr>
          <p:nvPr/>
        </p:nvSpPr>
        <p:spPr bwMode="auto">
          <a:xfrm>
            <a:off x="6092825" y="1647826"/>
            <a:ext cx="6350" cy="3175"/>
          </a:xfrm>
          <a:custGeom>
            <a:avLst/>
            <a:gdLst>
              <a:gd name="T0" fmla="*/ 0 w 4"/>
              <a:gd name="T1" fmla="*/ 2 h 2"/>
              <a:gd name="T2" fmla="*/ 1 w 4"/>
              <a:gd name="T3" fmla="*/ 2 h 2"/>
              <a:gd name="T4" fmla="*/ 1 w 4"/>
              <a:gd name="T5" fmla="*/ 1 h 2"/>
              <a:gd name="T6" fmla="*/ 3 w 4"/>
              <a:gd name="T7" fmla="*/ 1 h 2"/>
              <a:gd name="T8" fmla="*/ 3 w 4"/>
              <a:gd name="T9" fmla="*/ 0 h 2"/>
              <a:gd name="T10" fmla="*/ 4 w 4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2">
                <a:moveTo>
                  <a:pt x="0" y="2"/>
                </a:moveTo>
                <a:lnTo>
                  <a:pt x="1" y="2"/>
                </a:lnTo>
                <a:lnTo>
                  <a:pt x="1" y="1"/>
                </a:lnTo>
                <a:lnTo>
                  <a:pt x="3" y="1"/>
                </a:lnTo>
                <a:lnTo>
                  <a:pt x="3" y="0"/>
                </a:lnTo>
                <a:lnTo>
                  <a:pt x="4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9" name="Freeform 5299"/>
          <p:cNvSpPr>
            <a:spLocks/>
          </p:cNvSpPr>
          <p:nvPr/>
        </p:nvSpPr>
        <p:spPr bwMode="auto">
          <a:xfrm>
            <a:off x="6099175" y="1643063"/>
            <a:ext cx="4763" cy="4763"/>
          </a:xfrm>
          <a:custGeom>
            <a:avLst/>
            <a:gdLst>
              <a:gd name="T0" fmla="*/ 0 w 3"/>
              <a:gd name="T1" fmla="*/ 3 h 3"/>
              <a:gd name="T2" fmla="*/ 0 w 3"/>
              <a:gd name="T3" fmla="*/ 2 h 3"/>
              <a:gd name="T4" fmla="*/ 1 w 3"/>
              <a:gd name="T5" fmla="*/ 2 h 3"/>
              <a:gd name="T6" fmla="*/ 1 w 3"/>
              <a:gd name="T7" fmla="*/ 1 h 3"/>
              <a:gd name="T8" fmla="*/ 3 w 3"/>
              <a:gd name="T9" fmla="*/ 1 h 3"/>
              <a:gd name="T10" fmla="*/ 3 w 3"/>
              <a:gd name="T11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3">
                <a:moveTo>
                  <a:pt x="0" y="3"/>
                </a:moveTo>
                <a:lnTo>
                  <a:pt x="0" y="2"/>
                </a:lnTo>
                <a:lnTo>
                  <a:pt x="1" y="2"/>
                </a:lnTo>
                <a:lnTo>
                  <a:pt x="1" y="1"/>
                </a:lnTo>
                <a:lnTo>
                  <a:pt x="3" y="1"/>
                </a:lnTo>
                <a:lnTo>
                  <a:pt x="3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0" name="Freeform 5300"/>
          <p:cNvSpPr>
            <a:spLocks/>
          </p:cNvSpPr>
          <p:nvPr/>
        </p:nvSpPr>
        <p:spPr bwMode="auto">
          <a:xfrm>
            <a:off x="6103938" y="1639888"/>
            <a:ext cx="4763" cy="3175"/>
          </a:xfrm>
          <a:custGeom>
            <a:avLst/>
            <a:gdLst>
              <a:gd name="T0" fmla="*/ 0 w 3"/>
              <a:gd name="T1" fmla="*/ 2 h 2"/>
              <a:gd name="T2" fmla="*/ 1 w 3"/>
              <a:gd name="T3" fmla="*/ 2 h 2"/>
              <a:gd name="T4" fmla="*/ 1 w 3"/>
              <a:gd name="T5" fmla="*/ 1 h 2"/>
              <a:gd name="T6" fmla="*/ 2 w 3"/>
              <a:gd name="T7" fmla="*/ 1 h 2"/>
              <a:gd name="T8" fmla="*/ 2 w 3"/>
              <a:gd name="T9" fmla="*/ 0 h 2"/>
              <a:gd name="T10" fmla="*/ 3 w 3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2">
                <a:moveTo>
                  <a:pt x="0" y="2"/>
                </a:moveTo>
                <a:lnTo>
                  <a:pt x="1" y="2"/>
                </a:lnTo>
                <a:lnTo>
                  <a:pt x="1" y="1"/>
                </a:lnTo>
                <a:lnTo>
                  <a:pt x="2" y="1"/>
                </a:lnTo>
                <a:lnTo>
                  <a:pt x="2" y="0"/>
                </a:lnTo>
                <a:lnTo>
                  <a:pt x="3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1" name="Freeform 5301"/>
          <p:cNvSpPr>
            <a:spLocks/>
          </p:cNvSpPr>
          <p:nvPr/>
        </p:nvSpPr>
        <p:spPr bwMode="auto">
          <a:xfrm>
            <a:off x="6108700" y="1636713"/>
            <a:ext cx="6350" cy="3175"/>
          </a:xfrm>
          <a:custGeom>
            <a:avLst/>
            <a:gdLst>
              <a:gd name="T0" fmla="*/ 0 w 4"/>
              <a:gd name="T1" fmla="*/ 2 h 2"/>
              <a:gd name="T2" fmla="*/ 2 w 4"/>
              <a:gd name="T3" fmla="*/ 1 h 2"/>
              <a:gd name="T4" fmla="*/ 3 w 4"/>
              <a:gd name="T5" fmla="*/ 1 h 2"/>
              <a:gd name="T6" fmla="*/ 3 w 4"/>
              <a:gd name="T7" fmla="*/ 0 h 2"/>
              <a:gd name="T8" fmla="*/ 4 w 4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2">
                <a:moveTo>
                  <a:pt x="0" y="2"/>
                </a:moveTo>
                <a:lnTo>
                  <a:pt x="2" y="1"/>
                </a:lnTo>
                <a:lnTo>
                  <a:pt x="3" y="1"/>
                </a:lnTo>
                <a:lnTo>
                  <a:pt x="3" y="0"/>
                </a:lnTo>
                <a:lnTo>
                  <a:pt x="4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2" name="Freeform 5302"/>
          <p:cNvSpPr>
            <a:spLocks/>
          </p:cNvSpPr>
          <p:nvPr/>
        </p:nvSpPr>
        <p:spPr bwMode="auto">
          <a:xfrm>
            <a:off x="6115050" y="1630363"/>
            <a:ext cx="4763" cy="6350"/>
          </a:xfrm>
          <a:custGeom>
            <a:avLst/>
            <a:gdLst>
              <a:gd name="T0" fmla="*/ 0 w 3"/>
              <a:gd name="T1" fmla="*/ 4 h 4"/>
              <a:gd name="T2" fmla="*/ 0 w 3"/>
              <a:gd name="T3" fmla="*/ 3 h 4"/>
              <a:gd name="T4" fmla="*/ 1 w 3"/>
              <a:gd name="T5" fmla="*/ 3 h 4"/>
              <a:gd name="T6" fmla="*/ 1 w 3"/>
              <a:gd name="T7" fmla="*/ 1 h 4"/>
              <a:gd name="T8" fmla="*/ 3 w 3"/>
              <a:gd name="T9" fmla="*/ 1 h 4"/>
              <a:gd name="T10" fmla="*/ 3 w 3"/>
              <a:gd name="T1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4">
                <a:moveTo>
                  <a:pt x="0" y="4"/>
                </a:moveTo>
                <a:lnTo>
                  <a:pt x="0" y="3"/>
                </a:lnTo>
                <a:lnTo>
                  <a:pt x="1" y="3"/>
                </a:lnTo>
                <a:lnTo>
                  <a:pt x="1" y="1"/>
                </a:lnTo>
                <a:lnTo>
                  <a:pt x="3" y="1"/>
                </a:lnTo>
                <a:lnTo>
                  <a:pt x="3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3" name="Freeform 5303"/>
          <p:cNvSpPr>
            <a:spLocks/>
          </p:cNvSpPr>
          <p:nvPr/>
        </p:nvSpPr>
        <p:spPr bwMode="auto">
          <a:xfrm>
            <a:off x="6119813" y="1627188"/>
            <a:ext cx="4763" cy="3175"/>
          </a:xfrm>
          <a:custGeom>
            <a:avLst/>
            <a:gdLst>
              <a:gd name="T0" fmla="*/ 0 w 3"/>
              <a:gd name="T1" fmla="*/ 2 h 2"/>
              <a:gd name="T2" fmla="*/ 1 w 3"/>
              <a:gd name="T3" fmla="*/ 2 h 2"/>
              <a:gd name="T4" fmla="*/ 1 w 3"/>
              <a:gd name="T5" fmla="*/ 1 h 2"/>
              <a:gd name="T6" fmla="*/ 2 w 3"/>
              <a:gd name="T7" fmla="*/ 1 h 2"/>
              <a:gd name="T8" fmla="*/ 2 w 3"/>
              <a:gd name="T9" fmla="*/ 0 h 2"/>
              <a:gd name="T10" fmla="*/ 3 w 3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2">
                <a:moveTo>
                  <a:pt x="0" y="2"/>
                </a:moveTo>
                <a:lnTo>
                  <a:pt x="1" y="2"/>
                </a:lnTo>
                <a:lnTo>
                  <a:pt x="1" y="1"/>
                </a:lnTo>
                <a:lnTo>
                  <a:pt x="2" y="1"/>
                </a:lnTo>
                <a:lnTo>
                  <a:pt x="2" y="0"/>
                </a:lnTo>
                <a:lnTo>
                  <a:pt x="3" y="0"/>
                </a:lnTo>
              </a:path>
            </a:pathLst>
          </a:cu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4" name="Line 5304"/>
          <p:cNvSpPr>
            <a:spLocks noChangeShapeType="1"/>
          </p:cNvSpPr>
          <p:nvPr/>
        </p:nvSpPr>
        <p:spPr bwMode="auto">
          <a:xfrm>
            <a:off x="6124575" y="1627188"/>
            <a:ext cx="1588" cy="0"/>
          </a:xfrm>
          <a:prstGeom prst="line">
            <a:avLst/>
          </a:pr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5" name="Line 5305"/>
          <p:cNvSpPr>
            <a:spLocks noChangeShapeType="1"/>
          </p:cNvSpPr>
          <p:nvPr/>
        </p:nvSpPr>
        <p:spPr bwMode="auto">
          <a:xfrm flipV="1">
            <a:off x="6126163" y="1625601"/>
            <a:ext cx="0" cy="1588"/>
          </a:xfrm>
          <a:prstGeom prst="line">
            <a:avLst/>
          </a:pr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6" name="Line 5306"/>
          <p:cNvSpPr>
            <a:spLocks noChangeShapeType="1"/>
          </p:cNvSpPr>
          <p:nvPr/>
        </p:nvSpPr>
        <p:spPr bwMode="auto">
          <a:xfrm>
            <a:off x="6126163" y="1625601"/>
            <a:ext cx="1588" cy="0"/>
          </a:xfrm>
          <a:prstGeom prst="line">
            <a:avLst/>
          </a:pr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7" name="Line 5307"/>
          <p:cNvSpPr>
            <a:spLocks noChangeShapeType="1"/>
          </p:cNvSpPr>
          <p:nvPr/>
        </p:nvSpPr>
        <p:spPr bwMode="auto">
          <a:xfrm flipV="1">
            <a:off x="6127750" y="1624013"/>
            <a:ext cx="0" cy="1588"/>
          </a:xfrm>
          <a:prstGeom prst="line">
            <a:avLst/>
          </a:prstGeom>
          <a:noFill/>
          <a:ln w="8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cxnSp>
        <p:nvCxnSpPr>
          <p:cNvPr id="5339" name="Connecteur droit avec flèche 5338"/>
          <p:cNvCxnSpPr/>
          <p:nvPr/>
        </p:nvCxnSpPr>
        <p:spPr>
          <a:xfrm flipH="1" flipV="1">
            <a:off x="4661636" y="4802188"/>
            <a:ext cx="1" cy="345712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40" name="Connecteur droit avec flèche 5339"/>
          <p:cNvCxnSpPr/>
          <p:nvPr/>
        </p:nvCxnSpPr>
        <p:spPr>
          <a:xfrm flipH="1" flipV="1">
            <a:off x="5594626" y="4797152"/>
            <a:ext cx="1" cy="345712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41" name="Connecteur droit avec flèche 5340"/>
          <p:cNvCxnSpPr/>
          <p:nvPr/>
        </p:nvCxnSpPr>
        <p:spPr>
          <a:xfrm flipV="1">
            <a:off x="5530850" y="5459552"/>
            <a:ext cx="193279" cy="345712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2894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9" name="Rectangle 2"/>
          <p:cNvSpPr txBox="1">
            <a:spLocks noChangeArrowheads="1"/>
          </p:cNvSpPr>
          <p:nvPr/>
        </p:nvSpPr>
        <p:spPr>
          <a:xfrm>
            <a:off x="35496" y="413792"/>
            <a:ext cx="8856984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GERDA</a:t>
            </a:r>
            <a:r>
              <a:rPr kumimoji="0" lang="en-US" sz="4000" b="1" i="0" u="none" strike="noStrike" kern="0" cap="none" spc="0" normalizeH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 – elements for phase 2</a:t>
            </a:r>
            <a:endParaRPr kumimoji="0" lang="en-US" sz="4000" b="1" i="0" u="none" strike="noStrike" kern="0" cap="none" spc="0" normalizeH="0" baseline="0" noProof="0" dirty="0" smtClean="0">
              <a:ln>
                <a:noFill/>
              </a:ln>
              <a:solidFill>
                <a:srgbClr val="FFCC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73" name="TextBox 4"/>
          <p:cNvSpPr txBox="1"/>
          <p:nvPr/>
        </p:nvSpPr>
        <p:spPr>
          <a:xfrm>
            <a:off x="7740352" y="116632"/>
            <a:ext cx="1183337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C000"/>
                </a:solidFill>
                <a:latin typeface="+mn-lt"/>
              </a:rPr>
              <a:t>CLASS 1</a:t>
            </a:r>
            <a:endParaRPr lang="it-IT" b="1" dirty="0" smtClean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467544" y="1628800"/>
            <a:ext cx="8388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FF00"/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  <a:latin typeface="+mn-lt"/>
              </a:rPr>
              <a:t>Production of prototypes with depleted germanium at CANBERRA has been successful</a:t>
            </a:r>
          </a:p>
          <a:p>
            <a:pPr>
              <a:buClr>
                <a:srgbClr val="FFFF00"/>
              </a:buClr>
            </a:pPr>
            <a:r>
              <a:rPr lang="en-US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   Production of detector for phase 2 in 2012 (30 additional kg)</a:t>
            </a:r>
            <a:endParaRPr lang="fr-FR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342" name="ZoneTexte 5341"/>
          <p:cNvSpPr txBox="1"/>
          <p:nvPr/>
        </p:nvSpPr>
        <p:spPr>
          <a:xfrm>
            <a:off x="489542" y="2780928"/>
            <a:ext cx="8388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FF00"/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  <a:latin typeface="+mn-lt"/>
              </a:rPr>
              <a:t>Pulse shape discrimination </a:t>
            </a:r>
            <a:r>
              <a:rPr lang="en-US" dirty="0" smtClean="0">
                <a:solidFill>
                  <a:srgbClr val="FFC000"/>
                </a:solidFill>
                <a:latin typeface="+mn-lt"/>
              </a:rPr>
              <a:t>with p-type </a:t>
            </a:r>
            <a:r>
              <a:rPr lang="en-US" dirty="0" err="1" smtClean="0">
                <a:solidFill>
                  <a:srgbClr val="FFC000"/>
                </a:solidFill>
                <a:latin typeface="+mn-lt"/>
              </a:rPr>
              <a:t>BEGe</a:t>
            </a:r>
            <a:r>
              <a:rPr lang="en-US" dirty="0" smtClean="0">
                <a:solidFill>
                  <a:srgbClr val="FFC000"/>
                </a:solidFill>
                <a:latin typeface="+mn-lt"/>
              </a:rPr>
              <a:t> detectors</a:t>
            </a:r>
            <a:endParaRPr lang="fr-FR" dirty="0">
              <a:solidFill>
                <a:srgbClr val="FFC000"/>
              </a:solidFill>
              <a:latin typeface="+mn-lt"/>
            </a:endParaRPr>
          </a:p>
        </p:txBody>
      </p:sp>
      <p:pic>
        <p:nvPicPr>
          <p:cNvPr id="5343" name="Picture 2"/>
          <p:cNvPicPr>
            <a:picLocks noChangeAspect="1" noChangeArrowheads="1"/>
          </p:cNvPicPr>
          <p:nvPr/>
        </p:nvPicPr>
        <p:blipFill>
          <a:blip r:embed="rId3" cstate="print"/>
          <a:srcRect r="50324"/>
          <a:stretch>
            <a:fillRect/>
          </a:stretch>
        </p:blipFill>
        <p:spPr bwMode="auto">
          <a:xfrm>
            <a:off x="971600" y="3214401"/>
            <a:ext cx="3672408" cy="1873834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5344" name="Picture 8"/>
          <p:cNvPicPr>
            <a:picLocks noChangeAspect="1" noChangeArrowheads="1"/>
          </p:cNvPicPr>
          <p:nvPr/>
        </p:nvPicPr>
        <p:blipFill>
          <a:blip r:embed="rId3" cstate="print"/>
          <a:srcRect l="49918"/>
          <a:stretch>
            <a:fillRect/>
          </a:stretch>
        </p:blipFill>
        <p:spPr bwMode="auto">
          <a:xfrm>
            <a:off x="4860032" y="3180275"/>
            <a:ext cx="3823461" cy="1935115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32" name="ZoneTexte 31"/>
          <p:cNvSpPr txBox="1"/>
          <p:nvPr/>
        </p:nvSpPr>
        <p:spPr>
          <a:xfrm>
            <a:off x="1403648" y="3416226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Single site event</a:t>
            </a:r>
            <a:endParaRPr lang="fr-FR" dirty="0"/>
          </a:p>
        </p:txBody>
      </p:sp>
      <p:sp>
        <p:nvSpPr>
          <p:cNvPr id="5345" name="ZoneTexte 5344"/>
          <p:cNvSpPr txBox="1"/>
          <p:nvPr/>
        </p:nvSpPr>
        <p:spPr>
          <a:xfrm>
            <a:off x="5430867" y="3406934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Multi site event</a:t>
            </a:r>
            <a:endParaRPr lang="fr-FR" dirty="0"/>
          </a:p>
        </p:txBody>
      </p:sp>
      <p:sp>
        <p:nvSpPr>
          <p:cNvPr id="5346" name="ZoneTexte 5345"/>
          <p:cNvSpPr txBox="1"/>
          <p:nvPr/>
        </p:nvSpPr>
        <p:spPr>
          <a:xfrm>
            <a:off x="467544" y="5507940"/>
            <a:ext cx="8388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FF00"/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  <a:latin typeface="+mn-lt"/>
              </a:rPr>
              <a:t>Possible instrumentation of Liquid argon</a:t>
            </a:r>
            <a:endParaRPr lang="fr-FR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0931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9" name="Rectangle 2"/>
          <p:cNvSpPr txBox="1">
            <a:spLocks noChangeArrowheads="1"/>
          </p:cNvSpPr>
          <p:nvPr/>
        </p:nvSpPr>
        <p:spPr>
          <a:xfrm>
            <a:off x="35496" y="413792"/>
            <a:ext cx="8856984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CUORE</a:t>
            </a:r>
          </a:p>
        </p:txBody>
      </p:sp>
      <p:sp>
        <p:nvSpPr>
          <p:cNvPr id="73" name="TextBox 4"/>
          <p:cNvSpPr txBox="1"/>
          <p:nvPr/>
        </p:nvSpPr>
        <p:spPr>
          <a:xfrm>
            <a:off x="7740352" y="116632"/>
            <a:ext cx="1183337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C000"/>
                </a:solidFill>
                <a:latin typeface="+mn-lt"/>
              </a:rPr>
              <a:t>CLASS 1</a:t>
            </a:r>
            <a:endParaRPr lang="it-IT" b="1" dirty="0" smtClean="0">
              <a:solidFill>
                <a:srgbClr val="FFC000"/>
              </a:solidFill>
              <a:latin typeface="+mn-lt"/>
            </a:endParaRPr>
          </a:p>
        </p:txBody>
      </p:sp>
      <p:pic>
        <p:nvPicPr>
          <p:cNvPr id="5338" name="Picture 1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86375" y="2896710"/>
            <a:ext cx="3045645" cy="3780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42" name="Picture 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38" y="3791793"/>
            <a:ext cx="3124200" cy="2949575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5343" name="TextBox 4"/>
          <p:cNvSpPr txBox="1"/>
          <p:nvPr/>
        </p:nvSpPr>
        <p:spPr>
          <a:xfrm>
            <a:off x="179512" y="1052736"/>
            <a:ext cx="8569975" cy="17594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600"/>
              </a:lnSpc>
              <a:tabLst>
                <a:tab pos="1339850" algn="l"/>
              </a:tabLst>
            </a:pPr>
            <a:r>
              <a:rPr lang="en-GB" b="1" dirty="0" smtClean="0">
                <a:solidFill>
                  <a:srgbClr val="FFC000"/>
                </a:solidFill>
                <a:latin typeface="+mn-lt"/>
              </a:rPr>
              <a:t>Technique/location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: natural TeO</a:t>
            </a:r>
            <a:r>
              <a:rPr lang="en-GB" baseline="-25000" dirty="0" smtClean="0">
                <a:solidFill>
                  <a:schemeClr val="bg1"/>
                </a:solidFill>
                <a:latin typeface="+mn-lt"/>
              </a:rPr>
              <a:t>2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GB" dirty="0" err="1" smtClean="0">
                <a:solidFill>
                  <a:schemeClr val="bg1"/>
                </a:solidFill>
                <a:latin typeface="+mn-lt"/>
              </a:rPr>
              <a:t>bolometers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 at 10 </a:t>
            </a:r>
            <a:r>
              <a:rPr lang="en-GB" dirty="0" err="1" smtClean="0">
                <a:solidFill>
                  <a:schemeClr val="bg1"/>
                </a:solidFill>
                <a:latin typeface="+mn-lt"/>
              </a:rPr>
              <a:t>mK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– LNGS (Italy)</a:t>
            </a:r>
          </a:p>
          <a:p>
            <a:pPr>
              <a:lnSpc>
                <a:spcPts val="2600"/>
              </a:lnSpc>
            </a:pPr>
            <a:r>
              <a:rPr lang="en-GB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US" dirty="0">
                <a:solidFill>
                  <a:srgbClr val="FFC000"/>
                </a:solidFill>
                <a:sym typeface="Symbol" pitchFamily="18" charset="2"/>
              </a:rPr>
              <a:t></a:t>
            </a:r>
            <a:r>
              <a:rPr lang="en-GB" dirty="0" smtClean="0">
                <a:solidFill>
                  <a:srgbClr val="FFC000"/>
                </a:solidFill>
                <a:latin typeface="+mn-lt"/>
              </a:rPr>
              <a:t> 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evolution of </a:t>
            </a:r>
            <a:r>
              <a:rPr lang="en-GB" b="1" dirty="0" smtClean="0">
                <a:solidFill>
                  <a:srgbClr val="FFC000"/>
                </a:solidFill>
                <a:latin typeface="+mn-lt"/>
              </a:rPr>
              <a:t>Cuoricino</a:t>
            </a:r>
          </a:p>
          <a:p>
            <a:pPr>
              <a:lnSpc>
                <a:spcPts val="2600"/>
              </a:lnSpc>
            </a:pPr>
            <a:r>
              <a:rPr lang="en-GB" b="1" dirty="0" smtClean="0">
                <a:solidFill>
                  <a:srgbClr val="FFC000"/>
                </a:solidFill>
                <a:latin typeface="+mn-lt"/>
              </a:rPr>
              <a:t>Source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: TeO</a:t>
            </a:r>
            <a:r>
              <a:rPr lang="en-GB" baseline="-25000" dirty="0" smtClean="0">
                <a:solidFill>
                  <a:schemeClr val="bg1"/>
                </a:solidFill>
                <a:latin typeface="+mn-lt"/>
              </a:rPr>
              <a:t>2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 – 741 kg with natural tellurium - </a:t>
            </a:r>
            <a:r>
              <a:rPr lang="en-GB" b="1" dirty="0" smtClean="0">
                <a:solidFill>
                  <a:schemeClr val="bg1"/>
                </a:solidFill>
                <a:latin typeface="+mn-lt"/>
              </a:rPr>
              <a:t>9.5x10</a:t>
            </a:r>
            <a:r>
              <a:rPr lang="en-GB" b="1" baseline="30000" dirty="0" smtClean="0">
                <a:solidFill>
                  <a:schemeClr val="bg1"/>
                </a:solidFill>
                <a:latin typeface="+mn-lt"/>
              </a:rPr>
              <a:t>26  </a:t>
            </a:r>
            <a:r>
              <a:rPr lang="en-GB" b="1" dirty="0" smtClean="0">
                <a:solidFill>
                  <a:schemeClr val="bg1"/>
                </a:solidFill>
                <a:latin typeface="+mn-lt"/>
              </a:rPr>
              <a:t>nuclides 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of </a:t>
            </a:r>
            <a:r>
              <a:rPr lang="en-GB" baseline="30000" dirty="0" smtClean="0">
                <a:solidFill>
                  <a:schemeClr val="bg1"/>
                </a:solidFill>
                <a:latin typeface="+mn-lt"/>
              </a:rPr>
              <a:t>130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Te</a:t>
            </a:r>
          </a:p>
          <a:p>
            <a:pPr>
              <a:lnSpc>
                <a:spcPts val="2600"/>
              </a:lnSpc>
            </a:pPr>
            <a:r>
              <a:rPr lang="en-GB" b="1" dirty="0" smtClean="0">
                <a:solidFill>
                  <a:srgbClr val="FFC000"/>
                </a:solidFill>
                <a:latin typeface="+mn-lt"/>
              </a:rPr>
              <a:t>Sensitivity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: 35 – 82 meV (with target background </a:t>
            </a:r>
            <a:r>
              <a:rPr lang="en-GB" dirty="0" smtClean="0">
                <a:solidFill>
                  <a:srgbClr val="FFC000"/>
                </a:solidFill>
                <a:latin typeface="+mn-lt"/>
              </a:rPr>
              <a:t>~ 10</a:t>
            </a:r>
            <a:r>
              <a:rPr lang="en-GB" baseline="30000" dirty="0" smtClean="0">
                <a:solidFill>
                  <a:srgbClr val="FFC000"/>
                </a:solidFill>
                <a:latin typeface="+mn-lt"/>
              </a:rPr>
              <a:t>-2</a:t>
            </a:r>
            <a:r>
              <a:rPr lang="en-GB" dirty="0" smtClean="0">
                <a:solidFill>
                  <a:srgbClr val="FFC000"/>
                </a:solidFill>
                <a:latin typeface="+mn-lt"/>
              </a:rPr>
              <a:t> counts/(keV kg y)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)</a:t>
            </a:r>
          </a:p>
          <a:p>
            <a:pPr>
              <a:lnSpc>
                <a:spcPts val="2600"/>
              </a:lnSpc>
            </a:pPr>
            <a:r>
              <a:rPr lang="en-GB" b="1" dirty="0" smtClean="0">
                <a:solidFill>
                  <a:srgbClr val="FFC000"/>
                </a:solidFill>
                <a:latin typeface="+mn-lt"/>
              </a:rPr>
              <a:t>Timeline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: first CUORE tower in 2011 – data taking with full apparatus in 2014</a:t>
            </a:r>
            <a:endParaRPr lang="it-IT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344" name="TextBox 5"/>
          <p:cNvSpPr txBox="1"/>
          <p:nvPr/>
        </p:nvSpPr>
        <p:spPr>
          <a:xfrm>
            <a:off x="784042" y="3428330"/>
            <a:ext cx="3147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  <a:latin typeface="+mn-lt"/>
              </a:rPr>
              <a:t>Structure of the detector</a:t>
            </a:r>
            <a:endParaRPr lang="it-IT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345" name="TextBox 6"/>
          <p:cNvSpPr txBox="1"/>
          <p:nvPr/>
        </p:nvSpPr>
        <p:spPr>
          <a:xfrm>
            <a:off x="5004048" y="6300028"/>
            <a:ext cx="3575018" cy="36933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  <a:latin typeface="+mn-lt"/>
              </a:rPr>
              <a:t>Detector in the custom fridge</a:t>
            </a:r>
            <a:endParaRPr lang="it-IT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5346" name="Straight Connector 10"/>
          <p:cNvCxnSpPr/>
          <p:nvPr/>
        </p:nvCxnSpPr>
        <p:spPr>
          <a:xfrm>
            <a:off x="1835696" y="4005064"/>
            <a:ext cx="4973501" cy="144016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47" name="Straight Connector 12"/>
          <p:cNvCxnSpPr/>
          <p:nvPr/>
        </p:nvCxnSpPr>
        <p:spPr>
          <a:xfrm flipV="1">
            <a:off x="1547664" y="6165304"/>
            <a:ext cx="5328592" cy="134724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48" name="ZoneTexte 5347"/>
          <p:cNvSpPr txBox="1"/>
          <p:nvPr/>
        </p:nvSpPr>
        <p:spPr>
          <a:xfrm>
            <a:off x="600328" y="2973708"/>
            <a:ext cx="3467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  <a:latin typeface="+mn-lt"/>
              </a:rPr>
              <a:t>CUORE-0 under commissioning</a:t>
            </a:r>
            <a:endParaRPr lang="fr-FR" dirty="0">
              <a:solidFill>
                <a:srgbClr val="FFC000"/>
              </a:solidFill>
              <a:latin typeface="+mn-lt"/>
            </a:endParaRPr>
          </a:p>
        </p:txBody>
      </p:sp>
      <p:cxnSp>
        <p:nvCxnSpPr>
          <p:cNvPr id="5351" name="Connecteur droit avec flèche 5350"/>
          <p:cNvCxnSpPr/>
          <p:nvPr/>
        </p:nvCxnSpPr>
        <p:spPr>
          <a:xfrm flipH="1">
            <a:off x="2339752" y="2708920"/>
            <a:ext cx="1" cy="379947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741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9" name="Rectangle 2"/>
          <p:cNvSpPr txBox="1">
            <a:spLocks noChangeArrowheads="1"/>
          </p:cNvSpPr>
          <p:nvPr/>
        </p:nvSpPr>
        <p:spPr>
          <a:xfrm>
            <a:off x="35496" y="413792"/>
            <a:ext cx="8856984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CUORE - status</a:t>
            </a:r>
          </a:p>
        </p:txBody>
      </p:sp>
      <p:sp>
        <p:nvSpPr>
          <p:cNvPr id="73" name="TextBox 4"/>
          <p:cNvSpPr txBox="1"/>
          <p:nvPr/>
        </p:nvSpPr>
        <p:spPr>
          <a:xfrm>
            <a:off x="7740352" y="116632"/>
            <a:ext cx="1183337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C000"/>
                </a:solidFill>
                <a:latin typeface="+mn-lt"/>
              </a:rPr>
              <a:t>CLASS 1</a:t>
            </a:r>
            <a:endParaRPr lang="it-IT" b="1" dirty="0" smtClean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395536" y="1268760"/>
            <a:ext cx="8412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FF00"/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  <a:latin typeface="+mn-lt"/>
              </a:rPr>
              <a:t>The </a:t>
            </a:r>
            <a:r>
              <a:rPr lang="en-US" dirty="0" smtClean="0">
                <a:solidFill>
                  <a:srgbClr val="FFC000"/>
                </a:solidFill>
                <a:latin typeface="+mn-lt"/>
              </a:rPr>
              <a:t>production of the crystals 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in SICCAS (Shanghai) is going on smoothly</a:t>
            </a:r>
            <a:endParaRPr lang="fr-FR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395536" y="1879664"/>
            <a:ext cx="59766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FF00"/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  <a:latin typeface="+mn-lt"/>
              </a:rPr>
              <a:t>The </a:t>
            </a:r>
            <a:r>
              <a:rPr lang="en-US" dirty="0" smtClean="0">
                <a:solidFill>
                  <a:srgbClr val="FFC000"/>
                </a:solidFill>
                <a:latin typeface="+mn-lt"/>
              </a:rPr>
              <a:t>crystals are tested as bolometers 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in CUORE configuration by sampling.</a:t>
            </a:r>
          </a:p>
          <a:p>
            <a:r>
              <a:rPr lang="en-US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    Excellent results are routinely obtained in:</a:t>
            </a:r>
          </a:p>
          <a:p>
            <a:r>
              <a:rPr lang="en-US" dirty="0" smtClean="0">
                <a:solidFill>
                  <a:schemeClr val="bg1"/>
                </a:solidFill>
                <a:latin typeface="+mn-lt"/>
              </a:rPr>
              <a:t>	</a:t>
            </a:r>
            <a:r>
              <a:rPr lang="en-US" dirty="0" smtClean="0">
                <a:solidFill>
                  <a:srgbClr val="FFC000"/>
                </a:solidFill>
                <a:latin typeface="+mn-lt"/>
              </a:rPr>
              <a:t>- 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Bolometric performance</a:t>
            </a:r>
          </a:p>
          <a:p>
            <a:r>
              <a:rPr lang="en-US" dirty="0" smtClean="0">
                <a:solidFill>
                  <a:schemeClr val="bg1"/>
                </a:solidFill>
                <a:latin typeface="+mn-lt"/>
              </a:rPr>
              <a:t>	</a:t>
            </a:r>
            <a:r>
              <a:rPr lang="en-US" dirty="0" smtClean="0">
                <a:solidFill>
                  <a:srgbClr val="FFC000"/>
                </a:solidFill>
                <a:latin typeface="+mn-lt"/>
              </a:rPr>
              <a:t>-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 Radiopurity</a:t>
            </a:r>
            <a:endParaRPr lang="fr-FR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395536" y="5325015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FF00"/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  <a:latin typeface="+mn-lt"/>
              </a:rPr>
              <a:t>Only concern for background comes from </a:t>
            </a:r>
            <a:r>
              <a:rPr lang="en-US" dirty="0" smtClean="0">
                <a:solidFill>
                  <a:srgbClr val="FFC000"/>
                </a:solidFill>
                <a:latin typeface="+mn-lt"/>
              </a:rPr>
              <a:t>alpha surface radioactivity 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in Copper </a:t>
            </a:r>
            <a:r>
              <a:rPr lang="en-US" dirty="0">
                <a:solidFill>
                  <a:srgbClr val="FFC000"/>
                </a:solidFill>
                <a:sym typeface="Symbol" pitchFamily="18" charset="2"/>
              </a:rPr>
              <a:t> </a:t>
            </a:r>
            <a:r>
              <a:rPr lang="en-US" dirty="0" smtClean="0">
                <a:solidFill>
                  <a:srgbClr val="FFC000"/>
                </a:solidFill>
                <a:sym typeface="Symbol" pitchFamily="18" charset="2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Cleaning procedure are well established – a background of the order of </a:t>
            </a:r>
            <a:r>
              <a:rPr lang="en-US" dirty="0" smtClean="0">
                <a:solidFill>
                  <a:srgbClr val="FFC000"/>
                </a:solidFill>
                <a:latin typeface="+mn-lt"/>
              </a:rPr>
              <a:t>5x10</a:t>
            </a:r>
            <a:r>
              <a:rPr lang="en-US" baseline="30000" dirty="0" smtClean="0">
                <a:solidFill>
                  <a:srgbClr val="FFC000"/>
                </a:solidFill>
                <a:latin typeface="+mn-lt"/>
              </a:rPr>
              <a:t>-2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 was measured in a dedicated test in hall A – this number will be lower in CUORE just for geometry</a:t>
            </a:r>
            <a:endParaRPr lang="fr-FR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395537" y="3596823"/>
            <a:ext cx="57606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FF00"/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  <a:latin typeface="+mn-lt"/>
              </a:rPr>
              <a:t>The </a:t>
            </a:r>
            <a:r>
              <a:rPr lang="en-US" dirty="0" smtClean="0">
                <a:solidFill>
                  <a:srgbClr val="FFC000"/>
                </a:solidFill>
                <a:latin typeface="+mn-lt"/>
              </a:rPr>
              <a:t>CUORE assembly line 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is ready and will be used this summer to assemble CUORE-0</a:t>
            </a:r>
            <a:endParaRPr lang="fr-FR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395536" y="4366845"/>
            <a:ext cx="8412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FF00"/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  <a:latin typeface="+mn-lt"/>
              </a:rPr>
              <a:t>The </a:t>
            </a:r>
            <a:r>
              <a:rPr lang="en-US" dirty="0" smtClean="0">
                <a:solidFill>
                  <a:srgbClr val="FFC000"/>
                </a:solidFill>
                <a:latin typeface="+mn-lt"/>
              </a:rPr>
              <a:t>first base temperature test 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of the CUORE cryostat is foreseen for 2012</a:t>
            </a:r>
            <a:endParaRPr lang="fr-FR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8942" y="1741458"/>
            <a:ext cx="1906565" cy="241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Connecteur droit avec flèche 5"/>
          <p:cNvCxnSpPr/>
          <p:nvPr/>
        </p:nvCxnSpPr>
        <p:spPr>
          <a:xfrm>
            <a:off x="4297920" y="2893077"/>
            <a:ext cx="2520280" cy="0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7466834" y="1859338"/>
            <a:ext cx="994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3.1 keV FWHM at 2.6 MeV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4059691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9" name="Rectangle 2"/>
          <p:cNvSpPr txBox="1">
            <a:spLocks noChangeArrowheads="1"/>
          </p:cNvSpPr>
          <p:nvPr/>
        </p:nvSpPr>
        <p:spPr>
          <a:xfrm>
            <a:off x="35496" y="413792"/>
            <a:ext cx="8856984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LUCIFER / scintillating</a:t>
            </a:r>
            <a:r>
              <a:rPr kumimoji="0" lang="en-US" sz="4000" b="1" i="0" u="none" strike="noStrike" kern="0" cap="none" spc="0" normalizeH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 bolometers</a:t>
            </a:r>
            <a:endParaRPr kumimoji="0" lang="en-US" sz="4000" b="1" i="0" u="none" strike="noStrike" kern="0" cap="none" spc="0" normalizeH="0" baseline="0" noProof="0" dirty="0" smtClean="0">
              <a:ln>
                <a:noFill/>
              </a:ln>
              <a:solidFill>
                <a:srgbClr val="FFCC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73" name="TextBox 4"/>
          <p:cNvSpPr txBox="1"/>
          <p:nvPr/>
        </p:nvSpPr>
        <p:spPr>
          <a:xfrm>
            <a:off x="7740352" y="116632"/>
            <a:ext cx="1183337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C000"/>
                </a:solidFill>
                <a:latin typeface="+mn-lt"/>
              </a:rPr>
              <a:t>CLASS 1</a:t>
            </a:r>
            <a:endParaRPr lang="it-IT" b="1" dirty="0" smtClean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052736"/>
            <a:ext cx="8744177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  <a:tabLst>
                <a:tab pos="1339850" algn="l"/>
              </a:tabLst>
            </a:pPr>
            <a:r>
              <a:rPr lang="en-GB" b="1" dirty="0" smtClean="0">
                <a:solidFill>
                  <a:srgbClr val="FFC000"/>
                </a:solidFill>
                <a:latin typeface="+mn-lt"/>
              </a:rPr>
              <a:t>Technique/location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: 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scintillating bolometers containing high Q-value candidates</a:t>
            </a:r>
          </a:p>
          <a:p>
            <a:pPr>
              <a:lnSpc>
                <a:spcPts val="2600"/>
              </a:lnSpc>
              <a:tabLst>
                <a:tab pos="1339850" algn="l"/>
              </a:tabLst>
            </a:pPr>
            <a:r>
              <a:rPr lang="en-US" b="1" dirty="0" smtClean="0">
                <a:solidFill>
                  <a:schemeClr val="bg1"/>
                </a:solidFill>
                <a:latin typeface="+mn-lt"/>
              </a:rPr>
              <a:t>(</a:t>
            </a:r>
            <a:r>
              <a:rPr lang="en-US" b="1" baseline="30000" dirty="0" smtClean="0">
                <a:solidFill>
                  <a:schemeClr val="bg1"/>
                </a:solidFill>
                <a:latin typeface="+mn-lt"/>
              </a:rPr>
              <a:t>82</a:t>
            </a:r>
            <a:r>
              <a:rPr lang="en-US" b="1" dirty="0" smtClean="0">
                <a:solidFill>
                  <a:schemeClr val="bg1"/>
                </a:solidFill>
                <a:latin typeface="+mn-lt"/>
              </a:rPr>
              <a:t>Se, </a:t>
            </a:r>
            <a:r>
              <a:rPr lang="en-US" b="1" baseline="30000" dirty="0" smtClean="0">
                <a:solidFill>
                  <a:schemeClr val="bg1"/>
                </a:solidFill>
                <a:latin typeface="+mn-lt"/>
              </a:rPr>
              <a:t>100</a:t>
            </a:r>
            <a:r>
              <a:rPr lang="en-US" b="1" dirty="0" smtClean="0">
                <a:solidFill>
                  <a:schemeClr val="bg1"/>
                </a:solidFill>
                <a:latin typeface="+mn-lt"/>
              </a:rPr>
              <a:t>Mo, </a:t>
            </a:r>
            <a:r>
              <a:rPr lang="en-US" b="1" baseline="30000" dirty="0" smtClean="0">
                <a:solidFill>
                  <a:schemeClr val="bg1"/>
                </a:solidFill>
                <a:latin typeface="+mn-lt"/>
              </a:rPr>
              <a:t>116</a:t>
            </a:r>
            <a:r>
              <a:rPr lang="en-US" b="1" dirty="0" smtClean="0">
                <a:solidFill>
                  <a:schemeClr val="bg1"/>
                </a:solidFill>
                <a:latin typeface="+mn-lt"/>
              </a:rPr>
              <a:t>Cd) </a:t>
            </a:r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 </a:t>
            </a:r>
            <a:r>
              <a:rPr lang="en-US" dirty="0" smtClean="0">
                <a:solidFill>
                  <a:schemeClr val="bg1"/>
                </a:solidFill>
                <a:latin typeface="+mn-lt"/>
                <a:sym typeface="Symbol" pitchFamily="18" charset="2"/>
              </a:rPr>
              <a:t>high phase space, beyond natural gamma radioactivity</a:t>
            </a:r>
          </a:p>
          <a:p>
            <a:pPr>
              <a:lnSpc>
                <a:spcPts val="2600"/>
              </a:lnSpc>
              <a:tabLst>
                <a:tab pos="1339850" algn="l"/>
              </a:tabLst>
            </a:pPr>
            <a:r>
              <a:rPr lang="en-US" b="1" dirty="0" smtClean="0">
                <a:solidFill>
                  <a:schemeClr val="bg1"/>
                </a:solidFill>
                <a:latin typeface="+mn-lt"/>
                <a:sym typeface="Symbol" pitchFamily="18" charset="2"/>
              </a:rPr>
              <a:t>Site</a:t>
            </a:r>
            <a:r>
              <a:rPr lang="en-US" dirty="0" smtClean="0">
                <a:solidFill>
                  <a:schemeClr val="bg1"/>
                </a:solidFill>
                <a:latin typeface="+mn-lt"/>
                <a:sym typeface="Symbol" pitchFamily="18" charset="2"/>
              </a:rPr>
              <a:t>: for LUCIFER, LNGS is the most natural location;  possibility of a scintillating bolometer section in EURECA (</a:t>
            </a:r>
            <a:r>
              <a:rPr lang="en-US" dirty="0" err="1" smtClean="0">
                <a:solidFill>
                  <a:schemeClr val="bg1"/>
                </a:solidFill>
                <a:latin typeface="+mn-lt"/>
                <a:sym typeface="Symbol" pitchFamily="18" charset="2"/>
              </a:rPr>
              <a:t>Modane</a:t>
            </a:r>
            <a:r>
              <a:rPr lang="en-US" dirty="0" smtClean="0">
                <a:solidFill>
                  <a:schemeClr val="bg1"/>
                </a:solidFill>
                <a:latin typeface="+mn-lt"/>
                <a:sym typeface="Symbol" pitchFamily="18" charset="2"/>
              </a:rPr>
              <a:t> extension)</a:t>
            </a:r>
            <a:endParaRPr lang="en-GB" dirty="0" smtClean="0">
              <a:solidFill>
                <a:srgbClr val="FFC000"/>
              </a:solidFill>
              <a:latin typeface="+mn-lt"/>
            </a:endParaRPr>
          </a:p>
          <a:p>
            <a:pPr>
              <a:lnSpc>
                <a:spcPts val="2600"/>
              </a:lnSpc>
            </a:pPr>
            <a:r>
              <a:rPr lang="en-GB" b="1" dirty="0" smtClean="0">
                <a:solidFill>
                  <a:srgbClr val="FFC000"/>
                </a:solidFill>
                <a:latin typeface="+mn-lt"/>
              </a:rPr>
              <a:t>Source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: ZnSe, ZnMoO</a:t>
            </a:r>
            <a:r>
              <a:rPr lang="en-GB" baseline="-25000" dirty="0" smtClean="0">
                <a:solidFill>
                  <a:schemeClr val="bg1"/>
                </a:solidFill>
                <a:latin typeface="+mn-lt"/>
              </a:rPr>
              <a:t>4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, CdWO</a:t>
            </a:r>
            <a:r>
              <a:rPr lang="en-GB" baseline="-25000" dirty="0" smtClean="0">
                <a:solidFill>
                  <a:schemeClr val="bg1"/>
                </a:solidFill>
                <a:latin typeface="+mn-lt"/>
              </a:rPr>
              <a:t>4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 single crystals</a:t>
            </a:r>
          </a:p>
          <a:p>
            <a:pPr>
              <a:lnSpc>
                <a:spcPts val="2600"/>
              </a:lnSpc>
            </a:pPr>
            <a:r>
              <a:rPr lang="en-GB" b="1" dirty="0" smtClean="0">
                <a:solidFill>
                  <a:srgbClr val="FFC000"/>
                </a:solidFill>
                <a:latin typeface="+mn-lt"/>
              </a:rPr>
              <a:t>Sensitivity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: for LUCIFER, </a:t>
            </a:r>
            <a:r>
              <a:rPr lang="en-GB" dirty="0" smtClean="0">
                <a:solidFill>
                  <a:srgbClr val="FFC000"/>
                </a:solidFill>
                <a:latin typeface="+mn-lt"/>
              </a:rPr>
              <a:t>10 kg enriched Se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 is feasible with present funding corresponding to ~100 meV (with target background </a:t>
            </a:r>
            <a:r>
              <a:rPr lang="en-GB" dirty="0" smtClean="0">
                <a:solidFill>
                  <a:srgbClr val="FFC000"/>
                </a:solidFill>
                <a:latin typeface="+mn-lt"/>
              </a:rPr>
              <a:t>~ 10</a:t>
            </a:r>
            <a:r>
              <a:rPr lang="en-GB" baseline="30000" dirty="0" smtClean="0">
                <a:solidFill>
                  <a:srgbClr val="FFC000"/>
                </a:solidFill>
                <a:latin typeface="+mn-lt"/>
              </a:rPr>
              <a:t>-3</a:t>
            </a:r>
            <a:r>
              <a:rPr lang="en-GB" dirty="0" smtClean="0">
                <a:solidFill>
                  <a:srgbClr val="FFC000"/>
                </a:solidFill>
                <a:latin typeface="+mn-lt"/>
              </a:rPr>
              <a:t> counts/(keV kg y)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)</a:t>
            </a:r>
          </a:p>
          <a:p>
            <a:pPr>
              <a:lnSpc>
                <a:spcPts val="2600"/>
              </a:lnSpc>
            </a:pPr>
            <a:r>
              <a:rPr lang="en-GB" b="1" dirty="0" smtClean="0">
                <a:solidFill>
                  <a:srgbClr val="FFC000"/>
                </a:solidFill>
                <a:latin typeface="+mn-lt"/>
              </a:rPr>
              <a:t>Timeline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: LUCIFER ready to take data within 2015 – main difficulty: quality and reproducibility of the crystals </a:t>
            </a:r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 </a:t>
            </a:r>
            <a:r>
              <a:rPr lang="en-US" dirty="0" smtClean="0">
                <a:solidFill>
                  <a:srgbClr val="FFC000"/>
                </a:solidFill>
                <a:latin typeface="+mn-lt"/>
                <a:sym typeface="Symbol" pitchFamily="18" charset="2"/>
              </a:rPr>
              <a:t>enrichment, purification, crystal growth chain</a:t>
            </a:r>
            <a:endParaRPr lang="it-IT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57263" y="4221088"/>
            <a:ext cx="402670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rgbClr val="FFC000"/>
                </a:solidFill>
                <a:latin typeface="+mn-lt"/>
              </a:rPr>
              <a:t>Basic idea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: </a:t>
            </a:r>
            <a:r>
              <a:rPr lang="en-GB" dirty="0">
                <a:solidFill>
                  <a:schemeClr val="bg1"/>
                </a:solidFill>
                <a:latin typeface="+mn-lt"/>
              </a:rPr>
              <a:t>Alphas emit a different amount of light with respect to beta/gamma of the same energy (normally lower → </a:t>
            </a:r>
            <a:r>
              <a:rPr lang="en-GB" b="1" dirty="0">
                <a:solidFill>
                  <a:srgbClr val="FFC000"/>
                </a:solidFill>
                <a:latin typeface="Symbol" pitchFamily="18" charset="2"/>
              </a:rPr>
              <a:t>a</a:t>
            </a:r>
            <a:r>
              <a:rPr lang="en-GB" dirty="0">
                <a:solidFill>
                  <a:srgbClr val="FFC000"/>
                </a:solidFill>
                <a:latin typeface="+mn-lt"/>
              </a:rPr>
              <a:t> </a:t>
            </a:r>
            <a:r>
              <a:rPr lang="en-GB" b="1" dirty="0">
                <a:solidFill>
                  <a:srgbClr val="FFC000"/>
                </a:solidFill>
                <a:latin typeface="+mn-lt"/>
              </a:rPr>
              <a:t>QF &lt; 1</a:t>
            </a:r>
            <a:r>
              <a:rPr lang="en-GB" b="1" dirty="0">
                <a:solidFill>
                  <a:schemeClr val="bg1"/>
                </a:solidFill>
                <a:latin typeface="+mn-lt"/>
              </a:rPr>
              <a:t>, but not in all cases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). </a:t>
            </a:r>
          </a:p>
          <a:p>
            <a:pPr algn="just"/>
            <a:endParaRPr lang="en-GB" dirty="0">
              <a:solidFill>
                <a:schemeClr val="bg1"/>
              </a:solidFill>
              <a:latin typeface="+mn-lt"/>
            </a:endParaRPr>
          </a:p>
          <a:p>
            <a:pPr algn="just"/>
            <a:r>
              <a:rPr lang="en-GB" dirty="0" smtClean="0">
                <a:solidFill>
                  <a:schemeClr val="bg1"/>
                </a:solidFill>
                <a:latin typeface="+mn-lt"/>
              </a:rPr>
              <a:t>Alpha background can be fully rejected in a region where it dominates</a:t>
            </a:r>
            <a:endParaRPr lang="en-GB" dirty="0">
              <a:solidFill>
                <a:schemeClr val="bg1"/>
              </a:solidFill>
              <a:latin typeface="+mn-lt"/>
            </a:endParaRPr>
          </a:p>
          <a:p>
            <a:pPr algn="just"/>
            <a:endParaRPr lang="fr-FR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8" name="Connecteur droit avec flèche 7"/>
          <p:cNvCxnSpPr/>
          <p:nvPr/>
        </p:nvCxnSpPr>
        <p:spPr>
          <a:xfrm flipH="1">
            <a:off x="2339752" y="5445224"/>
            <a:ext cx="1" cy="379947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618" y="4149080"/>
            <a:ext cx="2880320" cy="262935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67433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9" name="Rectangle 2"/>
          <p:cNvSpPr txBox="1">
            <a:spLocks noChangeArrowheads="1"/>
          </p:cNvSpPr>
          <p:nvPr/>
        </p:nvSpPr>
        <p:spPr>
          <a:xfrm>
            <a:off x="35496" y="413792"/>
            <a:ext cx="8856984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kern="0" dirty="0"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ea typeface="+mj-ea"/>
                <a:cs typeface="+mj-cs"/>
              </a:rPr>
              <a:t>S</a:t>
            </a:r>
            <a:r>
              <a:rPr kumimoji="0" lang="en-US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cintillating</a:t>
            </a:r>
            <a:r>
              <a:rPr kumimoji="0" lang="en-US" sz="4000" b="1" i="0" u="none" strike="noStrike" kern="0" cap="none" spc="0" normalizeH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 bolometers</a:t>
            </a:r>
            <a:endParaRPr kumimoji="0" lang="en-US" sz="4000" b="1" i="0" u="none" strike="noStrike" kern="0" cap="none" spc="0" normalizeH="0" baseline="0" noProof="0" dirty="0" smtClean="0">
              <a:ln>
                <a:noFill/>
              </a:ln>
              <a:solidFill>
                <a:srgbClr val="FFCC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73" name="TextBox 4"/>
          <p:cNvSpPr txBox="1"/>
          <p:nvPr/>
        </p:nvSpPr>
        <p:spPr>
          <a:xfrm>
            <a:off x="7740352" y="116632"/>
            <a:ext cx="1183337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C000"/>
                </a:solidFill>
                <a:latin typeface="+mn-lt"/>
              </a:rPr>
              <a:t>CLASS 1</a:t>
            </a:r>
            <a:endParaRPr lang="it-IT" b="1" dirty="0" smtClean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95536" y="1196752"/>
            <a:ext cx="81692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C000"/>
                </a:solidFill>
                <a:latin typeface="+mn-lt"/>
              </a:rPr>
              <a:t>The Molybdenum way </a:t>
            </a:r>
            <a:r>
              <a:rPr lang="en-US" sz="2000" dirty="0" smtClean="0">
                <a:solidFill>
                  <a:schemeClr val="bg1"/>
                </a:solidFill>
                <a:latin typeface="+mn-lt"/>
              </a:rPr>
              <a:t>is very promising, based on  ZnMoO</a:t>
            </a:r>
            <a:r>
              <a:rPr lang="en-US" sz="2000" baseline="-25000" dirty="0" smtClean="0">
                <a:solidFill>
                  <a:schemeClr val="bg1"/>
                </a:solidFill>
                <a:latin typeface="+mn-lt"/>
              </a:rPr>
              <a:t>4</a:t>
            </a:r>
            <a:r>
              <a:rPr lang="en-US" sz="2000" dirty="0" smtClean="0">
                <a:solidFill>
                  <a:schemeClr val="bg1"/>
                </a:solidFill>
                <a:latin typeface="+mn-lt"/>
              </a:rPr>
              <a:t> crystals</a:t>
            </a:r>
          </a:p>
          <a:p>
            <a:r>
              <a:rPr lang="en-US" sz="2000" dirty="0" smtClean="0">
                <a:solidFill>
                  <a:schemeClr val="bg1"/>
                </a:solidFill>
                <a:latin typeface="+mn-lt"/>
              </a:rPr>
              <a:t>Search is active also with </a:t>
            </a:r>
            <a:r>
              <a:rPr lang="en-US" sz="2000" dirty="0" smtClean="0">
                <a:solidFill>
                  <a:schemeClr val="bg1"/>
                </a:solidFill>
              </a:rPr>
              <a:t>CaMoO</a:t>
            </a:r>
            <a:r>
              <a:rPr lang="en-US" sz="2000" baseline="-25000" dirty="0" smtClean="0">
                <a:solidFill>
                  <a:schemeClr val="bg1"/>
                </a:solidFill>
              </a:rPr>
              <a:t>4</a:t>
            </a:r>
            <a:r>
              <a:rPr lang="en-US" sz="2000" dirty="0" smtClean="0">
                <a:solidFill>
                  <a:schemeClr val="bg1"/>
                </a:solidFill>
              </a:rPr>
              <a:t> crystals </a:t>
            </a:r>
            <a:r>
              <a:rPr lang="en-US" sz="2000" dirty="0" smtClean="0">
                <a:solidFill>
                  <a:schemeClr val="bg1"/>
                </a:solidFill>
                <a:latin typeface="+mn-lt"/>
              </a:rPr>
              <a:t>(AMORE experiment)</a:t>
            </a:r>
            <a:endParaRPr lang="fr-FR" sz="20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7" t="63331" r="30609" b="5060"/>
          <a:stretch/>
        </p:blipFill>
        <p:spPr bwMode="auto">
          <a:xfrm>
            <a:off x="1331640" y="1916832"/>
            <a:ext cx="6524080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2267744" y="2924944"/>
            <a:ext cx="5328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+mn-lt"/>
              </a:rPr>
              <a:t>Excellent alpha / beta separation in a ZnMoO</a:t>
            </a:r>
            <a:r>
              <a:rPr lang="en-US" baseline="-25000" dirty="0" smtClean="0">
                <a:latin typeface="+mn-lt"/>
              </a:rPr>
              <a:t>4</a:t>
            </a:r>
            <a:r>
              <a:rPr lang="en-US" dirty="0" smtClean="0">
                <a:latin typeface="+mn-lt"/>
              </a:rPr>
              <a:t> prototype operated at CSNSM Orsay</a:t>
            </a:r>
            <a:endParaRPr lang="fr-FR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7624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5" name="Group 10"/>
          <p:cNvGrpSpPr>
            <a:grpSpLocks/>
          </p:cNvGrpSpPr>
          <p:nvPr/>
        </p:nvGrpSpPr>
        <p:grpSpPr bwMode="auto">
          <a:xfrm>
            <a:off x="589856" y="2649612"/>
            <a:ext cx="8302625" cy="1141412"/>
            <a:chOff x="476" y="2907"/>
            <a:chExt cx="5230" cy="719"/>
          </a:xfrm>
        </p:grpSpPr>
        <p:sp>
          <p:nvSpPr>
            <p:cNvPr id="6" name="Text Box 11"/>
            <p:cNvSpPr txBox="1">
              <a:spLocks noChangeArrowheads="1"/>
            </p:cNvSpPr>
            <p:nvPr/>
          </p:nvSpPr>
          <p:spPr bwMode="auto">
            <a:xfrm>
              <a:off x="476" y="3098"/>
              <a:ext cx="2290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chemeClr val="accent3"/>
                  </a:solidFill>
                  <a:latin typeface="+mn-lt"/>
                </a:rPr>
                <a:t>neutrino mass hierarchy</a:t>
              </a:r>
            </a:p>
          </p:txBody>
        </p:sp>
        <p:pic>
          <p:nvPicPr>
            <p:cNvPr id="7" name="Picture 1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970" y="2907"/>
              <a:ext cx="2736" cy="719"/>
            </a:xfrm>
            <a:prstGeom prst="rect">
              <a:avLst/>
            </a:prstGeom>
            <a:noFill/>
            <a:ln w="38100">
              <a:solidFill>
                <a:srgbClr val="FFC000"/>
              </a:solidFill>
              <a:miter lim="800000"/>
              <a:headEnd/>
              <a:tailEnd/>
            </a:ln>
            <a:effectLst/>
          </p:spPr>
        </p:pic>
        <p:sp>
          <p:nvSpPr>
            <p:cNvPr id="9" name="Line 14"/>
            <p:cNvSpPr>
              <a:spLocks noChangeShapeType="1"/>
            </p:cNvSpPr>
            <p:nvPr/>
          </p:nvSpPr>
          <p:spPr bwMode="auto">
            <a:xfrm>
              <a:off x="2766" y="3260"/>
              <a:ext cx="156" cy="0"/>
            </a:xfrm>
            <a:prstGeom prst="line">
              <a:avLst/>
            </a:prstGeom>
            <a:noFill/>
            <a:ln w="9525">
              <a:solidFill>
                <a:srgbClr val="FFC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it-IT">
                <a:solidFill>
                  <a:schemeClr val="accent3"/>
                </a:solidFill>
                <a:latin typeface="+mn-lt"/>
              </a:endParaRPr>
            </a:p>
          </p:txBody>
        </p:sp>
        <p:sp>
          <p:nvSpPr>
            <p:cNvPr id="10" name="Text Box 15"/>
            <p:cNvSpPr txBox="1">
              <a:spLocks noChangeArrowheads="1"/>
            </p:cNvSpPr>
            <p:nvPr/>
          </p:nvSpPr>
          <p:spPr bwMode="auto">
            <a:xfrm>
              <a:off x="3542" y="3121"/>
              <a:ext cx="53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FFC000"/>
                  </a:solidFill>
                  <a:latin typeface="+mn-lt"/>
                </a:rPr>
                <a:t>direct</a:t>
              </a:r>
            </a:p>
          </p:txBody>
        </p:sp>
        <p:sp>
          <p:nvSpPr>
            <p:cNvPr id="11" name="Text Box 16"/>
            <p:cNvSpPr txBox="1">
              <a:spLocks noChangeArrowheads="1"/>
            </p:cNvSpPr>
            <p:nvPr/>
          </p:nvSpPr>
          <p:spPr bwMode="auto">
            <a:xfrm>
              <a:off x="4646" y="3125"/>
              <a:ext cx="687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FFC000"/>
                  </a:solidFill>
                  <a:latin typeface="+mn-lt"/>
                </a:rPr>
                <a:t>inverted</a:t>
              </a:r>
            </a:p>
          </p:txBody>
        </p:sp>
      </p:grpSp>
      <p:sp>
        <p:nvSpPr>
          <p:cNvPr id="13" name="Text Box 18"/>
          <p:cNvSpPr txBox="1">
            <a:spLocks noChangeArrowheads="1"/>
          </p:cNvSpPr>
          <p:nvPr/>
        </p:nvSpPr>
        <p:spPr bwMode="auto">
          <a:xfrm>
            <a:off x="586681" y="1708066"/>
            <a:ext cx="427232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accent3"/>
                </a:solidFill>
                <a:latin typeface="+mn-lt"/>
              </a:rPr>
              <a:t>absolute neutrino mass scale</a:t>
            </a:r>
          </a:p>
        </p:txBody>
      </p:sp>
      <p:grpSp>
        <p:nvGrpSpPr>
          <p:cNvPr id="17" name="Group 34"/>
          <p:cNvGrpSpPr>
            <a:grpSpLocks/>
          </p:cNvGrpSpPr>
          <p:nvPr/>
        </p:nvGrpSpPr>
        <p:grpSpPr bwMode="auto">
          <a:xfrm>
            <a:off x="132655" y="4530328"/>
            <a:ext cx="6794500" cy="1704975"/>
            <a:chOff x="188" y="2718"/>
            <a:chExt cx="4280" cy="1074"/>
          </a:xfrm>
        </p:grpSpPr>
        <p:grpSp>
          <p:nvGrpSpPr>
            <p:cNvPr id="18" name="Group 7"/>
            <p:cNvGrpSpPr>
              <a:grpSpLocks/>
            </p:cNvGrpSpPr>
            <p:nvPr/>
          </p:nvGrpSpPr>
          <p:grpSpPr bwMode="auto">
            <a:xfrm>
              <a:off x="188" y="2718"/>
              <a:ext cx="4280" cy="330"/>
              <a:chOff x="85" y="3935"/>
              <a:chExt cx="4280" cy="330"/>
            </a:xfrm>
          </p:grpSpPr>
          <p:sp>
            <p:nvSpPr>
              <p:cNvPr id="28" name="Text Box 8"/>
              <p:cNvSpPr txBox="1">
                <a:spLocks noChangeArrowheads="1"/>
              </p:cNvSpPr>
              <p:nvPr/>
            </p:nvSpPr>
            <p:spPr bwMode="auto">
              <a:xfrm>
                <a:off x="345" y="3974"/>
                <a:ext cx="4020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 dirty="0">
                    <a:solidFill>
                      <a:srgbClr val="FFC000"/>
                    </a:solidFill>
                    <a:latin typeface="+mn-lt"/>
                  </a:rPr>
                  <a:t>DIRAC</a:t>
                </a:r>
                <a:r>
                  <a:rPr lang="en-US" sz="2400" dirty="0">
                    <a:solidFill>
                      <a:schemeClr val="accent3"/>
                    </a:solidFill>
                    <a:latin typeface="+mn-lt"/>
                  </a:rPr>
                  <a:t> or </a:t>
                </a:r>
                <a:r>
                  <a:rPr lang="en-US" sz="2400" dirty="0">
                    <a:solidFill>
                      <a:srgbClr val="FFC000"/>
                    </a:solidFill>
                    <a:latin typeface="+mn-lt"/>
                  </a:rPr>
                  <a:t>MAJORANA</a:t>
                </a:r>
                <a:r>
                  <a:rPr lang="en-US" sz="2400" dirty="0">
                    <a:solidFill>
                      <a:schemeClr val="accent3"/>
                    </a:solidFill>
                    <a:latin typeface="+mn-lt"/>
                  </a:rPr>
                  <a:t> nature of neutrinos</a:t>
                </a:r>
              </a:p>
            </p:txBody>
          </p:sp>
          <p:sp>
            <p:nvSpPr>
              <p:cNvPr id="29" name="Text Box 9"/>
              <p:cNvSpPr txBox="1">
                <a:spLocks noChangeArrowheads="1"/>
              </p:cNvSpPr>
              <p:nvPr/>
            </p:nvSpPr>
            <p:spPr bwMode="auto">
              <a:xfrm>
                <a:off x="85" y="3935"/>
                <a:ext cx="318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800" b="1" dirty="0">
                    <a:solidFill>
                      <a:srgbClr val="FFC000"/>
                    </a:solidFill>
                    <a:latin typeface="+mn-lt"/>
                    <a:sym typeface="Wingdings" pitchFamily="2" charset="2"/>
                  </a:rPr>
                  <a:t></a:t>
                </a:r>
              </a:p>
            </p:txBody>
          </p:sp>
        </p:grpSp>
        <p:grpSp>
          <p:nvGrpSpPr>
            <p:cNvPr id="19" name="Group 30"/>
            <p:cNvGrpSpPr>
              <a:grpSpLocks/>
            </p:cNvGrpSpPr>
            <p:nvPr/>
          </p:nvGrpSpPr>
          <p:grpSpPr bwMode="auto">
            <a:xfrm>
              <a:off x="1391" y="3383"/>
              <a:ext cx="724" cy="407"/>
              <a:chOff x="1391" y="3199"/>
              <a:chExt cx="724" cy="407"/>
            </a:xfrm>
          </p:grpSpPr>
          <p:sp>
            <p:nvSpPr>
              <p:cNvPr id="26" name="Text Box 27"/>
              <p:cNvSpPr txBox="1">
                <a:spLocks noChangeArrowheads="1"/>
              </p:cNvSpPr>
              <p:nvPr/>
            </p:nvSpPr>
            <p:spPr bwMode="auto">
              <a:xfrm>
                <a:off x="1391" y="3199"/>
                <a:ext cx="724" cy="407"/>
              </a:xfrm>
              <a:prstGeom prst="rect">
                <a:avLst/>
              </a:prstGeom>
              <a:solidFill>
                <a:schemeClr val="accent3"/>
              </a:solidFill>
              <a:ln w="38100">
                <a:solidFill>
                  <a:srgbClr val="FFC000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600">
                    <a:latin typeface="Symbol" pitchFamily="18" charset="2"/>
                    <a:sym typeface="Symbol" pitchFamily="18" charset="2"/>
                  </a:rPr>
                  <a:t>n  n</a:t>
                </a:r>
              </a:p>
            </p:txBody>
          </p:sp>
          <p:sp>
            <p:nvSpPr>
              <p:cNvPr id="27" name="Line 28"/>
              <p:cNvSpPr>
                <a:spLocks noChangeShapeType="1"/>
              </p:cNvSpPr>
              <p:nvPr/>
            </p:nvSpPr>
            <p:spPr bwMode="auto">
              <a:xfrm>
                <a:off x="1919" y="3312"/>
                <a:ext cx="1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it-IT">
                  <a:solidFill>
                    <a:schemeClr val="accent3"/>
                  </a:solidFill>
                  <a:latin typeface="+mn-lt"/>
                </a:endParaRPr>
              </a:p>
            </p:txBody>
          </p:sp>
        </p:grp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3410" y="3385"/>
              <a:ext cx="876" cy="407"/>
              <a:chOff x="2639" y="3194"/>
              <a:chExt cx="876" cy="407"/>
            </a:xfrm>
          </p:grpSpPr>
          <p:sp>
            <p:nvSpPr>
              <p:cNvPr id="24" name="Text Box 22"/>
              <p:cNvSpPr txBox="1">
                <a:spLocks noChangeArrowheads="1"/>
              </p:cNvSpPr>
              <p:nvPr/>
            </p:nvSpPr>
            <p:spPr bwMode="auto">
              <a:xfrm>
                <a:off x="2639" y="3194"/>
                <a:ext cx="876" cy="407"/>
              </a:xfrm>
              <a:prstGeom prst="rect">
                <a:avLst/>
              </a:prstGeom>
              <a:solidFill>
                <a:schemeClr val="accent3"/>
              </a:solidFill>
              <a:ln w="38100">
                <a:solidFill>
                  <a:srgbClr val="FFC000"/>
                </a:solidFill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3600">
                    <a:latin typeface="Symbol" pitchFamily="18" charset="2"/>
                    <a:sym typeface="Symbol" pitchFamily="18" charset="2"/>
                  </a:rPr>
                  <a:t>n  n</a:t>
                </a:r>
              </a:p>
            </p:txBody>
          </p:sp>
          <p:sp>
            <p:nvSpPr>
              <p:cNvPr id="25" name="Line 29"/>
              <p:cNvSpPr>
                <a:spLocks noChangeShapeType="1"/>
              </p:cNvSpPr>
              <p:nvPr/>
            </p:nvSpPr>
            <p:spPr bwMode="auto">
              <a:xfrm>
                <a:off x="3243" y="3284"/>
                <a:ext cx="1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it-IT">
                  <a:solidFill>
                    <a:schemeClr val="accent3"/>
                  </a:solidFill>
                  <a:latin typeface="+mn-lt"/>
                </a:endParaRPr>
              </a:p>
            </p:txBody>
          </p:sp>
        </p:grpSp>
        <p:sp>
          <p:nvSpPr>
            <p:cNvPr id="21" name="Line 32"/>
            <p:cNvSpPr>
              <a:spLocks noChangeShapeType="1"/>
            </p:cNvSpPr>
            <p:nvPr/>
          </p:nvSpPr>
          <p:spPr bwMode="auto">
            <a:xfrm>
              <a:off x="829" y="2994"/>
              <a:ext cx="499" cy="363"/>
            </a:xfrm>
            <a:prstGeom prst="line">
              <a:avLst/>
            </a:prstGeom>
            <a:noFill/>
            <a:ln w="9525">
              <a:solidFill>
                <a:srgbClr val="FFC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it-IT">
                <a:solidFill>
                  <a:schemeClr val="accent3"/>
                </a:solidFill>
                <a:latin typeface="+mn-lt"/>
              </a:endParaRPr>
            </a:p>
          </p:txBody>
        </p:sp>
        <p:sp>
          <p:nvSpPr>
            <p:cNvPr id="23" name="Line 33"/>
            <p:cNvSpPr>
              <a:spLocks noChangeShapeType="1"/>
            </p:cNvSpPr>
            <p:nvPr/>
          </p:nvSpPr>
          <p:spPr bwMode="auto">
            <a:xfrm>
              <a:off x="1882" y="2976"/>
              <a:ext cx="1452" cy="454"/>
            </a:xfrm>
            <a:prstGeom prst="line">
              <a:avLst/>
            </a:prstGeom>
            <a:noFill/>
            <a:ln w="9525">
              <a:solidFill>
                <a:srgbClr val="FFC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it-IT">
                <a:solidFill>
                  <a:schemeClr val="accent3"/>
                </a:solidFill>
                <a:latin typeface="+mn-lt"/>
              </a:endParaRPr>
            </a:p>
          </p:txBody>
        </p:sp>
      </p:grpSp>
      <p:sp>
        <p:nvSpPr>
          <p:cNvPr id="30" name="Rectangle 2"/>
          <p:cNvSpPr txBox="1">
            <a:spLocks noChangeArrowheads="1"/>
          </p:cNvSpPr>
          <p:nvPr/>
        </p:nvSpPr>
        <p:spPr>
          <a:xfrm>
            <a:off x="467544" y="332656"/>
            <a:ext cx="8204448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What 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Symbol" pitchFamily="18" charset="2"/>
                <a:ea typeface="+mj-ea"/>
                <a:cs typeface="+mj-cs"/>
              </a:rPr>
              <a:t>n</a:t>
            </a:r>
            <a:r>
              <a:rPr kumimoji="0" lang="en-US" sz="4000" b="1" i="0" u="none" strike="noStrike" kern="0" cap="none" spc="0" normalizeH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 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oscillations don’t tell us</a:t>
            </a:r>
          </a:p>
        </p:txBody>
      </p:sp>
      <p:sp>
        <p:nvSpPr>
          <p:cNvPr id="31" name="Text Box 13"/>
          <p:cNvSpPr txBox="1">
            <a:spLocks noChangeArrowheads="1"/>
          </p:cNvSpPr>
          <p:nvPr/>
        </p:nvSpPr>
        <p:spPr bwMode="auto">
          <a:xfrm>
            <a:off x="107504" y="1706389"/>
            <a:ext cx="5048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FFC000"/>
                </a:solidFill>
                <a:latin typeface="+mn-lt"/>
                <a:sym typeface="Wingdings" pitchFamily="2" charset="2"/>
              </a:rPr>
              <a:t></a:t>
            </a:r>
          </a:p>
        </p:txBody>
      </p:sp>
      <p:sp>
        <p:nvSpPr>
          <p:cNvPr id="32" name="Text Box 19"/>
          <p:cNvSpPr txBox="1">
            <a:spLocks noChangeArrowheads="1"/>
          </p:cNvSpPr>
          <p:nvPr/>
        </p:nvSpPr>
        <p:spPr bwMode="auto">
          <a:xfrm>
            <a:off x="119435" y="2961230"/>
            <a:ext cx="5048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FFC000"/>
                </a:solidFill>
                <a:latin typeface="+mn-lt"/>
                <a:sym typeface="Wingdings" pitchFamily="2" charset="2"/>
              </a:rPr>
              <a:t>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309014" y="3501008"/>
            <a:ext cx="3960439" cy="646331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+mn-lt"/>
              </a:rPr>
              <a:t>Hierarchy could be identified  in a few years (</a:t>
            </a:r>
            <a:r>
              <a:rPr lang="en-US" dirty="0" smtClean="0">
                <a:solidFill>
                  <a:srgbClr val="FFC000"/>
                </a:solidFill>
                <a:latin typeface="Symbol" pitchFamily="18" charset="2"/>
              </a:rPr>
              <a:t>q</a:t>
            </a:r>
            <a:r>
              <a:rPr lang="en-US" baseline="-25000" dirty="0" smtClean="0">
                <a:solidFill>
                  <a:srgbClr val="FFC000"/>
                </a:solidFill>
                <a:latin typeface="Symbol" pitchFamily="18" charset="2"/>
              </a:rPr>
              <a:t>13</a:t>
            </a:r>
            <a:r>
              <a:rPr lang="en-US" dirty="0" smtClean="0">
                <a:solidFill>
                  <a:srgbClr val="FFC000"/>
                </a:solidFill>
                <a:latin typeface="Symbol" pitchFamily="18" charset="2"/>
              </a:rPr>
              <a:t> </a:t>
            </a:r>
            <a:r>
              <a:rPr lang="en-US" dirty="0" smtClean="0">
                <a:solidFill>
                  <a:srgbClr val="FFC000"/>
                </a:solidFill>
                <a:latin typeface="+mj-lt"/>
              </a:rPr>
              <a:t>looks “big”…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)</a:t>
            </a:r>
            <a:endParaRPr lang="fr-FR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323850" y="836613"/>
            <a:ext cx="3527425" cy="5616575"/>
            <a:chOff x="204" y="527"/>
            <a:chExt cx="2222" cy="3538"/>
          </a:xfrm>
        </p:grpSpPr>
        <p:grpSp>
          <p:nvGrpSpPr>
            <p:cNvPr id="5" name="Group 4"/>
            <p:cNvGrpSpPr>
              <a:grpSpLocks/>
            </p:cNvGrpSpPr>
            <p:nvPr/>
          </p:nvGrpSpPr>
          <p:grpSpPr bwMode="auto">
            <a:xfrm>
              <a:off x="204" y="527"/>
              <a:ext cx="2222" cy="1542"/>
              <a:chOff x="567" y="709"/>
              <a:chExt cx="2222" cy="1542"/>
            </a:xfrm>
          </p:grpSpPr>
          <p:sp>
            <p:nvSpPr>
              <p:cNvPr id="24" name="Oval 5"/>
              <p:cNvSpPr>
                <a:spLocks noChangeArrowheads="1"/>
              </p:cNvSpPr>
              <p:nvPr/>
            </p:nvSpPr>
            <p:spPr bwMode="auto">
              <a:xfrm>
                <a:off x="567" y="709"/>
                <a:ext cx="2222" cy="154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25" name="Group 6"/>
              <p:cNvGrpSpPr>
                <a:grpSpLocks/>
              </p:cNvGrpSpPr>
              <p:nvPr/>
            </p:nvGrpSpPr>
            <p:grpSpPr bwMode="auto">
              <a:xfrm>
                <a:off x="823" y="1016"/>
                <a:ext cx="1649" cy="972"/>
                <a:chOff x="823" y="1016"/>
                <a:chExt cx="1649" cy="972"/>
              </a:xfrm>
            </p:grpSpPr>
            <p:sp>
              <p:nvSpPr>
                <p:cNvPr id="26" name="Rectangle 7" descr="Diagonali larghe verso l'alto"/>
                <p:cNvSpPr>
                  <a:spLocks noChangeArrowheads="1"/>
                </p:cNvSpPr>
                <p:nvPr/>
              </p:nvSpPr>
              <p:spPr bwMode="auto">
                <a:xfrm>
                  <a:off x="932" y="1016"/>
                  <a:ext cx="1488" cy="528"/>
                </a:xfrm>
                <a:prstGeom prst="rect">
                  <a:avLst/>
                </a:prstGeom>
                <a:pattFill prst="wdUpDiag">
                  <a:fgClr>
                    <a:srgbClr val="CCECFF"/>
                  </a:fgClr>
                  <a:bgClr>
                    <a:srgbClr val="FFCCFF"/>
                  </a:bgClr>
                </a:pattFill>
                <a:ln w="9525">
                  <a:solidFill>
                    <a:srgbClr val="FF33CC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grpSp>
              <p:nvGrpSpPr>
                <p:cNvPr id="27" name="Group 8"/>
                <p:cNvGrpSpPr>
                  <a:grpSpLocks/>
                </p:cNvGrpSpPr>
                <p:nvPr/>
              </p:nvGrpSpPr>
              <p:grpSpPr bwMode="auto">
                <a:xfrm>
                  <a:off x="1357" y="1016"/>
                  <a:ext cx="535" cy="528"/>
                  <a:chOff x="1769" y="2832"/>
                  <a:chExt cx="535" cy="528"/>
                </a:xfrm>
              </p:grpSpPr>
              <p:sp>
                <p:nvSpPr>
                  <p:cNvPr id="30" name="Freeform 9"/>
                  <p:cNvSpPr>
                    <a:spLocks/>
                  </p:cNvSpPr>
                  <p:nvPr/>
                </p:nvSpPr>
                <p:spPr bwMode="auto">
                  <a:xfrm>
                    <a:off x="1792" y="2888"/>
                    <a:ext cx="296" cy="224"/>
                  </a:xfrm>
                  <a:custGeom>
                    <a:avLst/>
                    <a:gdLst>
                      <a:gd name="T0" fmla="*/ 72 w 296"/>
                      <a:gd name="T1" fmla="*/ 224 h 224"/>
                      <a:gd name="T2" fmla="*/ 176 w 296"/>
                      <a:gd name="T3" fmla="*/ 184 h 224"/>
                      <a:gd name="T4" fmla="*/ 192 w 296"/>
                      <a:gd name="T5" fmla="*/ 160 h 224"/>
                      <a:gd name="T6" fmla="*/ 0 w 296"/>
                      <a:gd name="T7" fmla="*/ 120 h 224"/>
                      <a:gd name="T8" fmla="*/ 72 w 296"/>
                      <a:gd name="T9" fmla="*/ 120 h 224"/>
                      <a:gd name="T10" fmla="*/ 128 w 296"/>
                      <a:gd name="T11" fmla="*/ 96 h 224"/>
                      <a:gd name="T12" fmla="*/ 176 w 296"/>
                      <a:gd name="T13" fmla="*/ 64 h 224"/>
                      <a:gd name="T14" fmla="*/ 232 w 296"/>
                      <a:gd name="T15" fmla="*/ 120 h 224"/>
                      <a:gd name="T16" fmla="*/ 240 w 296"/>
                      <a:gd name="T17" fmla="*/ 56 h 224"/>
                      <a:gd name="T18" fmla="*/ 256 w 296"/>
                      <a:gd name="T19" fmla="*/ 0 h 224"/>
                      <a:gd name="T20" fmla="*/ 296 w 296"/>
                      <a:gd name="T21" fmla="*/ 8 h 224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w 296"/>
                      <a:gd name="T34" fmla="*/ 0 h 224"/>
                      <a:gd name="T35" fmla="*/ 296 w 296"/>
                      <a:gd name="T36" fmla="*/ 224 h 224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T33" t="T34" r="T35" b="T36"/>
                    <a:pathLst>
                      <a:path w="296" h="224">
                        <a:moveTo>
                          <a:pt x="72" y="224"/>
                        </a:moveTo>
                        <a:cubicBezTo>
                          <a:pt x="108" y="206"/>
                          <a:pt x="143" y="206"/>
                          <a:pt x="176" y="184"/>
                        </a:cubicBezTo>
                        <a:cubicBezTo>
                          <a:pt x="181" y="176"/>
                          <a:pt x="197" y="168"/>
                          <a:pt x="192" y="160"/>
                        </a:cubicBezTo>
                        <a:cubicBezTo>
                          <a:pt x="160" y="104"/>
                          <a:pt x="23" y="121"/>
                          <a:pt x="0" y="120"/>
                        </a:cubicBezTo>
                        <a:cubicBezTo>
                          <a:pt x="17" y="70"/>
                          <a:pt x="41" y="99"/>
                          <a:pt x="72" y="120"/>
                        </a:cubicBezTo>
                        <a:cubicBezTo>
                          <a:pt x="97" y="112"/>
                          <a:pt x="103" y="111"/>
                          <a:pt x="128" y="96"/>
                        </a:cubicBezTo>
                        <a:cubicBezTo>
                          <a:pt x="144" y="86"/>
                          <a:pt x="176" y="64"/>
                          <a:pt x="176" y="64"/>
                        </a:cubicBezTo>
                        <a:cubicBezTo>
                          <a:pt x="202" y="103"/>
                          <a:pt x="183" y="108"/>
                          <a:pt x="232" y="120"/>
                        </a:cubicBezTo>
                        <a:cubicBezTo>
                          <a:pt x="263" y="89"/>
                          <a:pt x="282" y="84"/>
                          <a:pt x="240" y="56"/>
                        </a:cubicBezTo>
                        <a:cubicBezTo>
                          <a:pt x="219" y="25"/>
                          <a:pt x="219" y="12"/>
                          <a:pt x="256" y="0"/>
                        </a:cubicBezTo>
                        <a:cubicBezTo>
                          <a:pt x="269" y="3"/>
                          <a:pt x="296" y="8"/>
                          <a:pt x="296" y="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31" name="Freeform 10"/>
                  <p:cNvSpPr>
                    <a:spLocks/>
                  </p:cNvSpPr>
                  <p:nvPr/>
                </p:nvSpPr>
                <p:spPr bwMode="auto">
                  <a:xfrm>
                    <a:off x="1769" y="3112"/>
                    <a:ext cx="370" cy="175"/>
                  </a:xfrm>
                  <a:custGeom>
                    <a:avLst/>
                    <a:gdLst>
                      <a:gd name="T0" fmla="*/ 103 w 370"/>
                      <a:gd name="T1" fmla="*/ 0 h 175"/>
                      <a:gd name="T2" fmla="*/ 47 w 370"/>
                      <a:gd name="T3" fmla="*/ 56 h 175"/>
                      <a:gd name="T4" fmla="*/ 63 w 370"/>
                      <a:gd name="T5" fmla="*/ 120 h 175"/>
                      <a:gd name="T6" fmla="*/ 159 w 370"/>
                      <a:gd name="T7" fmla="*/ 104 h 175"/>
                      <a:gd name="T8" fmla="*/ 207 w 370"/>
                      <a:gd name="T9" fmla="*/ 80 h 175"/>
                      <a:gd name="T10" fmla="*/ 295 w 370"/>
                      <a:gd name="T11" fmla="*/ 112 h 175"/>
                      <a:gd name="T12" fmla="*/ 343 w 370"/>
                      <a:gd name="T13" fmla="*/ 56 h 175"/>
                      <a:gd name="T14" fmla="*/ 351 w 370"/>
                      <a:gd name="T15" fmla="*/ 136 h 175"/>
                      <a:gd name="T16" fmla="*/ 327 w 370"/>
                      <a:gd name="T17" fmla="*/ 160 h 175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370"/>
                      <a:gd name="T28" fmla="*/ 0 h 175"/>
                      <a:gd name="T29" fmla="*/ 370 w 370"/>
                      <a:gd name="T30" fmla="*/ 175 h 175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370" h="175">
                        <a:moveTo>
                          <a:pt x="103" y="0"/>
                        </a:moveTo>
                        <a:cubicBezTo>
                          <a:pt x="126" y="68"/>
                          <a:pt x="161" y="45"/>
                          <a:pt x="47" y="56"/>
                        </a:cubicBezTo>
                        <a:cubicBezTo>
                          <a:pt x="0" y="87"/>
                          <a:pt x="15" y="108"/>
                          <a:pt x="63" y="120"/>
                        </a:cubicBezTo>
                        <a:cubicBezTo>
                          <a:pt x="95" y="114"/>
                          <a:pt x="128" y="113"/>
                          <a:pt x="159" y="104"/>
                        </a:cubicBezTo>
                        <a:cubicBezTo>
                          <a:pt x="176" y="99"/>
                          <a:pt x="190" y="86"/>
                          <a:pt x="207" y="80"/>
                        </a:cubicBezTo>
                        <a:cubicBezTo>
                          <a:pt x="224" y="130"/>
                          <a:pt x="244" y="119"/>
                          <a:pt x="295" y="112"/>
                        </a:cubicBezTo>
                        <a:cubicBezTo>
                          <a:pt x="316" y="80"/>
                          <a:pt x="306" y="68"/>
                          <a:pt x="343" y="56"/>
                        </a:cubicBezTo>
                        <a:cubicBezTo>
                          <a:pt x="352" y="84"/>
                          <a:pt x="370" y="108"/>
                          <a:pt x="351" y="136"/>
                        </a:cubicBezTo>
                        <a:cubicBezTo>
                          <a:pt x="325" y="175"/>
                          <a:pt x="327" y="136"/>
                          <a:pt x="327" y="160"/>
                        </a:cubicBezTo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32" name="Oval 11"/>
                  <p:cNvSpPr>
                    <a:spLocks noChangeArrowheads="1"/>
                  </p:cNvSpPr>
                  <p:nvPr/>
                </p:nvSpPr>
                <p:spPr bwMode="auto">
                  <a:xfrm>
                    <a:off x="1824" y="3072"/>
                    <a:ext cx="48" cy="4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it-IT"/>
                  </a:p>
                </p:txBody>
              </p:sp>
              <p:sp>
                <p:nvSpPr>
                  <p:cNvPr id="33" name="Text Box 1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054" y="2832"/>
                    <a:ext cx="202" cy="19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400">
                        <a:solidFill>
                          <a:schemeClr val="accent2"/>
                        </a:solidFill>
                      </a:rPr>
                      <a:t>e</a:t>
                    </a:r>
                    <a:r>
                      <a:rPr lang="en-US" sz="1400" baseline="30000">
                        <a:solidFill>
                          <a:schemeClr val="accent2"/>
                        </a:solidFill>
                      </a:rPr>
                      <a:t>-</a:t>
                    </a:r>
                  </a:p>
                </p:txBody>
              </p:sp>
              <p:sp>
                <p:nvSpPr>
                  <p:cNvPr id="34" name="Text Box 1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102" y="3168"/>
                    <a:ext cx="202" cy="19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400">
                        <a:solidFill>
                          <a:srgbClr val="FF0000"/>
                        </a:solidFill>
                      </a:rPr>
                      <a:t>e</a:t>
                    </a:r>
                    <a:r>
                      <a:rPr lang="en-US" sz="1400" baseline="30000">
                        <a:solidFill>
                          <a:srgbClr val="FF0000"/>
                        </a:solidFill>
                      </a:rPr>
                      <a:t>-</a:t>
                    </a:r>
                  </a:p>
                </p:txBody>
              </p:sp>
            </p:grpSp>
            <p:sp>
              <p:nvSpPr>
                <p:cNvPr id="28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1033" y="1589"/>
                  <a:ext cx="1275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>
                      <a:solidFill>
                        <a:srgbClr val="6699FF"/>
                      </a:solidFill>
                    </a:rPr>
                    <a:t>Source</a:t>
                  </a:r>
                  <a:r>
                    <a:rPr lang="en-US"/>
                    <a:t> </a:t>
                  </a:r>
                  <a:r>
                    <a:rPr lang="en-US">
                      <a:solidFill>
                        <a:srgbClr val="FF0000"/>
                      </a:solidFill>
                      <a:sym typeface="Symbol" pitchFamily="18" charset="2"/>
                    </a:rPr>
                    <a:t></a:t>
                  </a:r>
                  <a:r>
                    <a:rPr lang="en-US">
                      <a:sym typeface="Symbol" pitchFamily="18" charset="2"/>
                    </a:rPr>
                    <a:t> </a:t>
                  </a:r>
                  <a:r>
                    <a:rPr lang="en-US">
                      <a:solidFill>
                        <a:srgbClr val="FF33CC"/>
                      </a:solidFill>
                      <a:sym typeface="Symbol" pitchFamily="18" charset="2"/>
                    </a:rPr>
                    <a:t>Detector</a:t>
                  </a:r>
                  <a:endParaRPr lang="en-US">
                    <a:solidFill>
                      <a:srgbClr val="996633"/>
                    </a:solidFill>
                  </a:endParaRPr>
                </a:p>
              </p:txBody>
            </p:sp>
            <p:sp>
              <p:nvSpPr>
                <p:cNvPr id="29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823" y="1796"/>
                  <a:ext cx="1649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it-IT" sz="1400"/>
                    <a:t>Easy to approach </a:t>
                  </a:r>
                  <a:r>
                    <a:rPr lang="it-IT" sz="1400">
                      <a:solidFill>
                        <a:srgbClr val="FF0000"/>
                      </a:solidFill>
                    </a:rPr>
                    <a:t>the ton scale</a:t>
                  </a:r>
                </a:p>
              </p:txBody>
            </p:sp>
          </p:grpSp>
        </p:grpSp>
        <p:grpSp>
          <p:nvGrpSpPr>
            <p:cNvPr id="6" name="Group 16"/>
            <p:cNvGrpSpPr>
              <a:grpSpLocks/>
            </p:cNvGrpSpPr>
            <p:nvPr/>
          </p:nvGrpSpPr>
          <p:grpSpPr bwMode="auto">
            <a:xfrm>
              <a:off x="204" y="2523"/>
              <a:ext cx="2222" cy="1542"/>
              <a:chOff x="522" y="2523"/>
              <a:chExt cx="2222" cy="1542"/>
            </a:xfrm>
          </p:grpSpPr>
          <p:sp>
            <p:nvSpPr>
              <p:cNvPr id="8" name="Oval 17"/>
              <p:cNvSpPr>
                <a:spLocks noChangeArrowheads="1"/>
              </p:cNvSpPr>
              <p:nvPr/>
            </p:nvSpPr>
            <p:spPr bwMode="auto">
              <a:xfrm>
                <a:off x="522" y="2523"/>
                <a:ext cx="2222" cy="154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9" name="Group 18"/>
              <p:cNvGrpSpPr>
                <a:grpSpLocks/>
              </p:cNvGrpSpPr>
              <p:nvPr/>
            </p:nvGrpSpPr>
            <p:grpSpPr bwMode="auto">
              <a:xfrm>
                <a:off x="839" y="2766"/>
                <a:ext cx="1594" cy="1027"/>
                <a:chOff x="839" y="2766"/>
                <a:chExt cx="1594" cy="1027"/>
              </a:xfrm>
            </p:grpSpPr>
            <p:sp>
              <p:nvSpPr>
                <p:cNvPr id="10" name="Rectangle 19" descr="Diagonali larghe verso l'alto"/>
                <p:cNvSpPr>
                  <a:spLocks noChangeArrowheads="1"/>
                </p:cNvSpPr>
                <p:nvPr/>
              </p:nvSpPr>
              <p:spPr bwMode="auto">
                <a:xfrm>
                  <a:off x="912" y="2795"/>
                  <a:ext cx="1488" cy="96"/>
                </a:xfrm>
                <a:prstGeom prst="rect">
                  <a:avLst/>
                </a:prstGeom>
                <a:pattFill prst="wdUpDiag">
                  <a:fgClr>
                    <a:srgbClr val="FFCCFF"/>
                  </a:fgClr>
                  <a:bgClr>
                    <a:srgbClr val="FFFFFF"/>
                  </a:bgClr>
                </a:pattFill>
                <a:ln w="9525">
                  <a:solidFill>
                    <a:srgbClr val="FF33CC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11" name="Rectangle 20" descr="Diagonali larghe verso l'alto"/>
                <p:cNvSpPr>
                  <a:spLocks noChangeArrowheads="1"/>
                </p:cNvSpPr>
                <p:nvPr/>
              </p:nvSpPr>
              <p:spPr bwMode="auto">
                <a:xfrm>
                  <a:off x="912" y="3224"/>
                  <a:ext cx="1488" cy="96"/>
                </a:xfrm>
                <a:prstGeom prst="rect">
                  <a:avLst/>
                </a:prstGeom>
                <a:pattFill prst="wdUpDiag">
                  <a:fgClr>
                    <a:srgbClr val="FFCCFF"/>
                  </a:fgClr>
                  <a:bgClr>
                    <a:srgbClr val="FFFFFF"/>
                  </a:bgClr>
                </a:pattFill>
                <a:ln w="9525">
                  <a:solidFill>
                    <a:srgbClr val="FF33CC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12" name="Rectangle 21" descr="Diagonali larghe verso l'alto"/>
                <p:cNvSpPr>
                  <a:spLocks noChangeArrowheads="1"/>
                </p:cNvSpPr>
                <p:nvPr/>
              </p:nvSpPr>
              <p:spPr bwMode="auto">
                <a:xfrm>
                  <a:off x="912" y="3008"/>
                  <a:ext cx="1488" cy="96"/>
                </a:xfrm>
                <a:prstGeom prst="rect">
                  <a:avLst/>
                </a:prstGeom>
                <a:pattFill prst="wdUpDiag">
                  <a:fgClr>
                    <a:schemeClr val="hlink"/>
                  </a:fgClr>
                  <a:bgClr>
                    <a:srgbClr val="FFFFFF"/>
                  </a:bgClr>
                </a:pattFill>
                <a:ln w="9525">
                  <a:solidFill>
                    <a:srgbClr val="6699F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13" name="Oval 22"/>
                <p:cNvSpPr>
                  <a:spLocks noChangeArrowheads="1"/>
                </p:cNvSpPr>
                <p:nvPr/>
              </p:nvSpPr>
              <p:spPr bwMode="auto">
                <a:xfrm>
                  <a:off x="1488" y="3032"/>
                  <a:ext cx="48" cy="4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14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1718" y="2792"/>
                  <a:ext cx="20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400">
                      <a:solidFill>
                        <a:schemeClr val="accent2"/>
                      </a:solidFill>
                    </a:rPr>
                    <a:t>e</a:t>
                  </a:r>
                  <a:r>
                    <a:rPr lang="en-US" sz="1400" baseline="30000">
                      <a:solidFill>
                        <a:schemeClr val="accent2"/>
                      </a:solidFill>
                    </a:rPr>
                    <a:t>-</a:t>
                  </a:r>
                </a:p>
              </p:txBody>
            </p:sp>
            <p:sp>
              <p:nvSpPr>
                <p:cNvPr id="15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1766" y="3128"/>
                  <a:ext cx="20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400">
                      <a:solidFill>
                        <a:srgbClr val="FF0000"/>
                      </a:solidFill>
                    </a:rPr>
                    <a:t>e</a:t>
                  </a:r>
                  <a:r>
                    <a:rPr lang="en-US" sz="1400" baseline="30000">
                      <a:solidFill>
                        <a:srgbClr val="FF0000"/>
                      </a:solidFill>
                    </a:rPr>
                    <a:t>-</a:t>
                  </a:r>
                </a:p>
              </p:txBody>
            </p:sp>
            <p:sp>
              <p:nvSpPr>
                <p:cNvPr id="16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1949" y="2970"/>
                  <a:ext cx="403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200">
                      <a:solidFill>
                        <a:srgbClr val="009999"/>
                      </a:solidFill>
                    </a:rPr>
                    <a:t>source</a:t>
                  </a:r>
                </a:p>
              </p:txBody>
            </p:sp>
            <p:sp>
              <p:nvSpPr>
                <p:cNvPr id="17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1938" y="3195"/>
                  <a:ext cx="462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200">
                      <a:solidFill>
                        <a:srgbClr val="FF33CC"/>
                      </a:solidFill>
                    </a:rPr>
                    <a:t>detector</a:t>
                  </a:r>
                </a:p>
              </p:txBody>
            </p:sp>
            <p:sp>
              <p:nvSpPr>
                <p:cNvPr id="18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1938" y="2766"/>
                  <a:ext cx="462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200">
                      <a:solidFill>
                        <a:srgbClr val="FF33CC"/>
                      </a:solidFill>
                    </a:rPr>
                    <a:t>detector</a:t>
                  </a:r>
                </a:p>
              </p:txBody>
            </p:sp>
            <p:sp>
              <p:nvSpPr>
                <p:cNvPr id="19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1008" y="3390"/>
                  <a:ext cx="1275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>
                      <a:solidFill>
                        <a:srgbClr val="6699FF"/>
                      </a:solidFill>
                    </a:rPr>
                    <a:t>Source</a:t>
                  </a:r>
                  <a:r>
                    <a:rPr lang="en-US">
                      <a:solidFill>
                        <a:srgbClr val="FF0000"/>
                      </a:solidFill>
                    </a:rPr>
                    <a:t> </a:t>
                  </a:r>
                  <a:r>
                    <a:rPr lang="en-US">
                      <a:solidFill>
                        <a:srgbClr val="FF0000"/>
                      </a:solidFill>
                      <a:sym typeface="Symbol" pitchFamily="18" charset="2"/>
                    </a:rPr>
                    <a:t></a:t>
                  </a:r>
                  <a:r>
                    <a:rPr lang="en-US">
                      <a:sym typeface="Symbol" pitchFamily="18" charset="2"/>
                    </a:rPr>
                    <a:t> </a:t>
                  </a:r>
                  <a:r>
                    <a:rPr lang="en-US">
                      <a:solidFill>
                        <a:srgbClr val="FF33CC"/>
                      </a:solidFill>
                      <a:sym typeface="Symbol" pitchFamily="18" charset="2"/>
                    </a:rPr>
                    <a:t>Detector</a:t>
                  </a:r>
                  <a:endParaRPr lang="en-US">
                    <a:solidFill>
                      <a:srgbClr val="FF33CC"/>
                    </a:solidFill>
                  </a:endParaRPr>
                </a:p>
              </p:txBody>
            </p:sp>
            <p:sp>
              <p:nvSpPr>
                <p:cNvPr id="20" name="Line 29"/>
                <p:cNvSpPr>
                  <a:spLocks noChangeShapeType="1"/>
                </p:cNvSpPr>
                <p:nvPr/>
              </p:nvSpPr>
              <p:spPr bwMode="auto">
                <a:xfrm flipV="1">
                  <a:off x="1565" y="2840"/>
                  <a:ext cx="226" cy="182"/>
                </a:xfrm>
                <a:prstGeom prst="line">
                  <a:avLst/>
                </a:pr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21" name="Line 30"/>
                <p:cNvSpPr>
                  <a:spLocks noChangeShapeType="1"/>
                </p:cNvSpPr>
                <p:nvPr/>
              </p:nvSpPr>
              <p:spPr bwMode="auto">
                <a:xfrm>
                  <a:off x="1549" y="3099"/>
                  <a:ext cx="272" cy="182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23" name="Text Box 31"/>
                <p:cNvSpPr txBox="1">
                  <a:spLocks noChangeArrowheads="1"/>
                </p:cNvSpPr>
                <p:nvPr/>
              </p:nvSpPr>
              <p:spPr bwMode="auto">
                <a:xfrm>
                  <a:off x="839" y="3601"/>
                  <a:ext cx="1594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it-IT" sz="1400"/>
                    <a:t>Easy to get </a:t>
                  </a:r>
                  <a:r>
                    <a:rPr lang="it-IT" sz="1400">
                      <a:solidFill>
                        <a:srgbClr val="FF0000"/>
                      </a:solidFill>
                    </a:rPr>
                    <a:t>tracking capability</a:t>
                  </a:r>
                </a:p>
              </p:txBody>
            </p:sp>
          </p:grpSp>
        </p:grpSp>
        <p:sp>
          <p:nvSpPr>
            <p:cNvPr id="7" name="AutoShape 32"/>
            <p:cNvSpPr>
              <a:spLocks noChangeArrowheads="1"/>
            </p:cNvSpPr>
            <p:nvPr/>
          </p:nvSpPr>
          <p:spPr bwMode="auto">
            <a:xfrm>
              <a:off x="1156" y="2115"/>
              <a:ext cx="318" cy="317"/>
            </a:xfrm>
            <a:prstGeom prst="upDownArrow">
              <a:avLst>
                <a:gd name="adj1" fmla="val 50000"/>
                <a:gd name="adj2" fmla="val 20000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35" name="Group 33"/>
          <p:cNvGrpSpPr>
            <a:grpSpLocks/>
          </p:cNvGrpSpPr>
          <p:nvPr/>
        </p:nvGrpSpPr>
        <p:grpSpPr bwMode="auto">
          <a:xfrm>
            <a:off x="5148263" y="836613"/>
            <a:ext cx="3527425" cy="5616575"/>
            <a:chOff x="3243" y="527"/>
            <a:chExt cx="2222" cy="3538"/>
          </a:xfrm>
        </p:grpSpPr>
        <p:grpSp>
          <p:nvGrpSpPr>
            <p:cNvPr id="36" name="Group 34"/>
            <p:cNvGrpSpPr>
              <a:grpSpLocks/>
            </p:cNvGrpSpPr>
            <p:nvPr/>
          </p:nvGrpSpPr>
          <p:grpSpPr bwMode="auto">
            <a:xfrm>
              <a:off x="3243" y="527"/>
              <a:ext cx="2222" cy="1542"/>
              <a:chOff x="3077" y="783"/>
              <a:chExt cx="2222" cy="1542"/>
            </a:xfrm>
          </p:grpSpPr>
          <p:sp>
            <p:nvSpPr>
              <p:cNvPr id="47" name="Oval 35"/>
              <p:cNvSpPr>
                <a:spLocks noChangeArrowheads="1"/>
              </p:cNvSpPr>
              <p:nvPr/>
            </p:nvSpPr>
            <p:spPr bwMode="auto">
              <a:xfrm>
                <a:off x="3077" y="783"/>
                <a:ext cx="2222" cy="154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8" name="Text Box 36"/>
              <p:cNvSpPr txBox="1">
                <a:spLocks noChangeArrowheads="1"/>
              </p:cNvSpPr>
              <p:nvPr/>
            </p:nvSpPr>
            <p:spPr bwMode="auto">
              <a:xfrm>
                <a:off x="3288" y="1516"/>
                <a:ext cx="1999" cy="4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it-IT" dirty="0">
                    <a:solidFill>
                      <a:srgbClr val="00CC00"/>
                    </a:solidFill>
                  </a:rPr>
                  <a:t>High energy resolution</a:t>
                </a:r>
                <a:r>
                  <a:rPr lang="it-IT" dirty="0"/>
                  <a:t> </a:t>
                </a:r>
                <a:r>
                  <a:rPr lang="it-IT" dirty="0" smtClean="0">
                    <a:solidFill>
                      <a:schemeClr val="accent2"/>
                    </a:solidFill>
                  </a:rPr>
                  <a:t>(</a:t>
                </a:r>
                <a:r>
                  <a:rPr lang="it-IT" dirty="0" smtClean="0">
                    <a:solidFill>
                      <a:schemeClr val="accent2"/>
                    </a:solidFill>
                    <a:latin typeface="Arial"/>
                    <a:cs typeface="Arial"/>
                  </a:rPr>
                  <a:t>«1</a:t>
                </a:r>
                <a:r>
                  <a:rPr lang="it-IT" dirty="0" smtClean="0">
                    <a:solidFill>
                      <a:schemeClr val="accent2"/>
                    </a:solidFill>
                  </a:rPr>
                  <a:t>%)</a:t>
                </a:r>
                <a:endParaRPr lang="it-IT" dirty="0">
                  <a:solidFill>
                    <a:schemeClr val="accent2"/>
                  </a:solidFill>
                </a:endParaRPr>
              </a:p>
              <a:p>
                <a:r>
                  <a:rPr lang="it-IT" dirty="0">
                    <a:solidFill>
                      <a:srgbClr val="FF0000"/>
                    </a:solidFill>
                  </a:rPr>
                  <a:t>No tracking capability</a:t>
                </a:r>
              </a:p>
            </p:txBody>
          </p:sp>
          <p:sp>
            <p:nvSpPr>
              <p:cNvPr id="49" name="Text Box 37"/>
              <p:cNvSpPr txBox="1">
                <a:spLocks noChangeArrowheads="1"/>
              </p:cNvSpPr>
              <p:nvPr/>
            </p:nvSpPr>
            <p:spPr bwMode="auto">
              <a:xfrm>
                <a:off x="3243" y="1877"/>
                <a:ext cx="1826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it-IT" sz="1400"/>
                  <a:t>Easy to </a:t>
                </a:r>
                <a:r>
                  <a:rPr lang="it-IT" sz="1400">
                    <a:solidFill>
                      <a:srgbClr val="FF0000"/>
                    </a:solidFill>
                  </a:rPr>
                  <a:t>reject 2</a:t>
                </a:r>
                <a:r>
                  <a:rPr lang="it-IT" sz="1400">
                    <a:solidFill>
                      <a:srgbClr val="FF0000"/>
                    </a:solidFill>
                    <a:latin typeface="Symbol" pitchFamily="18" charset="2"/>
                  </a:rPr>
                  <a:t>n</a:t>
                </a:r>
                <a:r>
                  <a:rPr lang="it-IT" sz="1400">
                    <a:solidFill>
                      <a:srgbClr val="FF0000"/>
                    </a:solidFill>
                  </a:rPr>
                  <a:t> DBD background</a:t>
                </a:r>
              </a:p>
            </p:txBody>
          </p:sp>
          <p:grpSp>
            <p:nvGrpSpPr>
              <p:cNvPr id="50" name="Group 38"/>
              <p:cNvGrpSpPr>
                <a:grpSpLocks/>
              </p:cNvGrpSpPr>
              <p:nvPr/>
            </p:nvGrpSpPr>
            <p:grpSpPr bwMode="auto">
              <a:xfrm>
                <a:off x="3939" y="874"/>
                <a:ext cx="635" cy="688"/>
                <a:chOff x="3061" y="1888"/>
                <a:chExt cx="635" cy="688"/>
              </a:xfrm>
            </p:grpSpPr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auto">
                <a:xfrm flipV="1">
                  <a:off x="3061" y="1888"/>
                  <a:ext cx="0" cy="68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auto">
                <a:xfrm>
                  <a:off x="3061" y="2568"/>
                  <a:ext cx="635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53" name="Freeform 41"/>
                <p:cNvSpPr>
                  <a:spLocks/>
                </p:cNvSpPr>
                <p:nvPr/>
              </p:nvSpPr>
              <p:spPr bwMode="auto">
                <a:xfrm>
                  <a:off x="3061" y="2054"/>
                  <a:ext cx="454" cy="522"/>
                </a:xfrm>
                <a:custGeom>
                  <a:avLst/>
                  <a:gdLst>
                    <a:gd name="T0" fmla="*/ 0 w 454"/>
                    <a:gd name="T1" fmla="*/ 106 h 522"/>
                    <a:gd name="T2" fmla="*/ 91 w 454"/>
                    <a:gd name="T3" fmla="*/ 15 h 522"/>
                    <a:gd name="T4" fmla="*/ 227 w 454"/>
                    <a:gd name="T5" fmla="*/ 197 h 522"/>
                    <a:gd name="T6" fmla="*/ 409 w 454"/>
                    <a:gd name="T7" fmla="*/ 469 h 522"/>
                    <a:gd name="T8" fmla="*/ 454 w 454"/>
                    <a:gd name="T9" fmla="*/ 514 h 5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4"/>
                    <a:gd name="T16" fmla="*/ 0 h 522"/>
                    <a:gd name="T17" fmla="*/ 454 w 454"/>
                    <a:gd name="T18" fmla="*/ 522 h 5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4" h="522">
                      <a:moveTo>
                        <a:pt x="0" y="106"/>
                      </a:moveTo>
                      <a:cubicBezTo>
                        <a:pt x="26" y="53"/>
                        <a:pt x="53" y="0"/>
                        <a:pt x="91" y="15"/>
                      </a:cubicBezTo>
                      <a:cubicBezTo>
                        <a:pt x="129" y="30"/>
                        <a:pt x="174" y="122"/>
                        <a:pt x="227" y="197"/>
                      </a:cubicBezTo>
                      <a:cubicBezTo>
                        <a:pt x="280" y="272"/>
                        <a:pt x="371" y="416"/>
                        <a:pt x="409" y="469"/>
                      </a:cubicBezTo>
                      <a:cubicBezTo>
                        <a:pt x="447" y="522"/>
                        <a:pt x="447" y="507"/>
                        <a:pt x="454" y="514"/>
                      </a:cubicBezTo>
                    </a:path>
                  </a:pathLst>
                </a:custGeom>
                <a:noFill/>
                <a:ln w="28575" cmpd="sng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auto">
                <a:xfrm>
                  <a:off x="3515" y="2120"/>
                  <a:ext cx="0" cy="454"/>
                </a:xfrm>
                <a:prstGeom prst="line">
                  <a:avLst/>
                </a:prstGeom>
                <a:noFill/>
                <a:ln w="28575">
                  <a:solidFill>
                    <a:srgbClr val="00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</p:grpSp>
        </p:grpSp>
        <p:grpSp>
          <p:nvGrpSpPr>
            <p:cNvPr id="37" name="Group 43"/>
            <p:cNvGrpSpPr>
              <a:grpSpLocks/>
            </p:cNvGrpSpPr>
            <p:nvPr/>
          </p:nvGrpSpPr>
          <p:grpSpPr bwMode="auto">
            <a:xfrm>
              <a:off x="3243" y="2523"/>
              <a:ext cx="2222" cy="1542"/>
              <a:chOff x="3061" y="2387"/>
              <a:chExt cx="2222" cy="1542"/>
            </a:xfrm>
          </p:grpSpPr>
          <p:sp>
            <p:nvSpPr>
              <p:cNvPr id="39" name="Oval 44"/>
              <p:cNvSpPr>
                <a:spLocks noChangeArrowheads="1"/>
              </p:cNvSpPr>
              <p:nvPr/>
            </p:nvSpPr>
            <p:spPr bwMode="auto">
              <a:xfrm>
                <a:off x="3061" y="2387"/>
                <a:ext cx="2222" cy="154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0" name="Text Box 45"/>
              <p:cNvSpPr txBox="1">
                <a:spLocks noChangeArrowheads="1"/>
              </p:cNvSpPr>
              <p:nvPr/>
            </p:nvSpPr>
            <p:spPr bwMode="auto">
              <a:xfrm>
                <a:off x="3288" y="3067"/>
                <a:ext cx="1972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it-IT" dirty="0">
                    <a:solidFill>
                      <a:srgbClr val="FF0000"/>
                    </a:solidFill>
                  </a:rPr>
                  <a:t>Low energy resolution</a:t>
                </a:r>
                <a:r>
                  <a:rPr lang="it-IT" dirty="0"/>
                  <a:t> </a:t>
                </a:r>
                <a:r>
                  <a:rPr lang="it-IT" dirty="0" smtClean="0">
                    <a:solidFill>
                      <a:schemeClr val="accent2"/>
                    </a:solidFill>
                  </a:rPr>
                  <a:t>(≥1%)</a:t>
                </a:r>
                <a:endParaRPr lang="it-IT" dirty="0">
                  <a:solidFill>
                    <a:schemeClr val="accent2"/>
                  </a:solidFill>
                </a:endParaRPr>
              </a:p>
              <a:p>
                <a:r>
                  <a:rPr lang="it-IT" dirty="0">
                    <a:solidFill>
                      <a:srgbClr val="00CC00"/>
                    </a:solidFill>
                  </a:rPr>
                  <a:t>Tracking / topology capability</a:t>
                </a:r>
              </a:p>
            </p:txBody>
          </p:sp>
          <p:sp>
            <p:nvSpPr>
              <p:cNvPr id="41" name="Text Box 46"/>
              <p:cNvSpPr txBox="1">
                <a:spLocks noChangeArrowheads="1"/>
              </p:cNvSpPr>
              <p:nvPr/>
            </p:nvSpPr>
            <p:spPr bwMode="auto">
              <a:xfrm>
                <a:off x="3294" y="3385"/>
                <a:ext cx="1864" cy="4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it-IT" sz="1400" dirty="0"/>
                  <a:t>Easy to approach </a:t>
                </a:r>
                <a:r>
                  <a:rPr lang="it-IT" sz="1400" dirty="0">
                    <a:solidFill>
                      <a:srgbClr val="FF0000"/>
                    </a:solidFill>
                  </a:rPr>
                  <a:t>zero </a:t>
                </a:r>
                <a:r>
                  <a:rPr lang="it-IT" sz="1400" dirty="0" smtClean="0">
                    <a:solidFill>
                      <a:srgbClr val="FF0000"/>
                    </a:solidFill>
                  </a:rPr>
                  <a:t>background</a:t>
                </a:r>
                <a:endParaRPr lang="it-IT" sz="1400" dirty="0">
                  <a:solidFill>
                    <a:srgbClr val="FF0000"/>
                  </a:solidFill>
                </a:endParaRPr>
              </a:p>
              <a:p>
                <a:pPr algn="ctr"/>
                <a:r>
                  <a:rPr lang="it-IT" sz="1400" dirty="0"/>
                  <a:t>(with the exception of </a:t>
                </a:r>
              </a:p>
              <a:p>
                <a:pPr algn="ctr"/>
                <a:r>
                  <a:rPr lang="it-IT" sz="1400" dirty="0"/>
                  <a:t>2</a:t>
                </a:r>
                <a:r>
                  <a:rPr lang="it-IT" sz="1400" dirty="0">
                    <a:latin typeface="Symbol" pitchFamily="18" charset="2"/>
                  </a:rPr>
                  <a:t>n</a:t>
                </a:r>
                <a:r>
                  <a:rPr lang="it-IT" sz="1400" dirty="0"/>
                  <a:t> DBD component)</a:t>
                </a:r>
              </a:p>
            </p:txBody>
          </p:sp>
          <p:grpSp>
            <p:nvGrpSpPr>
              <p:cNvPr id="42" name="Group 47"/>
              <p:cNvGrpSpPr>
                <a:grpSpLocks/>
              </p:cNvGrpSpPr>
              <p:nvPr/>
            </p:nvGrpSpPr>
            <p:grpSpPr bwMode="auto">
              <a:xfrm>
                <a:off x="3923" y="2416"/>
                <a:ext cx="635" cy="688"/>
                <a:chOff x="3923" y="2198"/>
                <a:chExt cx="635" cy="688"/>
              </a:xfrm>
            </p:grpSpPr>
            <p:sp>
              <p:nvSpPr>
                <p:cNvPr id="43" name="Line 48"/>
                <p:cNvSpPr>
                  <a:spLocks noChangeShapeType="1"/>
                </p:cNvSpPr>
                <p:nvPr/>
              </p:nvSpPr>
              <p:spPr bwMode="auto">
                <a:xfrm flipV="1">
                  <a:off x="3923" y="2198"/>
                  <a:ext cx="0" cy="68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44" name="Line 49"/>
                <p:cNvSpPr>
                  <a:spLocks noChangeShapeType="1"/>
                </p:cNvSpPr>
                <p:nvPr/>
              </p:nvSpPr>
              <p:spPr bwMode="auto">
                <a:xfrm>
                  <a:off x="3923" y="2878"/>
                  <a:ext cx="635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45" name="Freeform 50"/>
                <p:cNvSpPr>
                  <a:spLocks/>
                </p:cNvSpPr>
                <p:nvPr/>
              </p:nvSpPr>
              <p:spPr bwMode="auto">
                <a:xfrm>
                  <a:off x="3923" y="2364"/>
                  <a:ext cx="454" cy="522"/>
                </a:xfrm>
                <a:custGeom>
                  <a:avLst/>
                  <a:gdLst>
                    <a:gd name="T0" fmla="*/ 0 w 454"/>
                    <a:gd name="T1" fmla="*/ 106 h 522"/>
                    <a:gd name="T2" fmla="*/ 91 w 454"/>
                    <a:gd name="T3" fmla="*/ 15 h 522"/>
                    <a:gd name="T4" fmla="*/ 227 w 454"/>
                    <a:gd name="T5" fmla="*/ 197 h 522"/>
                    <a:gd name="T6" fmla="*/ 409 w 454"/>
                    <a:gd name="T7" fmla="*/ 469 h 522"/>
                    <a:gd name="T8" fmla="*/ 454 w 454"/>
                    <a:gd name="T9" fmla="*/ 514 h 5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4"/>
                    <a:gd name="T16" fmla="*/ 0 h 522"/>
                    <a:gd name="T17" fmla="*/ 454 w 454"/>
                    <a:gd name="T18" fmla="*/ 522 h 5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4" h="522">
                      <a:moveTo>
                        <a:pt x="0" y="106"/>
                      </a:moveTo>
                      <a:cubicBezTo>
                        <a:pt x="26" y="53"/>
                        <a:pt x="53" y="0"/>
                        <a:pt x="91" y="15"/>
                      </a:cubicBezTo>
                      <a:cubicBezTo>
                        <a:pt x="129" y="30"/>
                        <a:pt x="174" y="122"/>
                        <a:pt x="227" y="197"/>
                      </a:cubicBezTo>
                      <a:cubicBezTo>
                        <a:pt x="280" y="272"/>
                        <a:pt x="371" y="416"/>
                        <a:pt x="409" y="469"/>
                      </a:cubicBezTo>
                      <a:cubicBezTo>
                        <a:pt x="447" y="522"/>
                        <a:pt x="447" y="507"/>
                        <a:pt x="454" y="514"/>
                      </a:cubicBezTo>
                    </a:path>
                  </a:pathLst>
                </a:custGeom>
                <a:noFill/>
                <a:ln w="28575" cmpd="sng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46" name="Freeform 51"/>
                <p:cNvSpPr>
                  <a:spLocks/>
                </p:cNvSpPr>
                <p:nvPr/>
              </p:nvSpPr>
              <p:spPr bwMode="auto">
                <a:xfrm>
                  <a:off x="4195" y="2779"/>
                  <a:ext cx="273" cy="91"/>
                </a:xfrm>
                <a:custGeom>
                  <a:avLst/>
                  <a:gdLst>
                    <a:gd name="T0" fmla="*/ 0 w 273"/>
                    <a:gd name="T1" fmla="*/ 91 h 91"/>
                    <a:gd name="T2" fmla="*/ 91 w 273"/>
                    <a:gd name="T3" fmla="*/ 45 h 91"/>
                    <a:gd name="T4" fmla="*/ 137 w 273"/>
                    <a:gd name="T5" fmla="*/ 0 h 91"/>
                    <a:gd name="T6" fmla="*/ 182 w 273"/>
                    <a:gd name="T7" fmla="*/ 45 h 91"/>
                    <a:gd name="T8" fmla="*/ 273 w 273"/>
                    <a:gd name="T9" fmla="*/ 91 h 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3"/>
                    <a:gd name="T16" fmla="*/ 0 h 91"/>
                    <a:gd name="T17" fmla="*/ 273 w 273"/>
                    <a:gd name="T18" fmla="*/ 91 h 9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3" h="91">
                      <a:moveTo>
                        <a:pt x="0" y="91"/>
                      </a:moveTo>
                      <a:cubicBezTo>
                        <a:pt x="34" y="75"/>
                        <a:pt x="68" y="60"/>
                        <a:pt x="91" y="45"/>
                      </a:cubicBezTo>
                      <a:cubicBezTo>
                        <a:pt x="114" y="30"/>
                        <a:pt x="122" y="0"/>
                        <a:pt x="137" y="0"/>
                      </a:cubicBezTo>
                      <a:cubicBezTo>
                        <a:pt x="152" y="0"/>
                        <a:pt x="159" y="30"/>
                        <a:pt x="182" y="45"/>
                      </a:cubicBezTo>
                      <a:cubicBezTo>
                        <a:pt x="205" y="60"/>
                        <a:pt x="258" y="83"/>
                        <a:pt x="273" y="91"/>
                      </a:cubicBezTo>
                    </a:path>
                  </a:pathLst>
                </a:custGeom>
                <a:noFill/>
                <a:ln w="28575" cmpd="sng">
                  <a:solidFill>
                    <a:srgbClr val="00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</p:grpSp>
        </p:grpSp>
        <p:sp>
          <p:nvSpPr>
            <p:cNvPr id="38" name="AutoShape 52"/>
            <p:cNvSpPr>
              <a:spLocks noChangeArrowheads="1"/>
            </p:cNvSpPr>
            <p:nvPr/>
          </p:nvSpPr>
          <p:spPr bwMode="auto">
            <a:xfrm>
              <a:off x="4224" y="2129"/>
              <a:ext cx="318" cy="317"/>
            </a:xfrm>
            <a:prstGeom prst="upDownArrow">
              <a:avLst>
                <a:gd name="adj1" fmla="val 50000"/>
                <a:gd name="adj2" fmla="val 20000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55" name="Rectangle 64"/>
          <p:cNvSpPr>
            <a:spLocks noChangeArrowheads="1"/>
          </p:cNvSpPr>
          <p:nvPr/>
        </p:nvSpPr>
        <p:spPr bwMode="auto">
          <a:xfrm>
            <a:off x="4067175" y="6237288"/>
            <a:ext cx="360363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56" name="Group 67"/>
          <p:cNvGrpSpPr/>
          <p:nvPr/>
        </p:nvGrpSpPr>
        <p:grpSpPr>
          <a:xfrm>
            <a:off x="122574" y="1071546"/>
            <a:ext cx="8870949" cy="5223260"/>
            <a:chOff x="80969" y="1071546"/>
            <a:chExt cx="8870949" cy="5223260"/>
          </a:xfrm>
        </p:grpSpPr>
        <p:grpSp>
          <p:nvGrpSpPr>
            <p:cNvPr id="57" name="Group 53"/>
            <p:cNvGrpSpPr>
              <a:grpSpLocks/>
            </p:cNvGrpSpPr>
            <p:nvPr/>
          </p:nvGrpSpPr>
          <p:grpSpPr bwMode="auto">
            <a:xfrm>
              <a:off x="80969" y="1071546"/>
              <a:ext cx="8870949" cy="3725867"/>
              <a:chOff x="26" y="1520"/>
              <a:chExt cx="5588" cy="2347"/>
            </a:xfrm>
          </p:grpSpPr>
          <p:sp>
            <p:nvSpPr>
              <p:cNvPr id="60" name="Text Box 54"/>
              <p:cNvSpPr txBox="1">
                <a:spLocks noChangeArrowheads="1"/>
              </p:cNvSpPr>
              <p:nvPr/>
            </p:nvSpPr>
            <p:spPr bwMode="auto">
              <a:xfrm>
                <a:off x="26" y="2413"/>
                <a:ext cx="5588" cy="1454"/>
              </a:xfrm>
              <a:prstGeom prst="rect">
                <a:avLst/>
              </a:prstGeom>
              <a:solidFill>
                <a:srgbClr val="EAEAEA">
                  <a:alpha val="89804"/>
                </a:srgbClr>
              </a:solidFill>
              <a:ln w="38100">
                <a:solidFill>
                  <a:srgbClr val="FFC000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GB" sz="1600" b="1" dirty="0" smtClean="0">
                    <a:solidFill>
                      <a:srgbClr val="FF0000"/>
                    </a:solidFill>
                    <a:latin typeface="+mn-lt"/>
                  </a:rPr>
                  <a:t>NEXT</a:t>
                </a:r>
                <a:r>
                  <a:rPr lang="en-GB" sz="1400" dirty="0" smtClean="0">
                    <a:latin typeface="+mn-lt"/>
                  </a:rPr>
                  <a:t> </a:t>
                </a:r>
                <a:r>
                  <a:rPr lang="it-IT" sz="1400" b="1" dirty="0" smtClean="0"/>
                  <a:t>–</a:t>
                </a:r>
                <a:r>
                  <a:rPr lang="en-GB" sz="1400" dirty="0" smtClean="0">
                    <a:latin typeface="+mn-lt"/>
                  </a:rPr>
                  <a:t> </a:t>
                </a:r>
                <a:r>
                  <a:rPr lang="it-IT" sz="1400" baseline="30000" dirty="0">
                    <a:solidFill>
                      <a:schemeClr val="accent2"/>
                    </a:solidFill>
                    <a:latin typeface="+mn-lt"/>
                  </a:rPr>
                  <a:t>136</a:t>
                </a:r>
                <a:r>
                  <a:rPr lang="it-IT" sz="1400" dirty="0">
                    <a:solidFill>
                      <a:schemeClr val="accent2"/>
                    </a:solidFill>
                    <a:latin typeface="+mn-lt"/>
                  </a:rPr>
                  <a:t>Xe</a:t>
                </a:r>
              </a:p>
              <a:p>
                <a:r>
                  <a:rPr lang="en-GB" sz="1400" dirty="0">
                    <a:latin typeface="+mn-lt"/>
                  </a:rPr>
                  <a:t>High pressure gas TPC</a:t>
                </a:r>
              </a:p>
              <a:p>
                <a:r>
                  <a:rPr lang="en-GB" sz="1400" dirty="0">
                    <a:latin typeface="+mn-lt"/>
                  </a:rPr>
                  <a:t>Total mass: </a:t>
                </a:r>
                <a:r>
                  <a:rPr lang="en-GB" sz="1400" dirty="0" smtClean="0">
                    <a:latin typeface="+mn-lt"/>
                  </a:rPr>
                  <a:t>100 </a:t>
                </a:r>
                <a:r>
                  <a:rPr lang="en-GB" sz="1400" dirty="0">
                    <a:latin typeface="+mn-lt"/>
                  </a:rPr>
                  <a:t>kg</a:t>
                </a:r>
              </a:p>
              <a:p>
                <a:r>
                  <a:rPr lang="en-GB" sz="1400" dirty="0">
                    <a:latin typeface="+mn-lt"/>
                  </a:rPr>
                  <a:t>Aims at energy resolution </a:t>
                </a:r>
                <a:r>
                  <a:rPr lang="en-GB" sz="1400" dirty="0">
                    <a:solidFill>
                      <a:schemeClr val="accent2"/>
                    </a:solidFill>
                    <a:latin typeface="+mn-lt"/>
                  </a:rPr>
                  <a:t>down to 1</a:t>
                </a:r>
                <a:r>
                  <a:rPr lang="en-GB" sz="1400" dirty="0" smtClean="0">
                    <a:solidFill>
                      <a:schemeClr val="accent2"/>
                    </a:solidFill>
                    <a:latin typeface="+mn-lt"/>
                  </a:rPr>
                  <a:t>%  FWHM </a:t>
                </a:r>
                <a:r>
                  <a:rPr lang="en-GB" sz="1400" dirty="0" smtClean="0">
                    <a:latin typeface="+mn-lt"/>
                  </a:rPr>
                  <a:t>exploiting  </a:t>
                </a:r>
                <a:r>
                  <a:rPr lang="en-GB" sz="1400" dirty="0" err="1" smtClean="0">
                    <a:latin typeface="+mn-lt"/>
                  </a:rPr>
                  <a:t>electroluminesce</a:t>
                </a:r>
                <a:r>
                  <a:rPr lang="en-GB" sz="1400" dirty="0" smtClean="0">
                    <a:latin typeface="+mn-lt"/>
                  </a:rPr>
                  <a:t> in high field region</a:t>
                </a:r>
                <a:endParaRPr lang="en-GB" sz="1400" dirty="0">
                  <a:latin typeface="+mn-lt"/>
                </a:endParaRPr>
              </a:p>
              <a:p>
                <a:r>
                  <a:rPr lang="en-GB" sz="1400" dirty="0" smtClean="0">
                    <a:latin typeface="+mn-lt"/>
                  </a:rPr>
                  <a:t>NEXT-10, a 10kg prototype, should provide data in  CANFRANC </a:t>
                </a:r>
                <a:r>
                  <a:rPr lang="en-GB" sz="1400" dirty="0">
                    <a:latin typeface="+mn-lt"/>
                  </a:rPr>
                  <a:t>in </a:t>
                </a:r>
                <a:r>
                  <a:rPr lang="en-GB" sz="1400" dirty="0" smtClean="0">
                    <a:latin typeface="+mn-lt"/>
                  </a:rPr>
                  <a:t>2013</a:t>
                </a:r>
              </a:p>
              <a:p>
                <a:r>
                  <a:rPr lang="it-IT" sz="1600" b="1" dirty="0" smtClean="0">
                    <a:solidFill>
                      <a:srgbClr val="FF0000"/>
                    </a:solidFill>
                    <a:latin typeface="+mn-lt"/>
                  </a:rPr>
                  <a:t>COBRA </a:t>
                </a:r>
                <a:r>
                  <a:rPr lang="it-IT" sz="1600" b="1" dirty="0" smtClean="0">
                    <a:latin typeface="+mn-lt"/>
                  </a:rPr>
                  <a:t>-</a:t>
                </a:r>
                <a:r>
                  <a:rPr lang="it-IT" sz="1600" b="1" dirty="0" smtClean="0">
                    <a:solidFill>
                      <a:srgbClr val="FF0000"/>
                    </a:solidFill>
                    <a:latin typeface="+mn-lt"/>
                  </a:rPr>
                  <a:t> </a:t>
                </a:r>
                <a:r>
                  <a:rPr lang="it-IT" sz="1400" baseline="30000" dirty="0" smtClean="0">
                    <a:solidFill>
                      <a:schemeClr val="accent2"/>
                    </a:solidFill>
                    <a:latin typeface="+mn-lt"/>
                  </a:rPr>
                  <a:t>116</a:t>
                </a:r>
                <a:r>
                  <a:rPr lang="it-IT" sz="1400" dirty="0" smtClean="0">
                    <a:solidFill>
                      <a:schemeClr val="accent2"/>
                    </a:solidFill>
                    <a:latin typeface="+mn-lt"/>
                  </a:rPr>
                  <a:t>Cd</a:t>
                </a:r>
                <a:r>
                  <a:rPr lang="it-IT" sz="1400" dirty="0" smtClean="0">
                    <a:latin typeface="+mn-lt"/>
                  </a:rPr>
                  <a:t> competing candidate – 9 </a:t>
                </a:r>
                <a:r>
                  <a:rPr lang="it-IT" sz="1400" dirty="0" smtClean="0">
                    <a:latin typeface="Symbol" pitchFamily="18" charset="2"/>
                  </a:rPr>
                  <a:t>bb</a:t>
                </a:r>
                <a:r>
                  <a:rPr lang="it-IT" sz="1400" dirty="0" smtClean="0">
                    <a:latin typeface="+mn-lt"/>
                  </a:rPr>
                  <a:t> isotopes</a:t>
                </a:r>
              </a:p>
              <a:p>
                <a:r>
                  <a:rPr lang="it-IT" sz="1400" dirty="0" smtClean="0">
                    <a:latin typeface="+mn-lt"/>
                  </a:rPr>
                  <a:t>Array of </a:t>
                </a:r>
                <a:r>
                  <a:rPr lang="it-IT" sz="1400" baseline="30000" dirty="0" smtClean="0">
                    <a:latin typeface="+mn-lt"/>
                  </a:rPr>
                  <a:t>116</a:t>
                </a:r>
                <a:r>
                  <a:rPr lang="it-IT" sz="1400" dirty="0" smtClean="0">
                    <a:latin typeface="+mn-lt"/>
                  </a:rPr>
                  <a:t>Cd enriched CdZnTe of semiconductor detectors at room temperatures</a:t>
                </a:r>
              </a:p>
              <a:p>
                <a:r>
                  <a:rPr lang="it-IT" sz="1400" dirty="0" smtClean="0">
                    <a:latin typeface="+mn-lt"/>
                  </a:rPr>
                  <a:t>Small scale prototype at LNGS</a:t>
                </a:r>
              </a:p>
              <a:p>
                <a:r>
                  <a:rPr lang="it-IT" sz="1400" dirty="0" smtClean="0">
                    <a:latin typeface="+mn-lt"/>
                  </a:rPr>
                  <a:t>Proved energy resolution: </a:t>
                </a:r>
                <a:r>
                  <a:rPr lang="it-IT" sz="1400" dirty="0" smtClean="0">
                    <a:solidFill>
                      <a:schemeClr val="accent2"/>
                    </a:solidFill>
                    <a:latin typeface="+mn-lt"/>
                  </a:rPr>
                  <a:t>1.9% FWHM</a:t>
                </a:r>
              </a:p>
              <a:p>
                <a:r>
                  <a:rPr lang="en-GB" sz="1400" dirty="0" err="1" smtClean="0">
                    <a:latin typeface="+mn-lt"/>
                  </a:rPr>
                  <a:t>Pixellization</a:t>
                </a:r>
                <a:r>
                  <a:rPr lang="en-GB" sz="1400" dirty="0" smtClean="0">
                    <a:latin typeface="+mn-lt"/>
                  </a:rPr>
                  <a:t> can provide tracking capability</a:t>
                </a:r>
                <a:endParaRPr lang="it-IT" sz="1400" dirty="0">
                  <a:latin typeface="+mn-lt"/>
                </a:endParaRPr>
              </a:p>
            </p:txBody>
          </p:sp>
          <p:grpSp>
            <p:nvGrpSpPr>
              <p:cNvPr id="61" name="Group 55"/>
              <p:cNvGrpSpPr>
                <a:grpSpLocks/>
              </p:cNvGrpSpPr>
              <p:nvPr/>
            </p:nvGrpSpPr>
            <p:grpSpPr bwMode="auto">
              <a:xfrm>
                <a:off x="1950" y="1520"/>
                <a:ext cx="658" cy="893"/>
                <a:chOff x="1950" y="1565"/>
                <a:chExt cx="658" cy="893"/>
              </a:xfrm>
            </p:grpSpPr>
            <p:sp>
              <p:nvSpPr>
                <p:cNvPr id="62" name="Line 56"/>
                <p:cNvSpPr>
                  <a:spLocks noChangeShapeType="1"/>
                </p:cNvSpPr>
                <p:nvPr/>
              </p:nvSpPr>
              <p:spPr bwMode="auto">
                <a:xfrm>
                  <a:off x="1950" y="1565"/>
                  <a:ext cx="658" cy="0"/>
                </a:xfrm>
                <a:prstGeom prst="line">
                  <a:avLst/>
                </a:prstGeom>
                <a:noFill/>
                <a:ln w="28575">
                  <a:solidFill>
                    <a:srgbClr val="FFC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it-IT">
                    <a:latin typeface="+mn-lt"/>
                  </a:endParaRPr>
                </a:p>
              </p:txBody>
            </p:sp>
            <p:sp>
              <p:nvSpPr>
                <p:cNvPr id="63" name="Line 57"/>
                <p:cNvSpPr>
                  <a:spLocks noChangeShapeType="1"/>
                </p:cNvSpPr>
                <p:nvPr/>
              </p:nvSpPr>
              <p:spPr bwMode="auto">
                <a:xfrm>
                  <a:off x="2608" y="1566"/>
                  <a:ext cx="0" cy="892"/>
                </a:xfrm>
                <a:prstGeom prst="line">
                  <a:avLst/>
                </a:prstGeom>
                <a:noFill/>
                <a:ln w="28575">
                  <a:solidFill>
                    <a:srgbClr val="FFC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it-IT">
                    <a:latin typeface="+mn-lt"/>
                  </a:endParaRPr>
                </a:p>
              </p:txBody>
            </p:sp>
          </p:grpSp>
        </p:grpSp>
        <p:sp>
          <p:nvSpPr>
            <p:cNvPr id="58" name="Line 56"/>
            <p:cNvSpPr>
              <a:spLocks noChangeShapeType="1"/>
            </p:cNvSpPr>
            <p:nvPr/>
          </p:nvSpPr>
          <p:spPr bwMode="auto">
            <a:xfrm>
              <a:off x="4717391" y="6294806"/>
              <a:ext cx="1296000" cy="0"/>
            </a:xfrm>
            <a:prstGeom prst="line">
              <a:avLst/>
            </a:prstGeom>
            <a:noFill/>
            <a:ln w="28575">
              <a:solidFill>
                <a:srgbClr val="FFC000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n-lt"/>
              </a:endParaRPr>
            </a:p>
          </p:txBody>
        </p:sp>
        <p:sp>
          <p:nvSpPr>
            <p:cNvPr id="59" name="Line 57"/>
            <p:cNvSpPr>
              <a:spLocks noChangeShapeType="1"/>
            </p:cNvSpPr>
            <p:nvPr/>
          </p:nvSpPr>
          <p:spPr bwMode="auto">
            <a:xfrm flipV="1">
              <a:off x="4724437" y="4797413"/>
              <a:ext cx="0" cy="1487517"/>
            </a:xfrm>
            <a:prstGeom prst="line">
              <a:avLst/>
            </a:prstGeom>
            <a:noFill/>
            <a:ln w="28575">
              <a:solidFill>
                <a:srgbClr val="FFC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>
                <a:latin typeface="+mn-lt"/>
              </a:endParaRPr>
            </a:p>
          </p:txBody>
        </p:sp>
      </p:grpSp>
      <p:sp>
        <p:nvSpPr>
          <p:cNvPr id="64" name="Rectangle 2"/>
          <p:cNvSpPr txBox="1">
            <a:spLocks noChangeArrowheads="1"/>
          </p:cNvSpPr>
          <p:nvPr/>
        </p:nvSpPr>
        <p:spPr>
          <a:xfrm>
            <a:off x="467544" y="125760"/>
            <a:ext cx="8204448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Class 2 experiments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9" name="Rectangle 2"/>
          <p:cNvSpPr txBox="1">
            <a:spLocks noChangeArrowheads="1"/>
          </p:cNvSpPr>
          <p:nvPr/>
        </p:nvSpPr>
        <p:spPr>
          <a:xfrm>
            <a:off x="35496" y="413792"/>
            <a:ext cx="8856984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kern="0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ea typeface="+mj-ea"/>
                <a:cs typeface="+mj-cs"/>
              </a:rPr>
              <a:t>NEXT</a:t>
            </a:r>
            <a:endParaRPr kumimoji="0" lang="en-US" sz="4000" b="1" i="0" u="none" strike="noStrike" kern="0" cap="none" spc="0" normalizeH="0" baseline="0" noProof="0" dirty="0" smtClean="0">
              <a:ln>
                <a:noFill/>
              </a:ln>
              <a:solidFill>
                <a:srgbClr val="FFCC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73" name="TextBox 4"/>
          <p:cNvSpPr txBox="1"/>
          <p:nvPr/>
        </p:nvSpPr>
        <p:spPr>
          <a:xfrm>
            <a:off x="7740352" y="116632"/>
            <a:ext cx="1183337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C000"/>
                </a:solidFill>
                <a:latin typeface="+mn-lt"/>
              </a:rPr>
              <a:t>CLASS 2</a:t>
            </a:r>
            <a:endParaRPr lang="it-IT" b="1" dirty="0" smtClean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6" name="TextBox 4"/>
          <p:cNvSpPr txBox="1"/>
          <p:nvPr/>
        </p:nvSpPr>
        <p:spPr>
          <a:xfrm>
            <a:off x="179512" y="1052736"/>
            <a:ext cx="8744177" cy="2426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  <a:tabLst>
                <a:tab pos="1339850" algn="l"/>
              </a:tabLst>
            </a:pPr>
            <a:r>
              <a:rPr lang="en-GB" b="1" dirty="0" smtClean="0">
                <a:solidFill>
                  <a:srgbClr val="FFC000"/>
                </a:solidFill>
                <a:latin typeface="+mn-lt"/>
              </a:rPr>
              <a:t>Technique/location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: High pressure (~10 bar) gaseous </a:t>
            </a:r>
            <a:r>
              <a:rPr lang="en-GB" dirty="0" err="1" smtClean="0">
                <a:solidFill>
                  <a:schemeClr val="bg1"/>
                </a:solidFill>
                <a:latin typeface="+mn-lt"/>
              </a:rPr>
              <a:t>Xe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 TPC in </a:t>
            </a:r>
            <a:r>
              <a:rPr lang="en-GB" dirty="0" err="1" smtClean="0">
                <a:solidFill>
                  <a:schemeClr val="bg1"/>
                </a:solidFill>
                <a:latin typeface="+mn-lt"/>
              </a:rPr>
              <a:t>Canfranc</a:t>
            </a:r>
            <a:endParaRPr lang="en-GB" dirty="0" smtClean="0">
              <a:solidFill>
                <a:schemeClr val="bg1"/>
              </a:solidFill>
              <a:latin typeface="+mn-lt"/>
            </a:endParaRPr>
          </a:p>
          <a:p>
            <a:pPr>
              <a:lnSpc>
                <a:spcPts val="2600"/>
              </a:lnSpc>
              <a:tabLst>
                <a:tab pos="1339850" algn="l"/>
              </a:tabLst>
            </a:pPr>
            <a:r>
              <a:rPr lang="en-GB" b="1" dirty="0" smtClean="0">
                <a:solidFill>
                  <a:srgbClr val="FFC000"/>
                </a:solidFill>
                <a:latin typeface="+mn-lt"/>
              </a:rPr>
              <a:t>Source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: </a:t>
            </a:r>
            <a:r>
              <a:rPr lang="en-GB" baseline="30000" dirty="0" smtClean="0">
                <a:solidFill>
                  <a:schemeClr val="bg1"/>
                </a:solidFill>
                <a:latin typeface="+mn-lt"/>
              </a:rPr>
              <a:t>136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Xe  - 100 Kg of enriched </a:t>
            </a:r>
            <a:r>
              <a:rPr lang="en-GB" dirty="0" err="1" smtClean="0">
                <a:solidFill>
                  <a:schemeClr val="bg1"/>
                </a:solidFill>
                <a:latin typeface="+mn-lt"/>
              </a:rPr>
              <a:t>Xe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 in </a:t>
            </a:r>
            <a:r>
              <a:rPr lang="en-GB" dirty="0" err="1" smtClean="0">
                <a:solidFill>
                  <a:schemeClr val="bg1"/>
                </a:solidFill>
                <a:latin typeface="+mn-lt"/>
              </a:rPr>
              <a:t>Canfranc</a:t>
            </a:r>
            <a:endParaRPr lang="en-GB" dirty="0" smtClean="0">
              <a:solidFill>
                <a:schemeClr val="bg1"/>
              </a:solidFill>
              <a:latin typeface="+mn-lt"/>
            </a:endParaRPr>
          </a:p>
          <a:p>
            <a:pPr>
              <a:lnSpc>
                <a:spcPts val="2600"/>
              </a:lnSpc>
            </a:pPr>
            <a:r>
              <a:rPr lang="en-GB" b="1" dirty="0" smtClean="0">
                <a:solidFill>
                  <a:srgbClr val="FFC000"/>
                </a:solidFill>
                <a:latin typeface="+mn-lt"/>
              </a:rPr>
              <a:t>Sensitivity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: </a:t>
            </a:r>
            <a:r>
              <a:rPr lang="en-GB" dirty="0">
                <a:solidFill>
                  <a:schemeClr val="bg1"/>
                </a:solidFill>
                <a:latin typeface="+mn-lt"/>
              </a:rPr>
              <a:t> 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target background </a:t>
            </a:r>
            <a:r>
              <a:rPr lang="en-GB" dirty="0" smtClean="0">
                <a:solidFill>
                  <a:srgbClr val="FFC000"/>
                </a:solidFill>
                <a:latin typeface="+mn-lt"/>
              </a:rPr>
              <a:t>~ 2x10</a:t>
            </a:r>
            <a:r>
              <a:rPr lang="en-GB" baseline="30000" dirty="0" smtClean="0">
                <a:solidFill>
                  <a:srgbClr val="FFC000"/>
                </a:solidFill>
                <a:latin typeface="+mn-lt"/>
              </a:rPr>
              <a:t>-4</a:t>
            </a:r>
            <a:r>
              <a:rPr lang="en-GB" dirty="0" smtClean="0">
                <a:solidFill>
                  <a:srgbClr val="FFC000"/>
                </a:solidFill>
                <a:latin typeface="+mn-lt"/>
              </a:rPr>
              <a:t> counts/(keV kg y)</a:t>
            </a:r>
            <a:r>
              <a:rPr lang="en-GB" dirty="0">
                <a:solidFill>
                  <a:schemeClr val="bg1"/>
                </a:solidFill>
                <a:latin typeface="+mn-lt"/>
              </a:rPr>
              <a:t> 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– target energy resolution: </a:t>
            </a:r>
            <a:r>
              <a:rPr lang="en-GB" dirty="0" smtClean="0">
                <a:solidFill>
                  <a:srgbClr val="FFC000"/>
                </a:solidFill>
                <a:latin typeface="+mn-lt"/>
              </a:rPr>
              <a:t>1% FWHM at the Q-value </a:t>
            </a:r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 </a:t>
            </a:r>
            <a:r>
              <a:rPr lang="en-US" dirty="0" smtClean="0">
                <a:solidFill>
                  <a:schemeClr val="bg1"/>
                </a:solidFill>
                <a:latin typeface="+mn-lt"/>
                <a:sym typeface="Symbol" pitchFamily="18" charset="2"/>
              </a:rPr>
              <a:t>~60 meV with 1 (ton x y) exposure</a:t>
            </a:r>
            <a:endParaRPr lang="en-GB" dirty="0" smtClean="0">
              <a:solidFill>
                <a:srgbClr val="FFC000"/>
              </a:solidFill>
              <a:latin typeface="+mn-lt"/>
            </a:endParaRPr>
          </a:p>
          <a:p>
            <a:pPr>
              <a:lnSpc>
                <a:spcPts val="2600"/>
              </a:lnSpc>
            </a:pPr>
            <a:r>
              <a:rPr lang="en-GB" b="1" dirty="0" smtClean="0">
                <a:solidFill>
                  <a:srgbClr val="FFC000"/>
                </a:solidFill>
                <a:latin typeface="+mn-lt"/>
              </a:rPr>
              <a:t>Timeline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: complete NEXT1 (1 kg prototypes) in 2011 – start construction larger systems in 2012 – complete construction final detector in 2013 –depleted Xenon run in 2014</a:t>
            </a:r>
            <a:endParaRPr lang="it-IT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9512" y="3429000"/>
            <a:ext cx="87441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  <a:latin typeface="+mn-lt"/>
              </a:rPr>
              <a:t>Basic </a:t>
            </a:r>
            <a:r>
              <a:rPr lang="en-US" b="1" dirty="0" smtClean="0">
                <a:solidFill>
                  <a:srgbClr val="FFC000"/>
                </a:solidFill>
                <a:latin typeface="+mn-lt"/>
              </a:rPr>
              <a:t>idea</a:t>
            </a:r>
            <a:r>
              <a:rPr lang="en-US" b="1" dirty="0" smtClean="0">
                <a:solidFill>
                  <a:schemeClr val="bg1"/>
                </a:solidFill>
                <a:latin typeface="+mn-lt"/>
              </a:rPr>
              <a:t>: exploit electroluminescence in Xenon to get high energy resolution and tracking</a:t>
            </a:r>
            <a:endParaRPr lang="fr-FR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9584" y="4120863"/>
            <a:ext cx="5767216" cy="2548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-36512" y="4725144"/>
            <a:ext cx="180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C000"/>
                </a:solidFill>
                <a:latin typeface="+mn-lt"/>
              </a:rPr>
              <a:t>Cathode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: energy measurement with PMTs</a:t>
            </a:r>
            <a:endParaRPr lang="fr-FR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7380312" y="4748951"/>
            <a:ext cx="180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C000"/>
                </a:solidFill>
                <a:latin typeface="+mn-lt"/>
              </a:rPr>
              <a:t>Anode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: position measurement with </a:t>
            </a:r>
            <a:r>
              <a:rPr lang="en-US" dirty="0" err="1" smtClean="0">
                <a:solidFill>
                  <a:schemeClr val="bg1"/>
                </a:solidFill>
                <a:latin typeface="+mn-lt"/>
              </a:rPr>
              <a:t>SiPMs</a:t>
            </a:r>
            <a:endParaRPr lang="fr-FR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81754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9" name="Rectangle 2"/>
          <p:cNvSpPr txBox="1">
            <a:spLocks noChangeArrowheads="1"/>
          </p:cNvSpPr>
          <p:nvPr/>
        </p:nvSpPr>
        <p:spPr>
          <a:xfrm>
            <a:off x="35496" y="413792"/>
            <a:ext cx="8856984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kern="0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ea typeface="+mj-ea"/>
                <a:cs typeface="+mj-cs"/>
              </a:rPr>
              <a:t>NEXT</a:t>
            </a:r>
            <a:endParaRPr kumimoji="0" lang="en-US" sz="4000" b="1" i="0" u="none" strike="noStrike" kern="0" cap="none" spc="0" normalizeH="0" baseline="0" noProof="0" dirty="0" smtClean="0">
              <a:ln>
                <a:noFill/>
              </a:ln>
              <a:solidFill>
                <a:srgbClr val="FFCC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73" name="TextBox 4"/>
          <p:cNvSpPr txBox="1"/>
          <p:nvPr/>
        </p:nvSpPr>
        <p:spPr>
          <a:xfrm>
            <a:off x="7740352" y="116632"/>
            <a:ext cx="1183337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C000"/>
                </a:solidFill>
                <a:latin typeface="+mn-lt"/>
              </a:rPr>
              <a:t>CLASS 2</a:t>
            </a:r>
            <a:endParaRPr lang="it-IT" b="1" dirty="0" smtClean="0">
              <a:solidFill>
                <a:srgbClr val="FFC000"/>
              </a:solidFill>
              <a:latin typeface="+mn-lt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48" y="1901305"/>
            <a:ext cx="3924436" cy="2967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1259632" y="1412776"/>
            <a:ext cx="23246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C000"/>
                </a:solidFill>
                <a:latin typeface="+mn-lt"/>
              </a:rPr>
              <a:t>Energy resolution</a:t>
            </a:r>
            <a:endParaRPr lang="fr-FR" sz="2000" b="1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6274353" y="1412776"/>
            <a:ext cx="12522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C000"/>
                </a:solidFill>
                <a:latin typeface="+mn-lt"/>
              </a:rPr>
              <a:t>Topology</a:t>
            </a:r>
            <a:endParaRPr lang="fr-FR" sz="2000" b="1" dirty="0">
              <a:solidFill>
                <a:srgbClr val="FFC000"/>
              </a:solidFill>
              <a:latin typeface="+mn-lt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9870" y="1916832"/>
            <a:ext cx="3214578" cy="2996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ZoneTexte 13"/>
          <p:cNvSpPr txBox="1"/>
          <p:nvPr/>
        </p:nvSpPr>
        <p:spPr>
          <a:xfrm>
            <a:off x="5366379" y="5261138"/>
            <a:ext cx="32335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+mn-lt"/>
              </a:rPr>
              <a:t>Simulation of DBD event</a:t>
            </a:r>
            <a:endParaRPr lang="fr-FR" sz="20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179512" y="5077633"/>
            <a:ext cx="46085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baseline="30000" dirty="0" smtClean="0">
                <a:solidFill>
                  <a:schemeClr val="bg1"/>
                </a:solidFill>
                <a:latin typeface="+mn-lt"/>
              </a:rPr>
              <a:t>137</a:t>
            </a:r>
            <a:r>
              <a:rPr lang="en-US" sz="2000" b="1" dirty="0" smtClean="0">
                <a:solidFill>
                  <a:schemeClr val="bg1"/>
                </a:solidFill>
                <a:latin typeface="+mn-lt"/>
              </a:rPr>
              <a:t>Cs line measured in LBNL prototype </a:t>
            </a:r>
            <a:r>
              <a:rPr lang="en-US" sz="2000" dirty="0">
                <a:solidFill>
                  <a:schemeClr val="bg1"/>
                </a:solidFill>
                <a:sym typeface="Symbol" pitchFamily="18" charset="2"/>
              </a:rPr>
              <a:t></a:t>
            </a:r>
            <a:r>
              <a:rPr lang="en-US" sz="2000" b="1" dirty="0" smtClean="0">
                <a:solidFill>
                  <a:schemeClr val="bg1"/>
                </a:solidFill>
                <a:latin typeface="+mn-lt"/>
              </a:rPr>
              <a:t> 1.8% FWHM</a:t>
            </a:r>
          </a:p>
          <a:p>
            <a:pPr algn="ctr"/>
            <a:r>
              <a:rPr lang="en-US" sz="2000" b="1" dirty="0">
                <a:solidFill>
                  <a:schemeClr val="bg1"/>
                </a:solidFill>
                <a:latin typeface="+mn-lt"/>
              </a:rPr>
              <a:t>c</a:t>
            </a:r>
            <a:r>
              <a:rPr lang="en-US" sz="2000" b="1" dirty="0" smtClean="0">
                <a:solidFill>
                  <a:schemeClr val="bg1"/>
                </a:solidFill>
                <a:latin typeface="+mn-lt"/>
              </a:rPr>
              <a:t>orresponding to &lt;1% at Q-value</a:t>
            </a:r>
            <a:endParaRPr lang="fr-FR" sz="20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89496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9" name="Rectangle 2"/>
          <p:cNvSpPr txBox="1">
            <a:spLocks noChangeArrowheads="1"/>
          </p:cNvSpPr>
          <p:nvPr/>
        </p:nvSpPr>
        <p:spPr>
          <a:xfrm>
            <a:off x="35496" y="413792"/>
            <a:ext cx="8856984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kern="0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ea typeface="+mj-ea"/>
                <a:cs typeface="+mj-cs"/>
              </a:rPr>
              <a:t>COBRA</a:t>
            </a:r>
            <a:endParaRPr kumimoji="0" lang="en-US" sz="4000" b="1" i="0" u="none" strike="noStrike" kern="0" cap="none" spc="0" normalizeH="0" baseline="0" noProof="0" dirty="0" smtClean="0">
              <a:ln>
                <a:noFill/>
              </a:ln>
              <a:solidFill>
                <a:srgbClr val="FFCC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73" name="TextBox 4"/>
          <p:cNvSpPr txBox="1"/>
          <p:nvPr/>
        </p:nvSpPr>
        <p:spPr>
          <a:xfrm>
            <a:off x="7740352" y="116632"/>
            <a:ext cx="1183337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C000"/>
                </a:solidFill>
                <a:latin typeface="+mn-lt"/>
              </a:rPr>
              <a:t>CLASS 2</a:t>
            </a:r>
            <a:endParaRPr lang="it-IT" b="1" dirty="0" smtClean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6" name="TextBox 4"/>
          <p:cNvSpPr txBox="1"/>
          <p:nvPr/>
        </p:nvSpPr>
        <p:spPr>
          <a:xfrm>
            <a:off x="35496" y="1052736"/>
            <a:ext cx="9108504" cy="2426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  <a:tabLst>
                <a:tab pos="1339850" algn="l"/>
              </a:tabLst>
            </a:pPr>
            <a:r>
              <a:rPr lang="en-GB" b="1" dirty="0" smtClean="0">
                <a:solidFill>
                  <a:srgbClr val="FFC000"/>
                </a:solidFill>
                <a:latin typeface="+mn-lt"/>
              </a:rPr>
              <a:t>Technique/location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: </a:t>
            </a:r>
            <a:r>
              <a:rPr lang="en-GB" dirty="0" err="1" smtClean="0">
                <a:solidFill>
                  <a:schemeClr val="bg1"/>
                </a:solidFill>
                <a:latin typeface="+mn-lt"/>
              </a:rPr>
              <a:t>CdZnTe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 crystals operated as semiconductor detectors - LNGS</a:t>
            </a:r>
          </a:p>
          <a:p>
            <a:pPr>
              <a:lnSpc>
                <a:spcPts val="2600"/>
              </a:lnSpc>
              <a:tabLst>
                <a:tab pos="1339850" algn="l"/>
              </a:tabLst>
            </a:pPr>
            <a:r>
              <a:rPr lang="en-GB" b="1" dirty="0" smtClean="0">
                <a:solidFill>
                  <a:srgbClr val="FFC000"/>
                </a:solidFill>
                <a:latin typeface="+mn-lt"/>
              </a:rPr>
              <a:t>Source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: nine DBD candidates, but focus on </a:t>
            </a:r>
            <a:r>
              <a:rPr lang="en-GB" baseline="30000" dirty="0" smtClean="0">
                <a:solidFill>
                  <a:schemeClr val="bg1"/>
                </a:solidFill>
                <a:latin typeface="+mn-lt"/>
              </a:rPr>
              <a:t>116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Cd – the crystals are small (typically 1 cm side cubes) and the detector is operated with high granularity</a:t>
            </a:r>
          </a:p>
          <a:p>
            <a:pPr>
              <a:lnSpc>
                <a:spcPts val="2600"/>
              </a:lnSpc>
              <a:tabLst>
                <a:tab pos="1339850" algn="l"/>
              </a:tabLst>
            </a:pPr>
            <a:r>
              <a:rPr lang="en-GB" dirty="0" smtClean="0">
                <a:solidFill>
                  <a:srgbClr val="FFC000"/>
                </a:solidFill>
                <a:latin typeface="+mn-lt"/>
              </a:rPr>
              <a:t>Status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: present background at the Q-value: 5 counts/(keV kg y) but massive reduction is expected thanks to </a:t>
            </a:r>
            <a:r>
              <a:rPr lang="en-GB" dirty="0" err="1" smtClean="0">
                <a:solidFill>
                  <a:schemeClr val="bg1"/>
                </a:solidFill>
                <a:latin typeface="+mn-lt"/>
              </a:rPr>
              <a:t>pixellization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 (solid state TPC) which allows particle identification.</a:t>
            </a:r>
          </a:p>
          <a:p>
            <a:pPr>
              <a:lnSpc>
                <a:spcPts val="2600"/>
              </a:lnSpc>
              <a:tabLst>
                <a:tab pos="1339850" algn="l"/>
              </a:tabLst>
            </a:pPr>
            <a:r>
              <a:rPr lang="en-US" dirty="0">
                <a:solidFill>
                  <a:srgbClr val="FFC000"/>
                </a:solidFill>
                <a:sym typeface="Symbol" pitchFamily="18" charset="2"/>
              </a:rPr>
              <a:t></a:t>
            </a:r>
            <a:r>
              <a:rPr lang="en-US" dirty="0">
                <a:solidFill>
                  <a:schemeClr val="bg1"/>
                </a:solidFill>
                <a:sym typeface="Symbol" pitchFamily="18" charset="2"/>
              </a:rPr>
              <a:t> </a:t>
            </a:r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 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Upgrade of 64 element array in LNGS – </a:t>
            </a:r>
            <a:r>
              <a:rPr lang="en-GB" dirty="0" smtClean="0">
                <a:solidFill>
                  <a:srgbClr val="FFC000"/>
                </a:solidFill>
                <a:latin typeface="+mn-lt"/>
              </a:rPr>
              <a:t>pulse shape 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and </a:t>
            </a:r>
            <a:r>
              <a:rPr lang="en-GB" dirty="0" err="1" smtClean="0">
                <a:solidFill>
                  <a:srgbClr val="FFC000"/>
                </a:solidFill>
                <a:latin typeface="+mn-lt"/>
              </a:rPr>
              <a:t>multipixel</a:t>
            </a:r>
            <a:endParaRPr lang="en-GB" dirty="0" smtClean="0">
              <a:solidFill>
                <a:srgbClr val="FFC000"/>
              </a:solidFill>
              <a:latin typeface="+mn-lt"/>
            </a:endParaRPr>
          </a:p>
        </p:txBody>
      </p:sp>
      <p:pic>
        <p:nvPicPr>
          <p:cNvPr id="11" name="Bild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708964"/>
            <a:ext cx="2661080" cy="2931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Bild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708964"/>
            <a:ext cx="2722648" cy="291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feld 8"/>
          <p:cNvSpPr txBox="1">
            <a:spLocks noChangeArrowheads="1"/>
          </p:cNvSpPr>
          <p:nvPr/>
        </p:nvSpPr>
        <p:spPr bwMode="auto">
          <a:xfrm>
            <a:off x="7772400" y="5389439"/>
            <a:ext cx="8001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de-DE" sz="1600" dirty="0" err="1">
                <a:solidFill>
                  <a:srgbClr val="FFFF00"/>
                </a:solidFill>
              </a:rPr>
              <a:t>Muons</a:t>
            </a:r>
            <a:endParaRPr lang="de-DE" sz="1600" dirty="0">
              <a:solidFill>
                <a:srgbClr val="FFFF00"/>
              </a:solidFill>
            </a:endParaRPr>
          </a:p>
        </p:txBody>
      </p:sp>
      <p:sp>
        <p:nvSpPr>
          <p:cNvPr id="14" name="Textfeld 9"/>
          <p:cNvSpPr txBox="1">
            <a:spLocks noChangeArrowheads="1"/>
          </p:cNvSpPr>
          <p:nvPr/>
        </p:nvSpPr>
        <p:spPr bwMode="auto">
          <a:xfrm>
            <a:off x="4594225" y="5389439"/>
            <a:ext cx="10445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de-DE" sz="1600">
                <a:solidFill>
                  <a:srgbClr val="FFFF00"/>
                </a:solidFill>
              </a:rPr>
              <a:t>Electrons</a:t>
            </a:r>
          </a:p>
        </p:txBody>
      </p:sp>
      <p:sp>
        <p:nvSpPr>
          <p:cNvPr id="15" name="Rechteck 13"/>
          <p:cNvSpPr>
            <a:spLocks noChangeArrowheads="1"/>
          </p:cNvSpPr>
          <p:nvPr/>
        </p:nvSpPr>
        <p:spPr bwMode="auto">
          <a:xfrm>
            <a:off x="3504108" y="3337049"/>
            <a:ext cx="230793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  <a:latin typeface="Calibri" charset="0"/>
              </a:rPr>
              <a:t>256x256 pixels, 55</a:t>
            </a:r>
            <a:r>
              <a:rPr lang="en-US" b="1" dirty="0">
                <a:solidFill>
                  <a:srgbClr val="FFC000"/>
                </a:solidFill>
                <a:latin typeface="Symbol" charset="2"/>
              </a:rPr>
              <a:t>m</a:t>
            </a:r>
            <a:r>
              <a:rPr lang="en-US" b="1" dirty="0">
                <a:solidFill>
                  <a:srgbClr val="FFC000"/>
                </a:solidFill>
                <a:latin typeface="Calibri" charset="0"/>
              </a:rPr>
              <a:t>m </a:t>
            </a:r>
            <a:endParaRPr lang="de-DE" b="1" dirty="0">
              <a:solidFill>
                <a:srgbClr val="FFC000"/>
              </a:solidFill>
              <a:latin typeface="Calibri" charset="0"/>
            </a:endParaRPr>
          </a:p>
        </p:txBody>
      </p:sp>
      <p:pic>
        <p:nvPicPr>
          <p:cNvPr id="16" name="Bild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701480"/>
            <a:ext cx="2660667" cy="2967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feld 10"/>
          <p:cNvSpPr txBox="1">
            <a:spLocks noChangeArrowheads="1"/>
          </p:cNvSpPr>
          <p:nvPr/>
        </p:nvSpPr>
        <p:spPr bwMode="auto">
          <a:xfrm>
            <a:off x="1765300" y="5346576"/>
            <a:ext cx="8255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de-DE" sz="1600">
                <a:solidFill>
                  <a:srgbClr val="FFFF00"/>
                </a:solidFill>
              </a:rPr>
              <a:t>Alphas</a:t>
            </a:r>
          </a:p>
        </p:txBody>
      </p:sp>
      <p:sp>
        <p:nvSpPr>
          <p:cNvPr id="18" name="Textfeld 13"/>
          <p:cNvSpPr txBox="1">
            <a:spLocks noChangeArrowheads="1"/>
          </p:cNvSpPr>
          <p:nvPr/>
        </p:nvSpPr>
        <p:spPr bwMode="auto">
          <a:xfrm>
            <a:off x="379413" y="3212976"/>
            <a:ext cx="2095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de-DE"/>
              <a:t>Preselected samples</a:t>
            </a:r>
          </a:p>
        </p:txBody>
      </p:sp>
    </p:spTree>
    <p:extLst>
      <p:ext uri="{BB962C8B-B14F-4D97-AF65-F5344CB8AC3E}">
        <p14:creationId xmlns:p14="http://schemas.microsoft.com/office/powerpoint/2010/main" val="950632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323850" y="1124347"/>
            <a:ext cx="3527425" cy="5616575"/>
            <a:chOff x="204" y="527"/>
            <a:chExt cx="2222" cy="3538"/>
          </a:xfrm>
        </p:grpSpPr>
        <p:grpSp>
          <p:nvGrpSpPr>
            <p:cNvPr id="5" name="Group 4"/>
            <p:cNvGrpSpPr>
              <a:grpSpLocks/>
            </p:cNvGrpSpPr>
            <p:nvPr/>
          </p:nvGrpSpPr>
          <p:grpSpPr bwMode="auto">
            <a:xfrm>
              <a:off x="204" y="527"/>
              <a:ext cx="2222" cy="1542"/>
              <a:chOff x="567" y="709"/>
              <a:chExt cx="2222" cy="1542"/>
            </a:xfrm>
          </p:grpSpPr>
          <p:sp>
            <p:nvSpPr>
              <p:cNvPr id="24" name="Oval 5"/>
              <p:cNvSpPr>
                <a:spLocks noChangeArrowheads="1"/>
              </p:cNvSpPr>
              <p:nvPr/>
            </p:nvSpPr>
            <p:spPr bwMode="auto">
              <a:xfrm>
                <a:off x="567" y="709"/>
                <a:ext cx="2222" cy="154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25" name="Group 6"/>
              <p:cNvGrpSpPr>
                <a:grpSpLocks/>
              </p:cNvGrpSpPr>
              <p:nvPr/>
            </p:nvGrpSpPr>
            <p:grpSpPr bwMode="auto">
              <a:xfrm>
                <a:off x="823" y="1016"/>
                <a:ext cx="1649" cy="972"/>
                <a:chOff x="823" y="1016"/>
                <a:chExt cx="1649" cy="972"/>
              </a:xfrm>
            </p:grpSpPr>
            <p:sp>
              <p:nvSpPr>
                <p:cNvPr id="26" name="Rectangle 7" descr="Diagonali larghe verso l'alto"/>
                <p:cNvSpPr>
                  <a:spLocks noChangeArrowheads="1"/>
                </p:cNvSpPr>
                <p:nvPr/>
              </p:nvSpPr>
              <p:spPr bwMode="auto">
                <a:xfrm>
                  <a:off x="932" y="1016"/>
                  <a:ext cx="1488" cy="528"/>
                </a:xfrm>
                <a:prstGeom prst="rect">
                  <a:avLst/>
                </a:prstGeom>
                <a:pattFill prst="wdUpDiag">
                  <a:fgClr>
                    <a:srgbClr val="CCECFF"/>
                  </a:fgClr>
                  <a:bgClr>
                    <a:srgbClr val="FFCCFF"/>
                  </a:bgClr>
                </a:pattFill>
                <a:ln w="9525">
                  <a:solidFill>
                    <a:srgbClr val="FF33CC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grpSp>
              <p:nvGrpSpPr>
                <p:cNvPr id="27" name="Group 8"/>
                <p:cNvGrpSpPr>
                  <a:grpSpLocks/>
                </p:cNvGrpSpPr>
                <p:nvPr/>
              </p:nvGrpSpPr>
              <p:grpSpPr bwMode="auto">
                <a:xfrm>
                  <a:off x="1357" y="1016"/>
                  <a:ext cx="535" cy="528"/>
                  <a:chOff x="1769" y="2832"/>
                  <a:chExt cx="535" cy="528"/>
                </a:xfrm>
              </p:grpSpPr>
              <p:sp>
                <p:nvSpPr>
                  <p:cNvPr id="30" name="Freeform 9"/>
                  <p:cNvSpPr>
                    <a:spLocks/>
                  </p:cNvSpPr>
                  <p:nvPr/>
                </p:nvSpPr>
                <p:spPr bwMode="auto">
                  <a:xfrm>
                    <a:off x="1792" y="2888"/>
                    <a:ext cx="296" cy="224"/>
                  </a:xfrm>
                  <a:custGeom>
                    <a:avLst/>
                    <a:gdLst>
                      <a:gd name="T0" fmla="*/ 72 w 296"/>
                      <a:gd name="T1" fmla="*/ 224 h 224"/>
                      <a:gd name="T2" fmla="*/ 176 w 296"/>
                      <a:gd name="T3" fmla="*/ 184 h 224"/>
                      <a:gd name="T4" fmla="*/ 192 w 296"/>
                      <a:gd name="T5" fmla="*/ 160 h 224"/>
                      <a:gd name="T6" fmla="*/ 0 w 296"/>
                      <a:gd name="T7" fmla="*/ 120 h 224"/>
                      <a:gd name="T8" fmla="*/ 72 w 296"/>
                      <a:gd name="T9" fmla="*/ 120 h 224"/>
                      <a:gd name="T10" fmla="*/ 128 w 296"/>
                      <a:gd name="T11" fmla="*/ 96 h 224"/>
                      <a:gd name="T12" fmla="*/ 176 w 296"/>
                      <a:gd name="T13" fmla="*/ 64 h 224"/>
                      <a:gd name="T14" fmla="*/ 232 w 296"/>
                      <a:gd name="T15" fmla="*/ 120 h 224"/>
                      <a:gd name="T16" fmla="*/ 240 w 296"/>
                      <a:gd name="T17" fmla="*/ 56 h 224"/>
                      <a:gd name="T18" fmla="*/ 256 w 296"/>
                      <a:gd name="T19" fmla="*/ 0 h 224"/>
                      <a:gd name="T20" fmla="*/ 296 w 296"/>
                      <a:gd name="T21" fmla="*/ 8 h 224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w 296"/>
                      <a:gd name="T34" fmla="*/ 0 h 224"/>
                      <a:gd name="T35" fmla="*/ 296 w 296"/>
                      <a:gd name="T36" fmla="*/ 224 h 224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T33" t="T34" r="T35" b="T36"/>
                    <a:pathLst>
                      <a:path w="296" h="224">
                        <a:moveTo>
                          <a:pt x="72" y="224"/>
                        </a:moveTo>
                        <a:cubicBezTo>
                          <a:pt x="108" y="206"/>
                          <a:pt x="143" y="206"/>
                          <a:pt x="176" y="184"/>
                        </a:cubicBezTo>
                        <a:cubicBezTo>
                          <a:pt x="181" y="176"/>
                          <a:pt x="197" y="168"/>
                          <a:pt x="192" y="160"/>
                        </a:cubicBezTo>
                        <a:cubicBezTo>
                          <a:pt x="160" y="104"/>
                          <a:pt x="23" y="121"/>
                          <a:pt x="0" y="120"/>
                        </a:cubicBezTo>
                        <a:cubicBezTo>
                          <a:pt x="17" y="70"/>
                          <a:pt x="41" y="99"/>
                          <a:pt x="72" y="120"/>
                        </a:cubicBezTo>
                        <a:cubicBezTo>
                          <a:pt x="97" y="112"/>
                          <a:pt x="103" y="111"/>
                          <a:pt x="128" y="96"/>
                        </a:cubicBezTo>
                        <a:cubicBezTo>
                          <a:pt x="144" y="86"/>
                          <a:pt x="176" y="64"/>
                          <a:pt x="176" y="64"/>
                        </a:cubicBezTo>
                        <a:cubicBezTo>
                          <a:pt x="202" y="103"/>
                          <a:pt x="183" y="108"/>
                          <a:pt x="232" y="120"/>
                        </a:cubicBezTo>
                        <a:cubicBezTo>
                          <a:pt x="263" y="89"/>
                          <a:pt x="282" y="84"/>
                          <a:pt x="240" y="56"/>
                        </a:cubicBezTo>
                        <a:cubicBezTo>
                          <a:pt x="219" y="25"/>
                          <a:pt x="219" y="12"/>
                          <a:pt x="256" y="0"/>
                        </a:cubicBezTo>
                        <a:cubicBezTo>
                          <a:pt x="269" y="3"/>
                          <a:pt x="296" y="8"/>
                          <a:pt x="296" y="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31" name="Freeform 10"/>
                  <p:cNvSpPr>
                    <a:spLocks/>
                  </p:cNvSpPr>
                  <p:nvPr/>
                </p:nvSpPr>
                <p:spPr bwMode="auto">
                  <a:xfrm>
                    <a:off x="1769" y="3112"/>
                    <a:ext cx="370" cy="175"/>
                  </a:xfrm>
                  <a:custGeom>
                    <a:avLst/>
                    <a:gdLst>
                      <a:gd name="T0" fmla="*/ 103 w 370"/>
                      <a:gd name="T1" fmla="*/ 0 h 175"/>
                      <a:gd name="T2" fmla="*/ 47 w 370"/>
                      <a:gd name="T3" fmla="*/ 56 h 175"/>
                      <a:gd name="T4" fmla="*/ 63 w 370"/>
                      <a:gd name="T5" fmla="*/ 120 h 175"/>
                      <a:gd name="T6" fmla="*/ 159 w 370"/>
                      <a:gd name="T7" fmla="*/ 104 h 175"/>
                      <a:gd name="T8" fmla="*/ 207 w 370"/>
                      <a:gd name="T9" fmla="*/ 80 h 175"/>
                      <a:gd name="T10" fmla="*/ 295 w 370"/>
                      <a:gd name="T11" fmla="*/ 112 h 175"/>
                      <a:gd name="T12" fmla="*/ 343 w 370"/>
                      <a:gd name="T13" fmla="*/ 56 h 175"/>
                      <a:gd name="T14" fmla="*/ 351 w 370"/>
                      <a:gd name="T15" fmla="*/ 136 h 175"/>
                      <a:gd name="T16" fmla="*/ 327 w 370"/>
                      <a:gd name="T17" fmla="*/ 160 h 175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370"/>
                      <a:gd name="T28" fmla="*/ 0 h 175"/>
                      <a:gd name="T29" fmla="*/ 370 w 370"/>
                      <a:gd name="T30" fmla="*/ 175 h 175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370" h="175">
                        <a:moveTo>
                          <a:pt x="103" y="0"/>
                        </a:moveTo>
                        <a:cubicBezTo>
                          <a:pt x="126" y="68"/>
                          <a:pt x="161" y="45"/>
                          <a:pt x="47" y="56"/>
                        </a:cubicBezTo>
                        <a:cubicBezTo>
                          <a:pt x="0" y="87"/>
                          <a:pt x="15" y="108"/>
                          <a:pt x="63" y="120"/>
                        </a:cubicBezTo>
                        <a:cubicBezTo>
                          <a:pt x="95" y="114"/>
                          <a:pt x="128" y="113"/>
                          <a:pt x="159" y="104"/>
                        </a:cubicBezTo>
                        <a:cubicBezTo>
                          <a:pt x="176" y="99"/>
                          <a:pt x="190" y="86"/>
                          <a:pt x="207" y="80"/>
                        </a:cubicBezTo>
                        <a:cubicBezTo>
                          <a:pt x="224" y="130"/>
                          <a:pt x="244" y="119"/>
                          <a:pt x="295" y="112"/>
                        </a:cubicBezTo>
                        <a:cubicBezTo>
                          <a:pt x="316" y="80"/>
                          <a:pt x="306" y="68"/>
                          <a:pt x="343" y="56"/>
                        </a:cubicBezTo>
                        <a:cubicBezTo>
                          <a:pt x="352" y="84"/>
                          <a:pt x="370" y="108"/>
                          <a:pt x="351" y="136"/>
                        </a:cubicBezTo>
                        <a:cubicBezTo>
                          <a:pt x="325" y="175"/>
                          <a:pt x="327" y="136"/>
                          <a:pt x="327" y="160"/>
                        </a:cubicBezTo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32" name="Oval 11"/>
                  <p:cNvSpPr>
                    <a:spLocks noChangeArrowheads="1"/>
                  </p:cNvSpPr>
                  <p:nvPr/>
                </p:nvSpPr>
                <p:spPr bwMode="auto">
                  <a:xfrm>
                    <a:off x="1824" y="3072"/>
                    <a:ext cx="48" cy="4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it-IT"/>
                  </a:p>
                </p:txBody>
              </p:sp>
              <p:sp>
                <p:nvSpPr>
                  <p:cNvPr id="33" name="Text Box 1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054" y="2832"/>
                    <a:ext cx="202" cy="19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400">
                        <a:solidFill>
                          <a:schemeClr val="accent2"/>
                        </a:solidFill>
                      </a:rPr>
                      <a:t>e</a:t>
                    </a:r>
                    <a:r>
                      <a:rPr lang="en-US" sz="1400" baseline="30000">
                        <a:solidFill>
                          <a:schemeClr val="accent2"/>
                        </a:solidFill>
                      </a:rPr>
                      <a:t>-</a:t>
                    </a:r>
                  </a:p>
                </p:txBody>
              </p:sp>
              <p:sp>
                <p:nvSpPr>
                  <p:cNvPr id="34" name="Text Box 1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102" y="3168"/>
                    <a:ext cx="202" cy="19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400">
                        <a:solidFill>
                          <a:srgbClr val="FF0000"/>
                        </a:solidFill>
                      </a:rPr>
                      <a:t>e</a:t>
                    </a:r>
                    <a:r>
                      <a:rPr lang="en-US" sz="1400" baseline="30000">
                        <a:solidFill>
                          <a:srgbClr val="FF0000"/>
                        </a:solidFill>
                      </a:rPr>
                      <a:t>-</a:t>
                    </a:r>
                  </a:p>
                </p:txBody>
              </p:sp>
            </p:grpSp>
            <p:sp>
              <p:nvSpPr>
                <p:cNvPr id="28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1033" y="1589"/>
                  <a:ext cx="1275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>
                      <a:solidFill>
                        <a:srgbClr val="6699FF"/>
                      </a:solidFill>
                    </a:rPr>
                    <a:t>Source</a:t>
                  </a:r>
                  <a:r>
                    <a:rPr lang="en-US"/>
                    <a:t> </a:t>
                  </a:r>
                  <a:r>
                    <a:rPr lang="en-US">
                      <a:solidFill>
                        <a:srgbClr val="FF0000"/>
                      </a:solidFill>
                      <a:sym typeface="Symbol" pitchFamily="18" charset="2"/>
                    </a:rPr>
                    <a:t></a:t>
                  </a:r>
                  <a:r>
                    <a:rPr lang="en-US">
                      <a:sym typeface="Symbol" pitchFamily="18" charset="2"/>
                    </a:rPr>
                    <a:t> </a:t>
                  </a:r>
                  <a:r>
                    <a:rPr lang="en-US">
                      <a:solidFill>
                        <a:srgbClr val="FF33CC"/>
                      </a:solidFill>
                      <a:sym typeface="Symbol" pitchFamily="18" charset="2"/>
                    </a:rPr>
                    <a:t>Detector</a:t>
                  </a:r>
                  <a:endParaRPr lang="en-US">
                    <a:solidFill>
                      <a:srgbClr val="996633"/>
                    </a:solidFill>
                  </a:endParaRPr>
                </a:p>
              </p:txBody>
            </p:sp>
            <p:sp>
              <p:nvSpPr>
                <p:cNvPr id="29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823" y="1796"/>
                  <a:ext cx="1649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it-IT" sz="1400"/>
                    <a:t>Easy to approach </a:t>
                  </a:r>
                  <a:r>
                    <a:rPr lang="it-IT" sz="1400">
                      <a:solidFill>
                        <a:srgbClr val="FF0000"/>
                      </a:solidFill>
                    </a:rPr>
                    <a:t>the ton scale</a:t>
                  </a:r>
                </a:p>
              </p:txBody>
            </p:sp>
          </p:grpSp>
        </p:grpSp>
        <p:grpSp>
          <p:nvGrpSpPr>
            <p:cNvPr id="6" name="Group 16"/>
            <p:cNvGrpSpPr>
              <a:grpSpLocks/>
            </p:cNvGrpSpPr>
            <p:nvPr/>
          </p:nvGrpSpPr>
          <p:grpSpPr bwMode="auto">
            <a:xfrm>
              <a:off x="204" y="2523"/>
              <a:ext cx="2222" cy="1542"/>
              <a:chOff x="522" y="2523"/>
              <a:chExt cx="2222" cy="1542"/>
            </a:xfrm>
          </p:grpSpPr>
          <p:sp>
            <p:nvSpPr>
              <p:cNvPr id="8" name="Oval 17"/>
              <p:cNvSpPr>
                <a:spLocks noChangeArrowheads="1"/>
              </p:cNvSpPr>
              <p:nvPr/>
            </p:nvSpPr>
            <p:spPr bwMode="auto">
              <a:xfrm>
                <a:off x="522" y="2523"/>
                <a:ext cx="2222" cy="154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9" name="Group 18"/>
              <p:cNvGrpSpPr>
                <a:grpSpLocks/>
              </p:cNvGrpSpPr>
              <p:nvPr/>
            </p:nvGrpSpPr>
            <p:grpSpPr bwMode="auto">
              <a:xfrm>
                <a:off x="839" y="2766"/>
                <a:ext cx="1594" cy="1027"/>
                <a:chOff x="839" y="2766"/>
                <a:chExt cx="1594" cy="1027"/>
              </a:xfrm>
            </p:grpSpPr>
            <p:sp>
              <p:nvSpPr>
                <p:cNvPr id="10" name="Rectangle 19" descr="Diagonali larghe verso l'alto"/>
                <p:cNvSpPr>
                  <a:spLocks noChangeArrowheads="1"/>
                </p:cNvSpPr>
                <p:nvPr/>
              </p:nvSpPr>
              <p:spPr bwMode="auto">
                <a:xfrm>
                  <a:off x="912" y="2795"/>
                  <a:ext cx="1488" cy="96"/>
                </a:xfrm>
                <a:prstGeom prst="rect">
                  <a:avLst/>
                </a:prstGeom>
                <a:pattFill prst="wdUpDiag">
                  <a:fgClr>
                    <a:srgbClr val="FFCCFF"/>
                  </a:fgClr>
                  <a:bgClr>
                    <a:srgbClr val="FFFFFF"/>
                  </a:bgClr>
                </a:pattFill>
                <a:ln w="9525">
                  <a:solidFill>
                    <a:srgbClr val="FF33CC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11" name="Rectangle 20" descr="Diagonali larghe verso l'alto"/>
                <p:cNvSpPr>
                  <a:spLocks noChangeArrowheads="1"/>
                </p:cNvSpPr>
                <p:nvPr/>
              </p:nvSpPr>
              <p:spPr bwMode="auto">
                <a:xfrm>
                  <a:off x="912" y="3224"/>
                  <a:ext cx="1488" cy="96"/>
                </a:xfrm>
                <a:prstGeom prst="rect">
                  <a:avLst/>
                </a:prstGeom>
                <a:pattFill prst="wdUpDiag">
                  <a:fgClr>
                    <a:srgbClr val="FFCCFF"/>
                  </a:fgClr>
                  <a:bgClr>
                    <a:srgbClr val="FFFFFF"/>
                  </a:bgClr>
                </a:pattFill>
                <a:ln w="9525">
                  <a:solidFill>
                    <a:srgbClr val="FF33CC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12" name="Rectangle 21" descr="Diagonali larghe verso l'alto"/>
                <p:cNvSpPr>
                  <a:spLocks noChangeArrowheads="1"/>
                </p:cNvSpPr>
                <p:nvPr/>
              </p:nvSpPr>
              <p:spPr bwMode="auto">
                <a:xfrm>
                  <a:off x="912" y="3008"/>
                  <a:ext cx="1488" cy="96"/>
                </a:xfrm>
                <a:prstGeom prst="rect">
                  <a:avLst/>
                </a:prstGeom>
                <a:pattFill prst="wdUpDiag">
                  <a:fgClr>
                    <a:schemeClr val="hlink"/>
                  </a:fgClr>
                  <a:bgClr>
                    <a:srgbClr val="FFFFFF"/>
                  </a:bgClr>
                </a:pattFill>
                <a:ln w="9525">
                  <a:solidFill>
                    <a:srgbClr val="6699F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13" name="Oval 22"/>
                <p:cNvSpPr>
                  <a:spLocks noChangeArrowheads="1"/>
                </p:cNvSpPr>
                <p:nvPr/>
              </p:nvSpPr>
              <p:spPr bwMode="auto">
                <a:xfrm>
                  <a:off x="1488" y="3032"/>
                  <a:ext cx="48" cy="4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14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1718" y="2792"/>
                  <a:ext cx="20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400">
                      <a:solidFill>
                        <a:schemeClr val="accent2"/>
                      </a:solidFill>
                    </a:rPr>
                    <a:t>e</a:t>
                  </a:r>
                  <a:r>
                    <a:rPr lang="en-US" sz="1400" baseline="30000">
                      <a:solidFill>
                        <a:schemeClr val="accent2"/>
                      </a:solidFill>
                    </a:rPr>
                    <a:t>-</a:t>
                  </a:r>
                </a:p>
              </p:txBody>
            </p:sp>
            <p:sp>
              <p:nvSpPr>
                <p:cNvPr id="15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1766" y="3128"/>
                  <a:ext cx="20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400">
                      <a:solidFill>
                        <a:srgbClr val="FF0000"/>
                      </a:solidFill>
                    </a:rPr>
                    <a:t>e</a:t>
                  </a:r>
                  <a:r>
                    <a:rPr lang="en-US" sz="1400" baseline="30000">
                      <a:solidFill>
                        <a:srgbClr val="FF0000"/>
                      </a:solidFill>
                    </a:rPr>
                    <a:t>-</a:t>
                  </a:r>
                </a:p>
              </p:txBody>
            </p:sp>
            <p:sp>
              <p:nvSpPr>
                <p:cNvPr id="16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1949" y="2970"/>
                  <a:ext cx="403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200">
                      <a:solidFill>
                        <a:srgbClr val="009999"/>
                      </a:solidFill>
                    </a:rPr>
                    <a:t>source</a:t>
                  </a:r>
                </a:p>
              </p:txBody>
            </p:sp>
            <p:sp>
              <p:nvSpPr>
                <p:cNvPr id="17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1938" y="3195"/>
                  <a:ext cx="462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200">
                      <a:solidFill>
                        <a:srgbClr val="FF33CC"/>
                      </a:solidFill>
                    </a:rPr>
                    <a:t>detector</a:t>
                  </a:r>
                </a:p>
              </p:txBody>
            </p:sp>
            <p:sp>
              <p:nvSpPr>
                <p:cNvPr id="18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1938" y="2766"/>
                  <a:ext cx="462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200">
                      <a:solidFill>
                        <a:srgbClr val="FF33CC"/>
                      </a:solidFill>
                    </a:rPr>
                    <a:t>detector</a:t>
                  </a:r>
                </a:p>
              </p:txBody>
            </p:sp>
            <p:sp>
              <p:nvSpPr>
                <p:cNvPr id="19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1008" y="3390"/>
                  <a:ext cx="1275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>
                      <a:solidFill>
                        <a:srgbClr val="6699FF"/>
                      </a:solidFill>
                    </a:rPr>
                    <a:t>Source</a:t>
                  </a:r>
                  <a:r>
                    <a:rPr lang="en-US">
                      <a:solidFill>
                        <a:srgbClr val="FF0000"/>
                      </a:solidFill>
                    </a:rPr>
                    <a:t> </a:t>
                  </a:r>
                  <a:r>
                    <a:rPr lang="en-US">
                      <a:solidFill>
                        <a:srgbClr val="FF0000"/>
                      </a:solidFill>
                      <a:sym typeface="Symbol" pitchFamily="18" charset="2"/>
                    </a:rPr>
                    <a:t></a:t>
                  </a:r>
                  <a:r>
                    <a:rPr lang="en-US">
                      <a:sym typeface="Symbol" pitchFamily="18" charset="2"/>
                    </a:rPr>
                    <a:t> </a:t>
                  </a:r>
                  <a:r>
                    <a:rPr lang="en-US">
                      <a:solidFill>
                        <a:srgbClr val="FF33CC"/>
                      </a:solidFill>
                      <a:sym typeface="Symbol" pitchFamily="18" charset="2"/>
                    </a:rPr>
                    <a:t>Detector</a:t>
                  </a:r>
                  <a:endParaRPr lang="en-US">
                    <a:solidFill>
                      <a:srgbClr val="FF33CC"/>
                    </a:solidFill>
                  </a:endParaRPr>
                </a:p>
              </p:txBody>
            </p:sp>
            <p:sp>
              <p:nvSpPr>
                <p:cNvPr id="20" name="Line 29"/>
                <p:cNvSpPr>
                  <a:spLocks noChangeShapeType="1"/>
                </p:cNvSpPr>
                <p:nvPr/>
              </p:nvSpPr>
              <p:spPr bwMode="auto">
                <a:xfrm flipV="1">
                  <a:off x="1565" y="2840"/>
                  <a:ext cx="226" cy="182"/>
                </a:xfrm>
                <a:prstGeom prst="line">
                  <a:avLst/>
                </a:pr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21" name="Line 30"/>
                <p:cNvSpPr>
                  <a:spLocks noChangeShapeType="1"/>
                </p:cNvSpPr>
                <p:nvPr/>
              </p:nvSpPr>
              <p:spPr bwMode="auto">
                <a:xfrm>
                  <a:off x="1549" y="3099"/>
                  <a:ext cx="272" cy="182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23" name="Text Box 31"/>
                <p:cNvSpPr txBox="1">
                  <a:spLocks noChangeArrowheads="1"/>
                </p:cNvSpPr>
                <p:nvPr/>
              </p:nvSpPr>
              <p:spPr bwMode="auto">
                <a:xfrm>
                  <a:off x="839" y="3601"/>
                  <a:ext cx="1594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it-IT" sz="1400"/>
                    <a:t>Easy to get </a:t>
                  </a:r>
                  <a:r>
                    <a:rPr lang="it-IT" sz="1400">
                      <a:solidFill>
                        <a:srgbClr val="FF0000"/>
                      </a:solidFill>
                    </a:rPr>
                    <a:t>tracking capability</a:t>
                  </a:r>
                </a:p>
              </p:txBody>
            </p:sp>
          </p:grpSp>
        </p:grpSp>
        <p:sp>
          <p:nvSpPr>
            <p:cNvPr id="7" name="AutoShape 32"/>
            <p:cNvSpPr>
              <a:spLocks noChangeArrowheads="1"/>
            </p:cNvSpPr>
            <p:nvPr/>
          </p:nvSpPr>
          <p:spPr bwMode="auto">
            <a:xfrm>
              <a:off x="1156" y="2115"/>
              <a:ext cx="318" cy="317"/>
            </a:xfrm>
            <a:prstGeom prst="upDownArrow">
              <a:avLst>
                <a:gd name="adj1" fmla="val 50000"/>
                <a:gd name="adj2" fmla="val 20000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35" name="Group 33"/>
          <p:cNvGrpSpPr>
            <a:grpSpLocks/>
          </p:cNvGrpSpPr>
          <p:nvPr/>
        </p:nvGrpSpPr>
        <p:grpSpPr bwMode="auto">
          <a:xfrm>
            <a:off x="5149850" y="1124347"/>
            <a:ext cx="3527425" cy="5616575"/>
            <a:chOff x="3243" y="527"/>
            <a:chExt cx="2222" cy="3538"/>
          </a:xfrm>
        </p:grpSpPr>
        <p:grpSp>
          <p:nvGrpSpPr>
            <p:cNvPr id="36" name="Group 34"/>
            <p:cNvGrpSpPr>
              <a:grpSpLocks/>
            </p:cNvGrpSpPr>
            <p:nvPr/>
          </p:nvGrpSpPr>
          <p:grpSpPr bwMode="auto">
            <a:xfrm>
              <a:off x="3243" y="527"/>
              <a:ext cx="2222" cy="1542"/>
              <a:chOff x="3077" y="783"/>
              <a:chExt cx="2222" cy="1542"/>
            </a:xfrm>
          </p:grpSpPr>
          <p:sp>
            <p:nvSpPr>
              <p:cNvPr id="47" name="Oval 35"/>
              <p:cNvSpPr>
                <a:spLocks noChangeArrowheads="1"/>
              </p:cNvSpPr>
              <p:nvPr/>
            </p:nvSpPr>
            <p:spPr bwMode="auto">
              <a:xfrm>
                <a:off x="3077" y="783"/>
                <a:ext cx="2222" cy="154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8" name="Text Box 36"/>
              <p:cNvSpPr txBox="1">
                <a:spLocks noChangeArrowheads="1"/>
              </p:cNvSpPr>
              <p:nvPr/>
            </p:nvSpPr>
            <p:spPr bwMode="auto">
              <a:xfrm>
                <a:off x="3288" y="1516"/>
                <a:ext cx="1984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it-IT" dirty="0">
                    <a:solidFill>
                      <a:srgbClr val="00CC00"/>
                    </a:solidFill>
                  </a:rPr>
                  <a:t>High energy resolution</a:t>
                </a:r>
                <a:r>
                  <a:rPr lang="it-IT" dirty="0"/>
                  <a:t> </a:t>
                </a:r>
                <a:r>
                  <a:rPr lang="it-IT" dirty="0" smtClean="0">
                    <a:solidFill>
                      <a:schemeClr val="accent2"/>
                    </a:solidFill>
                  </a:rPr>
                  <a:t>(</a:t>
                </a:r>
                <a:r>
                  <a:rPr lang="it-IT" dirty="0" smtClean="0">
                    <a:solidFill>
                      <a:schemeClr val="accent2"/>
                    </a:solidFill>
                    <a:latin typeface="Arial"/>
                    <a:cs typeface="Arial"/>
                  </a:rPr>
                  <a:t>«1</a:t>
                </a:r>
                <a:r>
                  <a:rPr lang="it-IT" dirty="0" smtClean="0">
                    <a:solidFill>
                      <a:schemeClr val="accent2"/>
                    </a:solidFill>
                  </a:rPr>
                  <a:t>%)</a:t>
                </a:r>
                <a:endParaRPr lang="it-IT" dirty="0">
                  <a:solidFill>
                    <a:schemeClr val="accent2"/>
                  </a:solidFill>
                </a:endParaRPr>
              </a:p>
              <a:p>
                <a:r>
                  <a:rPr lang="it-IT" dirty="0">
                    <a:solidFill>
                      <a:srgbClr val="FF0000"/>
                    </a:solidFill>
                  </a:rPr>
                  <a:t>No tracking capability</a:t>
                </a:r>
              </a:p>
            </p:txBody>
          </p:sp>
          <p:sp>
            <p:nvSpPr>
              <p:cNvPr id="49" name="Text Box 37"/>
              <p:cNvSpPr txBox="1">
                <a:spLocks noChangeArrowheads="1"/>
              </p:cNvSpPr>
              <p:nvPr/>
            </p:nvSpPr>
            <p:spPr bwMode="auto">
              <a:xfrm>
                <a:off x="3243" y="1877"/>
                <a:ext cx="1826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it-IT" sz="1400"/>
                  <a:t>Easy to </a:t>
                </a:r>
                <a:r>
                  <a:rPr lang="it-IT" sz="1400">
                    <a:solidFill>
                      <a:srgbClr val="FF0000"/>
                    </a:solidFill>
                  </a:rPr>
                  <a:t>reject 2</a:t>
                </a:r>
                <a:r>
                  <a:rPr lang="it-IT" sz="1400">
                    <a:solidFill>
                      <a:srgbClr val="FF0000"/>
                    </a:solidFill>
                    <a:latin typeface="Symbol" pitchFamily="18" charset="2"/>
                  </a:rPr>
                  <a:t>n</a:t>
                </a:r>
                <a:r>
                  <a:rPr lang="it-IT" sz="1400">
                    <a:solidFill>
                      <a:srgbClr val="FF0000"/>
                    </a:solidFill>
                  </a:rPr>
                  <a:t> DBD background</a:t>
                </a:r>
              </a:p>
            </p:txBody>
          </p:sp>
          <p:grpSp>
            <p:nvGrpSpPr>
              <p:cNvPr id="50" name="Group 38"/>
              <p:cNvGrpSpPr>
                <a:grpSpLocks/>
              </p:cNvGrpSpPr>
              <p:nvPr/>
            </p:nvGrpSpPr>
            <p:grpSpPr bwMode="auto">
              <a:xfrm>
                <a:off x="3939" y="874"/>
                <a:ext cx="635" cy="688"/>
                <a:chOff x="3061" y="1888"/>
                <a:chExt cx="635" cy="688"/>
              </a:xfrm>
            </p:grpSpPr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auto">
                <a:xfrm flipV="1">
                  <a:off x="3061" y="1888"/>
                  <a:ext cx="0" cy="68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auto">
                <a:xfrm>
                  <a:off x="3061" y="2568"/>
                  <a:ext cx="635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53" name="Freeform 41"/>
                <p:cNvSpPr>
                  <a:spLocks/>
                </p:cNvSpPr>
                <p:nvPr/>
              </p:nvSpPr>
              <p:spPr bwMode="auto">
                <a:xfrm>
                  <a:off x="3061" y="2054"/>
                  <a:ext cx="454" cy="522"/>
                </a:xfrm>
                <a:custGeom>
                  <a:avLst/>
                  <a:gdLst>
                    <a:gd name="T0" fmla="*/ 0 w 454"/>
                    <a:gd name="T1" fmla="*/ 106 h 522"/>
                    <a:gd name="T2" fmla="*/ 91 w 454"/>
                    <a:gd name="T3" fmla="*/ 15 h 522"/>
                    <a:gd name="T4" fmla="*/ 227 w 454"/>
                    <a:gd name="T5" fmla="*/ 197 h 522"/>
                    <a:gd name="T6" fmla="*/ 409 w 454"/>
                    <a:gd name="T7" fmla="*/ 469 h 522"/>
                    <a:gd name="T8" fmla="*/ 454 w 454"/>
                    <a:gd name="T9" fmla="*/ 514 h 5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4"/>
                    <a:gd name="T16" fmla="*/ 0 h 522"/>
                    <a:gd name="T17" fmla="*/ 454 w 454"/>
                    <a:gd name="T18" fmla="*/ 522 h 5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4" h="522">
                      <a:moveTo>
                        <a:pt x="0" y="106"/>
                      </a:moveTo>
                      <a:cubicBezTo>
                        <a:pt x="26" y="53"/>
                        <a:pt x="53" y="0"/>
                        <a:pt x="91" y="15"/>
                      </a:cubicBezTo>
                      <a:cubicBezTo>
                        <a:pt x="129" y="30"/>
                        <a:pt x="174" y="122"/>
                        <a:pt x="227" y="197"/>
                      </a:cubicBezTo>
                      <a:cubicBezTo>
                        <a:pt x="280" y="272"/>
                        <a:pt x="371" y="416"/>
                        <a:pt x="409" y="469"/>
                      </a:cubicBezTo>
                      <a:cubicBezTo>
                        <a:pt x="447" y="522"/>
                        <a:pt x="447" y="507"/>
                        <a:pt x="454" y="514"/>
                      </a:cubicBezTo>
                    </a:path>
                  </a:pathLst>
                </a:custGeom>
                <a:noFill/>
                <a:ln w="28575" cmpd="sng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auto">
                <a:xfrm>
                  <a:off x="3515" y="2120"/>
                  <a:ext cx="0" cy="454"/>
                </a:xfrm>
                <a:prstGeom prst="line">
                  <a:avLst/>
                </a:prstGeom>
                <a:noFill/>
                <a:ln w="28575">
                  <a:solidFill>
                    <a:srgbClr val="00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</p:grpSp>
        </p:grpSp>
        <p:grpSp>
          <p:nvGrpSpPr>
            <p:cNvPr id="37" name="Group 43"/>
            <p:cNvGrpSpPr>
              <a:grpSpLocks/>
            </p:cNvGrpSpPr>
            <p:nvPr/>
          </p:nvGrpSpPr>
          <p:grpSpPr bwMode="auto">
            <a:xfrm>
              <a:off x="3243" y="2523"/>
              <a:ext cx="2222" cy="1542"/>
              <a:chOff x="3061" y="2387"/>
              <a:chExt cx="2222" cy="1542"/>
            </a:xfrm>
          </p:grpSpPr>
          <p:sp>
            <p:nvSpPr>
              <p:cNvPr id="39" name="Oval 44"/>
              <p:cNvSpPr>
                <a:spLocks noChangeArrowheads="1"/>
              </p:cNvSpPr>
              <p:nvPr/>
            </p:nvSpPr>
            <p:spPr bwMode="auto">
              <a:xfrm>
                <a:off x="3061" y="2387"/>
                <a:ext cx="2222" cy="154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0" name="Text Box 45"/>
              <p:cNvSpPr txBox="1">
                <a:spLocks noChangeArrowheads="1"/>
              </p:cNvSpPr>
              <p:nvPr/>
            </p:nvSpPr>
            <p:spPr bwMode="auto">
              <a:xfrm>
                <a:off x="3288" y="3067"/>
                <a:ext cx="1952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it-IT" dirty="0">
                    <a:solidFill>
                      <a:srgbClr val="FF0000"/>
                    </a:solidFill>
                  </a:rPr>
                  <a:t>Low energy resolution</a:t>
                </a:r>
                <a:r>
                  <a:rPr lang="it-IT" dirty="0"/>
                  <a:t> </a:t>
                </a:r>
                <a:r>
                  <a:rPr lang="it-IT" dirty="0" smtClean="0">
                    <a:solidFill>
                      <a:schemeClr val="accent2"/>
                    </a:solidFill>
                  </a:rPr>
                  <a:t>≥1%)</a:t>
                </a:r>
                <a:endParaRPr lang="it-IT" dirty="0">
                  <a:solidFill>
                    <a:schemeClr val="accent2"/>
                  </a:solidFill>
                </a:endParaRPr>
              </a:p>
              <a:p>
                <a:r>
                  <a:rPr lang="it-IT" dirty="0">
                    <a:solidFill>
                      <a:srgbClr val="00CC00"/>
                    </a:solidFill>
                  </a:rPr>
                  <a:t>Tracking capability</a:t>
                </a:r>
              </a:p>
            </p:txBody>
          </p:sp>
          <p:sp>
            <p:nvSpPr>
              <p:cNvPr id="41" name="Text Box 46"/>
              <p:cNvSpPr txBox="1">
                <a:spLocks noChangeArrowheads="1"/>
              </p:cNvSpPr>
              <p:nvPr/>
            </p:nvSpPr>
            <p:spPr bwMode="auto">
              <a:xfrm>
                <a:off x="3294" y="3385"/>
                <a:ext cx="1864" cy="4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it-IT" sz="1400" dirty="0"/>
                  <a:t>Easy to approach </a:t>
                </a:r>
                <a:r>
                  <a:rPr lang="it-IT" sz="1400" dirty="0">
                    <a:solidFill>
                      <a:srgbClr val="FF0000"/>
                    </a:solidFill>
                  </a:rPr>
                  <a:t>zero </a:t>
                </a:r>
                <a:r>
                  <a:rPr lang="it-IT" sz="1400" dirty="0" smtClean="0">
                    <a:solidFill>
                      <a:srgbClr val="FF0000"/>
                    </a:solidFill>
                  </a:rPr>
                  <a:t>background</a:t>
                </a:r>
                <a:endParaRPr lang="it-IT" sz="1400" dirty="0">
                  <a:solidFill>
                    <a:srgbClr val="FF0000"/>
                  </a:solidFill>
                </a:endParaRPr>
              </a:p>
              <a:p>
                <a:pPr algn="ctr"/>
                <a:r>
                  <a:rPr lang="it-IT" sz="1400" dirty="0"/>
                  <a:t>(with the exception of </a:t>
                </a:r>
              </a:p>
              <a:p>
                <a:pPr algn="ctr"/>
                <a:r>
                  <a:rPr lang="it-IT" sz="1400" dirty="0"/>
                  <a:t>2</a:t>
                </a:r>
                <a:r>
                  <a:rPr lang="it-IT" sz="1400" dirty="0">
                    <a:latin typeface="Symbol" pitchFamily="18" charset="2"/>
                  </a:rPr>
                  <a:t>n</a:t>
                </a:r>
                <a:r>
                  <a:rPr lang="it-IT" sz="1400" dirty="0"/>
                  <a:t> DBD component)</a:t>
                </a:r>
              </a:p>
            </p:txBody>
          </p:sp>
          <p:grpSp>
            <p:nvGrpSpPr>
              <p:cNvPr id="42" name="Group 47"/>
              <p:cNvGrpSpPr>
                <a:grpSpLocks/>
              </p:cNvGrpSpPr>
              <p:nvPr/>
            </p:nvGrpSpPr>
            <p:grpSpPr bwMode="auto">
              <a:xfrm>
                <a:off x="3923" y="2416"/>
                <a:ext cx="635" cy="688"/>
                <a:chOff x="3923" y="2198"/>
                <a:chExt cx="635" cy="688"/>
              </a:xfrm>
            </p:grpSpPr>
            <p:sp>
              <p:nvSpPr>
                <p:cNvPr id="43" name="Line 48"/>
                <p:cNvSpPr>
                  <a:spLocks noChangeShapeType="1"/>
                </p:cNvSpPr>
                <p:nvPr/>
              </p:nvSpPr>
              <p:spPr bwMode="auto">
                <a:xfrm flipV="1">
                  <a:off x="3923" y="2198"/>
                  <a:ext cx="0" cy="68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44" name="Line 49"/>
                <p:cNvSpPr>
                  <a:spLocks noChangeShapeType="1"/>
                </p:cNvSpPr>
                <p:nvPr/>
              </p:nvSpPr>
              <p:spPr bwMode="auto">
                <a:xfrm>
                  <a:off x="3923" y="2878"/>
                  <a:ext cx="635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45" name="Freeform 50"/>
                <p:cNvSpPr>
                  <a:spLocks/>
                </p:cNvSpPr>
                <p:nvPr/>
              </p:nvSpPr>
              <p:spPr bwMode="auto">
                <a:xfrm>
                  <a:off x="3923" y="2364"/>
                  <a:ext cx="454" cy="522"/>
                </a:xfrm>
                <a:custGeom>
                  <a:avLst/>
                  <a:gdLst>
                    <a:gd name="T0" fmla="*/ 0 w 454"/>
                    <a:gd name="T1" fmla="*/ 106 h 522"/>
                    <a:gd name="T2" fmla="*/ 91 w 454"/>
                    <a:gd name="T3" fmla="*/ 15 h 522"/>
                    <a:gd name="T4" fmla="*/ 227 w 454"/>
                    <a:gd name="T5" fmla="*/ 197 h 522"/>
                    <a:gd name="T6" fmla="*/ 409 w 454"/>
                    <a:gd name="T7" fmla="*/ 469 h 522"/>
                    <a:gd name="T8" fmla="*/ 454 w 454"/>
                    <a:gd name="T9" fmla="*/ 514 h 5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4"/>
                    <a:gd name="T16" fmla="*/ 0 h 522"/>
                    <a:gd name="T17" fmla="*/ 454 w 454"/>
                    <a:gd name="T18" fmla="*/ 522 h 5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4" h="522">
                      <a:moveTo>
                        <a:pt x="0" y="106"/>
                      </a:moveTo>
                      <a:cubicBezTo>
                        <a:pt x="26" y="53"/>
                        <a:pt x="53" y="0"/>
                        <a:pt x="91" y="15"/>
                      </a:cubicBezTo>
                      <a:cubicBezTo>
                        <a:pt x="129" y="30"/>
                        <a:pt x="174" y="122"/>
                        <a:pt x="227" y="197"/>
                      </a:cubicBezTo>
                      <a:cubicBezTo>
                        <a:pt x="280" y="272"/>
                        <a:pt x="371" y="416"/>
                        <a:pt x="409" y="469"/>
                      </a:cubicBezTo>
                      <a:cubicBezTo>
                        <a:pt x="447" y="522"/>
                        <a:pt x="447" y="507"/>
                        <a:pt x="454" y="514"/>
                      </a:cubicBezTo>
                    </a:path>
                  </a:pathLst>
                </a:custGeom>
                <a:noFill/>
                <a:ln w="28575" cmpd="sng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46" name="Freeform 51"/>
                <p:cNvSpPr>
                  <a:spLocks/>
                </p:cNvSpPr>
                <p:nvPr/>
              </p:nvSpPr>
              <p:spPr bwMode="auto">
                <a:xfrm>
                  <a:off x="4195" y="2779"/>
                  <a:ext cx="273" cy="91"/>
                </a:xfrm>
                <a:custGeom>
                  <a:avLst/>
                  <a:gdLst>
                    <a:gd name="T0" fmla="*/ 0 w 273"/>
                    <a:gd name="T1" fmla="*/ 91 h 91"/>
                    <a:gd name="T2" fmla="*/ 91 w 273"/>
                    <a:gd name="T3" fmla="*/ 45 h 91"/>
                    <a:gd name="T4" fmla="*/ 137 w 273"/>
                    <a:gd name="T5" fmla="*/ 0 h 91"/>
                    <a:gd name="T6" fmla="*/ 182 w 273"/>
                    <a:gd name="T7" fmla="*/ 45 h 91"/>
                    <a:gd name="T8" fmla="*/ 273 w 273"/>
                    <a:gd name="T9" fmla="*/ 91 h 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3"/>
                    <a:gd name="T16" fmla="*/ 0 h 91"/>
                    <a:gd name="T17" fmla="*/ 273 w 273"/>
                    <a:gd name="T18" fmla="*/ 91 h 9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3" h="91">
                      <a:moveTo>
                        <a:pt x="0" y="91"/>
                      </a:moveTo>
                      <a:cubicBezTo>
                        <a:pt x="34" y="75"/>
                        <a:pt x="68" y="60"/>
                        <a:pt x="91" y="45"/>
                      </a:cubicBezTo>
                      <a:cubicBezTo>
                        <a:pt x="114" y="30"/>
                        <a:pt x="122" y="0"/>
                        <a:pt x="137" y="0"/>
                      </a:cubicBezTo>
                      <a:cubicBezTo>
                        <a:pt x="152" y="0"/>
                        <a:pt x="159" y="30"/>
                        <a:pt x="182" y="45"/>
                      </a:cubicBezTo>
                      <a:cubicBezTo>
                        <a:pt x="205" y="60"/>
                        <a:pt x="258" y="83"/>
                        <a:pt x="273" y="91"/>
                      </a:cubicBezTo>
                    </a:path>
                  </a:pathLst>
                </a:custGeom>
                <a:noFill/>
                <a:ln w="28575" cmpd="sng">
                  <a:solidFill>
                    <a:srgbClr val="00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</p:grpSp>
        </p:grpSp>
        <p:sp>
          <p:nvSpPr>
            <p:cNvPr id="38" name="AutoShape 52"/>
            <p:cNvSpPr>
              <a:spLocks noChangeArrowheads="1"/>
            </p:cNvSpPr>
            <p:nvPr/>
          </p:nvSpPr>
          <p:spPr bwMode="auto">
            <a:xfrm>
              <a:off x="4224" y="2129"/>
              <a:ext cx="318" cy="317"/>
            </a:xfrm>
            <a:prstGeom prst="upDownArrow">
              <a:avLst>
                <a:gd name="adj1" fmla="val 50000"/>
                <a:gd name="adj2" fmla="val 20000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55" name="Group 53"/>
          <p:cNvGrpSpPr>
            <a:grpSpLocks/>
          </p:cNvGrpSpPr>
          <p:nvPr/>
        </p:nvGrpSpPr>
        <p:grpSpPr bwMode="auto">
          <a:xfrm>
            <a:off x="137561" y="2488044"/>
            <a:ext cx="8786818" cy="3821123"/>
            <a:chOff x="114" y="1386"/>
            <a:chExt cx="5535" cy="2407"/>
          </a:xfrm>
        </p:grpSpPr>
        <p:sp>
          <p:nvSpPr>
            <p:cNvPr id="56" name="Text Box 54"/>
            <p:cNvSpPr txBox="1">
              <a:spLocks noChangeArrowheads="1"/>
            </p:cNvSpPr>
            <p:nvPr/>
          </p:nvSpPr>
          <p:spPr bwMode="auto">
            <a:xfrm>
              <a:off x="114" y="1386"/>
              <a:ext cx="5535" cy="1028"/>
            </a:xfrm>
            <a:prstGeom prst="rect">
              <a:avLst/>
            </a:prstGeom>
            <a:solidFill>
              <a:srgbClr val="EAEAEA">
                <a:alpha val="89804"/>
              </a:srgbClr>
            </a:solidFill>
            <a:ln w="3810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it-IT" sz="1600" b="1" dirty="0" smtClean="0">
                  <a:solidFill>
                    <a:srgbClr val="FF0000"/>
                  </a:solidFill>
                  <a:latin typeface="+mn-lt"/>
                </a:rPr>
                <a:t>SUPERNEMO </a:t>
              </a:r>
              <a:r>
                <a:rPr lang="it-IT" sz="1600" b="1" dirty="0">
                  <a:latin typeface="+mn-lt"/>
                </a:rPr>
                <a:t>-</a:t>
              </a:r>
              <a:r>
                <a:rPr lang="it-IT" sz="1600" b="1" dirty="0">
                  <a:solidFill>
                    <a:srgbClr val="FF0000"/>
                  </a:solidFill>
                  <a:latin typeface="+mn-lt"/>
                </a:rPr>
                <a:t> </a:t>
              </a:r>
              <a:r>
                <a:rPr lang="it-IT" sz="1400" baseline="30000" dirty="0">
                  <a:solidFill>
                    <a:schemeClr val="accent2"/>
                  </a:solidFill>
                  <a:latin typeface="+mn-lt"/>
                </a:rPr>
                <a:t>82</a:t>
              </a:r>
              <a:r>
                <a:rPr lang="it-IT" sz="1400" dirty="0">
                  <a:solidFill>
                    <a:schemeClr val="accent2"/>
                  </a:solidFill>
                  <a:latin typeface="+mn-lt"/>
                </a:rPr>
                <a:t>Se </a:t>
              </a:r>
              <a:r>
                <a:rPr lang="it-IT" sz="1400" dirty="0">
                  <a:latin typeface="+mn-lt"/>
                </a:rPr>
                <a:t>or</a:t>
              </a:r>
              <a:r>
                <a:rPr lang="it-IT" sz="1400" dirty="0">
                  <a:solidFill>
                    <a:schemeClr val="accent2"/>
                  </a:solidFill>
                  <a:latin typeface="+mn-lt"/>
                </a:rPr>
                <a:t> </a:t>
              </a:r>
              <a:r>
                <a:rPr lang="it-IT" sz="1400" baseline="30000" dirty="0">
                  <a:solidFill>
                    <a:schemeClr val="accent2"/>
                  </a:solidFill>
                  <a:latin typeface="+mn-lt"/>
                </a:rPr>
                <a:t>150</a:t>
              </a:r>
              <a:r>
                <a:rPr lang="it-IT" sz="1400" dirty="0">
                  <a:solidFill>
                    <a:schemeClr val="accent2"/>
                  </a:solidFill>
                  <a:latin typeface="+mn-lt"/>
                </a:rPr>
                <a:t>Nd</a:t>
              </a:r>
            </a:p>
            <a:p>
              <a:r>
                <a:rPr lang="it-IT" sz="1400" dirty="0">
                  <a:latin typeface="+mn-lt"/>
                </a:rPr>
                <a:t>Modules with source foils, tracking (drift chamber in Geiger mode) and calorimetric (low Z scintillator) sections</a:t>
              </a:r>
            </a:p>
            <a:p>
              <a:r>
                <a:rPr lang="it-IT" sz="1400" dirty="0">
                  <a:latin typeface="+mn-lt"/>
                </a:rPr>
                <a:t>Magnetic field for charge sign</a:t>
              </a:r>
            </a:p>
            <a:p>
              <a:r>
                <a:rPr lang="it-IT" sz="1400" dirty="0">
                  <a:latin typeface="+mn-lt"/>
                </a:rPr>
                <a:t>Possible configuration: 20 modules with 5 kg source for each module </a:t>
              </a:r>
              <a:r>
                <a:rPr lang="it-IT" sz="1400" dirty="0">
                  <a:latin typeface="+mn-lt"/>
                  <a:sym typeface="Symbol" pitchFamily="18" charset="2"/>
                </a:rPr>
                <a:t> </a:t>
              </a:r>
              <a:r>
                <a:rPr lang="it-IT" sz="1400" dirty="0">
                  <a:solidFill>
                    <a:schemeClr val="accent2"/>
                  </a:solidFill>
                  <a:latin typeface="+mn-lt"/>
                  <a:sym typeface="Symbol" pitchFamily="18" charset="2"/>
                </a:rPr>
                <a:t>100 Kg in </a:t>
              </a:r>
              <a:r>
                <a:rPr lang="it-IT" sz="1400" dirty="0">
                  <a:latin typeface="+mn-lt"/>
                  <a:sym typeface="Symbol" pitchFamily="18" charset="2"/>
                </a:rPr>
                <a:t>Modane extension</a:t>
              </a:r>
            </a:p>
            <a:p>
              <a:r>
                <a:rPr lang="it-IT" sz="1400" dirty="0">
                  <a:latin typeface="+mn-lt"/>
                </a:rPr>
                <a:t>Energy resolution: </a:t>
              </a:r>
              <a:r>
                <a:rPr lang="it-IT" sz="1400" dirty="0">
                  <a:solidFill>
                    <a:schemeClr val="accent2"/>
                  </a:solidFill>
                  <a:latin typeface="+mn-lt"/>
                </a:rPr>
                <a:t>4 % FWHM</a:t>
              </a:r>
            </a:p>
            <a:p>
              <a:r>
                <a:rPr lang="it-IT" sz="1400" dirty="0">
                  <a:latin typeface="+mn-lt"/>
                </a:rPr>
                <a:t>it can take advantage of NEMO3 </a:t>
              </a:r>
              <a:r>
                <a:rPr lang="it-IT" sz="1400" dirty="0" smtClean="0">
                  <a:latin typeface="+mn-lt"/>
                </a:rPr>
                <a:t>experience</a:t>
              </a:r>
            </a:p>
          </p:txBody>
        </p:sp>
        <p:grpSp>
          <p:nvGrpSpPr>
            <p:cNvPr id="57" name="Group 55"/>
            <p:cNvGrpSpPr>
              <a:grpSpLocks/>
            </p:cNvGrpSpPr>
            <p:nvPr/>
          </p:nvGrpSpPr>
          <p:grpSpPr bwMode="auto">
            <a:xfrm flipV="1">
              <a:off x="2236" y="2432"/>
              <a:ext cx="401" cy="1353"/>
              <a:chOff x="2276" y="528"/>
              <a:chExt cx="322" cy="1353"/>
            </a:xfrm>
          </p:grpSpPr>
          <p:sp>
            <p:nvSpPr>
              <p:cNvPr id="61" name="Line 56"/>
              <p:cNvSpPr>
                <a:spLocks noChangeShapeType="1"/>
              </p:cNvSpPr>
              <p:nvPr/>
            </p:nvSpPr>
            <p:spPr bwMode="auto">
              <a:xfrm>
                <a:off x="2276" y="534"/>
                <a:ext cx="310" cy="0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2" name="Line 57"/>
              <p:cNvSpPr>
                <a:spLocks noChangeShapeType="1"/>
              </p:cNvSpPr>
              <p:nvPr/>
            </p:nvSpPr>
            <p:spPr bwMode="auto">
              <a:xfrm>
                <a:off x="2598" y="528"/>
                <a:ext cx="0" cy="1353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58" name="Group 58"/>
            <p:cNvGrpSpPr>
              <a:grpSpLocks/>
            </p:cNvGrpSpPr>
            <p:nvPr/>
          </p:nvGrpSpPr>
          <p:grpSpPr bwMode="auto">
            <a:xfrm flipH="1" flipV="1">
              <a:off x="3089" y="2432"/>
              <a:ext cx="413" cy="1361"/>
              <a:chOff x="2167" y="520"/>
              <a:chExt cx="413" cy="1361"/>
            </a:xfrm>
          </p:grpSpPr>
          <p:sp>
            <p:nvSpPr>
              <p:cNvPr id="59" name="Line 59"/>
              <p:cNvSpPr>
                <a:spLocks noChangeShapeType="1"/>
              </p:cNvSpPr>
              <p:nvPr/>
            </p:nvSpPr>
            <p:spPr bwMode="auto">
              <a:xfrm>
                <a:off x="2167" y="524"/>
                <a:ext cx="408" cy="0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0" name="Line 60"/>
              <p:cNvSpPr>
                <a:spLocks noChangeShapeType="1"/>
              </p:cNvSpPr>
              <p:nvPr/>
            </p:nvSpPr>
            <p:spPr bwMode="auto">
              <a:xfrm flipH="1">
                <a:off x="2575" y="520"/>
                <a:ext cx="5" cy="1361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it-IT"/>
              </a:p>
            </p:txBody>
          </p:sp>
        </p:grpSp>
      </p:grpSp>
      <p:sp>
        <p:nvSpPr>
          <p:cNvPr id="63" name="Rectangle 755"/>
          <p:cNvSpPr>
            <a:spLocks noChangeArrowheads="1"/>
          </p:cNvSpPr>
          <p:nvPr/>
        </p:nvSpPr>
        <p:spPr bwMode="auto">
          <a:xfrm>
            <a:off x="539750" y="6596459"/>
            <a:ext cx="2873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4" name="Rectangle 2"/>
          <p:cNvSpPr txBox="1">
            <a:spLocks noChangeArrowheads="1"/>
          </p:cNvSpPr>
          <p:nvPr/>
        </p:nvSpPr>
        <p:spPr>
          <a:xfrm>
            <a:off x="467544" y="125760"/>
            <a:ext cx="8204448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Class 3 experiments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2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3" grpId="1" animBg="1"/>
      <p:bldP spid="63" grpId="2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9" name="Rectangle 2"/>
          <p:cNvSpPr txBox="1">
            <a:spLocks noChangeArrowheads="1"/>
          </p:cNvSpPr>
          <p:nvPr/>
        </p:nvSpPr>
        <p:spPr>
          <a:xfrm>
            <a:off x="35496" y="413792"/>
            <a:ext cx="8856984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kern="0" dirty="0" err="1" smtClean="0"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ea typeface="+mj-ea"/>
                <a:cs typeface="+mj-cs"/>
              </a:rPr>
              <a:t>SuperNEMO</a:t>
            </a:r>
            <a:endParaRPr kumimoji="0" lang="en-US" sz="4000" b="1" i="0" u="none" strike="noStrike" kern="0" cap="none" spc="0" normalizeH="0" baseline="0" noProof="0" dirty="0" smtClean="0">
              <a:ln>
                <a:noFill/>
              </a:ln>
              <a:solidFill>
                <a:srgbClr val="FFCC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73" name="TextBox 4"/>
          <p:cNvSpPr txBox="1"/>
          <p:nvPr/>
        </p:nvSpPr>
        <p:spPr>
          <a:xfrm>
            <a:off x="7740352" y="116632"/>
            <a:ext cx="1183337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C000"/>
                </a:solidFill>
                <a:latin typeface="+mn-lt"/>
              </a:rPr>
              <a:t>CLASS 3</a:t>
            </a:r>
            <a:endParaRPr lang="it-IT" b="1" dirty="0" smtClean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7504" y="1441807"/>
            <a:ext cx="532859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C000"/>
                </a:solidFill>
                <a:latin typeface="+mn-lt"/>
              </a:rPr>
              <a:t>Technique/location</a:t>
            </a:r>
            <a:r>
              <a:rPr lang="en-GB" b="1" dirty="0" smtClean="0">
                <a:solidFill>
                  <a:schemeClr val="bg1"/>
                </a:solidFill>
                <a:latin typeface="+mn-lt"/>
              </a:rPr>
              <a:t>: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 </a:t>
            </a:r>
          </a:p>
          <a:p>
            <a:r>
              <a:rPr lang="en-GB" dirty="0" smtClean="0">
                <a:solidFill>
                  <a:schemeClr val="bg1"/>
                </a:solidFill>
                <a:latin typeface="+mn-lt"/>
              </a:rPr>
              <a:t>tracking </a:t>
            </a:r>
            <a:r>
              <a:rPr lang="en-GB" dirty="0">
                <a:solidFill>
                  <a:schemeClr val="bg1"/>
                </a:solidFill>
                <a:latin typeface="+mn-lt"/>
              </a:rPr>
              <a:t>G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eiger cells+ plastic scintillator  – </a:t>
            </a:r>
            <a:r>
              <a:rPr lang="en-GB" dirty="0" err="1" smtClean="0">
                <a:solidFill>
                  <a:schemeClr val="bg1"/>
                </a:solidFill>
                <a:latin typeface="+mn-lt"/>
              </a:rPr>
              <a:t>Modane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 (France) – evolution of NEMO-3</a:t>
            </a:r>
          </a:p>
          <a:p>
            <a:endParaRPr lang="en-GB" dirty="0" smtClean="0">
              <a:solidFill>
                <a:schemeClr val="bg1"/>
              </a:solidFill>
              <a:latin typeface="+mn-lt"/>
            </a:endParaRPr>
          </a:p>
          <a:p>
            <a:r>
              <a:rPr lang="en-GB" b="1" dirty="0" smtClean="0">
                <a:solidFill>
                  <a:srgbClr val="FFC000"/>
                </a:solidFill>
                <a:latin typeface="+mn-lt"/>
              </a:rPr>
              <a:t>Source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: choice flexibility (</a:t>
            </a:r>
            <a:r>
              <a:rPr lang="en-GB" baseline="30000" dirty="0" smtClean="0">
                <a:solidFill>
                  <a:schemeClr val="bg1"/>
                </a:solidFill>
                <a:latin typeface="+mn-lt"/>
              </a:rPr>
              <a:t>82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Se, </a:t>
            </a:r>
            <a:r>
              <a:rPr lang="en-GB" baseline="30000" dirty="0" smtClean="0">
                <a:solidFill>
                  <a:schemeClr val="bg1"/>
                </a:solidFill>
                <a:latin typeface="+mn-lt"/>
              </a:rPr>
              <a:t>150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Nd, </a:t>
            </a:r>
            <a:r>
              <a:rPr lang="en-GB" baseline="30000" dirty="0" smtClean="0">
                <a:solidFill>
                  <a:schemeClr val="bg1"/>
                </a:solidFill>
                <a:latin typeface="+mn-lt"/>
              </a:rPr>
              <a:t>48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Ca) </a:t>
            </a:r>
          </a:p>
          <a:p>
            <a:r>
              <a:rPr lang="en-US" dirty="0">
                <a:solidFill>
                  <a:srgbClr val="FFC000"/>
                </a:solidFill>
                <a:sym typeface="Symbol" pitchFamily="18" charset="2"/>
              </a:rPr>
              <a:t> 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options (assuming 100 kg of materials):</a:t>
            </a:r>
          </a:p>
          <a:p>
            <a:r>
              <a:rPr lang="en-GB" b="1" dirty="0" smtClean="0">
                <a:solidFill>
                  <a:schemeClr val="bg1"/>
                </a:solidFill>
                <a:latin typeface="+mn-lt"/>
              </a:rPr>
              <a:t>- </a:t>
            </a:r>
            <a:r>
              <a:rPr lang="en-GB" b="1" dirty="0" smtClean="0">
                <a:solidFill>
                  <a:srgbClr val="FFC000"/>
                </a:solidFill>
                <a:latin typeface="+mn-lt"/>
              </a:rPr>
              <a:t>7x10</a:t>
            </a:r>
            <a:r>
              <a:rPr lang="en-GB" b="1" baseline="30000" dirty="0" smtClean="0">
                <a:solidFill>
                  <a:srgbClr val="FFC000"/>
                </a:solidFill>
                <a:latin typeface="+mn-lt"/>
              </a:rPr>
              <a:t>26 82</a:t>
            </a:r>
            <a:r>
              <a:rPr lang="en-GB" b="1" dirty="0" smtClean="0">
                <a:solidFill>
                  <a:srgbClr val="FFC000"/>
                </a:solidFill>
                <a:latin typeface="+mn-lt"/>
              </a:rPr>
              <a:t>Se nuclides (baseline)</a:t>
            </a:r>
          </a:p>
          <a:p>
            <a:pPr>
              <a:buFontTx/>
              <a:buChar char="-"/>
            </a:pPr>
            <a:r>
              <a:rPr lang="en-GB" b="1" dirty="0" smtClean="0">
                <a:solidFill>
                  <a:schemeClr val="bg1"/>
                </a:solidFill>
                <a:latin typeface="+mn-lt"/>
              </a:rPr>
              <a:t> 2.5x10</a:t>
            </a:r>
            <a:r>
              <a:rPr lang="en-GB" b="1" baseline="30000" dirty="0" smtClean="0">
                <a:solidFill>
                  <a:schemeClr val="bg1"/>
                </a:solidFill>
                <a:latin typeface="+mn-lt"/>
              </a:rPr>
              <a:t>26 150</a:t>
            </a:r>
            <a:r>
              <a:rPr lang="en-GB" b="1" dirty="0" smtClean="0">
                <a:solidFill>
                  <a:schemeClr val="bg1"/>
                </a:solidFill>
                <a:latin typeface="+mn-lt"/>
              </a:rPr>
              <a:t>Nd nuclides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 (it depends on the possibility of laser isotope separation – </a:t>
            </a:r>
            <a:r>
              <a:rPr lang="en-GB" dirty="0" smtClean="0">
                <a:solidFill>
                  <a:srgbClr val="FFC000"/>
                </a:solidFill>
                <a:latin typeface="+mn-lt"/>
              </a:rPr>
              <a:t>now revival at CEA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)</a:t>
            </a:r>
          </a:p>
          <a:p>
            <a:r>
              <a:rPr lang="en-GB" dirty="0" smtClean="0">
                <a:solidFill>
                  <a:schemeClr val="bg1"/>
                </a:solidFill>
                <a:latin typeface="+mn-lt"/>
              </a:rPr>
              <a:t>It is in the form of a thin foil (~40 mg/cm</a:t>
            </a:r>
            <a:r>
              <a:rPr lang="en-GB" baseline="30000" dirty="0" smtClean="0">
                <a:solidFill>
                  <a:schemeClr val="bg1"/>
                </a:solidFill>
                <a:latin typeface="+mn-lt"/>
              </a:rPr>
              <a:t>2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)</a:t>
            </a:r>
          </a:p>
          <a:p>
            <a:pPr>
              <a:buFontTx/>
              <a:buChar char="-"/>
            </a:pPr>
            <a:endParaRPr lang="en-GB" dirty="0" smtClean="0">
              <a:solidFill>
                <a:schemeClr val="bg1"/>
              </a:solidFill>
              <a:latin typeface="+mn-lt"/>
            </a:endParaRPr>
          </a:p>
          <a:p>
            <a:r>
              <a:rPr lang="en-GB" b="1" dirty="0" smtClean="0">
                <a:solidFill>
                  <a:srgbClr val="FFC000"/>
                </a:solidFill>
                <a:latin typeface="+mn-lt"/>
              </a:rPr>
              <a:t>Sensitivity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: </a:t>
            </a:r>
            <a:r>
              <a:rPr lang="fr-FR" dirty="0" smtClean="0">
                <a:solidFill>
                  <a:schemeClr val="bg1"/>
                </a:solidFill>
                <a:latin typeface="+mn-lt"/>
              </a:rPr>
              <a:t>53 – 145 </a:t>
            </a:r>
            <a:r>
              <a:rPr lang="fr-FR" dirty="0" err="1" smtClean="0">
                <a:solidFill>
                  <a:schemeClr val="bg1"/>
                </a:solidFill>
                <a:latin typeface="+mn-lt"/>
              </a:rPr>
              <a:t>meV</a:t>
            </a:r>
            <a:r>
              <a:rPr lang="fr-FR" dirty="0" smtClean="0">
                <a:solidFill>
                  <a:schemeClr val="bg1"/>
                </a:solidFill>
                <a:latin typeface="+mn-lt"/>
              </a:rPr>
              <a:t> (for </a:t>
            </a:r>
            <a:r>
              <a:rPr lang="fr-FR" baseline="30000" dirty="0" smtClean="0">
                <a:solidFill>
                  <a:schemeClr val="bg1"/>
                </a:solidFill>
                <a:latin typeface="+mn-lt"/>
              </a:rPr>
              <a:t>82</a:t>
            </a:r>
            <a:r>
              <a:rPr lang="fr-FR" dirty="0" smtClean="0">
                <a:solidFill>
                  <a:schemeClr val="bg1"/>
                </a:solidFill>
                <a:latin typeface="+mn-lt"/>
              </a:rPr>
              <a:t>Se)</a:t>
            </a:r>
          </a:p>
          <a:p>
            <a:endParaRPr lang="en-GB" dirty="0" smtClean="0">
              <a:solidFill>
                <a:schemeClr val="bg1"/>
              </a:solidFill>
              <a:latin typeface="+mn-lt"/>
            </a:endParaRPr>
          </a:p>
          <a:p>
            <a:r>
              <a:rPr lang="en-GB" b="1" dirty="0" smtClean="0">
                <a:solidFill>
                  <a:srgbClr val="FFC000"/>
                </a:solidFill>
                <a:latin typeface="+mn-lt"/>
              </a:rPr>
              <a:t>Status/Timeline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: demonstrator module in 2014 (~7 kg)</a:t>
            </a:r>
          </a:p>
          <a:p>
            <a:r>
              <a:rPr lang="en-GB" dirty="0" smtClean="0">
                <a:solidFill>
                  <a:schemeClr val="bg1"/>
                </a:solidFill>
                <a:latin typeface="+mn-lt"/>
              </a:rPr>
              <a:t>After that, construction of 20 modules estimated in 2 years </a:t>
            </a:r>
            <a:endParaRPr lang="it-IT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77361" y="1080095"/>
            <a:ext cx="3587127" cy="5517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8616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35496" y="-16158"/>
            <a:ext cx="9144000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9" name="Rectangle 2"/>
          <p:cNvSpPr txBox="1">
            <a:spLocks noChangeArrowheads="1"/>
          </p:cNvSpPr>
          <p:nvPr/>
        </p:nvSpPr>
        <p:spPr>
          <a:xfrm>
            <a:off x="35496" y="413792"/>
            <a:ext cx="8856984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kern="0" dirty="0" err="1" smtClean="0"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ea typeface="+mj-ea"/>
                <a:cs typeface="+mj-cs"/>
              </a:rPr>
              <a:t>SuperNEMO</a:t>
            </a:r>
            <a:r>
              <a:rPr lang="en-US" sz="4000" b="1" kern="0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ea typeface="+mj-ea"/>
                <a:cs typeface="+mj-cs"/>
              </a:rPr>
              <a:t> - challenges</a:t>
            </a:r>
            <a:endParaRPr kumimoji="0" lang="en-US" sz="4000" b="1" i="0" u="none" strike="noStrike" kern="0" cap="none" spc="0" normalizeH="0" baseline="0" noProof="0" dirty="0" smtClean="0">
              <a:ln>
                <a:noFill/>
              </a:ln>
              <a:solidFill>
                <a:srgbClr val="FFCC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73" name="TextBox 4"/>
          <p:cNvSpPr txBox="1"/>
          <p:nvPr/>
        </p:nvSpPr>
        <p:spPr>
          <a:xfrm>
            <a:off x="7740352" y="116632"/>
            <a:ext cx="1183337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C000"/>
                </a:solidFill>
                <a:latin typeface="+mn-lt"/>
              </a:rPr>
              <a:t>CLASS 3</a:t>
            </a:r>
            <a:endParaRPr lang="it-IT" b="1" dirty="0" smtClean="0">
              <a:solidFill>
                <a:srgbClr val="FFC000"/>
              </a:solidFill>
              <a:latin typeface="+mn-lt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36" y="1558098"/>
            <a:ext cx="8332020" cy="2302950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323528" y="1115452"/>
            <a:ext cx="31774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  <a:latin typeface="+mn-lt"/>
              </a:rPr>
              <a:t>Improvements </a:t>
            </a:r>
            <a:r>
              <a:rPr lang="en-US" b="1" dirty="0" err="1" smtClean="0">
                <a:solidFill>
                  <a:srgbClr val="FFC000"/>
                </a:solidFill>
                <a:latin typeface="+mn-lt"/>
              </a:rPr>
              <a:t>wrt</a:t>
            </a:r>
            <a:r>
              <a:rPr lang="en-US" b="1" dirty="0" smtClean="0">
                <a:solidFill>
                  <a:srgbClr val="FFC000"/>
                </a:solidFill>
                <a:latin typeface="+mn-lt"/>
              </a:rPr>
              <a:t> NEMO3</a:t>
            </a:r>
            <a:endParaRPr lang="fr-FR" b="1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95536" y="4293096"/>
            <a:ext cx="1721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  <a:latin typeface="+mn-lt"/>
              </a:rPr>
              <a:t>Demonstrated</a:t>
            </a:r>
            <a:endParaRPr lang="fr-FR" b="1" dirty="0">
              <a:solidFill>
                <a:srgbClr val="FFC000"/>
              </a:solidFill>
              <a:latin typeface="+mn-lt"/>
            </a:endParaRPr>
          </a:p>
        </p:txBody>
      </p:sp>
      <p:cxnSp>
        <p:nvCxnSpPr>
          <p:cNvPr id="6" name="Connecteur droit avec flèche 5"/>
          <p:cNvCxnSpPr/>
          <p:nvPr/>
        </p:nvCxnSpPr>
        <p:spPr>
          <a:xfrm flipV="1">
            <a:off x="2267744" y="2709573"/>
            <a:ext cx="5112568" cy="1768189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79512" y="2781581"/>
            <a:ext cx="8712968" cy="575411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395536" y="4725144"/>
            <a:ext cx="79544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3"/>
                </a:solidFill>
                <a:latin typeface="+mn-lt"/>
              </a:rPr>
              <a:t>This target contamination corresponds to 1 event /(100 kg y) in the ROI</a:t>
            </a:r>
          </a:p>
          <a:p>
            <a:r>
              <a:rPr lang="en-US" dirty="0" smtClean="0">
                <a:solidFill>
                  <a:schemeClr val="accent3"/>
                </a:solidFill>
                <a:latin typeface="+mn-lt"/>
              </a:rPr>
              <a:t>(same level expected from 2</a:t>
            </a:r>
            <a:r>
              <a:rPr lang="en-US" dirty="0" smtClean="0">
                <a:solidFill>
                  <a:schemeClr val="accent3"/>
                </a:solidFill>
                <a:latin typeface="Symbol" pitchFamily="18" charset="2"/>
              </a:rPr>
              <a:t>n</a:t>
            </a:r>
            <a:r>
              <a:rPr lang="en-US" dirty="0" smtClean="0">
                <a:solidFill>
                  <a:schemeClr val="accent3"/>
                </a:solidFill>
                <a:latin typeface="+mn-lt"/>
              </a:rPr>
              <a:t> DBD)</a:t>
            </a:r>
            <a:endParaRPr lang="fr-FR" dirty="0">
              <a:solidFill>
                <a:schemeClr val="accent3"/>
              </a:solidFill>
              <a:latin typeface="+mn-lt"/>
            </a:endParaRPr>
          </a:p>
        </p:txBody>
      </p:sp>
      <p:cxnSp>
        <p:nvCxnSpPr>
          <p:cNvPr id="18" name="Connecteur droit 17"/>
          <p:cNvCxnSpPr/>
          <p:nvPr/>
        </p:nvCxnSpPr>
        <p:spPr>
          <a:xfrm>
            <a:off x="179512" y="2781581"/>
            <a:ext cx="0" cy="2266728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>
            <a:off x="179512" y="5048309"/>
            <a:ext cx="216024" cy="1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899592" y="5507940"/>
            <a:ext cx="7047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3"/>
                </a:solidFill>
                <a:latin typeface="+mn-lt"/>
              </a:rPr>
              <a:t>Crucial: process of purification of Se and subsequent diagnostic</a:t>
            </a:r>
            <a:endParaRPr lang="fr-FR" dirty="0">
              <a:solidFill>
                <a:schemeClr val="accent3"/>
              </a:solidFill>
              <a:latin typeface="+mn-lt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1187624" y="6021288"/>
            <a:ext cx="6643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3"/>
                </a:solidFill>
                <a:latin typeface="+mn-lt"/>
              </a:rPr>
              <a:t>BiPo3 in  in </a:t>
            </a:r>
            <a:r>
              <a:rPr lang="en-US" dirty="0" err="1" smtClean="0">
                <a:solidFill>
                  <a:schemeClr val="accent3"/>
                </a:solidFill>
                <a:latin typeface="+mn-lt"/>
              </a:rPr>
              <a:t>Canfranc</a:t>
            </a:r>
            <a:r>
              <a:rPr lang="en-US" dirty="0" smtClean="0">
                <a:solidFill>
                  <a:schemeClr val="accent3"/>
                </a:solidFill>
                <a:latin typeface="+mn-lt"/>
              </a:rPr>
              <a:t> </a:t>
            </a:r>
            <a:r>
              <a:rPr lang="en-US" dirty="0">
                <a:solidFill>
                  <a:srgbClr val="FFC000"/>
                </a:solidFill>
                <a:latin typeface="+mn-lt"/>
                <a:sym typeface="Symbol" pitchFamily="18" charset="2"/>
              </a:rPr>
              <a:t> </a:t>
            </a:r>
            <a:r>
              <a:rPr lang="en-US" dirty="0" smtClean="0">
                <a:solidFill>
                  <a:srgbClr val="FFC000"/>
                </a:solidFill>
                <a:latin typeface="+mn-lt"/>
                <a:sym typeface="Symbol" pitchFamily="18" charset="2"/>
              </a:rPr>
              <a:t>start data taking at the end of 2011</a:t>
            </a:r>
            <a:endParaRPr lang="fr-FR" dirty="0">
              <a:solidFill>
                <a:schemeClr val="accent3"/>
              </a:solidFill>
              <a:latin typeface="+mn-lt"/>
            </a:endParaRPr>
          </a:p>
        </p:txBody>
      </p:sp>
      <p:cxnSp>
        <p:nvCxnSpPr>
          <p:cNvPr id="27" name="Connecteur droit avec flèche 26"/>
          <p:cNvCxnSpPr/>
          <p:nvPr/>
        </p:nvCxnSpPr>
        <p:spPr>
          <a:xfrm flipH="1">
            <a:off x="4716016" y="5085184"/>
            <a:ext cx="648073" cy="422756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/>
          <p:nvPr/>
        </p:nvCxnSpPr>
        <p:spPr>
          <a:xfrm flipH="1">
            <a:off x="5364089" y="5886564"/>
            <a:ext cx="864096" cy="211378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8912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35496" y="-41898"/>
            <a:ext cx="9144000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9" name="Rectangle 2"/>
          <p:cNvSpPr txBox="1">
            <a:spLocks noChangeArrowheads="1"/>
          </p:cNvSpPr>
          <p:nvPr/>
        </p:nvSpPr>
        <p:spPr>
          <a:xfrm>
            <a:off x="35496" y="413792"/>
            <a:ext cx="8856984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kern="0" dirty="0" err="1" smtClean="0"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ea typeface="+mj-ea"/>
                <a:cs typeface="+mj-cs"/>
              </a:rPr>
              <a:t>SuperNEMO</a:t>
            </a:r>
            <a:r>
              <a:rPr lang="en-US" sz="4000" b="1" kern="0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ea typeface="+mj-ea"/>
                <a:cs typeface="+mj-cs"/>
              </a:rPr>
              <a:t> - features</a:t>
            </a:r>
            <a:endParaRPr kumimoji="0" lang="en-US" sz="4000" b="1" i="0" u="none" strike="noStrike" kern="0" cap="none" spc="0" normalizeH="0" baseline="0" noProof="0" dirty="0" smtClean="0">
              <a:ln>
                <a:noFill/>
              </a:ln>
              <a:solidFill>
                <a:srgbClr val="FFCC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73" name="TextBox 4"/>
          <p:cNvSpPr txBox="1"/>
          <p:nvPr/>
        </p:nvSpPr>
        <p:spPr>
          <a:xfrm>
            <a:off x="7740352" y="116632"/>
            <a:ext cx="1183337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C000"/>
                </a:solidFill>
                <a:latin typeface="+mn-lt"/>
              </a:rPr>
              <a:t>CLASS 3</a:t>
            </a:r>
            <a:endParaRPr lang="it-IT" b="1" dirty="0" smtClean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79512" y="2229832"/>
            <a:ext cx="393873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C000"/>
                </a:solidFill>
                <a:latin typeface="+mn-lt"/>
              </a:rPr>
              <a:t>Unique in its capability to reconstruct electron tracks</a:t>
            </a:r>
          </a:p>
          <a:p>
            <a:pPr algn="ctr"/>
            <a:endParaRPr lang="en-US" sz="2000" b="1" dirty="0">
              <a:solidFill>
                <a:srgbClr val="FFC000"/>
              </a:solidFill>
              <a:latin typeface="+mn-lt"/>
            </a:endParaRPr>
          </a:p>
          <a:p>
            <a:pPr algn="ctr"/>
            <a:endParaRPr lang="en-US" sz="2000" b="1" dirty="0" smtClean="0">
              <a:solidFill>
                <a:srgbClr val="FFC000"/>
              </a:solidFill>
              <a:latin typeface="+mn-lt"/>
            </a:endParaRPr>
          </a:p>
          <a:p>
            <a:pPr algn="ctr"/>
            <a:r>
              <a:rPr lang="en-US" sz="2000" b="1" dirty="0" smtClean="0">
                <a:solidFill>
                  <a:schemeClr val="accent3"/>
                </a:solidFill>
                <a:latin typeface="+mn-lt"/>
              </a:rPr>
              <a:t>Very useful to identify </a:t>
            </a:r>
          </a:p>
          <a:p>
            <a:pPr algn="ctr"/>
            <a:r>
              <a:rPr lang="en-US" sz="2000" b="1" dirty="0" smtClean="0">
                <a:solidFill>
                  <a:schemeClr val="accent3"/>
                </a:solidFill>
                <a:latin typeface="+mn-lt"/>
              </a:rPr>
              <a:t>the 0</a:t>
            </a:r>
            <a:r>
              <a:rPr lang="en-US" sz="2000" b="1" dirty="0" smtClean="0">
                <a:solidFill>
                  <a:schemeClr val="accent3"/>
                </a:solidFill>
                <a:latin typeface="Symbol" pitchFamily="18" charset="2"/>
              </a:rPr>
              <a:t>n</a:t>
            </a:r>
            <a:r>
              <a:rPr lang="en-US" sz="2000" b="1" dirty="0" smtClean="0">
                <a:solidFill>
                  <a:schemeClr val="accent3"/>
                </a:solidFill>
                <a:latin typeface="+mn-lt"/>
              </a:rPr>
              <a:t> DBD mechanism </a:t>
            </a:r>
          </a:p>
          <a:p>
            <a:pPr algn="ctr"/>
            <a:r>
              <a:rPr lang="en-US" sz="2000" b="1" dirty="0" smtClean="0">
                <a:solidFill>
                  <a:schemeClr val="accent3"/>
                </a:solidFill>
                <a:latin typeface="+mn-lt"/>
              </a:rPr>
              <a:t>and exotic processes</a:t>
            </a:r>
            <a:endParaRPr lang="fr-FR" sz="2000" b="1" dirty="0">
              <a:solidFill>
                <a:schemeClr val="accent3"/>
              </a:solidFill>
              <a:latin typeface="+mn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187624" y="5661248"/>
            <a:ext cx="70003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C000"/>
                </a:solidFill>
                <a:latin typeface="+mn-lt"/>
              </a:rPr>
              <a:t>BUT</a:t>
            </a:r>
            <a:r>
              <a:rPr lang="en-US" sz="2000" b="1" dirty="0" smtClean="0">
                <a:solidFill>
                  <a:schemeClr val="accent3"/>
                </a:solidFill>
                <a:latin typeface="+mn-lt"/>
              </a:rPr>
              <a:t> it is not easy to achieve 1 ton sensitive mass (importance of </a:t>
            </a:r>
            <a:r>
              <a:rPr lang="en-US" sz="2000" b="1" baseline="30000" dirty="0" smtClean="0">
                <a:solidFill>
                  <a:schemeClr val="accent3"/>
                </a:solidFill>
                <a:latin typeface="+mn-lt"/>
              </a:rPr>
              <a:t>150</a:t>
            </a:r>
            <a:r>
              <a:rPr lang="en-US" sz="2000" b="1" dirty="0" smtClean="0">
                <a:solidFill>
                  <a:schemeClr val="accent3"/>
                </a:solidFill>
                <a:latin typeface="+mn-lt"/>
              </a:rPr>
              <a:t>Nd option)</a:t>
            </a:r>
            <a:endParaRPr lang="fr-FR" sz="2000" b="1" dirty="0">
              <a:solidFill>
                <a:schemeClr val="accent3"/>
              </a:solidFill>
              <a:latin typeface="+mn-lt"/>
            </a:endParaRPr>
          </a:p>
        </p:txBody>
      </p:sp>
      <p:pic>
        <p:nvPicPr>
          <p:cNvPr id="2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45" b="29560"/>
          <a:stretch/>
        </p:blipFill>
        <p:spPr bwMode="auto">
          <a:xfrm>
            <a:off x="4381765" y="1777380"/>
            <a:ext cx="4438707" cy="309178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Connecteur droit avec flèche 4"/>
          <p:cNvCxnSpPr/>
          <p:nvPr/>
        </p:nvCxnSpPr>
        <p:spPr>
          <a:xfrm>
            <a:off x="3923928" y="2564904"/>
            <a:ext cx="1872208" cy="758366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>
            <a:off x="2148881" y="2992323"/>
            <a:ext cx="0" cy="379183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8377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35496" y="-41898"/>
            <a:ext cx="9144000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9" name="Rectangle 2"/>
          <p:cNvSpPr txBox="1">
            <a:spLocks noChangeArrowheads="1"/>
          </p:cNvSpPr>
          <p:nvPr/>
        </p:nvSpPr>
        <p:spPr>
          <a:xfrm>
            <a:off x="35496" y="413792"/>
            <a:ext cx="8856984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kern="0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ea typeface="+mj-ea"/>
                <a:cs typeface="+mj-cs"/>
              </a:rPr>
              <a:t>Direct measurement of </a:t>
            </a:r>
            <a:r>
              <a:rPr lang="en-US" sz="4000" b="1" kern="0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Symbol" pitchFamily="18" charset="2"/>
                <a:ea typeface="+mj-ea"/>
                <a:cs typeface="+mj-cs"/>
              </a:rPr>
              <a:t>n</a:t>
            </a:r>
            <a:r>
              <a:rPr lang="en-US" sz="4000" b="1" kern="0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ea typeface="+mj-ea"/>
                <a:cs typeface="+mj-cs"/>
              </a:rPr>
              <a:t> mass</a:t>
            </a:r>
            <a:endParaRPr kumimoji="0" lang="en-US" sz="4000" b="1" i="0" u="none" strike="noStrike" kern="0" cap="none" spc="0" normalizeH="0" baseline="0" noProof="0" dirty="0" smtClean="0">
              <a:ln>
                <a:noFill/>
              </a:ln>
              <a:solidFill>
                <a:srgbClr val="FFCC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grpSp>
        <p:nvGrpSpPr>
          <p:cNvPr id="10" name="Group 18"/>
          <p:cNvGrpSpPr>
            <a:grpSpLocks/>
          </p:cNvGrpSpPr>
          <p:nvPr/>
        </p:nvGrpSpPr>
        <p:grpSpPr bwMode="auto">
          <a:xfrm>
            <a:off x="468313" y="1412875"/>
            <a:ext cx="8358186" cy="4248149"/>
            <a:chOff x="295" y="573"/>
            <a:chExt cx="5265" cy="2676"/>
          </a:xfrm>
        </p:grpSpPr>
        <p:sp>
          <p:nvSpPr>
            <p:cNvPr id="11" name="Text Box 6"/>
            <p:cNvSpPr txBox="1">
              <a:spLocks noChangeArrowheads="1"/>
            </p:cNvSpPr>
            <p:nvPr/>
          </p:nvSpPr>
          <p:spPr bwMode="auto">
            <a:xfrm>
              <a:off x="295" y="573"/>
              <a:ext cx="5265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rgbClr val="FFC000"/>
                  </a:solidFill>
                  <a:latin typeface="+mn-lt"/>
                </a:rPr>
                <a:t>A beta </a:t>
              </a:r>
              <a:r>
                <a:rPr lang="en-US" b="1" dirty="0">
                  <a:solidFill>
                    <a:srgbClr val="FFC000"/>
                  </a:solidFill>
                  <a:latin typeface="+mn-lt"/>
                </a:rPr>
                <a:t>spectrum is </a:t>
              </a:r>
              <a:r>
                <a:rPr lang="en-US" b="1" dirty="0" smtClean="0">
                  <a:solidFill>
                    <a:srgbClr val="FFC000"/>
                  </a:solidFill>
                  <a:latin typeface="+mn-lt"/>
                </a:rPr>
                <a:t>modified by a finite</a:t>
              </a:r>
              <a:r>
                <a:rPr lang="en-US" b="1" dirty="0" smtClean="0">
                  <a:solidFill>
                    <a:srgbClr val="FFC000"/>
                  </a:solidFill>
                  <a:latin typeface="Symbol" pitchFamily="18" charset="2"/>
                </a:rPr>
                <a:t> n </a:t>
              </a:r>
              <a:r>
                <a:rPr lang="en-US" b="1" dirty="0" smtClean="0">
                  <a:solidFill>
                    <a:srgbClr val="FFC000"/>
                  </a:solidFill>
                  <a:latin typeface="+mn-lt"/>
                </a:rPr>
                <a:t>mass close to the end-point Q</a:t>
              </a:r>
              <a:endParaRPr lang="en-US" b="1" dirty="0">
                <a:solidFill>
                  <a:srgbClr val="FFC000"/>
                </a:solidFill>
                <a:latin typeface="+mn-lt"/>
              </a:endParaRPr>
            </a:p>
          </p:txBody>
        </p:sp>
        <p:pic>
          <p:nvPicPr>
            <p:cNvPr id="12" name="Picture 12" descr="beta_decay_tritium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008" b="-188"/>
            <a:stretch>
              <a:fillRect/>
            </a:stretch>
          </p:blipFill>
          <p:spPr bwMode="auto">
            <a:xfrm>
              <a:off x="613" y="891"/>
              <a:ext cx="4671" cy="23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 Box 14"/>
            <p:cNvSpPr txBox="1">
              <a:spLocks noChangeArrowheads="1"/>
            </p:cNvSpPr>
            <p:nvPr/>
          </p:nvSpPr>
          <p:spPr bwMode="auto">
            <a:xfrm>
              <a:off x="4368" y="3011"/>
              <a:ext cx="644" cy="192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400" b="1"/>
                <a:t>E – Q [eV]</a:t>
              </a:r>
            </a:p>
          </p:txBody>
        </p:sp>
        <p:sp>
          <p:nvSpPr>
            <p:cNvPr id="14" name="Text Box 17"/>
            <p:cNvSpPr txBox="1">
              <a:spLocks noChangeArrowheads="1"/>
            </p:cNvSpPr>
            <p:nvPr/>
          </p:nvSpPr>
          <p:spPr bwMode="auto">
            <a:xfrm>
              <a:off x="1057" y="2419"/>
              <a:ext cx="842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400">
                  <a:solidFill>
                    <a:srgbClr val="996633"/>
                  </a:solidFill>
                </a:rPr>
                <a:t>Tritium</a:t>
              </a:r>
            </a:p>
            <a:p>
              <a:r>
                <a:rPr lang="en-US" sz="1400">
                  <a:solidFill>
                    <a:srgbClr val="996633"/>
                  </a:solidFill>
                </a:rPr>
                <a:t>as an example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1159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35496" y="-41898"/>
            <a:ext cx="9144000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9" name="Rectangle 2"/>
          <p:cNvSpPr txBox="1">
            <a:spLocks noChangeArrowheads="1"/>
          </p:cNvSpPr>
          <p:nvPr/>
        </p:nvSpPr>
        <p:spPr>
          <a:xfrm>
            <a:off x="35496" y="341784"/>
            <a:ext cx="8856984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kern="0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ea typeface="+mj-ea"/>
                <a:cs typeface="+mj-cs"/>
              </a:rPr>
              <a:t>Approaches</a:t>
            </a:r>
            <a:endParaRPr kumimoji="0" lang="en-US" sz="4000" b="1" i="0" u="none" strike="noStrike" kern="0" cap="none" spc="0" normalizeH="0" baseline="0" noProof="0" dirty="0" smtClean="0">
              <a:ln>
                <a:noFill/>
              </a:ln>
              <a:solidFill>
                <a:srgbClr val="FFCC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grpSp>
        <p:nvGrpSpPr>
          <p:cNvPr id="9" name="Group 33"/>
          <p:cNvGrpSpPr>
            <a:grpSpLocks/>
          </p:cNvGrpSpPr>
          <p:nvPr/>
        </p:nvGrpSpPr>
        <p:grpSpPr bwMode="auto">
          <a:xfrm>
            <a:off x="534988" y="3932386"/>
            <a:ext cx="8594720" cy="2524125"/>
            <a:chOff x="337" y="2254"/>
            <a:chExt cx="5414" cy="1590"/>
          </a:xfrm>
        </p:grpSpPr>
        <p:sp>
          <p:nvSpPr>
            <p:cNvPr id="15" name="Text Box 10"/>
            <p:cNvSpPr txBox="1">
              <a:spLocks noChangeArrowheads="1"/>
            </p:cNvSpPr>
            <p:nvPr/>
          </p:nvSpPr>
          <p:spPr bwMode="auto">
            <a:xfrm>
              <a:off x="1889" y="2617"/>
              <a:ext cx="3862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285750" indent="-285750">
                <a:buClr>
                  <a:srgbClr val="FFFF00"/>
                </a:buClr>
                <a:buFont typeface="Wingdings" pitchFamily="2" charset="2"/>
                <a:buChar char="Ø"/>
              </a:pPr>
              <a:r>
                <a:rPr lang="en-US" dirty="0">
                  <a:solidFill>
                    <a:schemeClr val="bg1"/>
                  </a:solidFill>
                  <a:latin typeface="+mn-lt"/>
                </a:rPr>
                <a:t> determine all the “visible” energy of the decay with a </a:t>
              </a:r>
              <a:r>
                <a:rPr lang="en-US" dirty="0" smtClean="0">
                  <a:solidFill>
                    <a:schemeClr val="bg1"/>
                  </a:solidFill>
                  <a:latin typeface="+mn-lt"/>
                </a:rPr>
                <a:t> high resolution low </a:t>
              </a:r>
              <a:r>
                <a:rPr lang="en-US" dirty="0">
                  <a:solidFill>
                    <a:schemeClr val="bg1"/>
                  </a:solidFill>
                  <a:latin typeface="+mn-lt"/>
                </a:rPr>
                <a:t>energy “nuclear” detector </a:t>
              </a:r>
            </a:p>
          </p:txBody>
        </p:sp>
        <p:sp>
          <p:nvSpPr>
            <p:cNvPr id="16" name="Text Box 12"/>
            <p:cNvSpPr txBox="1">
              <a:spLocks noChangeArrowheads="1"/>
            </p:cNvSpPr>
            <p:nvPr/>
          </p:nvSpPr>
          <p:spPr bwMode="auto">
            <a:xfrm>
              <a:off x="1885" y="3067"/>
              <a:ext cx="2261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285750" indent="-285750">
                <a:buClr>
                  <a:srgbClr val="FFFF00"/>
                </a:buClr>
                <a:buFont typeface="Wingdings" pitchFamily="2" charset="2"/>
                <a:buChar char="Ø"/>
              </a:pPr>
              <a:r>
                <a:rPr lang="en-US" dirty="0">
                  <a:solidFill>
                    <a:schemeClr val="bg1"/>
                  </a:solidFill>
                  <a:latin typeface="+mn-lt"/>
                </a:rPr>
                <a:t> cryogenic </a:t>
              </a:r>
              <a:r>
                <a:rPr lang="en-US" dirty="0" err="1">
                  <a:solidFill>
                    <a:schemeClr val="bg1"/>
                  </a:solidFill>
                  <a:latin typeface="+mn-lt"/>
                </a:rPr>
                <a:t>microcalorimeters</a:t>
              </a: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7" name="Text Box 13"/>
            <p:cNvSpPr txBox="1">
              <a:spLocks noChangeArrowheads="1"/>
            </p:cNvSpPr>
            <p:nvPr/>
          </p:nvSpPr>
          <p:spPr bwMode="auto">
            <a:xfrm>
              <a:off x="1882" y="3376"/>
              <a:ext cx="2825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285750" indent="-285750">
                <a:buClr>
                  <a:srgbClr val="FFFF00"/>
                </a:buClr>
                <a:buFont typeface="Wingdings" pitchFamily="2" charset="2"/>
                <a:buChar char="Ø"/>
              </a:pPr>
              <a:r>
                <a:rPr lang="en-US">
                  <a:solidFill>
                    <a:schemeClr val="bg1"/>
                  </a:solidFill>
                  <a:latin typeface="+mn-lt"/>
                </a:rPr>
                <a:t> present achieved sensitivity: </a:t>
              </a:r>
              <a:r>
                <a:rPr lang="en-US">
                  <a:solidFill>
                    <a:schemeClr val="bg1"/>
                  </a:solidFill>
                  <a:latin typeface="+mn-lt"/>
                  <a:sym typeface="Symbol" pitchFamily="18" charset="2"/>
                </a:rPr>
                <a:t> </a:t>
              </a:r>
              <a:r>
                <a:rPr lang="en-US">
                  <a:solidFill>
                    <a:schemeClr val="bg1"/>
                  </a:solidFill>
                  <a:latin typeface="+mn-lt"/>
                </a:rPr>
                <a:t>10 eV</a:t>
              </a:r>
            </a:p>
          </p:txBody>
        </p:sp>
        <p:sp>
          <p:nvSpPr>
            <p:cNvPr id="18" name="Text Box 14"/>
            <p:cNvSpPr txBox="1">
              <a:spLocks noChangeArrowheads="1"/>
            </p:cNvSpPr>
            <p:nvPr/>
          </p:nvSpPr>
          <p:spPr bwMode="auto">
            <a:xfrm>
              <a:off x="1885" y="3611"/>
              <a:ext cx="297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285750" indent="-285750">
                <a:buClr>
                  <a:srgbClr val="FFFF00"/>
                </a:buClr>
                <a:buFont typeface="Wingdings" pitchFamily="2" charset="2"/>
                <a:buChar char="Ø"/>
              </a:pPr>
              <a:r>
                <a:rPr lang="en-US">
                  <a:solidFill>
                    <a:schemeClr val="bg1"/>
                  </a:solidFill>
                  <a:latin typeface="+mn-lt"/>
                </a:rPr>
                <a:t> future planned sensitivity: </a:t>
              </a:r>
              <a:r>
                <a:rPr lang="en-US">
                  <a:solidFill>
                    <a:schemeClr val="bg1"/>
                  </a:solidFill>
                  <a:latin typeface="+mn-lt"/>
                  <a:sym typeface="Symbol" pitchFamily="18" charset="2"/>
                </a:rPr>
                <a:t>under study</a:t>
              </a:r>
              <a:endParaRPr lang="en-US">
                <a:solidFill>
                  <a:schemeClr val="bg1"/>
                </a:solidFill>
                <a:latin typeface="+mn-lt"/>
              </a:endParaRPr>
            </a:p>
          </p:txBody>
        </p:sp>
        <p:grpSp>
          <p:nvGrpSpPr>
            <p:cNvPr id="20" name="Group 20"/>
            <p:cNvGrpSpPr>
              <a:grpSpLocks/>
            </p:cNvGrpSpPr>
            <p:nvPr/>
          </p:nvGrpSpPr>
          <p:grpSpPr bwMode="auto">
            <a:xfrm>
              <a:off x="337" y="2254"/>
              <a:ext cx="4442" cy="290"/>
              <a:chOff x="97" y="2254"/>
              <a:chExt cx="4442" cy="290"/>
            </a:xfrm>
          </p:grpSpPr>
          <p:sp>
            <p:nvSpPr>
              <p:cNvPr id="21" name="Text Box 9"/>
              <p:cNvSpPr txBox="1">
                <a:spLocks noChangeArrowheads="1"/>
              </p:cNvSpPr>
              <p:nvPr/>
            </p:nvSpPr>
            <p:spPr bwMode="auto">
              <a:xfrm>
                <a:off x="378" y="2254"/>
                <a:ext cx="4161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2000" dirty="0">
                    <a:solidFill>
                      <a:srgbClr val="FFC000"/>
                    </a:solidFill>
                    <a:latin typeface="+mn-lt"/>
                  </a:rPr>
                  <a:t>source </a:t>
                </a:r>
                <a:r>
                  <a:rPr lang="en-US" sz="2000" dirty="0">
                    <a:solidFill>
                      <a:srgbClr val="FFC000"/>
                    </a:solidFill>
                    <a:latin typeface="+mn-lt"/>
                    <a:sym typeface="Symbol" pitchFamily="18" charset="2"/>
                  </a:rPr>
                  <a:t> </a:t>
                </a:r>
                <a:r>
                  <a:rPr lang="en-US" sz="2000" dirty="0">
                    <a:solidFill>
                      <a:srgbClr val="FFC000"/>
                    </a:solidFill>
                    <a:latin typeface="+mn-lt"/>
                  </a:rPr>
                  <a:t>detector </a:t>
                </a:r>
                <a:r>
                  <a:rPr lang="en-US" sz="2000" dirty="0" smtClean="0">
                    <a:solidFill>
                      <a:srgbClr val="FFC000"/>
                    </a:solidFill>
                    <a:latin typeface="+mn-lt"/>
                  </a:rPr>
                  <a:t> </a:t>
                </a:r>
                <a:r>
                  <a:rPr lang="en-US" sz="2000" dirty="0">
                    <a:solidFill>
                      <a:srgbClr val="FFC000"/>
                    </a:solidFill>
                    <a:latin typeface="+mn-lt"/>
                  </a:rPr>
                  <a:t>(the source is </a:t>
                </a:r>
                <a:r>
                  <a:rPr lang="en-US" sz="2000" baseline="30000" dirty="0">
                    <a:solidFill>
                      <a:srgbClr val="FFC000"/>
                    </a:solidFill>
                    <a:latin typeface="+mn-lt"/>
                  </a:rPr>
                  <a:t>187</a:t>
                </a:r>
                <a:r>
                  <a:rPr lang="en-US" sz="2000" dirty="0">
                    <a:solidFill>
                      <a:srgbClr val="FFC000"/>
                    </a:solidFill>
                    <a:latin typeface="+mn-lt"/>
                  </a:rPr>
                  <a:t>Re - Q=2.5 keV)</a:t>
                </a:r>
              </a:p>
            </p:txBody>
          </p:sp>
          <p:sp>
            <p:nvSpPr>
              <p:cNvPr id="23" name="Text Box 17"/>
              <p:cNvSpPr txBox="1">
                <a:spLocks noChangeArrowheads="1"/>
              </p:cNvSpPr>
              <p:nvPr/>
            </p:nvSpPr>
            <p:spPr bwMode="auto">
              <a:xfrm>
                <a:off x="97" y="2256"/>
                <a:ext cx="287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2400" b="1" dirty="0">
                    <a:solidFill>
                      <a:srgbClr val="FFC000"/>
                    </a:solidFill>
                    <a:latin typeface="+mn-lt"/>
                    <a:sym typeface="Wingdings 2" pitchFamily="18" charset="2"/>
                  </a:rPr>
                  <a:t></a:t>
                </a:r>
                <a:endParaRPr lang="en-US" sz="2400" b="1" dirty="0">
                  <a:solidFill>
                    <a:srgbClr val="FFC000"/>
                  </a:solidFill>
                  <a:latin typeface="+mn-lt"/>
                </a:endParaRPr>
              </a:p>
            </p:txBody>
          </p:sp>
        </p:grpSp>
      </p:grpSp>
      <p:grpSp>
        <p:nvGrpSpPr>
          <p:cNvPr id="24" name="Group 32"/>
          <p:cNvGrpSpPr>
            <a:grpSpLocks/>
          </p:cNvGrpSpPr>
          <p:nvPr/>
        </p:nvGrpSpPr>
        <p:grpSpPr bwMode="auto">
          <a:xfrm>
            <a:off x="484188" y="1053207"/>
            <a:ext cx="8840780" cy="2879727"/>
            <a:chOff x="305" y="523"/>
            <a:chExt cx="5569" cy="1814"/>
          </a:xfrm>
        </p:grpSpPr>
        <p:sp>
          <p:nvSpPr>
            <p:cNvPr id="26" name="Text Box 6"/>
            <p:cNvSpPr txBox="1">
              <a:spLocks noChangeArrowheads="1"/>
            </p:cNvSpPr>
            <p:nvPr/>
          </p:nvSpPr>
          <p:spPr bwMode="auto">
            <a:xfrm>
              <a:off x="1477" y="1473"/>
              <a:ext cx="4045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285750" indent="-285750">
                <a:buClr>
                  <a:srgbClr val="FFFF00"/>
                </a:buClr>
                <a:buFont typeface="Wingdings" pitchFamily="2" charset="2"/>
                <a:buChar char="Ø"/>
              </a:pPr>
              <a:r>
                <a:rPr lang="en-US" dirty="0">
                  <a:solidFill>
                    <a:schemeClr val="bg1"/>
                  </a:solidFill>
                  <a:latin typeface="+mn-lt"/>
                </a:rPr>
                <a:t> measurement of the electron energy out of the source</a:t>
              </a:r>
            </a:p>
          </p:txBody>
        </p:sp>
        <p:sp>
          <p:nvSpPr>
            <p:cNvPr id="27" name="Text Box 7"/>
            <p:cNvSpPr txBox="1">
              <a:spLocks noChangeArrowheads="1"/>
            </p:cNvSpPr>
            <p:nvPr/>
          </p:nvSpPr>
          <p:spPr bwMode="auto">
            <a:xfrm>
              <a:off x="1477" y="1705"/>
              <a:ext cx="4397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285750" indent="-285750">
                <a:buClr>
                  <a:srgbClr val="FFFF00"/>
                </a:buClr>
                <a:buFont typeface="Wingdings" pitchFamily="2" charset="2"/>
                <a:buChar char="Ø"/>
              </a:pPr>
              <a:r>
                <a:rPr lang="en-US" dirty="0">
                  <a:solidFill>
                    <a:schemeClr val="bg1"/>
                  </a:solidFill>
                  <a:latin typeface="+mn-lt"/>
                </a:rPr>
                <a:t> </a:t>
              </a:r>
              <a:r>
                <a:rPr lang="en-US" dirty="0" smtClean="0">
                  <a:solidFill>
                    <a:schemeClr val="bg1"/>
                  </a:solidFill>
                  <a:latin typeface="+mn-lt"/>
                </a:rPr>
                <a:t>selection of the electrons by an electrostatic spectrometer</a:t>
              </a:r>
            </a:p>
            <a:p>
              <a:pPr marL="285750" indent="-285750">
                <a:buClr>
                  <a:srgbClr val="FFFF00"/>
                </a:buClr>
                <a:buFont typeface="Wingdings" pitchFamily="2" charset="2"/>
                <a:buChar char="Ø"/>
              </a:pPr>
              <a:r>
                <a:rPr lang="en-US" dirty="0">
                  <a:solidFill>
                    <a:schemeClr val="bg1"/>
                  </a:solidFill>
                  <a:latin typeface="+mn-lt"/>
                </a:rPr>
                <a:t> </a:t>
              </a:r>
              <a:r>
                <a:rPr lang="en-US" dirty="0" smtClean="0">
                  <a:solidFill>
                    <a:schemeClr val="bg1"/>
                  </a:solidFill>
                  <a:latin typeface="+mn-lt"/>
                </a:rPr>
                <a:t>and magnetic adiabatic collimation</a:t>
              </a: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8" name="Text Box 8"/>
            <p:cNvSpPr txBox="1">
              <a:spLocks noChangeArrowheads="1"/>
            </p:cNvSpPr>
            <p:nvPr/>
          </p:nvSpPr>
          <p:spPr bwMode="auto">
            <a:xfrm>
              <a:off x="1477" y="2104"/>
              <a:ext cx="2725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285750" indent="-285750">
                <a:buClr>
                  <a:srgbClr val="FFFF00"/>
                </a:buClr>
                <a:buFont typeface="Wingdings" pitchFamily="2" charset="2"/>
                <a:buChar char="Ø"/>
              </a:pPr>
              <a:r>
                <a:rPr lang="en-US" dirty="0">
                  <a:solidFill>
                    <a:schemeClr val="bg1"/>
                  </a:solidFill>
                  <a:latin typeface="+mn-lt"/>
                </a:rPr>
                <a:t> future planned sensitivity: </a:t>
              </a:r>
              <a:r>
                <a:rPr lang="en-US" dirty="0">
                  <a:solidFill>
                    <a:schemeClr val="bg1"/>
                  </a:solidFill>
                  <a:latin typeface="+mn-lt"/>
                  <a:sym typeface="Symbol" pitchFamily="18" charset="2"/>
                </a:rPr>
                <a:t> 0.</a:t>
              </a:r>
              <a:r>
                <a:rPr lang="en-US" dirty="0">
                  <a:solidFill>
                    <a:schemeClr val="bg1"/>
                  </a:solidFill>
                  <a:latin typeface="+mn-lt"/>
                </a:rPr>
                <a:t>2 eV</a:t>
              </a:r>
            </a:p>
          </p:txBody>
        </p:sp>
        <p:grpSp>
          <p:nvGrpSpPr>
            <p:cNvPr id="30" name="Group 19"/>
            <p:cNvGrpSpPr>
              <a:grpSpLocks/>
            </p:cNvGrpSpPr>
            <p:nvPr/>
          </p:nvGrpSpPr>
          <p:grpSpPr bwMode="auto">
            <a:xfrm>
              <a:off x="305" y="523"/>
              <a:ext cx="5068" cy="288"/>
              <a:chOff x="49" y="523"/>
              <a:chExt cx="5068" cy="288"/>
            </a:xfrm>
          </p:grpSpPr>
          <p:sp>
            <p:nvSpPr>
              <p:cNvPr id="31" name="Text Box 4"/>
              <p:cNvSpPr txBox="1">
                <a:spLocks noChangeArrowheads="1"/>
              </p:cNvSpPr>
              <p:nvPr/>
            </p:nvSpPr>
            <p:spPr bwMode="auto">
              <a:xfrm>
                <a:off x="326" y="523"/>
                <a:ext cx="4791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2000" dirty="0">
                    <a:solidFill>
                      <a:srgbClr val="FFC000"/>
                    </a:solidFill>
                    <a:latin typeface="+mn-lt"/>
                  </a:rPr>
                  <a:t>source separate from detector (the source is T - Q=18.6 keV)</a:t>
                </a:r>
              </a:p>
            </p:txBody>
          </p:sp>
          <p:sp>
            <p:nvSpPr>
              <p:cNvPr id="32" name="Text Box 18"/>
              <p:cNvSpPr txBox="1">
                <a:spLocks noChangeArrowheads="1"/>
              </p:cNvSpPr>
              <p:nvPr/>
            </p:nvSpPr>
            <p:spPr bwMode="auto">
              <a:xfrm>
                <a:off x="49" y="523"/>
                <a:ext cx="287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2400" b="1" dirty="0">
                    <a:solidFill>
                      <a:srgbClr val="FFC000"/>
                    </a:solidFill>
                    <a:latin typeface="+mn-lt"/>
                    <a:sym typeface="Wingdings 2" pitchFamily="18" charset="2"/>
                  </a:rPr>
                  <a:t></a:t>
                </a:r>
              </a:p>
            </p:txBody>
          </p:sp>
        </p:grpSp>
      </p:grpSp>
      <p:sp>
        <p:nvSpPr>
          <p:cNvPr id="42" name="ZoneTexte 41"/>
          <p:cNvSpPr txBox="1"/>
          <p:nvPr/>
        </p:nvSpPr>
        <p:spPr>
          <a:xfrm>
            <a:off x="539552" y="6012577"/>
            <a:ext cx="1361270" cy="5847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C000"/>
                </a:solidFill>
                <a:latin typeface="+mj-lt"/>
              </a:rPr>
              <a:t>MARE</a:t>
            </a:r>
            <a:endParaRPr lang="fr-FR" sz="3200" dirty="0">
              <a:solidFill>
                <a:srgbClr val="FFC000"/>
              </a:solidFill>
              <a:latin typeface="+mj-lt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893" y="1450479"/>
            <a:ext cx="6467475" cy="111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395536" y="2196153"/>
            <a:ext cx="1822935" cy="5847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C000"/>
                </a:solidFill>
                <a:latin typeface="+mj-lt"/>
              </a:rPr>
              <a:t>KATRIN</a:t>
            </a:r>
            <a:endParaRPr lang="fr-FR" sz="3200" dirty="0">
              <a:solidFill>
                <a:srgbClr val="FFC000"/>
              </a:solidFill>
              <a:latin typeface="+mj-lt"/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330030"/>
            <a:ext cx="272415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663580" y="2852936"/>
            <a:ext cx="1220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  <a:latin typeface="+mn-lt"/>
              </a:rPr>
              <a:t>Karlsruhe</a:t>
            </a:r>
            <a:endParaRPr lang="fr-FR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43" name="ZoneTexte 42"/>
          <p:cNvSpPr txBox="1"/>
          <p:nvPr/>
        </p:nvSpPr>
        <p:spPr>
          <a:xfrm>
            <a:off x="1911634" y="5978308"/>
            <a:ext cx="9396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C000"/>
                </a:solidFill>
                <a:latin typeface="+mn-lt"/>
              </a:rPr>
              <a:t>Milano,</a:t>
            </a:r>
          </a:p>
          <a:p>
            <a:pPr algn="ctr"/>
            <a:r>
              <a:rPr lang="en-US" dirty="0" smtClean="0">
                <a:solidFill>
                  <a:srgbClr val="FFC000"/>
                </a:solidFill>
                <a:latin typeface="+mn-lt"/>
              </a:rPr>
              <a:t>Genoa</a:t>
            </a:r>
            <a:endParaRPr lang="fr-FR" dirty="0">
              <a:solidFill>
                <a:srgbClr val="FFC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1537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685800" y="1889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79512" y="1496978"/>
            <a:ext cx="857959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FFC000"/>
                </a:solidFill>
                <a:latin typeface="+mn-lt"/>
              </a:rPr>
              <a:t>Cosmology</a:t>
            </a:r>
            <a:r>
              <a:rPr lang="en-US" sz="2000" dirty="0">
                <a:solidFill>
                  <a:schemeClr val="bg1"/>
                </a:solidFill>
                <a:latin typeface="+mn-lt"/>
              </a:rPr>
              <a:t>, </a:t>
            </a:r>
            <a:r>
              <a:rPr lang="en-US" sz="2000" b="1" dirty="0">
                <a:solidFill>
                  <a:srgbClr val="FFC000"/>
                </a:solidFill>
                <a:latin typeface="+mn-lt"/>
              </a:rPr>
              <a:t>single</a:t>
            </a:r>
            <a:r>
              <a:rPr lang="en-US" sz="2000" dirty="0">
                <a:solidFill>
                  <a:schemeClr val="bg1"/>
                </a:solidFill>
                <a:latin typeface="+mn-lt"/>
              </a:rPr>
              <a:t> and </a:t>
            </a:r>
            <a:r>
              <a:rPr lang="en-US" sz="2000" b="1" dirty="0">
                <a:solidFill>
                  <a:srgbClr val="FFC000"/>
                </a:solidFill>
                <a:latin typeface="+mn-lt"/>
              </a:rPr>
              <a:t>double </a:t>
            </a:r>
            <a:r>
              <a:rPr lang="en-US" sz="2000" b="1" dirty="0">
                <a:solidFill>
                  <a:srgbClr val="FFC000"/>
                </a:solidFill>
                <a:latin typeface="Symbol" pitchFamily="18" charset="2"/>
              </a:rPr>
              <a:t>b</a:t>
            </a:r>
            <a:r>
              <a:rPr lang="en-US" sz="2000" b="1" dirty="0">
                <a:solidFill>
                  <a:srgbClr val="FFC000"/>
                </a:solidFill>
                <a:latin typeface="+mn-lt"/>
              </a:rPr>
              <a:t> decay </a:t>
            </a:r>
            <a:r>
              <a:rPr lang="en-US" sz="2000" dirty="0">
                <a:solidFill>
                  <a:schemeClr val="bg1"/>
                </a:solidFill>
                <a:latin typeface="+mn-lt"/>
              </a:rPr>
              <a:t>measure different combinations</a:t>
            </a:r>
          </a:p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of the neutrino mass </a:t>
            </a:r>
            <a:r>
              <a:rPr lang="en-US" sz="2000" dirty="0" err="1">
                <a:solidFill>
                  <a:schemeClr val="bg1"/>
                </a:solidFill>
                <a:latin typeface="+mn-lt"/>
              </a:rPr>
              <a:t>eigenvalues</a:t>
            </a:r>
            <a:r>
              <a:rPr lang="en-US" sz="2000" dirty="0">
                <a:solidFill>
                  <a:schemeClr val="bg1"/>
                </a:solidFill>
                <a:latin typeface="+mn-lt"/>
              </a:rPr>
              <a:t>, constraining the </a:t>
            </a:r>
            <a:r>
              <a:rPr lang="en-US" sz="2000" dirty="0">
                <a:solidFill>
                  <a:srgbClr val="FFC000"/>
                </a:solidFill>
                <a:latin typeface="+mn-lt"/>
              </a:rPr>
              <a:t>neutrino mass scale</a:t>
            </a:r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179389" y="2270125"/>
            <a:ext cx="8364539" cy="1663700"/>
            <a:chOff x="113" y="1430"/>
            <a:chExt cx="5269" cy="1048"/>
          </a:xfrm>
        </p:grpSpPr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113" y="1430"/>
              <a:ext cx="3514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  <a:latin typeface="+mn-lt"/>
                </a:rPr>
                <a:t>In a standard three active neutrino scenario:</a:t>
              </a:r>
            </a:p>
          </p:txBody>
        </p:sp>
        <p:grpSp>
          <p:nvGrpSpPr>
            <p:cNvPr id="7" name="Group 6"/>
            <p:cNvGrpSpPr>
              <a:grpSpLocks/>
            </p:cNvGrpSpPr>
            <p:nvPr/>
          </p:nvGrpSpPr>
          <p:grpSpPr bwMode="auto">
            <a:xfrm>
              <a:off x="1977" y="1636"/>
              <a:ext cx="839" cy="842"/>
              <a:chOff x="1202" y="1772"/>
              <a:chExt cx="839" cy="842"/>
            </a:xfrm>
          </p:grpSpPr>
          <p:sp>
            <p:nvSpPr>
              <p:cNvPr id="11" name="Text Box 7"/>
              <p:cNvSpPr txBox="1">
                <a:spLocks noChangeArrowheads="1"/>
              </p:cNvSpPr>
              <p:nvPr/>
            </p:nvSpPr>
            <p:spPr bwMode="auto">
              <a:xfrm>
                <a:off x="1202" y="1839"/>
                <a:ext cx="839" cy="6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6000" dirty="0">
                    <a:solidFill>
                      <a:schemeClr val="bg1"/>
                    </a:solidFill>
                    <a:latin typeface="Symbol" pitchFamily="18" charset="2"/>
                  </a:rPr>
                  <a:t>S</a:t>
                </a:r>
                <a:r>
                  <a:rPr lang="en-US" sz="4000" dirty="0">
                    <a:solidFill>
                      <a:schemeClr val="bg1"/>
                    </a:solidFill>
                  </a:rPr>
                  <a:t> </a:t>
                </a:r>
                <a:r>
                  <a:rPr lang="en-US" sz="4000" dirty="0">
                    <a:solidFill>
                      <a:schemeClr val="bg1"/>
                    </a:solidFill>
                    <a:latin typeface="+mn-lt"/>
                  </a:rPr>
                  <a:t>M</a:t>
                </a:r>
                <a:r>
                  <a:rPr lang="en-US" sz="4000" baseline="-25000" dirty="0">
                    <a:solidFill>
                      <a:schemeClr val="bg1"/>
                    </a:solidFill>
                    <a:latin typeface="+mn-lt"/>
                  </a:rPr>
                  <a:t>i</a:t>
                </a:r>
                <a:endParaRPr lang="en-US" sz="4000" baseline="30000" dirty="0">
                  <a:solidFill>
                    <a:schemeClr val="bg1"/>
                  </a:solidFill>
                  <a:latin typeface="+mn-lt"/>
                </a:endParaRPr>
              </a:p>
            </p:txBody>
          </p:sp>
          <p:grpSp>
            <p:nvGrpSpPr>
              <p:cNvPr id="12" name="Group 8"/>
              <p:cNvGrpSpPr>
                <a:grpSpLocks/>
              </p:cNvGrpSpPr>
              <p:nvPr/>
            </p:nvGrpSpPr>
            <p:grpSpPr bwMode="auto">
              <a:xfrm>
                <a:off x="1252" y="1772"/>
                <a:ext cx="378" cy="842"/>
                <a:chOff x="1252" y="1772"/>
                <a:chExt cx="378" cy="842"/>
              </a:xfrm>
            </p:grpSpPr>
            <p:sp>
              <p:nvSpPr>
                <p:cNvPr id="13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1252" y="2326"/>
                  <a:ext cx="37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sz="2400">
                      <a:solidFill>
                        <a:schemeClr val="bg1"/>
                      </a:solidFill>
                    </a:rPr>
                    <a:t>i=1</a:t>
                  </a:r>
                </a:p>
              </p:txBody>
            </p:sp>
            <p:sp>
              <p:nvSpPr>
                <p:cNvPr id="14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1295" y="1772"/>
                  <a:ext cx="223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sz="2400">
                      <a:solidFill>
                        <a:schemeClr val="bg1"/>
                      </a:solidFill>
                    </a:rPr>
                    <a:t>3</a:t>
                  </a:r>
                </a:p>
              </p:txBody>
            </p:sp>
          </p:grpSp>
        </p:grpSp>
        <p:sp>
          <p:nvSpPr>
            <p:cNvPr id="8" name="Text Box 11"/>
            <p:cNvSpPr txBox="1">
              <a:spLocks noChangeArrowheads="1"/>
            </p:cNvSpPr>
            <p:nvPr/>
          </p:nvSpPr>
          <p:spPr bwMode="auto">
            <a:xfrm>
              <a:off x="629" y="1706"/>
              <a:ext cx="1517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chemeClr val="bg1"/>
                  </a:solidFill>
                  <a:latin typeface="Symbol" pitchFamily="18" charset="2"/>
                </a:rPr>
                <a:t>S </a:t>
              </a:r>
              <a:r>
                <a:rPr lang="en-US" sz="6000" dirty="0" smtClean="0">
                  <a:solidFill>
                    <a:schemeClr val="bg1"/>
                  </a:solidFill>
                  <a:latin typeface="Symbol" pitchFamily="18" charset="2"/>
                </a:rPr>
                <a:t>   </a:t>
              </a:r>
              <a:r>
                <a:rPr lang="en-US" sz="6000" dirty="0">
                  <a:solidFill>
                    <a:schemeClr val="bg1"/>
                  </a:solidFill>
                  <a:latin typeface="Symbol" pitchFamily="18" charset="2"/>
                  <a:sym typeface="Symbol" pitchFamily="18" charset="2"/>
                </a:rPr>
                <a:t>   </a:t>
              </a:r>
            </a:p>
          </p:txBody>
        </p:sp>
        <p:sp>
          <p:nvSpPr>
            <p:cNvPr id="9" name="Text Box 12"/>
            <p:cNvSpPr txBox="1">
              <a:spLocks noChangeArrowheads="1"/>
            </p:cNvSpPr>
            <p:nvPr/>
          </p:nvSpPr>
          <p:spPr bwMode="auto">
            <a:xfrm>
              <a:off x="3665" y="1532"/>
              <a:ext cx="1717" cy="582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C000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>
                  <a:solidFill>
                    <a:srgbClr val="FFC000"/>
                  </a:solidFill>
                  <a:latin typeface="+mn-lt"/>
                </a:rPr>
                <a:t>cosmology</a:t>
              </a:r>
            </a:p>
            <a:p>
              <a:pPr algn="ctr"/>
              <a:r>
                <a:rPr lang="en-US" dirty="0">
                  <a:latin typeface="+mn-lt"/>
                </a:rPr>
                <a:t>simple sum</a:t>
              </a:r>
            </a:p>
            <a:p>
              <a:pPr algn="ctr"/>
              <a:r>
                <a:rPr lang="en-US" dirty="0">
                  <a:latin typeface="+mn-lt"/>
                </a:rPr>
                <a:t>pure kinematical effect</a:t>
              </a: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2971" y="1842"/>
              <a:ext cx="635" cy="182"/>
            </a:xfrm>
            <a:prstGeom prst="line">
              <a:avLst/>
            </a:prstGeom>
            <a:noFill/>
            <a:ln w="76200">
              <a:solidFill>
                <a:srgbClr val="FFC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it-IT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Group 14"/>
          <p:cNvGrpSpPr>
            <a:grpSpLocks/>
          </p:cNvGrpSpPr>
          <p:nvPr/>
        </p:nvGrpSpPr>
        <p:grpSpPr bwMode="auto">
          <a:xfrm>
            <a:off x="311150" y="3735388"/>
            <a:ext cx="8524875" cy="1493837"/>
            <a:chOff x="196" y="2353"/>
            <a:chExt cx="5370" cy="941"/>
          </a:xfrm>
        </p:grpSpPr>
        <p:grpSp>
          <p:nvGrpSpPr>
            <p:cNvPr id="16" name="Group 15"/>
            <p:cNvGrpSpPr>
              <a:grpSpLocks/>
            </p:cNvGrpSpPr>
            <p:nvPr/>
          </p:nvGrpSpPr>
          <p:grpSpPr bwMode="auto">
            <a:xfrm>
              <a:off x="1874" y="2353"/>
              <a:ext cx="2132" cy="941"/>
              <a:chOff x="2290" y="1627"/>
              <a:chExt cx="2132" cy="941"/>
            </a:xfrm>
          </p:grpSpPr>
          <p:sp>
            <p:nvSpPr>
              <p:cNvPr id="20" name="Text Box 16"/>
              <p:cNvSpPr txBox="1">
                <a:spLocks noChangeArrowheads="1"/>
              </p:cNvSpPr>
              <p:nvPr/>
            </p:nvSpPr>
            <p:spPr bwMode="auto">
              <a:xfrm>
                <a:off x="2394" y="1797"/>
                <a:ext cx="1735" cy="6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6000" dirty="0">
                    <a:solidFill>
                      <a:schemeClr val="bg1"/>
                    </a:solidFill>
                    <a:latin typeface="Symbol" pitchFamily="18" charset="2"/>
                  </a:rPr>
                  <a:t>S</a:t>
                </a:r>
                <a:r>
                  <a:rPr lang="en-US" sz="4000" dirty="0">
                    <a:solidFill>
                      <a:schemeClr val="bg1"/>
                    </a:solidFill>
                  </a:rPr>
                  <a:t> </a:t>
                </a:r>
                <a:r>
                  <a:rPr lang="en-US" sz="4000" dirty="0">
                    <a:solidFill>
                      <a:schemeClr val="bg1"/>
                    </a:solidFill>
                    <a:latin typeface="+mn-lt"/>
                  </a:rPr>
                  <a:t>M</a:t>
                </a:r>
                <a:r>
                  <a:rPr lang="en-US" sz="4000" baseline="-25000" dirty="0">
                    <a:solidFill>
                      <a:schemeClr val="bg1"/>
                    </a:solidFill>
                    <a:latin typeface="+mn-lt"/>
                  </a:rPr>
                  <a:t>i</a:t>
                </a:r>
                <a:r>
                  <a:rPr lang="en-US" sz="4000" baseline="30000" dirty="0">
                    <a:solidFill>
                      <a:schemeClr val="bg1"/>
                    </a:solidFill>
                    <a:latin typeface="+mn-lt"/>
                  </a:rPr>
                  <a:t>2</a:t>
                </a:r>
                <a:r>
                  <a:rPr lang="en-US" sz="4000" baseline="30000" dirty="0">
                    <a:solidFill>
                      <a:schemeClr val="bg1"/>
                    </a:solidFill>
                  </a:rPr>
                  <a:t> </a:t>
                </a:r>
                <a:r>
                  <a:rPr lang="en-US" sz="4000" dirty="0">
                    <a:solidFill>
                      <a:schemeClr val="bg1"/>
                    </a:solidFill>
                  </a:rPr>
                  <a:t>|</a:t>
                </a:r>
                <a:r>
                  <a:rPr lang="en-US" sz="4000" dirty="0">
                    <a:solidFill>
                      <a:schemeClr val="bg1"/>
                    </a:solidFill>
                    <a:latin typeface="+mn-lt"/>
                  </a:rPr>
                  <a:t>U</a:t>
                </a:r>
                <a:r>
                  <a:rPr lang="en-US" sz="4000" baseline="-25000" dirty="0">
                    <a:solidFill>
                      <a:schemeClr val="bg1"/>
                    </a:solidFill>
                    <a:latin typeface="+mn-lt"/>
                  </a:rPr>
                  <a:t>ei</a:t>
                </a:r>
                <a:r>
                  <a:rPr lang="en-US" sz="4000" dirty="0">
                    <a:solidFill>
                      <a:schemeClr val="bg1"/>
                    </a:solidFill>
                  </a:rPr>
                  <a:t>|</a:t>
                </a:r>
                <a:r>
                  <a:rPr lang="en-US" sz="4000" baseline="30000" dirty="0">
                    <a:solidFill>
                      <a:schemeClr val="bg1"/>
                    </a:solidFill>
                    <a:latin typeface="+mn-lt"/>
                  </a:rPr>
                  <a:t>2</a:t>
                </a:r>
              </a:p>
            </p:txBody>
          </p:sp>
          <p:grpSp>
            <p:nvGrpSpPr>
              <p:cNvPr id="21" name="Group 17"/>
              <p:cNvGrpSpPr>
                <a:grpSpLocks/>
              </p:cNvGrpSpPr>
              <p:nvPr/>
            </p:nvGrpSpPr>
            <p:grpSpPr bwMode="auto">
              <a:xfrm>
                <a:off x="2431" y="1716"/>
                <a:ext cx="378" cy="842"/>
                <a:chOff x="1252" y="1772"/>
                <a:chExt cx="378" cy="842"/>
              </a:xfrm>
            </p:grpSpPr>
            <p:sp>
              <p:nvSpPr>
                <p:cNvPr id="25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1252" y="2326"/>
                  <a:ext cx="37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sz="2400">
                      <a:solidFill>
                        <a:schemeClr val="bg1"/>
                      </a:solidFill>
                    </a:rPr>
                    <a:t>i=1</a:t>
                  </a:r>
                </a:p>
              </p:txBody>
            </p:sp>
            <p:sp>
              <p:nvSpPr>
                <p:cNvPr id="26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1295" y="1772"/>
                  <a:ext cx="223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sz="2400">
                      <a:solidFill>
                        <a:schemeClr val="bg1"/>
                      </a:solidFill>
                    </a:rPr>
                    <a:t>3</a:t>
                  </a:r>
                </a:p>
              </p:txBody>
            </p:sp>
          </p:grpSp>
          <p:sp>
            <p:nvSpPr>
              <p:cNvPr id="23" name="AutoShape 20"/>
              <p:cNvSpPr>
                <a:spLocks noChangeArrowheads="1"/>
              </p:cNvSpPr>
              <p:nvPr/>
            </p:nvSpPr>
            <p:spPr bwMode="auto">
              <a:xfrm>
                <a:off x="2290" y="1796"/>
                <a:ext cx="1815" cy="772"/>
              </a:xfrm>
              <a:prstGeom prst="bracketPair">
                <a:avLst>
                  <a:gd name="adj" fmla="val 16667"/>
                </a:avLst>
              </a:prstGeom>
              <a:noFill/>
              <a:ln w="9525">
                <a:solidFill>
                  <a:schemeClr val="accent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 dirty="0">
                  <a:solidFill>
                    <a:schemeClr val="accent3"/>
                  </a:solidFill>
                </a:endParaRPr>
              </a:p>
            </p:txBody>
          </p:sp>
          <p:sp>
            <p:nvSpPr>
              <p:cNvPr id="24" name="Text Box 21"/>
              <p:cNvSpPr txBox="1">
                <a:spLocks noChangeArrowheads="1"/>
              </p:cNvSpPr>
              <p:nvPr/>
            </p:nvSpPr>
            <p:spPr bwMode="auto">
              <a:xfrm>
                <a:off x="4039" y="1627"/>
                <a:ext cx="383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>
                    <a:solidFill>
                      <a:schemeClr val="bg1"/>
                    </a:solidFill>
                  </a:rPr>
                  <a:t>1/2</a:t>
                </a:r>
              </a:p>
            </p:txBody>
          </p:sp>
        </p:grpSp>
        <p:sp>
          <p:nvSpPr>
            <p:cNvPr id="17" name="Text Box 22"/>
            <p:cNvSpPr txBox="1">
              <a:spLocks noChangeArrowheads="1"/>
            </p:cNvSpPr>
            <p:nvPr/>
          </p:nvSpPr>
          <p:spPr bwMode="auto">
            <a:xfrm>
              <a:off x="196" y="2563"/>
              <a:ext cx="1710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chemeClr val="bg1"/>
                  </a:solidFill>
                  <a:sym typeface="Symbol" pitchFamily="18" charset="2"/>
                </a:rPr>
                <a:t></a:t>
              </a:r>
              <a:r>
                <a:rPr lang="en-US" sz="6000" dirty="0">
                  <a:solidFill>
                    <a:schemeClr val="bg1"/>
                  </a:solidFill>
                  <a:latin typeface="+mn-lt"/>
                </a:rPr>
                <a:t>M</a:t>
              </a:r>
              <a:r>
                <a:rPr lang="en-US" sz="6000" baseline="-25000" dirty="0">
                  <a:solidFill>
                    <a:schemeClr val="bg1"/>
                  </a:solidFill>
                  <a:latin typeface="Symbol" pitchFamily="18" charset="2"/>
                </a:rPr>
                <a:t>b</a:t>
              </a:r>
              <a:r>
                <a:rPr lang="en-US" sz="6000" dirty="0">
                  <a:solidFill>
                    <a:schemeClr val="bg1"/>
                  </a:solidFill>
                  <a:sym typeface="Symbol" pitchFamily="18" charset="2"/>
                </a:rPr>
                <a:t>   </a:t>
              </a:r>
            </a:p>
          </p:txBody>
        </p:sp>
        <p:sp>
          <p:nvSpPr>
            <p:cNvPr id="18" name="Text Box 23"/>
            <p:cNvSpPr txBox="1">
              <a:spLocks noChangeArrowheads="1"/>
            </p:cNvSpPr>
            <p:nvPr/>
          </p:nvSpPr>
          <p:spPr bwMode="auto">
            <a:xfrm>
              <a:off x="4422" y="2478"/>
              <a:ext cx="1144" cy="582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C000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C000"/>
                  </a:solidFill>
                  <a:latin typeface="Symbol" pitchFamily="18" charset="2"/>
                </a:rPr>
                <a:t>b</a:t>
              </a:r>
              <a:r>
                <a:rPr lang="en-US" b="1" dirty="0" smtClean="0">
                  <a:solidFill>
                    <a:srgbClr val="FFC000"/>
                  </a:solidFill>
                  <a:latin typeface="+mn-lt"/>
                </a:rPr>
                <a:t> </a:t>
              </a:r>
              <a:r>
                <a:rPr lang="en-US" b="1" dirty="0">
                  <a:solidFill>
                    <a:srgbClr val="FFC000"/>
                  </a:solidFill>
                  <a:latin typeface="+mn-lt"/>
                </a:rPr>
                <a:t>decay</a:t>
              </a:r>
            </a:p>
            <a:p>
              <a:pPr algn="ctr"/>
              <a:r>
                <a:rPr lang="en-US" dirty="0">
                  <a:latin typeface="+mn-lt"/>
                </a:rPr>
                <a:t>incoherent sum</a:t>
              </a:r>
            </a:p>
            <a:p>
              <a:pPr algn="ctr"/>
              <a:r>
                <a:rPr lang="en-US" dirty="0">
                  <a:latin typeface="+mn-lt"/>
                </a:rPr>
                <a:t>real neutrino </a:t>
              </a:r>
            </a:p>
          </p:txBody>
        </p:sp>
        <p:sp>
          <p:nvSpPr>
            <p:cNvPr id="19" name="Line 24"/>
            <p:cNvSpPr>
              <a:spLocks noChangeShapeType="1"/>
            </p:cNvSpPr>
            <p:nvPr/>
          </p:nvSpPr>
          <p:spPr bwMode="auto">
            <a:xfrm flipH="1">
              <a:off x="3833" y="2795"/>
              <a:ext cx="499" cy="91"/>
            </a:xfrm>
            <a:prstGeom prst="line">
              <a:avLst/>
            </a:prstGeom>
            <a:noFill/>
            <a:ln w="76200">
              <a:solidFill>
                <a:srgbClr val="FFC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it-IT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Group 25"/>
          <p:cNvGrpSpPr>
            <a:grpSpLocks/>
          </p:cNvGrpSpPr>
          <p:nvPr/>
        </p:nvGrpSpPr>
        <p:grpSpPr bwMode="auto">
          <a:xfrm>
            <a:off x="250825" y="5187950"/>
            <a:ext cx="8747125" cy="1336675"/>
            <a:chOff x="158" y="3223"/>
            <a:chExt cx="5510" cy="842"/>
          </a:xfrm>
        </p:grpSpPr>
        <p:grpSp>
          <p:nvGrpSpPr>
            <p:cNvPr id="28" name="Group 26"/>
            <p:cNvGrpSpPr>
              <a:grpSpLocks/>
            </p:cNvGrpSpPr>
            <p:nvPr/>
          </p:nvGrpSpPr>
          <p:grpSpPr bwMode="auto">
            <a:xfrm>
              <a:off x="1882" y="3223"/>
              <a:ext cx="2339" cy="842"/>
              <a:chOff x="1882" y="3223"/>
              <a:chExt cx="2339" cy="842"/>
            </a:xfrm>
          </p:grpSpPr>
          <p:sp>
            <p:nvSpPr>
              <p:cNvPr id="32" name="Text Box 27"/>
              <p:cNvSpPr txBox="1">
                <a:spLocks noChangeArrowheads="1"/>
              </p:cNvSpPr>
              <p:nvPr/>
            </p:nvSpPr>
            <p:spPr bwMode="auto">
              <a:xfrm>
                <a:off x="1882" y="3321"/>
                <a:ext cx="2339" cy="6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6000" dirty="0">
                    <a:solidFill>
                      <a:schemeClr val="bg1"/>
                    </a:solidFill>
                    <a:latin typeface="Symbol" pitchFamily="18" charset="2"/>
                  </a:rPr>
                  <a:t>|S</a:t>
                </a:r>
                <a:r>
                  <a:rPr lang="en-US" sz="4000" dirty="0">
                    <a:solidFill>
                      <a:schemeClr val="bg1"/>
                    </a:solidFill>
                  </a:rPr>
                  <a:t> </a:t>
                </a:r>
                <a:r>
                  <a:rPr lang="en-US" sz="4000" dirty="0">
                    <a:solidFill>
                      <a:schemeClr val="bg1"/>
                    </a:solidFill>
                    <a:latin typeface="+mn-lt"/>
                  </a:rPr>
                  <a:t>M</a:t>
                </a:r>
                <a:r>
                  <a:rPr lang="en-US" sz="4000" baseline="-25000" dirty="0">
                    <a:solidFill>
                      <a:schemeClr val="bg1"/>
                    </a:solidFill>
                    <a:latin typeface="+mn-lt"/>
                  </a:rPr>
                  <a:t>i</a:t>
                </a:r>
                <a:r>
                  <a:rPr lang="en-US" sz="4000" baseline="30000" dirty="0">
                    <a:solidFill>
                      <a:schemeClr val="bg1"/>
                    </a:solidFill>
                  </a:rPr>
                  <a:t> </a:t>
                </a:r>
                <a:r>
                  <a:rPr lang="en-US" sz="4000" dirty="0">
                    <a:solidFill>
                      <a:schemeClr val="bg1"/>
                    </a:solidFill>
                  </a:rPr>
                  <a:t>|</a:t>
                </a:r>
                <a:r>
                  <a:rPr lang="en-US" sz="4000" dirty="0">
                    <a:solidFill>
                      <a:schemeClr val="bg1"/>
                    </a:solidFill>
                    <a:latin typeface="+mn-lt"/>
                  </a:rPr>
                  <a:t>U</a:t>
                </a:r>
                <a:r>
                  <a:rPr lang="en-US" sz="4000" baseline="-25000" dirty="0">
                    <a:solidFill>
                      <a:schemeClr val="bg1"/>
                    </a:solidFill>
                    <a:latin typeface="+mn-lt"/>
                  </a:rPr>
                  <a:t>ei</a:t>
                </a:r>
                <a:r>
                  <a:rPr lang="en-US" sz="4000" dirty="0">
                    <a:solidFill>
                      <a:schemeClr val="bg1"/>
                    </a:solidFill>
                  </a:rPr>
                  <a:t>|</a:t>
                </a:r>
                <a:r>
                  <a:rPr lang="en-US" sz="4000" baseline="30000" dirty="0">
                    <a:solidFill>
                      <a:schemeClr val="bg1"/>
                    </a:solidFill>
                    <a:latin typeface="+mn-lt"/>
                  </a:rPr>
                  <a:t>2</a:t>
                </a:r>
                <a:r>
                  <a:rPr lang="en-US" sz="4000" baseline="30000" dirty="0">
                    <a:solidFill>
                      <a:schemeClr val="bg1"/>
                    </a:solidFill>
                  </a:rPr>
                  <a:t> </a:t>
                </a:r>
                <a:r>
                  <a:rPr lang="en-US" sz="4000" dirty="0" err="1">
                    <a:solidFill>
                      <a:schemeClr val="bg1"/>
                    </a:solidFill>
                  </a:rPr>
                  <a:t>e</a:t>
                </a:r>
                <a:r>
                  <a:rPr lang="en-US" sz="4000" baseline="30000" dirty="0" err="1">
                    <a:solidFill>
                      <a:schemeClr val="bg1"/>
                    </a:solidFill>
                    <a:latin typeface="+mn-lt"/>
                  </a:rPr>
                  <a:t>i</a:t>
                </a:r>
                <a:r>
                  <a:rPr lang="en-US" sz="4000" baseline="30000" dirty="0" err="1">
                    <a:solidFill>
                      <a:schemeClr val="bg1"/>
                    </a:solidFill>
                    <a:latin typeface="Symbol" pitchFamily="18" charset="2"/>
                  </a:rPr>
                  <a:t>a</a:t>
                </a:r>
                <a:r>
                  <a:rPr lang="en-US" sz="4000" baseline="30000" dirty="0">
                    <a:solidFill>
                      <a:schemeClr val="bg1"/>
                    </a:solidFill>
                    <a:latin typeface="Symbol" pitchFamily="18" charset="2"/>
                  </a:rPr>
                  <a:t>  </a:t>
                </a:r>
                <a:r>
                  <a:rPr lang="en-US" sz="6000" dirty="0">
                    <a:solidFill>
                      <a:schemeClr val="bg1"/>
                    </a:solidFill>
                    <a:latin typeface="Symbol" pitchFamily="18" charset="2"/>
                  </a:rPr>
                  <a:t>|</a:t>
                </a:r>
                <a:endParaRPr lang="en-US" sz="6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3" name="Text Box 28"/>
              <p:cNvSpPr txBox="1">
                <a:spLocks noChangeArrowheads="1"/>
              </p:cNvSpPr>
              <p:nvPr/>
            </p:nvSpPr>
            <p:spPr bwMode="auto">
              <a:xfrm>
                <a:off x="3883" y="3637"/>
                <a:ext cx="157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  <a:latin typeface="+mn-lt"/>
                  </a:rPr>
                  <a:t>i</a:t>
                </a:r>
              </a:p>
            </p:txBody>
          </p:sp>
          <p:grpSp>
            <p:nvGrpSpPr>
              <p:cNvPr id="34" name="Group 29"/>
              <p:cNvGrpSpPr>
                <a:grpSpLocks/>
              </p:cNvGrpSpPr>
              <p:nvPr/>
            </p:nvGrpSpPr>
            <p:grpSpPr bwMode="auto">
              <a:xfrm>
                <a:off x="2029" y="3223"/>
                <a:ext cx="378" cy="842"/>
                <a:chOff x="1252" y="1772"/>
                <a:chExt cx="378" cy="842"/>
              </a:xfrm>
            </p:grpSpPr>
            <p:sp>
              <p:nvSpPr>
                <p:cNvPr id="35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1252" y="2326"/>
                  <a:ext cx="37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sz="2400">
                      <a:solidFill>
                        <a:schemeClr val="bg1"/>
                      </a:solidFill>
                    </a:rPr>
                    <a:t>i=1</a:t>
                  </a:r>
                </a:p>
              </p:txBody>
            </p:sp>
            <p:sp>
              <p:nvSpPr>
                <p:cNvPr id="36" name="Text Box 31"/>
                <p:cNvSpPr txBox="1">
                  <a:spLocks noChangeArrowheads="1"/>
                </p:cNvSpPr>
                <p:nvPr/>
              </p:nvSpPr>
              <p:spPr bwMode="auto">
                <a:xfrm>
                  <a:off x="1295" y="1772"/>
                  <a:ext cx="223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sz="2400">
                      <a:solidFill>
                        <a:schemeClr val="bg1"/>
                      </a:solidFill>
                    </a:rPr>
                    <a:t>3</a:t>
                  </a:r>
                </a:p>
              </p:txBody>
            </p:sp>
          </p:grpSp>
        </p:grpSp>
        <p:sp>
          <p:nvSpPr>
            <p:cNvPr id="29" name="Text Box 32"/>
            <p:cNvSpPr txBox="1">
              <a:spLocks noChangeArrowheads="1"/>
            </p:cNvSpPr>
            <p:nvPr/>
          </p:nvSpPr>
          <p:spPr bwMode="auto">
            <a:xfrm>
              <a:off x="158" y="3334"/>
              <a:ext cx="1619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6000" dirty="0">
                  <a:solidFill>
                    <a:schemeClr val="bg1"/>
                  </a:solidFill>
                  <a:sym typeface="Symbol" pitchFamily="18" charset="2"/>
                </a:rPr>
                <a:t></a:t>
              </a:r>
              <a:r>
                <a:rPr lang="en-US" sz="6000" dirty="0" err="1">
                  <a:solidFill>
                    <a:schemeClr val="bg1"/>
                  </a:solidFill>
                  <a:latin typeface="+mn-lt"/>
                </a:rPr>
                <a:t>M</a:t>
              </a:r>
              <a:r>
                <a:rPr lang="en-US" sz="6000" baseline="-25000" dirty="0" err="1">
                  <a:solidFill>
                    <a:schemeClr val="bg1"/>
                  </a:solidFill>
                  <a:latin typeface="Symbol" pitchFamily="18" charset="2"/>
                </a:rPr>
                <a:t>bb</a:t>
              </a:r>
              <a:r>
                <a:rPr lang="en-US" sz="6000" dirty="0">
                  <a:solidFill>
                    <a:schemeClr val="bg1"/>
                  </a:solidFill>
                  <a:sym typeface="Symbol" pitchFamily="18" charset="2"/>
                </a:rPr>
                <a:t> </a:t>
              </a:r>
            </a:p>
          </p:txBody>
        </p:sp>
        <p:sp>
          <p:nvSpPr>
            <p:cNvPr id="30" name="Text Box 33"/>
            <p:cNvSpPr txBox="1">
              <a:spLocks noChangeArrowheads="1"/>
            </p:cNvSpPr>
            <p:nvPr/>
          </p:nvSpPr>
          <p:spPr bwMode="auto">
            <a:xfrm>
              <a:off x="4418" y="3294"/>
              <a:ext cx="1250" cy="756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C000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>
                  <a:solidFill>
                    <a:srgbClr val="FFC000"/>
                  </a:solidFill>
                  <a:latin typeface="+mn-lt"/>
                </a:rPr>
                <a:t>double </a:t>
              </a:r>
              <a:r>
                <a:rPr lang="en-US" b="1" dirty="0" smtClean="0">
                  <a:solidFill>
                    <a:srgbClr val="FFC000"/>
                  </a:solidFill>
                  <a:latin typeface="Symbol" pitchFamily="18" charset="2"/>
                </a:rPr>
                <a:t>b</a:t>
              </a:r>
              <a:r>
                <a:rPr lang="en-US" b="1" dirty="0" smtClean="0">
                  <a:solidFill>
                    <a:srgbClr val="FFC000"/>
                  </a:solidFill>
                  <a:latin typeface="+mn-lt"/>
                </a:rPr>
                <a:t> </a:t>
              </a:r>
              <a:r>
                <a:rPr lang="en-US" b="1" dirty="0">
                  <a:solidFill>
                    <a:srgbClr val="FFC000"/>
                  </a:solidFill>
                  <a:latin typeface="+mn-lt"/>
                </a:rPr>
                <a:t>decay</a:t>
              </a:r>
            </a:p>
            <a:p>
              <a:pPr algn="ctr"/>
              <a:r>
                <a:rPr lang="en-US" dirty="0">
                  <a:latin typeface="+mn-lt"/>
                </a:rPr>
                <a:t>coherent sum</a:t>
              </a:r>
            </a:p>
            <a:p>
              <a:pPr algn="ctr"/>
              <a:r>
                <a:rPr lang="en-US" dirty="0">
                  <a:latin typeface="+mn-lt"/>
                </a:rPr>
                <a:t>virtual neutrino</a:t>
              </a:r>
            </a:p>
            <a:p>
              <a:pPr algn="ctr"/>
              <a:r>
                <a:rPr lang="en-US" dirty="0" err="1">
                  <a:solidFill>
                    <a:srgbClr val="FFC000"/>
                  </a:solidFill>
                  <a:latin typeface="+mn-lt"/>
                </a:rPr>
                <a:t>Majorana</a:t>
              </a:r>
              <a:r>
                <a:rPr lang="en-US" dirty="0">
                  <a:solidFill>
                    <a:srgbClr val="FFC000"/>
                  </a:solidFill>
                  <a:latin typeface="+mn-lt"/>
                </a:rPr>
                <a:t> phases</a:t>
              </a:r>
            </a:p>
          </p:txBody>
        </p:sp>
        <p:sp>
          <p:nvSpPr>
            <p:cNvPr id="31" name="Line 34"/>
            <p:cNvSpPr>
              <a:spLocks noChangeShapeType="1"/>
            </p:cNvSpPr>
            <p:nvPr/>
          </p:nvSpPr>
          <p:spPr bwMode="auto">
            <a:xfrm flipH="1">
              <a:off x="4105" y="3566"/>
              <a:ext cx="272" cy="91"/>
            </a:xfrm>
            <a:prstGeom prst="line">
              <a:avLst/>
            </a:prstGeom>
            <a:noFill/>
            <a:ln w="76200">
              <a:solidFill>
                <a:srgbClr val="FFC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it-IT">
                <a:solidFill>
                  <a:schemeClr val="bg1"/>
                </a:solidFill>
              </a:endParaRPr>
            </a:p>
          </p:txBody>
        </p:sp>
      </p:grpSp>
      <p:sp>
        <p:nvSpPr>
          <p:cNvPr id="37" name="Rectangle 2"/>
          <p:cNvSpPr txBox="1">
            <a:spLocks noChangeArrowheads="1"/>
          </p:cNvSpPr>
          <p:nvPr/>
        </p:nvSpPr>
        <p:spPr>
          <a:xfrm>
            <a:off x="-180528" y="125760"/>
            <a:ext cx="9145016" cy="1143000"/>
          </a:xfrm>
          <a:prstGeom prst="rect">
            <a:avLst/>
          </a:prstGeom>
        </p:spPr>
        <p:txBody>
          <a:bodyPr/>
          <a:lstStyle/>
          <a:p>
            <a:pPr lvl="0" algn="ctr"/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Cosmology, single and double 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Symbol" pitchFamily="18" charset="2"/>
                <a:ea typeface="+mj-ea"/>
                <a:cs typeface="+mj-cs"/>
              </a:rPr>
              <a:t>b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 decay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35496" y="-41898"/>
            <a:ext cx="9144000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9" name="Rectangle 2"/>
          <p:cNvSpPr txBox="1">
            <a:spLocks noChangeArrowheads="1"/>
          </p:cNvSpPr>
          <p:nvPr/>
        </p:nvSpPr>
        <p:spPr>
          <a:xfrm>
            <a:off x="35496" y="341784"/>
            <a:ext cx="8856984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kern="0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ea typeface="+mj-ea"/>
                <a:cs typeface="+mj-cs"/>
              </a:rPr>
              <a:t>KATRIN status</a:t>
            </a:r>
            <a:endParaRPr kumimoji="0" lang="en-US" sz="4000" b="1" i="0" u="none" strike="noStrike" kern="0" cap="none" spc="0" normalizeH="0" baseline="0" noProof="0" dirty="0" smtClean="0">
              <a:ln>
                <a:noFill/>
              </a:ln>
              <a:solidFill>
                <a:srgbClr val="FFCC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165" y="1052736"/>
            <a:ext cx="8532439" cy="142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350670" y="2524894"/>
            <a:ext cx="3611886" cy="400110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C000"/>
                </a:solidFill>
                <a:latin typeface="+mn-lt"/>
              </a:rPr>
              <a:t>Tritium bearing components</a:t>
            </a:r>
            <a:endParaRPr lang="en-US" sz="2000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5239170" y="2524834"/>
            <a:ext cx="3509294" cy="400110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C000"/>
                </a:solidFill>
                <a:latin typeface="+mn-lt"/>
              </a:rPr>
              <a:t>Spectrometer and detector</a:t>
            </a:r>
            <a:endParaRPr lang="en-US" sz="2000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33" name="Text Box 4"/>
          <p:cNvSpPr txBox="1">
            <a:spLocks noChangeArrowheads="1"/>
          </p:cNvSpPr>
          <p:nvPr/>
        </p:nvSpPr>
        <p:spPr bwMode="auto">
          <a:xfrm>
            <a:off x="384050" y="2956882"/>
            <a:ext cx="8545929" cy="2031325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285750" indent="-285750">
              <a:buClr>
                <a:srgbClr val="FFFF00"/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  <a:latin typeface="+mn-lt"/>
              </a:rPr>
              <a:t>Tritium close cycle </a:t>
            </a:r>
            <a:r>
              <a:rPr lang="en-US" dirty="0" smtClean="0">
                <a:solidFill>
                  <a:srgbClr val="FFC000"/>
                </a:solidFill>
                <a:latin typeface="+mn-lt"/>
              </a:rPr>
              <a:t>operational in 2011 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(40 g of T)</a:t>
            </a:r>
          </a:p>
          <a:p>
            <a:pPr marL="285750" indent="-285750">
              <a:buClr>
                <a:srgbClr val="FFFF00"/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  <a:latin typeface="+mn-lt"/>
              </a:rPr>
              <a:t>Windowless T gaseous source: presently demonstrator (</a:t>
            </a:r>
            <a:r>
              <a:rPr lang="en-US" dirty="0" smtClean="0">
                <a:solidFill>
                  <a:srgbClr val="FFC000"/>
                </a:solidFill>
                <a:latin typeface="+mn-lt"/>
              </a:rPr>
              <a:t>main system: 2013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)</a:t>
            </a:r>
          </a:p>
          <a:p>
            <a:pPr marL="285750" indent="-285750">
              <a:buClr>
                <a:srgbClr val="FFFF00"/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  <a:latin typeface="+mn-lt"/>
              </a:rPr>
              <a:t>T retention system: </a:t>
            </a:r>
            <a:r>
              <a:rPr lang="en-US" dirty="0" smtClean="0">
                <a:solidFill>
                  <a:srgbClr val="FFC000"/>
                </a:solidFill>
                <a:latin typeface="+mn-lt"/>
              </a:rPr>
              <a:t>early 2012</a:t>
            </a:r>
          </a:p>
          <a:p>
            <a:pPr marL="285750" indent="-285750">
              <a:buClr>
                <a:srgbClr val="FFFF00"/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  <a:latin typeface="+mn-lt"/>
              </a:rPr>
              <a:t>Pre-spectrometer: validating and refining the design</a:t>
            </a:r>
          </a:p>
          <a:p>
            <a:pPr marL="285750" indent="-285750">
              <a:buClr>
                <a:srgbClr val="FFFF00"/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  <a:latin typeface="+mn-lt"/>
              </a:rPr>
              <a:t>Main spectrometer: electrode installed – start commissioning in </a:t>
            </a:r>
            <a:r>
              <a:rPr lang="en-US" dirty="0" smtClean="0">
                <a:solidFill>
                  <a:srgbClr val="FFC000"/>
                </a:solidFill>
                <a:latin typeface="+mn-lt"/>
              </a:rPr>
              <a:t>early 2012</a:t>
            </a:r>
          </a:p>
          <a:p>
            <a:pPr>
              <a:buClr>
                <a:srgbClr val="FFFF00"/>
              </a:buClr>
            </a:pPr>
            <a:r>
              <a:rPr lang="en-US" dirty="0">
                <a:solidFill>
                  <a:srgbClr val="FFC000"/>
                </a:solidFill>
                <a:latin typeface="+mn-lt"/>
              </a:rPr>
              <a:t> </a:t>
            </a:r>
            <a:r>
              <a:rPr lang="en-US" dirty="0" smtClean="0">
                <a:solidFill>
                  <a:srgbClr val="FFC000"/>
                </a:solidFill>
                <a:latin typeface="+mn-lt"/>
              </a:rPr>
              <a:t>   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(issue: background induced by </a:t>
            </a:r>
            <a:r>
              <a:rPr lang="en-US" baseline="30000" dirty="0" smtClean="0">
                <a:solidFill>
                  <a:schemeClr val="bg1"/>
                </a:solidFill>
                <a:latin typeface="+mn-lt"/>
              </a:rPr>
              <a:t>219.220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Rn alpha decays)</a:t>
            </a:r>
          </a:p>
          <a:p>
            <a:pPr marL="285750" indent="-285750">
              <a:buClr>
                <a:srgbClr val="FFFF00"/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  <a:latin typeface="+mn-lt"/>
              </a:rPr>
              <a:t>Focal plane system: commissioning in </a:t>
            </a:r>
            <a:r>
              <a:rPr lang="en-US" dirty="0" smtClean="0">
                <a:solidFill>
                  <a:srgbClr val="FFC000"/>
                </a:solidFill>
                <a:latin typeface="+mn-lt"/>
              </a:rPr>
              <a:t>early 2012</a:t>
            </a:r>
            <a:endParaRPr lang="en-US" dirty="0">
              <a:solidFill>
                <a:srgbClr val="FFC000"/>
              </a:solidFill>
              <a:latin typeface="+mn-lt"/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01974" y="4624189"/>
            <a:ext cx="1609143" cy="2307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2987824" y="5085184"/>
            <a:ext cx="60933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  <a:latin typeface="+mn-lt"/>
              </a:rPr>
              <a:t>Sensitivity to sterile neutrino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: in 3+1 scenario,</a:t>
            </a:r>
          </a:p>
          <a:p>
            <a:r>
              <a:rPr lang="en-US" dirty="0" smtClean="0">
                <a:solidFill>
                  <a:schemeClr val="bg1"/>
                </a:solidFill>
                <a:latin typeface="+mn-lt"/>
              </a:rPr>
              <a:t>3</a:t>
            </a:r>
            <a:r>
              <a:rPr lang="en-US" dirty="0" smtClean="0">
                <a:solidFill>
                  <a:schemeClr val="bg1"/>
                </a:solidFill>
                <a:latin typeface="Symbol" pitchFamily="18" charset="2"/>
              </a:rPr>
              <a:t>s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 detection by kink in beta spectrum if </a:t>
            </a:r>
            <a:r>
              <a:rPr lang="en-US" dirty="0" smtClean="0">
                <a:solidFill>
                  <a:srgbClr val="FFC000"/>
                </a:solidFill>
                <a:latin typeface="+mn-lt"/>
              </a:rPr>
              <a:t>|U</a:t>
            </a:r>
            <a:r>
              <a:rPr lang="en-US" baseline="-25000" dirty="0" smtClean="0">
                <a:solidFill>
                  <a:srgbClr val="FFC000"/>
                </a:solidFill>
                <a:latin typeface="+mn-lt"/>
              </a:rPr>
              <a:t>es</a:t>
            </a:r>
            <a:r>
              <a:rPr lang="en-US" dirty="0" smtClean="0">
                <a:solidFill>
                  <a:srgbClr val="FFC000"/>
                </a:solidFill>
                <a:latin typeface="+mn-lt"/>
              </a:rPr>
              <a:t>|</a:t>
            </a:r>
            <a:r>
              <a:rPr lang="en-US" baseline="30000" dirty="0" smtClean="0">
                <a:solidFill>
                  <a:srgbClr val="FFC000"/>
                </a:solidFill>
                <a:latin typeface="+mn-lt"/>
              </a:rPr>
              <a:t>2</a:t>
            </a:r>
            <a:r>
              <a:rPr lang="en-US" dirty="0" smtClean="0">
                <a:solidFill>
                  <a:srgbClr val="FFC000"/>
                </a:solidFill>
                <a:latin typeface="+mn-lt"/>
              </a:rPr>
              <a:t>&gt; 0.055</a:t>
            </a:r>
            <a:endParaRPr lang="fr-FR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851920" y="5949280"/>
            <a:ext cx="37369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C000"/>
                </a:solidFill>
                <a:latin typeface="+mn-lt"/>
              </a:rPr>
              <a:t>Start data taking: 2013/2014</a:t>
            </a:r>
            <a:endParaRPr lang="fr-FR" sz="2000" dirty="0">
              <a:solidFill>
                <a:srgbClr val="FFC000"/>
              </a:solidFill>
              <a:latin typeface="+mn-lt"/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 flipV="1">
            <a:off x="2156613" y="2060848"/>
            <a:ext cx="0" cy="463986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/>
          <p:nvPr/>
        </p:nvCxnSpPr>
        <p:spPr>
          <a:xfrm flipV="1">
            <a:off x="6847228" y="2046334"/>
            <a:ext cx="0" cy="463986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348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35496" y="-41898"/>
            <a:ext cx="9144000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9" name="Rectangle 2"/>
          <p:cNvSpPr txBox="1">
            <a:spLocks noChangeArrowheads="1"/>
          </p:cNvSpPr>
          <p:nvPr/>
        </p:nvSpPr>
        <p:spPr>
          <a:xfrm>
            <a:off x="35496" y="260648"/>
            <a:ext cx="8856984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kern="0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ea typeface="+mj-ea"/>
                <a:cs typeface="+mj-cs"/>
              </a:rPr>
              <a:t>MARE status</a:t>
            </a:r>
            <a:endParaRPr kumimoji="0" lang="en-US" sz="4000" b="1" i="0" u="none" strike="noStrike" kern="0" cap="none" spc="0" normalizeH="0" baseline="0" noProof="0" dirty="0" smtClean="0">
              <a:ln>
                <a:noFill/>
              </a:ln>
              <a:solidFill>
                <a:srgbClr val="FFCC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grpSp>
        <p:nvGrpSpPr>
          <p:cNvPr id="12" name="Group 48"/>
          <p:cNvGrpSpPr>
            <a:grpSpLocks/>
          </p:cNvGrpSpPr>
          <p:nvPr/>
        </p:nvGrpSpPr>
        <p:grpSpPr bwMode="auto">
          <a:xfrm>
            <a:off x="660400" y="928688"/>
            <a:ext cx="8255000" cy="1585912"/>
            <a:chOff x="416" y="585"/>
            <a:chExt cx="5200" cy="999"/>
          </a:xfrm>
        </p:grpSpPr>
        <p:grpSp>
          <p:nvGrpSpPr>
            <p:cNvPr id="13" name="Group 39"/>
            <p:cNvGrpSpPr>
              <a:grpSpLocks/>
            </p:cNvGrpSpPr>
            <p:nvPr/>
          </p:nvGrpSpPr>
          <p:grpSpPr bwMode="auto">
            <a:xfrm>
              <a:off x="480" y="874"/>
              <a:ext cx="5136" cy="710"/>
              <a:chOff x="264" y="838"/>
              <a:chExt cx="5136" cy="710"/>
            </a:xfrm>
          </p:grpSpPr>
          <p:grpSp>
            <p:nvGrpSpPr>
              <p:cNvPr id="15" name="Group 24"/>
              <p:cNvGrpSpPr>
                <a:grpSpLocks/>
              </p:cNvGrpSpPr>
              <p:nvPr/>
            </p:nvGrpSpPr>
            <p:grpSpPr bwMode="auto">
              <a:xfrm>
                <a:off x="264" y="857"/>
                <a:ext cx="1632" cy="672"/>
                <a:chOff x="264" y="864"/>
                <a:chExt cx="1632" cy="672"/>
              </a:xfrm>
            </p:grpSpPr>
            <p:sp>
              <p:nvSpPr>
                <p:cNvPr id="26" name="Rectangle 18"/>
                <p:cNvSpPr>
                  <a:spLocks noChangeArrowheads="1"/>
                </p:cNvSpPr>
                <p:nvPr/>
              </p:nvSpPr>
              <p:spPr bwMode="auto">
                <a:xfrm>
                  <a:off x="264" y="864"/>
                  <a:ext cx="1632" cy="67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27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528" y="1065"/>
                  <a:ext cx="1158" cy="2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algn="ctr" eaLnBrk="1" hangingPunct="1"/>
                  <a:r>
                    <a:rPr lang="en-US">
                      <a:solidFill>
                        <a:schemeClr val="accent2"/>
                      </a:solidFill>
                    </a:rPr>
                    <a:t>Semiconductors</a:t>
                  </a:r>
                  <a:endParaRPr lang="it-IT">
                    <a:solidFill>
                      <a:schemeClr val="accent2"/>
                    </a:solidFill>
                  </a:endParaRPr>
                </a:p>
              </p:txBody>
            </p:sp>
          </p:grpSp>
          <p:grpSp>
            <p:nvGrpSpPr>
              <p:cNvPr id="16" name="Group 25"/>
              <p:cNvGrpSpPr>
                <a:grpSpLocks/>
              </p:cNvGrpSpPr>
              <p:nvPr/>
            </p:nvGrpSpPr>
            <p:grpSpPr bwMode="auto">
              <a:xfrm>
                <a:off x="2348" y="857"/>
                <a:ext cx="1872" cy="672"/>
                <a:chOff x="2184" y="864"/>
                <a:chExt cx="1872" cy="672"/>
              </a:xfrm>
            </p:grpSpPr>
            <p:sp>
              <p:nvSpPr>
                <p:cNvPr id="23" name="Rectangle 19"/>
                <p:cNvSpPr>
                  <a:spLocks noChangeArrowheads="1"/>
                </p:cNvSpPr>
                <p:nvPr/>
              </p:nvSpPr>
              <p:spPr bwMode="auto">
                <a:xfrm>
                  <a:off x="2184" y="864"/>
                  <a:ext cx="1872" cy="67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24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2294" y="912"/>
                  <a:ext cx="1733" cy="58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algn="ctr" eaLnBrk="1" hangingPunct="1"/>
                  <a:r>
                    <a:rPr lang="en-US">
                      <a:solidFill>
                        <a:srgbClr val="FF0000"/>
                      </a:solidFill>
                    </a:rPr>
                    <a:t>Single </a:t>
                  </a:r>
                  <a:r>
                    <a:rPr lang="en-US"/>
                    <a:t>element</a:t>
                  </a:r>
                </a:p>
                <a:p>
                  <a:pPr algn="ctr" eaLnBrk="1" hangingPunct="1"/>
                  <a:r>
                    <a:rPr lang="en-US"/>
                    <a:t>Array of </a:t>
                  </a:r>
                  <a:r>
                    <a:rPr lang="en-US">
                      <a:solidFill>
                        <a:srgbClr val="FF0000"/>
                      </a:solidFill>
                    </a:rPr>
                    <a:t>10 elements</a:t>
                  </a:r>
                </a:p>
                <a:p>
                  <a:pPr algn="ctr" eaLnBrk="1" hangingPunct="1"/>
                  <a:r>
                    <a:rPr lang="en-US"/>
                    <a:t>Statistics: </a:t>
                  </a:r>
                  <a:r>
                    <a:rPr lang="en-US">
                      <a:solidFill>
                        <a:srgbClr val="FF0000"/>
                      </a:solidFill>
                    </a:rPr>
                    <a:t>N = 10</a:t>
                  </a:r>
                  <a:r>
                    <a:rPr lang="en-US" baseline="30000">
                      <a:solidFill>
                        <a:srgbClr val="FF0000"/>
                      </a:solidFill>
                    </a:rPr>
                    <a:t>6</a:t>
                  </a:r>
                  <a:r>
                    <a:rPr lang="en-US">
                      <a:solidFill>
                        <a:srgbClr val="FF0000"/>
                      </a:solidFill>
                    </a:rPr>
                    <a:t> events</a:t>
                  </a:r>
                  <a:endParaRPr lang="it-IT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17" name="Group 26"/>
              <p:cNvGrpSpPr>
                <a:grpSpLocks/>
              </p:cNvGrpSpPr>
              <p:nvPr/>
            </p:nvGrpSpPr>
            <p:grpSpPr bwMode="auto">
              <a:xfrm>
                <a:off x="4673" y="838"/>
                <a:ext cx="727" cy="710"/>
                <a:chOff x="4673" y="838"/>
                <a:chExt cx="727" cy="710"/>
              </a:xfrm>
            </p:grpSpPr>
            <p:sp>
              <p:nvSpPr>
                <p:cNvPr id="20" name="Rectangle 20"/>
                <p:cNvSpPr>
                  <a:spLocks noChangeArrowheads="1"/>
                </p:cNvSpPr>
                <p:nvPr/>
              </p:nvSpPr>
              <p:spPr bwMode="auto">
                <a:xfrm>
                  <a:off x="4673" y="864"/>
                  <a:ext cx="720" cy="67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21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4684" y="838"/>
                  <a:ext cx="716" cy="7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algn="ctr" eaLnBrk="1" hangingPunct="1"/>
                  <a:r>
                    <a:rPr lang="en-US" sz="2400">
                      <a:solidFill>
                        <a:srgbClr val="FF0000"/>
                      </a:solidFill>
                      <a:latin typeface="Symbol" pitchFamily="18" charset="2"/>
                    </a:rPr>
                    <a:t>s(</a:t>
                  </a:r>
                  <a:r>
                    <a:rPr lang="en-US" sz="2400">
                      <a:solidFill>
                        <a:srgbClr val="FF0000"/>
                      </a:solidFill>
                      <a:sym typeface="Symbol" pitchFamily="18" charset="2"/>
                    </a:rPr>
                    <a:t></a:t>
                  </a:r>
                  <a:r>
                    <a:rPr lang="en-US" sz="2400">
                      <a:solidFill>
                        <a:srgbClr val="FF0000"/>
                      </a:solidFill>
                    </a:rPr>
                    <a:t>M</a:t>
                  </a:r>
                  <a:r>
                    <a:rPr lang="en-US" sz="2400" baseline="-25000">
                      <a:solidFill>
                        <a:srgbClr val="FF0000"/>
                      </a:solidFill>
                      <a:latin typeface="Symbol" pitchFamily="18" charset="2"/>
                    </a:rPr>
                    <a:t>b</a:t>
                  </a:r>
                  <a:r>
                    <a:rPr lang="en-US" sz="2400">
                      <a:solidFill>
                        <a:srgbClr val="FF0000"/>
                      </a:solidFill>
                      <a:sym typeface="Symbol" pitchFamily="18" charset="2"/>
                    </a:rPr>
                    <a:t></a:t>
                  </a:r>
                  <a:r>
                    <a:rPr lang="en-US" sz="2400">
                      <a:solidFill>
                        <a:srgbClr val="FF0000"/>
                      </a:solidFill>
                      <a:latin typeface="Symbol" pitchFamily="18" charset="2"/>
                    </a:rPr>
                    <a:t>)</a:t>
                  </a:r>
                </a:p>
                <a:p>
                  <a:pPr algn="ctr" eaLnBrk="1" hangingPunct="1"/>
                  <a:r>
                    <a:rPr lang="en-US" sz="2400">
                      <a:solidFill>
                        <a:srgbClr val="FF0000"/>
                      </a:solidFill>
                      <a:latin typeface="Symbol" pitchFamily="18" charset="2"/>
                    </a:rPr>
                    <a:t>~</a:t>
                  </a:r>
                </a:p>
                <a:p>
                  <a:pPr algn="ctr" eaLnBrk="1" hangingPunct="1"/>
                  <a:r>
                    <a:rPr lang="en-US" sz="2000">
                      <a:solidFill>
                        <a:srgbClr val="FF0000"/>
                      </a:solidFill>
                    </a:rPr>
                    <a:t>20 eV</a:t>
                  </a:r>
                </a:p>
              </p:txBody>
            </p:sp>
          </p:grpSp>
          <p:sp>
            <p:nvSpPr>
              <p:cNvPr id="18" name="AutoShape 33"/>
              <p:cNvSpPr>
                <a:spLocks noChangeArrowheads="1"/>
              </p:cNvSpPr>
              <p:nvPr/>
            </p:nvSpPr>
            <p:spPr bwMode="auto">
              <a:xfrm>
                <a:off x="1968" y="1116"/>
                <a:ext cx="288" cy="192"/>
              </a:xfrm>
              <a:prstGeom prst="rightArrow">
                <a:avLst>
                  <a:gd name="adj1" fmla="val 50000"/>
                  <a:gd name="adj2" fmla="val 37500"/>
                </a:avLst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/>
                <a:endParaRPr lang="it-IT"/>
              </a:p>
            </p:txBody>
          </p:sp>
          <p:sp>
            <p:nvSpPr>
              <p:cNvPr id="19" name="AutoShape 34"/>
              <p:cNvSpPr>
                <a:spLocks noChangeArrowheads="1"/>
              </p:cNvSpPr>
              <p:nvPr/>
            </p:nvSpPr>
            <p:spPr bwMode="auto">
              <a:xfrm>
                <a:off x="4320" y="1116"/>
                <a:ext cx="288" cy="192"/>
              </a:xfrm>
              <a:prstGeom prst="rightArrow">
                <a:avLst>
                  <a:gd name="adj1" fmla="val 50000"/>
                  <a:gd name="adj2" fmla="val 37500"/>
                </a:avLst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14" name="Text Box 42"/>
            <p:cNvSpPr txBox="1">
              <a:spLocks noChangeArrowheads="1"/>
            </p:cNvSpPr>
            <p:nvPr/>
          </p:nvSpPr>
          <p:spPr bwMode="auto">
            <a:xfrm>
              <a:off x="416" y="585"/>
              <a:ext cx="2141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b="1" dirty="0">
                  <a:solidFill>
                    <a:schemeClr val="bg1"/>
                  </a:solidFill>
                  <a:latin typeface="+mn-lt"/>
                </a:rPr>
                <a:t>Precursors</a:t>
              </a:r>
              <a:r>
                <a:rPr lang="en-US" dirty="0">
                  <a:solidFill>
                    <a:schemeClr val="bg1"/>
                  </a:solidFill>
                  <a:latin typeface="+mn-lt"/>
                </a:rPr>
                <a:t> (MANU, MIBETA)</a:t>
              </a:r>
              <a:endParaRPr lang="it-IT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28" name="Group 50"/>
          <p:cNvGrpSpPr>
            <a:grpSpLocks/>
          </p:cNvGrpSpPr>
          <p:nvPr/>
        </p:nvGrpSpPr>
        <p:grpSpPr bwMode="auto">
          <a:xfrm>
            <a:off x="152401" y="1916832"/>
            <a:ext cx="8763000" cy="2195513"/>
            <a:chOff x="96" y="1392"/>
            <a:chExt cx="5520" cy="1383"/>
          </a:xfrm>
        </p:grpSpPr>
        <p:grpSp>
          <p:nvGrpSpPr>
            <p:cNvPr id="30" name="Group 49"/>
            <p:cNvGrpSpPr>
              <a:grpSpLocks/>
            </p:cNvGrpSpPr>
            <p:nvPr/>
          </p:nvGrpSpPr>
          <p:grpSpPr bwMode="auto">
            <a:xfrm>
              <a:off x="449" y="1824"/>
              <a:ext cx="5167" cy="951"/>
              <a:chOff x="449" y="1824"/>
              <a:chExt cx="5167" cy="951"/>
            </a:xfrm>
          </p:grpSpPr>
          <p:grpSp>
            <p:nvGrpSpPr>
              <p:cNvPr id="32" name="Group 40"/>
              <p:cNvGrpSpPr>
                <a:grpSpLocks/>
              </p:cNvGrpSpPr>
              <p:nvPr/>
            </p:nvGrpSpPr>
            <p:grpSpPr bwMode="auto">
              <a:xfrm>
                <a:off x="449" y="2065"/>
                <a:ext cx="5167" cy="710"/>
                <a:chOff x="216" y="1800"/>
                <a:chExt cx="5167" cy="710"/>
              </a:xfrm>
            </p:grpSpPr>
            <p:grpSp>
              <p:nvGrpSpPr>
                <p:cNvPr id="35" name="Group 27"/>
                <p:cNvGrpSpPr>
                  <a:grpSpLocks/>
                </p:cNvGrpSpPr>
                <p:nvPr/>
              </p:nvGrpSpPr>
              <p:grpSpPr bwMode="auto">
                <a:xfrm>
                  <a:off x="216" y="1834"/>
                  <a:ext cx="1704" cy="672"/>
                  <a:chOff x="216" y="1834"/>
                  <a:chExt cx="1704" cy="672"/>
                </a:xfrm>
              </p:grpSpPr>
              <p:sp>
                <p:nvSpPr>
                  <p:cNvPr id="44" name="Rectangle 4"/>
                  <p:cNvSpPr>
                    <a:spLocks noChangeArrowheads="1"/>
                  </p:cNvSpPr>
                  <p:nvPr/>
                </p:nvSpPr>
                <p:spPr bwMode="auto">
                  <a:xfrm>
                    <a:off x="240" y="1834"/>
                    <a:ext cx="1680" cy="6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45" name="Text Box 1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16" y="1966"/>
                    <a:ext cx="1692" cy="40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9pPr>
                  </a:lstStyle>
                  <a:p>
                    <a:pPr algn="ctr" eaLnBrk="1" hangingPunct="1"/>
                    <a:r>
                      <a:rPr lang="en-US">
                        <a:solidFill>
                          <a:srgbClr val="FF0000"/>
                        </a:solidFill>
                      </a:rPr>
                      <a:t>Transition Edge Sensors</a:t>
                    </a:r>
                  </a:p>
                  <a:p>
                    <a:pPr algn="ctr" eaLnBrk="1" hangingPunct="1"/>
                    <a:r>
                      <a:rPr lang="en-US">
                        <a:solidFill>
                          <a:schemeClr val="accent2"/>
                        </a:solidFill>
                      </a:rPr>
                      <a:t>Semiconductors</a:t>
                    </a:r>
                    <a:endParaRPr lang="it-IT">
                      <a:solidFill>
                        <a:schemeClr val="accent2"/>
                      </a:solidFill>
                    </a:endParaRPr>
                  </a:p>
                </p:txBody>
              </p:sp>
            </p:grpSp>
            <p:grpSp>
              <p:nvGrpSpPr>
                <p:cNvPr id="36" name="Group 28"/>
                <p:cNvGrpSpPr>
                  <a:grpSpLocks/>
                </p:cNvGrpSpPr>
                <p:nvPr/>
              </p:nvGrpSpPr>
              <p:grpSpPr bwMode="auto">
                <a:xfrm>
                  <a:off x="2346" y="1834"/>
                  <a:ext cx="1884" cy="672"/>
                  <a:chOff x="2148" y="1834"/>
                  <a:chExt cx="1884" cy="672"/>
                </a:xfrm>
              </p:grpSpPr>
              <p:sp>
                <p:nvSpPr>
                  <p:cNvPr id="42" name="Rectangle 5"/>
                  <p:cNvSpPr>
                    <a:spLocks noChangeArrowheads="1"/>
                  </p:cNvSpPr>
                  <p:nvPr/>
                </p:nvSpPr>
                <p:spPr bwMode="auto">
                  <a:xfrm>
                    <a:off x="2160" y="1834"/>
                    <a:ext cx="1872" cy="6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43" name="Text Box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148" y="1966"/>
                    <a:ext cx="1786" cy="40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9pPr>
                  </a:lstStyle>
                  <a:p>
                    <a:pPr algn="ctr" eaLnBrk="1" hangingPunct="1"/>
                    <a:r>
                      <a:rPr lang="en-US"/>
                      <a:t>Arrays of </a:t>
                    </a:r>
                    <a:r>
                      <a:rPr lang="en-US">
                        <a:solidFill>
                          <a:srgbClr val="FF0000"/>
                        </a:solidFill>
                      </a:rPr>
                      <a:t>300 elements</a:t>
                    </a:r>
                  </a:p>
                  <a:p>
                    <a:pPr algn="ctr" eaLnBrk="1" hangingPunct="1"/>
                    <a:r>
                      <a:rPr lang="en-US"/>
                      <a:t>Statistics: </a:t>
                    </a:r>
                    <a:r>
                      <a:rPr lang="en-US">
                        <a:solidFill>
                          <a:srgbClr val="FF0000"/>
                        </a:solidFill>
                      </a:rPr>
                      <a:t>N = 10</a:t>
                    </a:r>
                    <a:r>
                      <a:rPr lang="en-US" baseline="30000">
                        <a:solidFill>
                          <a:srgbClr val="FF0000"/>
                        </a:solidFill>
                      </a:rPr>
                      <a:t>10</a:t>
                    </a:r>
                    <a:r>
                      <a:rPr lang="en-US">
                        <a:solidFill>
                          <a:srgbClr val="FF0000"/>
                        </a:solidFill>
                      </a:rPr>
                      <a:t> events</a:t>
                    </a:r>
                    <a:endParaRPr lang="it-IT">
                      <a:solidFill>
                        <a:srgbClr val="FF0000"/>
                      </a:solidFill>
                    </a:endParaRPr>
                  </a:p>
                </p:txBody>
              </p:sp>
            </p:grpSp>
            <p:grpSp>
              <p:nvGrpSpPr>
                <p:cNvPr id="37" name="Group 29"/>
                <p:cNvGrpSpPr>
                  <a:grpSpLocks/>
                </p:cNvGrpSpPr>
                <p:nvPr/>
              </p:nvGrpSpPr>
              <p:grpSpPr bwMode="auto">
                <a:xfrm>
                  <a:off x="4656" y="1800"/>
                  <a:ext cx="727" cy="710"/>
                  <a:chOff x="4649" y="1800"/>
                  <a:chExt cx="727" cy="710"/>
                </a:xfrm>
              </p:grpSpPr>
              <p:sp>
                <p:nvSpPr>
                  <p:cNvPr id="40" name="Rectangle 6"/>
                  <p:cNvSpPr>
                    <a:spLocks noChangeArrowheads="1"/>
                  </p:cNvSpPr>
                  <p:nvPr/>
                </p:nvSpPr>
                <p:spPr bwMode="auto">
                  <a:xfrm>
                    <a:off x="4649" y="1834"/>
                    <a:ext cx="720" cy="6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41" name="Text Box 1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660" y="1800"/>
                    <a:ext cx="716" cy="7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9pPr>
                  </a:lstStyle>
                  <a:p>
                    <a:pPr algn="ctr" eaLnBrk="1" hangingPunct="1"/>
                    <a:r>
                      <a:rPr lang="en-US" sz="2400" dirty="0">
                        <a:solidFill>
                          <a:srgbClr val="FF0000"/>
                        </a:solidFill>
                        <a:latin typeface="Symbol" pitchFamily="18" charset="2"/>
                      </a:rPr>
                      <a:t>s(</a:t>
                    </a:r>
                    <a:r>
                      <a:rPr lang="en-US" sz="2400" dirty="0">
                        <a:solidFill>
                          <a:srgbClr val="FF0000"/>
                        </a:solidFill>
                        <a:sym typeface="Symbol" pitchFamily="18" charset="2"/>
                      </a:rPr>
                      <a:t></a:t>
                    </a:r>
                    <a:r>
                      <a:rPr lang="en-US" sz="2400" dirty="0">
                        <a:solidFill>
                          <a:srgbClr val="FF0000"/>
                        </a:solidFill>
                      </a:rPr>
                      <a:t>M</a:t>
                    </a:r>
                    <a:r>
                      <a:rPr lang="en-US" sz="2400" baseline="-25000" dirty="0">
                        <a:solidFill>
                          <a:srgbClr val="FF0000"/>
                        </a:solidFill>
                        <a:latin typeface="Symbol" pitchFamily="18" charset="2"/>
                      </a:rPr>
                      <a:t>b</a:t>
                    </a:r>
                    <a:r>
                      <a:rPr lang="en-US" sz="2400" dirty="0">
                        <a:solidFill>
                          <a:srgbClr val="FF0000"/>
                        </a:solidFill>
                        <a:sym typeface="Symbol" pitchFamily="18" charset="2"/>
                      </a:rPr>
                      <a:t></a:t>
                    </a:r>
                    <a:r>
                      <a:rPr lang="en-US" sz="2400" dirty="0">
                        <a:solidFill>
                          <a:srgbClr val="FF0000"/>
                        </a:solidFill>
                        <a:latin typeface="Symbol" pitchFamily="18" charset="2"/>
                      </a:rPr>
                      <a:t>)</a:t>
                    </a:r>
                  </a:p>
                  <a:p>
                    <a:pPr algn="ctr" eaLnBrk="1" hangingPunct="1"/>
                    <a:r>
                      <a:rPr lang="en-US" sz="2400" dirty="0">
                        <a:solidFill>
                          <a:srgbClr val="FF0000"/>
                        </a:solidFill>
                        <a:latin typeface="Symbol" pitchFamily="18" charset="2"/>
                      </a:rPr>
                      <a:t>~</a:t>
                    </a:r>
                  </a:p>
                  <a:p>
                    <a:pPr algn="ctr" eaLnBrk="1" hangingPunct="1"/>
                    <a:r>
                      <a:rPr lang="en-US" sz="2000" dirty="0">
                        <a:solidFill>
                          <a:srgbClr val="FF0000"/>
                        </a:solidFill>
                      </a:rPr>
                      <a:t>2 eV</a:t>
                    </a:r>
                  </a:p>
                </p:txBody>
              </p:sp>
            </p:grpSp>
            <p:sp>
              <p:nvSpPr>
                <p:cNvPr id="38" name="AutoShape 35"/>
                <p:cNvSpPr>
                  <a:spLocks noChangeArrowheads="1"/>
                </p:cNvSpPr>
                <p:nvPr/>
              </p:nvSpPr>
              <p:spPr bwMode="auto">
                <a:xfrm>
                  <a:off x="4320" y="2064"/>
                  <a:ext cx="288" cy="192"/>
                </a:xfrm>
                <a:prstGeom prst="rightArrow">
                  <a:avLst>
                    <a:gd name="adj1" fmla="val 50000"/>
                    <a:gd name="adj2" fmla="val 37500"/>
                  </a:avLst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39" name="AutoShape 36"/>
                <p:cNvSpPr>
                  <a:spLocks noChangeArrowheads="1"/>
                </p:cNvSpPr>
                <p:nvPr/>
              </p:nvSpPr>
              <p:spPr bwMode="auto">
                <a:xfrm>
                  <a:off x="1992" y="2064"/>
                  <a:ext cx="288" cy="192"/>
                </a:xfrm>
                <a:prstGeom prst="rightArrow">
                  <a:avLst>
                    <a:gd name="adj1" fmla="val 50000"/>
                    <a:gd name="adj2" fmla="val 37500"/>
                  </a:avLst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algn="ctr"/>
                  <a:endParaRPr lang="it-IT"/>
                </a:p>
              </p:txBody>
            </p:sp>
          </p:grpSp>
          <p:sp>
            <p:nvSpPr>
              <p:cNvPr id="34" name="Text Box 43"/>
              <p:cNvSpPr txBox="1">
                <a:spLocks noChangeArrowheads="1"/>
              </p:cNvSpPr>
              <p:nvPr/>
            </p:nvSpPr>
            <p:spPr bwMode="auto">
              <a:xfrm>
                <a:off x="466" y="1824"/>
                <a:ext cx="4501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algn="ctr" eaLnBrk="1" hangingPunct="1"/>
                <a:r>
                  <a:rPr lang="en-US" b="1" dirty="0">
                    <a:solidFill>
                      <a:schemeClr val="bg1"/>
                    </a:solidFill>
                    <a:latin typeface="+mj-lt"/>
                  </a:rPr>
                  <a:t>MARE-1</a:t>
                </a:r>
                <a:r>
                  <a:rPr lang="en-US" dirty="0">
                    <a:solidFill>
                      <a:schemeClr val="bg1"/>
                    </a:solidFill>
                    <a:latin typeface="+mj-lt"/>
                  </a:rPr>
                  <a:t> – </a:t>
                </a:r>
                <a:r>
                  <a:rPr lang="en-US" dirty="0" smtClean="0">
                    <a:solidFill>
                      <a:srgbClr val="FFC000"/>
                    </a:solidFill>
                    <a:latin typeface="+mj-lt"/>
                  </a:rPr>
                  <a:t>commissioning in Milan </a:t>
                </a:r>
                <a:r>
                  <a:rPr lang="en-US" dirty="0" smtClean="0">
                    <a:solidFill>
                      <a:schemeClr val="bg1"/>
                    </a:solidFill>
                    <a:latin typeface="+mj-lt"/>
                  </a:rPr>
                  <a:t>– </a:t>
                </a:r>
                <a:r>
                  <a:rPr lang="en-US" dirty="0">
                    <a:solidFill>
                      <a:schemeClr val="bg1"/>
                    </a:solidFill>
                    <a:latin typeface="Symbol" pitchFamily="18" charset="2"/>
                  </a:rPr>
                  <a:t>D</a:t>
                </a:r>
                <a:r>
                  <a:rPr lang="en-US" dirty="0">
                    <a:solidFill>
                      <a:schemeClr val="bg1"/>
                    </a:solidFill>
                    <a:latin typeface="+mj-lt"/>
                  </a:rPr>
                  <a:t>E ~ 10 – 30 eV – </a:t>
                </a:r>
                <a:r>
                  <a:rPr lang="en-US" dirty="0" err="1">
                    <a:solidFill>
                      <a:schemeClr val="bg1"/>
                    </a:solidFill>
                    <a:latin typeface="Symbol" pitchFamily="18" charset="2"/>
                  </a:rPr>
                  <a:t>t</a:t>
                </a:r>
                <a:r>
                  <a:rPr lang="en-US" baseline="-25000" dirty="0" err="1">
                    <a:solidFill>
                      <a:schemeClr val="bg1"/>
                    </a:solidFill>
                    <a:latin typeface="+mj-lt"/>
                  </a:rPr>
                  <a:t>R</a:t>
                </a:r>
                <a:r>
                  <a:rPr lang="en-US" dirty="0">
                    <a:solidFill>
                      <a:schemeClr val="bg1"/>
                    </a:solidFill>
                    <a:latin typeface="+mj-lt"/>
                  </a:rPr>
                  <a:t> ~ 100 </a:t>
                </a:r>
                <a:r>
                  <a:rPr lang="en-US" dirty="0" err="1">
                    <a:solidFill>
                      <a:schemeClr val="bg1"/>
                    </a:solidFill>
                    <a:latin typeface="Symbol" pitchFamily="18" charset="2"/>
                  </a:rPr>
                  <a:t>m</a:t>
                </a:r>
                <a:r>
                  <a:rPr lang="en-US" dirty="0" err="1">
                    <a:solidFill>
                      <a:schemeClr val="bg1"/>
                    </a:solidFill>
                    <a:latin typeface="+mj-lt"/>
                  </a:rPr>
                  <a:t>s</a:t>
                </a:r>
                <a:endParaRPr lang="it-IT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sp>
          <p:nvSpPr>
            <p:cNvPr id="31" name="AutoShape 45"/>
            <p:cNvSpPr>
              <a:spLocks noChangeArrowheads="1"/>
            </p:cNvSpPr>
            <p:nvPr/>
          </p:nvSpPr>
          <p:spPr bwMode="auto">
            <a:xfrm>
              <a:off x="96" y="1392"/>
              <a:ext cx="288" cy="960"/>
            </a:xfrm>
            <a:prstGeom prst="curvedRightArrow">
              <a:avLst>
                <a:gd name="adj1" fmla="val 66667"/>
                <a:gd name="adj2" fmla="val 133333"/>
                <a:gd name="adj3" fmla="val 33333"/>
              </a:avLst>
            </a:prstGeom>
            <a:solidFill>
              <a:srgbClr val="FFC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it-IT"/>
            </a:p>
          </p:txBody>
        </p:sp>
      </p:grpSp>
      <p:grpSp>
        <p:nvGrpSpPr>
          <p:cNvPr id="46" name="Group 52"/>
          <p:cNvGrpSpPr>
            <a:grpSpLocks/>
          </p:cNvGrpSpPr>
          <p:nvPr/>
        </p:nvGrpSpPr>
        <p:grpSpPr bwMode="auto">
          <a:xfrm>
            <a:off x="152400" y="3501008"/>
            <a:ext cx="8686800" cy="2209800"/>
            <a:chOff x="96" y="2640"/>
            <a:chExt cx="5472" cy="1392"/>
          </a:xfrm>
        </p:grpSpPr>
        <p:grpSp>
          <p:nvGrpSpPr>
            <p:cNvPr id="47" name="Group 51"/>
            <p:cNvGrpSpPr>
              <a:grpSpLocks/>
            </p:cNvGrpSpPr>
            <p:nvPr/>
          </p:nvGrpSpPr>
          <p:grpSpPr bwMode="auto">
            <a:xfrm>
              <a:off x="432" y="3081"/>
              <a:ext cx="5136" cy="951"/>
              <a:chOff x="432" y="3081"/>
              <a:chExt cx="5136" cy="951"/>
            </a:xfrm>
          </p:grpSpPr>
          <p:grpSp>
            <p:nvGrpSpPr>
              <p:cNvPr id="49" name="Group 41"/>
              <p:cNvGrpSpPr>
                <a:grpSpLocks/>
              </p:cNvGrpSpPr>
              <p:nvPr/>
            </p:nvGrpSpPr>
            <p:grpSpPr bwMode="auto">
              <a:xfrm>
                <a:off x="432" y="3322"/>
                <a:ext cx="5136" cy="710"/>
                <a:chOff x="240" y="2988"/>
                <a:chExt cx="5136" cy="710"/>
              </a:xfrm>
            </p:grpSpPr>
            <p:grpSp>
              <p:nvGrpSpPr>
                <p:cNvPr id="51" name="Group 30"/>
                <p:cNvGrpSpPr>
                  <a:grpSpLocks/>
                </p:cNvGrpSpPr>
                <p:nvPr/>
              </p:nvGrpSpPr>
              <p:grpSpPr bwMode="auto">
                <a:xfrm>
                  <a:off x="240" y="3024"/>
                  <a:ext cx="1756" cy="672"/>
                  <a:chOff x="240" y="3024"/>
                  <a:chExt cx="1756" cy="672"/>
                </a:xfrm>
              </p:grpSpPr>
              <p:sp>
                <p:nvSpPr>
                  <p:cNvPr id="60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240" y="3024"/>
                    <a:ext cx="1728" cy="6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61" name="Text Box 1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0" y="3072"/>
                    <a:ext cx="1756" cy="57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9pPr>
                  </a:lstStyle>
                  <a:p>
                    <a:pPr algn="ctr" eaLnBrk="1" hangingPunct="1"/>
                    <a:r>
                      <a:rPr lang="en-US" dirty="0">
                        <a:solidFill>
                          <a:srgbClr val="FF0000"/>
                        </a:solidFill>
                      </a:rPr>
                      <a:t>Transition Edge Sensors</a:t>
                    </a:r>
                  </a:p>
                  <a:p>
                    <a:pPr algn="ctr" eaLnBrk="1" hangingPunct="1"/>
                    <a:r>
                      <a:rPr lang="en-US" dirty="0">
                        <a:solidFill>
                          <a:srgbClr val="336600"/>
                        </a:solidFill>
                      </a:rPr>
                      <a:t>Magnetic calorimeters</a:t>
                    </a:r>
                  </a:p>
                  <a:p>
                    <a:pPr algn="ctr" eaLnBrk="1" hangingPunct="1"/>
                    <a:r>
                      <a:rPr lang="en-US" dirty="0">
                        <a:solidFill>
                          <a:srgbClr val="CC3399"/>
                        </a:solidFill>
                      </a:rPr>
                      <a:t>Kinetic Inductance </a:t>
                    </a:r>
                    <a:r>
                      <a:rPr lang="en-US" dirty="0" smtClean="0">
                        <a:solidFill>
                          <a:srgbClr val="CC3399"/>
                        </a:solidFill>
                      </a:rPr>
                      <a:t>Det.</a:t>
                    </a:r>
                    <a:endParaRPr lang="it-IT" dirty="0">
                      <a:solidFill>
                        <a:srgbClr val="CC3399"/>
                      </a:solidFill>
                    </a:endParaRPr>
                  </a:p>
                </p:txBody>
              </p:sp>
            </p:grpSp>
            <p:grpSp>
              <p:nvGrpSpPr>
                <p:cNvPr id="52" name="Group 31"/>
                <p:cNvGrpSpPr>
                  <a:grpSpLocks/>
                </p:cNvGrpSpPr>
                <p:nvPr/>
              </p:nvGrpSpPr>
              <p:grpSpPr bwMode="auto">
                <a:xfrm>
                  <a:off x="2374" y="3024"/>
                  <a:ext cx="1884" cy="672"/>
                  <a:chOff x="2148" y="3024"/>
                  <a:chExt cx="1884" cy="672"/>
                </a:xfrm>
              </p:grpSpPr>
              <p:sp>
                <p:nvSpPr>
                  <p:cNvPr id="58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2160" y="3024"/>
                    <a:ext cx="1872" cy="6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59" name="Text Box 1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148" y="3124"/>
                    <a:ext cx="1780" cy="40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9pPr>
                  </a:lstStyle>
                  <a:p>
                    <a:pPr algn="ctr" eaLnBrk="1" hangingPunct="1"/>
                    <a:r>
                      <a:rPr lang="en-US"/>
                      <a:t>Arrays of </a:t>
                    </a:r>
                    <a:r>
                      <a:rPr lang="en-US">
                        <a:solidFill>
                          <a:srgbClr val="FF0000"/>
                        </a:solidFill>
                      </a:rPr>
                      <a:t>50000 elementi</a:t>
                    </a:r>
                  </a:p>
                  <a:p>
                    <a:pPr algn="ctr" eaLnBrk="1" hangingPunct="1"/>
                    <a:r>
                      <a:rPr lang="en-US"/>
                      <a:t>Statistics: </a:t>
                    </a:r>
                    <a:r>
                      <a:rPr lang="en-US">
                        <a:solidFill>
                          <a:srgbClr val="FF0000"/>
                        </a:solidFill>
                      </a:rPr>
                      <a:t>N = 10</a:t>
                    </a:r>
                    <a:r>
                      <a:rPr lang="en-US" baseline="30000">
                        <a:solidFill>
                          <a:srgbClr val="FF0000"/>
                        </a:solidFill>
                      </a:rPr>
                      <a:t>13</a:t>
                    </a:r>
                    <a:r>
                      <a:rPr lang="en-US">
                        <a:solidFill>
                          <a:srgbClr val="FF0000"/>
                        </a:solidFill>
                      </a:rPr>
                      <a:t> events</a:t>
                    </a:r>
                    <a:endParaRPr lang="it-IT">
                      <a:solidFill>
                        <a:srgbClr val="FF0000"/>
                      </a:solidFill>
                    </a:endParaRPr>
                  </a:p>
                </p:txBody>
              </p:sp>
            </p:grpSp>
            <p:grpSp>
              <p:nvGrpSpPr>
                <p:cNvPr id="53" name="Group 32"/>
                <p:cNvGrpSpPr>
                  <a:grpSpLocks/>
                </p:cNvGrpSpPr>
                <p:nvPr/>
              </p:nvGrpSpPr>
              <p:grpSpPr bwMode="auto">
                <a:xfrm>
                  <a:off x="4636" y="2988"/>
                  <a:ext cx="740" cy="710"/>
                  <a:chOff x="4636" y="2988"/>
                  <a:chExt cx="740" cy="710"/>
                </a:xfrm>
              </p:grpSpPr>
              <p:sp>
                <p:nvSpPr>
                  <p:cNvPr id="56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4636" y="3024"/>
                    <a:ext cx="720" cy="6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57" name="Text Box 1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660" y="2988"/>
                    <a:ext cx="716" cy="7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9pPr>
                  </a:lstStyle>
                  <a:p>
                    <a:pPr algn="ctr" eaLnBrk="1" hangingPunct="1"/>
                    <a:r>
                      <a:rPr lang="en-US" sz="2400">
                        <a:solidFill>
                          <a:srgbClr val="FF0000"/>
                        </a:solidFill>
                        <a:latin typeface="Symbol" pitchFamily="18" charset="2"/>
                      </a:rPr>
                      <a:t>s(</a:t>
                    </a:r>
                    <a:r>
                      <a:rPr lang="en-US" sz="2400">
                        <a:solidFill>
                          <a:srgbClr val="FF0000"/>
                        </a:solidFill>
                        <a:sym typeface="Symbol" pitchFamily="18" charset="2"/>
                      </a:rPr>
                      <a:t></a:t>
                    </a:r>
                    <a:r>
                      <a:rPr lang="en-US" sz="2400">
                        <a:solidFill>
                          <a:srgbClr val="FF0000"/>
                        </a:solidFill>
                      </a:rPr>
                      <a:t>M</a:t>
                    </a:r>
                    <a:r>
                      <a:rPr lang="en-US" sz="2400" baseline="-25000">
                        <a:solidFill>
                          <a:srgbClr val="FF0000"/>
                        </a:solidFill>
                        <a:latin typeface="Symbol" pitchFamily="18" charset="2"/>
                      </a:rPr>
                      <a:t>b</a:t>
                    </a:r>
                    <a:r>
                      <a:rPr lang="en-US" sz="2400">
                        <a:solidFill>
                          <a:srgbClr val="FF0000"/>
                        </a:solidFill>
                        <a:sym typeface="Symbol" pitchFamily="18" charset="2"/>
                      </a:rPr>
                      <a:t></a:t>
                    </a:r>
                    <a:r>
                      <a:rPr lang="en-US" sz="2400">
                        <a:solidFill>
                          <a:srgbClr val="FF0000"/>
                        </a:solidFill>
                        <a:latin typeface="Symbol" pitchFamily="18" charset="2"/>
                      </a:rPr>
                      <a:t>)</a:t>
                    </a:r>
                  </a:p>
                  <a:p>
                    <a:pPr algn="ctr" eaLnBrk="1" hangingPunct="1"/>
                    <a:r>
                      <a:rPr lang="en-US" sz="2400">
                        <a:solidFill>
                          <a:srgbClr val="FF0000"/>
                        </a:solidFill>
                        <a:latin typeface="Symbol" pitchFamily="18" charset="2"/>
                      </a:rPr>
                      <a:t>~</a:t>
                    </a:r>
                  </a:p>
                  <a:p>
                    <a:pPr algn="ctr" eaLnBrk="1" hangingPunct="1"/>
                    <a:r>
                      <a:rPr lang="en-US" sz="2000">
                        <a:solidFill>
                          <a:srgbClr val="FF0000"/>
                        </a:solidFill>
                      </a:rPr>
                      <a:t>0.2 eV</a:t>
                    </a:r>
                  </a:p>
                </p:txBody>
              </p:sp>
            </p:grpSp>
            <p:sp>
              <p:nvSpPr>
                <p:cNvPr id="54" name="AutoShape 37"/>
                <p:cNvSpPr>
                  <a:spLocks noChangeArrowheads="1"/>
                </p:cNvSpPr>
                <p:nvPr/>
              </p:nvSpPr>
              <p:spPr bwMode="auto">
                <a:xfrm>
                  <a:off x="2028" y="3264"/>
                  <a:ext cx="288" cy="192"/>
                </a:xfrm>
                <a:prstGeom prst="rightArrow">
                  <a:avLst>
                    <a:gd name="adj1" fmla="val 50000"/>
                    <a:gd name="adj2" fmla="val 37500"/>
                  </a:avLst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55" name="AutoShape 38"/>
                <p:cNvSpPr>
                  <a:spLocks noChangeArrowheads="1"/>
                </p:cNvSpPr>
                <p:nvPr/>
              </p:nvSpPr>
              <p:spPr bwMode="auto">
                <a:xfrm>
                  <a:off x="4308" y="3264"/>
                  <a:ext cx="288" cy="192"/>
                </a:xfrm>
                <a:prstGeom prst="rightArrow">
                  <a:avLst>
                    <a:gd name="adj1" fmla="val 50000"/>
                    <a:gd name="adj2" fmla="val 37500"/>
                  </a:avLst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algn="ctr"/>
                  <a:endParaRPr lang="it-IT"/>
                </a:p>
              </p:txBody>
            </p:sp>
          </p:grpSp>
          <p:sp>
            <p:nvSpPr>
              <p:cNvPr id="50" name="Text Box 44"/>
              <p:cNvSpPr txBox="1">
                <a:spLocks noChangeArrowheads="1"/>
              </p:cNvSpPr>
              <p:nvPr/>
            </p:nvSpPr>
            <p:spPr bwMode="auto">
              <a:xfrm>
                <a:off x="476" y="3081"/>
                <a:ext cx="3903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algn="ctr" eaLnBrk="1" hangingPunct="1"/>
                <a:r>
                  <a:rPr lang="en-US" b="1" dirty="0">
                    <a:solidFill>
                      <a:schemeClr val="bg1"/>
                    </a:solidFill>
                    <a:latin typeface="+mn-lt"/>
                  </a:rPr>
                  <a:t>MARE-2</a:t>
                </a:r>
                <a:r>
                  <a:rPr lang="en-US" dirty="0">
                    <a:solidFill>
                      <a:schemeClr val="bg1"/>
                    </a:solidFill>
                    <a:latin typeface="+mn-lt"/>
                  </a:rPr>
                  <a:t> </a:t>
                </a:r>
                <a:r>
                  <a:rPr lang="en-US" dirty="0" smtClean="0">
                    <a:solidFill>
                      <a:schemeClr val="bg1"/>
                    </a:solidFill>
                    <a:latin typeface="+mn-lt"/>
                  </a:rPr>
                  <a:t>–</a:t>
                </a:r>
                <a:r>
                  <a:rPr lang="en-US" dirty="0" smtClean="0">
                    <a:solidFill>
                      <a:srgbClr val="FFC000"/>
                    </a:solidFill>
                    <a:latin typeface="+mn-lt"/>
                  </a:rPr>
                  <a:t>R&amp;D in Genoa</a:t>
                </a:r>
                <a:r>
                  <a:rPr lang="en-US" dirty="0" smtClean="0">
                    <a:solidFill>
                      <a:schemeClr val="bg1"/>
                    </a:solidFill>
                    <a:latin typeface="+mn-lt"/>
                  </a:rPr>
                  <a:t> – </a:t>
                </a:r>
                <a:r>
                  <a:rPr lang="en-US" dirty="0">
                    <a:solidFill>
                      <a:schemeClr val="bg1"/>
                    </a:solidFill>
                    <a:latin typeface="Symbol" pitchFamily="18" charset="2"/>
                  </a:rPr>
                  <a:t>D</a:t>
                </a:r>
                <a:r>
                  <a:rPr lang="en-US" dirty="0">
                    <a:solidFill>
                      <a:schemeClr val="bg1"/>
                    </a:solidFill>
                    <a:latin typeface="+mn-lt"/>
                  </a:rPr>
                  <a:t>E ~ 5 - 10 eV – </a:t>
                </a:r>
                <a:r>
                  <a:rPr lang="en-US" dirty="0" err="1">
                    <a:solidFill>
                      <a:schemeClr val="bg1"/>
                    </a:solidFill>
                    <a:latin typeface="Symbol" pitchFamily="18" charset="2"/>
                  </a:rPr>
                  <a:t>t</a:t>
                </a:r>
                <a:r>
                  <a:rPr lang="en-US" baseline="-25000" dirty="0" err="1">
                    <a:solidFill>
                      <a:schemeClr val="bg1"/>
                    </a:solidFill>
                    <a:latin typeface="+mn-lt"/>
                  </a:rPr>
                  <a:t>R</a:t>
                </a:r>
                <a:r>
                  <a:rPr lang="en-US" dirty="0">
                    <a:solidFill>
                      <a:schemeClr val="bg1"/>
                    </a:solidFill>
                    <a:latin typeface="+mn-lt"/>
                  </a:rPr>
                  <a:t> ~ 1 – 10 </a:t>
                </a:r>
                <a:r>
                  <a:rPr lang="en-US" dirty="0" err="1">
                    <a:solidFill>
                      <a:schemeClr val="bg1"/>
                    </a:solidFill>
                    <a:latin typeface="Symbol" pitchFamily="18" charset="2"/>
                  </a:rPr>
                  <a:t>m</a:t>
                </a:r>
                <a:r>
                  <a:rPr lang="en-US" dirty="0" err="1">
                    <a:solidFill>
                      <a:schemeClr val="bg1"/>
                    </a:solidFill>
                    <a:latin typeface="+mn-lt"/>
                  </a:rPr>
                  <a:t>s</a:t>
                </a:r>
                <a:endParaRPr lang="it-IT" dirty="0">
                  <a:solidFill>
                    <a:schemeClr val="bg1"/>
                  </a:solidFill>
                  <a:latin typeface="+mn-lt"/>
                </a:endParaRPr>
              </a:p>
            </p:txBody>
          </p:sp>
        </p:grpSp>
        <p:sp>
          <p:nvSpPr>
            <p:cNvPr id="48" name="AutoShape 46"/>
            <p:cNvSpPr>
              <a:spLocks noChangeArrowheads="1"/>
            </p:cNvSpPr>
            <p:nvPr/>
          </p:nvSpPr>
          <p:spPr bwMode="auto">
            <a:xfrm>
              <a:off x="96" y="2640"/>
              <a:ext cx="288" cy="960"/>
            </a:xfrm>
            <a:prstGeom prst="curvedRightArrow">
              <a:avLst>
                <a:gd name="adj1" fmla="val 66667"/>
                <a:gd name="adj2" fmla="val 133333"/>
                <a:gd name="adj3" fmla="val 33333"/>
              </a:avLst>
            </a:prstGeom>
            <a:solidFill>
              <a:srgbClr val="FFC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it-IT"/>
            </a:p>
          </p:txBody>
        </p:sp>
      </p:grpSp>
      <p:sp>
        <p:nvSpPr>
          <p:cNvPr id="3" name="ZoneTexte 2"/>
          <p:cNvSpPr txBox="1"/>
          <p:nvPr/>
        </p:nvSpPr>
        <p:spPr>
          <a:xfrm>
            <a:off x="682086" y="5877272"/>
            <a:ext cx="7922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n-lt"/>
              </a:rPr>
              <a:t>Alternative to </a:t>
            </a:r>
            <a:r>
              <a:rPr lang="en-US" baseline="30000" dirty="0" smtClean="0">
                <a:solidFill>
                  <a:schemeClr val="bg1"/>
                </a:solidFill>
                <a:latin typeface="+mn-lt"/>
              </a:rPr>
              <a:t>187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Re : </a:t>
            </a:r>
            <a:r>
              <a:rPr lang="en-US" baseline="30000" dirty="0" smtClean="0">
                <a:solidFill>
                  <a:srgbClr val="FFC000"/>
                </a:solidFill>
                <a:latin typeface="+mn-lt"/>
              </a:rPr>
              <a:t>163</a:t>
            </a:r>
            <a:r>
              <a:rPr lang="en-US" dirty="0" smtClean="0">
                <a:solidFill>
                  <a:srgbClr val="FFC000"/>
                </a:solidFill>
                <a:latin typeface="+mn-lt"/>
              </a:rPr>
              <a:t>Ho EC source 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to be implanted in the detector</a:t>
            </a:r>
            <a:endParaRPr lang="fr-FR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3" name="ZoneTexte 62"/>
          <p:cNvSpPr txBox="1"/>
          <p:nvPr/>
        </p:nvSpPr>
        <p:spPr>
          <a:xfrm>
            <a:off x="683568" y="6300028"/>
            <a:ext cx="4283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n-lt"/>
              </a:rPr>
              <a:t>Sensitivity to ~1 keV sterile neutrinos</a:t>
            </a:r>
            <a:endParaRPr lang="fr-FR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0159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467544" y="620688"/>
            <a:ext cx="8204448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Conclusions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79512" y="1496973"/>
            <a:ext cx="871296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FF00"/>
              </a:buClr>
            </a:pPr>
            <a:r>
              <a:rPr lang="en-GB" sz="2400" dirty="0" smtClean="0">
                <a:solidFill>
                  <a:schemeClr val="accent3"/>
                </a:solidFill>
                <a:latin typeface="+mn-lt"/>
              </a:rPr>
              <a:t>In </a:t>
            </a:r>
            <a:r>
              <a:rPr lang="en-GB" sz="2400" dirty="0" smtClean="0">
                <a:solidFill>
                  <a:srgbClr val="FFC000"/>
                </a:solidFill>
                <a:latin typeface="+mn-lt"/>
              </a:rPr>
              <a:t>the next five years in Europe</a:t>
            </a:r>
            <a:r>
              <a:rPr lang="en-GB" sz="2400" dirty="0" smtClean="0">
                <a:solidFill>
                  <a:schemeClr val="accent3"/>
                </a:solidFill>
                <a:latin typeface="+mn-lt"/>
              </a:rPr>
              <a:t>:</a:t>
            </a:r>
          </a:p>
          <a:p>
            <a:pPr>
              <a:buClr>
                <a:srgbClr val="FFFF00"/>
              </a:buClr>
            </a:pPr>
            <a:endParaRPr lang="en-GB" sz="2400" dirty="0" smtClean="0">
              <a:solidFill>
                <a:schemeClr val="accent3"/>
              </a:solidFill>
              <a:latin typeface="+mn-lt"/>
            </a:endParaRPr>
          </a:p>
          <a:p>
            <a:pPr>
              <a:buClr>
                <a:srgbClr val="FFFF00"/>
              </a:buClr>
              <a:buFont typeface="Wingdings" pitchFamily="2" charset="2"/>
              <a:buChar char="Ø"/>
            </a:pPr>
            <a:r>
              <a:rPr lang="en-GB" sz="2400" dirty="0" smtClean="0">
                <a:solidFill>
                  <a:schemeClr val="accent3"/>
                </a:solidFill>
                <a:latin typeface="+mn-lt"/>
              </a:rPr>
              <a:t>  3 / 4 projects in DBD could approach the inverted </a:t>
            </a:r>
          </a:p>
          <a:p>
            <a:pPr>
              <a:buClr>
                <a:srgbClr val="FFFF00"/>
              </a:buClr>
            </a:pPr>
            <a:r>
              <a:rPr lang="en-GB" sz="2400" dirty="0">
                <a:solidFill>
                  <a:schemeClr val="accent3"/>
                </a:solidFill>
                <a:latin typeface="+mn-lt"/>
              </a:rPr>
              <a:t> </a:t>
            </a:r>
            <a:r>
              <a:rPr lang="en-GB" sz="2400" dirty="0" smtClean="0">
                <a:solidFill>
                  <a:schemeClr val="accent3"/>
                </a:solidFill>
                <a:latin typeface="+mn-lt"/>
              </a:rPr>
              <a:t>    hierarchy region</a:t>
            </a:r>
          </a:p>
          <a:p>
            <a:pPr>
              <a:buClr>
                <a:srgbClr val="FFFF00"/>
              </a:buClr>
            </a:pPr>
            <a:endParaRPr lang="en-GB" sz="2400" dirty="0" smtClean="0">
              <a:solidFill>
                <a:schemeClr val="accent3"/>
              </a:solidFill>
              <a:latin typeface="+mn-lt"/>
            </a:endParaRPr>
          </a:p>
          <a:p>
            <a:pPr>
              <a:buClr>
                <a:srgbClr val="FFFF00"/>
              </a:buClr>
              <a:buFont typeface="Wingdings" pitchFamily="2" charset="2"/>
              <a:buChar char="Ø"/>
            </a:pPr>
            <a:r>
              <a:rPr lang="en-GB" sz="2400" dirty="0">
                <a:solidFill>
                  <a:schemeClr val="accent3"/>
                </a:solidFill>
                <a:latin typeface="+mn-lt"/>
              </a:rPr>
              <a:t> </a:t>
            </a:r>
            <a:r>
              <a:rPr lang="en-GB" sz="2400" dirty="0" smtClean="0">
                <a:solidFill>
                  <a:schemeClr val="accent3"/>
                </a:solidFill>
                <a:latin typeface="+mn-lt"/>
              </a:rPr>
              <a:t> Technology </a:t>
            </a:r>
            <a:r>
              <a:rPr lang="en-GB" sz="2400" dirty="0">
                <a:solidFill>
                  <a:schemeClr val="accent3"/>
                </a:solidFill>
                <a:latin typeface="+mn-lt"/>
              </a:rPr>
              <a:t>to explore inverted </a:t>
            </a:r>
            <a:r>
              <a:rPr lang="en-GB" sz="2400" dirty="0" smtClean="0">
                <a:solidFill>
                  <a:schemeClr val="accent3"/>
                </a:solidFill>
                <a:latin typeface="+mn-lt"/>
              </a:rPr>
              <a:t> hierarchy </a:t>
            </a:r>
            <a:r>
              <a:rPr lang="en-GB" sz="2400" dirty="0">
                <a:solidFill>
                  <a:schemeClr val="accent3"/>
                </a:solidFill>
                <a:latin typeface="+mn-lt"/>
              </a:rPr>
              <a:t>region</a:t>
            </a:r>
          </a:p>
          <a:p>
            <a:pPr>
              <a:buClr>
                <a:srgbClr val="FFFF00"/>
              </a:buClr>
            </a:pPr>
            <a:r>
              <a:rPr lang="en-GB" sz="2400" dirty="0" smtClean="0">
                <a:solidFill>
                  <a:schemeClr val="accent3"/>
                </a:solidFill>
                <a:latin typeface="+mn-lt"/>
              </a:rPr>
              <a:t>     should be established soon</a:t>
            </a:r>
          </a:p>
          <a:p>
            <a:pPr>
              <a:buClr>
                <a:srgbClr val="FFFF00"/>
              </a:buClr>
            </a:pPr>
            <a:endParaRPr lang="en-GB" sz="2400" dirty="0" smtClean="0">
              <a:solidFill>
                <a:schemeClr val="accent3"/>
              </a:solidFill>
              <a:latin typeface="+mn-lt"/>
            </a:endParaRPr>
          </a:p>
          <a:p>
            <a:pPr>
              <a:buClr>
                <a:srgbClr val="FFFF00"/>
              </a:buClr>
              <a:buFont typeface="Wingdings" pitchFamily="2" charset="2"/>
              <a:buChar char="Ø"/>
            </a:pPr>
            <a:r>
              <a:rPr lang="en-GB" sz="2400" dirty="0" smtClean="0">
                <a:solidFill>
                  <a:schemeClr val="accent3"/>
                </a:solidFill>
                <a:latin typeface="+mn-lt"/>
              </a:rPr>
              <a:t>  KATRIN will take data</a:t>
            </a:r>
          </a:p>
          <a:p>
            <a:pPr>
              <a:buClr>
                <a:srgbClr val="FFFF00"/>
              </a:buClr>
            </a:pPr>
            <a:endParaRPr lang="en-GB" sz="2400" dirty="0" smtClean="0">
              <a:solidFill>
                <a:schemeClr val="accent3"/>
              </a:solidFill>
              <a:latin typeface="+mn-lt"/>
            </a:endParaRPr>
          </a:p>
          <a:p>
            <a:pPr>
              <a:buClr>
                <a:srgbClr val="FFFF00"/>
              </a:buClr>
              <a:buFont typeface="Wingdings" pitchFamily="2" charset="2"/>
              <a:buChar char="Ø"/>
            </a:pPr>
            <a:r>
              <a:rPr lang="en-GB" sz="2400" dirty="0">
                <a:solidFill>
                  <a:schemeClr val="accent3"/>
                </a:solidFill>
                <a:latin typeface="+mn-lt"/>
              </a:rPr>
              <a:t> </a:t>
            </a:r>
            <a:r>
              <a:rPr lang="en-GB" sz="2400" dirty="0" smtClean="0">
                <a:solidFill>
                  <a:schemeClr val="accent3"/>
                </a:solidFill>
                <a:latin typeface="+mn-lt"/>
              </a:rPr>
              <a:t> Rich R&amp;D program in various sectors could provide new </a:t>
            </a:r>
          </a:p>
          <a:p>
            <a:pPr>
              <a:buClr>
                <a:srgbClr val="FFFF00"/>
              </a:buClr>
            </a:pPr>
            <a:r>
              <a:rPr lang="en-GB" sz="2400" dirty="0">
                <a:solidFill>
                  <a:schemeClr val="accent3"/>
                </a:solidFill>
                <a:latin typeface="+mn-lt"/>
              </a:rPr>
              <a:t> </a:t>
            </a:r>
            <a:r>
              <a:rPr lang="en-GB" sz="2400" dirty="0" smtClean="0">
                <a:solidFill>
                  <a:schemeClr val="accent3"/>
                </a:solidFill>
                <a:latin typeface="+mn-lt"/>
              </a:rPr>
              <a:t>    solutions to increase the sensitivity</a:t>
            </a:r>
          </a:p>
        </p:txBody>
      </p:sp>
    </p:spTree>
    <p:extLst>
      <p:ext uri="{BB962C8B-B14F-4D97-AF65-F5344CB8AC3E}">
        <p14:creationId xmlns:p14="http://schemas.microsoft.com/office/powerpoint/2010/main" val="419641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404664"/>
            <a:ext cx="8964488" cy="1143000"/>
          </a:xfrm>
          <a:prstGeom prst="rect">
            <a:avLst/>
          </a:prstGeom>
        </p:spPr>
        <p:txBody>
          <a:bodyPr/>
          <a:lstStyle/>
          <a:p>
            <a:pPr lvl="0" algn="ctr"/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Decay modes for Double Beta Decay</a:t>
            </a:r>
          </a:p>
        </p:txBody>
      </p:sp>
      <p:grpSp>
        <p:nvGrpSpPr>
          <p:cNvPr id="7" name="Group 3"/>
          <p:cNvGrpSpPr>
            <a:grpSpLocks/>
          </p:cNvGrpSpPr>
          <p:nvPr/>
        </p:nvGrpSpPr>
        <p:grpSpPr bwMode="auto">
          <a:xfrm>
            <a:off x="152400" y="1735928"/>
            <a:ext cx="9004300" cy="3997328"/>
            <a:chOff x="96" y="957"/>
            <a:chExt cx="5672" cy="2518"/>
          </a:xfrm>
        </p:grpSpPr>
        <p:grpSp>
          <p:nvGrpSpPr>
            <p:cNvPr id="8" name="Group 4"/>
            <p:cNvGrpSpPr>
              <a:grpSpLocks/>
            </p:cNvGrpSpPr>
            <p:nvPr/>
          </p:nvGrpSpPr>
          <p:grpSpPr bwMode="auto">
            <a:xfrm>
              <a:off x="124" y="957"/>
              <a:ext cx="5310" cy="523"/>
              <a:chOff x="124" y="971"/>
              <a:chExt cx="5310" cy="523"/>
            </a:xfrm>
          </p:grpSpPr>
          <p:grpSp>
            <p:nvGrpSpPr>
              <p:cNvPr id="27" name="Group 5"/>
              <p:cNvGrpSpPr>
                <a:grpSpLocks/>
              </p:cNvGrpSpPr>
              <p:nvPr/>
            </p:nvGrpSpPr>
            <p:grpSpPr bwMode="auto">
              <a:xfrm>
                <a:off x="562" y="1097"/>
                <a:ext cx="2559" cy="291"/>
                <a:chOff x="269" y="2555"/>
                <a:chExt cx="2559" cy="291"/>
              </a:xfrm>
            </p:grpSpPr>
            <p:sp>
              <p:nvSpPr>
                <p:cNvPr id="31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269" y="2555"/>
                  <a:ext cx="2559" cy="291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FFC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sz="2400" dirty="0">
                      <a:solidFill>
                        <a:schemeClr val="tx2"/>
                      </a:solidFill>
                      <a:latin typeface="+mj-lt"/>
                    </a:rPr>
                    <a:t>(A,Z) </a:t>
                  </a:r>
                  <a:r>
                    <a:rPr lang="en-US" sz="2400" dirty="0">
                      <a:solidFill>
                        <a:schemeClr val="tx2"/>
                      </a:solidFill>
                      <a:latin typeface="+mj-lt"/>
                      <a:sym typeface="Symbol" pitchFamily="18" charset="2"/>
                    </a:rPr>
                    <a:t> (A,Z+2) + 2e</a:t>
                  </a:r>
                  <a:r>
                    <a:rPr lang="en-US" sz="2400" baseline="30000" dirty="0">
                      <a:solidFill>
                        <a:schemeClr val="tx2"/>
                      </a:solidFill>
                      <a:latin typeface="+mj-lt"/>
                      <a:sym typeface="Symbol" pitchFamily="18" charset="2"/>
                    </a:rPr>
                    <a:t>-</a:t>
                  </a:r>
                  <a:r>
                    <a:rPr lang="en-US" sz="2400" dirty="0">
                      <a:solidFill>
                        <a:schemeClr val="tx2"/>
                      </a:solidFill>
                      <a:latin typeface="+mj-lt"/>
                      <a:sym typeface="Symbol" pitchFamily="18" charset="2"/>
                    </a:rPr>
                    <a:t> + 2</a:t>
                  </a:r>
                  <a:r>
                    <a:rPr lang="en-US" sz="2400" dirty="0">
                      <a:solidFill>
                        <a:schemeClr val="tx2"/>
                      </a:solidFill>
                      <a:latin typeface="Symbol" pitchFamily="18" charset="2"/>
                      <a:sym typeface="Symbol" pitchFamily="18" charset="2"/>
                    </a:rPr>
                    <a:t>n</a:t>
                  </a:r>
                  <a:r>
                    <a:rPr lang="en-US" sz="2400" baseline="-25000" dirty="0">
                      <a:solidFill>
                        <a:schemeClr val="tx2"/>
                      </a:solidFill>
                      <a:latin typeface="+mj-lt"/>
                      <a:sym typeface="Symbol" pitchFamily="18" charset="2"/>
                    </a:rPr>
                    <a:t>e</a:t>
                  </a:r>
                  <a:endParaRPr lang="en-US" sz="2400" baseline="-25000" dirty="0">
                    <a:solidFill>
                      <a:schemeClr val="tx2"/>
                    </a:solidFill>
                    <a:latin typeface="+mj-lt"/>
                  </a:endParaRPr>
                </a:p>
              </p:txBody>
            </p:sp>
            <p:sp>
              <p:nvSpPr>
                <p:cNvPr id="32" name="Line 7"/>
                <p:cNvSpPr>
                  <a:spLocks noChangeShapeType="1"/>
                </p:cNvSpPr>
                <p:nvPr/>
              </p:nvSpPr>
              <p:spPr bwMode="auto">
                <a:xfrm>
                  <a:off x="2582" y="2634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it-IT">
                    <a:solidFill>
                      <a:schemeClr val="bg1"/>
                    </a:solidFill>
                    <a:latin typeface="+mj-lt"/>
                  </a:endParaRPr>
                </a:p>
              </p:txBody>
            </p:sp>
          </p:grpSp>
          <p:sp>
            <p:nvSpPr>
              <p:cNvPr id="28" name="Text Box 8"/>
              <p:cNvSpPr txBox="1">
                <a:spLocks noChangeArrowheads="1"/>
              </p:cNvSpPr>
              <p:nvPr/>
            </p:nvSpPr>
            <p:spPr bwMode="auto">
              <a:xfrm>
                <a:off x="3445" y="971"/>
                <a:ext cx="1989" cy="5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rgbClr val="FFCC00"/>
                    </a:solidFill>
                    <a:latin typeface="+mj-lt"/>
                  </a:rPr>
                  <a:t>2</a:t>
                </a:r>
                <a:r>
                  <a:rPr lang="en-US" sz="1600" dirty="0">
                    <a:solidFill>
                      <a:srgbClr val="FFCC00"/>
                    </a:solidFill>
                    <a:latin typeface="Symbol" pitchFamily="18" charset="2"/>
                  </a:rPr>
                  <a:t>n</a:t>
                </a:r>
                <a:r>
                  <a:rPr lang="en-US" sz="1600" dirty="0">
                    <a:solidFill>
                      <a:srgbClr val="FFCC00"/>
                    </a:solidFill>
                    <a:latin typeface="+mj-lt"/>
                  </a:rPr>
                  <a:t> Double Beta Decay </a:t>
                </a:r>
              </a:p>
              <a:p>
                <a:pPr algn="ctr"/>
                <a:r>
                  <a:rPr lang="en-US" sz="1600" dirty="0">
                    <a:solidFill>
                      <a:schemeClr val="bg1"/>
                    </a:solidFill>
                    <a:latin typeface="+mj-lt"/>
                  </a:rPr>
                  <a:t>allowed by the Standard Model</a:t>
                </a:r>
              </a:p>
              <a:p>
                <a:pPr algn="ctr"/>
                <a:r>
                  <a:rPr lang="en-US" sz="1600" dirty="0">
                    <a:solidFill>
                      <a:schemeClr val="bg1"/>
                    </a:solidFill>
                    <a:latin typeface="+mj-lt"/>
                  </a:rPr>
                  <a:t>already observed – </a:t>
                </a:r>
                <a:r>
                  <a:rPr lang="en-US" sz="1600" dirty="0">
                    <a:solidFill>
                      <a:schemeClr val="bg1"/>
                    </a:solidFill>
                    <a:latin typeface="Symbol" pitchFamily="18" charset="2"/>
                  </a:rPr>
                  <a:t>t</a:t>
                </a:r>
                <a:r>
                  <a:rPr lang="en-US" sz="1600" dirty="0">
                    <a:solidFill>
                      <a:schemeClr val="bg1"/>
                    </a:solidFill>
                    <a:latin typeface="+mj-lt"/>
                  </a:rPr>
                  <a:t> </a:t>
                </a:r>
                <a:r>
                  <a:rPr lang="en-US" sz="1600" dirty="0">
                    <a:solidFill>
                      <a:schemeClr val="bg1"/>
                    </a:solidFill>
                    <a:latin typeface="+mj-lt"/>
                    <a:sym typeface="Symbol" pitchFamily="18" charset="2"/>
                  </a:rPr>
                  <a:t></a:t>
                </a:r>
                <a:r>
                  <a:rPr lang="en-US" sz="1600" dirty="0">
                    <a:solidFill>
                      <a:schemeClr val="bg1"/>
                    </a:solidFill>
                    <a:latin typeface="+mj-lt"/>
                  </a:rPr>
                  <a:t> 10</a:t>
                </a:r>
                <a:r>
                  <a:rPr lang="en-US" sz="1600" baseline="30000" dirty="0">
                    <a:solidFill>
                      <a:schemeClr val="bg1"/>
                    </a:solidFill>
                    <a:latin typeface="+mj-lt"/>
                  </a:rPr>
                  <a:t>19</a:t>
                </a:r>
                <a:r>
                  <a:rPr lang="en-US" sz="1600" dirty="0">
                    <a:solidFill>
                      <a:schemeClr val="bg1"/>
                    </a:solidFill>
                    <a:latin typeface="+mj-lt"/>
                  </a:rPr>
                  <a:t> y</a:t>
                </a:r>
              </a:p>
            </p:txBody>
          </p:sp>
          <p:sp>
            <p:nvSpPr>
              <p:cNvPr id="29" name="Text Box 9"/>
              <p:cNvSpPr txBox="1">
                <a:spLocks noChangeArrowheads="1"/>
              </p:cNvSpPr>
              <p:nvPr/>
            </p:nvSpPr>
            <p:spPr bwMode="auto">
              <a:xfrm>
                <a:off x="124" y="1061"/>
                <a:ext cx="376" cy="4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3600" b="1" dirty="0">
                    <a:solidFill>
                      <a:srgbClr val="FFCC00"/>
                    </a:solidFill>
                    <a:latin typeface="+mj-lt"/>
                    <a:sym typeface="Wingdings" pitchFamily="2" charset="2"/>
                  </a:rPr>
                  <a:t></a:t>
                </a:r>
              </a:p>
            </p:txBody>
          </p:sp>
          <p:sp>
            <p:nvSpPr>
              <p:cNvPr id="30" name="Line 10"/>
              <p:cNvSpPr>
                <a:spLocks noChangeShapeType="1"/>
              </p:cNvSpPr>
              <p:nvPr/>
            </p:nvSpPr>
            <p:spPr bwMode="auto">
              <a:xfrm flipH="1">
                <a:off x="3179" y="1088"/>
                <a:ext cx="517" cy="147"/>
              </a:xfrm>
              <a:prstGeom prst="line">
                <a:avLst/>
              </a:prstGeom>
              <a:noFill/>
              <a:ln w="9525">
                <a:solidFill>
                  <a:srgbClr val="FFC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it-IT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9" name="Group 11"/>
            <p:cNvGrpSpPr>
              <a:grpSpLocks/>
            </p:cNvGrpSpPr>
            <p:nvPr/>
          </p:nvGrpSpPr>
          <p:grpSpPr bwMode="auto">
            <a:xfrm>
              <a:off x="113" y="1682"/>
              <a:ext cx="5655" cy="523"/>
              <a:chOff x="113" y="1682"/>
              <a:chExt cx="5655" cy="523"/>
            </a:xfrm>
          </p:grpSpPr>
          <p:sp>
            <p:nvSpPr>
              <p:cNvPr id="23" name="Text Box 12"/>
              <p:cNvSpPr txBox="1">
                <a:spLocks noChangeArrowheads="1"/>
              </p:cNvSpPr>
              <p:nvPr/>
            </p:nvSpPr>
            <p:spPr bwMode="auto">
              <a:xfrm>
                <a:off x="567" y="1786"/>
                <a:ext cx="2060" cy="291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C000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>
                    <a:solidFill>
                      <a:schemeClr val="tx2"/>
                    </a:solidFill>
                    <a:latin typeface="+mj-lt"/>
                  </a:rPr>
                  <a:t>(A,Z) </a:t>
                </a:r>
                <a:r>
                  <a:rPr lang="en-US" sz="2400">
                    <a:solidFill>
                      <a:schemeClr val="tx2"/>
                    </a:solidFill>
                    <a:latin typeface="+mj-lt"/>
                    <a:sym typeface="Symbol" pitchFamily="18" charset="2"/>
                  </a:rPr>
                  <a:t> (A,Z+2) + 2e</a:t>
                </a:r>
                <a:r>
                  <a:rPr lang="en-US" sz="2400" baseline="30000">
                    <a:solidFill>
                      <a:schemeClr val="tx2"/>
                    </a:solidFill>
                    <a:latin typeface="+mj-lt"/>
                    <a:sym typeface="Symbol" pitchFamily="18" charset="2"/>
                  </a:rPr>
                  <a:t>-</a:t>
                </a:r>
              </a:p>
            </p:txBody>
          </p:sp>
          <p:sp>
            <p:nvSpPr>
              <p:cNvPr id="24" name="Text Box 13"/>
              <p:cNvSpPr txBox="1">
                <a:spLocks noChangeArrowheads="1"/>
              </p:cNvSpPr>
              <p:nvPr/>
            </p:nvSpPr>
            <p:spPr bwMode="auto">
              <a:xfrm>
                <a:off x="3115" y="1682"/>
                <a:ext cx="2653" cy="5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600" dirty="0" err="1">
                    <a:solidFill>
                      <a:srgbClr val="FFCC00"/>
                    </a:solidFill>
                    <a:latin typeface="+mj-lt"/>
                  </a:rPr>
                  <a:t>neutrinoless</a:t>
                </a:r>
                <a:r>
                  <a:rPr lang="en-US" sz="1600" dirty="0">
                    <a:solidFill>
                      <a:srgbClr val="FFCC00"/>
                    </a:solidFill>
                    <a:latin typeface="+mj-lt"/>
                  </a:rPr>
                  <a:t> Double Beta Decay </a:t>
                </a:r>
                <a:r>
                  <a:rPr lang="en-US" sz="1600" dirty="0">
                    <a:solidFill>
                      <a:schemeClr val="bg1"/>
                    </a:solidFill>
                    <a:latin typeface="+mj-lt"/>
                  </a:rPr>
                  <a:t>(0</a:t>
                </a:r>
                <a:r>
                  <a:rPr lang="en-US" sz="1600" dirty="0">
                    <a:solidFill>
                      <a:schemeClr val="bg1"/>
                    </a:solidFill>
                    <a:latin typeface="Symbol" pitchFamily="18" charset="2"/>
                  </a:rPr>
                  <a:t>n</a:t>
                </a:r>
                <a:r>
                  <a:rPr lang="en-US" sz="1600" dirty="0">
                    <a:solidFill>
                      <a:schemeClr val="bg1"/>
                    </a:solidFill>
                    <a:latin typeface="+mj-lt"/>
                  </a:rPr>
                  <a:t>-DBD)</a:t>
                </a:r>
              </a:p>
              <a:p>
                <a:pPr algn="ctr"/>
                <a:r>
                  <a:rPr lang="en-US" sz="1600" dirty="0">
                    <a:solidFill>
                      <a:schemeClr val="bg1"/>
                    </a:solidFill>
                    <a:latin typeface="+mj-lt"/>
                  </a:rPr>
                  <a:t>never observed (except a discussed claim)</a:t>
                </a:r>
              </a:p>
              <a:p>
                <a:pPr algn="ctr"/>
                <a:r>
                  <a:rPr lang="en-US" sz="1600" dirty="0">
                    <a:solidFill>
                      <a:schemeClr val="bg1"/>
                    </a:solidFill>
                    <a:latin typeface="Symbol" pitchFamily="18" charset="2"/>
                  </a:rPr>
                  <a:t>t</a:t>
                </a:r>
                <a:r>
                  <a:rPr lang="en-US" sz="1600" dirty="0">
                    <a:solidFill>
                      <a:schemeClr val="bg1"/>
                    </a:solidFill>
                    <a:latin typeface="+mj-lt"/>
                  </a:rPr>
                  <a:t> &gt; 10</a:t>
                </a:r>
                <a:r>
                  <a:rPr lang="en-US" sz="1600" baseline="30000" dirty="0">
                    <a:solidFill>
                      <a:schemeClr val="bg1"/>
                    </a:solidFill>
                    <a:latin typeface="+mj-lt"/>
                  </a:rPr>
                  <a:t>25</a:t>
                </a:r>
                <a:r>
                  <a:rPr lang="en-US" sz="1600" dirty="0">
                    <a:solidFill>
                      <a:schemeClr val="bg1"/>
                    </a:solidFill>
                    <a:latin typeface="+mj-lt"/>
                  </a:rPr>
                  <a:t> y</a:t>
                </a:r>
              </a:p>
            </p:txBody>
          </p:sp>
          <p:sp>
            <p:nvSpPr>
              <p:cNvPr id="25" name="Line 14"/>
              <p:cNvSpPr>
                <a:spLocks noChangeShapeType="1"/>
              </p:cNvSpPr>
              <p:nvPr/>
            </p:nvSpPr>
            <p:spPr bwMode="auto">
              <a:xfrm flipH="1">
                <a:off x="2688" y="1826"/>
                <a:ext cx="419" cy="104"/>
              </a:xfrm>
              <a:prstGeom prst="line">
                <a:avLst/>
              </a:prstGeom>
              <a:noFill/>
              <a:ln w="9525">
                <a:solidFill>
                  <a:srgbClr val="FFC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it-IT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26" name="Text Box 15"/>
              <p:cNvSpPr txBox="1">
                <a:spLocks noChangeArrowheads="1"/>
              </p:cNvSpPr>
              <p:nvPr/>
            </p:nvSpPr>
            <p:spPr bwMode="auto">
              <a:xfrm>
                <a:off x="113" y="1736"/>
                <a:ext cx="376" cy="4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3600" b="1" dirty="0">
                    <a:solidFill>
                      <a:srgbClr val="FFCC00"/>
                    </a:solidFill>
                    <a:latin typeface="+mj-lt"/>
                    <a:sym typeface="Wingdings" pitchFamily="2" charset="2"/>
                  </a:rPr>
                  <a:t></a:t>
                </a:r>
              </a:p>
            </p:txBody>
          </p:sp>
        </p:grpSp>
        <p:grpSp>
          <p:nvGrpSpPr>
            <p:cNvPr id="14" name="Group 22"/>
            <p:cNvGrpSpPr>
              <a:grpSpLocks/>
            </p:cNvGrpSpPr>
            <p:nvPr/>
          </p:nvGrpSpPr>
          <p:grpSpPr bwMode="auto">
            <a:xfrm>
              <a:off x="96" y="2834"/>
              <a:ext cx="5164" cy="641"/>
              <a:chOff x="96" y="2834"/>
              <a:chExt cx="5164" cy="641"/>
            </a:xfrm>
          </p:grpSpPr>
          <p:sp>
            <p:nvSpPr>
              <p:cNvPr id="15" name="Text Box 23"/>
              <p:cNvSpPr txBox="1">
                <a:spLocks noChangeArrowheads="1"/>
              </p:cNvSpPr>
              <p:nvPr/>
            </p:nvSpPr>
            <p:spPr bwMode="auto">
              <a:xfrm>
                <a:off x="720" y="2834"/>
                <a:ext cx="4540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dirty="0" err="1" smtClean="0">
                    <a:solidFill>
                      <a:schemeClr val="bg1"/>
                    </a:solidFill>
                    <a:latin typeface="+mj-lt"/>
                  </a:rPr>
                  <a:t>Processe</a:t>
                </a:r>
                <a:r>
                  <a:rPr lang="en-US" dirty="0" smtClean="0">
                    <a:solidFill>
                      <a:schemeClr val="bg1"/>
                    </a:solidFill>
                    <a:latin typeface="+mj-lt"/>
                  </a:rPr>
                  <a:t> </a:t>
                </a:r>
                <a:r>
                  <a:rPr lang="en-US" dirty="0">
                    <a:solidFill>
                      <a:srgbClr val="FFCC00"/>
                    </a:solidFill>
                    <a:latin typeface="+mj-lt"/>
                    <a:sym typeface="Wingdings" pitchFamily="2" charset="2"/>
                  </a:rPr>
                  <a:t></a:t>
                </a:r>
                <a:r>
                  <a:rPr lang="en-US" dirty="0">
                    <a:solidFill>
                      <a:schemeClr val="bg1"/>
                    </a:solidFill>
                    <a:latin typeface="+mj-lt"/>
                    <a:sym typeface="Wingdings" pitchFamily="2" charset="2"/>
                  </a:rPr>
                  <a:t> </a:t>
                </a:r>
                <a:r>
                  <a:rPr lang="en-US" dirty="0" smtClean="0">
                    <a:solidFill>
                      <a:schemeClr val="bg1"/>
                    </a:solidFill>
                    <a:latin typeface="+mj-lt"/>
                  </a:rPr>
                  <a:t>would </a:t>
                </a:r>
                <a:r>
                  <a:rPr lang="en-US" dirty="0">
                    <a:solidFill>
                      <a:schemeClr val="bg1"/>
                    </a:solidFill>
                    <a:latin typeface="+mj-lt"/>
                  </a:rPr>
                  <a:t>imply new physics beyond the Standard Model</a:t>
                </a:r>
              </a:p>
            </p:txBody>
          </p:sp>
          <p:sp>
            <p:nvSpPr>
              <p:cNvPr id="16" name="Text Box 24"/>
              <p:cNvSpPr txBox="1">
                <a:spLocks noChangeArrowheads="1"/>
              </p:cNvSpPr>
              <p:nvPr/>
            </p:nvSpPr>
            <p:spPr bwMode="auto">
              <a:xfrm>
                <a:off x="930" y="3184"/>
                <a:ext cx="4158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 dirty="0">
                    <a:solidFill>
                      <a:srgbClr val="FFCC00"/>
                    </a:solidFill>
                    <a:latin typeface="+mj-lt"/>
                  </a:rPr>
                  <a:t>violation of </a:t>
                </a:r>
                <a:r>
                  <a:rPr lang="en-US" sz="2400" dirty="0" smtClean="0">
                    <a:solidFill>
                      <a:srgbClr val="FFCC00"/>
                    </a:solidFill>
                    <a:latin typeface="+mj-lt"/>
                  </a:rPr>
                  <a:t>total lepton </a:t>
                </a:r>
                <a:r>
                  <a:rPr lang="en-US" sz="2400" dirty="0">
                    <a:solidFill>
                      <a:srgbClr val="FFCC00"/>
                    </a:solidFill>
                    <a:latin typeface="+mj-lt"/>
                  </a:rPr>
                  <a:t>number conservation</a:t>
                </a:r>
              </a:p>
            </p:txBody>
          </p:sp>
          <p:sp>
            <p:nvSpPr>
              <p:cNvPr id="17" name="AutoShape 25"/>
              <p:cNvSpPr>
                <a:spLocks noChangeArrowheads="1"/>
              </p:cNvSpPr>
              <p:nvPr/>
            </p:nvSpPr>
            <p:spPr bwMode="auto">
              <a:xfrm>
                <a:off x="96" y="2873"/>
                <a:ext cx="480" cy="537"/>
              </a:xfrm>
              <a:prstGeom prst="curvedRightArrow">
                <a:avLst>
                  <a:gd name="adj1" fmla="val 22375"/>
                  <a:gd name="adj2" fmla="val 44750"/>
                  <a:gd name="adj3" fmla="val 33333"/>
                </a:avLst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685800" y="-152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/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grpSp>
        <p:nvGrpSpPr>
          <p:cNvPr id="16" name="Group 15"/>
          <p:cNvGrpSpPr>
            <a:grpSpLocks/>
          </p:cNvGrpSpPr>
          <p:nvPr/>
        </p:nvGrpSpPr>
        <p:grpSpPr bwMode="auto">
          <a:xfrm>
            <a:off x="549276" y="2701081"/>
            <a:ext cx="8199438" cy="1406525"/>
            <a:chOff x="241" y="528"/>
            <a:chExt cx="5165" cy="886"/>
          </a:xfrm>
        </p:grpSpPr>
        <p:sp>
          <p:nvSpPr>
            <p:cNvPr id="17" name="Text Box 16"/>
            <p:cNvSpPr txBox="1">
              <a:spLocks noChangeArrowheads="1"/>
            </p:cNvSpPr>
            <p:nvPr/>
          </p:nvSpPr>
          <p:spPr bwMode="auto">
            <a:xfrm>
              <a:off x="1777" y="1123"/>
              <a:ext cx="251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it-IT" sz="2400" dirty="0">
                  <a:solidFill>
                    <a:schemeClr val="accent3"/>
                  </a:solidFill>
                  <a:latin typeface="+mn-lt"/>
                </a:rPr>
                <a:t>1/</a:t>
              </a:r>
              <a:r>
                <a:rPr lang="it-IT" sz="2400" dirty="0">
                  <a:solidFill>
                    <a:schemeClr val="accent3"/>
                  </a:solidFill>
                  <a:latin typeface="Symbol" pitchFamily="18" charset="2"/>
                </a:rPr>
                <a:t>t</a:t>
              </a:r>
              <a:r>
                <a:rPr lang="it-IT" sz="2400" dirty="0">
                  <a:solidFill>
                    <a:schemeClr val="accent3"/>
                  </a:solidFill>
                  <a:latin typeface="+mn-lt"/>
                </a:rPr>
                <a:t> = G(Q,Z) |M</a:t>
              </a:r>
              <a:r>
                <a:rPr lang="it-IT" sz="2400" baseline="-25000" dirty="0">
                  <a:solidFill>
                    <a:schemeClr val="accent3"/>
                  </a:solidFill>
                  <a:latin typeface="+mn-lt"/>
                </a:rPr>
                <a:t>nucl</a:t>
              </a:r>
              <a:r>
                <a:rPr lang="it-IT" sz="2400" dirty="0">
                  <a:solidFill>
                    <a:schemeClr val="accent3"/>
                  </a:solidFill>
                  <a:latin typeface="+mn-lt"/>
                </a:rPr>
                <a:t>|</a:t>
              </a:r>
              <a:r>
                <a:rPr lang="it-IT" sz="2400" baseline="30000" dirty="0">
                  <a:solidFill>
                    <a:schemeClr val="accent3"/>
                  </a:solidFill>
                  <a:latin typeface="+mn-lt"/>
                </a:rPr>
                <a:t>2</a:t>
              </a:r>
              <a:r>
                <a:rPr lang="it-IT" sz="2400" dirty="0">
                  <a:solidFill>
                    <a:srgbClr val="FFC000"/>
                  </a:solidFill>
                  <a:latin typeface="+mn-lt"/>
                  <a:sym typeface="Symbol" pitchFamily="18" charset="2"/>
                </a:rPr>
                <a:t>M</a:t>
              </a:r>
              <a:r>
                <a:rPr lang="it-IT" sz="2400" baseline="-25000" dirty="0">
                  <a:solidFill>
                    <a:srgbClr val="FFC000"/>
                  </a:solidFill>
                  <a:latin typeface="Symbol" pitchFamily="18" charset="2"/>
                  <a:sym typeface="Symbol" pitchFamily="18" charset="2"/>
                </a:rPr>
                <a:t>bb</a:t>
              </a:r>
              <a:r>
                <a:rPr lang="it-IT" sz="2400" dirty="0">
                  <a:solidFill>
                    <a:srgbClr val="FFC000"/>
                  </a:solidFill>
                  <a:latin typeface="+mn-lt"/>
                  <a:sym typeface="Symbol" pitchFamily="18" charset="2"/>
                </a:rPr>
                <a:t></a:t>
              </a:r>
              <a:r>
                <a:rPr lang="it-IT" sz="2400" baseline="-25000" dirty="0">
                  <a:solidFill>
                    <a:srgbClr val="FFC000"/>
                  </a:solidFill>
                  <a:latin typeface="+mn-lt"/>
                  <a:cs typeface="Arial" pitchFamily="34" charset="0"/>
                </a:rPr>
                <a:t> </a:t>
              </a:r>
              <a:r>
                <a:rPr lang="it-IT" sz="2400" baseline="30000" dirty="0">
                  <a:solidFill>
                    <a:schemeClr val="accent3"/>
                  </a:solidFill>
                  <a:latin typeface="+mn-lt"/>
                  <a:cs typeface="Arial" pitchFamily="34" charset="0"/>
                </a:rPr>
                <a:t>2</a:t>
              </a:r>
            </a:p>
          </p:txBody>
        </p:sp>
        <p:sp>
          <p:nvSpPr>
            <p:cNvPr id="18" name="Text Box 17"/>
            <p:cNvSpPr txBox="1">
              <a:spLocks noChangeArrowheads="1"/>
            </p:cNvSpPr>
            <p:nvPr/>
          </p:nvSpPr>
          <p:spPr bwMode="auto">
            <a:xfrm>
              <a:off x="241" y="534"/>
              <a:ext cx="1434" cy="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dirty="0" err="1">
                  <a:solidFill>
                    <a:schemeClr val="accent3"/>
                  </a:solidFill>
                  <a:latin typeface="+mn-lt"/>
                </a:rPr>
                <a:t>neutrinoless</a:t>
              </a:r>
              <a:endParaRPr lang="en-US" dirty="0">
                <a:solidFill>
                  <a:schemeClr val="accent3"/>
                </a:solidFill>
                <a:latin typeface="+mn-lt"/>
              </a:endParaRPr>
            </a:p>
            <a:p>
              <a:pPr algn="ctr"/>
              <a:r>
                <a:rPr lang="en-US" dirty="0">
                  <a:solidFill>
                    <a:schemeClr val="accent3"/>
                  </a:solidFill>
                  <a:latin typeface="+mn-lt"/>
                </a:rPr>
                <a:t>Double Beta Decay </a:t>
              </a:r>
            </a:p>
            <a:p>
              <a:pPr algn="ctr"/>
              <a:r>
                <a:rPr lang="en-US" b="1" dirty="0">
                  <a:solidFill>
                    <a:schemeClr val="accent3"/>
                  </a:solidFill>
                  <a:latin typeface="+mn-lt"/>
                </a:rPr>
                <a:t>rate</a:t>
              </a:r>
            </a:p>
          </p:txBody>
        </p:sp>
        <p:sp>
          <p:nvSpPr>
            <p:cNvPr id="19" name="Text Box 18"/>
            <p:cNvSpPr txBox="1">
              <a:spLocks noChangeArrowheads="1"/>
            </p:cNvSpPr>
            <p:nvPr/>
          </p:nvSpPr>
          <p:spPr bwMode="auto">
            <a:xfrm>
              <a:off x="1911" y="528"/>
              <a:ext cx="608" cy="4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000">
                  <a:solidFill>
                    <a:schemeClr val="accent3"/>
                  </a:solidFill>
                  <a:latin typeface="+mn-lt"/>
                </a:rPr>
                <a:t> </a:t>
              </a:r>
              <a:r>
                <a:rPr lang="en-US">
                  <a:solidFill>
                    <a:schemeClr val="accent3"/>
                  </a:solidFill>
                  <a:latin typeface="+mn-lt"/>
                </a:rPr>
                <a:t>Phase </a:t>
              </a:r>
            </a:p>
            <a:p>
              <a:pPr algn="ctr"/>
              <a:r>
                <a:rPr lang="en-US">
                  <a:solidFill>
                    <a:schemeClr val="accent3"/>
                  </a:solidFill>
                  <a:latin typeface="+mn-lt"/>
                </a:rPr>
                <a:t>space</a:t>
              </a:r>
            </a:p>
          </p:txBody>
        </p:sp>
        <p:sp>
          <p:nvSpPr>
            <p:cNvPr id="20" name="Text Box 19"/>
            <p:cNvSpPr txBox="1">
              <a:spLocks noChangeArrowheads="1"/>
            </p:cNvSpPr>
            <p:nvPr/>
          </p:nvSpPr>
          <p:spPr bwMode="auto">
            <a:xfrm>
              <a:off x="2797" y="544"/>
              <a:ext cx="1219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solidFill>
                    <a:schemeClr val="accent3"/>
                  </a:solidFill>
                  <a:latin typeface="+mn-lt"/>
                </a:rPr>
                <a:t>Nuclear </a:t>
              </a:r>
            </a:p>
            <a:p>
              <a:pPr algn="ctr"/>
              <a:r>
                <a:rPr lang="en-US">
                  <a:solidFill>
                    <a:schemeClr val="accent3"/>
                  </a:solidFill>
                  <a:latin typeface="+mn-lt"/>
                </a:rPr>
                <a:t>matrix elements</a:t>
              </a:r>
            </a:p>
          </p:txBody>
        </p:sp>
        <p:sp>
          <p:nvSpPr>
            <p:cNvPr id="21" name="Text Box 20"/>
            <p:cNvSpPr txBox="1">
              <a:spLocks noChangeArrowheads="1"/>
            </p:cNvSpPr>
            <p:nvPr/>
          </p:nvSpPr>
          <p:spPr bwMode="auto">
            <a:xfrm>
              <a:off x="4250" y="640"/>
              <a:ext cx="115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solidFill>
                    <a:schemeClr val="accent3"/>
                  </a:solidFill>
                  <a:latin typeface="+mn-lt"/>
                </a:rPr>
                <a:t>Effective </a:t>
              </a:r>
            </a:p>
            <a:p>
              <a:pPr algn="ctr"/>
              <a:r>
                <a:rPr lang="en-US" b="1">
                  <a:solidFill>
                    <a:schemeClr val="accent3"/>
                  </a:solidFill>
                  <a:latin typeface="+mn-lt"/>
                </a:rPr>
                <a:t>Majorana mass</a:t>
              </a:r>
            </a:p>
          </p:txBody>
        </p:sp>
        <p:sp>
          <p:nvSpPr>
            <p:cNvPr id="23" name="Line 21"/>
            <p:cNvSpPr>
              <a:spLocks noChangeShapeType="1"/>
            </p:cNvSpPr>
            <p:nvPr/>
          </p:nvSpPr>
          <p:spPr bwMode="auto">
            <a:xfrm>
              <a:off x="1152" y="960"/>
              <a:ext cx="624" cy="288"/>
            </a:xfrm>
            <a:prstGeom prst="line">
              <a:avLst/>
            </a:prstGeom>
            <a:noFill/>
            <a:ln w="9525">
              <a:solidFill>
                <a:srgbClr val="FFC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it-IT">
                <a:latin typeface="+mn-lt"/>
              </a:endParaRPr>
            </a:p>
          </p:txBody>
        </p:sp>
        <p:sp>
          <p:nvSpPr>
            <p:cNvPr id="24" name="Line 22"/>
            <p:cNvSpPr>
              <a:spLocks noChangeShapeType="1"/>
            </p:cNvSpPr>
            <p:nvPr/>
          </p:nvSpPr>
          <p:spPr bwMode="auto">
            <a:xfrm>
              <a:off x="2256" y="960"/>
              <a:ext cx="201" cy="163"/>
            </a:xfrm>
            <a:prstGeom prst="line">
              <a:avLst/>
            </a:prstGeom>
            <a:noFill/>
            <a:ln w="9525">
              <a:solidFill>
                <a:srgbClr val="FFC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it-IT">
                <a:latin typeface="+mn-lt"/>
              </a:endParaRPr>
            </a:p>
          </p:txBody>
        </p:sp>
        <p:sp>
          <p:nvSpPr>
            <p:cNvPr id="25" name="Line 23"/>
            <p:cNvSpPr>
              <a:spLocks noChangeShapeType="1"/>
            </p:cNvSpPr>
            <p:nvPr/>
          </p:nvSpPr>
          <p:spPr bwMode="auto">
            <a:xfrm flipH="1">
              <a:off x="3229" y="960"/>
              <a:ext cx="83" cy="117"/>
            </a:xfrm>
            <a:prstGeom prst="line">
              <a:avLst/>
            </a:prstGeom>
            <a:noFill/>
            <a:ln w="9525">
              <a:solidFill>
                <a:srgbClr val="FFC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it-IT">
                <a:latin typeface="+mn-lt"/>
              </a:endParaRPr>
            </a:p>
          </p:txBody>
        </p:sp>
        <p:sp>
          <p:nvSpPr>
            <p:cNvPr id="26" name="Line 24"/>
            <p:cNvSpPr>
              <a:spLocks noChangeShapeType="1"/>
            </p:cNvSpPr>
            <p:nvPr/>
          </p:nvSpPr>
          <p:spPr bwMode="auto">
            <a:xfrm flipH="1">
              <a:off x="4136" y="1056"/>
              <a:ext cx="520" cy="203"/>
            </a:xfrm>
            <a:prstGeom prst="line">
              <a:avLst/>
            </a:prstGeom>
            <a:noFill/>
            <a:ln w="9525">
              <a:solidFill>
                <a:srgbClr val="FFC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it-IT">
                <a:latin typeface="+mn-lt"/>
              </a:endParaRPr>
            </a:p>
          </p:txBody>
        </p:sp>
      </p:grpSp>
      <p:sp>
        <p:nvSpPr>
          <p:cNvPr id="27" name="Text Box 25"/>
          <p:cNvSpPr txBox="1">
            <a:spLocks noChangeArrowheads="1"/>
          </p:cNvSpPr>
          <p:nvPr/>
        </p:nvSpPr>
        <p:spPr bwMode="auto">
          <a:xfrm>
            <a:off x="395536" y="1064930"/>
            <a:ext cx="8568952" cy="707886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buClr>
                <a:schemeClr val="accent2"/>
              </a:buClr>
              <a:buFont typeface="Symbol" pitchFamily="18" charset="2"/>
              <a:buNone/>
            </a:pPr>
            <a:r>
              <a:rPr lang="en-US" sz="2000" dirty="0">
                <a:latin typeface="+mn-lt"/>
              </a:rPr>
              <a:t>how </a:t>
            </a:r>
            <a:r>
              <a:rPr lang="en-US" sz="2000" b="1" dirty="0">
                <a:solidFill>
                  <a:srgbClr val="FFC000"/>
                </a:solidFill>
                <a:latin typeface="+mn-lt"/>
              </a:rPr>
              <a:t>0</a:t>
            </a:r>
            <a:r>
              <a:rPr lang="en-US" sz="2000" b="1" dirty="0">
                <a:solidFill>
                  <a:srgbClr val="FFC000"/>
                </a:solidFill>
                <a:latin typeface="Symbol" pitchFamily="18" charset="2"/>
              </a:rPr>
              <a:t>n</a:t>
            </a:r>
            <a:r>
              <a:rPr lang="en-US" sz="2000" b="1" dirty="0">
                <a:solidFill>
                  <a:srgbClr val="FFC000"/>
                </a:solidFill>
                <a:latin typeface="+mn-lt"/>
              </a:rPr>
              <a:t>-DBD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</a:t>
            </a:r>
            <a:r>
              <a:rPr lang="en-US" sz="2000" dirty="0">
                <a:latin typeface="+mn-lt"/>
              </a:rPr>
              <a:t>is connected to </a:t>
            </a:r>
            <a:r>
              <a:rPr lang="en-US" sz="2000" b="1" dirty="0">
                <a:solidFill>
                  <a:srgbClr val="FFC000"/>
                </a:solidFill>
                <a:latin typeface="+mn-lt"/>
              </a:rPr>
              <a:t>neutrino mixing matrix </a:t>
            </a:r>
            <a:r>
              <a:rPr lang="en-US" sz="2000" dirty="0">
                <a:latin typeface="+mn-lt"/>
              </a:rPr>
              <a:t>and </a:t>
            </a:r>
            <a:r>
              <a:rPr lang="en-US" sz="2000" b="1" dirty="0">
                <a:solidFill>
                  <a:srgbClr val="FFC000"/>
                </a:solidFill>
                <a:latin typeface="+mn-lt"/>
              </a:rPr>
              <a:t>masses</a:t>
            </a:r>
          </a:p>
          <a:p>
            <a:pPr algn="ctr">
              <a:buClr>
                <a:schemeClr val="accent2"/>
              </a:buClr>
              <a:buFont typeface="Symbol" pitchFamily="18" charset="2"/>
              <a:buNone/>
            </a:pPr>
            <a:r>
              <a:rPr lang="en-US" sz="2000" dirty="0">
                <a:latin typeface="+mn-lt"/>
              </a:rPr>
              <a:t>in case of process induced by </a:t>
            </a:r>
            <a:r>
              <a:rPr lang="en-US" sz="2000" dirty="0" smtClean="0">
                <a:latin typeface="+mn-lt"/>
              </a:rPr>
              <a:t>light </a:t>
            </a:r>
            <a:r>
              <a:rPr lang="en-US" sz="2000" dirty="0" smtClean="0">
                <a:latin typeface="Symbol" pitchFamily="18" charset="2"/>
              </a:rPr>
              <a:t>n</a:t>
            </a:r>
            <a:r>
              <a:rPr lang="en-US" sz="2000" dirty="0" smtClean="0">
                <a:latin typeface="+mn-lt"/>
              </a:rPr>
              <a:t> exchange (</a:t>
            </a:r>
            <a:r>
              <a:rPr lang="en-US" sz="2000" b="1" dirty="0" smtClean="0">
                <a:solidFill>
                  <a:srgbClr val="FFC000"/>
                </a:solidFill>
                <a:latin typeface="+mn-lt"/>
              </a:rPr>
              <a:t>mass mechanism</a:t>
            </a:r>
            <a:r>
              <a:rPr lang="en-US" sz="2000" dirty="0" smtClean="0">
                <a:latin typeface="+mn-lt"/>
              </a:rPr>
              <a:t>)</a:t>
            </a:r>
            <a:endParaRPr lang="en-US" sz="2000" dirty="0">
              <a:latin typeface="+mn-lt"/>
            </a:endParaRPr>
          </a:p>
        </p:txBody>
      </p:sp>
      <p:sp>
        <p:nvSpPr>
          <p:cNvPr id="29" name="Text Box 27"/>
          <p:cNvSpPr txBox="1">
            <a:spLocks noChangeArrowheads="1"/>
          </p:cNvSpPr>
          <p:nvPr/>
        </p:nvSpPr>
        <p:spPr bwMode="auto">
          <a:xfrm>
            <a:off x="971600" y="5301208"/>
            <a:ext cx="7334250" cy="584200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2400" b="1" dirty="0">
                <a:solidFill>
                  <a:srgbClr val="FFC000"/>
                </a:solidFill>
                <a:latin typeface="+mn-lt"/>
                <a:sym typeface="Symbol" pitchFamily="18" charset="2"/>
              </a:rPr>
              <a:t>M</a:t>
            </a:r>
            <a:r>
              <a:rPr lang="it-IT" sz="2400" b="1" baseline="-25000" dirty="0">
                <a:solidFill>
                  <a:srgbClr val="FFC000"/>
                </a:solidFill>
                <a:latin typeface="Symbol" pitchFamily="18" charset="2"/>
                <a:sym typeface="Symbol" pitchFamily="18" charset="2"/>
              </a:rPr>
              <a:t>bb</a:t>
            </a:r>
            <a:r>
              <a:rPr lang="it-IT" sz="2400" b="1" dirty="0">
                <a:solidFill>
                  <a:srgbClr val="FFC000"/>
                </a:solidFill>
                <a:latin typeface="+mn-lt"/>
                <a:sym typeface="Symbol" pitchFamily="18" charset="2"/>
              </a:rPr>
              <a:t></a:t>
            </a:r>
            <a:r>
              <a:rPr lang="it-IT" sz="2400" b="1" dirty="0">
                <a:solidFill>
                  <a:srgbClr val="FFC000"/>
                </a:solidFill>
                <a:latin typeface="+mn-lt"/>
              </a:rPr>
              <a:t> </a:t>
            </a:r>
            <a:r>
              <a:rPr lang="it-IT" sz="2400" dirty="0">
                <a:latin typeface="+mn-lt"/>
              </a:rPr>
              <a:t>= </a:t>
            </a:r>
            <a:r>
              <a:rPr lang="it-IT" sz="3200" dirty="0">
                <a:latin typeface="+mn-lt"/>
              </a:rPr>
              <a:t>|</a:t>
            </a:r>
            <a:r>
              <a:rPr lang="it-IT" sz="2400" dirty="0">
                <a:latin typeface="+mn-lt"/>
              </a:rPr>
              <a:t>|</a:t>
            </a:r>
            <a:r>
              <a:rPr lang="it-IT" sz="2400" i="1" dirty="0">
                <a:solidFill>
                  <a:srgbClr val="008000"/>
                </a:solidFill>
                <a:latin typeface="+mn-lt"/>
              </a:rPr>
              <a:t>U</a:t>
            </a:r>
            <a:r>
              <a:rPr lang="it-IT" sz="2400" baseline="-25000" dirty="0">
                <a:solidFill>
                  <a:srgbClr val="008000"/>
                </a:solidFill>
                <a:latin typeface="+mn-lt"/>
              </a:rPr>
              <a:t>e1 </a:t>
            </a:r>
            <a:r>
              <a:rPr lang="it-IT" sz="2400" dirty="0">
                <a:latin typeface="+mn-lt"/>
              </a:rPr>
              <a:t>|</a:t>
            </a:r>
            <a:r>
              <a:rPr lang="it-IT" sz="2400" baseline="-25000" dirty="0">
                <a:solidFill>
                  <a:srgbClr val="008000"/>
                </a:solidFill>
                <a:latin typeface="+mn-lt"/>
              </a:rPr>
              <a:t> </a:t>
            </a:r>
            <a:r>
              <a:rPr lang="it-IT" sz="2400" baseline="30000" dirty="0">
                <a:latin typeface="+mn-lt"/>
              </a:rPr>
              <a:t>2</a:t>
            </a:r>
            <a:r>
              <a:rPr lang="it-IT" sz="2400" i="1" dirty="0">
                <a:solidFill>
                  <a:srgbClr val="FFC000"/>
                </a:solidFill>
                <a:latin typeface="+mn-lt"/>
              </a:rPr>
              <a:t>M</a:t>
            </a:r>
            <a:r>
              <a:rPr lang="it-IT" sz="2400" baseline="-25000" dirty="0">
                <a:solidFill>
                  <a:srgbClr val="FFC000"/>
                </a:solidFill>
                <a:latin typeface="+mn-lt"/>
              </a:rPr>
              <a:t>1</a:t>
            </a:r>
            <a:r>
              <a:rPr lang="it-IT" sz="2400" baseline="-25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it-IT" sz="2400" dirty="0">
                <a:latin typeface="+mn-lt"/>
              </a:rPr>
              <a:t>+ e</a:t>
            </a:r>
            <a:r>
              <a:rPr lang="it-IT" sz="2400" baseline="30000" dirty="0">
                <a:latin typeface="+mn-lt"/>
              </a:rPr>
              <a:t>i</a:t>
            </a:r>
            <a:r>
              <a:rPr lang="it-IT" sz="2400" baseline="30000" dirty="0">
                <a:latin typeface="Symbol" pitchFamily="18" charset="2"/>
              </a:rPr>
              <a:t>a</a:t>
            </a:r>
            <a:r>
              <a:rPr lang="it-IT" sz="1200" baseline="30000" dirty="0">
                <a:latin typeface="+mn-lt"/>
              </a:rPr>
              <a:t>1</a:t>
            </a:r>
            <a:r>
              <a:rPr lang="it-IT" sz="2400" dirty="0">
                <a:latin typeface="+mn-lt"/>
              </a:rPr>
              <a:t> | </a:t>
            </a:r>
            <a:r>
              <a:rPr lang="it-IT" sz="2400" i="1" dirty="0">
                <a:solidFill>
                  <a:srgbClr val="008000"/>
                </a:solidFill>
                <a:latin typeface="+mn-lt"/>
              </a:rPr>
              <a:t>U</a:t>
            </a:r>
            <a:r>
              <a:rPr lang="it-IT" sz="2400" baseline="-25000" dirty="0">
                <a:solidFill>
                  <a:srgbClr val="008000"/>
                </a:solidFill>
                <a:latin typeface="+mn-lt"/>
              </a:rPr>
              <a:t>e2 </a:t>
            </a:r>
            <a:r>
              <a:rPr lang="it-IT" sz="2400" dirty="0">
                <a:latin typeface="+mn-lt"/>
              </a:rPr>
              <a:t>|</a:t>
            </a:r>
            <a:r>
              <a:rPr lang="it-IT" sz="2400" baseline="-25000" dirty="0">
                <a:solidFill>
                  <a:srgbClr val="008000"/>
                </a:solidFill>
                <a:latin typeface="+mn-lt"/>
              </a:rPr>
              <a:t> </a:t>
            </a:r>
            <a:r>
              <a:rPr lang="it-IT" sz="2400" baseline="30000" dirty="0">
                <a:latin typeface="+mn-lt"/>
              </a:rPr>
              <a:t>2</a:t>
            </a:r>
            <a:r>
              <a:rPr lang="it-IT" sz="2400" i="1" dirty="0">
                <a:solidFill>
                  <a:srgbClr val="FFC000"/>
                </a:solidFill>
                <a:latin typeface="+mn-lt"/>
              </a:rPr>
              <a:t>M</a:t>
            </a:r>
            <a:r>
              <a:rPr lang="it-IT" sz="2400" baseline="-25000" dirty="0">
                <a:solidFill>
                  <a:srgbClr val="FFC000"/>
                </a:solidFill>
                <a:latin typeface="+mn-lt"/>
              </a:rPr>
              <a:t>2</a:t>
            </a:r>
            <a:r>
              <a:rPr lang="it-IT" sz="2400" baseline="-25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it-IT" sz="2400" dirty="0">
                <a:latin typeface="+mn-lt"/>
              </a:rPr>
              <a:t>+</a:t>
            </a:r>
            <a:r>
              <a:rPr lang="it-IT" sz="2400" dirty="0">
                <a:solidFill>
                  <a:srgbClr val="FF0000"/>
                </a:solidFill>
                <a:latin typeface="+mn-lt"/>
              </a:rPr>
              <a:t> </a:t>
            </a:r>
            <a:r>
              <a:rPr lang="it-IT" sz="2400" dirty="0">
                <a:latin typeface="+mn-lt"/>
              </a:rPr>
              <a:t>e</a:t>
            </a:r>
            <a:r>
              <a:rPr lang="it-IT" sz="2400" baseline="30000" dirty="0">
                <a:latin typeface="+mn-lt"/>
              </a:rPr>
              <a:t>i</a:t>
            </a:r>
            <a:r>
              <a:rPr lang="it-IT" sz="2400" baseline="30000" dirty="0">
                <a:latin typeface="Symbol" pitchFamily="18" charset="2"/>
              </a:rPr>
              <a:t>a</a:t>
            </a:r>
            <a:r>
              <a:rPr lang="it-IT" sz="1200" baseline="30000" dirty="0">
                <a:latin typeface="+mn-lt"/>
              </a:rPr>
              <a:t>2</a:t>
            </a:r>
            <a:r>
              <a:rPr lang="it-IT" sz="2400" dirty="0">
                <a:solidFill>
                  <a:srgbClr val="FF0000"/>
                </a:solidFill>
                <a:latin typeface="+mn-lt"/>
              </a:rPr>
              <a:t> </a:t>
            </a:r>
            <a:r>
              <a:rPr lang="it-IT" sz="2400" dirty="0">
                <a:latin typeface="+mn-lt"/>
              </a:rPr>
              <a:t>|</a:t>
            </a:r>
            <a:r>
              <a:rPr lang="it-IT" sz="2400" i="1" dirty="0">
                <a:solidFill>
                  <a:srgbClr val="008000"/>
                </a:solidFill>
                <a:latin typeface="+mn-lt"/>
              </a:rPr>
              <a:t>U</a:t>
            </a:r>
            <a:r>
              <a:rPr lang="it-IT" sz="2400" baseline="-25000" dirty="0">
                <a:solidFill>
                  <a:srgbClr val="008000"/>
                </a:solidFill>
                <a:latin typeface="+mn-lt"/>
              </a:rPr>
              <a:t>e3 </a:t>
            </a:r>
            <a:r>
              <a:rPr lang="it-IT" sz="2400" dirty="0">
                <a:latin typeface="+mn-lt"/>
              </a:rPr>
              <a:t>|</a:t>
            </a:r>
            <a:r>
              <a:rPr lang="it-IT" sz="2400" baseline="-25000" dirty="0">
                <a:solidFill>
                  <a:srgbClr val="008000"/>
                </a:solidFill>
                <a:latin typeface="+mn-lt"/>
              </a:rPr>
              <a:t> </a:t>
            </a:r>
            <a:r>
              <a:rPr lang="it-IT" sz="2400" baseline="30000" dirty="0">
                <a:latin typeface="+mn-lt"/>
              </a:rPr>
              <a:t>2</a:t>
            </a:r>
            <a:r>
              <a:rPr lang="it-IT" sz="2400" i="1" dirty="0">
                <a:solidFill>
                  <a:srgbClr val="FFC000"/>
                </a:solidFill>
                <a:latin typeface="+mn-lt"/>
              </a:rPr>
              <a:t>M</a:t>
            </a:r>
            <a:r>
              <a:rPr lang="it-IT" sz="2400" baseline="-25000" dirty="0">
                <a:solidFill>
                  <a:srgbClr val="FFC000"/>
                </a:solidFill>
                <a:latin typeface="+mn-lt"/>
              </a:rPr>
              <a:t>3</a:t>
            </a:r>
            <a:r>
              <a:rPr lang="it-IT" sz="2400" baseline="-25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it-IT" sz="3200" dirty="0">
                <a:latin typeface="+mn-lt"/>
              </a:rPr>
              <a:t>|</a:t>
            </a:r>
          </a:p>
        </p:txBody>
      </p:sp>
      <p:sp>
        <p:nvSpPr>
          <p:cNvPr id="31" name="Line 37"/>
          <p:cNvSpPr>
            <a:spLocks noChangeShapeType="1"/>
          </p:cNvSpPr>
          <p:nvPr/>
        </p:nvSpPr>
        <p:spPr bwMode="auto">
          <a:xfrm>
            <a:off x="5508625" y="4725144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>
              <a:latin typeface="+mn-lt"/>
            </a:endParaRPr>
          </a:p>
        </p:txBody>
      </p:sp>
      <p:sp>
        <p:nvSpPr>
          <p:cNvPr id="46" name="Rectangle 2"/>
          <p:cNvSpPr txBox="1">
            <a:spLocks noChangeArrowheads="1"/>
          </p:cNvSpPr>
          <p:nvPr/>
        </p:nvSpPr>
        <p:spPr>
          <a:xfrm>
            <a:off x="0" y="125760"/>
            <a:ext cx="9145016" cy="1143000"/>
          </a:xfrm>
          <a:prstGeom prst="rect">
            <a:avLst/>
          </a:prstGeom>
        </p:spPr>
        <p:txBody>
          <a:bodyPr/>
          <a:lstStyle/>
          <a:p>
            <a:pPr lvl="0" algn="ctr"/>
            <a:r>
              <a:rPr lang="en-US" sz="4000" b="1" kern="0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+mj-ea"/>
                <a:cs typeface="+mj-cs"/>
              </a:rPr>
              <a:t>The mass mechanism</a:t>
            </a:r>
            <a:endParaRPr kumimoji="0" lang="en-US" sz="4000" b="1" i="0" u="none" strike="noStrike" kern="0" cap="none" spc="0" normalizeH="0" baseline="0" noProof="0" dirty="0" smtClean="0">
              <a:ln>
                <a:noFill/>
              </a:ln>
              <a:solidFill>
                <a:srgbClr val="FFCC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cxnSp>
        <p:nvCxnSpPr>
          <p:cNvPr id="48" name="Connecteur droit avec flèche 47"/>
          <p:cNvCxnSpPr/>
          <p:nvPr/>
        </p:nvCxnSpPr>
        <p:spPr>
          <a:xfrm>
            <a:off x="6300192" y="4293096"/>
            <a:ext cx="0" cy="792088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251459" y="1165626"/>
            <a:ext cx="6336704" cy="5256584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67544" y="197768"/>
            <a:ext cx="8204448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Three hurdles to leap over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451202" y="1124744"/>
            <a:ext cx="6137022" cy="5297466"/>
            <a:chOff x="633420" y="1443902"/>
            <a:chExt cx="6137022" cy="5297466"/>
          </a:xfrm>
        </p:grpSpPr>
        <p:pic>
          <p:nvPicPr>
            <p:cNvPr id="16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71600" y="1556792"/>
              <a:ext cx="5798842" cy="51845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Rectangle 16"/>
            <p:cNvSpPr/>
            <p:nvPr/>
          </p:nvSpPr>
          <p:spPr>
            <a:xfrm>
              <a:off x="1646524" y="1689519"/>
              <a:ext cx="4055026" cy="5040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33420" y="1443902"/>
              <a:ext cx="772969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it-IT" b="1" dirty="0">
                  <a:solidFill>
                    <a:srgbClr val="FFC000"/>
                  </a:solidFill>
                  <a:sym typeface="Symbol" pitchFamily="18" charset="2"/>
                </a:rPr>
                <a:t></a:t>
              </a:r>
              <a:r>
                <a:rPr lang="it-IT" b="1" dirty="0">
                  <a:solidFill>
                    <a:srgbClr val="FFC000"/>
                  </a:solidFill>
                  <a:latin typeface="+mn-lt"/>
                  <a:sym typeface="Symbol" pitchFamily="18" charset="2"/>
                </a:rPr>
                <a:t>M</a:t>
              </a:r>
              <a:r>
                <a:rPr lang="it-IT" b="1" baseline="-25000" dirty="0" smtClean="0">
                  <a:solidFill>
                    <a:srgbClr val="FFC000"/>
                  </a:solidFill>
                  <a:latin typeface="Symbol" pitchFamily="18" charset="2"/>
                  <a:sym typeface="Symbol" pitchFamily="18" charset="2"/>
                </a:rPr>
                <a:t>bb</a:t>
              </a:r>
              <a:r>
                <a:rPr lang="it-IT" b="1" dirty="0">
                  <a:solidFill>
                    <a:srgbClr val="FFC000"/>
                  </a:solidFill>
                  <a:sym typeface="Symbol" pitchFamily="18" charset="2"/>
                </a:rPr>
                <a:t></a:t>
              </a:r>
              <a:r>
                <a:rPr lang="it-IT" b="1" dirty="0">
                  <a:solidFill>
                    <a:srgbClr val="FFC000"/>
                  </a:solidFill>
                </a:rPr>
                <a:t> </a:t>
              </a:r>
              <a:endParaRPr lang="it-IT" b="1" dirty="0" smtClean="0">
                <a:solidFill>
                  <a:srgbClr val="FFC000"/>
                </a:solidFill>
              </a:endParaRPr>
            </a:p>
            <a:p>
              <a:pPr algn="ctr"/>
              <a:r>
                <a:rPr lang="en-GB" b="1" dirty="0" smtClean="0">
                  <a:solidFill>
                    <a:srgbClr val="FFC000"/>
                  </a:solidFill>
                  <a:latin typeface="+mn-lt"/>
                </a:rPr>
                <a:t>[</a:t>
              </a:r>
              <a:r>
                <a:rPr lang="en-GB" b="1" dirty="0" err="1" smtClean="0">
                  <a:solidFill>
                    <a:srgbClr val="FFC000"/>
                  </a:solidFill>
                  <a:latin typeface="+mn-lt"/>
                </a:rPr>
                <a:t>eV</a:t>
              </a:r>
              <a:r>
                <a:rPr lang="en-GB" b="1" dirty="0" smtClean="0">
                  <a:solidFill>
                    <a:srgbClr val="FFC000"/>
                  </a:solidFill>
                  <a:latin typeface="+mn-lt"/>
                </a:rPr>
                <a:t>]</a:t>
              </a:r>
              <a:endParaRPr lang="it-IT" dirty="0">
                <a:latin typeface="+mn-lt"/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899592" y="1268760"/>
            <a:ext cx="7848872" cy="1481042"/>
            <a:chOff x="899592" y="1268760"/>
            <a:chExt cx="7848872" cy="1481042"/>
          </a:xfrm>
        </p:grpSpPr>
        <p:grpSp>
          <p:nvGrpSpPr>
            <p:cNvPr id="55" name="Group 54"/>
            <p:cNvGrpSpPr/>
            <p:nvPr/>
          </p:nvGrpSpPr>
          <p:grpSpPr>
            <a:xfrm>
              <a:off x="899592" y="1268760"/>
              <a:ext cx="7848872" cy="1481042"/>
              <a:chOff x="899592" y="1268760"/>
              <a:chExt cx="7848872" cy="1481042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899592" y="1453658"/>
                <a:ext cx="6492008" cy="1296144"/>
                <a:chOff x="816295" y="1700808"/>
                <a:chExt cx="6492008" cy="1296144"/>
              </a:xfrm>
            </p:grpSpPr>
            <p:grpSp>
              <p:nvGrpSpPr>
                <p:cNvPr id="32" name="Group 31"/>
                <p:cNvGrpSpPr/>
                <p:nvPr/>
              </p:nvGrpSpPr>
              <p:grpSpPr>
                <a:xfrm>
                  <a:off x="816295" y="1700808"/>
                  <a:ext cx="6492008" cy="1296144"/>
                  <a:chOff x="816295" y="1700808"/>
                  <a:chExt cx="6492008" cy="1296144"/>
                </a:xfrm>
              </p:grpSpPr>
              <p:cxnSp>
                <p:nvCxnSpPr>
                  <p:cNvPr id="24" name="Straight Connector 23"/>
                  <p:cNvCxnSpPr/>
                  <p:nvPr/>
                </p:nvCxnSpPr>
                <p:spPr>
                  <a:xfrm>
                    <a:off x="816295" y="2033996"/>
                    <a:ext cx="6480720" cy="0"/>
                  </a:xfrm>
                  <a:prstGeom prst="line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8" name="TextBox 27"/>
                  <p:cNvSpPr txBox="1"/>
                  <p:nvPr/>
                </p:nvSpPr>
                <p:spPr>
                  <a:xfrm>
                    <a:off x="3599116" y="1979548"/>
                    <a:ext cx="182614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b="1" dirty="0" err="1" smtClean="0">
                        <a:solidFill>
                          <a:srgbClr val="FFC000"/>
                        </a:solidFill>
                        <a:latin typeface="+mn-lt"/>
                      </a:rPr>
                      <a:t>Klapdor’s</a:t>
                    </a:r>
                    <a:r>
                      <a:rPr lang="en-GB" b="1" dirty="0" smtClean="0">
                        <a:solidFill>
                          <a:srgbClr val="FFC000"/>
                        </a:solidFill>
                        <a:latin typeface="+mn-lt"/>
                      </a:rPr>
                      <a:t> claim</a:t>
                    </a:r>
                    <a:endParaRPr lang="it-IT" b="1" dirty="0">
                      <a:solidFill>
                        <a:srgbClr val="FFC000"/>
                      </a:solidFill>
                      <a:latin typeface="+mn-lt"/>
                    </a:endParaRPr>
                  </a:p>
                </p:txBody>
              </p:sp>
              <p:sp>
                <p:nvSpPr>
                  <p:cNvPr id="31" name="Rectangle 30"/>
                  <p:cNvSpPr/>
                  <p:nvPr/>
                </p:nvSpPr>
                <p:spPr>
                  <a:xfrm>
                    <a:off x="834598" y="1700808"/>
                    <a:ext cx="6473705" cy="1296144"/>
                  </a:xfrm>
                  <a:prstGeom prst="rect">
                    <a:avLst/>
                  </a:prstGeom>
                  <a:solidFill>
                    <a:srgbClr val="FFC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 dirty="0"/>
                  </a:p>
                </p:txBody>
              </p:sp>
            </p:grpSp>
            <p:sp>
              <p:nvSpPr>
                <p:cNvPr id="33" name="TextBox 32"/>
                <p:cNvSpPr txBox="1"/>
                <p:nvPr/>
              </p:nvSpPr>
              <p:spPr>
                <a:xfrm>
                  <a:off x="2265712" y="2245002"/>
                  <a:ext cx="102143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 smtClean="0">
                      <a:solidFill>
                        <a:srgbClr val="FFC000"/>
                      </a:solidFill>
                      <a:latin typeface="+mn-lt"/>
                    </a:rPr>
                    <a:t>95% </a:t>
                  </a:r>
                  <a:r>
                    <a:rPr lang="en-GB" dirty="0" err="1" smtClean="0">
                      <a:solidFill>
                        <a:srgbClr val="FFC000"/>
                      </a:solidFill>
                      <a:latin typeface="+mn-lt"/>
                    </a:rPr>
                    <a:t>c.l</a:t>
                  </a:r>
                  <a:r>
                    <a:rPr lang="en-GB" dirty="0" smtClean="0">
                      <a:solidFill>
                        <a:srgbClr val="FFC000"/>
                      </a:solidFill>
                      <a:latin typeface="+mn-lt"/>
                    </a:rPr>
                    <a:t>.</a:t>
                  </a:r>
                  <a:endParaRPr lang="it-IT" dirty="0">
                    <a:solidFill>
                      <a:srgbClr val="FFC000"/>
                    </a:solidFill>
                    <a:latin typeface="+mn-lt"/>
                  </a:endParaRPr>
                </a:p>
              </p:txBody>
            </p:sp>
          </p:grpSp>
          <p:grpSp>
            <p:nvGrpSpPr>
              <p:cNvPr id="49" name="Group 48"/>
              <p:cNvGrpSpPr/>
              <p:nvPr/>
            </p:nvGrpSpPr>
            <p:grpSpPr>
              <a:xfrm>
                <a:off x="7596336" y="1268760"/>
                <a:ext cx="1152128" cy="1008112"/>
                <a:chOff x="7524328" y="1268760"/>
                <a:chExt cx="1152128" cy="1008112"/>
              </a:xfrm>
            </p:grpSpPr>
            <p:sp>
              <p:nvSpPr>
                <p:cNvPr id="46" name="Rectangle 45"/>
                <p:cNvSpPr/>
                <p:nvPr/>
              </p:nvSpPr>
              <p:spPr>
                <a:xfrm>
                  <a:off x="7524328" y="1268760"/>
                  <a:ext cx="1152128" cy="100811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grpSp>
              <p:nvGrpSpPr>
                <p:cNvPr id="40" name="Group 39"/>
                <p:cNvGrpSpPr/>
                <p:nvPr/>
              </p:nvGrpSpPr>
              <p:grpSpPr>
                <a:xfrm>
                  <a:off x="7539891" y="1380117"/>
                  <a:ext cx="1134227" cy="854340"/>
                  <a:chOff x="7641492" y="1638556"/>
                  <a:chExt cx="1134227" cy="854340"/>
                </a:xfrm>
              </p:grpSpPr>
              <p:pic>
                <p:nvPicPr>
                  <p:cNvPr id="35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 b="57692"/>
                  <a:stretch>
                    <a:fillRect/>
                  </a:stretch>
                </p:blipFill>
                <p:spPr bwMode="auto">
                  <a:xfrm>
                    <a:off x="7641492" y="1638556"/>
                    <a:ext cx="1127212" cy="7920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7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 t="73077"/>
                  <a:stretch>
                    <a:fillRect/>
                  </a:stretch>
                </p:blipFill>
                <p:spPr bwMode="auto">
                  <a:xfrm>
                    <a:off x="7648507" y="1988840"/>
                    <a:ext cx="1127212" cy="50405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pic>
              <p:nvPicPr>
                <p:cNvPr id="56323" name="Picture 3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7897515" y="1352057"/>
                  <a:ext cx="526309" cy="8824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52" name="TextBox 51"/>
              <p:cNvSpPr txBox="1"/>
              <p:nvPr/>
            </p:nvSpPr>
            <p:spPr>
              <a:xfrm>
                <a:off x="4572000" y="1401487"/>
                <a:ext cx="2831224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C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latin typeface="+mn-lt"/>
                  </a:rPr>
                  <a:t>100-1000 counts/y/ton</a:t>
                </a:r>
                <a:endParaRPr lang="it-IT" b="1" dirty="0">
                  <a:latin typeface="+mn-lt"/>
                </a:endParaRPr>
              </a:p>
            </p:txBody>
          </p:sp>
        </p:grpSp>
        <p:sp>
          <p:nvSpPr>
            <p:cNvPr id="58" name="TextBox 57"/>
            <p:cNvSpPr txBox="1"/>
            <p:nvPr/>
          </p:nvSpPr>
          <p:spPr>
            <a:xfrm>
              <a:off x="1388265" y="1740946"/>
              <a:ext cx="11721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C000"/>
                  </a:solidFill>
                  <a:latin typeface="+mn-lt"/>
                </a:rPr>
                <a:t>400 </a:t>
              </a:r>
              <a:r>
                <a:rPr lang="en-GB" b="1" dirty="0" err="1" smtClean="0">
                  <a:solidFill>
                    <a:srgbClr val="FFC000"/>
                  </a:solidFill>
                  <a:latin typeface="+mn-lt"/>
                </a:rPr>
                <a:t>meV</a:t>
              </a:r>
              <a:endParaRPr lang="it-IT" b="1" dirty="0">
                <a:solidFill>
                  <a:srgbClr val="FFC000"/>
                </a:solidFill>
                <a:latin typeface="+mn-lt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922170" y="2564904"/>
            <a:ext cx="7826294" cy="1440160"/>
            <a:chOff x="922170" y="2564904"/>
            <a:chExt cx="7826294" cy="1440160"/>
          </a:xfrm>
        </p:grpSpPr>
        <p:grpSp>
          <p:nvGrpSpPr>
            <p:cNvPr id="56" name="Group 55"/>
            <p:cNvGrpSpPr/>
            <p:nvPr/>
          </p:nvGrpSpPr>
          <p:grpSpPr>
            <a:xfrm>
              <a:off x="922170" y="2564904"/>
              <a:ext cx="7826294" cy="1440160"/>
              <a:chOff x="922170" y="2564904"/>
              <a:chExt cx="7826294" cy="1440160"/>
            </a:xfrm>
          </p:grpSpPr>
          <p:cxnSp>
            <p:nvCxnSpPr>
              <p:cNvPr id="26" name="Straight Connector 25"/>
              <p:cNvCxnSpPr/>
              <p:nvPr/>
            </p:nvCxnSpPr>
            <p:spPr>
              <a:xfrm>
                <a:off x="922170" y="3231280"/>
                <a:ext cx="6480720" cy="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0" name="Group 49"/>
              <p:cNvGrpSpPr/>
              <p:nvPr/>
            </p:nvGrpSpPr>
            <p:grpSpPr>
              <a:xfrm>
                <a:off x="7596336" y="2564904"/>
                <a:ext cx="1152128" cy="1440160"/>
                <a:chOff x="7524328" y="2636912"/>
                <a:chExt cx="1152128" cy="1440160"/>
              </a:xfrm>
            </p:grpSpPr>
            <p:sp>
              <p:nvSpPr>
                <p:cNvPr id="47" name="Rectangle 46"/>
                <p:cNvSpPr/>
                <p:nvPr/>
              </p:nvSpPr>
              <p:spPr>
                <a:xfrm>
                  <a:off x="7524328" y="2636912"/>
                  <a:ext cx="1152128" cy="144016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grpSp>
              <p:nvGrpSpPr>
                <p:cNvPr id="39" name="Group 38"/>
                <p:cNvGrpSpPr/>
                <p:nvPr/>
              </p:nvGrpSpPr>
              <p:grpSpPr>
                <a:xfrm>
                  <a:off x="7535617" y="2666505"/>
                  <a:ext cx="1129148" cy="1369685"/>
                  <a:chOff x="7549244" y="2923411"/>
                  <a:chExt cx="1129148" cy="1369685"/>
                </a:xfrm>
              </p:grpSpPr>
              <p:pic>
                <p:nvPicPr>
                  <p:cNvPr id="36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 b="53846"/>
                  <a:stretch>
                    <a:fillRect/>
                  </a:stretch>
                </p:blipFill>
                <p:spPr bwMode="auto">
                  <a:xfrm>
                    <a:off x="7549244" y="2923411"/>
                    <a:ext cx="1127212" cy="86409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8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 t="73077"/>
                  <a:stretch>
                    <a:fillRect/>
                  </a:stretch>
                </p:blipFill>
                <p:spPr bwMode="auto">
                  <a:xfrm>
                    <a:off x="7551180" y="3789040"/>
                    <a:ext cx="1127212" cy="50405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pic>
              <p:nvPicPr>
                <p:cNvPr id="44" name="Picture 3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7888642" y="3136694"/>
                  <a:ext cx="526309" cy="8824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53" name="TextBox 52"/>
              <p:cNvSpPr txBox="1"/>
              <p:nvPr/>
            </p:nvSpPr>
            <p:spPr>
              <a:xfrm>
                <a:off x="5030900" y="2841647"/>
                <a:ext cx="2366353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C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latin typeface="+mn-lt"/>
                  </a:rPr>
                  <a:t>0.5-5 counts/y/ton</a:t>
                </a:r>
                <a:endParaRPr lang="it-IT" b="1" dirty="0">
                  <a:latin typeface="+mn-lt"/>
                </a:endParaRPr>
              </a:p>
            </p:txBody>
          </p:sp>
        </p:grpSp>
        <p:sp>
          <p:nvSpPr>
            <p:cNvPr id="59" name="TextBox 58"/>
            <p:cNvSpPr txBox="1"/>
            <p:nvPr/>
          </p:nvSpPr>
          <p:spPr>
            <a:xfrm>
              <a:off x="1464367" y="3181106"/>
              <a:ext cx="10310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C000"/>
                  </a:solidFill>
                  <a:latin typeface="+mn-lt"/>
                </a:rPr>
                <a:t>20 </a:t>
              </a:r>
              <a:r>
                <a:rPr lang="en-GB" b="1" dirty="0" err="1" smtClean="0">
                  <a:solidFill>
                    <a:srgbClr val="FFC000"/>
                  </a:solidFill>
                  <a:latin typeface="+mn-lt"/>
                </a:rPr>
                <a:t>meV</a:t>
              </a:r>
              <a:endParaRPr lang="it-IT" b="1" dirty="0">
                <a:solidFill>
                  <a:srgbClr val="FFC000"/>
                </a:solidFill>
                <a:latin typeface="+mn-lt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949022" y="4149080"/>
            <a:ext cx="7799442" cy="1913090"/>
            <a:chOff x="949022" y="4149080"/>
            <a:chExt cx="7799442" cy="1913090"/>
          </a:xfrm>
        </p:grpSpPr>
        <p:grpSp>
          <p:nvGrpSpPr>
            <p:cNvPr id="57" name="Group 56"/>
            <p:cNvGrpSpPr/>
            <p:nvPr/>
          </p:nvGrpSpPr>
          <p:grpSpPr>
            <a:xfrm>
              <a:off x="949022" y="4149080"/>
              <a:ext cx="7799442" cy="1913090"/>
              <a:chOff x="949022" y="4149080"/>
              <a:chExt cx="7799442" cy="1913090"/>
            </a:xfrm>
          </p:grpSpPr>
          <p:cxnSp>
            <p:nvCxnSpPr>
              <p:cNvPr id="27" name="Straight Connector 26"/>
              <p:cNvCxnSpPr/>
              <p:nvPr/>
            </p:nvCxnSpPr>
            <p:spPr>
              <a:xfrm>
                <a:off x="949022" y="4538713"/>
                <a:ext cx="6480720" cy="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1" name="Group 50"/>
              <p:cNvGrpSpPr/>
              <p:nvPr/>
            </p:nvGrpSpPr>
            <p:grpSpPr>
              <a:xfrm>
                <a:off x="7596336" y="4149080"/>
                <a:ext cx="1152128" cy="1913090"/>
                <a:chOff x="7596336" y="4365104"/>
                <a:chExt cx="1152128" cy="1913090"/>
              </a:xfrm>
            </p:grpSpPr>
            <p:sp>
              <p:nvSpPr>
                <p:cNvPr id="48" name="Rectangle 47"/>
                <p:cNvSpPr/>
                <p:nvPr/>
              </p:nvSpPr>
              <p:spPr>
                <a:xfrm>
                  <a:off x="7596336" y="4365104"/>
                  <a:ext cx="1152128" cy="190607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pic>
              <p:nvPicPr>
                <p:cNvPr id="56322" name="Picture 2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7609963" y="4405986"/>
                  <a:ext cx="1127212" cy="18722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5" name="Picture 3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7877353" y="5377490"/>
                  <a:ext cx="526309" cy="8824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54" name="TextBox 53"/>
              <p:cNvSpPr txBox="1"/>
              <p:nvPr/>
            </p:nvSpPr>
            <p:spPr>
              <a:xfrm>
                <a:off x="4355976" y="4149080"/>
                <a:ext cx="3058851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C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latin typeface="+mn-lt"/>
                  </a:rPr>
                  <a:t>0.1-1 counts/y/(100 ton)</a:t>
                </a:r>
                <a:endParaRPr lang="it-IT" b="1" dirty="0">
                  <a:latin typeface="+mn-lt"/>
                </a:endParaRPr>
              </a:p>
            </p:txBody>
          </p:sp>
        </p:grpSp>
        <p:sp>
          <p:nvSpPr>
            <p:cNvPr id="60" name="TextBox 59"/>
            <p:cNvSpPr txBox="1"/>
            <p:nvPr/>
          </p:nvSpPr>
          <p:spPr>
            <a:xfrm>
              <a:off x="1403648" y="4509120"/>
              <a:ext cx="8899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C000"/>
                  </a:solidFill>
                  <a:latin typeface="+mn-lt"/>
                </a:rPr>
                <a:t>1 </a:t>
              </a:r>
              <a:r>
                <a:rPr lang="en-GB" b="1" dirty="0" err="1" smtClean="0">
                  <a:solidFill>
                    <a:srgbClr val="FFC000"/>
                  </a:solidFill>
                  <a:latin typeface="+mn-lt"/>
                </a:rPr>
                <a:t>meV</a:t>
              </a:r>
              <a:endParaRPr lang="it-IT" b="1" dirty="0">
                <a:solidFill>
                  <a:srgbClr val="FFC000"/>
                </a:solidFill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685800" y="-76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51520" y="990600"/>
            <a:ext cx="887454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FFC000"/>
                </a:solidFill>
                <a:latin typeface="+mn-lt"/>
              </a:rPr>
              <a:t>sensitivity F</a:t>
            </a:r>
            <a:r>
              <a:rPr lang="en-US" sz="2000" dirty="0">
                <a:solidFill>
                  <a:schemeClr val="bg1"/>
                </a:solidFill>
                <a:latin typeface="+mn-lt"/>
              </a:rPr>
              <a:t>: lifetime corresponding to the minimum detectable number </a:t>
            </a:r>
          </a:p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                      </a:t>
            </a:r>
            <a:r>
              <a:rPr lang="en-US" sz="2000" dirty="0" smtClean="0">
                <a:solidFill>
                  <a:schemeClr val="bg1"/>
                </a:solidFill>
                <a:latin typeface="+mn-lt"/>
              </a:rPr>
              <a:t>of </a:t>
            </a:r>
            <a:r>
              <a:rPr lang="en-US" sz="2000" dirty="0">
                <a:solidFill>
                  <a:schemeClr val="bg1"/>
                </a:solidFill>
                <a:latin typeface="+mn-lt"/>
              </a:rPr>
              <a:t>events over background at a given confidence level</a:t>
            </a:r>
          </a:p>
        </p:txBody>
      </p:sp>
      <p:sp>
        <p:nvSpPr>
          <p:cNvPr id="41" name="Text Box 39"/>
          <p:cNvSpPr txBox="1">
            <a:spLocks noChangeArrowheads="1"/>
          </p:cNvSpPr>
          <p:nvPr/>
        </p:nvSpPr>
        <p:spPr bwMode="auto">
          <a:xfrm>
            <a:off x="9356725" y="3059113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it-IT" sz="200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3058766" y="3481189"/>
            <a:ext cx="3170240" cy="523875"/>
          </a:xfrm>
          <a:prstGeom prst="rect">
            <a:avLst/>
          </a:prstGeom>
          <a:solidFill>
            <a:srgbClr val="FFFFFF"/>
          </a:solidFill>
          <a:ln w="38100">
            <a:solidFill>
              <a:srgbClr val="FFC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latin typeface="+mn-lt"/>
              </a:rPr>
              <a:t>F </a:t>
            </a:r>
            <a:r>
              <a:rPr lang="en-US" sz="2800" dirty="0">
                <a:latin typeface="+mn-lt"/>
                <a:sym typeface="Symbol" pitchFamily="18" charset="2"/>
              </a:rPr>
              <a:t> (MT / </a:t>
            </a:r>
            <a:r>
              <a:rPr lang="en-US" sz="2800" dirty="0" err="1">
                <a:latin typeface="+mn-lt"/>
                <a:sym typeface="Symbol" pitchFamily="18" charset="2"/>
              </a:rPr>
              <a:t>b</a:t>
            </a:r>
            <a:r>
              <a:rPr lang="en-US" sz="2800" dirty="0" err="1">
                <a:latin typeface="Symbol" pitchFamily="18" charset="2"/>
                <a:sym typeface="Symbol" pitchFamily="18" charset="2"/>
              </a:rPr>
              <a:t>D</a:t>
            </a:r>
            <a:r>
              <a:rPr lang="en-US" sz="2800" dirty="0" err="1">
                <a:latin typeface="+mn-lt"/>
                <a:sym typeface="Symbol" pitchFamily="18" charset="2"/>
              </a:rPr>
              <a:t>E</a:t>
            </a:r>
            <a:r>
              <a:rPr lang="en-US" sz="2800" dirty="0">
                <a:latin typeface="+mn-lt"/>
                <a:sym typeface="Symbol" pitchFamily="18" charset="2"/>
              </a:rPr>
              <a:t>)</a:t>
            </a:r>
            <a:r>
              <a:rPr lang="en-US" sz="2800" b="1" baseline="30000" dirty="0">
                <a:solidFill>
                  <a:srgbClr val="FFC000"/>
                </a:solidFill>
                <a:latin typeface="+mn-lt"/>
                <a:sym typeface="Symbol" pitchFamily="18" charset="2"/>
              </a:rPr>
              <a:t>1/2</a:t>
            </a: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5098705" y="2769989"/>
            <a:ext cx="2049464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  <a:latin typeface="+mn-lt"/>
              </a:rPr>
              <a:t>energy resolution</a:t>
            </a:r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 flipH="1">
            <a:off x="5270155" y="3036689"/>
            <a:ext cx="152400" cy="457200"/>
          </a:xfrm>
          <a:prstGeom prst="line">
            <a:avLst/>
          </a:prstGeom>
          <a:noFill/>
          <a:ln w="9525">
            <a:solidFill>
              <a:srgbClr val="FFC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3373091" y="2719189"/>
            <a:ext cx="1098551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  <a:latin typeface="+mn-lt"/>
              </a:rPr>
              <a:t>live time</a:t>
            </a:r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>
            <a:off x="4254154" y="2985889"/>
            <a:ext cx="76200" cy="457200"/>
          </a:xfrm>
          <a:prstGeom prst="line">
            <a:avLst/>
          </a:prstGeom>
          <a:noFill/>
          <a:ln w="9525">
            <a:solidFill>
              <a:srgbClr val="FFC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2123728" y="2973189"/>
            <a:ext cx="1485901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+mn-lt"/>
              </a:rPr>
              <a:t>source mass</a:t>
            </a:r>
          </a:p>
        </p:txBody>
      </p:sp>
      <p:sp>
        <p:nvSpPr>
          <p:cNvPr id="16" name="Line 14"/>
          <p:cNvSpPr>
            <a:spLocks noChangeShapeType="1"/>
          </p:cNvSpPr>
          <p:nvPr/>
        </p:nvSpPr>
        <p:spPr bwMode="auto">
          <a:xfrm>
            <a:off x="3542954" y="3227189"/>
            <a:ext cx="457200" cy="228600"/>
          </a:xfrm>
          <a:prstGeom prst="line">
            <a:avLst/>
          </a:prstGeom>
          <a:noFill/>
          <a:ln w="9525">
            <a:solidFill>
              <a:srgbClr val="FFC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3866434" y="4950377"/>
            <a:ext cx="1433513" cy="523875"/>
          </a:xfrm>
          <a:prstGeom prst="rect">
            <a:avLst/>
          </a:prstGeom>
          <a:solidFill>
            <a:srgbClr val="FFFFFF"/>
          </a:solidFill>
          <a:ln w="38100">
            <a:solidFill>
              <a:srgbClr val="FFC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latin typeface="+mn-lt"/>
              </a:rPr>
              <a:t>F </a:t>
            </a:r>
            <a:r>
              <a:rPr lang="en-US" sz="2800" dirty="0">
                <a:latin typeface="+mn-lt"/>
                <a:sym typeface="Symbol" pitchFamily="18" charset="2"/>
              </a:rPr>
              <a:t> MT</a:t>
            </a:r>
            <a:endParaRPr lang="en-US" sz="2800" baseline="30000" dirty="0">
              <a:latin typeface="+mn-lt"/>
              <a:sym typeface="Symbol" pitchFamily="18" charset="2"/>
            </a:endParaRPr>
          </a:p>
        </p:txBody>
      </p:sp>
      <p:sp>
        <p:nvSpPr>
          <p:cNvPr id="47" name="Rectangle 2"/>
          <p:cNvSpPr txBox="1">
            <a:spLocks noChangeArrowheads="1"/>
          </p:cNvSpPr>
          <p:nvPr/>
        </p:nvSpPr>
        <p:spPr>
          <a:xfrm>
            <a:off x="467544" y="197768"/>
            <a:ext cx="8204448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kern="0" noProof="0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+mj-ea"/>
                <a:cs typeface="+mj-cs"/>
              </a:rPr>
              <a:t>The sensitivity</a:t>
            </a:r>
            <a:endParaRPr kumimoji="0" lang="en-US" sz="4000" b="1" i="0" u="none" strike="noStrike" kern="0" cap="none" spc="0" normalizeH="0" baseline="0" noProof="0" dirty="0" smtClean="0">
              <a:ln>
                <a:noFill/>
              </a:ln>
              <a:solidFill>
                <a:srgbClr val="FFCC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2633761" y="1844824"/>
            <a:ext cx="3954463" cy="646113"/>
          </a:xfrm>
          <a:prstGeom prst="rect">
            <a:avLst/>
          </a:prstGeom>
          <a:solidFill>
            <a:schemeClr val="bg1"/>
          </a:solidFill>
          <a:ln w="9525">
            <a:solidFill>
              <a:srgbClr val="FFC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b="1" dirty="0">
                <a:latin typeface="+mn-lt"/>
              </a:rPr>
              <a:t>b</a:t>
            </a:r>
            <a:r>
              <a:rPr lang="en-GB" dirty="0">
                <a:latin typeface="+mn-lt"/>
              </a:rPr>
              <a:t>: </a:t>
            </a:r>
            <a:r>
              <a:rPr lang="en-GB" b="1" dirty="0">
                <a:solidFill>
                  <a:srgbClr val="FFC000"/>
                </a:solidFill>
                <a:latin typeface="+mn-lt"/>
              </a:rPr>
              <a:t>specific background coefficient</a:t>
            </a:r>
          </a:p>
          <a:p>
            <a:pPr algn="ctr"/>
            <a:r>
              <a:rPr lang="en-GB" dirty="0">
                <a:latin typeface="+mn-lt"/>
              </a:rPr>
              <a:t>    [counts/(</a:t>
            </a:r>
            <a:r>
              <a:rPr lang="en-GB" dirty="0" err="1">
                <a:latin typeface="+mn-lt"/>
              </a:rPr>
              <a:t>keV</a:t>
            </a:r>
            <a:r>
              <a:rPr lang="en-GB" dirty="0">
                <a:latin typeface="+mn-lt"/>
              </a:rPr>
              <a:t> kg y)]</a:t>
            </a:r>
          </a:p>
        </p:txBody>
      </p:sp>
      <p:cxnSp>
        <p:nvCxnSpPr>
          <p:cNvPr id="8" name="Connecteur droit avec flèche 7"/>
          <p:cNvCxnSpPr/>
          <p:nvPr/>
        </p:nvCxnSpPr>
        <p:spPr>
          <a:xfrm>
            <a:off x="4989534" y="2548856"/>
            <a:ext cx="0" cy="952152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 Box 3"/>
          <p:cNvSpPr txBox="1">
            <a:spLocks noChangeArrowheads="1"/>
          </p:cNvSpPr>
          <p:nvPr/>
        </p:nvSpPr>
        <p:spPr bwMode="auto">
          <a:xfrm>
            <a:off x="539552" y="4397042"/>
            <a:ext cx="85699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+mn-lt"/>
              </a:rPr>
              <a:t>If (</a:t>
            </a:r>
            <a:r>
              <a:rPr lang="en-US" sz="2000" b="1" dirty="0" smtClean="0">
                <a:solidFill>
                  <a:srgbClr val="FFC000"/>
                </a:solidFill>
                <a:latin typeface="+mn-lt"/>
                <a:sym typeface="Symbol" pitchFamily="18" charset="2"/>
              </a:rPr>
              <a:t>b </a:t>
            </a:r>
            <a:r>
              <a:rPr lang="en-US" sz="2000" b="1" dirty="0" smtClean="0">
                <a:solidFill>
                  <a:srgbClr val="FFC000"/>
                </a:solidFill>
                <a:latin typeface="Symbol" pitchFamily="18" charset="2"/>
                <a:sym typeface="Symbol" pitchFamily="18" charset="2"/>
              </a:rPr>
              <a:t>D</a:t>
            </a:r>
            <a:r>
              <a:rPr lang="en-US" sz="2000" b="1" dirty="0" smtClean="0">
                <a:solidFill>
                  <a:srgbClr val="FFC000"/>
                </a:solidFill>
                <a:latin typeface="+mn-lt"/>
                <a:sym typeface="Symbol" pitchFamily="18" charset="2"/>
              </a:rPr>
              <a:t>E </a:t>
            </a:r>
            <a:r>
              <a:rPr lang="en-US" sz="2000" dirty="0" smtClean="0">
                <a:solidFill>
                  <a:schemeClr val="bg1"/>
                </a:solidFill>
                <a:latin typeface="+mn-lt"/>
                <a:sym typeface="Symbol" pitchFamily="18" charset="2"/>
              </a:rPr>
              <a:t>X exposure) &lt; 1, then the background can be considered ~0 </a:t>
            </a:r>
            <a:endParaRPr lang="en-US" sz="2000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50" name="Connecteur droit avec flèche 49"/>
          <p:cNvCxnSpPr/>
          <p:nvPr/>
        </p:nvCxnSpPr>
        <p:spPr>
          <a:xfrm>
            <a:off x="2051720" y="4941168"/>
            <a:ext cx="0" cy="576064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 Box 12"/>
          <p:cNvSpPr txBox="1">
            <a:spLocks noChangeArrowheads="1"/>
          </p:cNvSpPr>
          <p:nvPr/>
        </p:nvSpPr>
        <p:spPr bwMode="auto">
          <a:xfrm>
            <a:off x="-29187" y="5805264"/>
            <a:ext cx="9195146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it-IT" sz="2800" dirty="0">
                <a:solidFill>
                  <a:schemeClr val="tx2"/>
                </a:solidFill>
                <a:latin typeface="+mn-lt"/>
              </a:rPr>
              <a:t>The order of magnitude of the target bakground is  </a:t>
            </a:r>
          </a:p>
          <a:p>
            <a:pPr algn="ctr"/>
            <a:r>
              <a:rPr lang="en-US" sz="2800" b="1" dirty="0">
                <a:solidFill>
                  <a:srgbClr val="FFC000"/>
                </a:solidFill>
                <a:latin typeface="+mn-lt"/>
              </a:rPr>
              <a:t>≤</a:t>
            </a:r>
            <a:r>
              <a:rPr lang="en-US" sz="2800" b="1" dirty="0" smtClean="0">
                <a:solidFill>
                  <a:srgbClr val="FFC000"/>
                </a:solidFill>
                <a:latin typeface="+mn-lt"/>
              </a:rPr>
              <a:t> </a:t>
            </a:r>
            <a:r>
              <a:rPr lang="it-IT" sz="2800" b="1" dirty="0">
                <a:solidFill>
                  <a:srgbClr val="FFC000"/>
                </a:solidFill>
                <a:latin typeface="+mn-lt"/>
              </a:rPr>
              <a:t>1 counts / y </a:t>
            </a:r>
            <a:r>
              <a:rPr lang="it-IT" sz="2800" b="1" dirty="0" smtClean="0">
                <a:solidFill>
                  <a:srgbClr val="FFC000"/>
                </a:solidFill>
                <a:latin typeface="+mn-lt"/>
              </a:rPr>
              <a:t>ton </a:t>
            </a:r>
            <a:r>
              <a:rPr lang="it-IT" sz="2800" dirty="0" smtClean="0">
                <a:latin typeface="+mn-lt"/>
              </a:rPr>
              <a:t>to explore inverted hierarchy</a:t>
            </a:r>
            <a:endParaRPr lang="it-IT" sz="2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5473005" y="980330"/>
            <a:ext cx="3419475" cy="3024188"/>
            <a:chOff x="227" y="618"/>
            <a:chExt cx="2154" cy="1905"/>
          </a:xfrm>
        </p:grpSpPr>
        <p:sp>
          <p:nvSpPr>
            <p:cNvPr id="4" name="Rectangle 4"/>
            <p:cNvSpPr>
              <a:spLocks noChangeArrowheads="1"/>
            </p:cNvSpPr>
            <p:nvPr/>
          </p:nvSpPr>
          <p:spPr bwMode="auto">
            <a:xfrm>
              <a:off x="227" y="618"/>
              <a:ext cx="2154" cy="1905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>
                <a:latin typeface="+mn-lt"/>
              </a:endParaRPr>
            </a:p>
          </p:txBody>
        </p:sp>
        <p:pic>
          <p:nvPicPr>
            <p:cNvPr id="5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 l="21368" t="52974" r="12947" b="14313"/>
            <a:stretch>
              <a:fillRect/>
            </a:stretch>
          </p:blipFill>
          <p:spPr bwMode="auto">
            <a:xfrm>
              <a:off x="433" y="1001"/>
              <a:ext cx="1776" cy="1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>
              <a:off x="481" y="697"/>
              <a:ext cx="1698" cy="233"/>
            </a:xfrm>
            <a:prstGeom prst="rect">
              <a:avLst/>
            </a:prstGeom>
            <a:solidFill>
              <a:srgbClr val="EAEAEA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dirty="0">
                  <a:latin typeface="+mn-lt"/>
                </a:rPr>
                <a:t>Isotopic abundance (%)</a:t>
              </a:r>
            </a:p>
          </p:txBody>
        </p: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486" y="2297"/>
              <a:ext cx="256" cy="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ctr" eaLnBrk="0" hangingPunct="0"/>
              <a:r>
                <a:rPr lang="en-US" sz="900" baseline="50000">
                  <a:solidFill>
                    <a:schemeClr val="accent2"/>
                  </a:solidFill>
                  <a:latin typeface="+mn-lt"/>
                </a:rPr>
                <a:t>48</a:t>
              </a:r>
              <a:r>
                <a:rPr lang="en-US" sz="900">
                  <a:solidFill>
                    <a:schemeClr val="accent2"/>
                  </a:solidFill>
                  <a:latin typeface="+mn-lt"/>
                </a:rPr>
                <a:t>Ca</a:t>
              </a:r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653" y="2297"/>
              <a:ext cx="265" cy="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ctr" eaLnBrk="0" hangingPunct="0"/>
              <a:r>
                <a:rPr lang="en-US" sz="900" baseline="50000">
                  <a:solidFill>
                    <a:schemeClr val="accent2"/>
                  </a:solidFill>
                  <a:latin typeface="+mn-lt"/>
                </a:rPr>
                <a:t>76</a:t>
              </a:r>
              <a:r>
                <a:rPr lang="en-US" sz="900">
                  <a:solidFill>
                    <a:schemeClr val="accent2"/>
                  </a:solidFill>
                  <a:latin typeface="+mn-lt"/>
                </a:rPr>
                <a:t>Ge</a:t>
              </a: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820" y="2297"/>
              <a:ext cx="266" cy="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ctr" eaLnBrk="0" hangingPunct="0"/>
              <a:r>
                <a:rPr lang="en-US" sz="900" baseline="50000">
                  <a:solidFill>
                    <a:schemeClr val="accent2"/>
                  </a:solidFill>
                  <a:latin typeface="+mn-lt"/>
                </a:rPr>
                <a:t>82</a:t>
              </a:r>
              <a:r>
                <a:rPr lang="en-US" sz="900">
                  <a:solidFill>
                    <a:schemeClr val="accent2"/>
                  </a:solidFill>
                  <a:latin typeface="+mn-lt"/>
                </a:rPr>
                <a:t>Se</a:t>
              </a:r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991" y="2297"/>
              <a:ext cx="262" cy="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ctr" eaLnBrk="0" hangingPunct="0"/>
              <a:r>
                <a:rPr lang="en-US" sz="900" baseline="50000">
                  <a:solidFill>
                    <a:schemeClr val="accent2"/>
                  </a:solidFill>
                  <a:latin typeface="+mn-lt"/>
                </a:rPr>
                <a:t>96</a:t>
              </a:r>
              <a:r>
                <a:rPr lang="en-US" sz="900">
                  <a:solidFill>
                    <a:schemeClr val="accent2"/>
                  </a:solidFill>
                  <a:latin typeface="+mn-lt"/>
                </a:rPr>
                <a:t>Zr</a:t>
              </a:r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1142" y="2297"/>
              <a:ext cx="301" cy="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ctr" eaLnBrk="0" hangingPunct="0"/>
              <a:r>
                <a:rPr lang="en-US" sz="900" baseline="50000">
                  <a:solidFill>
                    <a:schemeClr val="accent2"/>
                  </a:solidFill>
                  <a:latin typeface="+mn-lt"/>
                </a:rPr>
                <a:t>100</a:t>
              </a:r>
              <a:r>
                <a:rPr lang="en-US" sz="900">
                  <a:solidFill>
                    <a:schemeClr val="accent2"/>
                  </a:solidFill>
                  <a:latin typeface="+mn-lt"/>
                </a:rPr>
                <a:t>Mo</a:t>
              </a: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>
              <a:off x="1326" y="2297"/>
              <a:ext cx="277" cy="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ctr" eaLnBrk="0" hangingPunct="0"/>
              <a:r>
                <a:rPr lang="en-US" sz="900" baseline="50000">
                  <a:solidFill>
                    <a:schemeClr val="accent2"/>
                  </a:solidFill>
                  <a:latin typeface="+mn-lt"/>
                </a:rPr>
                <a:t>116</a:t>
              </a:r>
              <a:r>
                <a:rPr lang="en-US" sz="900">
                  <a:solidFill>
                    <a:schemeClr val="accent2"/>
                  </a:solidFill>
                  <a:latin typeface="+mn-lt"/>
                </a:rPr>
                <a:t>Cd</a:t>
              </a:r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1488" y="2297"/>
              <a:ext cx="287" cy="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ctr" eaLnBrk="0" hangingPunct="0"/>
              <a:r>
                <a:rPr lang="en-US" sz="900" baseline="50000">
                  <a:solidFill>
                    <a:srgbClr val="FF0000"/>
                  </a:solidFill>
                  <a:latin typeface="+mn-lt"/>
                </a:rPr>
                <a:t>130</a:t>
              </a:r>
              <a:r>
                <a:rPr lang="en-US" sz="900">
                  <a:solidFill>
                    <a:srgbClr val="FF0000"/>
                  </a:solidFill>
                  <a:latin typeface="+mn-lt"/>
                </a:rPr>
                <a:t>Te</a:t>
              </a:r>
              <a:endParaRPr lang="en-US" sz="900">
                <a:solidFill>
                  <a:schemeClr val="accent2"/>
                </a:solidFill>
                <a:latin typeface="+mn-lt"/>
              </a:endParaRPr>
            </a:p>
          </p:txBody>
        </p:sp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>
              <a:off x="1657" y="2297"/>
              <a:ext cx="290" cy="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ctr" eaLnBrk="0" hangingPunct="0"/>
              <a:r>
                <a:rPr lang="en-US" sz="900" baseline="50000">
                  <a:solidFill>
                    <a:schemeClr val="accent2"/>
                  </a:solidFill>
                  <a:latin typeface="+mn-lt"/>
                </a:rPr>
                <a:t>136</a:t>
              </a:r>
              <a:r>
                <a:rPr lang="en-US" sz="900">
                  <a:solidFill>
                    <a:schemeClr val="accent2"/>
                  </a:solidFill>
                  <a:latin typeface="+mn-lt"/>
                </a:rPr>
                <a:t>Xe</a:t>
              </a: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>
              <a:off x="1820" y="2297"/>
              <a:ext cx="298" cy="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ctr" eaLnBrk="0" hangingPunct="0"/>
              <a:r>
                <a:rPr lang="en-US" sz="900" baseline="50000">
                  <a:solidFill>
                    <a:schemeClr val="accent2"/>
                  </a:solidFill>
                  <a:latin typeface="+mn-lt"/>
                </a:rPr>
                <a:t>150</a:t>
              </a:r>
              <a:r>
                <a:rPr lang="en-US" sz="900">
                  <a:solidFill>
                    <a:schemeClr val="accent2"/>
                  </a:solidFill>
                  <a:latin typeface="+mn-lt"/>
                </a:rPr>
                <a:t>Nd</a:t>
              </a:r>
            </a:p>
          </p:txBody>
        </p:sp>
        <p:sp>
          <p:nvSpPr>
            <p:cNvPr id="16" name="Text Box 16"/>
            <p:cNvSpPr txBox="1">
              <a:spLocks noChangeArrowheads="1"/>
            </p:cNvSpPr>
            <p:nvPr/>
          </p:nvSpPr>
          <p:spPr bwMode="auto">
            <a:xfrm>
              <a:off x="287" y="1929"/>
              <a:ext cx="20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>
                  <a:solidFill>
                    <a:schemeClr val="accent2"/>
                  </a:solidFill>
                  <a:latin typeface="+mn-lt"/>
                </a:rPr>
                <a:t>0</a:t>
              </a:r>
            </a:p>
          </p:txBody>
        </p:sp>
        <p:sp>
          <p:nvSpPr>
            <p:cNvPr id="17" name="Text Box 17"/>
            <p:cNvSpPr txBox="1">
              <a:spLocks noChangeArrowheads="1"/>
            </p:cNvSpPr>
            <p:nvPr/>
          </p:nvSpPr>
          <p:spPr bwMode="auto">
            <a:xfrm>
              <a:off x="240" y="1497"/>
              <a:ext cx="29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>
                  <a:solidFill>
                    <a:schemeClr val="accent2"/>
                  </a:solidFill>
                  <a:latin typeface="+mn-lt"/>
                </a:rPr>
                <a:t>20</a:t>
              </a:r>
            </a:p>
          </p:txBody>
        </p:sp>
        <p:sp>
          <p:nvSpPr>
            <p:cNvPr id="18" name="Text Box 18"/>
            <p:cNvSpPr txBox="1">
              <a:spLocks noChangeArrowheads="1"/>
            </p:cNvSpPr>
            <p:nvPr/>
          </p:nvSpPr>
          <p:spPr bwMode="auto">
            <a:xfrm>
              <a:off x="240" y="1113"/>
              <a:ext cx="29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>
                  <a:solidFill>
                    <a:schemeClr val="accent2"/>
                  </a:solidFill>
                  <a:latin typeface="+mn-lt"/>
                </a:rPr>
                <a:t>40</a:t>
              </a:r>
            </a:p>
          </p:txBody>
        </p:sp>
      </p:grpSp>
      <p:grpSp>
        <p:nvGrpSpPr>
          <p:cNvPr id="19" name="Group 19"/>
          <p:cNvGrpSpPr>
            <a:grpSpLocks/>
          </p:cNvGrpSpPr>
          <p:nvPr/>
        </p:nvGrpSpPr>
        <p:grpSpPr bwMode="auto">
          <a:xfrm>
            <a:off x="144413" y="980876"/>
            <a:ext cx="3419475" cy="3024188"/>
            <a:chOff x="295" y="436"/>
            <a:chExt cx="2154" cy="1905"/>
          </a:xfrm>
        </p:grpSpPr>
        <p:sp>
          <p:nvSpPr>
            <p:cNvPr id="20" name="Rectangle 20"/>
            <p:cNvSpPr>
              <a:spLocks noChangeArrowheads="1"/>
            </p:cNvSpPr>
            <p:nvPr/>
          </p:nvSpPr>
          <p:spPr bwMode="auto">
            <a:xfrm>
              <a:off x="295" y="436"/>
              <a:ext cx="2154" cy="1905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>
                <a:latin typeface="+mn-lt"/>
              </a:endParaRPr>
            </a:p>
          </p:txBody>
        </p:sp>
        <p:pic>
          <p:nvPicPr>
            <p:cNvPr id="21" name="Picture 21"/>
            <p:cNvPicPr>
              <a:picLocks noChangeAspect="1" noChangeArrowheads="1"/>
            </p:cNvPicPr>
            <p:nvPr/>
          </p:nvPicPr>
          <p:blipFill>
            <a:blip r:embed="rId3" cstate="print"/>
            <a:srcRect l="19684" t="53532" r="11263" b="13159"/>
            <a:stretch>
              <a:fillRect/>
            </a:stretch>
          </p:blipFill>
          <p:spPr bwMode="auto">
            <a:xfrm>
              <a:off x="498" y="856"/>
              <a:ext cx="1776" cy="13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Text Box 22"/>
            <p:cNvSpPr txBox="1">
              <a:spLocks noChangeArrowheads="1"/>
            </p:cNvSpPr>
            <p:nvPr/>
          </p:nvSpPr>
          <p:spPr bwMode="auto">
            <a:xfrm>
              <a:off x="557" y="507"/>
              <a:ext cx="1762" cy="233"/>
            </a:xfrm>
            <a:prstGeom prst="rect">
              <a:avLst/>
            </a:prstGeom>
            <a:solidFill>
              <a:srgbClr val="EAEAEA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dirty="0">
                  <a:latin typeface="+mn-lt"/>
                </a:rPr>
                <a:t>Transition energy (</a:t>
              </a:r>
              <a:r>
                <a:rPr lang="en-US" dirty="0" err="1">
                  <a:latin typeface="+mn-lt"/>
                </a:rPr>
                <a:t>MeV</a:t>
              </a:r>
              <a:r>
                <a:rPr lang="en-US" dirty="0">
                  <a:latin typeface="+mn-lt"/>
                </a:rPr>
                <a:t>)</a:t>
              </a:r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572" y="2104"/>
              <a:ext cx="256" cy="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ctr" eaLnBrk="0" hangingPunct="0"/>
              <a:r>
                <a:rPr lang="en-US" sz="900" baseline="50000">
                  <a:solidFill>
                    <a:srgbClr val="FF0000"/>
                  </a:solidFill>
                  <a:latin typeface="+mn-lt"/>
                </a:rPr>
                <a:t>48</a:t>
              </a:r>
              <a:r>
                <a:rPr lang="en-US" sz="900">
                  <a:solidFill>
                    <a:srgbClr val="FF0000"/>
                  </a:solidFill>
                  <a:latin typeface="+mn-lt"/>
                </a:rPr>
                <a:t>Ca</a:t>
              </a:r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>
              <a:off x="739" y="2104"/>
              <a:ext cx="265" cy="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ctr" eaLnBrk="0" hangingPunct="0"/>
              <a:r>
                <a:rPr lang="en-US" sz="900" baseline="50000">
                  <a:solidFill>
                    <a:schemeClr val="accent2"/>
                  </a:solidFill>
                  <a:latin typeface="+mn-lt"/>
                </a:rPr>
                <a:t>76</a:t>
              </a:r>
              <a:r>
                <a:rPr lang="en-US" sz="900">
                  <a:solidFill>
                    <a:schemeClr val="accent2"/>
                  </a:solidFill>
                  <a:latin typeface="+mn-lt"/>
                </a:rPr>
                <a:t>Ge</a:t>
              </a:r>
            </a:p>
          </p:txBody>
        </p:sp>
        <p:sp>
          <p:nvSpPr>
            <p:cNvPr id="26" name="Rectangle 25"/>
            <p:cNvSpPr>
              <a:spLocks noChangeArrowheads="1"/>
            </p:cNvSpPr>
            <p:nvPr/>
          </p:nvSpPr>
          <p:spPr bwMode="auto">
            <a:xfrm>
              <a:off x="906" y="2104"/>
              <a:ext cx="266" cy="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ctr" eaLnBrk="0" hangingPunct="0"/>
              <a:r>
                <a:rPr lang="en-US" sz="900" baseline="50000">
                  <a:solidFill>
                    <a:schemeClr val="accent2"/>
                  </a:solidFill>
                  <a:latin typeface="+mn-lt"/>
                </a:rPr>
                <a:t>82</a:t>
              </a:r>
              <a:r>
                <a:rPr lang="en-US" sz="900">
                  <a:solidFill>
                    <a:schemeClr val="accent2"/>
                  </a:solidFill>
                  <a:latin typeface="+mn-lt"/>
                </a:rPr>
                <a:t>Se</a:t>
              </a:r>
            </a:p>
          </p:txBody>
        </p:sp>
        <p:sp>
          <p:nvSpPr>
            <p:cNvPr id="27" name="Rectangle 26"/>
            <p:cNvSpPr>
              <a:spLocks noChangeArrowheads="1"/>
            </p:cNvSpPr>
            <p:nvPr/>
          </p:nvSpPr>
          <p:spPr bwMode="auto">
            <a:xfrm>
              <a:off x="1077" y="2104"/>
              <a:ext cx="262" cy="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ctr" eaLnBrk="0" hangingPunct="0"/>
              <a:r>
                <a:rPr lang="en-US" sz="900" baseline="50000">
                  <a:solidFill>
                    <a:schemeClr val="accent2"/>
                  </a:solidFill>
                  <a:latin typeface="+mn-lt"/>
                </a:rPr>
                <a:t>96</a:t>
              </a:r>
              <a:r>
                <a:rPr lang="en-US" sz="900">
                  <a:solidFill>
                    <a:schemeClr val="accent2"/>
                  </a:solidFill>
                  <a:latin typeface="+mn-lt"/>
                </a:rPr>
                <a:t>Zr</a:t>
              </a:r>
            </a:p>
          </p:txBody>
        </p:sp>
        <p:sp>
          <p:nvSpPr>
            <p:cNvPr id="28" name="Rectangle 27"/>
            <p:cNvSpPr>
              <a:spLocks noChangeArrowheads="1"/>
            </p:cNvSpPr>
            <p:nvPr/>
          </p:nvSpPr>
          <p:spPr bwMode="auto">
            <a:xfrm>
              <a:off x="1228" y="2104"/>
              <a:ext cx="301" cy="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ctr" eaLnBrk="0" hangingPunct="0"/>
              <a:r>
                <a:rPr lang="en-US" sz="900" baseline="50000">
                  <a:solidFill>
                    <a:schemeClr val="accent2"/>
                  </a:solidFill>
                  <a:latin typeface="+mn-lt"/>
                </a:rPr>
                <a:t>100</a:t>
              </a:r>
              <a:r>
                <a:rPr lang="en-US" sz="900">
                  <a:solidFill>
                    <a:schemeClr val="accent2"/>
                  </a:solidFill>
                  <a:latin typeface="+mn-lt"/>
                </a:rPr>
                <a:t>Mo</a:t>
              </a:r>
            </a:p>
          </p:txBody>
        </p: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1412" y="2104"/>
              <a:ext cx="277" cy="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ctr" eaLnBrk="0" hangingPunct="0"/>
              <a:r>
                <a:rPr lang="en-US" sz="900" baseline="50000">
                  <a:solidFill>
                    <a:schemeClr val="accent2"/>
                  </a:solidFill>
                  <a:latin typeface="+mn-lt"/>
                </a:rPr>
                <a:t>116</a:t>
              </a:r>
              <a:r>
                <a:rPr lang="en-US" sz="900">
                  <a:solidFill>
                    <a:schemeClr val="accent2"/>
                  </a:solidFill>
                  <a:latin typeface="+mn-lt"/>
                </a:rPr>
                <a:t>Cd</a:t>
              </a:r>
            </a:p>
          </p:txBody>
        </p:sp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>
              <a:off x="1574" y="2104"/>
              <a:ext cx="287" cy="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ctr" eaLnBrk="0" hangingPunct="0"/>
              <a:r>
                <a:rPr lang="en-US" sz="900" baseline="50000">
                  <a:solidFill>
                    <a:schemeClr val="accent2"/>
                  </a:solidFill>
                  <a:latin typeface="+mn-lt"/>
                </a:rPr>
                <a:t>130</a:t>
              </a:r>
              <a:r>
                <a:rPr lang="en-US" sz="900">
                  <a:solidFill>
                    <a:schemeClr val="accent2"/>
                  </a:solidFill>
                  <a:latin typeface="+mn-lt"/>
                </a:rPr>
                <a:t>Te</a:t>
              </a:r>
            </a:p>
          </p:txBody>
        </p:sp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1743" y="2104"/>
              <a:ext cx="290" cy="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ctr" eaLnBrk="0" hangingPunct="0"/>
              <a:r>
                <a:rPr lang="en-US" sz="900" baseline="50000">
                  <a:solidFill>
                    <a:schemeClr val="accent2"/>
                  </a:solidFill>
                  <a:latin typeface="+mn-lt"/>
                </a:rPr>
                <a:t>136</a:t>
              </a:r>
              <a:r>
                <a:rPr lang="en-US" sz="900">
                  <a:solidFill>
                    <a:schemeClr val="accent2"/>
                  </a:solidFill>
                  <a:latin typeface="+mn-lt"/>
                </a:rPr>
                <a:t>Xe</a:t>
              </a:r>
            </a:p>
          </p:txBody>
        </p:sp>
        <p:sp>
          <p:nvSpPr>
            <p:cNvPr id="32" name="Rectangle 31"/>
            <p:cNvSpPr>
              <a:spLocks noChangeArrowheads="1"/>
            </p:cNvSpPr>
            <p:nvPr/>
          </p:nvSpPr>
          <p:spPr bwMode="auto">
            <a:xfrm>
              <a:off x="1906" y="2104"/>
              <a:ext cx="298" cy="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ctr" eaLnBrk="0" hangingPunct="0"/>
              <a:r>
                <a:rPr lang="en-US" sz="900" baseline="50000">
                  <a:solidFill>
                    <a:schemeClr val="accent2"/>
                  </a:solidFill>
                  <a:latin typeface="+mn-lt"/>
                </a:rPr>
                <a:t>150</a:t>
              </a:r>
              <a:r>
                <a:rPr lang="en-US" sz="900">
                  <a:solidFill>
                    <a:schemeClr val="accent2"/>
                  </a:solidFill>
                  <a:latin typeface="+mn-lt"/>
                </a:rPr>
                <a:t>Nd</a:t>
              </a:r>
            </a:p>
          </p:txBody>
        </p:sp>
        <p:sp>
          <p:nvSpPr>
            <p:cNvPr id="33" name="Text Box 32"/>
            <p:cNvSpPr txBox="1">
              <a:spLocks noChangeArrowheads="1"/>
            </p:cNvSpPr>
            <p:nvPr/>
          </p:nvSpPr>
          <p:spPr bwMode="auto">
            <a:xfrm>
              <a:off x="372" y="1768"/>
              <a:ext cx="215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000">
                  <a:solidFill>
                    <a:schemeClr val="accent2"/>
                  </a:solidFill>
                  <a:latin typeface="+mn-lt"/>
                </a:rPr>
                <a:t>2</a:t>
              </a:r>
            </a:p>
          </p:txBody>
        </p:sp>
        <p:sp>
          <p:nvSpPr>
            <p:cNvPr id="34" name="Text Box 33"/>
            <p:cNvSpPr txBox="1">
              <a:spLocks noChangeArrowheads="1"/>
            </p:cNvSpPr>
            <p:nvPr/>
          </p:nvSpPr>
          <p:spPr bwMode="auto">
            <a:xfrm>
              <a:off x="372" y="1432"/>
              <a:ext cx="215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000">
                  <a:solidFill>
                    <a:schemeClr val="accent2"/>
                  </a:solidFill>
                  <a:latin typeface="+mn-lt"/>
                </a:rPr>
                <a:t>3</a:t>
              </a:r>
            </a:p>
          </p:txBody>
        </p:sp>
        <p:sp>
          <p:nvSpPr>
            <p:cNvPr id="35" name="Text Box 34"/>
            <p:cNvSpPr txBox="1">
              <a:spLocks noChangeArrowheads="1"/>
            </p:cNvSpPr>
            <p:nvPr/>
          </p:nvSpPr>
          <p:spPr bwMode="auto">
            <a:xfrm>
              <a:off x="372" y="1096"/>
              <a:ext cx="215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000">
                  <a:solidFill>
                    <a:schemeClr val="accent2"/>
                  </a:solidFill>
                  <a:latin typeface="+mn-lt"/>
                </a:rPr>
                <a:t>4</a:t>
              </a:r>
            </a:p>
          </p:txBody>
        </p:sp>
        <p:sp>
          <p:nvSpPr>
            <p:cNvPr id="36" name="Text Box 35"/>
            <p:cNvSpPr txBox="1">
              <a:spLocks noChangeArrowheads="1"/>
            </p:cNvSpPr>
            <p:nvPr/>
          </p:nvSpPr>
          <p:spPr bwMode="auto">
            <a:xfrm>
              <a:off x="372" y="808"/>
              <a:ext cx="215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000">
                  <a:solidFill>
                    <a:schemeClr val="accent2"/>
                  </a:solidFill>
                  <a:latin typeface="+mn-lt"/>
                </a:rPr>
                <a:t>5</a:t>
              </a:r>
            </a:p>
          </p:txBody>
        </p:sp>
        <p:sp>
          <p:nvSpPr>
            <p:cNvPr id="37" name="Oval 36"/>
            <p:cNvSpPr>
              <a:spLocks noChangeArrowheads="1"/>
            </p:cNvSpPr>
            <p:nvPr/>
          </p:nvSpPr>
          <p:spPr bwMode="auto">
            <a:xfrm>
              <a:off x="1673" y="1720"/>
              <a:ext cx="576" cy="576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>
                <a:latin typeface="+mn-lt"/>
              </a:endParaRPr>
            </a:p>
          </p:txBody>
        </p:sp>
      </p:grpSp>
      <p:sp>
        <p:nvSpPr>
          <p:cNvPr id="43" name="Oval 42"/>
          <p:cNvSpPr/>
          <p:nvPr/>
        </p:nvSpPr>
        <p:spPr>
          <a:xfrm>
            <a:off x="869440" y="2032530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4" name="Oval 43"/>
          <p:cNvSpPr/>
          <p:nvPr/>
        </p:nvSpPr>
        <p:spPr>
          <a:xfrm>
            <a:off x="1087150" y="3213124"/>
            <a:ext cx="72008" cy="72008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5" name="Oval 44"/>
          <p:cNvSpPr/>
          <p:nvPr/>
        </p:nvSpPr>
        <p:spPr>
          <a:xfrm>
            <a:off x="1342273" y="2726901"/>
            <a:ext cx="72008" cy="72008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6" name="Oval 45"/>
          <p:cNvSpPr/>
          <p:nvPr/>
        </p:nvSpPr>
        <p:spPr>
          <a:xfrm>
            <a:off x="1586763" y="2516733"/>
            <a:ext cx="72008" cy="72008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7" name="Oval 46"/>
          <p:cNvSpPr/>
          <p:nvPr/>
        </p:nvSpPr>
        <p:spPr>
          <a:xfrm>
            <a:off x="1846329" y="2679592"/>
            <a:ext cx="72008" cy="72008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8" name="Oval 47"/>
          <p:cNvSpPr/>
          <p:nvPr/>
        </p:nvSpPr>
        <p:spPr>
          <a:xfrm>
            <a:off x="2091381" y="2812975"/>
            <a:ext cx="72008" cy="72008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9" name="Oval 48"/>
          <p:cNvSpPr/>
          <p:nvPr/>
        </p:nvSpPr>
        <p:spPr>
          <a:xfrm>
            <a:off x="2325800" y="2946532"/>
            <a:ext cx="72008" cy="72008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0" name="Oval 49"/>
          <p:cNvSpPr/>
          <p:nvPr/>
        </p:nvSpPr>
        <p:spPr>
          <a:xfrm>
            <a:off x="2570290" y="2970047"/>
            <a:ext cx="72008" cy="72008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1" name="Oval 50"/>
          <p:cNvSpPr/>
          <p:nvPr/>
        </p:nvSpPr>
        <p:spPr>
          <a:xfrm>
            <a:off x="2822542" y="2533153"/>
            <a:ext cx="72008" cy="72008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2" name="Oval 51"/>
          <p:cNvSpPr/>
          <p:nvPr/>
        </p:nvSpPr>
        <p:spPr>
          <a:xfrm>
            <a:off x="6105434" y="3200416"/>
            <a:ext cx="72008" cy="72008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3" name="Oval 52"/>
          <p:cNvSpPr/>
          <p:nvPr/>
        </p:nvSpPr>
        <p:spPr>
          <a:xfrm>
            <a:off x="6385256" y="2962778"/>
            <a:ext cx="72008" cy="72008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4" name="Oval 53"/>
          <p:cNvSpPr/>
          <p:nvPr/>
        </p:nvSpPr>
        <p:spPr>
          <a:xfrm>
            <a:off x="6660232" y="2914459"/>
            <a:ext cx="72008" cy="72008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5" name="Oval 54"/>
          <p:cNvSpPr/>
          <p:nvPr/>
        </p:nvSpPr>
        <p:spPr>
          <a:xfrm>
            <a:off x="6908155" y="3120024"/>
            <a:ext cx="72008" cy="72008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6" name="Oval 55"/>
          <p:cNvSpPr/>
          <p:nvPr/>
        </p:nvSpPr>
        <p:spPr>
          <a:xfrm>
            <a:off x="7164288" y="2914459"/>
            <a:ext cx="72008" cy="72008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7" name="Oval 56"/>
          <p:cNvSpPr/>
          <p:nvPr/>
        </p:nvSpPr>
        <p:spPr>
          <a:xfrm>
            <a:off x="7441687" y="2959414"/>
            <a:ext cx="72008" cy="72008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8" name="Oval 57"/>
          <p:cNvSpPr/>
          <p:nvPr/>
        </p:nvSpPr>
        <p:spPr>
          <a:xfrm>
            <a:off x="7697820" y="2124794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59" name="Oval 58"/>
          <p:cNvSpPr/>
          <p:nvPr/>
        </p:nvSpPr>
        <p:spPr>
          <a:xfrm>
            <a:off x="7956376" y="2916882"/>
            <a:ext cx="72008" cy="72008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0" name="Oval 59"/>
          <p:cNvSpPr/>
          <p:nvPr/>
        </p:nvSpPr>
        <p:spPr>
          <a:xfrm>
            <a:off x="8214932" y="3048016"/>
            <a:ext cx="72008" cy="72008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1" name="Rectangle 2"/>
          <p:cNvSpPr txBox="1">
            <a:spLocks noChangeArrowheads="1"/>
          </p:cNvSpPr>
          <p:nvPr/>
        </p:nvSpPr>
        <p:spPr>
          <a:xfrm>
            <a:off x="467544" y="197768"/>
            <a:ext cx="8676456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kern="0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ea typeface="+mj-ea"/>
                <a:cs typeface="+mj-cs"/>
              </a:rPr>
              <a:t>Choice of the nuclide</a:t>
            </a:r>
            <a:endParaRPr kumimoji="0" lang="en-US" sz="4000" b="1" i="0" u="none" strike="noStrike" kern="0" cap="none" spc="0" normalizeH="0" baseline="0" noProof="0" dirty="0" smtClean="0">
              <a:ln>
                <a:noFill/>
              </a:ln>
              <a:solidFill>
                <a:srgbClr val="FFCC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2080748" y="3141530"/>
            <a:ext cx="5051519" cy="3609692"/>
            <a:chOff x="2080748" y="3160704"/>
            <a:chExt cx="5051519" cy="3609692"/>
          </a:xfrm>
        </p:grpSpPr>
        <p:grpSp>
          <p:nvGrpSpPr>
            <p:cNvPr id="64" name="Group 63"/>
            <p:cNvGrpSpPr/>
            <p:nvPr/>
          </p:nvGrpSpPr>
          <p:grpSpPr>
            <a:xfrm>
              <a:off x="2080748" y="3386020"/>
              <a:ext cx="5051519" cy="3384376"/>
              <a:chOff x="1043608" y="2708920"/>
              <a:chExt cx="5051519" cy="3384376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b="10230"/>
              <a:stretch>
                <a:fillRect/>
              </a:stretch>
            </p:blipFill>
            <p:spPr bwMode="auto">
              <a:xfrm>
                <a:off x="1043608" y="2708920"/>
                <a:ext cx="5051519" cy="3384376"/>
              </a:xfrm>
              <a:prstGeom prst="rect">
                <a:avLst/>
              </a:prstGeom>
              <a:noFill/>
              <a:ln w="38100">
                <a:solidFill>
                  <a:srgbClr val="FFC000"/>
                </a:solidFill>
                <a:miter lim="800000"/>
                <a:headEnd/>
                <a:tailEnd/>
              </a:ln>
            </p:spPr>
          </p:pic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878676" y="5740680"/>
                <a:ext cx="3744416" cy="2707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40" name="Text Box 40"/>
            <p:cNvSpPr txBox="1">
              <a:spLocks noChangeArrowheads="1"/>
            </p:cNvSpPr>
            <p:nvPr/>
          </p:nvSpPr>
          <p:spPr bwMode="auto">
            <a:xfrm>
              <a:off x="3188858" y="3160704"/>
              <a:ext cx="2808312" cy="369332"/>
            </a:xfrm>
            <a:prstGeom prst="rect">
              <a:avLst/>
            </a:prstGeom>
            <a:solidFill>
              <a:srgbClr val="EAEAEA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hangingPunct="0"/>
              <a:r>
                <a:rPr lang="en-US" dirty="0">
                  <a:latin typeface="+mn-lt"/>
                </a:rPr>
                <a:t>Nuclear Matrix Element</a:t>
              </a:r>
            </a:p>
          </p:txBody>
        </p:sp>
      </p:grpSp>
      <p:sp>
        <p:nvSpPr>
          <p:cNvPr id="42" name="TextBox 18"/>
          <p:cNvSpPr txBox="1">
            <a:spLocks noChangeArrowheads="1"/>
          </p:cNvSpPr>
          <p:nvPr/>
        </p:nvSpPr>
        <p:spPr bwMode="auto">
          <a:xfrm>
            <a:off x="1691680" y="4500409"/>
            <a:ext cx="5760640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b="1" dirty="0">
                <a:solidFill>
                  <a:schemeClr val="tx2"/>
                </a:solidFill>
                <a:latin typeface="+mn-lt"/>
              </a:rPr>
              <a:t>No </a:t>
            </a:r>
            <a:r>
              <a:rPr lang="en-GB" sz="3200" b="1" dirty="0" smtClean="0">
                <a:solidFill>
                  <a:schemeClr val="tx2"/>
                </a:solidFill>
                <a:latin typeface="+mn-lt"/>
              </a:rPr>
              <a:t>super-favoured isotope !</a:t>
            </a:r>
            <a:endParaRPr lang="it-IT" sz="32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41" name="Text Box 44"/>
          <p:cNvSpPr txBox="1">
            <a:spLocks noChangeArrowheads="1"/>
          </p:cNvSpPr>
          <p:nvPr/>
        </p:nvSpPr>
        <p:spPr bwMode="auto">
          <a:xfrm>
            <a:off x="3349826" y="5733256"/>
            <a:ext cx="2518318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  <a:latin typeface="+mn-lt"/>
              </a:rPr>
              <a:t>Sign of convergence! </a:t>
            </a:r>
            <a:endParaRPr lang="it-IT" b="1" dirty="0">
              <a:solidFill>
                <a:srgbClr val="FFC000"/>
              </a:solidFill>
              <a:latin typeface="+mn-lt"/>
            </a:endParaRPr>
          </a:p>
        </p:txBody>
      </p:sp>
      <p:cxnSp>
        <p:nvCxnSpPr>
          <p:cNvPr id="38" name="Connecteur droit 37"/>
          <p:cNvCxnSpPr/>
          <p:nvPr/>
        </p:nvCxnSpPr>
        <p:spPr>
          <a:xfrm flipH="1">
            <a:off x="466336" y="2932018"/>
            <a:ext cx="2751550" cy="15544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5148263" y="836613"/>
            <a:ext cx="3527425" cy="5616575"/>
            <a:chOff x="3243" y="527"/>
            <a:chExt cx="2222" cy="3538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3243" y="527"/>
              <a:ext cx="2222" cy="1542"/>
              <a:chOff x="3077" y="783"/>
              <a:chExt cx="2222" cy="1542"/>
            </a:xfrm>
          </p:grpSpPr>
          <p:sp>
            <p:nvSpPr>
              <p:cNvPr id="15" name="Oval 4"/>
              <p:cNvSpPr>
                <a:spLocks noChangeArrowheads="1"/>
              </p:cNvSpPr>
              <p:nvPr/>
            </p:nvSpPr>
            <p:spPr bwMode="auto">
              <a:xfrm>
                <a:off x="3077" y="783"/>
                <a:ext cx="2222" cy="154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6" name="Text Box 5"/>
              <p:cNvSpPr txBox="1">
                <a:spLocks noChangeArrowheads="1"/>
              </p:cNvSpPr>
              <p:nvPr/>
            </p:nvSpPr>
            <p:spPr bwMode="auto">
              <a:xfrm>
                <a:off x="3288" y="1516"/>
                <a:ext cx="1999" cy="4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it-IT" dirty="0">
                    <a:solidFill>
                      <a:srgbClr val="00CC00"/>
                    </a:solidFill>
                  </a:rPr>
                  <a:t>High energy resolution</a:t>
                </a:r>
                <a:r>
                  <a:rPr lang="it-IT" dirty="0"/>
                  <a:t> </a:t>
                </a:r>
                <a:r>
                  <a:rPr lang="it-IT" dirty="0" smtClean="0">
                    <a:solidFill>
                      <a:schemeClr val="accent2"/>
                    </a:solidFill>
                  </a:rPr>
                  <a:t>(</a:t>
                </a:r>
                <a:r>
                  <a:rPr lang="it-IT" dirty="0" smtClean="0">
                    <a:solidFill>
                      <a:schemeClr val="accent2"/>
                    </a:solidFill>
                    <a:latin typeface="Arial"/>
                    <a:cs typeface="Arial"/>
                  </a:rPr>
                  <a:t>«</a:t>
                </a:r>
                <a:r>
                  <a:rPr lang="it-IT" dirty="0" smtClean="0">
                    <a:solidFill>
                      <a:schemeClr val="accent2"/>
                    </a:solidFill>
                  </a:rPr>
                  <a:t>1%)</a:t>
                </a:r>
                <a:endParaRPr lang="it-IT" dirty="0">
                  <a:solidFill>
                    <a:schemeClr val="accent2"/>
                  </a:solidFill>
                </a:endParaRPr>
              </a:p>
              <a:p>
                <a:r>
                  <a:rPr lang="it-IT" dirty="0">
                    <a:solidFill>
                      <a:srgbClr val="FF0000"/>
                    </a:solidFill>
                  </a:rPr>
                  <a:t>No tracking capability</a:t>
                </a:r>
              </a:p>
            </p:txBody>
          </p:sp>
          <p:sp>
            <p:nvSpPr>
              <p:cNvPr id="17" name="Text Box 6"/>
              <p:cNvSpPr txBox="1">
                <a:spLocks noChangeArrowheads="1"/>
              </p:cNvSpPr>
              <p:nvPr/>
            </p:nvSpPr>
            <p:spPr bwMode="auto">
              <a:xfrm>
                <a:off x="3243" y="1877"/>
                <a:ext cx="1826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it-IT" sz="1400"/>
                  <a:t>Easy to </a:t>
                </a:r>
                <a:r>
                  <a:rPr lang="it-IT" sz="1400">
                    <a:solidFill>
                      <a:srgbClr val="FF0000"/>
                    </a:solidFill>
                  </a:rPr>
                  <a:t>reject 2</a:t>
                </a:r>
                <a:r>
                  <a:rPr lang="it-IT" sz="1400">
                    <a:solidFill>
                      <a:srgbClr val="FF0000"/>
                    </a:solidFill>
                    <a:latin typeface="Symbol" pitchFamily="18" charset="2"/>
                  </a:rPr>
                  <a:t>n</a:t>
                </a:r>
                <a:r>
                  <a:rPr lang="it-IT" sz="1400">
                    <a:solidFill>
                      <a:srgbClr val="FF0000"/>
                    </a:solidFill>
                  </a:rPr>
                  <a:t> DBD background</a:t>
                </a:r>
              </a:p>
            </p:txBody>
          </p:sp>
          <p:grpSp>
            <p:nvGrpSpPr>
              <p:cNvPr id="18" name="Group 7"/>
              <p:cNvGrpSpPr>
                <a:grpSpLocks/>
              </p:cNvGrpSpPr>
              <p:nvPr/>
            </p:nvGrpSpPr>
            <p:grpSpPr bwMode="auto">
              <a:xfrm>
                <a:off x="3939" y="874"/>
                <a:ext cx="635" cy="688"/>
                <a:chOff x="3061" y="1888"/>
                <a:chExt cx="635" cy="688"/>
              </a:xfrm>
            </p:grpSpPr>
            <p:sp>
              <p:nvSpPr>
                <p:cNvPr id="19" name="Line 8"/>
                <p:cNvSpPr>
                  <a:spLocks noChangeShapeType="1"/>
                </p:cNvSpPr>
                <p:nvPr/>
              </p:nvSpPr>
              <p:spPr bwMode="auto">
                <a:xfrm flipV="1">
                  <a:off x="3061" y="1888"/>
                  <a:ext cx="0" cy="68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20" name="Line 9"/>
                <p:cNvSpPr>
                  <a:spLocks noChangeShapeType="1"/>
                </p:cNvSpPr>
                <p:nvPr/>
              </p:nvSpPr>
              <p:spPr bwMode="auto">
                <a:xfrm>
                  <a:off x="3061" y="2568"/>
                  <a:ext cx="635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21" name="Freeform 10"/>
                <p:cNvSpPr>
                  <a:spLocks/>
                </p:cNvSpPr>
                <p:nvPr/>
              </p:nvSpPr>
              <p:spPr bwMode="auto">
                <a:xfrm>
                  <a:off x="3061" y="2054"/>
                  <a:ext cx="454" cy="522"/>
                </a:xfrm>
                <a:custGeom>
                  <a:avLst/>
                  <a:gdLst>
                    <a:gd name="T0" fmla="*/ 0 w 454"/>
                    <a:gd name="T1" fmla="*/ 106 h 522"/>
                    <a:gd name="T2" fmla="*/ 91 w 454"/>
                    <a:gd name="T3" fmla="*/ 15 h 522"/>
                    <a:gd name="T4" fmla="*/ 227 w 454"/>
                    <a:gd name="T5" fmla="*/ 197 h 522"/>
                    <a:gd name="T6" fmla="*/ 409 w 454"/>
                    <a:gd name="T7" fmla="*/ 469 h 522"/>
                    <a:gd name="T8" fmla="*/ 454 w 454"/>
                    <a:gd name="T9" fmla="*/ 514 h 5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4"/>
                    <a:gd name="T16" fmla="*/ 0 h 522"/>
                    <a:gd name="T17" fmla="*/ 454 w 454"/>
                    <a:gd name="T18" fmla="*/ 522 h 5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4" h="522">
                      <a:moveTo>
                        <a:pt x="0" y="106"/>
                      </a:moveTo>
                      <a:cubicBezTo>
                        <a:pt x="26" y="53"/>
                        <a:pt x="53" y="0"/>
                        <a:pt x="91" y="15"/>
                      </a:cubicBezTo>
                      <a:cubicBezTo>
                        <a:pt x="129" y="30"/>
                        <a:pt x="174" y="122"/>
                        <a:pt x="227" y="197"/>
                      </a:cubicBezTo>
                      <a:cubicBezTo>
                        <a:pt x="280" y="272"/>
                        <a:pt x="371" y="416"/>
                        <a:pt x="409" y="469"/>
                      </a:cubicBezTo>
                      <a:cubicBezTo>
                        <a:pt x="447" y="522"/>
                        <a:pt x="447" y="507"/>
                        <a:pt x="454" y="514"/>
                      </a:cubicBezTo>
                    </a:path>
                  </a:pathLst>
                </a:custGeom>
                <a:noFill/>
                <a:ln w="28575" cmpd="sng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auto">
                <a:xfrm>
                  <a:off x="3515" y="2120"/>
                  <a:ext cx="0" cy="454"/>
                </a:xfrm>
                <a:prstGeom prst="line">
                  <a:avLst/>
                </a:prstGeom>
                <a:noFill/>
                <a:ln w="28575">
                  <a:solidFill>
                    <a:srgbClr val="00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</p:grpSp>
        </p:grpSp>
        <p:grpSp>
          <p:nvGrpSpPr>
            <p:cNvPr id="5" name="Group 12"/>
            <p:cNvGrpSpPr>
              <a:grpSpLocks/>
            </p:cNvGrpSpPr>
            <p:nvPr/>
          </p:nvGrpSpPr>
          <p:grpSpPr bwMode="auto">
            <a:xfrm>
              <a:off x="3243" y="2523"/>
              <a:ext cx="2222" cy="1542"/>
              <a:chOff x="3061" y="2387"/>
              <a:chExt cx="2222" cy="1542"/>
            </a:xfrm>
          </p:grpSpPr>
          <p:sp>
            <p:nvSpPr>
              <p:cNvPr id="7" name="Oval 13"/>
              <p:cNvSpPr>
                <a:spLocks noChangeArrowheads="1"/>
              </p:cNvSpPr>
              <p:nvPr/>
            </p:nvSpPr>
            <p:spPr bwMode="auto">
              <a:xfrm>
                <a:off x="3061" y="2387"/>
                <a:ext cx="2222" cy="154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8" name="Text Box 14"/>
              <p:cNvSpPr txBox="1">
                <a:spLocks noChangeArrowheads="1"/>
              </p:cNvSpPr>
              <p:nvPr/>
            </p:nvSpPr>
            <p:spPr bwMode="auto">
              <a:xfrm>
                <a:off x="3288" y="3067"/>
                <a:ext cx="1972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it-IT" dirty="0">
                    <a:solidFill>
                      <a:srgbClr val="FF0000"/>
                    </a:solidFill>
                  </a:rPr>
                  <a:t>Low energy resolution</a:t>
                </a:r>
                <a:r>
                  <a:rPr lang="it-IT" dirty="0"/>
                  <a:t> </a:t>
                </a:r>
                <a:r>
                  <a:rPr lang="it-IT" dirty="0" smtClean="0">
                    <a:solidFill>
                      <a:schemeClr val="accent2"/>
                    </a:solidFill>
                  </a:rPr>
                  <a:t>(≥1%)</a:t>
                </a:r>
                <a:endParaRPr lang="it-IT" dirty="0">
                  <a:solidFill>
                    <a:schemeClr val="accent2"/>
                  </a:solidFill>
                </a:endParaRPr>
              </a:p>
              <a:p>
                <a:r>
                  <a:rPr lang="it-IT" dirty="0">
                    <a:solidFill>
                      <a:srgbClr val="00CC00"/>
                    </a:solidFill>
                  </a:rPr>
                  <a:t>Tracking / topology capability</a:t>
                </a:r>
              </a:p>
            </p:txBody>
          </p:sp>
          <p:sp>
            <p:nvSpPr>
              <p:cNvPr id="9" name="Text Box 15"/>
              <p:cNvSpPr txBox="1">
                <a:spLocks noChangeArrowheads="1"/>
              </p:cNvSpPr>
              <p:nvPr/>
            </p:nvSpPr>
            <p:spPr bwMode="auto">
              <a:xfrm>
                <a:off x="3294" y="3385"/>
                <a:ext cx="1864" cy="4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it-IT" sz="1400" dirty="0"/>
                  <a:t>Easy to approach </a:t>
                </a:r>
                <a:r>
                  <a:rPr lang="it-IT" sz="1400" dirty="0">
                    <a:solidFill>
                      <a:srgbClr val="FF0000"/>
                    </a:solidFill>
                  </a:rPr>
                  <a:t>zero </a:t>
                </a:r>
                <a:r>
                  <a:rPr lang="it-IT" sz="1400" dirty="0" smtClean="0">
                    <a:solidFill>
                      <a:srgbClr val="FF0000"/>
                    </a:solidFill>
                  </a:rPr>
                  <a:t>background</a:t>
                </a:r>
                <a:endParaRPr lang="it-IT" sz="1400" dirty="0">
                  <a:solidFill>
                    <a:srgbClr val="FF0000"/>
                  </a:solidFill>
                </a:endParaRPr>
              </a:p>
              <a:p>
                <a:pPr algn="ctr"/>
                <a:r>
                  <a:rPr lang="it-IT" sz="1400" dirty="0"/>
                  <a:t>(with the exception of </a:t>
                </a:r>
              </a:p>
              <a:p>
                <a:pPr algn="ctr"/>
                <a:r>
                  <a:rPr lang="it-IT" sz="1400" dirty="0"/>
                  <a:t>2</a:t>
                </a:r>
                <a:r>
                  <a:rPr lang="it-IT" sz="1400" dirty="0">
                    <a:latin typeface="Symbol" pitchFamily="18" charset="2"/>
                  </a:rPr>
                  <a:t>n</a:t>
                </a:r>
                <a:r>
                  <a:rPr lang="it-IT" sz="1400" dirty="0"/>
                  <a:t> DBD component)</a:t>
                </a:r>
              </a:p>
            </p:txBody>
          </p:sp>
          <p:grpSp>
            <p:nvGrpSpPr>
              <p:cNvPr id="10" name="Group 16"/>
              <p:cNvGrpSpPr>
                <a:grpSpLocks/>
              </p:cNvGrpSpPr>
              <p:nvPr/>
            </p:nvGrpSpPr>
            <p:grpSpPr bwMode="auto">
              <a:xfrm>
                <a:off x="3923" y="2416"/>
                <a:ext cx="635" cy="688"/>
                <a:chOff x="3923" y="2198"/>
                <a:chExt cx="635" cy="688"/>
              </a:xfrm>
            </p:grpSpPr>
            <p:sp>
              <p:nvSpPr>
                <p:cNvPr id="11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3923" y="2198"/>
                  <a:ext cx="0" cy="68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" name="Line 18"/>
                <p:cNvSpPr>
                  <a:spLocks noChangeShapeType="1"/>
                </p:cNvSpPr>
                <p:nvPr/>
              </p:nvSpPr>
              <p:spPr bwMode="auto">
                <a:xfrm>
                  <a:off x="3923" y="2878"/>
                  <a:ext cx="635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3" name="Freeform 19"/>
                <p:cNvSpPr>
                  <a:spLocks/>
                </p:cNvSpPr>
                <p:nvPr/>
              </p:nvSpPr>
              <p:spPr bwMode="auto">
                <a:xfrm>
                  <a:off x="3923" y="2364"/>
                  <a:ext cx="454" cy="522"/>
                </a:xfrm>
                <a:custGeom>
                  <a:avLst/>
                  <a:gdLst>
                    <a:gd name="T0" fmla="*/ 0 w 454"/>
                    <a:gd name="T1" fmla="*/ 106 h 522"/>
                    <a:gd name="T2" fmla="*/ 91 w 454"/>
                    <a:gd name="T3" fmla="*/ 15 h 522"/>
                    <a:gd name="T4" fmla="*/ 227 w 454"/>
                    <a:gd name="T5" fmla="*/ 197 h 522"/>
                    <a:gd name="T6" fmla="*/ 409 w 454"/>
                    <a:gd name="T7" fmla="*/ 469 h 522"/>
                    <a:gd name="T8" fmla="*/ 454 w 454"/>
                    <a:gd name="T9" fmla="*/ 514 h 5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4"/>
                    <a:gd name="T16" fmla="*/ 0 h 522"/>
                    <a:gd name="T17" fmla="*/ 454 w 454"/>
                    <a:gd name="T18" fmla="*/ 522 h 5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4" h="522">
                      <a:moveTo>
                        <a:pt x="0" y="106"/>
                      </a:moveTo>
                      <a:cubicBezTo>
                        <a:pt x="26" y="53"/>
                        <a:pt x="53" y="0"/>
                        <a:pt x="91" y="15"/>
                      </a:cubicBezTo>
                      <a:cubicBezTo>
                        <a:pt x="129" y="30"/>
                        <a:pt x="174" y="122"/>
                        <a:pt x="227" y="197"/>
                      </a:cubicBezTo>
                      <a:cubicBezTo>
                        <a:pt x="280" y="272"/>
                        <a:pt x="371" y="416"/>
                        <a:pt x="409" y="469"/>
                      </a:cubicBezTo>
                      <a:cubicBezTo>
                        <a:pt x="447" y="522"/>
                        <a:pt x="447" y="507"/>
                        <a:pt x="454" y="514"/>
                      </a:cubicBezTo>
                    </a:path>
                  </a:pathLst>
                </a:custGeom>
                <a:noFill/>
                <a:ln w="28575" cmpd="sng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4" name="Freeform 20"/>
                <p:cNvSpPr>
                  <a:spLocks/>
                </p:cNvSpPr>
                <p:nvPr/>
              </p:nvSpPr>
              <p:spPr bwMode="auto">
                <a:xfrm>
                  <a:off x="4195" y="2779"/>
                  <a:ext cx="273" cy="91"/>
                </a:xfrm>
                <a:custGeom>
                  <a:avLst/>
                  <a:gdLst>
                    <a:gd name="T0" fmla="*/ 0 w 273"/>
                    <a:gd name="T1" fmla="*/ 91 h 91"/>
                    <a:gd name="T2" fmla="*/ 91 w 273"/>
                    <a:gd name="T3" fmla="*/ 45 h 91"/>
                    <a:gd name="T4" fmla="*/ 137 w 273"/>
                    <a:gd name="T5" fmla="*/ 0 h 91"/>
                    <a:gd name="T6" fmla="*/ 182 w 273"/>
                    <a:gd name="T7" fmla="*/ 45 h 91"/>
                    <a:gd name="T8" fmla="*/ 273 w 273"/>
                    <a:gd name="T9" fmla="*/ 91 h 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3"/>
                    <a:gd name="T16" fmla="*/ 0 h 91"/>
                    <a:gd name="T17" fmla="*/ 273 w 273"/>
                    <a:gd name="T18" fmla="*/ 91 h 9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3" h="91">
                      <a:moveTo>
                        <a:pt x="0" y="91"/>
                      </a:moveTo>
                      <a:cubicBezTo>
                        <a:pt x="34" y="75"/>
                        <a:pt x="68" y="60"/>
                        <a:pt x="91" y="45"/>
                      </a:cubicBezTo>
                      <a:cubicBezTo>
                        <a:pt x="114" y="30"/>
                        <a:pt x="122" y="0"/>
                        <a:pt x="137" y="0"/>
                      </a:cubicBezTo>
                      <a:cubicBezTo>
                        <a:pt x="152" y="0"/>
                        <a:pt x="159" y="30"/>
                        <a:pt x="182" y="45"/>
                      </a:cubicBezTo>
                      <a:cubicBezTo>
                        <a:pt x="205" y="60"/>
                        <a:pt x="258" y="83"/>
                        <a:pt x="273" y="91"/>
                      </a:cubicBezTo>
                    </a:path>
                  </a:pathLst>
                </a:custGeom>
                <a:noFill/>
                <a:ln w="28575" cmpd="sng">
                  <a:solidFill>
                    <a:srgbClr val="00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</p:grpSp>
        </p:grpSp>
        <p:sp>
          <p:nvSpPr>
            <p:cNvPr id="6" name="AutoShape 21"/>
            <p:cNvSpPr>
              <a:spLocks noChangeArrowheads="1"/>
            </p:cNvSpPr>
            <p:nvPr/>
          </p:nvSpPr>
          <p:spPr bwMode="auto">
            <a:xfrm>
              <a:off x="4224" y="2129"/>
              <a:ext cx="318" cy="317"/>
            </a:xfrm>
            <a:prstGeom prst="upDownArrow">
              <a:avLst>
                <a:gd name="adj1" fmla="val 50000"/>
                <a:gd name="adj2" fmla="val 20000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24" name="Group 22"/>
          <p:cNvGrpSpPr>
            <a:grpSpLocks/>
          </p:cNvGrpSpPr>
          <p:nvPr/>
        </p:nvGrpSpPr>
        <p:grpSpPr bwMode="auto">
          <a:xfrm>
            <a:off x="323850" y="836613"/>
            <a:ext cx="3527425" cy="5616575"/>
            <a:chOff x="204" y="527"/>
            <a:chExt cx="2222" cy="3538"/>
          </a:xfrm>
        </p:grpSpPr>
        <p:grpSp>
          <p:nvGrpSpPr>
            <p:cNvPr id="25" name="Group 23"/>
            <p:cNvGrpSpPr>
              <a:grpSpLocks/>
            </p:cNvGrpSpPr>
            <p:nvPr/>
          </p:nvGrpSpPr>
          <p:grpSpPr bwMode="auto">
            <a:xfrm>
              <a:off x="204" y="527"/>
              <a:ext cx="2222" cy="1542"/>
              <a:chOff x="567" y="709"/>
              <a:chExt cx="2222" cy="1542"/>
            </a:xfrm>
          </p:grpSpPr>
          <p:sp>
            <p:nvSpPr>
              <p:cNvPr id="43" name="Oval 24"/>
              <p:cNvSpPr>
                <a:spLocks noChangeArrowheads="1"/>
              </p:cNvSpPr>
              <p:nvPr/>
            </p:nvSpPr>
            <p:spPr bwMode="auto">
              <a:xfrm>
                <a:off x="567" y="709"/>
                <a:ext cx="2222" cy="154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44" name="Group 25"/>
              <p:cNvGrpSpPr>
                <a:grpSpLocks/>
              </p:cNvGrpSpPr>
              <p:nvPr/>
            </p:nvGrpSpPr>
            <p:grpSpPr bwMode="auto">
              <a:xfrm>
                <a:off x="823" y="1016"/>
                <a:ext cx="1649" cy="972"/>
                <a:chOff x="823" y="1016"/>
                <a:chExt cx="1649" cy="972"/>
              </a:xfrm>
            </p:grpSpPr>
            <p:sp>
              <p:nvSpPr>
                <p:cNvPr id="45" name="Rectangle 26" descr="Diagonali larghe verso l'alto"/>
                <p:cNvSpPr>
                  <a:spLocks noChangeArrowheads="1"/>
                </p:cNvSpPr>
                <p:nvPr/>
              </p:nvSpPr>
              <p:spPr bwMode="auto">
                <a:xfrm>
                  <a:off x="932" y="1016"/>
                  <a:ext cx="1488" cy="528"/>
                </a:xfrm>
                <a:prstGeom prst="rect">
                  <a:avLst/>
                </a:prstGeom>
                <a:pattFill prst="wdUpDiag">
                  <a:fgClr>
                    <a:srgbClr val="CCECFF"/>
                  </a:fgClr>
                  <a:bgClr>
                    <a:srgbClr val="FFCCFF"/>
                  </a:bgClr>
                </a:pattFill>
                <a:ln w="9525">
                  <a:solidFill>
                    <a:srgbClr val="FF33CC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grpSp>
              <p:nvGrpSpPr>
                <p:cNvPr id="46" name="Group 27"/>
                <p:cNvGrpSpPr>
                  <a:grpSpLocks/>
                </p:cNvGrpSpPr>
                <p:nvPr/>
              </p:nvGrpSpPr>
              <p:grpSpPr bwMode="auto">
                <a:xfrm>
                  <a:off x="1357" y="1016"/>
                  <a:ext cx="535" cy="528"/>
                  <a:chOff x="1769" y="2832"/>
                  <a:chExt cx="535" cy="528"/>
                </a:xfrm>
              </p:grpSpPr>
              <p:sp>
                <p:nvSpPr>
                  <p:cNvPr id="49" name="Freeform 28"/>
                  <p:cNvSpPr>
                    <a:spLocks/>
                  </p:cNvSpPr>
                  <p:nvPr/>
                </p:nvSpPr>
                <p:spPr bwMode="auto">
                  <a:xfrm>
                    <a:off x="1792" y="2888"/>
                    <a:ext cx="296" cy="224"/>
                  </a:xfrm>
                  <a:custGeom>
                    <a:avLst/>
                    <a:gdLst>
                      <a:gd name="T0" fmla="*/ 72 w 296"/>
                      <a:gd name="T1" fmla="*/ 224 h 224"/>
                      <a:gd name="T2" fmla="*/ 176 w 296"/>
                      <a:gd name="T3" fmla="*/ 184 h 224"/>
                      <a:gd name="T4" fmla="*/ 192 w 296"/>
                      <a:gd name="T5" fmla="*/ 160 h 224"/>
                      <a:gd name="T6" fmla="*/ 0 w 296"/>
                      <a:gd name="T7" fmla="*/ 120 h 224"/>
                      <a:gd name="T8" fmla="*/ 72 w 296"/>
                      <a:gd name="T9" fmla="*/ 120 h 224"/>
                      <a:gd name="T10" fmla="*/ 128 w 296"/>
                      <a:gd name="T11" fmla="*/ 96 h 224"/>
                      <a:gd name="T12" fmla="*/ 176 w 296"/>
                      <a:gd name="T13" fmla="*/ 64 h 224"/>
                      <a:gd name="T14" fmla="*/ 232 w 296"/>
                      <a:gd name="T15" fmla="*/ 120 h 224"/>
                      <a:gd name="T16" fmla="*/ 240 w 296"/>
                      <a:gd name="T17" fmla="*/ 56 h 224"/>
                      <a:gd name="T18" fmla="*/ 256 w 296"/>
                      <a:gd name="T19" fmla="*/ 0 h 224"/>
                      <a:gd name="T20" fmla="*/ 296 w 296"/>
                      <a:gd name="T21" fmla="*/ 8 h 224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w 296"/>
                      <a:gd name="T34" fmla="*/ 0 h 224"/>
                      <a:gd name="T35" fmla="*/ 296 w 296"/>
                      <a:gd name="T36" fmla="*/ 224 h 224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T33" t="T34" r="T35" b="T36"/>
                    <a:pathLst>
                      <a:path w="296" h="224">
                        <a:moveTo>
                          <a:pt x="72" y="224"/>
                        </a:moveTo>
                        <a:cubicBezTo>
                          <a:pt x="108" y="206"/>
                          <a:pt x="143" y="206"/>
                          <a:pt x="176" y="184"/>
                        </a:cubicBezTo>
                        <a:cubicBezTo>
                          <a:pt x="181" y="176"/>
                          <a:pt x="197" y="168"/>
                          <a:pt x="192" y="160"/>
                        </a:cubicBezTo>
                        <a:cubicBezTo>
                          <a:pt x="160" y="104"/>
                          <a:pt x="23" y="121"/>
                          <a:pt x="0" y="120"/>
                        </a:cubicBezTo>
                        <a:cubicBezTo>
                          <a:pt x="17" y="70"/>
                          <a:pt x="41" y="99"/>
                          <a:pt x="72" y="120"/>
                        </a:cubicBezTo>
                        <a:cubicBezTo>
                          <a:pt x="97" y="112"/>
                          <a:pt x="103" y="111"/>
                          <a:pt x="128" y="96"/>
                        </a:cubicBezTo>
                        <a:cubicBezTo>
                          <a:pt x="144" y="86"/>
                          <a:pt x="176" y="64"/>
                          <a:pt x="176" y="64"/>
                        </a:cubicBezTo>
                        <a:cubicBezTo>
                          <a:pt x="202" y="103"/>
                          <a:pt x="183" y="108"/>
                          <a:pt x="232" y="120"/>
                        </a:cubicBezTo>
                        <a:cubicBezTo>
                          <a:pt x="263" y="89"/>
                          <a:pt x="282" y="84"/>
                          <a:pt x="240" y="56"/>
                        </a:cubicBezTo>
                        <a:cubicBezTo>
                          <a:pt x="219" y="25"/>
                          <a:pt x="219" y="12"/>
                          <a:pt x="256" y="0"/>
                        </a:cubicBezTo>
                        <a:cubicBezTo>
                          <a:pt x="269" y="3"/>
                          <a:pt x="296" y="8"/>
                          <a:pt x="296" y="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50" name="Freeform 29"/>
                  <p:cNvSpPr>
                    <a:spLocks/>
                  </p:cNvSpPr>
                  <p:nvPr/>
                </p:nvSpPr>
                <p:spPr bwMode="auto">
                  <a:xfrm>
                    <a:off x="1769" y="3112"/>
                    <a:ext cx="370" cy="175"/>
                  </a:xfrm>
                  <a:custGeom>
                    <a:avLst/>
                    <a:gdLst>
                      <a:gd name="T0" fmla="*/ 103 w 370"/>
                      <a:gd name="T1" fmla="*/ 0 h 175"/>
                      <a:gd name="T2" fmla="*/ 47 w 370"/>
                      <a:gd name="T3" fmla="*/ 56 h 175"/>
                      <a:gd name="T4" fmla="*/ 63 w 370"/>
                      <a:gd name="T5" fmla="*/ 120 h 175"/>
                      <a:gd name="T6" fmla="*/ 159 w 370"/>
                      <a:gd name="T7" fmla="*/ 104 h 175"/>
                      <a:gd name="T8" fmla="*/ 207 w 370"/>
                      <a:gd name="T9" fmla="*/ 80 h 175"/>
                      <a:gd name="T10" fmla="*/ 295 w 370"/>
                      <a:gd name="T11" fmla="*/ 112 h 175"/>
                      <a:gd name="T12" fmla="*/ 343 w 370"/>
                      <a:gd name="T13" fmla="*/ 56 h 175"/>
                      <a:gd name="T14" fmla="*/ 351 w 370"/>
                      <a:gd name="T15" fmla="*/ 136 h 175"/>
                      <a:gd name="T16" fmla="*/ 327 w 370"/>
                      <a:gd name="T17" fmla="*/ 160 h 175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370"/>
                      <a:gd name="T28" fmla="*/ 0 h 175"/>
                      <a:gd name="T29" fmla="*/ 370 w 370"/>
                      <a:gd name="T30" fmla="*/ 175 h 175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370" h="175">
                        <a:moveTo>
                          <a:pt x="103" y="0"/>
                        </a:moveTo>
                        <a:cubicBezTo>
                          <a:pt x="126" y="68"/>
                          <a:pt x="161" y="45"/>
                          <a:pt x="47" y="56"/>
                        </a:cubicBezTo>
                        <a:cubicBezTo>
                          <a:pt x="0" y="87"/>
                          <a:pt x="15" y="108"/>
                          <a:pt x="63" y="120"/>
                        </a:cubicBezTo>
                        <a:cubicBezTo>
                          <a:pt x="95" y="114"/>
                          <a:pt x="128" y="113"/>
                          <a:pt x="159" y="104"/>
                        </a:cubicBezTo>
                        <a:cubicBezTo>
                          <a:pt x="176" y="99"/>
                          <a:pt x="190" y="86"/>
                          <a:pt x="207" y="80"/>
                        </a:cubicBezTo>
                        <a:cubicBezTo>
                          <a:pt x="224" y="130"/>
                          <a:pt x="244" y="119"/>
                          <a:pt x="295" y="112"/>
                        </a:cubicBezTo>
                        <a:cubicBezTo>
                          <a:pt x="316" y="80"/>
                          <a:pt x="306" y="68"/>
                          <a:pt x="343" y="56"/>
                        </a:cubicBezTo>
                        <a:cubicBezTo>
                          <a:pt x="352" y="84"/>
                          <a:pt x="370" y="108"/>
                          <a:pt x="351" y="136"/>
                        </a:cubicBezTo>
                        <a:cubicBezTo>
                          <a:pt x="325" y="175"/>
                          <a:pt x="327" y="136"/>
                          <a:pt x="327" y="160"/>
                        </a:cubicBezTo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51" name="Oval 30"/>
                  <p:cNvSpPr>
                    <a:spLocks noChangeArrowheads="1"/>
                  </p:cNvSpPr>
                  <p:nvPr/>
                </p:nvSpPr>
                <p:spPr bwMode="auto">
                  <a:xfrm>
                    <a:off x="1824" y="3072"/>
                    <a:ext cx="48" cy="4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it-IT"/>
                  </a:p>
                </p:txBody>
              </p:sp>
              <p:sp>
                <p:nvSpPr>
                  <p:cNvPr id="52" name="Text Box 3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054" y="2832"/>
                    <a:ext cx="202" cy="19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400">
                        <a:solidFill>
                          <a:schemeClr val="accent2"/>
                        </a:solidFill>
                      </a:rPr>
                      <a:t>e</a:t>
                    </a:r>
                    <a:r>
                      <a:rPr lang="en-US" sz="1400" baseline="30000">
                        <a:solidFill>
                          <a:schemeClr val="accent2"/>
                        </a:solidFill>
                      </a:rPr>
                      <a:t>-</a:t>
                    </a:r>
                  </a:p>
                </p:txBody>
              </p:sp>
              <p:sp>
                <p:nvSpPr>
                  <p:cNvPr id="53" name="Text Box 3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102" y="3168"/>
                    <a:ext cx="202" cy="19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400">
                        <a:solidFill>
                          <a:srgbClr val="FF0000"/>
                        </a:solidFill>
                      </a:rPr>
                      <a:t>e</a:t>
                    </a:r>
                    <a:r>
                      <a:rPr lang="en-US" sz="1400" baseline="30000">
                        <a:solidFill>
                          <a:srgbClr val="FF0000"/>
                        </a:solidFill>
                      </a:rPr>
                      <a:t>-</a:t>
                    </a:r>
                  </a:p>
                </p:txBody>
              </p:sp>
            </p:grpSp>
            <p:sp>
              <p:nvSpPr>
                <p:cNvPr id="47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1033" y="1589"/>
                  <a:ext cx="1275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>
                      <a:solidFill>
                        <a:srgbClr val="6699FF"/>
                      </a:solidFill>
                    </a:rPr>
                    <a:t>Source</a:t>
                  </a:r>
                  <a:r>
                    <a:rPr lang="en-US"/>
                    <a:t> </a:t>
                  </a:r>
                  <a:r>
                    <a:rPr lang="en-US">
                      <a:solidFill>
                        <a:srgbClr val="FF0000"/>
                      </a:solidFill>
                      <a:sym typeface="Symbol" pitchFamily="18" charset="2"/>
                    </a:rPr>
                    <a:t></a:t>
                  </a:r>
                  <a:r>
                    <a:rPr lang="en-US">
                      <a:sym typeface="Symbol" pitchFamily="18" charset="2"/>
                    </a:rPr>
                    <a:t> </a:t>
                  </a:r>
                  <a:r>
                    <a:rPr lang="en-US">
                      <a:solidFill>
                        <a:srgbClr val="FF33CC"/>
                      </a:solidFill>
                      <a:sym typeface="Symbol" pitchFamily="18" charset="2"/>
                    </a:rPr>
                    <a:t>Detector</a:t>
                  </a:r>
                  <a:endParaRPr lang="en-US">
                    <a:solidFill>
                      <a:srgbClr val="996633"/>
                    </a:solidFill>
                  </a:endParaRPr>
                </a:p>
              </p:txBody>
            </p:sp>
            <p:sp>
              <p:nvSpPr>
                <p:cNvPr id="48" name="Text Box 34"/>
                <p:cNvSpPr txBox="1">
                  <a:spLocks noChangeArrowheads="1"/>
                </p:cNvSpPr>
                <p:nvPr/>
              </p:nvSpPr>
              <p:spPr bwMode="auto">
                <a:xfrm>
                  <a:off x="823" y="1796"/>
                  <a:ext cx="1649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it-IT" sz="1400"/>
                    <a:t>Easy to approach </a:t>
                  </a:r>
                  <a:r>
                    <a:rPr lang="it-IT" sz="1400">
                      <a:solidFill>
                        <a:srgbClr val="FF0000"/>
                      </a:solidFill>
                    </a:rPr>
                    <a:t>the ton scale</a:t>
                  </a:r>
                </a:p>
              </p:txBody>
            </p:sp>
          </p:grpSp>
        </p:grpSp>
        <p:grpSp>
          <p:nvGrpSpPr>
            <p:cNvPr id="26" name="Group 35"/>
            <p:cNvGrpSpPr>
              <a:grpSpLocks/>
            </p:cNvGrpSpPr>
            <p:nvPr/>
          </p:nvGrpSpPr>
          <p:grpSpPr bwMode="auto">
            <a:xfrm>
              <a:off x="204" y="2523"/>
              <a:ext cx="2222" cy="1542"/>
              <a:chOff x="522" y="2523"/>
              <a:chExt cx="2222" cy="1542"/>
            </a:xfrm>
          </p:grpSpPr>
          <p:sp>
            <p:nvSpPr>
              <p:cNvPr id="28" name="Oval 36"/>
              <p:cNvSpPr>
                <a:spLocks noChangeArrowheads="1"/>
              </p:cNvSpPr>
              <p:nvPr/>
            </p:nvSpPr>
            <p:spPr bwMode="auto">
              <a:xfrm>
                <a:off x="522" y="2523"/>
                <a:ext cx="2222" cy="154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29" name="Group 37"/>
              <p:cNvGrpSpPr>
                <a:grpSpLocks/>
              </p:cNvGrpSpPr>
              <p:nvPr/>
            </p:nvGrpSpPr>
            <p:grpSpPr bwMode="auto">
              <a:xfrm>
                <a:off x="839" y="2766"/>
                <a:ext cx="1594" cy="1027"/>
                <a:chOff x="839" y="2766"/>
                <a:chExt cx="1594" cy="1027"/>
              </a:xfrm>
            </p:grpSpPr>
            <p:sp>
              <p:nvSpPr>
                <p:cNvPr id="30" name="Rectangle 38" descr="Diagonali larghe verso l'alto"/>
                <p:cNvSpPr>
                  <a:spLocks noChangeArrowheads="1"/>
                </p:cNvSpPr>
                <p:nvPr/>
              </p:nvSpPr>
              <p:spPr bwMode="auto">
                <a:xfrm>
                  <a:off x="912" y="2795"/>
                  <a:ext cx="1488" cy="96"/>
                </a:xfrm>
                <a:prstGeom prst="rect">
                  <a:avLst/>
                </a:prstGeom>
                <a:pattFill prst="wdUpDiag">
                  <a:fgClr>
                    <a:srgbClr val="FFCCFF"/>
                  </a:fgClr>
                  <a:bgClr>
                    <a:srgbClr val="FFFFFF"/>
                  </a:bgClr>
                </a:pattFill>
                <a:ln w="9525">
                  <a:solidFill>
                    <a:srgbClr val="FF33CC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31" name="Rectangle 39" descr="Diagonali larghe verso l'alto"/>
                <p:cNvSpPr>
                  <a:spLocks noChangeArrowheads="1"/>
                </p:cNvSpPr>
                <p:nvPr/>
              </p:nvSpPr>
              <p:spPr bwMode="auto">
                <a:xfrm>
                  <a:off x="912" y="3224"/>
                  <a:ext cx="1488" cy="96"/>
                </a:xfrm>
                <a:prstGeom prst="rect">
                  <a:avLst/>
                </a:prstGeom>
                <a:pattFill prst="wdUpDiag">
                  <a:fgClr>
                    <a:srgbClr val="FFCCFF"/>
                  </a:fgClr>
                  <a:bgClr>
                    <a:srgbClr val="FFFFFF"/>
                  </a:bgClr>
                </a:pattFill>
                <a:ln w="9525">
                  <a:solidFill>
                    <a:srgbClr val="FF33CC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32" name="Rectangle 40" descr="Diagonali larghe verso l'alto"/>
                <p:cNvSpPr>
                  <a:spLocks noChangeArrowheads="1"/>
                </p:cNvSpPr>
                <p:nvPr/>
              </p:nvSpPr>
              <p:spPr bwMode="auto">
                <a:xfrm>
                  <a:off x="912" y="3008"/>
                  <a:ext cx="1488" cy="96"/>
                </a:xfrm>
                <a:prstGeom prst="rect">
                  <a:avLst/>
                </a:prstGeom>
                <a:pattFill prst="wdUpDiag">
                  <a:fgClr>
                    <a:schemeClr val="hlink"/>
                  </a:fgClr>
                  <a:bgClr>
                    <a:srgbClr val="FFFFFF"/>
                  </a:bgClr>
                </a:pattFill>
                <a:ln w="9525">
                  <a:solidFill>
                    <a:srgbClr val="6699F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33" name="Oval 41"/>
                <p:cNvSpPr>
                  <a:spLocks noChangeArrowheads="1"/>
                </p:cNvSpPr>
                <p:nvPr/>
              </p:nvSpPr>
              <p:spPr bwMode="auto">
                <a:xfrm>
                  <a:off x="1488" y="3032"/>
                  <a:ext cx="48" cy="4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34" name="Text Box 42"/>
                <p:cNvSpPr txBox="1">
                  <a:spLocks noChangeArrowheads="1"/>
                </p:cNvSpPr>
                <p:nvPr/>
              </p:nvSpPr>
              <p:spPr bwMode="auto">
                <a:xfrm>
                  <a:off x="1718" y="2792"/>
                  <a:ext cx="20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400">
                      <a:solidFill>
                        <a:schemeClr val="accent2"/>
                      </a:solidFill>
                    </a:rPr>
                    <a:t>e</a:t>
                  </a:r>
                  <a:r>
                    <a:rPr lang="en-US" sz="1400" baseline="30000">
                      <a:solidFill>
                        <a:schemeClr val="accent2"/>
                      </a:solidFill>
                    </a:rPr>
                    <a:t>-</a:t>
                  </a:r>
                </a:p>
              </p:txBody>
            </p:sp>
            <p:sp>
              <p:nvSpPr>
                <p:cNvPr id="35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1766" y="3128"/>
                  <a:ext cx="20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400">
                      <a:solidFill>
                        <a:srgbClr val="FF0000"/>
                      </a:solidFill>
                    </a:rPr>
                    <a:t>e</a:t>
                  </a:r>
                  <a:r>
                    <a:rPr lang="en-US" sz="1400" baseline="30000">
                      <a:solidFill>
                        <a:srgbClr val="FF0000"/>
                      </a:solidFill>
                    </a:rPr>
                    <a:t>-</a:t>
                  </a:r>
                </a:p>
              </p:txBody>
            </p:sp>
            <p:sp>
              <p:nvSpPr>
                <p:cNvPr id="36" name="Text Box 44"/>
                <p:cNvSpPr txBox="1">
                  <a:spLocks noChangeArrowheads="1"/>
                </p:cNvSpPr>
                <p:nvPr/>
              </p:nvSpPr>
              <p:spPr bwMode="auto">
                <a:xfrm>
                  <a:off x="1949" y="2970"/>
                  <a:ext cx="403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200">
                      <a:solidFill>
                        <a:srgbClr val="009999"/>
                      </a:solidFill>
                    </a:rPr>
                    <a:t>source</a:t>
                  </a:r>
                </a:p>
              </p:txBody>
            </p:sp>
            <p:sp>
              <p:nvSpPr>
                <p:cNvPr id="37" name="Text Box 45"/>
                <p:cNvSpPr txBox="1">
                  <a:spLocks noChangeArrowheads="1"/>
                </p:cNvSpPr>
                <p:nvPr/>
              </p:nvSpPr>
              <p:spPr bwMode="auto">
                <a:xfrm>
                  <a:off x="1938" y="3195"/>
                  <a:ext cx="462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200">
                      <a:solidFill>
                        <a:srgbClr val="FF33CC"/>
                      </a:solidFill>
                    </a:rPr>
                    <a:t>detector</a:t>
                  </a:r>
                </a:p>
              </p:txBody>
            </p:sp>
            <p:sp>
              <p:nvSpPr>
                <p:cNvPr id="38" name="Text Box 46"/>
                <p:cNvSpPr txBox="1">
                  <a:spLocks noChangeArrowheads="1"/>
                </p:cNvSpPr>
                <p:nvPr/>
              </p:nvSpPr>
              <p:spPr bwMode="auto">
                <a:xfrm>
                  <a:off x="1938" y="2766"/>
                  <a:ext cx="462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200">
                      <a:solidFill>
                        <a:srgbClr val="FF33CC"/>
                      </a:solidFill>
                    </a:rPr>
                    <a:t>detector</a:t>
                  </a:r>
                </a:p>
              </p:txBody>
            </p:sp>
            <p:sp>
              <p:nvSpPr>
                <p:cNvPr id="39" name="Text Box 47"/>
                <p:cNvSpPr txBox="1">
                  <a:spLocks noChangeArrowheads="1"/>
                </p:cNvSpPr>
                <p:nvPr/>
              </p:nvSpPr>
              <p:spPr bwMode="auto">
                <a:xfrm>
                  <a:off x="1008" y="3390"/>
                  <a:ext cx="1275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>
                      <a:solidFill>
                        <a:srgbClr val="6699FF"/>
                      </a:solidFill>
                    </a:rPr>
                    <a:t>Source</a:t>
                  </a:r>
                  <a:r>
                    <a:rPr lang="en-US">
                      <a:solidFill>
                        <a:srgbClr val="FF0000"/>
                      </a:solidFill>
                    </a:rPr>
                    <a:t> </a:t>
                  </a:r>
                  <a:r>
                    <a:rPr lang="en-US">
                      <a:solidFill>
                        <a:srgbClr val="FF0000"/>
                      </a:solidFill>
                      <a:sym typeface="Symbol" pitchFamily="18" charset="2"/>
                    </a:rPr>
                    <a:t></a:t>
                  </a:r>
                  <a:r>
                    <a:rPr lang="en-US">
                      <a:sym typeface="Symbol" pitchFamily="18" charset="2"/>
                    </a:rPr>
                    <a:t> </a:t>
                  </a:r>
                  <a:r>
                    <a:rPr lang="en-US">
                      <a:solidFill>
                        <a:srgbClr val="FF33CC"/>
                      </a:solidFill>
                      <a:sym typeface="Symbol" pitchFamily="18" charset="2"/>
                    </a:rPr>
                    <a:t>Detector</a:t>
                  </a:r>
                  <a:endParaRPr lang="en-US">
                    <a:solidFill>
                      <a:srgbClr val="FF33CC"/>
                    </a:solidFill>
                  </a:endParaRPr>
                </a:p>
              </p:txBody>
            </p:sp>
            <p:sp>
              <p:nvSpPr>
                <p:cNvPr id="40" name="Line 48"/>
                <p:cNvSpPr>
                  <a:spLocks noChangeShapeType="1"/>
                </p:cNvSpPr>
                <p:nvPr/>
              </p:nvSpPr>
              <p:spPr bwMode="auto">
                <a:xfrm flipV="1">
                  <a:off x="1565" y="2840"/>
                  <a:ext cx="226" cy="182"/>
                </a:xfrm>
                <a:prstGeom prst="line">
                  <a:avLst/>
                </a:pr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41" name="Line 49"/>
                <p:cNvSpPr>
                  <a:spLocks noChangeShapeType="1"/>
                </p:cNvSpPr>
                <p:nvPr/>
              </p:nvSpPr>
              <p:spPr bwMode="auto">
                <a:xfrm>
                  <a:off x="1549" y="3099"/>
                  <a:ext cx="272" cy="182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42" name="Text Box 50"/>
                <p:cNvSpPr txBox="1">
                  <a:spLocks noChangeArrowheads="1"/>
                </p:cNvSpPr>
                <p:nvPr/>
              </p:nvSpPr>
              <p:spPr bwMode="auto">
                <a:xfrm>
                  <a:off x="839" y="3601"/>
                  <a:ext cx="1594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it-IT" sz="1400"/>
                    <a:t>Easy to get </a:t>
                  </a:r>
                  <a:r>
                    <a:rPr lang="it-IT" sz="1400">
                      <a:solidFill>
                        <a:srgbClr val="FF0000"/>
                      </a:solidFill>
                    </a:rPr>
                    <a:t>tracking capability</a:t>
                  </a:r>
                </a:p>
              </p:txBody>
            </p:sp>
          </p:grpSp>
        </p:grpSp>
        <p:sp>
          <p:nvSpPr>
            <p:cNvPr id="27" name="AutoShape 51"/>
            <p:cNvSpPr>
              <a:spLocks noChangeArrowheads="1"/>
            </p:cNvSpPr>
            <p:nvPr/>
          </p:nvSpPr>
          <p:spPr bwMode="auto">
            <a:xfrm>
              <a:off x="1156" y="2115"/>
              <a:ext cx="318" cy="317"/>
            </a:xfrm>
            <a:prstGeom prst="upDownArrow">
              <a:avLst>
                <a:gd name="adj1" fmla="val 50000"/>
                <a:gd name="adj2" fmla="val 20000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55" name="Rectangle 68"/>
          <p:cNvSpPr>
            <a:spLocks noChangeArrowheads="1"/>
          </p:cNvSpPr>
          <p:nvPr/>
        </p:nvSpPr>
        <p:spPr bwMode="auto">
          <a:xfrm>
            <a:off x="179388" y="3860800"/>
            <a:ext cx="2889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6" name="Rectangle 99"/>
          <p:cNvSpPr>
            <a:spLocks noChangeArrowheads="1"/>
          </p:cNvSpPr>
          <p:nvPr/>
        </p:nvSpPr>
        <p:spPr bwMode="auto">
          <a:xfrm>
            <a:off x="250825" y="6381750"/>
            <a:ext cx="504825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6" name="Rectangle 68"/>
          <p:cNvSpPr>
            <a:spLocks noChangeArrowheads="1"/>
          </p:cNvSpPr>
          <p:nvPr/>
        </p:nvSpPr>
        <p:spPr bwMode="auto">
          <a:xfrm>
            <a:off x="179388" y="3860800"/>
            <a:ext cx="2889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7" name="Rectangle 99"/>
          <p:cNvSpPr>
            <a:spLocks noChangeArrowheads="1"/>
          </p:cNvSpPr>
          <p:nvPr/>
        </p:nvSpPr>
        <p:spPr bwMode="auto">
          <a:xfrm>
            <a:off x="250825" y="6381750"/>
            <a:ext cx="504825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8" name="Rectangle 67"/>
          <p:cNvSpPr/>
          <p:nvPr/>
        </p:nvSpPr>
        <p:spPr>
          <a:xfrm>
            <a:off x="8786813" y="3140968"/>
            <a:ext cx="357187" cy="4286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grpSp>
        <p:nvGrpSpPr>
          <p:cNvPr id="2" name="Groupe 1"/>
          <p:cNvGrpSpPr/>
          <p:nvPr/>
        </p:nvGrpSpPr>
        <p:grpSpPr>
          <a:xfrm>
            <a:off x="467544" y="145660"/>
            <a:ext cx="8204448" cy="5621731"/>
            <a:chOff x="467544" y="125760"/>
            <a:chExt cx="8204448" cy="5621731"/>
          </a:xfrm>
        </p:grpSpPr>
        <p:grpSp>
          <p:nvGrpSpPr>
            <p:cNvPr id="57" name="Group 131"/>
            <p:cNvGrpSpPr>
              <a:grpSpLocks/>
            </p:cNvGrpSpPr>
            <p:nvPr/>
          </p:nvGrpSpPr>
          <p:grpSpPr bwMode="auto">
            <a:xfrm>
              <a:off x="981053" y="934185"/>
              <a:ext cx="7335836" cy="4813306"/>
              <a:chOff x="52393" y="1262050"/>
              <a:chExt cx="7335835" cy="4813309"/>
            </a:xfrm>
          </p:grpSpPr>
          <p:grpSp>
            <p:nvGrpSpPr>
              <p:cNvPr id="58" name="Group 52"/>
              <p:cNvGrpSpPr>
                <a:grpSpLocks/>
              </p:cNvGrpSpPr>
              <p:nvPr/>
            </p:nvGrpSpPr>
            <p:grpSpPr bwMode="auto">
              <a:xfrm>
                <a:off x="52393" y="1262050"/>
                <a:ext cx="7335835" cy="4813309"/>
                <a:chOff x="33" y="819"/>
                <a:chExt cx="4621" cy="3032"/>
              </a:xfrm>
            </p:grpSpPr>
            <p:sp>
              <p:nvSpPr>
                <p:cNvPr id="60" name="Text Box 53"/>
                <p:cNvSpPr txBox="1">
                  <a:spLocks noChangeArrowheads="1"/>
                </p:cNvSpPr>
                <p:nvPr/>
              </p:nvSpPr>
              <p:spPr bwMode="auto">
                <a:xfrm>
                  <a:off x="33" y="2106"/>
                  <a:ext cx="4621" cy="1745"/>
                </a:xfrm>
                <a:prstGeom prst="rect">
                  <a:avLst/>
                </a:prstGeom>
                <a:solidFill>
                  <a:srgbClr val="EAEAEA">
                    <a:alpha val="89804"/>
                  </a:srgbClr>
                </a:solidFill>
                <a:ln w="38100">
                  <a:solidFill>
                    <a:srgbClr val="FFC000"/>
                  </a:solidFill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it-IT" sz="1600" b="1" dirty="0" smtClean="0">
                      <a:solidFill>
                        <a:srgbClr val="FF0000"/>
                      </a:solidFill>
                      <a:latin typeface="+mn-lt"/>
                    </a:rPr>
                    <a:t>GERDA</a:t>
                  </a:r>
                  <a:r>
                    <a:rPr lang="it-IT" sz="1600" dirty="0" smtClean="0">
                      <a:solidFill>
                        <a:srgbClr val="FF0000"/>
                      </a:solidFill>
                      <a:latin typeface="+mn-lt"/>
                    </a:rPr>
                    <a:t> </a:t>
                  </a:r>
                  <a:r>
                    <a:rPr lang="it-IT" sz="1600" b="1" dirty="0" smtClean="0"/>
                    <a:t>–</a:t>
                  </a:r>
                  <a:r>
                    <a:rPr lang="it-IT" sz="1600" dirty="0" smtClean="0">
                      <a:solidFill>
                        <a:srgbClr val="FF0000"/>
                      </a:solidFill>
                      <a:latin typeface="+mn-lt"/>
                    </a:rPr>
                    <a:t> </a:t>
                  </a:r>
                  <a:r>
                    <a:rPr lang="it-IT" sz="1600" baseline="30000" dirty="0" smtClean="0">
                      <a:solidFill>
                        <a:schemeClr val="accent2"/>
                      </a:solidFill>
                      <a:latin typeface="+mn-lt"/>
                    </a:rPr>
                    <a:t>76</a:t>
                  </a:r>
                  <a:r>
                    <a:rPr lang="it-IT" sz="1600" dirty="0" smtClean="0">
                      <a:solidFill>
                        <a:schemeClr val="accent2"/>
                      </a:solidFill>
                      <a:latin typeface="+mn-lt"/>
                    </a:rPr>
                    <a:t>Ge</a:t>
                  </a:r>
                </a:p>
                <a:p>
                  <a:r>
                    <a:rPr lang="it-IT" sz="1400" dirty="0" smtClean="0">
                      <a:latin typeface="+mn-lt"/>
                    </a:rPr>
                    <a:t>Array of enriched Ge diodes operated in liquid argon</a:t>
                  </a:r>
                </a:p>
                <a:p>
                  <a:r>
                    <a:rPr lang="it-IT" sz="1400" dirty="0" smtClean="0">
                      <a:latin typeface="+mn-lt"/>
                    </a:rPr>
                    <a:t>First phase: </a:t>
                  </a:r>
                  <a:r>
                    <a:rPr lang="it-IT" sz="1400" dirty="0" smtClean="0">
                      <a:solidFill>
                        <a:schemeClr val="accent2"/>
                      </a:solidFill>
                      <a:latin typeface="+mn-lt"/>
                    </a:rPr>
                    <a:t>18 Kg</a:t>
                  </a:r>
                  <a:r>
                    <a:rPr lang="it-IT" sz="1400" dirty="0" smtClean="0">
                      <a:latin typeface="+mn-lt"/>
                    </a:rPr>
                    <a:t>; second phase: </a:t>
                  </a:r>
                  <a:r>
                    <a:rPr lang="it-IT" sz="1400" dirty="0" smtClean="0">
                      <a:solidFill>
                        <a:schemeClr val="accent2"/>
                      </a:solidFill>
                      <a:latin typeface="+mn-lt"/>
                    </a:rPr>
                    <a:t>40 Kg </a:t>
                  </a:r>
                  <a:r>
                    <a:rPr lang="it-IT" sz="1400" dirty="0" smtClean="0">
                      <a:latin typeface="+mn-lt"/>
                    </a:rPr>
                    <a:t>- LNGS</a:t>
                  </a:r>
                </a:p>
                <a:p>
                  <a:r>
                    <a:rPr lang="it-IT" sz="1400" dirty="0" smtClean="0">
                      <a:latin typeface="+mn-lt"/>
                    </a:rPr>
                    <a:t>Proved energy resolution: </a:t>
                  </a:r>
                  <a:r>
                    <a:rPr lang="it-IT" sz="1400" dirty="0" smtClean="0">
                      <a:solidFill>
                        <a:schemeClr val="accent2"/>
                      </a:solidFill>
                      <a:latin typeface="+mn-lt"/>
                    </a:rPr>
                    <a:t>0.16 % FWHM</a:t>
                  </a:r>
                </a:p>
                <a:p>
                  <a:r>
                    <a:rPr lang="it-IT" sz="1600" b="1" dirty="0" smtClean="0">
                      <a:solidFill>
                        <a:srgbClr val="FF0000"/>
                      </a:solidFill>
                      <a:latin typeface="+mn-lt"/>
                    </a:rPr>
                    <a:t>CUORE</a:t>
                  </a:r>
                  <a:r>
                    <a:rPr lang="it-IT" sz="1600" dirty="0" smtClean="0">
                      <a:solidFill>
                        <a:srgbClr val="FF0000"/>
                      </a:solidFill>
                      <a:latin typeface="+mn-lt"/>
                    </a:rPr>
                    <a:t> </a:t>
                  </a:r>
                  <a:r>
                    <a:rPr lang="it-IT" sz="1600" b="1" dirty="0" smtClean="0"/>
                    <a:t>–</a:t>
                  </a:r>
                  <a:r>
                    <a:rPr lang="it-IT" sz="1600" dirty="0" smtClean="0">
                      <a:solidFill>
                        <a:srgbClr val="FF0000"/>
                      </a:solidFill>
                      <a:latin typeface="+mn-lt"/>
                    </a:rPr>
                    <a:t> </a:t>
                  </a:r>
                  <a:r>
                    <a:rPr lang="it-IT" sz="1600" baseline="30000" dirty="0" smtClean="0">
                      <a:solidFill>
                        <a:schemeClr val="accent2"/>
                      </a:solidFill>
                      <a:latin typeface="+mn-lt"/>
                    </a:rPr>
                    <a:t>130</a:t>
                  </a:r>
                  <a:r>
                    <a:rPr lang="it-IT" sz="1600" dirty="0" smtClean="0">
                      <a:solidFill>
                        <a:schemeClr val="accent2"/>
                      </a:solidFill>
                      <a:latin typeface="+mn-lt"/>
                    </a:rPr>
                    <a:t>Te</a:t>
                  </a:r>
                </a:p>
                <a:p>
                  <a:r>
                    <a:rPr lang="it-IT" sz="1400" dirty="0" smtClean="0">
                      <a:latin typeface="+mn-lt"/>
                    </a:rPr>
                    <a:t>Array  </a:t>
                  </a:r>
                  <a:r>
                    <a:rPr lang="it-IT" sz="1400" dirty="0">
                      <a:latin typeface="+mn-lt"/>
                    </a:rPr>
                    <a:t>of low temperature natural TeO</a:t>
                  </a:r>
                  <a:r>
                    <a:rPr lang="it-IT" sz="1400" baseline="-25000" dirty="0">
                      <a:latin typeface="+mn-lt"/>
                    </a:rPr>
                    <a:t>2</a:t>
                  </a:r>
                  <a:r>
                    <a:rPr lang="it-IT" sz="1400" dirty="0">
                      <a:latin typeface="+mn-lt"/>
                    </a:rPr>
                    <a:t> calorimeters operated at 10 mK</a:t>
                  </a:r>
                </a:p>
                <a:p>
                  <a:r>
                    <a:rPr lang="it-IT" sz="1400" dirty="0">
                      <a:latin typeface="+mn-lt"/>
                    </a:rPr>
                    <a:t>First step: </a:t>
                  </a:r>
                  <a:r>
                    <a:rPr lang="it-IT" sz="1400" dirty="0">
                      <a:solidFill>
                        <a:schemeClr val="accent2"/>
                      </a:solidFill>
                      <a:latin typeface="+mn-lt"/>
                    </a:rPr>
                    <a:t>200 Kg </a:t>
                  </a:r>
                  <a:r>
                    <a:rPr lang="it-IT" sz="1400" dirty="0">
                      <a:latin typeface="+mn-lt"/>
                    </a:rPr>
                    <a:t>(</a:t>
                  </a:r>
                  <a:r>
                    <a:rPr lang="it-IT" sz="1400" dirty="0" smtClean="0">
                      <a:latin typeface="+mn-lt"/>
                    </a:rPr>
                    <a:t>2014) </a:t>
                  </a:r>
                  <a:r>
                    <a:rPr lang="it-IT" sz="1400" dirty="0">
                      <a:latin typeface="+mn-lt"/>
                    </a:rPr>
                    <a:t>– LNGS – </a:t>
                  </a:r>
                  <a:r>
                    <a:rPr lang="it-IT" sz="1400" dirty="0">
                      <a:solidFill>
                        <a:schemeClr val="accent2"/>
                      </a:solidFill>
                      <a:latin typeface="+mn-lt"/>
                    </a:rPr>
                    <a:t>it can take advantage from Cuoricino experience</a:t>
                  </a:r>
                </a:p>
                <a:p>
                  <a:r>
                    <a:rPr lang="it-IT" sz="1400" dirty="0">
                      <a:latin typeface="+mn-lt"/>
                    </a:rPr>
                    <a:t>Proved energy resolution: </a:t>
                  </a:r>
                  <a:r>
                    <a:rPr lang="it-IT" sz="1400" dirty="0">
                      <a:solidFill>
                        <a:schemeClr val="accent2"/>
                      </a:solidFill>
                      <a:latin typeface="+mn-lt"/>
                    </a:rPr>
                    <a:t>0.25 % FWHM</a:t>
                  </a:r>
                </a:p>
                <a:p>
                  <a:r>
                    <a:rPr lang="en-GB" sz="1600" b="1" dirty="0" smtClean="0">
                      <a:solidFill>
                        <a:srgbClr val="FF0000"/>
                      </a:solidFill>
                      <a:latin typeface="+mn-lt"/>
                    </a:rPr>
                    <a:t>LUCIFER / scintillating bolometers</a:t>
                  </a:r>
                  <a:r>
                    <a:rPr lang="en-GB" sz="1600" dirty="0" smtClean="0">
                      <a:solidFill>
                        <a:srgbClr val="FFC000"/>
                      </a:solidFill>
                      <a:latin typeface="+mn-lt"/>
                    </a:rPr>
                    <a:t> </a:t>
                  </a:r>
                  <a:r>
                    <a:rPr lang="it-IT" sz="1600" b="1" dirty="0" smtClean="0"/>
                    <a:t>–</a:t>
                  </a:r>
                  <a:r>
                    <a:rPr lang="en-GB" sz="1600" dirty="0" smtClean="0">
                      <a:solidFill>
                        <a:schemeClr val="accent2"/>
                      </a:solidFill>
                      <a:latin typeface="+mn-lt"/>
                    </a:rPr>
                    <a:t> </a:t>
                  </a:r>
                  <a:r>
                    <a:rPr lang="en-GB" sz="1600" baseline="30000" dirty="0">
                      <a:solidFill>
                        <a:schemeClr val="accent2"/>
                      </a:solidFill>
                      <a:latin typeface="+mn-lt"/>
                    </a:rPr>
                    <a:t>82</a:t>
                  </a:r>
                  <a:r>
                    <a:rPr lang="en-GB" sz="1600" dirty="0">
                      <a:solidFill>
                        <a:schemeClr val="accent2"/>
                      </a:solidFill>
                      <a:latin typeface="+mn-lt"/>
                    </a:rPr>
                    <a:t>Se – </a:t>
                  </a:r>
                  <a:r>
                    <a:rPr lang="en-GB" sz="1600" baseline="30000" dirty="0">
                      <a:solidFill>
                        <a:schemeClr val="accent2"/>
                      </a:solidFill>
                      <a:latin typeface="+mn-lt"/>
                    </a:rPr>
                    <a:t>116</a:t>
                  </a:r>
                  <a:r>
                    <a:rPr lang="en-GB" sz="1600" dirty="0">
                      <a:solidFill>
                        <a:schemeClr val="accent2"/>
                      </a:solidFill>
                      <a:latin typeface="+mn-lt"/>
                    </a:rPr>
                    <a:t>Cd – </a:t>
                  </a:r>
                  <a:r>
                    <a:rPr lang="en-GB" sz="1600" baseline="30000" dirty="0">
                      <a:solidFill>
                        <a:schemeClr val="accent2"/>
                      </a:solidFill>
                      <a:latin typeface="+mn-lt"/>
                    </a:rPr>
                    <a:t>100</a:t>
                  </a:r>
                  <a:r>
                    <a:rPr lang="en-GB" sz="1600" dirty="0">
                      <a:solidFill>
                        <a:schemeClr val="accent2"/>
                      </a:solidFill>
                      <a:latin typeface="+mn-lt"/>
                    </a:rPr>
                    <a:t>Mo </a:t>
                  </a:r>
                </a:p>
                <a:p>
                  <a:r>
                    <a:rPr lang="en-GB" sz="1400" dirty="0">
                      <a:latin typeface="+mn-lt"/>
                    </a:rPr>
                    <a:t>Array of scintillating </a:t>
                  </a:r>
                  <a:r>
                    <a:rPr lang="en-GB" sz="1400" dirty="0" err="1">
                      <a:latin typeface="+mn-lt"/>
                    </a:rPr>
                    <a:t>bolometers</a:t>
                  </a:r>
                  <a:r>
                    <a:rPr lang="en-GB" sz="1400" dirty="0">
                      <a:latin typeface="+mn-lt"/>
                    </a:rPr>
                    <a:t> operated at 10 </a:t>
                  </a:r>
                  <a:r>
                    <a:rPr lang="en-GB" sz="1400" dirty="0" err="1">
                      <a:latin typeface="+mn-lt"/>
                    </a:rPr>
                    <a:t>mK</a:t>
                  </a:r>
                  <a:r>
                    <a:rPr lang="en-GB" sz="1400" dirty="0">
                      <a:latin typeface="+mn-lt"/>
                    </a:rPr>
                    <a:t> (</a:t>
                  </a:r>
                  <a:r>
                    <a:rPr lang="en-GB" sz="1400" dirty="0" err="1">
                      <a:latin typeface="+mn-lt"/>
                    </a:rPr>
                    <a:t>ZnSe</a:t>
                  </a:r>
                  <a:r>
                    <a:rPr lang="en-GB" sz="1400" dirty="0">
                      <a:latin typeface="+mn-lt"/>
                    </a:rPr>
                    <a:t> or CdWO</a:t>
                  </a:r>
                  <a:r>
                    <a:rPr lang="en-GB" sz="1400" baseline="-25000" dirty="0">
                      <a:latin typeface="+mn-lt"/>
                    </a:rPr>
                    <a:t>4</a:t>
                  </a:r>
                  <a:r>
                    <a:rPr lang="en-GB" sz="1400" dirty="0">
                      <a:latin typeface="+mn-lt"/>
                    </a:rPr>
                    <a:t> or ZnMoO</a:t>
                  </a:r>
                  <a:r>
                    <a:rPr lang="en-GB" sz="1400" baseline="-25000" dirty="0">
                      <a:latin typeface="+mn-lt"/>
                    </a:rPr>
                    <a:t>4</a:t>
                  </a:r>
                  <a:r>
                    <a:rPr lang="en-GB" sz="1400" dirty="0">
                      <a:latin typeface="+mn-lt"/>
                    </a:rPr>
                    <a:t>)</a:t>
                  </a:r>
                </a:p>
                <a:p>
                  <a:r>
                    <a:rPr lang="en-GB" sz="1400" dirty="0">
                      <a:latin typeface="+mn-lt"/>
                    </a:rPr>
                    <a:t>First step: </a:t>
                  </a:r>
                  <a:r>
                    <a:rPr lang="en-GB" sz="1400" dirty="0" smtClean="0">
                      <a:solidFill>
                        <a:schemeClr val="accent2"/>
                      </a:solidFill>
                      <a:latin typeface="+mn-lt"/>
                    </a:rPr>
                    <a:t>~ 10 </a:t>
                  </a:r>
                  <a:r>
                    <a:rPr lang="en-GB" sz="1400" dirty="0">
                      <a:solidFill>
                        <a:schemeClr val="accent2"/>
                      </a:solidFill>
                      <a:latin typeface="+mn-lt"/>
                    </a:rPr>
                    <a:t>Kg </a:t>
                  </a:r>
                  <a:r>
                    <a:rPr lang="en-GB" sz="1400" dirty="0">
                      <a:latin typeface="+mn-lt"/>
                    </a:rPr>
                    <a:t>(</a:t>
                  </a:r>
                  <a:r>
                    <a:rPr lang="en-GB" sz="1400" dirty="0" smtClean="0">
                      <a:latin typeface="+mn-lt"/>
                    </a:rPr>
                    <a:t>2014) </a:t>
                  </a:r>
                  <a:r>
                    <a:rPr lang="en-GB" sz="1400" dirty="0">
                      <a:latin typeface="+mn-lt"/>
                    </a:rPr>
                    <a:t>– LNGS – </a:t>
                  </a:r>
                  <a:r>
                    <a:rPr lang="en-GB" sz="1400" dirty="0" smtClean="0">
                      <a:latin typeface="+mn-lt"/>
                    </a:rPr>
                    <a:t>essentially R&amp;D project to fully test the principle</a:t>
                  </a:r>
                  <a:endParaRPr lang="en-GB" sz="1400" dirty="0">
                    <a:latin typeface="+mn-lt"/>
                  </a:endParaRPr>
                </a:p>
                <a:p>
                  <a:r>
                    <a:rPr lang="en-GB" sz="1400" dirty="0">
                      <a:latin typeface="+mn-lt"/>
                    </a:rPr>
                    <a:t>Proved energy resolution: </a:t>
                  </a:r>
                  <a:r>
                    <a:rPr lang="en-GB" sz="1400" dirty="0" smtClean="0">
                      <a:solidFill>
                        <a:schemeClr val="accent2"/>
                      </a:solidFill>
                      <a:latin typeface="+mn-lt"/>
                    </a:rPr>
                    <a:t>0.3 -</a:t>
                  </a:r>
                  <a:r>
                    <a:rPr lang="en-GB" sz="1400" dirty="0" smtClean="0">
                      <a:latin typeface="+mn-lt"/>
                    </a:rPr>
                    <a:t> </a:t>
                  </a:r>
                  <a:r>
                    <a:rPr lang="en-GB" sz="1400" dirty="0" smtClean="0">
                      <a:solidFill>
                        <a:schemeClr val="accent2"/>
                      </a:solidFill>
                      <a:latin typeface="+mn-lt"/>
                    </a:rPr>
                    <a:t>1 </a:t>
                  </a:r>
                  <a:r>
                    <a:rPr lang="en-GB" sz="1400" dirty="0">
                      <a:solidFill>
                        <a:schemeClr val="accent2"/>
                      </a:solidFill>
                      <a:latin typeface="+mn-lt"/>
                    </a:rPr>
                    <a:t>% </a:t>
                  </a:r>
                  <a:r>
                    <a:rPr lang="en-GB" sz="1400" dirty="0" smtClean="0">
                      <a:solidFill>
                        <a:schemeClr val="accent2"/>
                      </a:solidFill>
                      <a:latin typeface="+mn-lt"/>
                    </a:rPr>
                    <a:t>FWHM</a:t>
                  </a:r>
                </a:p>
              </p:txBody>
            </p:sp>
            <p:grpSp>
              <p:nvGrpSpPr>
                <p:cNvPr id="61" name="Group 54"/>
                <p:cNvGrpSpPr>
                  <a:grpSpLocks/>
                </p:cNvGrpSpPr>
                <p:nvPr/>
              </p:nvGrpSpPr>
              <p:grpSpPr bwMode="auto">
                <a:xfrm>
                  <a:off x="1257" y="836"/>
                  <a:ext cx="952" cy="1270"/>
                  <a:chOff x="1257" y="836"/>
                  <a:chExt cx="952" cy="1270"/>
                </a:xfrm>
              </p:grpSpPr>
              <p:sp>
                <p:nvSpPr>
                  <p:cNvPr id="63" name="Line 5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257" y="837"/>
                    <a:ext cx="952" cy="7"/>
                  </a:xfrm>
                  <a:prstGeom prst="line">
                    <a:avLst/>
                  </a:prstGeom>
                  <a:noFill/>
                  <a:ln w="28575">
                    <a:solidFill>
                      <a:srgbClr val="FFC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64" name="Line 56"/>
                  <p:cNvSpPr>
                    <a:spLocks noChangeShapeType="1"/>
                  </p:cNvSpPr>
                  <p:nvPr/>
                </p:nvSpPr>
                <p:spPr bwMode="auto">
                  <a:xfrm>
                    <a:off x="2205" y="836"/>
                    <a:ext cx="0" cy="1270"/>
                  </a:xfrm>
                  <a:prstGeom prst="line">
                    <a:avLst/>
                  </a:prstGeom>
                  <a:noFill/>
                  <a:ln w="28575">
                    <a:solidFill>
                      <a:srgbClr val="FFC000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endParaRPr lang="it-IT"/>
                  </a:p>
                </p:txBody>
              </p:sp>
            </p:grpSp>
            <p:sp>
              <p:nvSpPr>
                <p:cNvPr id="62" name="Line 59"/>
                <p:cNvSpPr>
                  <a:spLocks noChangeShapeType="1"/>
                </p:cNvSpPr>
                <p:nvPr/>
              </p:nvSpPr>
              <p:spPr bwMode="auto">
                <a:xfrm>
                  <a:off x="2430" y="819"/>
                  <a:ext cx="12" cy="1287"/>
                </a:xfrm>
                <a:prstGeom prst="line">
                  <a:avLst/>
                </a:prstGeom>
                <a:noFill/>
                <a:ln w="28575">
                  <a:solidFill>
                    <a:srgbClr val="FFC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sp>
            <p:nvSpPr>
              <p:cNvPr id="59" name="Line 55"/>
              <p:cNvSpPr>
                <a:spLocks noChangeShapeType="1"/>
              </p:cNvSpPr>
              <p:nvPr/>
            </p:nvSpPr>
            <p:spPr bwMode="auto">
              <a:xfrm>
                <a:off x="3876729" y="1280882"/>
                <a:ext cx="1332000" cy="0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</p:grpSp>
        <p:sp>
          <p:nvSpPr>
            <p:cNvPr id="69" name="Rectangle 2"/>
            <p:cNvSpPr txBox="1">
              <a:spLocks noChangeArrowheads="1"/>
            </p:cNvSpPr>
            <p:nvPr/>
          </p:nvSpPr>
          <p:spPr>
            <a:xfrm>
              <a:off x="467544" y="125760"/>
              <a:ext cx="8204448" cy="1143000"/>
            </a:xfrm>
            <a:prstGeom prst="rect">
              <a:avLst/>
            </a:prstGeom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CC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uLnTx/>
                  <a:uFillTx/>
                  <a:latin typeface="Comic Sans MS" pitchFamily="66" charset="0"/>
                  <a:ea typeface="+mj-ea"/>
                  <a:cs typeface="+mj-cs"/>
                </a:rPr>
                <a:t>Class 1 experiments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ruttura predefinita">
  <a:themeElements>
    <a:clrScheme name="Struttura predefinita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ustom 2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11058</TotalTime>
  <Words>2696</Words>
  <Application>Microsoft Office PowerPoint</Application>
  <PresentationFormat>Affichage à l'écran (4:3)</PresentationFormat>
  <Paragraphs>517</Paragraphs>
  <Slides>32</Slides>
  <Notes>23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32</vt:i4>
      </vt:variant>
    </vt:vector>
  </HeadingPairs>
  <TitlesOfParts>
    <vt:vector size="33" baseType="lpstr">
      <vt:lpstr>Struttura predefinita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Università Milano-bicocca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direct measurements of the neutrino mass?</dc:title>
  <dc:creator>Andrea Giuliani</dc:creator>
  <cp:lastModifiedBy>Andrea</cp:lastModifiedBy>
  <cp:revision>336</cp:revision>
  <cp:lastPrinted>2011-06-30T10:00:21Z</cp:lastPrinted>
  <dcterms:created xsi:type="dcterms:W3CDTF">2003-07-11T08:21:45Z</dcterms:created>
  <dcterms:modified xsi:type="dcterms:W3CDTF">2011-06-30T14:28:27Z</dcterms:modified>
</cp:coreProperties>
</file>