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0" r:id="rId1"/>
  </p:sldMasterIdLst>
  <p:notesMasterIdLst>
    <p:notesMasterId r:id="rId43"/>
  </p:notesMasterIdLst>
  <p:sldIdLst>
    <p:sldId id="464" r:id="rId2"/>
    <p:sldId id="621" r:id="rId3"/>
    <p:sldId id="557" r:id="rId4"/>
    <p:sldId id="558" r:id="rId5"/>
    <p:sldId id="627" r:id="rId6"/>
    <p:sldId id="631" r:id="rId7"/>
    <p:sldId id="616" r:id="rId8"/>
    <p:sldId id="623" r:id="rId9"/>
    <p:sldId id="569" r:id="rId10"/>
    <p:sldId id="624" r:id="rId11"/>
    <p:sldId id="529" r:id="rId12"/>
    <p:sldId id="582" r:id="rId13"/>
    <p:sldId id="583" r:id="rId14"/>
    <p:sldId id="585" r:id="rId15"/>
    <p:sldId id="642" r:id="rId16"/>
    <p:sldId id="641" r:id="rId17"/>
    <p:sldId id="587" r:id="rId18"/>
    <p:sldId id="588" r:id="rId19"/>
    <p:sldId id="590" r:id="rId20"/>
    <p:sldId id="552" r:id="rId21"/>
    <p:sldId id="578" r:id="rId22"/>
    <p:sldId id="581" r:id="rId23"/>
    <p:sldId id="579" r:id="rId24"/>
    <p:sldId id="593" r:id="rId25"/>
    <p:sldId id="594" r:id="rId26"/>
    <p:sldId id="553" r:id="rId27"/>
    <p:sldId id="620" r:id="rId28"/>
    <p:sldId id="617" r:id="rId29"/>
    <p:sldId id="640" r:id="rId30"/>
    <p:sldId id="564" r:id="rId31"/>
    <p:sldId id="567" r:id="rId32"/>
    <p:sldId id="499" r:id="rId33"/>
    <p:sldId id="502" r:id="rId34"/>
    <p:sldId id="571" r:id="rId35"/>
    <p:sldId id="609" r:id="rId36"/>
    <p:sldId id="493" r:id="rId37"/>
    <p:sldId id="570" r:id="rId38"/>
    <p:sldId id="559" r:id="rId39"/>
    <p:sldId id="530" r:id="rId40"/>
    <p:sldId id="595" r:id="rId41"/>
    <p:sldId id="601" r:id="rId4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04E"/>
    <a:srgbClr val="FFFF00"/>
    <a:srgbClr val="09003C"/>
    <a:srgbClr val="00FF99"/>
    <a:srgbClr val="0A0052"/>
    <a:srgbClr val="0C0056"/>
    <a:srgbClr val="050026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5" autoAdjust="0"/>
    <p:restoredTop sz="94715" autoAdjust="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C59CCED-1447-411C-94A6-D7D606EE8FC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7D3F2-1C2D-4E0C-B551-9361741D134B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726E4F-6172-4973-8ACA-F210B38422B0}" type="slidenum">
              <a:rPr lang="en-US" altLang="ko-KR" smtClean="0"/>
              <a:pPr/>
              <a:t>14</a:t>
            </a:fld>
            <a:endParaRPr lang="en-US" altLang="ko-KR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961563" y="303213"/>
            <a:ext cx="19899313" cy="14924087"/>
          </a:xfrm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770562" cy="184150"/>
          </a:xfrm>
          <a:noFill/>
          <a:ln/>
        </p:spPr>
        <p:txBody>
          <a:bodyPr lIns="0" tIns="0" rIns="0" bIns="0">
            <a:spAutoFit/>
          </a:bodyPr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804AFC-E153-4A97-A5A5-E770B87FD019}" type="slidenum">
              <a:rPr lang="ko-KR" altLang="en-US" smtClean="0"/>
              <a:pPr/>
              <a:t>20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946400" y="0"/>
            <a:ext cx="19605625" cy="1470342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770562" cy="184150"/>
          </a:xfrm>
          <a:noFill/>
          <a:ln/>
        </p:spPr>
        <p:txBody>
          <a:bodyPr lIns="0" tIns="0" rIns="0" bIns="0">
            <a:spAutoFit/>
          </a:bodyPr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B900BE-6AC7-440E-B116-757EA5323721}" type="slidenum">
              <a:rPr lang="en-US" altLang="ko-KR" smtClean="0"/>
              <a:pPr/>
              <a:t>26</a:t>
            </a:fld>
            <a:endParaRPr lang="en-US" altLang="ko-KR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948863" y="-5800725"/>
            <a:ext cx="19897726" cy="14924088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770562" cy="182562"/>
          </a:xfrm>
          <a:noFill/>
          <a:ln/>
        </p:spPr>
        <p:txBody>
          <a:bodyPr lIns="0" tIns="0" rIns="0" bIns="0">
            <a:spAutoFit/>
          </a:bodyPr>
          <a:lstStyle/>
          <a:p>
            <a:endParaRPr lang="ko-KR" altLang="ko-K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BD417A-93BB-486C-850C-F52BEE1A2418}" type="slidenum">
              <a:rPr lang="en-US" altLang="ko-KR" smtClean="0"/>
              <a:pPr/>
              <a:t>30</a:t>
            </a:fld>
            <a:endParaRPr lang="en-US" altLang="ko-KR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ko-K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/>
            <a:fld id="{28A161D5-D579-4284-9F6B-A9FCF59A19F4}" type="slidenum">
              <a:rPr lang="en-US" altLang="ko-KR" sz="1200"/>
              <a:pPr algn="r"/>
              <a:t>31</a:t>
            </a:fld>
            <a:endParaRPr lang="en-US" altLang="ko-KR" sz="12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EDCE6A-D870-4CB4-ACEE-7ABC236A76C2}" type="slidenum">
              <a:rPr lang="en-US" altLang="ko-KR" smtClean="0"/>
              <a:pPr/>
              <a:t>38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25A421-D83B-48DE-9210-085B9C76AA47}" type="slidenum">
              <a:rPr lang="ko-KR" altLang="en-US" smtClean="0"/>
              <a:pPr/>
              <a:t>2</a:t>
            </a:fld>
            <a:endParaRPr lang="en-US" altLang="ko-KR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4D7E2-6A73-4760-9DC7-19515F019496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41FFA-9F17-40FF-B452-1606686811DA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ko-K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20A19-2E0B-41EA-B7B0-DF1D4C77A5E6}" type="slidenum">
              <a:rPr lang="ko-KR" altLang="en-US" smtClean="0"/>
              <a:pPr/>
              <a:t>6</a:t>
            </a:fld>
            <a:endParaRPr lang="en-US" altLang="ko-KR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7D0573-4A2C-480F-B3C1-55975203AEF5}" type="slidenum">
              <a:rPr lang="ko-KR" altLang="en-US" smtClean="0"/>
              <a:pPr/>
              <a:t>7</a:t>
            </a:fld>
            <a:endParaRPr lang="en-US" altLang="ko-KR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4862"/>
            <a:ext cx="2971800" cy="45764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72669EF-DB53-4021-B884-CA13EFF42AAE}" type="slidenum">
              <a:rPr lang="ko-KR" altLang="en-US"/>
              <a:pPr/>
              <a:t>8</a:t>
            </a:fld>
            <a:endParaRPr lang="en-US" altLang="ko-K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922"/>
            <a:ext cx="5486400" cy="411435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8D556A-A564-49F2-AF55-9094B925D50C}" type="slidenum">
              <a:rPr lang="ko-KR" altLang="en-US" smtClean="0"/>
              <a:pPr/>
              <a:t>9</a:t>
            </a:fld>
            <a:endParaRPr lang="en-US" altLang="ko-KR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CD9668-7E6E-4595-B793-58AB42917CD3}" type="slidenum">
              <a:rPr lang="en-US" altLang="ko-KR" smtClean="0"/>
              <a:pPr/>
              <a:t>13</a:t>
            </a:fld>
            <a:endParaRPr lang="en-US" altLang="ko-KR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985375" y="303213"/>
            <a:ext cx="19946938" cy="14960600"/>
          </a:xfrm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770562" cy="184150"/>
          </a:xfrm>
          <a:noFill/>
          <a:ln/>
        </p:spPr>
        <p:txBody>
          <a:bodyPr lIns="0" tIns="0" rIns="0" bIns="0">
            <a:spAutoFit/>
          </a:bodyPr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자유형 3"/>
          <p:cNvSpPr>
            <a:spLocks noEditPoints="1"/>
          </p:cNvSpPr>
          <p:nvPr/>
        </p:nvSpPr>
        <p:spPr bwMode="blackGray">
          <a:xfrm>
            <a:off x="6820592" y="428628"/>
            <a:ext cx="2323440" cy="6000768"/>
          </a:xfrm>
          <a:custGeom>
            <a:avLst/>
            <a:gdLst/>
            <a:ahLst/>
            <a:cxnLst>
              <a:cxn ang="0">
                <a:pos x="487" y="2402"/>
              </a:cxn>
              <a:cxn ang="0">
                <a:pos x="608" y="2460"/>
              </a:cxn>
              <a:cxn ang="0">
                <a:pos x="610" y="2554"/>
              </a:cxn>
              <a:cxn ang="0">
                <a:pos x="893" y="2559"/>
              </a:cxn>
              <a:cxn ang="0">
                <a:pos x="772" y="2424"/>
              </a:cxn>
              <a:cxn ang="0">
                <a:pos x="334" y="2346"/>
              </a:cxn>
              <a:cxn ang="0">
                <a:pos x="447" y="2270"/>
              </a:cxn>
              <a:cxn ang="0">
                <a:pos x="696" y="2192"/>
              </a:cxn>
              <a:cxn ang="0">
                <a:pos x="801" y="2254"/>
              </a:cxn>
              <a:cxn ang="0">
                <a:pos x="914" y="2229"/>
              </a:cxn>
              <a:cxn ang="0">
                <a:pos x="996" y="2221"/>
              </a:cxn>
              <a:cxn ang="0">
                <a:pos x="833" y="2000"/>
              </a:cxn>
              <a:cxn ang="0">
                <a:pos x="891" y="2021"/>
              </a:cxn>
              <a:cxn ang="0">
                <a:pos x="603" y="1981"/>
              </a:cxn>
              <a:cxn ang="0">
                <a:pos x="334" y="2185"/>
              </a:cxn>
              <a:cxn ang="0">
                <a:pos x="415" y="2205"/>
              </a:cxn>
              <a:cxn ang="0">
                <a:pos x="568" y="2097"/>
              </a:cxn>
              <a:cxn ang="0">
                <a:pos x="923" y="1962"/>
              </a:cxn>
              <a:cxn ang="0">
                <a:pos x="707" y="1856"/>
              </a:cxn>
              <a:cxn ang="0">
                <a:pos x="783" y="1877"/>
              </a:cxn>
              <a:cxn ang="0">
                <a:pos x="1024" y="1938"/>
              </a:cxn>
              <a:cxn ang="0">
                <a:pos x="714" y="1767"/>
              </a:cxn>
              <a:cxn ang="0">
                <a:pos x="773" y="1779"/>
              </a:cxn>
              <a:cxn ang="0">
                <a:pos x="321" y="1789"/>
              </a:cxn>
              <a:cxn ang="0">
                <a:pos x="478" y="1916"/>
              </a:cxn>
              <a:cxn ang="0">
                <a:pos x="561" y="1954"/>
              </a:cxn>
              <a:cxn ang="0">
                <a:pos x="429" y="1744"/>
              </a:cxn>
              <a:cxn ang="0">
                <a:pos x="618" y="1731"/>
              </a:cxn>
              <a:cxn ang="0">
                <a:pos x="964" y="1657"/>
              </a:cxn>
              <a:cxn ang="0">
                <a:pos x="499" y="1689"/>
              </a:cxn>
              <a:cxn ang="0">
                <a:pos x="696" y="1680"/>
              </a:cxn>
              <a:cxn ang="0">
                <a:pos x="886" y="1764"/>
              </a:cxn>
              <a:cxn ang="0">
                <a:pos x="363" y="1496"/>
              </a:cxn>
              <a:cxn ang="0">
                <a:pos x="808" y="1481"/>
              </a:cxn>
              <a:cxn ang="0">
                <a:pos x="681" y="1492"/>
              </a:cxn>
              <a:cxn ang="0">
                <a:pos x="956" y="1592"/>
              </a:cxn>
              <a:cxn ang="0">
                <a:pos x="781" y="1312"/>
              </a:cxn>
              <a:cxn ang="0">
                <a:pos x="247" y="1405"/>
              </a:cxn>
              <a:cxn ang="0">
                <a:pos x="959" y="1228"/>
              </a:cxn>
              <a:cxn ang="0">
                <a:pos x="969" y="1142"/>
              </a:cxn>
              <a:cxn ang="0">
                <a:pos x="313" y="1025"/>
              </a:cxn>
              <a:cxn ang="0">
                <a:pos x="305" y="1085"/>
              </a:cxn>
              <a:cxn ang="0">
                <a:pos x="952" y="970"/>
              </a:cxn>
              <a:cxn ang="0">
                <a:pos x="915" y="820"/>
              </a:cxn>
              <a:cxn ang="0">
                <a:pos x="1029" y="881"/>
              </a:cxn>
              <a:cxn ang="0">
                <a:pos x="572" y="977"/>
              </a:cxn>
              <a:cxn ang="0">
                <a:pos x="643" y="757"/>
              </a:cxn>
              <a:cxn ang="0">
                <a:pos x="849" y="1016"/>
              </a:cxn>
              <a:cxn ang="0">
                <a:pos x="825" y="559"/>
              </a:cxn>
              <a:cxn ang="0">
                <a:pos x="1014" y="978"/>
              </a:cxn>
              <a:cxn ang="0">
                <a:pos x="985" y="1730"/>
              </a:cxn>
              <a:cxn ang="0">
                <a:pos x="1046" y="2030"/>
              </a:cxn>
              <a:cxn ang="0">
                <a:pos x="982" y="2783"/>
              </a:cxn>
              <a:cxn ang="0">
                <a:pos x="153" y="2108"/>
              </a:cxn>
              <a:cxn ang="0">
                <a:pos x="137" y="1741"/>
              </a:cxn>
              <a:cxn ang="0">
                <a:pos x="8" y="1398"/>
              </a:cxn>
              <a:cxn ang="0">
                <a:pos x="115" y="1367"/>
              </a:cxn>
              <a:cxn ang="0">
                <a:pos x="174" y="1117"/>
              </a:cxn>
              <a:cxn ang="0">
                <a:pos x="265" y="852"/>
              </a:cxn>
              <a:cxn ang="0">
                <a:pos x="648" y="458"/>
              </a:cxn>
              <a:cxn ang="0">
                <a:pos x="815" y="441"/>
              </a:cxn>
            </a:cxnLst>
            <a:rect l="0" t="0" r="0" b="0"/>
            <a:pathLst>
              <a:path w="1052" h="2787">
                <a:moveTo>
                  <a:pt x="957" y="2608"/>
                </a:moveTo>
                <a:lnTo>
                  <a:pt x="945" y="2627"/>
                </a:lnTo>
                <a:lnTo>
                  <a:pt x="934" y="2646"/>
                </a:lnTo>
                <a:lnTo>
                  <a:pt x="922" y="2665"/>
                </a:lnTo>
                <a:lnTo>
                  <a:pt x="907" y="2684"/>
                </a:lnTo>
                <a:lnTo>
                  <a:pt x="910" y="2684"/>
                </a:lnTo>
                <a:lnTo>
                  <a:pt x="916" y="2685"/>
                </a:lnTo>
                <a:lnTo>
                  <a:pt x="926" y="2686"/>
                </a:lnTo>
                <a:lnTo>
                  <a:pt x="938" y="2688"/>
                </a:lnTo>
                <a:lnTo>
                  <a:pt x="952" y="2690"/>
                </a:lnTo>
                <a:lnTo>
                  <a:pt x="966" y="2693"/>
                </a:lnTo>
                <a:lnTo>
                  <a:pt x="979" y="2696"/>
                </a:lnTo>
                <a:lnTo>
                  <a:pt x="990" y="2699"/>
                </a:lnTo>
                <a:lnTo>
                  <a:pt x="989" y="2696"/>
                </a:lnTo>
                <a:lnTo>
                  <a:pt x="987" y="2691"/>
                </a:lnTo>
                <a:lnTo>
                  <a:pt x="983" y="2681"/>
                </a:lnTo>
                <a:lnTo>
                  <a:pt x="980" y="2670"/>
                </a:lnTo>
                <a:lnTo>
                  <a:pt x="975" y="2658"/>
                </a:lnTo>
                <a:lnTo>
                  <a:pt x="970" y="2644"/>
                </a:lnTo>
                <a:lnTo>
                  <a:pt x="965" y="2630"/>
                </a:lnTo>
                <a:lnTo>
                  <a:pt x="957" y="2608"/>
                </a:lnTo>
                <a:close/>
                <a:moveTo>
                  <a:pt x="454" y="2402"/>
                </a:moveTo>
                <a:lnTo>
                  <a:pt x="421" y="2410"/>
                </a:lnTo>
                <a:lnTo>
                  <a:pt x="470" y="2463"/>
                </a:lnTo>
                <a:lnTo>
                  <a:pt x="478" y="2463"/>
                </a:lnTo>
                <a:lnTo>
                  <a:pt x="487" y="2402"/>
                </a:lnTo>
                <a:lnTo>
                  <a:pt x="454" y="2402"/>
                </a:lnTo>
                <a:close/>
                <a:moveTo>
                  <a:pt x="758" y="2306"/>
                </a:moveTo>
                <a:lnTo>
                  <a:pt x="731" y="2308"/>
                </a:lnTo>
                <a:lnTo>
                  <a:pt x="706" y="2312"/>
                </a:lnTo>
                <a:lnTo>
                  <a:pt x="680" y="2317"/>
                </a:lnTo>
                <a:lnTo>
                  <a:pt x="654" y="2324"/>
                </a:lnTo>
                <a:lnTo>
                  <a:pt x="630" y="2334"/>
                </a:lnTo>
                <a:lnTo>
                  <a:pt x="608" y="2344"/>
                </a:lnTo>
                <a:lnTo>
                  <a:pt x="588" y="2355"/>
                </a:lnTo>
                <a:lnTo>
                  <a:pt x="570" y="2367"/>
                </a:lnTo>
                <a:lnTo>
                  <a:pt x="555" y="2382"/>
                </a:lnTo>
                <a:lnTo>
                  <a:pt x="543" y="2396"/>
                </a:lnTo>
                <a:lnTo>
                  <a:pt x="535" y="2412"/>
                </a:lnTo>
                <a:lnTo>
                  <a:pt x="531" y="2428"/>
                </a:lnTo>
                <a:lnTo>
                  <a:pt x="531" y="2445"/>
                </a:lnTo>
                <a:lnTo>
                  <a:pt x="536" y="2463"/>
                </a:lnTo>
                <a:lnTo>
                  <a:pt x="545" y="2477"/>
                </a:lnTo>
                <a:lnTo>
                  <a:pt x="555" y="2487"/>
                </a:lnTo>
                <a:lnTo>
                  <a:pt x="567" y="2493"/>
                </a:lnTo>
                <a:lnTo>
                  <a:pt x="580" y="2497"/>
                </a:lnTo>
                <a:lnTo>
                  <a:pt x="592" y="2496"/>
                </a:lnTo>
                <a:lnTo>
                  <a:pt x="604" y="2493"/>
                </a:lnTo>
                <a:lnTo>
                  <a:pt x="614" y="2486"/>
                </a:lnTo>
                <a:lnTo>
                  <a:pt x="622" y="2476"/>
                </a:lnTo>
                <a:lnTo>
                  <a:pt x="627" y="2463"/>
                </a:lnTo>
                <a:lnTo>
                  <a:pt x="608" y="2460"/>
                </a:lnTo>
                <a:lnTo>
                  <a:pt x="596" y="2458"/>
                </a:lnTo>
                <a:lnTo>
                  <a:pt x="586" y="2454"/>
                </a:lnTo>
                <a:lnTo>
                  <a:pt x="580" y="2448"/>
                </a:lnTo>
                <a:lnTo>
                  <a:pt x="577" y="2439"/>
                </a:lnTo>
                <a:lnTo>
                  <a:pt x="578" y="2427"/>
                </a:lnTo>
                <a:lnTo>
                  <a:pt x="584" y="2416"/>
                </a:lnTo>
                <a:lnTo>
                  <a:pt x="592" y="2405"/>
                </a:lnTo>
                <a:lnTo>
                  <a:pt x="603" y="2397"/>
                </a:lnTo>
                <a:lnTo>
                  <a:pt x="615" y="2391"/>
                </a:lnTo>
                <a:lnTo>
                  <a:pt x="629" y="2387"/>
                </a:lnTo>
                <a:lnTo>
                  <a:pt x="642" y="2386"/>
                </a:lnTo>
                <a:lnTo>
                  <a:pt x="656" y="2388"/>
                </a:lnTo>
                <a:lnTo>
                  <a:pt x="670" y="2394"/>
                </a:lnTo>
                <a:lnTo>
                  <a:pt x="682" y="2404"/>
                </a:lnTo>
                <a:lnTo>
                  <a:pt x="693" y="2417"/>
                </a:lnTo>
                <a:lnTo>
                  <a:pt x="696" y="2425"/>
                </a:lnTo>
                <a:lnTo>
                  <a:pt x="698" y="2435"/>
                </a:lnTo>
                <a:lnTo>
                  <a:pt x="698" y="2447"/>
                </a:lnTo>
                <a:lnTo>
                  <a:pt x="696" y="2460"/>
                </a:lnTo>
                <a:lnTo>
                  <a:pt x="693" y="2474"/>
                </a:lnTo>
                <a:lnTo>
                  <a:pt x="686" y="2489"/>
                </a:lnTo>
                <a:lnTo>
                  <a:pt x="677" y="2504"/>
                </a:lnTo>
                <a:lnTo>
                  <a:pt x="666" y="2518"/>
                </a:lnTo>
                <a:lnTo>
                  <a:pt x="651" y="2531"/>
                </a:lnTo>
                <a:lnTo>
                  <a:pt x="632" y="2544"/>
                </a:lnTo>
                <a:lnTo>
                  <a:pt x="610" y="2554"/>
                </a:lnTo>
                <a:lnTo>
                  <a:pt x="631" y="2570"/>
                </a:lnTo>
                <a:lnTo>
                  <a:pt x="653" y="2584"/>
                </a:lnTo>
                <a:lnTo>
                  <a:pt x="677" y="2597"/>
                </a:lnTo>
                <a:lnTo>
                  <a:pt x="700" y="2610"/>
                </a:lnTo>
                <a:lnTo>
                  <a:pt x="724" y="2622"/>
                </a:lnTo>
                <a:lnTo>
                  <a:pt x="747" y="2632"/>
                </a:lnTo>
                <a:lnTo>
                  <a:pt x="769" y="2642"/>
                </a:lnTo>
                <a:lnTo>
                  <a:pt x="790" y="2650"/>
                </a:lnTo>
                <a:lnTo>
                  <a:pt x="808" y="2658"/>
                </a:lnTo>
                <a:lnTo>
                  <a:pt x="838" y="2667"/>
                </a:lnTo>
                <a:lnTo>
                  <a:pt x="849" y="2669"/>
                </a:lnTo>
                <a:lnTo>
                  <a:pt x="855" y="2669"/>
                </a:lnTo>
                <a:lnTo>
                  <a:pt x="858" y="2669"/>
                </a:lnTo>
                <a:lnTo>
                  <a:pt x="860" y="2660"/>
                </a:lnTo>
                <a:lnTo>
                  <a:pt x="862" y="2650"/>
                </a:lnTo>
                <a:lnTo>
                  <a:pt x="867" y="2637"/>
                </a:lnTo>
                <a:lnTo>
                  <a:pt x="872" y="2625"/>
                </a:lnTo>
                <a:lnTo>
                  <a:pt x="878" y="2610"/>
                </a:lnTo>
                <a:lnTo>
                  <a:pt x="884" y="2597"/>
                </a:lnTo>
                <a:lnTo>
                  <a:pt x="890" y="2584"/>
                </a:lnTo>
                <a:lnTo>
                  <a:pt x="895" y="2572"/>
                </a:lnTo>
                <a:lnTo>
                  <a:pt x="900" y="2561"/>
                </a:lnTo>
                <a:lnTo>
                  <a:pt x="904" y="2553"/>
                </a:lnTo>
                <a:lnTo>
                  <a:pt x="906" y="2548"/>
                </a:lnTo>
                <a:lnTo>
                  <a:pt x="907" y="2547"/>
                </a:lnTo>
                <a:lnTo>
                  <a:pt x="893" y="2559"/>
                </a:lnTo>
                <a:lnTo>
                  <a:pt x="880" y="2568"/>
                </a:lnTo>
                <a:lnTo>
                  <a:pt x="864" y="2572"/>
                </a:lnTo>
                <a:lnTo>
                  <a:pt x="848" y="2574"/>
                </a:lnTo>
                <a:lnTo>
                  <a:pt x="829" y="2573"/>
                </a:lnTo>
                <a:lnTo>
                  <a:pt x="810" y="2571"/>
                </a:lnTo>
                <a:lnTo>
                  <a:pt x="790" y="2570"/>
                </a:lnTo>
                <a:lnTo>
                  <a:pt x="767" y="2570"/>
                </a:lnTo>
                <a:lnTo>
                  <a:pt x="769" y="2567"/>
                </a:lnTo>
                <a:lnTo>
                  <a:pt x="774" y="2561"/>
                </a:lnTo>
                <a:lnTo>
                  <a:pt x="783" y="2554"/>
                </a:lnTo>
                <a:lnTo>
                  <a:pt x="792" y="2545"/>
                </a:lnTo>
                <a:lnTo>
                  <a:pt x="804" y="2535"/>
                </a:lnTo>
                <a:lnTo>
                  <a:pt x="816" y="2524"/>
                </a:lnTo>
                <a:lnTo>
                  <a:pt x="829" y="2513"/>
                </a:lnTo>
                <a:lnTo>
                  <a:pt x="842" y="2501"/>
                </a:lnTo>
                <a:lnTo>
                  <a:pt x="856" y="2490"/>
                </a:lnTo>
                <a:lnTo>
                  <a:pt x="880" y="2470"/>
                </a:lnTo>
                <a:lnTo>
                  <a:pt x="889" y="2462"/>
                </a:lnTo>
                <a:lnTo>
                  <a:pt x="896" y="2455"/>
                </a:lnTo>
                <a:lnTo>
                  <a:pt x="901" y="2452"/>
                </a:lnTo>
                <a:lnTo>
                  <a:pt x="903" y="2450"/>
                </a:lnTo>
                <a:lnTo>
                  <a:pt x="876" y="2452"/>
                </a:lnTo>
                <a:lnTo>
                  <a:pt x="853" y="2451"/>
                </a:lnTo>
                <a:lnTo>
                  <a:pt x="833" y="2450"/>
                </a:lnTo>
                <a:lnTo>
                  <a:pt x="767" y="2440"/>
                </a:lnTo>
                <a:lnTo>
                  <a:pt x="772" y="2424"/>
                </a:lnTo>
                <a:lnTo>
                  <a:pt x="781" y="2409"/>
                </a:lnTo>
                <a:lnTo>
                  <a:pt x="794" y="2397"/>
                </a:lnTo>
                <a:lnTo>
                  <a:pt x="809" y="2386"/>
                </a:lnTo>
                <a:lnTo>
                  <a:pt x="827" y="2377"/>
                </a:lnTo>
                <a:lnTo>
                  <a:pt x="846" y="2372"/>
                </a:lnTo>
                <a:lnTo>
                  <a:pt x="864" y="2367"/>
                </a:lnTo>
                <a:lnTo>
                  <a:pt x="882" y="2366"/>
                </a:lnTo>
                <a:lnTo>
                  <a:pt x="900" y="2367"/>
                </a:lnTo>
                <a:lnTo>
                  <a:pt x="915" y="2372"/>
                </a:lnTo>
                <a:lnTo>
                  <a:pt x="904" y="2355"/>
                </a:lnTo>
                <a:lnTo>
                  <a:pt x="891" y="2340"/>
                </a:lnTo>
                <a:lnTo>
                  <a:pt x="873" y="2328"/>
                </a:lnTo>
                <a:lnTo>
                  <a:pt x="853" y="2319"/>
                </a:lnTo>
                <a:lnTo>
                  <a:pt x="832" y="2313"/>
                </a:lnTo>
                <a:lnTo>
                  <a:pt x="808" y="2308"/>
                </a:lnTo>
                <a:lnTo>
                  <a:pt x="783" y="2306"/>
                </a:lnTo>
                <a:lnTo>
                  <a:pt x="758" y="2306"/>
                </a:lnTo>
                <a:close/>
                <a:moveTo>
                  <a:pt x="371" y="2235"/>
                </a:moveTo>
                <a:lnTo>
                  <a:pt x="339" y="2240"/>
                </a:lnTo>
                <a:lnTo>
                  <a:pt x="299" y="2249"/>
                </a:lnTo>
                <a:lnTo>
                  <a:pt x="280" y="2253"/>
                </a:lnTo>
                <a:lnTo>
                  <a:pt x="264" y="2257"/>
                </a:lnTo>
                <a:lnTo>
                  <a:pt x="279" y="2280"/>
                </a:lnTo>
                <a:lnTo>
                  <a:pt x="295" y="2303"/>
                </a:lnTo>
                <a:lnTo>
                  <a:pt x="313" y="2325"/>
                </a:lnTo>
                <a:lnTo>
                  <a:pt x="334" y="2346"/>
                </a:lnTo>
                <a:lnTo>
                  <a:pt x="356" y="2365"/>
                </a:lnTo>
                <a:lnTo>
                  <a:pt x="379" y="2382"/>
                </a:lnTo>
                <a:lnTo>
                  <a:pt x="404" y="2394"/>
                </a:lnTo>
                <a:lnTo>
                  <a:pt x="411" y="2387"/>
                </a:lnTo>
                <a:lnTo>
                  <a:pt x="428" y="2370"/>
                </a:lnTo>
                <a:lnTo>
                  <a:pt x="436" y="2361"/>
                </a:lnTo>
                <a:lnTo>
                  <a:pt x="444" y="2352"/>
                </a:lnTo>
                <a:lnTo>
                  <a:pt x="452" y="2345"/>
                </a:lnTo>
                <a:lnTo>
                  <a:pt x="457" y="2339"/>
                </a:lnTo>
                <a:lnTo>
                  <a:pt x="461" y="2335"/>
                </a:lnTo>
                <a:lnTo>
                  <a:pt x="462" y="2334"/>
                </a:lnTo>
                <a:lnTo>
                  <a:pt x="444" y="2336"/>
                </a:lnTo>
                <a:lnTo>
                  <a:pt x="430" y="2337"/>
                </a:lnTo>
                <a:lnTo>
                  <a:pt x="417" y="2335"/>
                </a:lnTo>
                <a:lnTo>
                  <a:pt x="405" y="2334"/>
                </a:lnTo>
                <a:lnTo>
                  <a:pt x="394" y="2330"/>
                </a:lnTo>
                <a:lnTo>
                  <a:pt x="383" y="2328"/>
                </a:lnTo>
                <a:lnTo>
                  <a:pt x="371" y="2326"/>
                </a:lnTo>
                <a:lnTo>
                  <a:pt x="373" y="2318"/>
                </a:lnTo>
                <a:lnTo>
                  <a:pt x="375" y="2309"/>
                </a:lnTo>
                <a:lnTo>
                  <a:pt x="379" y="2298"/>
                </a:lnTo>
                <a:lnTo>
                  <a:pt x="387" y="2288"/>
                </a:lnTo>
                <a:lnTo>
                  <a:pt x="395" y="2282"/>
                </a:lnTo>
                <a:lnTo>
                  <a:pt x="405" y="2279"/>
                </a:lnTo>
                <a:lnTo>
                  <a:pt x="433" y="2273"/>
                </a:lnTo>
                <a:lnTo>
                  <a:pt x="447" y="2270"/>
                </a:lnTo>
                <a:lnTo>
                  <a:pt x="462" y="2265"/>
                </a:lnTo>
                <a:lnTo>
                  <a:pt x="446" y="2259"/>
                </a:lnTo>
                <a:lnTo>
                  <a:pt x="432" y="2251"/>
                </a:lnTo>
                <a:lnTo>
                  <a:pt x="416" y="2244"/>
                </a:lnTo>
                <a:lnTo>
                  <a:pt x="401" y="2238"/>
                </a:lnTo>
                <a:lnTo>
                  <a:pt x="386" y="2235"/>
                </a:lnTo>
                <a:lnTo>
                  <a:pt x="371" y="2235"/>
                </a:lnTo>
                <a:close/>
                <a:moveTo>
                  <a:pt x="926" y="2137"/>
                </a:moveTo>
                <a:lnTo>
                  <a:pt x="915" y="2146"/>
                </a:lnTo>
                <a:lnTo>
                  <a:pt x="900" y="2155"/>
                </a:lnTo>
                <a:lnTo>
                  <a:pt x="883" y="2167"/>
                </a:lnTo>
                <a:lnTo>
                  <a:pt x="866" y="2179"/>
                </a:lnTo>
                <a:lnTo>
                  <a:pt x="829" y="2202"/>
                </a:lnTo>
                <a:lnTo>
                  <a:pt x="811" y="2213"/>
                </a:lnTo>
                <a:lnTo>
                  <a:pt x="794" y="2224"/>
                </a:lnTo>
                <a:lnTo>
                  <a:pt x="776" y="2231"/>
                </a:lnTo>
                <a:lnTo>
                  <a:pt x="762" y="2236"/>
                </a:lnTo>
                <a:lnTo>
                  <a:pt x="748" y="2238"/>
                </a:lnTo>
                <a:lnTo>
                  <a:pt x="731" y="2237"/>
                </a:lnTo>
                <a:lnTo>
                  <a:pt x="718" y="2235"/>
                </a:lnTo>
                <a:lnTo>
                  <a:pt x="709" y="2231"/>
                </a:lnTo>
                <a:lnTo>
                  <a:pt x="702" y="2225"/>
                </a:lnTo>
                <a:lnTo>
                  <a:pt x="697" y="2218"/>
                </a:lnTo>
                <a:lnTo>
                  <a:pt x="695" y="2211"/>
                </a:lnTo>
                <a:lnTo>
                  <a:pt x="695" y="2202"/>
                </a:lnTo>
                <a:lnTo>
                  <a:pt x="696" y="2192"/>
                </a:lnTo>
                <a:lnTo>
                  <a:pt x="700" y="2180"/>
                </a:lnTo>
                <a:lnTo>
                  <a:pt x="706" y="2173"/>
                </a:lnTo>
                <a:lnTo>
                  <a:pt x="712" y="2169"/>
                </a:lnTo>
                <a:lnTo>
                  <a:pt x="719" y="2167"/>
                </a:lnTo>
                <a:lnTo>
                  <a:pt x="728" y="2168"/>
                </a:lnTo>
                <a:lnTo>
                  <a:pt x="736" y="2170"/>
                </a:lnTo>
                <a:lnTo>
                  <a:pt x="732" y="2165"/>
                </a:lnTo>
                <a:lnTo>
                  <a:pt x="726" y="2160"/>
                </a:lnTo>
                <a:lnTo>
                  <a:pt x="718" y="2157"/>
                </a:lnTo>
                <a:lnTo>
                  <a:pt x="707" y="2156"/>
                </a:lnTo>
                <a:lnTo>
                  <a:pt x="696" y="2158"/>
                </a:lnTo>
                <a:lnTo>
                  <a:pt x="685" y="2166"/>
                </a:lnTo>
                <a:lnTo>
                  <a:pt x="676" y="2176"/>
                </a:lnTo>
                <a:lnTo>
                  <a:pt x="671" y="2188"/>
                </a:lnTo>
                <a:lnTo>
                  <a:pt x="668" y="2202"/>
                </a:lnTo>
                <a:lnTo>
                  <a:pt x="668" y="2216"/>
                </a:lnTo>
                <a:lnTo>
                  <a:pt x="671" y="2229"/>
                </a:lnTo>
                <a:lnTo>
                  <a:pt x="676" y="2240"/>
                </a:lnTo>
                <a:lnTo>
                  <a:pt x="685" y="2250"/>
                </a:lnTo>
                <a:lnTo>
                  <a:pt x="699" y="2259"/>
                </a:lnTo>
                <a:lnTo>
                  <a:pt x="718" y="2265"/>
                </a:lnTo>
                <a:lnTo>
                  <a:pt x="738" y="2268"/>
                </a:lnTo>
                <a:lnTo>
                  <a:pt x="760" y="2268"/>
                </a:lnTo>
                <a:lnTo>
                  <a:pt x="780" y="2264"/>
                </a:lnTo>
                <a:lnTo>
                  <a:pt x="791" y="2260"/>
                </a:lnTo>
                <a:lnTo>
                  <a:pt x="801" y="2254"/>
                </a:lnTo>
                <a:lnTo>
                  <a:pt x="809" y="2248"/>
                </a:lnTo>
                <a:lnTo>
                  <a:pt x="819" y="2241"/>
                </a:lnTo>
                <a:lnTo>
                  <a:pt x="829" y="2233"/>
                </a:lnTo>
                <a:lnTo>
                  <a:pt x="841" y="2223"/>
                </a:lnTo>
                <a:lnTo>
                  <a:pt x="856" y="2211"/>
                </a:lnTo>
                <a:lnTo>
                  <a:pt x="874" y="2196"/>
                </a:lnTo>
                <a:lnTo>
                  <a:pt x="893" y="2188"/>
                </a:lnTo>
                <a:lnTo>
                  <a:pt x="909" y="2184"/>
                </a:lnTo>
                <a:lnTo>
                  <a:pt x="925" y="2185"/>
                </a:lnTo>
                <a:lnTo>
                  <a:pt x="938" y="2188"/>
                </a:lnTo>
                <a:lnTo>
                  <a:pt x="950" y="2193"/>
                </a:lnTo>
                <a:lnTo>
                  <a:pt x="960" y="2202"/>
                </a:lnTo>
                <a:lnTo>
                  <a:pt x="968" y="2210"/>
                </a:lnTo>
                <a:lnTo>
                  <a:pt x="973" y="2219"/>
                </a:lnTo>
                <a:lnTo>
                  <a:pt x="974" y="2225"/>
                </a:lnTo>
                <a:lnTo>
                  <a:pt x="974" y="2240"/>
                </a:lnTo>
                <a:lnTo>
                  <a:pt x="973" y="2247"/>
                </a:lnTo>
                <a:lnTo>
                  <a:pt x="970" y="2254"/>
                </a:lnTo>
                <a:lnTo>
                  <a:pt x="966" y="2259"/>
                </a:lnTo>
                <a:lnTo>
                  <a:pt x="958" y="2262"/>
                </a:lnTo>
                <a:lnTo>
                  <a:pt x="948" y="2262"/>
                </a:lnTo>
                <a:lnTo>
                  <a:pt x="937" y="2259"/>
                </a:lnTo>
                <a:lnTo>
                  <a:pt x="928" y="2254"/>
                </a:lnTo>
                <a:lnTo>
                  <a:pt x="921" y="2248"/>
                </a:lnTo>
                <a:lnTo>
                  <a:pt x="915" y="2240"/>
                </a:lnTo>
                <a:lnTo>
                  <a:pt x="914" y="2229"/>
                </a:lnTo>
                <a:lnTo>
                  <a:pt x="915" y="2219"/>
                </a:lnTo>
                <a:lnTo>
                  <a:pt x="904" y="2228"/>
                </a:lnTo>
                <a:lnTo>
                  <a:pt x="895" y="2240"/>
                </a:lnTo>
                <a:lnTo>
                  <a:pt x="889" y="2252"/>
                </a:lnTo>
                <a:lnTo>
                  <a:pt x="885" y="2266"/>
                </a:lnTo>
                <a:lnTo>
                  <a:pt x="884" y="2279"/>
                </a:lnTo>
                <a:lnTo>
                  <a:pt x="886" y="2290"/>
                </a:lnTo>
                <a:lnTo>
                  <a:pt x="893" y="2297"/>
                </a:lnTo>
                <a:lnTo>
                  <a:pt x="901" y="2305"/>
                </a:lnTo>
                <a:lnTo>
                  <a:pt x="911" y="2311"/>
                </a:lnTo>
                <a:lnTo>
                  <a:pt x="923" y="2317"/>
                </a:lnTo>
                <a:lnTo>
                  <a:pt x="936" y="2323"/>
                </a:lnTo>
                <a:lnTo>
                  <a:pt x="943" y="2328"/>
                </a:lnTo>
                <a:lnTo>
                  <a:pt x="948" y="2333"/>
                </a:lnTo>
                <a:lnTo>
                  <a:pt x="953" y="2336"/>
                </a:lnTo>
                <a:lnTo>
                  <a:pt x="959" y="2338"/>
                </a:lnTo>
                <a:lnTo>
                  <a:pt x="968" y="2339"/>
                </a:lnTo>
                <a:lnTo>
                  <a:pt x="981" y="2341"/>
                </a:lnTo>
                <a:lnTo>
                  <a:pt x="984" y="2332"/>
                </a:lnTo>
                <a:lnTo>
                  <a:pt x="986" y="2323"/>
                </a:lnTo>
                <a:lnTo>
                  <a:pt x="989" y="2313"/>
                </a:lnTo>
                <a:lnTo>
                  <a:pt x="997" y="2297"/>
                </a:lnTo>
                <a:lnTo>
                  <a:pt x="1002" y="2279"/>
                </a:lnTo>
                <a:lnTo>
                  <a:pt x="1002" y="2260"/>
                </a:lnTo>
                <a:lnTo>
                  <a:pt x="1001" y="2240"/>
                </a:lnTo>
                <a:lnTo>
                  <a:pt x="996" y="2221"/>
                </a:lnTo>
                <a:lnTo>
                  <a:pt x="989" y="2202"/>
                </a:lnTo>
                <a:lnTo>
                  <a:pt x="980" y="2185"/>
                </a:lnTo>
                <a:lnTo>
                  <a:pt x="968" y="2169"/>
                </a:lnTo>
                <a:lnTo>
                  <a:pt x="956" y="2155"/>
                </a:lnTo>
                <a:lnTo>
                  <a:pt x="941" y="2144"/>
                </a:lnTo>
                <a:lnTo>
                  <a:pt x="926" y="2137"/>
                </a:lnTo>
                <a:close/>
                <a:moveTo>
                  <a:pt x="709" y="2075"/>
                </a:moveTo>
                <a:lnTo>
                  <a:pt x="602" y="2082"/>
                </a:lnTo>
                <a:lnTo>
                  <a:pt x="602" y="2090"/>
                </a:lnTo>
                <a:lnTo>
                  <a:pt x="627" y="2181"/>
                </a:lnTo>
                <a:lnTo>
                  <a:pt x="631" y="2179"/>
                </a:lnTo>
                <a:lnTo>
                  <a:pt x="637" y="2176"/>
                </a:lnTo>
                <a:lnTo>
                  <a:pt x="641" y="2174"/>
                </a:lnTo>
                <a:lnTo>
                  <a:pt x="645" y="2173"/>
                </a:lnTo>
                <a:lnTo>
                  <a:pt x="651" y="2169"/>
                </a:lnTo>
                <a:lnTo>
                  <a:pt x="659" y="2165"/>
                </a:lnTo>
                <a:lnTo>
                  <a:pt x="669" y="2158"/>
                </a:lnTo>
                <a:lnTo>
                  <a:pt x="681" y="2151"/>
                </a:lnTo>
                <a:lnTo>
                  <a:pt x="693" y="2141"/>
                </a:lnTo>
                <a:lnTo>
                  <a:pt x="706" y="2130"/>
                </a:lnTo>
                <a:lnTo>
                  <a:pt x="717" y="2118"/>
                </a:lnTo>
                <a:lnTo>
                  <a:pt x="728" y="2104"/>
                </a:lnTo>
                <a:lnTo>
                  <a:pt x="736" y="2090"/>
                </a:lnTo>
                <a:lnTo>
                  <a:pt x="742" y="2075"/>
                </a:lnTo>
                <a:lnTo>
                  <a:pt x="709" y="2075"/>
                </a:lnTo>
                <a:close/>
                <a:moveTo>
                  <a:pt x="833" y="2000"/>
                </a:moveTo>
                <a:lnTo>
                  <a:pt x="818" y="2001"/>
                </a:lnTo>
                <a:lnTo>
                  <a:pt x="805" y="2005"/>
                </a:lnTo>
                <a:lnTo>
                  <a:pt x="794" y="2015"/>
                </a:lnTo>
                <a:lnTo>
                  <a:pt x="783" y="2029"/>
                </a:lnTo>
                <a:lnTo>
                  <a:pt x="778" y="2042"/>
                </a:lnTo>
                <a:lnTo>
                  <a:pt x="776" y="2057"/>
                </a:lnTo>
                <a:lnTo>
                  <a:pt x="777" y="2072"/>
                </a:lnTo>
                <a:lnTo>
                  <a:pt x="781" y="2088"/>
                </a:lnTo>
                <a:lnTo>
                  <a:pt x="786" y="2103"/>
                </a:lnTo>
                <a:lnTo>
                  <a:pt x="793" y="2118"/>
                </a:lnTo>
                <a:lnTo>
                  <a:pt x="800" y="2130"/>
                </a:lnTo>
                <a:lnTo>
                  <a:pt x="808" y="2138"/>
                </a:lnTo>
                <a:lnTo>
                  <a:pt x="816" y="2143"/>
                </a:lnTo>
                <a:lnTo>
                  <a:pt x="828" y="2145"/>
                </a:lnTo>
                <a:lnTo>
                  <a:pt x="842" y="2144"/>
                </a:lnTo>
                <a:lnTo>
                  <a:pt x="857" y="2141"/>
                </a:lnTo>
                <a:lnTo>
                  <a:pt x="872" y="2136"/>
                </a:lnTo>
                <a:lnTo>
                  <a:pt x="886" y="2128"/>
                </a:lnTo>
                <a:lnTo>
                  <a:pt x="898" y="2118"/>
                </a:lnTo>
                <a:lnTo>
                  <a:pt x="907" y="2105"/>
                </a:lnTo>
                <a:lnTo>
                  <a:pt x="912" y="2092"/>
                </a:lnTo>
                <a:lnTo>
                  <a:pt x="913" y="2077"/>
                </a:lnTo>
                <a:lnTo>
                  <a:pt x="911" y="2062"/>
                </a:lnTo>
                <a:lnTo>
                  <a:pt x="907" y="2048"/>
                </a:lnTo>
                <a:lnTo>
                  <a:pt x="900" y="2033"/>
                </a:lnTo>
                <a:lnTo>
                  <a:pt x="891" y="2021"/>
                </a:lnTo>
                <a:lnTo>
                  <a:pt x="879" y="2012"/>
                </a:lnTo>
                <a:lnTo>
                  <a:pt x="866" y="2006"/>
                </a:lnTo>
                <a:lnTo>
                  <a:pt x="849" y="2002"/>
                </a:lnTo>
                <a:lnTo>
                  <a:pt x="833" y="2000"/>
                </a:lnTo>
                <a:close/>
                <a:moveTo>
                  <a:pt x="977" y="1980"/>
                </a:moveTo>
                <a:lnTo>
                  <a:pt x="970" y="1982"/>
                </a:lnTo>
                <a:lnTo>
                  <a:pt x="965" y="1986"/>
                </a:lnTo>
                <a:lnTo>
                  <a:pt x="963" y="1990"/>
                </a:lnTo>
                <a:lnTo>
                  <a:pt x="961" y="1996"/>
                </a:lnTo>
                <a:lnTo>
                  <a:pt x="961" y="2004"/>
                </a:lnTo>
                <a:lnTo>
                  <a:pt x="962" y="2010"/>
                </a:lnTo>
                <a:lnTo>
                  <a:pt x="966" y="2017"/>
                </a:lnTo>
                <a:lnTo>
                  <a:pt x="973" y="2021"/>
                </a:lnTo>
                <a:lnTo>
                  <a:pt x="983" y="2023"/>
                </a:lnTo>
                <a:lnTo>
                  <a:pt x="991" y="2022"/>
                </a:lnTo>
                <a:lnTo>
                  <a:pt x="999" y="2018"/>
                </a:lnTo>
                <a:lnTo>
                  <a:pt x="1003" y="2013"/>
                </a:lnTo>
                <a:lnTo>
                  <a:pt x="1006" y="2006"/>
                </a:lnTo>
                <a:lnTo>
                  <a:pt x="1006" y="1998"/>
                </a:lnTo>
                <a:lnTo>
                  <a:pt x="1003" y="1992"/>
                </a:lnTo>
                <a:lnTo>
                  <a:pt x="998" y="1987"/>
                </a:lnTo>
                <a:lnTo>
                  <a:pt x="991" y="1982"/>
                </a:lnTo>
                <a:lnTo>
                  <a:pt x="984" y="1980"/>
                </a:lnTo>
                <a:lnTo>
                  <a:pt x="977" y="1980"/>
                </a:lnTo>
                <a:close/>
                <a:moveTo>
                  <a:pt x="628" y="1971"/>
                </a:moveTo>
                <a:lnTo>
                  <a:pt x="603" y="1981"/>
                </a:lnTo>
                <a:lnTo>
                  <a:pt x="576" y="1988"/>
                </a:lnTo>
                <a:lnTo>
                  <a:pt x="546" y="1996"/>
                </a:lnTo>
                <a:lnTo>
                  <a:pt x="516" y="2004"/>
                </a:lnTo>
                <a:lnTo>
                  <a:pt x="486" y="2010"/>
                </a:lnTo>
                <a:lnTo>
                  <a:pt x="455" y="2017"/>
                </a:lnTo>
                <a:lnTo>
                  <a:pt x="424" y="2024"/>
                </a:lnTo>
                <a:lnTo>
                  <a:pt x="395" y="2031"/>
                </a:lnTo>
                <a:lnTo>
                  <a:pt x="367" y="2037"/>
                </a:lnTo>
                <a:lnTo>
                  <a:pt x="341" y="2045"/>
                </a:lnTo>
                <a:lnTo>
                  <a:pt x="318" y="2053"/>
                </a:lnTo>
                <a:lnTo>
                  <a:pt x="299" y="2062"/>
                </a:lnTo>
                <a:lnTo>
                  <a:pt x="283" y="2072"/>
                </a:lnTo>
                <a:lnTo>
                  <a:pt x="271" y="2082"/>
                </a:lnTo>
                <a:lnTo>
                  <a:pt x="265" y="2094"/>
                </a:lnTo>
                <a:lnTo>
                  <a:pt x="262" y="2107"/>
                </a:lnTo>
                <a:lnTo>
                  <a:pt x="261" y="2121"/>
                </a:lnTo>
                <a:lnTo>
                  <a:pt x="262" y="2136"/>
                </a:lnTo>
                <a:lnTo>
                  <a:pt x="264" y="2150"/>
                </a:lnTo>
                <a:lnTo>
                  <a:pt x="269" y="2163"/>
                </a:lnTo>
                <a:lnTo>
                  <a:pt x="274" y="2174"/>
                </a:lnTo>
                <a:lnTo>
                  <a:pt x="280" y="2181"/>
                </a:lnTo>
                <a:lnTo>
                  <a:pt x="289" y="2185"/>
                </a:lnTo>
                <a:lnTo>
                  <a:pt x="298" y="2188"/>
                </a:lnTo>
                <a:lnTo>
                  <a:pt x="310" y="2189"/>
                </a:lnTo>
                <a:lnTo>
                  <a:pt x="322" y="2188"/>
                </a:lnTo>
                <a:lnTo>
                  <a:pt x="334" y="2185"/>
                </a:lnTo>
                <a:lnTo>
                  <a:pt x="346" y="2179"/>
                </a:lnTo>
                <a:lnTo>
                  <a:pt x="355" y="2170"/>
                </a:lnTo>
                <a:lnTo>
                  <a:pt x="363" y="2158"/>
                </a:lnTo>
                <a:lnTo>
                  <a:pt x="346" y="2160"/>
                </a:lnTo>
                <a:lnTo>
                  <a:pt x="332" y="2160"/>
                </a:lnTo>
                <a:lnTo>
                  <a:pt x="320" y="2157"/>
                </a:lnTo>
                <a:lnTo>
                  <a:pt x="312" y="2151"/>
                </a:lnTo>
                <a:lnTo>
                  <a:pt x="305" y="2144"/>
                </a:lnTo>
                <a:lnTo>
                  <a:pt x="302" y="2136"/>
                </a:lnTo>
                <a:lnTo>
                  <a:pt x="300" y="2126"/>
                </a:lnTo>
                <a:lnTo>
                  <a:pt x="302" y="2113"/>
                </a:lnTo>
                <a:lnTo>
                  <a:pt x="309" y="2101"/>
                </a:lnTo>
                <a:lnTo>
                  <a:pt x="320" y="2092"/>
                </a:lnTo>
                <a:lnTo>
                  <a:pt x="335" y="2086"/>
                </a:lnTo>
                <a:lnTo>
                  <a:pt x="355" y="2082"/>
                </a:lnTo>
                <a:lnTo>
                  <a:pt x="366" y="2084"/>
                </a:lnTo>
                <a:lnTo>
                  <a:pt x="377" y="2089"/>
                </a:lnTo>
                <a:lnTo>
                  <a:pt x="386" y="2099"/>
                </a:lnTo>
                <a:lnTo>
                  <a:pt x="393" y="2112"/>
                </a:lnTo>
                <a:lnTo>
                  <a:pt x="400" y="2127"/>
                </a:lnTo>
                <a:lnTo>
                  <a:pt x="405" y="2145"/>
                </a:lnTo>
                <a:lnTo>
                  <a:pt x="410" y="2163"/>
                </a:lnTo>
                <a:lnTo>
                  <a:pt x="411" y="2184"/>
                </a:lnTo>
                <a:lnTo>
                  <a:pt x="412" y="2204"/>
                </a:lnTo>
                <a:lnTo>
                  <a:pt x="413" y="2205"/>
                </a:lnTo>
                <a:lnTo>
                  <a:pt x="415" y="2205"/>
                </a:lnTo>
                <a:lnTo>
                  <a:pt x="419" y="2203"/>
                </a:lnTo>
                <a:lnTo>
                  <a:pt x="424" y="2202"/>
                </a:lnTo>
                <a:lnTo>
                  <a:pt x="431" y="2201"/>
                </a:lnTo>
                <a:lnTo>
                  <a:pt x="440" y="2201"/>
                </a:lnTo>
                <a:lnTo>
                  <a:pt x="450" y="2202"/>
                </a:lnTo>
                <a:lnTo>
                  <a:pt x="463" y="2205"/>
                </a:lnTo>
                <a:lnTo>
                  <a:pt x="477" y="2211"/>
                </a:lnTo>
                <a:lnTo>
                  <a:pt x="495" y="2219"/>
                </a:lnTo>
                <a:lnTo>
                  <a:pt x="487" y="2203"/>
                </a:lnTo>
                <a:lnTo>
                  <a:pt x="472" y="2173"/>
                </a:lnTo>
                <a:lnTo>
                  <a:pt x="467" y="2158"/>
                </a:lnTo>
                <a:lnTo>
                  <a:pt x="466" y="2144"/>
                </a:lnTo>
                <a:lnTo>
                  <a:pt x="466" y="2130"/>
                </a:lnTo>
                <a:lnTo>
                  <a:pt x="472" y="2117"/>
                </a:lnTo>
                <a:lnTo>
                  <a:pt x="474" y="2117"/>
                </a:lnTo>
                <a:lnTo>
                  <a:pt x="480" y="2119"/>
                </a:lnTo>
                <a:lnTo>
                  <a:pt x="490" y="2121"/>
                </a:lnTo>
                <a:lnTo>
                  <a:pt x="502" y="2126"/>
                </a:lnTo>
                <a:lnTo>
                  <a:pt x="516" y="2135"/>
                </a:lnTo>
                <a:lnTo>
                  <a:pt x="532" y="2146"/>
                </a:lnTo>
                <a:lnTo>
                  <a:pt x="546" y="2161"/>
                </a:lnTo>
                <a:lnTo>
                  <a:pt x="561" y="2181"/>
                </a:lnTo>
                <a:lnTo>
                  <a:pt x="559" y="2156"/>
                </a:lnTo>
                <a:lnTo>
                  <a:pt x="560" y="2133"/>
                </a:lnTo>
                <a:lnTo>
                  <a:pt x="564" y="2114"/>
                </a:lnTo>
                <a:lnTo>
                  <a:pt x="568" y="2097"/>
                </a:lnTo>
                <a:lnTo>
                  <a:pt x="575" y="2082"/>
                </a:lnTo>
                <a:lnTo>
                  <a:pt x="582" y="2069"/>
                </a:lnTo>
                <a:lnTo>
                  <a:pt x="589" y="2056"/>
                </a:lnTo>
                <a:lnTo>
                  <a:pt x="597" y="2044"/>
                </a:lnTo>
                <a:lnTo>
                  <a:pt x="606" y="2031"/>
                </a:lnTo>
                <a:lnTo>
                  <a:pt x="613" y="2019"/>
                </a:lnTo>
                <a:lnTo>
                  <a:pt x="619" y="2005"/>
                </a:lnTo>
                <a:lnTo>
                  <a:pt x="624" y="1989"/>
                </a:lnTo>
                <a:lnTo>
                  <a:pt x="628" y="1971"/>
                </a:lnTo>
                <a:close/>
                <a:moveTo>
                  <a:pt x="909" y="1961"/>
                </a:moveTo>
                <a:lnTo>
                  <a:pt x="904" y="1963"/>
                </a:lnTo>
                <a:lnTo>
                  <a:pt x="899" y="1968"/>
                </a:lnTo>
                <a:lnTo>
                  <a:pt x="896" y="1976"/>
                </a:lnTo>
                <a:lnTo>
                  <a:pt x="897" y="1985"/>
                </a:lnTo>
                <a:lnTo>
                  <a:pt x="901" y="1993"/>
                </a:lnTo>
                <a:lnTo>
                  <a:pt x="906" y="1998"/>
                </a:lnTo>
                <a:lnTo>
                  <a:pt x="913" y="2002"/>
                </a:lnTo>
                <a:lnTo>
                  <a:pt x="922" y="2003"/>
                </a:lnTo>
                <a:lnTo>
                  <a:pt x="929" y="2001"/>
                </a:lnTo>
                <a:lnTo>
                  <a:pt x="936" y="1996"/>
                </a:lnTo>
                <a:lnTo>
                  <a:pt x="939" y="1990"/>
                </a:lnTo>
                <a:lnTo>
                  <a:pt x="940" y="1983"/>
                </a:lnTo>
                <a:lnTo>
                  <a:pt x="938" y="1976"/>
                </a:lnTo>
                <a:lnTo>
                  <a:pt x="935" y="1969"/>
                </a:lnTo>
                <a:lnTo>
                  <a:pt x="928" y="1965"/>
                </a:lnTo>
                <a:lnTo>
                  <a:pt x="923" y="1962"/>
                </a:lnTo>
                <a:lnTo>
                  <a:pt x="915" y="1961"/>
                </a:lnTo>
                <a:lnTo>
                  <a:pt x="909" y="1961"/>
                </a:lnTo>
                <a:close/>
                <a:moveTo>
                  <a:pt x="840" y="1936"/>
                </a:moveTo>
                <a:lnTo>
                  <a:pt x="833" y="1938"/>
                </a:lnTo>
                <a:lnTo>
                  <a:pt x="828" y="1942"/>
                </a:lnTo>
                <a:lnTo>
                  <a:pt x="827" y="1949"/>
                </a:lnTo>
                <a:lnTo>
                  <a:pt x="827" y="1956"/>
                </a:lnTo>
                <a:lnTo>
                  <a:pt x="828" y="1963"/>
                </a:lnTo>
                <a:lnTo>
                  <a:pt x="832" y="1967"/>
                </a:lnTo>
                <a:lnTo>
                  <a:pt x="839" y="1970"/>
                </a:lnTo>
                <a:lnTo>
                  <a:pt x="848" y="1971"/>
                </a:lnTo>
                <a:lnTo>
                  <a:pt x="855" y="1970"/>
                </a:lnTo>
                <a:lnTo>
                  <a:pt x="860" y="1969"/>
                </a:lnTo>
                <a:lnTo>
                  <a:pt x="863" y="1967"/>
                </a:lnTo>
                <a:lnTo>
                  <a:pt x="867" y="1965"/>
                </a:lnTo>
                <a:lnTo>
                  <a:pt x="870" y="1960"/>
                </a:lnTo>
                <a:lnTo>
                  <a:pt x="871" y="1953"/>
                </a:lnTo>
                <a:lnTo>
                  <a:pt x="869" y="1945"/>
                </a:lnTo>
                <a:lnTo>
                  <a:pt x="865" y="1941"/>
                </a:lnTo>
                <a:lnTo>
                  <a:pt x="861" y="1938"/>
                </a:lnTo>
                <a:lnTo>
                  <a:pt x="854" y="1937"/>
                </a:lnTo>
                <a:lnTo>
                  <a:pt x="848" y="1936"/>
                </a:lnTo>
                <a:lnTo>
                  <a:pt x="840" y="1936"/>
                </a:lnTo>
                <a:close/>
                <a:moveTo>
                  <a:pt x="727" y="1851"/>
                </a:moveTo>
                <a:lnTo>
                  <a:pt x="716" y="1853"/>
                </a:lnTo>
                <a:lnTo>
                  <a:pt x="707" y="1856"/>
                </a:lnTo>
                <a:lnTo>
                  <a:pt x="701" y="1861"/>
                </a:lnTo>
                <a:lnTo>
                  <a:pt x="694" y="1873"/>
                </a:lnTo>
                <a:lnTo>
                  <a:pt x="687" y="1888"/>
                </a:lnTo>
                <a:lnTo>
                  <a:pt x="681" y="1904"/>
                </a:lnTo>
                <a:lnTo>
                  <a:pt x="670" y="1941"/>
                </a:lnTo>
                <a:lnTo>
                  <a:pt x="665" y="1960"/>
                </a:lnTo>
                <a:lnTo>
                  <a:pt x="662" y="1979"/>
                </a:lnTo>
                <a:lnTo>
                  <a:pt x="659" y="1997"/>
                </a:lnTo>
                <a:lnTo>
                  <a:pt x="657" y="2012"/>
                </a:lnTo>
                <a:lnTo>
                  <a:pt x="655" y="2026"/>
                </a:lnTo>
                <a:lnTo>
                  <a:pt x="656" y="2036"/>
                </a:lnTo>
                <a:lnTo>
                  <a:pt x="657" y="2042"/>
                </a:lnTo>
                <a:lnTo>
                  <a:pt x="660" y="2044"/>
                </a:lnTo>
                <a:lnTo>
                  <a:pt x="674" y="2041"/>
                </a:lnTo>
                <a:lnTo>
                  <a:pt x="690" y="2034"/>
                </a:lnTo>
                <a:lnTo>
                  <a:pt x="706" y="2025"/>
                </a:lnTo>
                <a:lnTo>
                  <a:pt x="721" y="2013"/>
                </a:lnTo>
                <a:lnTo>
                  <a:pt x="736" y="1998"/>
                </a:lnTo>
                <a:lnTo>
                  <a:pt x="750" y="1983"/>
                </a:lnTo>
                <a:lnTo>
                  <a:pt x="762" y="1966"/>
                </a:lnTo>
                <a:lnTo>
                  <a:pt x="773" y="1950"/>
                </a:lnTo>
                <a:lnTo>
                  <a:pt x="781" y="1933"/>
                </a:lnTo>
                <a:lnTo>
                  <a:pt x="787" y="1917"/>
                </a:lnTo>
                <a:lnTo>
                  <a:pt x="789" y="1902"/>
                </a:lnTo>
                <a:lnTo>
                  <a:pt x="788" y="1889"/>
                </a:lnTo>
                <a:lnTo>
                  <a:pt x="783" y="1877"/>
                </a:lnTo>
                <a:lnTo>
                  <a:pt x="775" y="1867"/>
                </a:lnTo>
                <a:lnTo>
                  <a:pt x="764" y="1860"/>
                </a:lnTo>
                <a:lnTo>
                  <a:pt x="751" y="1855"/>
                </a:lnTo>
                <a:lnTo>
                  <a:pt x="740" y="1852"/>
                </a:lnTo>
                <a:lnTo>
                  <a:pt x="727" y="1851"/>
                </a:lnTo>
                <a:close/>
                <a:moveTo>
                  <a:pt x="893" y="1824"/>
                </a:moveTo>
                <a:lnTo>
                  <a:pt x="886" y="1825"/>
                </a:lnTo>
                <a:lnTo>
                  <a:pt x="880" y="1828"/>
                </a:lnTo>
                <a:lnTo>
                  <a:pt x="874" y="1831"/>
                </a:lnTo>
                <a:lnTo>
                  <a:pt x="870" y="1838"/>
                </a:lnTo>
                <a:lnTo>
                  <a:pt x="865" y="1847"/>
                </a:lnTo>
                <a:lnTo>
                  <a:pt x="861" y="1858"/>
                </a:lnTo>
                <a:lnTo>
                  <a:pt x="860" y="1868"/>
                </a:lnTo>
                <a:lnTo>
                  <a:pt x="862" y="1877"/>
                </a:lnTo>
                <a:lnTo>
                  <a:pt x="870" y="1887"/>
                </a:lnTo>
                <a:lnTo>
                  <a:pt x="881" y="1898"/>
                </a:lnTo>
                <a:lnTo>
                  <a:pt x="895" y="1909"/>
                </a:lnTo>
                <a:lnTo>
                  <a:pt x="914" y="1919"/>
                </a:lnTo>
                <a:lnTo>
                  <a:pt x="934" y="1929"/>
                </a:lnTo>
                <a:lnTo>
                  <a:pt x="956" y="1938"/>
                </a:lnTo>
                <a:lnTo>
                  <a:pt x="980" y="1944"/>
                </a:lnTo>
                <a:lnTo>
                  <a:pt x="994" y="1947"/>
                </a:lnTo>
                <a:lnTo>
                  <a:pt x="1006" y="1948"/>
                </a:lnTo>
                <a:lnTo>
                  <a:pt x="1014" y="1946"/>
                </a:lnTo>
                <a:lnTo>
                  <a:pt x="1020" y="1943"/>
                </a:lnTo>
                <a:lnTo>
                  <a:pt x="1024" y="1938"/>
                </a:lnTo>
                <a:lnTo>
                  <a:pt x="1025" y="1934"/>
                </a:lnTo>
                <a:lnTo>
                  <a:pt x="1025" y="1929"/>
                </a:lnTo>
                <a:lnTo>
                  <a:pt x="1024" y="1925"/>
                </a:lnTo>
                <a:lnTo>
                  <a:pt x="1024" y="1922"/>
                </a:lnTo>
                <a:lnTo>
                  <a:pt x="1023" y="1920"/>
                </a:lnTo>
                <a:lnTo>
                  <a:pt x="1015" y="1913"/>
                </a:lnTo>
                <a:lnTo>
                  <a:pt x="1003" y="1908"/>
                </a:lnTo>
                <a:lnTo>
                  <a:pt x="989" y="1904"/>
                </a:lnTo>
                <a:lnTo>
                  <a:pt x="972" y="1900"/>
                </a:lnTo>
                <a:lnTo>
                  <a:pt x="955" y="1896"/>
                </a:lnTo>
                <a:lnTo>
                  <a:pt x="939" y="1892"/>
                </a:lnTo>
                <a:lnTo>
                  <a:pt x="926" y="1889"/>
                </a:lnTo>
                <a:lnTo>
                  <a:pt x="915" y="1884"/>
                </a:lnTo>
                <a:lnTo>
                  <a:pt x="909" y="1878"/>
                </a:lnTo>
                <a:lnTo>
                  <a:pt x="905" y="1871"/>
                </a:lnTo>
                <a:lnTo>
                  <a:pt x="904" y="1861"/>
                </a:lnTo>
                <a:lnTo>
                  <a:pt x="905" y="1853"/>
                </a:lnTo>
                <a:lnTo>
                  <a:pt x="907" y="1845"/>
                </a:lnTo>
                <a:lnTo>
                  <a:pt x="908" y="1837"/>
                </a:lnTo>
                <a:lnTo>
                  <a:pt x="907" y="1831"/>
                </a:lnTo>
                <a:lnTo>
                  <a:pt x="904" y="1827"/>
                </a:lnTo>
                <a:lnTo>
                  <a:pt x="899" y="1824"/>
                </a:lnTo>
                <a:lnTo>
                  <a:pt x="893" y="1824"/>
                </a:lnTo>
                <a:close/>
                <a:moveTo>
                  <a:pt x="740" y="1762"/>
                </a:moveTo>
                <a:lnTo>
                  <a:pt x="727" y="1764"/>
                </a:lnTo>
                <a:lnTo>
                  <a:pt x="714" y="1767"/>
                </a:lnTo>
                <a:lnTo>
                  <a:pt x="701" y="1770"/>
                </a:lnTo>
                <a:lnTo>
                  <a:pt x="677" y="1781"/>
                </a:lnTo>
                <a:lnTo>
                  <a:pt x="664" y="1790"/>
                </a:lnTo>
                <a:lnTo>
                  <a:pt x="652" y="1797"/>
                </a:lnTo>
                <a:lnTo>
                  <a:pt x="639" y="1806"/>
                </a:lnTo>
                <a:lnTo>
                  <a:pt x="629" y="1814"/>
                </a:lnTo>
                <a:lnTo>
                  <a:pt x="620" y="1821"/>
                </a:lnTo>
                <a:lnTo>
                  <a:pt x="615" y="1827"/>
                </a:lnTo>
                <a:lnTo>
                  <a:pt x="609" y="1835"/>
                </a:lnTo>
                <a:lnTo>
                  <a:pt x="606" y="1844"/>
                </a:lnTo>
                <a:lnTo>
                  <a:pt x="604" y="1852"/>
                </a:lnTo>
                <a:lnTo>
                  <a:pt x="602" y="1861"/>
                </a:lnTo>
                <a:lnTo>
                  <a:pt x="619" y="1854"/>
                </a:lnTo>
                <a:lnTo>
                  <a:pt x="630" y="1849"/>
                </a:lnTo>
                <a:lnTo>
                  <a:pt x="644" y="1844"/>
                </a:lnTo>
                <a:lnTo>
                  <a:pt x="661" y="1838"/>
                </a:lnTo>
                <a:lnTo>
                  <a:pt x="679" y="1833"/>
                </a:lnTo>
                <a:lnTo>
                  <a:pt x="698" y="1828"/>
                </a:lnTo>
                <a:lnTo>
                  <a:pt x="719" y="1824"/>
                </a:lnTo>
                <a:lnTo>
                  <a:pt x="740" y="1822"/>
                </a:lnTo>
                <a:lnTo>
                  <a:pt x="762" y="1822"/>
                </a:lnTo>
                <a:lnTo>
                  <a:pt x="783" y="1823"/>
                </a:lnTo>
                <a:lnTo>
                  <a:pt x="781" y="1812"/>
                </a:lnTo>
                <a:lnTo>
                  <a:pt x="778" y="1800"/>
                </a:lnTo>
                <a:lnTo>
                  <a:pt x="775" y="1789"/>
                </a:lnTo>
                <a:lnTo>
                  <a:pt x="773" y="1779"/>
                </a:lnTo>
                <a:lnTo>
                  <a:pt x="767" y="1770"/>
                </a:lnTo>
                <a:lnTo>
                  <a:pt x="761" y="1766"/>
                </a:lnTo>
                <a:lnTo>
                  <a:pt x="751" y="1763"/>
                </a:lnTo>
                <a:lnTo>
                  <a:pt x="740" y="1762"/>
                </a:lnTo>
                <a:close/>
                <a:moveTo>
                  <a:pt x="362" y="1738"/>
                </a:moveTo>
                <a:lnTo>
                  <a:pt x="341" y="1739"/>
                </a:lnTo>
                <a:lnTo>
                  <a:pt x="323" y="1740"/>
                </a:lnTo>
                <a:lnTo>
                  <a:pt x="307" y="1743"/>
                </a:lnTo>
                <a:lnTo>
                  <a:pt x="293" y="1747"/>
                </a:lnTo>
                <a:lnTo>
                  <a:pt x="284" y="1751"/>
                </a:lnTo>
                <a:lnTo>
                  <a:pt x="274" y="1760"/>
                </a:lnTo>
                <a:lnTo>
                  <a:pt x="266" y="1771"/>
                </a:lnTo>
                <a:lnTo>
                  <a:pt x="261" y="1783"/>
                </a:lnTo>
                <a:lnTo>
                  <a:pt x="258" y="1795"/>
                </a:lnTo>
                <a:lnTo>
                  <a:pt x="257" y="1806"/>
                </a:lnTo>
                <a:lnTo>
                  <a:pt x="256" y="1815"/>
                </a:lnTo>
                <a:lnTo>
                  <a:pt x="256" y="1823"/>
                </a:lnTo>
                <a:lnTo>
                  <a:pt x="258" y="1818"/>
                </a:lnTo>
                <a:lnTo>
                  <a:pt x="261" y="1812"/>
                </a:lnTo>
                <a:lnTo>
                  <a:pt x="266" y="1806"/>
                </a:lnTo>
                <a:lnTo>
                  <a:pt x="271" y="1800"/>
                </a:lnTo>
                <a:lnTo>
                  <a:pt x="278" y="1794"/>
                </a:lnTo>
                <a:lnTo>
                  <a:pt x="287" y="1789"/>
                </a:lnTo>
                <a:lnTo>
                  <a:pt x="296" y="1786"/>
                </a:lnTo>
                <a:lnTo>
                  <a:pt x="308" y="1785"/>
                </a:lnTo>
                <a:lnTo>
                  <a:pt x="321" y="1789"/>
                </a:lnTo>
                <a:lnTo>
                  <a:pt x="332" y="1795"/>
                </a:lnTo>
                <a:lnTo>
                  <a:pt x="339" y="1801"/>
                </a:lnTo>
                <a:lnTo>
                  <a:pt x="343" y="1807"/>
                </a:lnTo>
                <a:lnTo>
                  <a:pt x="343" y="1813"/>
                </a:lnTo>
                <a:lnTo>
                  <a:pt x="341" y="1819"/>
                </a:lnTo>
                <a:lnTo>
                  <a:pt x="338" y="1823"/>
                </a:lnTo>
                <a:lnTo>
                  <a:pt x="289" y="1892"/>
                </a:lnTo>
                <a:lnTo>
                  <a:pt x="338" y="1915"/>
                </a:lnTo>
                <a:lnTo>
                  <a:pt x="352" y="1900"/>
                </a:lnTo>
                <a:lnTo>
                  <a:pt x="364" y="1885"/>
                </a:lnTo>
                <a:lnTo>
                  <a:pt x="375" y="1872"/>
                </a:lnTo>
                <a:lnTo>
                  <a:pt x="387" y="1861"/>
                </a:lnTo>
                <a:lnTo>
                  <a:pt x="401" y="1850"/>
                </a:lnTo>
                <a:lnTo>
                  <a:pt x="421" y="1839"/>
                </a:lnTo>
                <a:lnTo>
                  <a:pt x="431" y="1838"/>
                </a:lnTo>
                <a:lnTo>
                  <a:pt x="440" y="1837"/>
                </a:lnTo>
                <a:lnTo>
                  <a:pt x="449" y="1839"/>
                </a:lnTo>
                <a:lnTo>
                  <a:pt x="459" y="1845"/>
                </a:lnTo>
                <a:lnTo>
                  <a:pt x="470" y="1854"/>
                </a:lnTo>
                <a:lnTo>
                  <a:pt x="477" y="1861"/>
                </a:lnTo>
                <a:lnTo>
                  <a:pt x="481" y="1870"/>
                </a:lnTo>
                <a:lnTo>
                  <a:pt x="485" y="1879"/>
                </a:lnTo>
                <a:lnTo>
                  <a:pt x="487" y="1889"/>
                </a:lnTo>
                <a:lnTo>
                  <a:pt x="486" y="1898"/>
                </a:lnTo>
                <a:lnTo>
                  <a:pt x="484" y="1907"/>
                </a:lnTo>
                <a:lnTo>
                  <a:pt x="478" y="1916"/>
                </a:lnTo>
                <a:lnTo>
                  <a:pt x="470" y="1922"/>
                </a:lnTo>
                <a:lnTo>
                  <a:pt x="458" y="1927"/>
                </a:lnTo>
                <a:lnTo>
                  <a:pt x="447" y="1927"/>
                </a:lnTo>
                <a:lnTo>
                  <a:pt x="437" y="1925"/>
                </a:lnTo>
                <a:lnTo>
                  <a:pt x="428" y="1920"/>
                </a:lnTo>
                <a:lnTo>
                  <a:pt x="422" y="1911"/>
                </a:lnTo>
                <a:lnTo>
                  <a:pt x="416" y="1902"/>
                </a:lnTo>
                <a:lnTo>
                  <a:pt x="412" y="1892"/>
                </a:lnTo>
                <a:lnTo>
                  <a:pt x="410" y="1894"/>
                </a:lnTo>
                <a:lnTo>
                  <a:pt x="406" y="1899"/>
                </a:lnTo>
                <a:lnTo>
                  <a:pt x="401" y="1905"/>
                </a:lnTo>
                <a:lnTo>
                  <a:pt x="398" y="1912"/>
                </a:lnTo>
                <a:lnTo>
                  <a:pt x="396" y="1921"/>
                </a:lnTo>
                <a:lnTo>
                  <a:pt x="395" y="1930"/>
                </a:lnTo>
                <a:lnTo>
                  <a:pt x="398" y="1939"/>
                </a:lnTo>
                <a:lnTo>
                  <a:pt x="404" y="1949"/>
                </a:lnTo>
                <a:lnTo>
                  <a:pt x="415" y="1957"/>
                </a:lnTo>
                <a:lnTo>
                  <a:pt x="425" y="1961"/>
                </a:lnTo>
                <a:lnTo>
                  <a:pt x="439" y="1965"/>
                </a:lnTo>
                <a:lnTo>
                  <a:pt x="455" y="1967"/>
                </a:lnTo>
                <a:lnTo>
                  <a:pt x="471" y="1968"/>
                </a:lnTo>
                <a:lnTo>
                  <a:pt x="489" y="1968"/>
                </a:lnTo>
                <a:lnTo>
                  <a:pt x="508" y="1967"/>
                </a:lnTo>
                <a:lnTo>
                  <a:pt x="526" y="1964"/>
                </a:lnTo>
                <a:lnTo>
                  <a:pt x="544" y="1960"/>
                </a:lnTo>
                <a:lnTo>
                  <a:pt x="561" y="1954"/>
                </a:lnTo>
                <a:lnTo>
                  <a:pt x="575" y="1947"/>
                </a:lnTo>
                <a:lnTo>
                  <a:pt x="587" y="1938"/>
                </a:lnTo>
                <a:lnTo>
                  <a:pt x="596" y="1927"/>
                </a:lnTo>
                <a:lnTo>
                  <a:pt x="601" y="1914"/>
                </a:lnTo>
                <a:lnTo>
                  <a:pt x="602" y="1900"/>
                </a:lnTo>
                <a:lnTo>
                  <a:pt x="599" y="1895"/>
                </a:lnTo>
                <a:lnTo>
                  <a:pt x="592" y="1891"/>
                </a:lnTo>
                <a:lnTo>
                  <a:pt x="581" y="1886"/>
                </a:lnTo>
                <a:lnTo>
                  <a:pt x="568" y="1882"/>
                </a:lnTo>
                <a:lnTo>
                  <a:pt x="554" y="1877"/>
                </a:lnTo>
                <a:lnTo>
                  <a:pt x="538" y="1872"/>
                </a:lnTo>
                <a:lnTo>
                  <a:pt x="524" y="1867"/>
                </a:lnTo>
                <a:lnTo>
                  <a:pt x="511" y="1861"/>
                </a:lnTo>
                <a:lnTo>
                  <a:pt x="526" y="1851"/>
                </a:lnTo>
                <a:lnTo>
                  <a:pt x="536" y="1847"/>
                </a:lnTo>
                <a:lnTo>
                  <a:pt x="543" y="1842"/>
                </a:lnTo>
                <a:lnTo>
                  <a:pt x="550" y="1837"/>
                </a:lnTo>
                <a:lnTo>
                  <a:pt x="554" y="1831"/>
                </a:lnTo>
                <a:lnTo>
                  <a:pt x="553" y="1823"/>
                </a:lnTo>
                <a:lnTo>
                  <a:pt x="543" y="1806"/>
                </a:lnTo>
                <a:lnTo>
                  <a:pt x="530" y="1790"/>
                </a:lnTo>
                <a:lnTo>
                  <a:pt x="513" y="1776"/>
                </a:lnTo>
                <a:lnTo>
                  <a:pt x="495" y="1765"/>
                </a:lnTo>
                <a:lnTo>
                  <a:pt x="474" y="1757"/>
                </a:lnTo>
                <a:lnTo>
                  <a:pt x="452" y="1749"/>
                </a:lnTo>
                <a:lnTo>
                  <a:pt x="429" y="1744"/>
                </a:lnTo>
                <a:lnTo>
                  <a:pt x="406" y="1740"/>
                </a:lnTo>
                <a:lnTo>
                  <a:pt x="383" y="1739"/>
                </a:lnTo>
                <a:lnTo>
                  <a:pt x="362" y="1738"/>
                </a:lnTo>
                <a:close/>
                <a:moveTo>
                  <a:pt x="589" y="1671"/>
                </a:moveTo>
                <a:lnTo>
                  <a:pt x="583" y="1674"/>
                </a:lnTo>
                <a:lnTo>
                  <a:pt x="575" y="1680"/>
                </a:lnTo>
                <a:lnTo>
                  <a:pt x="565" y="1686"/>
                </a:lnTo>
                <a:lnTo>
                  <a:pt x="554" y="1694"/>
                </a:lnTo>
                <a:lnTo>
                  <a:pt x="543" y="1702"/>
                </a:lnTo>
                <a:lnTo>
                  <a:pt x="532" y="1710"/>
                </a:lnTo>
                <a:lnTo>
                  <a:pt x="521" y="1718"/>
                </a:lnTo>
                <a:lnTo>
                  <a:pt x="511" y="1724"/>
                </a:lnTo>
                <a:lnTo>
                  <a:pt x="513" y="1727"/>
                </a:lnTo>
                <a:lnTo>
                  <a:pt x="518" y="1733"/>
                </a:lnTo>
                <a:lnTo>
                  <a:pt x="523" y="1740"/>
                </a:lnTo>
                <a:lnTo>
                  <a:pt x="532" y="1747"/>
                </a:lnTo>
                <a:lnTo>
                  <a:pt x="542" y="1755"/>
                </a:lnTo>
                <a:lnTo>
                  <a:pt x="553" y="1762"/>
                </a:lnTo>
                <a:lnTo>
                  <a:pt x="565" y="1768"/>
                </a:lnTo>
                <a:lnTo>
                  <a:pt x="579" y="1772"/>
                </a:lnTo>
                <a:lnTo>
                  <a:pt x="595" y="1773"/>
                </a:lnTo>
                <a:lnTo>
                  <a:pt x="610" y="1770"/>
                </a:lnTo>
                <a:lnTo>
                  <a:pt x="627" y="1762"/>
                </a:lnTo>
                <a:lnTo>
                  <a:pt x="626" y="1760"/>
                </a:lnTo>
                <a:lnTo>
                  <a:pt x="621" y="1743"/>
                </a:lnTo>
                <a:lnTo>
                  <a:pt x="618" y="1731"/>
                </a:lnTo>
                <a:lnTo>
                  <a:pt x="614" y="1718"/>
                </a:lnTo>
                <a:lnTo>
                  <a:pt x="609" y="1705"/>
                </a:lnTo>
                <a:lnTo>
                  <a:pt x="606" y="1692"/>
                </a:lnTo>
                <a:lnTo>
                  <a:pt x="601" y="1682"/>
                </a:lnTo>
                <a:lnTo>
                  <a:pt x="597" y="1674"/>
                </a:lnTo>
                <a:lnTo>
                  <a:pt x="594" y="1671"/>
                </a:lnTo>
                <a:lnTo>
                  <a:pt x="589" y="1671"/>
                </a:lnTo>
                <a:close/>
                <a:moveTo>
                  <a:pt x="915" y="1643"/>
                </a:moveTo>
                <a:lnTo>
                  <a:pt x="907" y="1646"/>
                </a:lnTo>
                <a:lnTo>
                  <a:pt x="902" y="1651"/>
                </a:lnTo>
                <a:lnTo>
                  <a:pt x="898" y="1658"/>
                </a:lnTo>
                <a:lnTo>
                  <a:pt x="897" y="1665"/>
                </a:lnTo>
                <a:lnTo>
                  <a:pt x="898" y="1672"/>
                </a:lnTo>
                <a:lnTo>
                  <a:pt x="901" y="1676"/>
                </a:lnTo>
                <a:lnTo>
                  <a:pt x="906" y="1678"/>
                </a:lnTo>
                <a:lnTo>
                  <a:pt x="916" y="1680"/>
                </a:lnTo>
                <a:lnTo>
                  <a:pt x="929" y="1680"/>
                </a:lnTo>
                <a:lnTo>
                  <a:pt x="944" y="1682"/>
                </a:lnTo>
                <a:lnTo>
                  <a:pt x="960" y="1684"/>
                </a:lnTo>
                <a:lnTo>
                  <a:pt x="976" y="1685"/>
                </a:lnTo>
                <a:lnTo>
                  <a:pt x="990" y="1686"/>
                </a:lnTo>
                <a:lnTo>
                  <a:pt x="985" y="1679"/>
                </a:lnTo>
                <a:lnTo>
                  <a:pt x="981" y="1670"/>
                </a:lnTo>
                <a:lnTo>
                  <a:pt x="976" y="1663"/>
                </a:lnTo>
                <a:lnTo>
                  <a:pt x="970" y="1659"/>
                </a:lnTo>
                <a:lnTo>
                  <a:pt x="964" y="1657"/>
                </a:lnTo>
                <a:lnTo>
                  <a:pt x="956" y="1653"/>
                </a:lnTo>
                <a:lnTo>
                  <a:pt x="946" y="1649"/>
                </a:lnTo>
                <a:lnTo>
                  <a:pt x="935" y="1647"/>
                </a:lnTo>
                <a:lnTo>
                  <a:pt x="925" y="1644"/>
                </a:lnTo>
                <a:lnTo>
                  <a:pt x="915" y="1643"/>
                </a:lnTo>
                <a:close/>
                <a:moveTo>
                  <a:pt x="517" y="1641"/>
                </a:moveTo>
                <a:lnTo>
                  <a:pt x="508" y="1641"/>
                </a:lnTo>
                <a:lnTo>
                  <a:pt x="496" y="1641"/>
                </a:lnTo>
                <a:lnTo>
                  <a:pt x="479" y="1642"/>
                </a:lnTo>
                <a:lnTo>
                  <a:pt x="461" y="1643"/>
                </a:lnTo>
                <a:lnTo>
                  <a:pt x="441" y="1645"/>
                </a:lnTo>
                <a:lnTo>
                  <a:pt x="402" y="1647"/>
                </a:lnTo>
                <a:lnTo>
                  <a:pt x="385" y="1647"/>
                </a:lnTo>
                <a:lnTo>
                  <a:pt x="371" y="1648"/>
                </a:lnTo>
                <a:lnTo>
                  <a:pt x="383" y="1659"/>
                </a:lnTo>
                <a:lnTo>
                  <a:pt x="392" y="1667"/>
                </a:lnTo>
                <a:lnTo>
                  <a:pt x="403" y="1674"/>
                </a:lnTo>
                <a:lnTo>
                  <a:pt x="415" y="1684"/>
                </a:lnTo>
                <a:lnTo>
                  <a:pt x="427" y="1691"/>
                </a:lnTo>
                <a:lnTo>
                  <a:pt x="438" y="1699"/>
                </a:lnTo>
                <a:lnTo>
                  <a:pt x="449" y="1706"/>
                </a:lnTo>
                <a:lnTo>
                  <a:pt x="457" y="1710"/>
                </a:lnTo>
                <a:lnTo>
                  <a:pt x="466" y="1707"/>
                </a:lnTo>
                <a:lnTo>
                  <a:pt x="477" y="1704"/>
                </a:lnTo>
                <a:lnTo>
                  <a:pt x="488" y="1698"/>
                </a:lnTo>
                <a:lnTo>
                  <a:pt x="499" y="1689"/>
                </a:lnTo>
                <a:lnTo>
                  <a:pt x="506" y="1672"/>
                </a:lnTo>
                <a:lnTo>
                  <a:pt x="510" y="1663"/>
                </a:lnTo>
                <a:lnTo>
                  <a:pt x="514" y="1654"/>
                </a:lnTo>
                <a:lnTo>
                  <a:pt x="517" y="1647"/>
                </a:lnTo>
                <a:lnTo>
                  <a:pt x="519" y="1642"/>
                </a:lnTo>
                <a:lnTo>
                  <a:pt x="520" y="1641"/>
                </a:lnTo>
                <a:lnTo>
                  <a:pt x="517" y="1641"/>
                </a:lnTo>
                <a:close/>
                <a:moveTo>
                  <a:pt x="737" y="1636"/>
                </a:moveTo>
                <a:lnTo>
                  <a:pt x="718" y="1638"/>
                </a:lnTo>
                <a:lnTo>
                  <a:pt x="707" y="1642"/>
                </a:lnTo>
                <a:lnTo>
                  <a:pt x="696" y="1647"/>
                </a:lnTo>
                <a:lnTo>
                  <a:pt x="687" y="1655"/>
                </a:lnTo>
                <a:lnTo>
                  <a:pt x="679" y="1663"/>
                </a:lnTo>
                <a:lnTo>
                  <a:pt x="674" y="1673"/>
                </a:lnTo>
                <a:lnTo>
                  <a:pt x="671" y="1683"/>
                </a:lnTo>
                <a:lnTo>
                  <a:pt x="670" y="1694"/>
                </a:lnTo>
                <a:lnTo>
                  <a:pt x="674" y="1704"/>
                </a:lnTo>
                <a:lnTo>
                  <a:pt x="681" y="1714"/>
                </a:lnTo>
                <a:lnTo>
                  <a:pt x="693" y="1724"/>
                </a:lnTo>
                <a:lnTo>
                  <a:pt x="686" y="1713"/>
                </a:lnTo>
                <a:lnTo>
                  <a:pt x="683" y="1704"/>
                </a:lnTo>
                <a:lnTo>
                  <a:pt x="682" y="1696"/>
                </a:lnTo>
                <a:lnTo>
                  <a:pt x="684" y="1691"/>
                </a:lnTo>
                <a:lnTo>
                  <a:pt x="687" y="1686"/>
                </a:lnTo>
                <a:lnTo>
                  <a:pt x="691" y="1683"/>
                </a:lnTo>
                <a:lnTo>
                  <a:pt x="696" y="1680"/>
                </a:lnTo>
                <a:lnTo>
                  <a:pt x="706" y="1674"/>
                </a:lnTo>
                <a:lnTo>
                  <a:pt x="717" y="1673"/>
                </a:lnTo>
                <a:lnTo>
                  <a:pt x="729" y="1674"/>
                </a:lnTo>
                <a:lnTo>
                  <a:pt x="740" y="1675"/>
                </a:lnTo>
                <a:lnTo>
                  <a:pt x="749" y="1678"/>
                </a:lnTo>
                <a:lnTo>
                  <a:pt x="756" y="1680"/>
                </a:lnTo>
                <a:lnTo>
                  <a:pt x="763" y="1684"/>
                </a:lnTo>
                <a:lnTo>
                  <a:pt x="762" y="1699"/>
                </a:lnTo>
                <a:lnTo>
                  <a:pt x="762" y="1711"/>
                </a:lnTo>
                <a:lnTo>
                  <a:pt x="767" y="1721"/>
                </a:lnTo>
                <a:lnTo>
                  <a:pt x="773" y="1729"/>
                </a:lnTo>
                <a:lnTo>
                  <a:pt x="787" y="1743"/>
                </a:lnTo>
                <a:lnTo>
                  <a:pt x="796" y="1750"/>
                </a:lnTo>
                <a:lnTo>
                  <a:pt x="805" y="1757"/>
                </a:lnTo>
                <a:lnTo>
                  <a:pt x="812" y="1765"/>
                </a:lnTo>
                <a:lnTo>
                  <a:pt x="818" y="1774"/>
                </a:lnTo>
                <a:lnTo>
                  <a:pt x="823" y="1786"/>
                </a:lnTo>
                <a:lnTo>
                  <a:pt x="825" y="1801"/>
                </a:lnTo>
                <a:lnTo>
                  <a:pt x="833" y="1800"/>
                </a:lnTo>
                <a:lnTo>
                  <a:pt x="843" y="1798"/>
                </a:lnTo>
                <a:lnTo>
                  <a:pt x="854" y="1796"/>
                </a:lnTo>
                <a:lnTo>
                  <a:pt x="864" y="1793"/>
                </a:lnTo>
                <a:lnTo>
                  <a:pt x="873" y="1790"/>
                </a:lnTo>
                <a:lnTo>
                  <a:pt x="880" y="1784"/>
                </a:lnTo>
                <a:lnTo>
                  <a:pt x="883" y="1777"/>
                </a:lnTo>
                <a:lnTo>
                  <a:pt x="886" y="1764"/>
                </a:lnTo>
                <a:lnTo>
                  <a:pt x="887" y="1750"/>
                </a:lnTo>
                <a:lnTo>
                  <a:pt x="886" y="1735"/>
                </a:lnTo>
                <a:lnTo>
                  <a:pt x="882" y="1720"/>
                </a:lnTo>
                <a:lnTo>
                  <a:pt x="876" y="1711"/>
                </a:lnTo>
                <a:lnTo>
                  <a:pt x="867" y="1701"/>
                </a:lnTo>
                <a:lnTo>
                  <a:pt x="856" y="1690"/>
                </a:lnTo>
                <a:lnTo>
                  <a:pt x="843" y="1680"/>
                </a:lnTo>
                <a:lnTo>
                  <a:pt x="831" y="1670"/>
                </a:lnTo>
                <a:lnTo>
                  <a:pt x="818" y="1662"/>
                </a:lnTo>
                <a:lnTo>
                  <a:pt x="808" y="1656"/>
                </a:lnTo>
                <a:lnTo>
                  <a:pt x="793" y="1648"/>
                </a:lnTo>
                <a:lnTo>
                  <a:pt x="775" y="1641"/>
                </a:lnTo>
                <a:lnTo>
                  <a:pt x="756" y="1637"/>
                </a:lnTo>
                <a:lnTo>
                  <a:pt x="737" y="1636"/>
                </a:lnTo>
                <a:close/>
                <a:moveTo>
                  <a:pt x="289" y="1557"/>
                </a:moveTo>
                <a:lnTo>
                  <a:pt x="338" y="1625"/>
                </a:lnTo>
                <a:lnTo>
                  <a:pt x="366" y="1622"/>
                </a:lnTo>
                <a:lnTo>
                  <a:pt x="389" y="1617"/>
                </a:lnTo>
                <a:lnTo>
                  <a:pt x="411" y="1610"/>
                </a:lnTo>
                <a:lnTo>
                  <a:pt x="429" y="1600"/>
                </a:lnTo>
                <a:lnTo>
                  <a:pt x="445" y="1587"/>
                </a:lnTo>
                <a:lnTo>
                  <a:pt x="289" y="1557"/>
                </a:lnTo>
                <a:close/>
                <a:moveTo>
                  <a:pt x="247" y="1427"/>
                </a:moveTo>
                <a:lnTo>
                  <a:pt x="272" y="1511"/>
                </a:lnTo>
                <a:lnTo>
                  <a:pt x="363" y="1511"/>
                </a:lnTo>
                <a:lnTo>
                  <a:pt x="363" y="1496"/>
                </a:lnTo>
                <a:lnTo>
                  <a:pt x="247" y="1427"/>
                </a:lnTo>
                <a:close/>
                <a:moveTo>
                  <a:pt x="826" y="1425"/>
                </a:moveTo>
                <a:lnTo>
                  <a:pt x="816" y="1426"/>
                </a:lnTo>
                <a:lnTo>
                  <a:pt x="805" y="1427"/>
                </a:lnTo>
                <a:lnTo>
                  <a:pt x="783" y="1433"/>
                </a:lnTo>
                <a:lnTo>
                  <a:pt x="773" y="1437"/>
                </a:lnTo>
                <a:lnTo>
                  <a:pt x="763" y="1442"/>
                </a:lnTo>
                <a:lnTo>
                  <a:pt x="755" y="1449"/>
                </a:lnTo>
                <a:lnTo>
                  <a:pt x="748" y="1457"/>
                </a:lnTo>
                <a:lnTo>
                  <a:pt x="743" y="1468"/>
                </a:lnTo>
                <a:lnTo>
                  <a:pt x="741" y="1481"/>
                </a:lnTo>
                <a:lnTo>
                  <a:pt x="742" y="1496"/>
                </a:lnTo>
                <a:lnTo>
                  <a:pt x="747" y="1507"/>
                </a:lnTo>
                <a:lnTo>
                  <a:pt x="753" y="1515"/>
                </a:lnTo>
                <a:lnTo>
                  <a:pt x="762" y="1521"/>
                </a:lnTo>
                <a:lnTo>
                  <a:pt x="771" y="1524"/>
                </a:lnTo>
                <a:lnTo>
                  <a:pt x="781" y="1526"/>
                </a:lnTo>
                <a:lnTo>
                  <a:pt x="790" y="1526"/>
                </a:lnTo>
                <a:lnTo>
                  <a:pt x="800" y="1526"/>
                </a:lnTo>
                <a:lnTo>
                  <a:pt x="799" y="1525"/>
                </a:lnTo>
                <a:lnTo>
                  <a:pt x="796" y="1521"/>
                </a:lnTo>
                <a:lnTo>
                  <a:pt x="794" y="1515"/>
                </a:lnTo>
                <a:lnTo>
                  <a:pt x="793" y="1507"/>
                </a:lnTo>
                <a:lnTo>
                  <a:pt x="794" y="1498"/>
                </a:lnTo>
                <a:lnTo>
                  <a:pt x="800" y="1488"/>
                </a:lnTo>
                <a:lnTo>
                  <a:pt x="808" y="1481"/>
                </a:lnTo>
                <a:lnTo>
                  <a:pt x="817" y="1476"/>
                </a:lnTo>
                <a:lnTo>
                  <a:pt x="827" y="1473"/>
                </a:lnTo>
                <a:lnTo>
                  <a:pt x="838" y="1473"/>
                </a:lnTo>
                <a:lnTo>
                  <a:pt x="849" y="1477"/>
                </a:lnTo>
                <a:lnTo>
                  <a:pt x="858" y="1482"/>
                </a:lnTo>
                <a:lnTo>
                  <a:pt x="866" y="1493"/>
                </a:lnTo>
                <a:lnTo>
                  <a:pt x="873" y="1510"/>
                </a:lnTo>
                <a:lnTo>
                  <a:pt x="875" y="1527"/>
                </a:lnTo>
                <a:lnTo>
                  <a:pt x="871" y="1543"/>
                </a:lnTo>
                <a:lnTo>
                  <a:pt x="864" y="1558"/>
                </a:lnTo>
                <a:lnTo>
                  <a:pt x="852" y="1571"/>
                </a:lnTo>
                <a:lnTo>
                  <a:pt x="837" y="1581"/>
                </a:lnTo>
                <a:lnTo>
                  <a:pt x="819" y="1589"/>
                </a:lnTo>
                <a:lnTo>
                  <a:pt x="801" y="1594"/>
                </a:lnTo>
                <a:lnTo>
                  <a:pt x="781" y="1596"/>
                </a:lnTo>
                <a:lnTo>
                  <a:pt x="762" y="1593"/>
                </a:lnTo>
                <a:lnTo>
                  <a:pt x="742" y="1587"/>
                </a:lnTo>
                <a:lnTo>
                  <a:pt x="729" y="1581"/>
                </a:lnTo>
                <a:lnTo>
                  <a:pt x="720" y="1575"/>
                </a:lnTo>
                <a:lnTo>
                  <a:pt x="707" y="1562"/>
                </a:lnTo>
                <a:lnTo>
                  <a:pt x="701" y="1553"/>
                </a:lnTo>
                <a:lnTo>
                  <a:pt x="693" y="1542"/>
                </a:lnTo>
                <a:lnTo>
                  <a:pt x="685" y="1527"/>
                </a:lnTo>
                <a:lnTo>
                  <a:pt x="680" y="1515"/>
                </a:lnTo>
                <a:lnTo>
                  <a:pt x="679" y="1503"/>
                </a:lnTo>
                <a:lnTo>
                  <a:pt x="681" y="1492"/>
                </a:lnTo>
                <a:lnTo>
                  <a:pt x="692" y="1459"/>
                </a:lnTo>
                <a:lnTo>
                  <a:pt x="694" y="1447"/>
                </a:lnTo>
                <a:lnTo>
                  <a:pt x="693" y="1435"/>
                </a:lnTo>
                <a:lnTo>
                  <a:pt x="668" y="1445"/>
                </a:lnTo>
                <a:lnTo>
                  <a:pt x="643" y="1456"/>
                </a:lnTo>
                <a:lnTo>
                  <a:pt x="619" y="1467"/>
                </a:lnTo>
                <a:lnTo>
                  <a:pt x="595" y="1477"/>
                </a:lnTo>
                <a:lnTo>
                  <a:pt x="567" y="1487"/>
                </a:lnTo>
                <a:lnTo>
                  <a:pt x="536" y="1496"/>
                </a:lnTo>
                <a:lnTo>
                  <a:pt x="571" y="1521"/>
                </a:lnTo>
                <a:lnTo>
                  <a:pt x="606" y="1544"/>
                </a:lnTo>
                <a:lnTo>
                  <a:pt x="641" y="1564"/>
                </a:lnTo>
                <a:lnTo>
                  <a:pt x="679" y="1582"/>
                </a:lnTo>
                <a:lnTo>
                  <a:pt x="718" y="1597"/>
                </a:lnTo>
                <a:lnTo>
                  <a:pt x="759" y="1608"/>
                </a:lnTo>
                <a:lnTo>
                  <a:pt x="803" y="1617"/>
                </a:lnTo>
                <a:lnTo>
                  <a:pt x="849" y="1623"/>
                </a:lnTo>
                <a:lnTo>
                  <a:pt x="899" y="1625"/>
                </a:lnTo>
                <a:lnTo>
                  <a:pt x="899" y="1587"/>
                </a:lnTo>
                <a:lnTo>
                  <a:pt x="906" y="1587"/>
                </a:lnTo>
                <a:lnTo>
                  <a:pt x="915" y="1589"/>
                </a:lnTo>
                <a:lnTo>
                  <a:pt x="924" y="1591"/>
                </a:lnTo>
                <a:lnTo>
                  <a:pt x="933" y="1593"/>
                </a:lnTo>
                <a:lnTo>
                  <a:pt x="941" y="1594"/>
                </a:lnTo>
                <a:lnTo>
                  <a:pt x="948" y="1594"/>
                </a:lnTo>
                <a:lnTo>
                  <a:pt x="956" y="1592"/>
                </a:lnTo>
                <a:lnTo>
                  <a:pt x="961" y="1587"/>
                </a:lnTo>
                <a:lnTo>
                  <a:pt x="965" y="1580"/>
                </a:lnTo>
                <a:lnTo>
                  <a:pt x="967" y="1568"/>
                </a:lnTo>
                <a:lnTo>
                  <a:pt x="967" y="1553"/>
                </a:lnTo>
                <a:lnTo>
                  <a:pt x="965" y="1537"/>
                </a:lnTo>
                <a:lnTo>
                  <a:pt x="962" y="1521"/>
                </a:lnTo>
                <a:lnTo>
                  <a:pt x="957" y="1503"/>
                </a:lnTo>
                <a:lnTo>
                  <a:pt x="950" y="1487"/>
                </a:lnTo>
                <a:lnTo>
                  <a:pt x="943" y="1471"/>
                </a:lnTo>
                <a:lnTo>
                  <a:pt x="934" y="1459"/>
                </a:lnTo>
                <a:lnTo>
                  <a:pt x="924" y="1450"/>
                </a:lnTo>
                <a:lnTo>
                  <a:pt x="913" y="1444"/>
                </a:lnTo>
                <a:lnTo>
                  <a:pt x="898" y="1438"/>
                </a:lnTo>
                <a:lnTo>
                  <a:pt x="882" y="1432"/>
                </a:lnTo>
                <a:lnTo>
                  <a:pt x="863" y="1427"/>
                </a:lnTo>
                <a:lnTo>
                  <a:pt x="844" y="1425"/>
                </a:lnTo>
                <a:lnTo>
                  <a:pt x="826" y="1425"/>
                </a:lnTo>
                <a:close/>
                <a:moveTo>
                  <a:pt x="454" y="1374"/>
                </a:moveTo>
                <a:lnTo>
                  <a:pt x="495" y="1466"/>
                </a:lnTo>
                <a:lnTo>
                  <a:pt x="619" y="1389"/>
                </a:lnTo>
                <a:lnTo>
                  <a:pt x="619" y="1382"/>
                </a:lnTo>
                <a:lnTo>
                  <a:pt x="454" y="1374"/>
                </a:lnTo>
                <a:close/>
                <a:moveTo>
                  <a:pt x="734" y="1260"/>
                </a:moveTo>
                <a:lnTo>
                  <a:pt x="747" y="1280"/>
                </a:lnTo>
                <a:lnTo>
                  <a:pt x="763" y="1297"/>
                </a:lnTo>
                <a:lnTo>
                  <a:pt x="781" y="1312"/>
                </a:lnTo>
                <a:lnTo>
                  <a:pt x="801" y="1326"/>
                </a:lnTo>
                <a:lnTo>
                  <a:pt x="822" y="1339"/>
                </a:lnTo>
                <a:lnTo>
                  <a:pt x="866" y="1361"/>
                </a:lnTo>
                <a:lnTo>
                  <a:pt x="889" y="1371"/>
                </a:lnTo>
                <a:lnTo>
                  <a:pt x="911" y="1382"/>
                </a:lnTo>
                <a:lnTo>
                  <a:pt x="932" y="1394"/>
                </a:lnTo>
                <a:lnTo>
                  <a:pt x="953" y="1407"/>
                </a:lnTo>
                <a:lnTo>
                  <a:pt x="971" y="1422"/>
                </a:lnTo>
                <a:lnTo>
                  <a:pt x="989" y="1439"/>
                </a:lnTo>
                <a:lnTo>
                  <a:pt x="1002" y="1459"/>
                </a:lnTo>
                <a:lnTo>
                  <a:pt x="1014" y="1481"/>
                </a:lnTo>
                <a:lnTo>
                  <a:pt x="1023" y="1481"/>
                </a:lnTo>
                <a:lnTo>
                  <a:pt x="1031" y="1260"/>
                </a:lnTo>
                <a:lnTo>
                  <a:pt x="989" y="1268"/>
                </a:lnTo>
                <a:lnTo>
                  <a:pt x="948" y="1271"/>
                </a:lnTo>
                <a:lnTo>
                  <a:pt x="908" y="1272"/>
                </a:lnTo>
                <a:lnTo>
                  <a:pt x="868" y="1270"/>
                </a:lnTo>
                <a:lnTo>
                  <a:pt x="826" y="1267"/>
                </a:lnTo>
                <a:lnTo>
                  <a:pt x="782" y="1263"/>
                </a:lnTo>
                <a:lnTo>
                  <a:pt x="734" y="1260"/>
                </a:lnTo>
                <a:close/>
                <a:moveTo>
                  <a:pt x="429" y="1245"/>
                </a:moveTo>
                <a:lnTo>
                  <a:pt x="437" y="1351"/>
                </a:lnTo>
                <a:lnTo>
                  <a:pt x="553" y="1306"/>
                </a:lnTo>
                <a:lnTo>
                  <a:pt x="429" y="1245"/>
                </a:lnTo>
                <a:close/>
                <a:moveTo>
                  <a:pt x="223" y="1245"/>
                </a:moveTo>
                <a:lnTo>
                  <a:pt x="247" y="1405"/>
                </a:lnTo>
                <a:lnTo>
                  <a:pt x="355" y="1435"/>
                </a:lnTo>
                <a:lnTo>
                  <a:pt x="338" y="1420"/>
                </a:lnTo>
                <a:lnTo>
                  <a:pt x="223" y="1245"/>
                </a:lnTo>
                <a:close/>
                <a:moveTo>
                  <a:pt x="1014" y="1176"/>
                </a:moveTo>
                <a:lnTo>
                  <a:pt x="998" y="1191"/>
                </a:lnTo>
                <a:lnTo>
                  <a:pt x="980" y="1201"/>
                </a:lnTo>
                <a:lnTo>
                  <a:pt x="959" y="1208"/>
                </a:lnTo>
                <a:lnTo>
                  <a:pt x="937" y="1213"/>
                </a:lnTo>
                <a:lnTo>
                  <a:pt x="915" y="1215"/>
                </a:lnTo>
                <a:lnTo>
                  <a:pt x="891" y="1216"/>
                </a:lnTo>
                <a:lnTo>
                  <a:pt x="866" y="1217"/>
                </a:lnTo>
                <a:lnTo>
                  <a:pt x="814" y="1217"/>
                </a:lnTo>
                <a:lnTo>
                  <a:pt x="786" y="1218"/>
                </a:lnTo>
                <a:lnTo>
                  <a:pt x="759" y="1222"/>
                </a:lnTo>
                <a:lnTo>
                  <a:pt x="762" y="1223"/>
                </a:lnTo>
                <a:lnTo>
                  <a:pt x="768" y="1224"/>
                </a:lnTo>
                <a:lnTo>
                  <a:pt x="779" y="1226"/>
                </a:lnTo>
                <a:lnTo>
                  <a:pt x="793" y="1229"/>
                </a:lnTo>
                <a:lnTo>
                  <a:pt x="809" y="1231"/>
                </a:lnTo>
                <a:lnTo>
                  <a:pt x="828" y="1234"/>
                </a:lnTo>
                <a:lnTo>
                  <a:pt x="849" y="1235"/>
                </a:lnTo>
                <a:lnTo>
                  <a:pt x="871" y="1237"/>
                </a:lnTo>
                <a:lnTo>
                  <a:pt x="893" y="1237"/>
                </a:lnTo>
                <a:lnTo>
                  <a:pt x="915" y="1235"/>
                </a:lnTo>
                <a:lnTo>
                  <a:pt x="938" y="1233"/>
                </a:lnTo>
                <a:lnTo>
                  <a:pt x="959" y="1228"/>
                </a:lnTo>
                <a:lnTo>
                  <a:pt x="979" y="1221"/>
                </a:lnTo>
                <a:lnTo>
                  <a:pt x="996" y="1212"/>
                </a:lnTo>
                <a:lnTo>
                  <a:pt x="1011" y="1199"/>
                </a:lnTo>
                <a:lnTo>
                  <a:pt x="1023" y="1184"/>
                </a:lnTo>
                <a:lnTo>
                  <a:pt x="1014" y="1176"/>
                </a:lnTo>
                <a:close/>
                <a:moveTo>
                  <a:pt x="429" y="1077"/>
                </a:moveTo>
                <a:lnTo>
                  <a:pt x="421" y="1207"/>
                </a:lnTo>
                <a:lnTo>
                  <a:pt x="437" y="1207"/>
                </a:lnTo>
                <a:lnTo>
                  <a:pt x="528" y="1229"/>
                </a:lnTo>
                <a:lnTo>
                  <a:pt x="429" y="1077"/>
                </a:lnTo>
                <a:close/>
                <a:moveTo>
                  <a:pt x="775" y="1039"/>
                </a:moveTo>
                <a:lnTo>
                  <a:pt x="784" y="1061"/>
                </a:lnTo>
                <a:lnTo>
                  <a:pt x="794" y="1081"/>
                </a:lnTo>
                <a:lnTo>
                  <a:pt x="803" y="1100"/>
                </a:lnTo>
                <a:lnTo>
                  <a:pt x="812" y="1117"/>
                </a:lnTo>
                <a:lnTo>
                  <a:pt x="822" y="1131"/>
                </a:lnTo>
                <a:lnTo>
                  <a:pt x="833" y="1143"/>
                </a:lnTo>
                <a:lnTo>
                  <a:pt x="846" y="1153"/>
                </a:lnTo>
                <a:lnTo>
                  <a:pt x="860" y="1162"/>
                </a:lnTo>
                <a:lnTo>
                  <a:pt x="875" y="1167"/>
                </a:lnTo>
                <a:lnTo>
                  <a:pt x="893" y="1169"/>
                </a:lnTo>
                <a:lnTo>
                  <a:pt x="913" y="1169"/>
                </a:lnTo>
                <a:lnTo>
                  <a:pt x="936" y="1167"/>
                </a:lnTo>
                <a:lnTo>
                  <a:pt x="961" y="1162"/>
                </a:lnTo>
                <a:lnTo>
                  <a:pt x="990" y="1153"/>
                </a:lnTo>
                <a:lnTo>
                  <a:pt x="969" y="1142"/>
                </a:lnTo>
                <a:lnTo>
                  <a:pt x="946" y="1130"/>
                </a:lnTo>
                <a:lnTo>
                  <a:pt x="922" y="1117"/>
                </a:lnTo>
                <a:lnTo>
                  <a:pt x="874" y="1088"/>
                </a:lnTo>
                <a:lnTo>
                  <a:pt x="851" y="1075"/>
                </a:lnTo>
                <a:lnTo>
                  <a:pt x="829" y="1063"/>
                </a:lnTo>
                <a:lnTo>
                  <a:pt x="809" y="1052"/>
                </a:lnTo>
                <a:lnTo>
                  <a:pt x="791" y="1044"/>
                </a:lnTo>
                <a:lnTo>
                  <a:pt x="775" y="1039"/>
                </a:lnTo>
                <a:close/>
                <a:moveTo>
                  <a:pt x="676" y="1039"/>
                </a:moveTo>
                <a:lnTo>
                  <a:pt x="693" y="1199"/>
                </a:lnTo>
                <a:lnTo>
                  <a:pt x="792" y="1176"/>
                </a:lnTo>
                <a:lnTo>
                  <a:pt x="784" y="1161"/>
                </a:lnTo>
                <a:lnTo>
                  <a:pt x="776" y="1144"/>
                </a:lnTo>
                <a:lnTo>
                  <a:pt x="768" y="1126"/>
                </a:lnTo>
                <a:lnTo>
                  <a:pt x="760" y="1108"/>
                </a:lnTo>
                <a:lnTo>
                  <a:pt x="751" y="1091"/>
                </a:lnTo>
                <a:lnTo>
                  <a:pt x="742" y="1075"/>
                </a:lnTo>
                <a:lnTo>
                  <a:pt x="734" y="1061"/>
                </a:lnTo>
                <a:lnTo>
                  <a:pt x="726" y="1052"/>
                </a:lnTo>
                <a:lnTo>
                  <a:pt x="718" y="1047"/>
                </a:lnTo>
                <a:lnTo>
                  <a:pt x="706" y="1043"/>
                </a:lnTo>
                <a:lnTo>
                  <a:pt x="696" y="1042"/>
                </a:lnTo>
                <a:lnTo>
                  <a:pt x="684" y="1040"/>
                </a:lnTo>
                <a:lnTo>
                  <a:pt x="676" y="1039"/>
                </a:lnTo>
                <a:close/>
                <a:moveTo>
                  <a:pt x="324" y="1024"/>
                </a:moveTo>
                <a:lnTo>
                  <a:pt x="313" y="1025"/>
                </a:lnTo>
                <a:lnTo>
                  <a:pt x="302" y="1026"/>
                </a:lnTo>
                <a:lnTo>
                  <a:pt x="289" y="1029"/>
                </a:lnTo>
                <a:lnTo>
                  <a:pt x="277" y="1032"/>
                </a:lnTo>
                <a:lnTo>
                  <a:pt x="264" y="1037"/>
                </a:lnTo>
                <a:lnTo>
                  <a:pt x="253" y="1044"/>
                </a:lnTo>
                <a:lnTo>
                  <a:pt x="243" y="1054"/>
                </a:lnTo>
                <a:lnTo>
                  <a:pt x="236" y="1064"/>
                </a:lnTo>
                <a:lnTo>
                  <a:pt x="231" y="1077"/>
                </a:lnTo>
                <a:lnTo>
                  <a:pt x="228" y="1101"/>
                </a:lnTo>
                <a:lnTo>
                  <a:pt x="230" y="1126"/>
                </a:lnTo>
                <a:lnTo>
                  <a:pt x="235" y="1154"/>
                </a:lnTo>
                <a:lnTo>
                  <a:pt x="243" y="1182"/>
                </a:lnTo>
                <a:lnTo>
                  <a:pt x="254" y="1210"/>
                </a:lnTo>
                <a:lnTo>
                  <a:pt x="267" y="1238"/>
                </a:lnTo>
                <a:lnTo>
                  <a:pt x="282" y="1266"/>
                </a:lnTo>
                <a:lnTo>
                  <a:pt x="300" y="1292"/>
                </a:lnTo>
                <a:lnTo>
                  <a:pt x="318" y="1317"/>
                </a:lnTo>
                <a:lnTo>
                  <a:pt x="338" y="1339"/>
                </a:lnTo>
                <a:lnTo>
                  <a:pt x="358" y="1358"/>
                </a:lnTo>
                <a:lnTo>
                  <a:pt x="379" y="1374"/>
                </a:lnTo>
                <a:lnTo>
                  <a:pt x="371" y="1100"/>
                </a:lnTo>
                <a:lnTo>
                  <a:pt x="359" y="1099"/>
                </a:lnTo>
                <a:lnTo>
                  <a:pt x="334" y="1098"/>
                </a:lnTo>
                <a:lnTo>
                  <a:pt x="323" y="1095"/>
                </a:lnTo>
                <a:lnTo>
                  <a:pt x="313" y="1092"/>
                </a:lnTo>
                <a:lnTo>
                  <a:pt x="305" y="1085"/>
                </a:lnTo>
                <a:lnTo>
                  <a:pt x="303" y="1078"/>
                </a:lnTo>
                <a:lnTo>
                  <a:pt x="305" y="1070"/>
                </a:lnTo>
                <a:lnTo>
                  <a:pt x="310" y="1061"/>
                </a:lnTo>
                <a:lnTo>
                  <a:pt x="317" y="1052"/>
                </a:lnTo>
                <a:lnTo>
                  <a:pt x="325" y="1043"/>
                </a:lnTo>
                <a:lnTo>
                  <a:pt x="333" y="1033"/>
                </a:lnTo>
                <a:lnTo>
                  <a:pt x="338" y="1024"/>
                </a:lnTo>
                <a:lnTo>
                  <a:pt x="324" y="1024"/>
                </a:lnTo>
                <a:close/>
                <a:moveTo>
                  <a:pt x="891" y="917"/>
                </a:moveTo>
                <a:lnTo>
                  <a:pt x="893" y="938"/>
                </a:lnTo>
                <a:lnTo>
                  <a:pt x="895" y="960"/>
                </a:lnTo>
                <a:lnTo>
                  <a:pt x="895" y="984"/>
                </a:lnTo>
                <a:lnTo>
                  <a:pt x="896" y="1007"/>
                </a:lnTo>
                <a:lnTo>
                  <a:pt x="898" y="1030"/>
                </a:lnTo>
                <a:lnTo>
                  <a:pt x="901" y="1052"/>
                </a:lnTo>
                <a:lnTo>
                  <a:pt x="906" y="1073"/>
                </a:lnTo>
                <a:lnTo>
                  <a:pt x="915" y="1092"/>
                </a:lnTo>
                <a:lnTo>
                  <a:pt x="981" y="1108"/>
                </a:lnTo>
                <a:lnTo>
                  <a:pt x="976" y="1090"/>
                </a:lnTo>
                <a:lnTo>
                  <a:pt x="971" y="1071"/>
                </a:lnTo>
                <a:lnTo>
                  <a:pt x="969" y="1054"/>
                </a:lnTo>
                <a:lnTo>
                  <a:pt x="966" y="1035"/>
                </a:lnTo>
                <a:lnTo>
                  <a:pt x="964" y="1018"/>
                </a:lnTo>
                <a:lnTo>
                  <a:pt x="960" y="1001"/>
                </a:lnTo>
                <a:lnTo>
                  <a:pt x="957" y="985"/>
                </a:lnTo>
                <a:lnTo>
                  <a:pt x="952" y="970"/>
                </a:lnTo>
                <a:lnTo>
                  <a:pt x="946" y="956"/>
                </a:lnTo>
                <a:lnTo>
                  <a:pt x="937" y="944"/>
                </a:lnTo>
                <a:lnTo>
                  <a:pt x="925" y="933"/>
                </a:lnTo>
                <a:lnTo>
                  <a:pt x="909" y="924"/>
                </a:lnTo>
                <a:lnTo>
                  <a:pt x="891" y="917"/>
                </a:lnTo>
                <a:close/>
                <a:moveTo>
                  <a:pt x="495" y="864"/>
                </a:moveTo>
                <a:lnTo>
                  <a:pt x="445" y="1024"/>
                </a:lnTo>
                <a:lnTo>
                  <a:pt x="459" y="1037"/>
                </a:lnTo>
                <a:lnTo>
                  <a:pt x="471" y="1052"/>
                </a:lnTo>
                <a:lnTo>
                  <a:pt x="482" y="1066"/>
                </a:lnTo>
                <a:lnTo>
                  <a:pt x="504" y="1097"/>
                </a:lnTo>
                <a:lnTo>
                  <a:pt x="515" y="1111"/>
                </a:lnTo>
                <a:lnTo>
                  <a:pt x="528" y="1125"/>
                </a:lnTo>
                <a:lnTo>
                  <a:pt x="543" y="1136"/>
                </a:lnTo>
                <a:lnTo>
                  <a:pt x="561" y="1146"/>
                </a:lnTo>
                <a:lnTo>
                  <a:pt x="561" y="1138"/>
                </a:lnTo>
                <a:lnTo>
                  <a:pt x="495" y="864"/>
                </a:lnTo>
                <a:close/>
                <a:moveTo>
                  <a:pt x="971" y="749"/>
                </a:moveTo>
                <a:lnTo>
                  <a:pt x="959" y="751"/>
                </a:lnTo>
                <a:lnTo>
                  <a:pt x="946" y="755"/>
                </a:lnTo>
                <a:lnTo>
                  <a:pt x="934" y="762"/>
                </a:lnTo>
                <a:lnTo>
                  <a:pt x="924" y="773"/>
                </a:lnTo>
                <a:lnTo>
                  <a:pt x="920" y="780"/>
                </a:lnTo>
                <a:lnTo>
                  <a:pt x="917" y="792"/>
                </a:lnTo>
                <a:lnTo>
                  <a:pt x="916" y="806"/>
                </a:lnTo>
                <a:lnTo>
                  <a:pt x="915" y="820"/>
                </a:lnTo>
                <a:lnTo>
                  <a:pt x="915" y="849"/>
                </a:lnTo>
                <a:lnTo>
                  <a:pt x="932" y="856"/>
                </a:lnTo>
                <a:lnTo>
                  <a:pt x="942" y="847"/>
                </a:lnTo>
                <a:lnTo>
                  <a:pt x="951" y="837"/>
                </a:lnTo>
                <a:lnTo>
                  <a:pt x="960" y="828"/>
                </a:lnTo>
                <a:lnTo>
                  <a:pt x="969" y="822"/>
                </a:lnTo>
                <a:lnTo>
                  <a:pt x="977" y="817"/>
                </a:lnTo>
                <a:lnTo>
                  <a:pt x="984" y="817"/>
                </a:lnTo>
                <a:lnTo>
                  <a:pt x="991" y="822"/>
                </a:lnTo>
                <a:lnTo>
                  <a:pt x="995" y="828"/>
                </a:lnTo>
                <a:lnTo>
                  <a:pt x="996" y="838"/>
                </a:lnTo>
                <a:lnTo>
                  <a:pt x="995" y="850"/>
                </a:lnTo>
                <a:lnTo>
                  <a:pt x="992" y="862"/>
                </a:lnTo>
                <a:lnTo>
                  <a:pt x="989" y="877"/>
                </a:lnTo>
                <a:lnTo>
                  <a:pt x="983" y="891"/>
                </a:lnTo>
                <a:lnTo>
                  <a:pt x="979" y="905"/>
                </a:lnTo>
                <a:lnTo>
                  <a:pt x="973" y="917"/>
                </a:lnTo>
                <a:lnTo>
                  <a:pt x="977" y="918"/>
                </a:lnTo>
                <a:lnTo>
                  <a:pt x="982" y="919"/>
                </a:lnTo>
                <a:lnTo>
                  <a:pt x="988" y="919"/>
                </a:lnTo>
                <a:lnTo>
                  <a:pt x="994" y="917"/>
                </a:lnTo>
                <a:lnTo>
                  <a:pt x="1002" y="914"/>
                </a:lnTo>
                <a:lnTo>
                  <a:pt x="1012" y="908"/>
                </a:lnTo>
                <a:lnTo>
                  <a:pt x="1023" y="898"/>
                </a:lnTo>
                <a:lnTo>
                  <a:pt x="1026" y="891"/>
                </a:lnTo>
                <a:lnTo>
                  <a:pt x="1029" y="881"/>
                </a:lnTo>
                <a:lnTo>
                  <a:pt x="1032" y="867"/>
                </a:lnTo>
                <a:lnTo>
                  <a:pt x="1034" y="852"/>
                </a:lnTo>
                <a:lnTo>
                  <a:pt x="1035" y="836"/>
                </a:lnTo>
                <a:lnTo>
                  <a:pt x="1036" y="820"/>
                </a:lnTo>
                <a:lnTo>
                  <a:pt x="1036" y="805"/>
                </a:lnTo>
                <a:lnTo>
                  <a:pt x="1035" y="790"/>
                </a:lnTo>
                <a:lnTo>
                  <a:pt x="1034" y="780"/>
                </a:lnTo>
                <a:lnTo>
                  <a:pt x="1031" y="773"/>
                </a:lnTo>
                <a:lnTo>
                  <a:pt x="1025" y="767"/>
                </a:lnTo>
                <a:lnTo>
                  <a:pt x="1018" y="761"/>
                </a:lnTo>
                <a:lnTo>
                  <a:pt x="1008" y="756"/>
                </a:lnTo>
                <a:lnTo>
                  <a:pt x="997" y="752"/>
                </a:lnTo>
                <a:lnTo>
                  <a:pt x="984" y="750"/>
                </a:lnTo>
                <a:lnTo>
                  <a:pt x="971" y="749"/>
                </a:lnTo>
                <a:close/>
                <a:moveTo>
                  <a:pt x="585" y="724"/>
                </a:moveTo>
                <a:lnTo>
                  <a:pt x="569" y="727"/>
                </a:lnTo>
                <a:lnTo>
                  <a:pt x="558" y="734"/>
                </a:lnTo>
                <a:lnTo>
                  <a:pt x="550" y="745"/>
                </a:lnTo>
                <a:lnTo>
                  <a:pt x="544" y="757"/>
                </a:lnTo>
                <a:lnTo>
                  <a:pt x="543" y="777"/>
                </a:lnTo>
                <a:lnTo>
                  <a:pt x="543" y="801"/>
                </a:lnTo>
                <a:lnTo>
                  <a:pt x="544" y="827"/>
                </a:lnTo>
                <a:lnTo>
                  <a:pt x="547" y="855"/>
                </a:lnTo>
                <a:lnTo>
                  <a:pt x="558" y="916"/>
                </a:lnTo>
                <a:lnTo>
                  <a:pt x="565" y="946"/>
                </a:lnTo>
                <a:lnTo>
                  <a:pt x="572" y="977"/>
                </a:lnTo>
                <a:lnTo>
                  <a:pt x="578" y="1005"/>
                </a:lnTo>
                <a:lnTo>
                  <a:pt x="586" y="1032"/>
                </a:lnTo>
                <a:lnTo>
                  <a:pt x="602" y="1032"/>
                </a:lnTo>
                <a:lnTo>
                  <a:pt x="604" y="993"/>
                </a:lnTo>
                <a:lnTo>
                  <a:pt x="609" y="958"/>
                </a:lnTo>
                <a:lnTo>
                  <a:pt x="617" y="923"/>
                </a:lnTo>
                <a:lnTo>
                  <a:pt x="627" y="892"/>
                </a:lnTo>
                <a:lnTo>
                  <a:pt x="639" y="861"/>
                </a:lnTo>
                <a:lnTo>
                  <a:pt x="652" y="834"/>
                </a:lnTo>
                <a:lnTo>
                  <a:pt x="640" y="828"/>
                </a:lnTo>
                <a:lnTo>
                  <a:pt x="628" y="823"/>
                </a:lnTo>
                <a:lnTo>
                  <a:pt x="602" y="812"/>
                </a:lnTo>
                <a:lnTo>
                  <a:pt x="592" y="808"/>
                </a:lnTo>
                <a:lnTo>
                  <a:pt x="584" y="804"/>
                </a:lnTo>
                <a:lnTo>
                  <a:pt x="580" y="801"/>
                </a:lnTo>
                <a:lnTo>
                  <a:pt x="576" y="793"/>
                </a:lnTo>
                <a:lnTo>
                  <a:pt x="574" y="784"/>
                </a:lnTo>
                <a:lnTo>
                  <a:pt x="575" y="773"/>
                </a:lnTo>
                <a:lnTo>
                  <a:pt x="579" y="764"/>
                </a:lnTo>
                <a:lnTo>
                  <a:pt x="586" y="756"/>
                </a:lnTo>
                <a:lnTo>
                  <a:pt x="595" y="751"/>
                </a:lnTo>
                <a:lnTo>
                  <a:pt x="605" y="750"/>
                </a:lnTo>
                <a:lnTo>
                  <a:pt x="616" y="751"/>
                </a:lnTo>
                <a:lnTo>
                  <a:pt x="626" y="752"/>
                </a:lnTo>
                <a:lnTo>
                  <a:pt x="635" y="755"/>
                </a:lnTo>
                <a:lnTo>
                  <a:pt x="643" y="757"/>
                </a:lnTo>
                <a:lnTo>
                  <a:pt x="642" y="756"/>
                </a:lnTo>
                <a:lnTo>
                  <a:pt x="640" y="751"/>
                </a:lnTo>
                <a:lnTo>
                  <a:pt x="635" y="746"/>
                </a:lnTo>
                <a:lnTo>
                  <a:pt x="629" y="739"/>
                </a:lnTo>
                <a:lnTo>
                  <a:pt x="620" y="732"/>
                </a:lnTo>
                <a:lnTo>
                  <a:pt x="610" y="727"/>
                </a:lnTo>
                <a:lnTo>
                  <a:pt x="598" y="724"/>
                </a:lnTo>
                <a:lnTo>
                  <a:pt x="585" y="724"/>
                </a:lnTo>
                <a:close/>
                <a:moveTo>
                  <a:pt x="792" y="666"/>
                </a:moveTo>
                <a:lnTo>
                  <a:pt x="783" y="694"/>
                </a:lnTo>
                <a:lnTo>
                  <a:pt x="770" y="723"/>
                </a:lnTo>
                <a:lnTo>
                  <a:pt x="756" y="752"/>
                </a:lnTo>
                <a:lnTo>
                  <a:pt x="741" y="783"/>
                </a:lnTo>
                <a:lnTo>
                  <a:pt x="726" y="814"/>
                </a:lnTo>
                <a:lnTo>
                  <a:pt x="712" y="845"/>
                </a:lnTo>
                <a:lnTo>
                  <a:pt x="699" y="878"/>
                </a:lnTo>
                <a:lnTo>
                  <a:pt x="690" y="909"/>
                </a:lnTo>
                <a:lnTo>
                  <a:pt x="684" y="940"/>
                </a:lnTo>
                <a:lnTo>
                  <a:pt x="681" y="971"/>
                </a:lnTo>
                <a:lnTo>
                  <a:pt x="685" y="1001"/>
                </a:lnTo>
                <a:lnTo>
                  <a:pt x="716" y="998"/>
                </a:lnTo>
                <a:lnTo>
                  <a:pt x="745" y="998"/>
                </a:lnTo>
                <a:lnTo>
                  <a:pt x="772" y="999"/>
                </a:lnTo>
                <a:lnTo>
                  <a:pt x="798" y="1004"/>
                </a:lnTo>
                <a:lnTo>
                  <a:pt x="824" y="1010"/>
                </a:lnTo>
                <a:lnTo>
                  <a:pt x="849" y="1016"/>
                </a:lnTo>
                <a:lnTo>
                  <a:pt x="850" y="1011"/>
                </a:lnTo>
                <a:lnTo>
                  <a:pt x="851" y="1003"/>
                </a:lnTo>
                <a:lnTo>
                  <a:pt x="850" y="992"/>
                </a:lnTo>
                <a:lnTo>
                  <a:pt x="849" y="978"/>
                </a:lnTo>
                <a:lnTo>
                  <a:pt x="846" y="962"/>
                </a:lnTo>
                <a:lnTo>
                  <a:pt x="840" y="945"/>
                </a:lnTo>
                <a:lnTo>
                  <a:pt x="832" y="927"/>
                </a:lnTo>
                <a:lnTo>
                  <a:pt x="820" y="908"/>
                </a:lnTo>
                <a:lnTo>
                  <a:pt x="805" y="888"/>
                </a:lnTo>
                <a:lnTo>
                  <a:pt x="784" y="868"/>
                </a:lnTo>
                <a:lnTo>
                  <a:pt x="759" y="849"/>
                </a:lnTo>
                <a:lnTo>
                  <a:pt x="874" y="856"/>
                </a:lnTo>
                <a:lnTo>
                  <a:pt x="871" y="831"/>
                </a:lnTo>
                <a:lnTo>
                  <a:pt x="874" y="806"/>
                </a:lnTo>
                <a:lnTo>
                  <a:pt x="882" y="783"/>
                </a:lnTo>
                <a:lnTo>
                  <a:pt x="893" y="761"/>
                </a:lnTo>
                <a:lnTo>
                  <a:pt x="907" y="741"/>
                </a:lnTo>
                <a:lnTo>
                  <a:pt x="926" y="725"/>
                </a:lnTo>
                <a:lnTo>
                  <a:pt x="946" y="713"/>
                </a:lnTo>
                <a:lnTo>
                  <a:pt x="967" y="704"/>
                </a:lnTo>
                <a:lnTo>
                  <a:pt x="927" y="702"/>
                </a:lnTo>
                <a:lnTo>
                  <a:pt x="890" y="696"/>
                </a:lnTo>
                <a:lnTo>
                  <a:pt x="855" y="687"/>
                </a:lnTo>
                <a:lnTo>
                  <a:pt x="823" y="677"/>
                </a:lnTo>
                <a:lnTo>
                  <a:pt x="792" y="666"/>
                </a:lnTo>
                <a:close/>
                <a:moveTo>
                  <a:pt x="825" y="559"/>
                </a:moveTo>
                <a:lnTo>
                  <a:pt x="808" y="643"/>
                </a:lnTo>
                <a:lnTo>
                  <a:pt x="834" y="638"/>
                </a:lnTo>
                <a:lnTo>
                  <a:pt x="861" y="637"/>
                </a:lnTo>
                <a:lnTo>
                  <a:pt x="888" y="638"/>
                </a:lnTo>
                <a:lnTo>
                  <a:pt x="915" y="642"/>
                </a:lnTo>
                <a:lnTo>
                  <a:pt x="941" y="646"/>
                </a:lnTo>
                <a:lnTo>
                  <a:pt x="965" y="651"/>
                </a:lnTo>
                <a:lnTo>
                  <a:pt x="825" y="559"/>
                </a:lnTo>
                <a:close/>
                <a:moveTo>
                  <a:pt x="849" y="438"/>
                </a:moveTo>
                <a:lnTo>
                  <a:pt x="841" y="530"/>
                </a:lnTo>
                <a:lnTo>
                  <a:pt x="965" y="567"/>
                </a:lnTo>
                <a:lnTo>
                  <a:pt x="849" y="438"/>
                </a:lnTo>
                <a:close/>
                <a:moveTo>
                  <a:pt x="1050" y="0"/>
                </a:moveTo>
                <a:lnTo>
                  <a:pt x="1050" y="14"/>
                </a:lnTo>
                <a:lnTo>
                  <a:pt x="1051" y="29"/>
                </a:lnTo>
                <a:lnTo>
                  <a:pt x="1051" y="257"/>
                </a:lnTo>
                <a:lnTo>
                  <a:pt x="1052" y="302"/>
                </a:lnTo>
                <a:lnTo>
                  <a:pt x="1052" y="933"/>
                </a:lnTo>
                <a:lnTo>
                  <a:pt x="1051" y="933"/>
                </a:lnTo>
                <a:lnTo>
                  <a:pt x="1050" y="932"/>
                </a:lnTo>
                <a:lnTo>
                  <a:pt x="1048" y="931"/>
                </a:lnTo>
                <a:lnTo>
                  <a:pt x="1041" y="931"/>
                </a:lnTo>
                <a:lnTo>
                  <a:pt x="1039" y="933"/>
                </a:lnTo>
                <a:lnTo>
                  <a:pt x="1036" y="936"/>
                </a:lnTo>
                <a:lnTo>
                  <a:pt x="1021" y="965"/>
                </a:lnTo>
                <a:lnTo>
                  <a:pt x="1014" y="978"/>
                </a:lnTo>
                <a:lnTo>
                  <a:pt x="1008" y="993"/>
                </a:lnTo>
                <a:lnTo>
                  <a:pt x="1003" y="1009"/>
                </a:lnTo>
                <a:lnTo>
                  <a:pt x="1000" y="1025"/>
                </a:lnTo>
                <a:lnTo>
                  <a:pt x="997" y="1040"/>
                </a:lnTo>
                <a:lnTo>
                  <a:pt x="998" y="1054"/>
                </a:lnTo>
                <a:lnTo>
                  <a:pt x="1002" y="1070"/>
                </a:lnTo>
                <a:lnTo>
                  <a:pt x="1006" y="1081"/>
                </a:lnTo>
                <a:lnTo>
                  <a:pt x="1012" y="1091"/>
                </a:lnTo>
                <a:lnTo>
                  <a:pt x="1019" y="1096"/>
                </a:lnTo>
                <a:lnTo>
                  <a:pt x="1026" y="1099"/>
                </a:lnTo>
                <a:lnTo>
                  <a:pt x="1035" y="1101"/>
                </a:lnTo>
                <a:lnTo>
                  <a:pt x="1044" y="1101"/>
                </a:lnTo>
                <a:lnTo>
                  <a:pt x="1052" y="1099"/>
                </a:lnTo>
                <a:lnTo>
                  <a:pt x="1052" y="1610"/>
                </a:lnTo>
                <a:lnTo>
                  <a:pt x="932" y="1610"/>
                </a:lnTo>
                <a:lnTo>
                  <a:pt x="932" y="1633"/>
                </a:lnTo>
                <a:lnTo>
                  <a:pt x="1052" y="1633"/>
                </a:lnTo>
                <a:lnTo>
                  <a:pt x="1052" y="1671"/>
                </a:lnTo>
                <a:lnTo>
                  <a:pt x="1031" y="1671"/>
                </a:lnTo>
                <a:lnTo>
                  <a:pt x="1027" y="1682"/>
                </a:lnTo>
                <a:lnTo>
                  <a:pt x="1025" y="1693"/>
                </a:lnTo>
                <a:lnTo>
                  <a:pt x="1021" y="1705"/>
                </a:lnTo>
                <a:lnTo>
                  <a:pt x="1014" y="1717"/>
                </a:lnTo>
                <a:lnTo>
                  <a:pt x="1008" y="1722"/>
                </a:lnTo>
                <a:lnTo>
                  <a:pt x="998" y="1726"/>
                </a:lnTo>
                <a:lnTo>
                  <a:pt x="985" y="1730"/>
                </a:lnTo>
                <a:lnTo>
                  <a:pt x="941" y="1740"/>
                </a:lnTo>
                <a:lnTo>
                  <a:pt x="929" y="1745"/>
                </a:lnTo>
                <a:lnTo>
                  <a:pt x="920" y="1749"/>
                </a:lnTo>
                <a:lnTo>
                  <a:pt x="915" y="1755"/>
                </a:lnTo>
                <a:lnTo>
                  <a:pt x="914" y="1768"/>
                </a:lnTo>
                <a:lnTo>
                  <a:pt x="915" y="1778"/>
                </a:lnTo>
                <a:lnTo>
                  <a:pt x="921" y="1787"/>
                </a:lnTo>
                <a:lnTo>
                  <a:pt x="928" y="1794"/>
                </a:lnTo>
                <a:lnTo>
                  <a:pt x="937" y="1799"/>
                </a:lnTo>
                <a:lnTo>
                  <a:pt x="948" y="1801"/>
                </a:lnTo>
                <a:lnTo>
                  <a:pt x="963" y="1804"/>
                </a:lnTo>
                <a:lnTo>
                  <a:pt x="982" y="1806"/>
                </a:lnTo>
                <a:lnTo>
                  <a:pt x="1004" y="1810"/>
                </a:lnTo>
                <a:lnTo>
                  <a:pt x="1028" y="1812"/>
                </a:lnTo>
                <a:lnTo>
                  <a:pt x="1052" y="1812"/>
                </a:lnTo>
                <a:lnTo>
                  <a:pt x="1052" y="1988"/>
                </a:lnTo>
                <a:lnTo>
                  <a:pt x="1044" y="1988"/>
                </a:lnTo>
                <a:lnTo>
                  <a:pt x="1036" y="1990"/>
                </a:lnTo>
                <a:lnTo>
                  <a:pt x="1030" y="1993"/>
                </a:lnTo>
                <a:lnTo>
                  <a:pt x="1027" y="1998"/>
                </a:lnTo>
                <a:lnTo>
                  <a:pt x="1026" y="2005"/>
                </a:lnTo>
                <a:lnTo>
                  <a:pt x="1026" y="2014"/>
                </a:lnTo>
                <a:lnTo>
                  <a:pt x="1028" y="2021"/>
                </a:lnTo>
                <a:lnTo>
                  <a:pt x="1032" y="2026"/>
                </a:lnTo>
                <a:lnTo>
                  <a:pt x="1039" y="2029"/>
                </a:lnTo>
                <a:lnTo>
                  <a:pt x="1046" y="2030"/>
                </a:lnTo>
                <a:lnTo>
                  <a:pt x="1052" y="2030"/>
                </a:lnTo>
                <a:lnTo>
                  <a:pt x="1052" y="2039"/>
                </a:lnTo>
                <a:lnTo>
                  <a:pt x="1034" y="2037"/>
                </a:lnTo>
                <a:lnTo>
                  <a:pt x="1023" y="2037"/>
                </a:lnTo>
                <a:lnTo>
                  <a:pt x="1018" y="2037"/>
                </a:lnTo>
                <a:lnTo>
                  <a:pt x="1013" y="2037"/>
                </a:lnTo>
                <a:lnTo>
                  <a:pt x="1005" y="2038"/>
                </a:lnTo>
                <a:lnTo>
                  <a:pt x="997" y="2041"/>
                </a:lnTo>
                <a:lnTo>
                  <a:pt x="990" y="2044"/>
                </a:lnTo>
                <a:lnTo>
                  <a:pt x="982" y="2050"/>
                </a:lnTo>
                <a:lnTo>
                  <a:pt x="976" y="2057"/>
                </a:lnTo>
                <a:lnTo>
                  <a:pt x="970" y="2066"/>
                </a:lnTo>
                <a:lnTo>
                  <a:pt x="967" y="2078"/>
                </a:lnTo>
                <a:lnTo>
                  <a:pt x="965" y="2092"/>
                </a:lnTo>
                <a:lnTo>
                  <a:pt x="967" y="2108"/>
                </a:lnTo>
                <a:lnTo>
                  <a:pt x="971" y="2123"/>
                </a:lnTo>
                <a:lnTo>
                  <a:pt x="980" y="2135"/>
                </a:lnTo>
                <a:lnTo>
                  <a:pt x="989" y="2145"/>
                </a:lnTo>
                <a:lnTo>
                  <a:pt x="1001" y="2154"/>
                </a:lnTo>
                <a:lnTo>
                  <a:pt x="1013" y="2163"/>
                </a:lnTo>
                <a:lnTo>
                  <a:pt x="1025" y="2171"/>
                </a:lnTo>
                <a:lnTo>
                  <a:pt x="1039" y="2179"/>
                </a:lnTo>
                <a:lnTo>
                  <a:pt x="1052" y="2187"/>
                </a:lnTo>
                <a:lnTo>
                  <a:pt x="1052" y="2787"/>
                </a:lnTo>
                <a:lnTo>
                  <a:pt x="1018" y="2786"/>
                </a:lnTo>
                <a:lnTo>
                  <a:pt x="982" y="2783"/>
                </a:lnTo>
                <a:lnTo>
                  <a:pt x="945" y="2777"/>
                </a:lnTo>
                <a:lnTo>
                  <a:pt x="907" y="2768"/>
                </a:lnTo>
                <a:lnTo>
                  <a:pt x="734" y="2699"/>
                </a:lnTo>
                <a:lnTo>
                  <a:pt x="701" y="2684"/>
                </a:lnTo>
                <a:lnTo>
                  <a:pt x="665" y="2668"/>
                </a:lnTo>
                <a:lnTo>
                  <a:pt x="630" y="2650"/>
                </a:lnTo>
                <a:lnTo>
                  <a:pt x="592" y="2630"/>
                </a:lnTo>
                <a:lnTo>
                  <a:pt x="554" y="2609"/>
                </a:lnTo>
                <a:lnTo>
                  <a:pt x="517" y="2586"/>
                </a:lnTo>
                <a:lnTo>
                  <a:pt x="479" y="2562"/>
                </a:lnTo>
                <a:lnTo>
                  <a:pt x="442" y="2537"/>
                </a:lnTo>
                <a:lnTo>
                  <a:pt x="406" y="2509"/>
                </a:lnTo>
                <a:lnTo>
                  <a:pt x="372" y="2481"/>
                </a:lnTo>
                <a:lnTo>
                  <a:pt x="340" y="2450"/>
                </a:lnTo>
                <a:lnTo>
                  <a:pt x="310" y="2418"/>
                </a:lnTo>
                <a:lnTo>
                  <a:pt x="282" y="2385"/>
                </a:lnTo>
                <a:lnTo>
                  <a:pt x="258" y="2350"/>
                </a:lnTo>
                <a:lnTo>
                  <a:pt x="237" y="2315"/>
                </a:lnTo>
                <a:lnTo>
                  <a:pt x="220" y="2277"/>
                </a:lnTo>
                <a:lnTo>
                  <a:pt x="207" y="2238"/>
                </a:lnTo>
                <a:lnTo>
                  <a:pt x="199" y="2197"/>
                </a:lnTo>
                <a:lnTo>
                  <a:pt x="196" y="2156"/>
                </a:lnTo>
                <a:lnTo>
                  <a:pt x="198" y="2113"/>
                </a:lnTo>
                <a:lnTo>
                  <a:pt x="180" y="2112"/>
                </a:lnTo>
                <a:lnTo>
                  <a:pt x="165" y="2110"/>
                </a:lnTo>
                <a:lnTo>
                  <a:pt x="153" y="2108"/>
                </a:lnTo>
                <a:lnTo>
                  <a:pt x="143" y="2103"/>
                </a:lnTo>
                <a:lnTo>
                  <a:pt x="132" y="2097"/>
                </a:lnTo>
                <a:lnTo>
                  <a:pt x="149" y="2075"/>
                </a:lnTo>
                <a:lnTo>
                  <a:pt x="198" y="2044"/>
                </a:lnTo>
                <a:lnTo>
                  <a:pt x="116" y="2037"/>
                </a:lnTo>
                <a:lnTo>
                  <a:pt x="124" y="2021"/>
                </a:lnTo>
                <a:lnTo>
                  <a:pt x="198" y="1998"/>
                </a:lnTo>
                <a:lnTo>
                  <a:pt x="124" y="1930"/>
                </a:lnTo>
                <a:lnTo>
                  <a:pt x="124" y="1922"/>
                </a:lnTo>
                <a:lnTo>
                  <a:pt x="297" y="1953"/>
                </a:lnTo>
                <a:lnTo>
                  <a:pt x="281" y="1934"/>
                </a:lnTo>
                <a:lnTo>
                  <a:pt x="267" y="1916"/>
                </a:lnTo>
                <a:lnTo>
                  <a:pt x="253" y="1899"/>
                </a:lnTo>
                <a:lnTo>
                  <a:pt x="242" y="1882"/>
                </a:lnTo>
                <a:lnTo>
                  <a:pt x="232" y="1864"/>
                </a:lnTo>
                <a:lnTo>
                  <a:pt x="225" y="1845"/>
                </a:lnTo>
                <a:lnTo>
                  <a:pt x="220" y="1827"/>
                </a:lnTo>
                <a:lnTo>
                  <a:pt x="217" y="1806"/>
                </a:lnTo>
                <a:lnTo>
                  <a:pt x="218" y="1784"/>
                </a:lnTo>
                <a:lnTo>
                  <a:pt x="223" y="1759"/>
                </a:lnTo>
                <a:lnTo>
                  <a:pt x="231" y="1732"/>
                </a:lnTo>
                <a:lnTo>
                  <a:pt x="223" y="1732"/>
                </a:lnTo>
                <a:lnTo>
                  <a:pt x="204" y="1736"/>
                </a:lnTo>
                <a:lnTo>
                  <a:pt x="183" y="1739"/>
                </a:lnTo>
                <a:lnTo>
                  <a:pt x="160" y="1741"/>
                </a:lnTo>
                <a:lnTo>
                  <a:pt x="137" y="1741"/>
                </a:lnTo>
                <a:lnTo>
                  <a:pt x="112" y="1740"/>
                </a:lnTo>
                <a:lnTo>
                  <a:pt x="89" y="1739"/>
                </a:lnTo>
                <a:lnTo>
                  <a:pt x="67" y="1735"/>
                </a:lnTo>
                <a:lnTo>
                  <a:pt x="49" y="1730"/>
                </a:lnTo>
                <a:lnTo>
                  <a:pt x="33" y="1724"/>
                </a:lnTo>
                <a:lnTo>
                  <a:pt x="41" y="1709"/>
                </a:lnTo>
                <a:lnTo>
                  <a:pt x="132" y="1671"/>
                </a:lnTo>
                <a:lnTo>
                  <a:pt x="108" y="1659"/>
                </a:lnTo>
                <a:lnTo>
                  <a:pt x="85" y="1649"/>
                </a:lnTo>
                <a:lnTo>
                  <a:pt x="64" y="1638"/>
                </a:lnTo>
                <a:lnTo>
                  <a:pt x="44" y="1627"/>
                </a:lnTo>
                <a:lnTo>
                  <a:pt x="26" y="1613"/>
                </a:lnTo>
                <a:lnTo>
                  <a:pt x="8" y="1595"/>
                </a:lnTo>
                <a:lnTo>
                  <a:pt x="124" y="1603"/>
                </a:lnTo>
                <a:lnTo>
                  <a:pt x="111" y="1585"/>
                </a:lnTo>
                <a:lnTo>
                  <a:pt x="83" y="1554"/>
                </a:lnTo>
                <a:lnTo>
                  <a:pt x="45" y="1511"/>
                </a:lnTo>
                <a:lnTo>
                  <a:pt x="34" y="1495"/>
                </a:lnTo>
                <a:lnTo>
                  <a:pt x="24" y="1478"/>
                </a:lnTo>
                <a:lnTo>
                  <a:pt x="16" y="1459"/>
                </a:lnTo>
                <a:lnTo>
                  <a:pt x="8" y="1436"/>
                </a:lnTo>
                <a:lnTo>
                  <a:pt x="3" y="1411"/>
                </a:lnTo>
                <a:lnTo>
                  <a:pt x="0" y="1382"/>
                </a:lnTo>
                <a:lnTo>
                  <a:pt x="1" y="1383"/>
                </a:lnTo>
                <a:lnTo>
                  <a:pt x="4" y="1389"/>
                </a:lnTo>
                <a:lnTo>
                  <a:pt x="8" y="1398"/>
                </a:lnTo>
                <a:lnTo>
                  <a:pt x="16" y="1409"/>
                </a:lnTo>
                <a:lnTo>
                  <a:pt x="27" y="1421"/>
                </a:lnTo>
                <a:lnTo>
                  <a:pt x="40" y="1433"/>
                </a:lnTo>
                <a:lnTo>
                  <a:pt x="60" y="1446"/>
                </a:lnTo>
                <a:lnTo>
                  <a:pt x="83" y="1458"/>
                </a:lnTo>
                <a:lnTo>
                  <a:pt x="75" y="1438"/>
                </a:lnTo>
                <a:lnTo>
                  <a:pt x="66" y="1416"/>
                </a:lnTo>
                <a:lnTo>
                  <a:pt x="56" y="1391"/>
                </a:lnTo>
                <a:lnTo>
                  <a:pt x="45" y="1366"/>
                </a:lnTo>
                <a:lnTo>
                  <a:pt x="35" y="1339"/>
                </a:lnTo>
                <a:lnTo>
                  <a:pt x="27" y="1311"/>
                </a:lnTo>
                <a:lnTo>
                  <a:pt x="19" y="1283"/>
                </a:lnTo>
                <a:lnTo>
                  <a:pt x="16" y="1255"/>
                </a:lnTo>
                <a:lnTo>
                  <a:pt x="14" y="1228"/>
                </a:lnTo>
                <a:lnTo>
                  <a:pt x="17" y="1202"/>
                </a:lnTo>
                <a:lnTo>
                  <a:pt x="25" y="1176"/>
                </a:lnTo>
                <a:lnTo>
                  <a:pt x="29" y="1196"/>
                </a:lnTo>
                <a:lnTo>
                  <a:pt x="36" y="1215"/>
                </a:lnTo>
                <a:lnTo>
                  <a:pt x="43" y="1236"/>
                </a:lnTo>
                <a:lnTo>
                  <a:pt x="52" y="1257"/>
                </a:lnTo>
                <a:lnTo>
                  <a:pt x="62" y="1277"/>
                </a:lnTo>
                <a:lnTo>
                  <a:pt x="73" y="1297"/>
                </a:lnTo>
                <a:lnTo>
                  <a:pt x="83" y="1317"/>
                </a:lnTo>
                <a:lnTo>
                  <a:pt x="94" y="1334"/>
                </a:lnTo>
                <a:lnTo>
                  <a:pt x="105" y="1351"/>
                </a:lnTo>
                <a:lnTo>
                  <a:pt x="115" y="1367"/>
                </a:lnTo>
                <a:lnTo>
                  <a:pt x="123" y="1379"/>
                </a:lnTo>
                <a:lnTo>
                  <a:pt x="130" y="1390"/>
                </a:lnTo>
                <a:lnTo>
                  <a:pt x="139" y="1403"/>
                </a:lnTo>
                <a:lnTo>
                  <a:pt x="140" y="1405"/>
                </a:lnTo>
                <a:lnTo>
                  <a:pt x="127" y="1334"/>
                </a:lnTo>
                <a:lnTo>
                  <a:pt x="118" y="1261"/>
                </a:lnTo>
                <a:lnTo>
                  <a:pt x="111" y="1186"/>
                </a:lnTo>
                <a:lnTo>
                  <a:pt x="108" y="1111"/>
                </a:lnTo>
                <a:lnTo>
                  <a:pt x="108" y="1035"/>
                </a:lnTo>
                <a:lnTo>
                  <a:pt x="112" y="960"/>
                </a:lnTo>
                <a:lnTo>
                  <a:pt x="120" y="884"/>
                </a:lnTo>
                <a:lnTo>
                  <a:pt x="132" y="811"/>
                </a:lnTo>
                <a:lnTo>
                  <a:pt x="140" y="811"/>
                </a:lnTo>
                <a:lnTo>
                  <a:pt x="138" y="883"/>
                </a:lnTo>
                <a:lnTo>
                  <a:pt x="138" y="955"/>
                </a:lnTo>
                <a:lnTo>
                  <a:pt x="138" y="1026"/>
                </a:lnTo>
                <a:lnTo>
                  <a:pt x="141" y="1098"/>
                </a:lnTo>
                <a:lnTo>
                  <a:pt x="148" y="1168"/>
                </a:lnTo>
                <a:lnTo>
                  <a:pt x="157" y="1237"/>
                </a:lnTo>
                <a:lnTo>
                  <a:pt x="157" y="1235"/>
                </a:lnTo>
                <a:lnTo>
                  <a:pt x="159" y="1226"/>
                </a:lnTo>
                <a:lnTo>
                  <a:pt x="160" y="1213"/>
                </a:lnTo>
                <a:lnTo>
                  <a:pt x="162" y="1195"/>
                </a:lnTo>
                <a:lnTo>
                  <a:pt x="166" y="1173"/>
                </a:lnTo>
                <a:lnTo>
                  <a:pt x="170" y="1147"/>
                </a:lnTo>
                <a:lnTo>
                  <a:pt x="174" y="1117"/>
                </a:lnTo>
                <a:lnTo>
                  <a:pt x="179" y="1084"/>
                </a:lnTo>
                <a:lnTo>
                  <a:pt x="185" y="1049"/>
                </a:lnTo>
                <a:lnTo>
                  <a:pt x="192" y="1011"/>
                </a:lnTo>
                <a:lnTo>
                  <a:pt x="199" y="972"/>
                </a:lnTo>
                <a:lnTo>
                  <a:pt x="206" y="932"/>
                </a:lnTo>
                <a:lnTo>
                  <a:pt x="214" y="889"/>
                </a:lnTo>
                <a:lnTo>
                  <a:pt x="224" y="847"/>
                </a:lnTo>
                <a:lnTo>
                  <a:pt x="244" y="761"/>
                </a:lnTo>
                <a:lnTo>
                  <a:pt x="255" y="718"/>
                </a:lnTo>
                <a:lnTo>
                  <a:pt x="266" y="677"/>
                </a:lnTo>
                <a:lnTo>
                  <a:pt x="278" y="637"/>
                </a:lnTo>
                <a:lnTo>
                  <a:pt x="291" y="599"/>
                </a:lnTo>
                <a:lnTo>
                  <a:pt x="304" y="563"/>
                </a:lnTo>
                <a:lnTo>
                  <a:pt x="318" y="529"/>
                </a:lnTo>
                <a:lnTo>
                  <a:pt x="333" y="498"/>
                </a:lnTo>
                <a:lnTo>
                  <a:pt x="347" y="470"/>
                </a:lnTo>
                <a:lnTo>
                  <a:pt x="363" y="446"/>
                </a:lnTo>
                <a:lnTo>
                  <a:pt x="352" y="497"/>
                </a:lnTo>
                <a:lnTo>
                  <a:pt x="341" y="544"/>
                </a:lnTo>
                <a:lnTo>
                  <a:pt x="329" y="589"/>
                </a:lnTo>
                <a:lnTo>
                  <a:pt x="318" y="632"/>
                </a:lnTo>
                <a:lnTo>
                  <a:pt x="307" y="675"/>
                </a:lnTo>
                <a:lnTo>
                  <a:pt x="295" y="717"/>
                </a:lnTo>
                <a:lnTo>
                  <a:pt x="285" y="760"/>
                </a:lnTo>
                <a:lnTo>
                  <a:pt x="275" y="805"/>
                </a:lnTo>
                <a:lnTo>
                  <a:pt x="265" y="852"/>
                </a:lnTo>
                <a:lnTo>
                  <a:pt x="256" y="903"/>
                </a:lnTo>
                <a:lnTo>
                  <a:pt x="247" y="957"/>
                </a:lnTo>
                <a:lnTo>
                  <a:pt x="239" y="1016"/>
                </a:lnTo>
                <a:lnTo>
                  <a:pt x="247" y="1014"/>
                </a:lnTo>
                <a:lnTo>
                  <a:pt x="260" y="1010"/>
                </a:lnTo>
                <a:lnTo>
                  <a:pt x="277" y="1006"/>
                </a:lnTo>
                <a:lnTo>
                  <a:pt x="295" y="1003"/>
                </a:lnTo>
                <a:lnTo>
                  <a:pt x="334" y="994"/>
                </a:lnTo>
                <a:lnTo>
                  <a:pt x="352" y="990"/>
                </a:lnTo>
                <a:lnTo>
                  <a:pt x="369" y="987"/>
                </a:lnTo>
                <a:lnTo>
                  <a:pt x="382" y="983"/>
                </a:lnTo>
                <a:lnTo>
                  <a:pt x="391" y="981"/>
                </a:lnTo>
                <a:lnTo>
                  <a:pt x="396" y="978"/>
                </a:lnTo>
                <a:lnTo>
                  <a:pt x="420" y="939"/>
                </a:lnTo>
                <a:lnTo>
                  <a:pt x="444" y="895"/>
                </a:lnTo>
                <a:lnTo>
                  <a:pt x="468" y="849"/>
                </a:lnTo>
                <a:lnTo>
                  <a:pt x="493" y="799"/>
                </a:lnTo>
                <a:lnTo>
                  <a:pt x="518" y="747"/>
                </a:lnTo>
                <a:lnTo>
                  <a:pt x="543" y="694"/>
                </a:lnTo>
                <a:lnTo>
                  <a:pt x="588" y="587"/>
                </a:lnTo>
                <a:lnTo>
                  <a:pt x="608" y="535"/>
                </a:lnTo>
                <a:lnTo>
                  <a:pt x="628" y="485"/>
                </a:lnTo>
                <a:lnTo>
                  <a:pt x="645" y="438"/>
                </a:lnTo>
                <a:lnTo>
                  <a:pt x="660" y="393"/>
                </a:lnTo>
                <a:lnTo>
                  <a:pt x="653" y="427"/>
                </a:lnTo>
                <a:lnTo>
                  <a:pt x="648" y="458"/>
                </a:lnTo>
                <a:lnTo>
                  <a:pt x="643" y="484"/>
                </a:lnTo>
                <a:lnTo>
                  <a:pt x="638" y="507"/>
                </a:lnTo>
                <a:lnTo>
                  <a:pt x="633" y="526"/>
                </a:lnTo>
                <a:lnTo>
                  <a:pt x="630" y="545"/>
                </a:lnTo>
                <a:lnTo>
                  <a:pt x="625" y="562"/>
                </a:lnTo>
                <a:lnTo>
                  <a:pt x="616" y="594"/>
                </a:lnTo>
                <a:lnTo>
                  <a:pt x="611" y="611"/>
                </a:lnTo>
                <a:lnTo>
                  <a:pt x="606" y="630"/>
                </a:lnTo>
                <a:lnTo>
                  <a:pt x="594" y="674"/>
                </a:lnTo>
                <a:lnTo>
                  <a:pt x="616" y="675"/>
                </a:lnTo>
                <a:lnTo>
                  <a:pt x="634" y="678"/>
                </a:lnTo>
                <a:lnTo>
                  <a:pt x="650" y="682"/>
                </a:lnTo>
                <a:lnTo>
                  <a:pt x="663" y="688"/>
                </a:lnTo>
                <a:lnTo>
                  <a:pt x="674" y="695"/>
                </a:lnTo>
                <a:lnTo>
                  <a:pt x="685" y="702"/>
                </a:lnTo>
                <a:lnTo>
                  <a:pt x="696" y="710"/>
                </a:lnTo>
                <a:lnTo>
                  <a:pt x="709" y="719"/>
                </a:lnTo>
                <a:lnTo>
                  <a:pt x="729" y="694"/>
                </a:lnTo>
                <a:lnTo>
                  <a:pt x="747" y="667"/>
                </a:lnTo>
                <a:lnTo>
                  <a:pt x="761" y="638"/>
                </a:lnTo>
                <a:lnTo>
                  <a:pt x="773" y="608"/>
                </a:lnTo>
                <a:lnTo>
                  <a:pt x="783" y="576"/>
                </a:lnTo>
                <a:lnTo>
                  <a:pt x="792" y="543"/>
                </a:lnTo>
                <a:lnTo>
                  <a:pt x="799" y="509"/>
                </a:lnTo>
                <a:lnTo>
                  <a:pt x="807" y="475"/>
                </a:lnTo>
                <a:lnTo>
                  <a:pt x="815" y="441"/>
                </a:lnTo>
                <a:lnTo>
                  <a:pt x="823" y="407"/>
                </a:lnTo>
                <a:lnTo>
                  <a:pt x="833" y="373"/>
                </a:lnTo>
                <a:lnTo>
                  <a:pt x="844" y="340"/>
                </a:lnTo>
                <a:lnTo>
                  <a:pt x="858" y="309"/>
                </a:lnTo>
                <a:lnTo>
                  <a:pt x="858" y="408"/>
                </a:lnTo>
                <a:lnTo>
                  <a:pt x="873" y="414"/>
                </a:lnTo>
                <a:lnTo>
                  <a:pt x="891" y="422"/>
                </a:lnTo>
                <a:lnTo>
                  <a:pt x="924" y="440"/>
                </a:lnTo>
                <a:lnTo>
                  <a:pt x="940" y="450"/>
                </a:lnTo>
                <a:lnTo>
                  <a:pt x="956" y="461"/>
                </a:lnTo>
                <a:lnTo>
                  <a:pt x="970" y="471"/>
                </a:lnTo>
                <a:lnTo>
                  <a:pt x="981" y="480"/>
                </a:lnTo>
                <a:lnTo>
                  <a:pt x="991" y="488"/>
                </a:lnTo>
                <a:lnTo>
                  <a:pt x="1000" y="494"/>
                </a:lnTo>
                <a:lnTo>
                  <a:pt x="1004" y="498"/>
                </a:lnTo>
                <a:lnTo>
                  <a:pt x="1006" y="499"/>
                </a:lnTo>
                <a:lnTo>
                  <a:pt x="1002" y="434"/>
                </a:lnTo>
                <a:lnTo>
                  <a:pt x="1003" y="369"/>
                </a:lnTo>
                <a:lnTo>
                  <a:pt x="1008" y="305"/>
                </a:lnTo>
                <a:lnTo>
                  <a:pt x="1016" y="241"/>
                </a:lnTo>
                <a:lnTo>
                  <a:pt x="1025" y="179"/>
                </a:lnTo>
                <a:lnTo>
                  <a:pt x="1035" y="118"/>
                </a:lnTo>
                <a:lnTo>
                  <a:pt x="1044" y="58"/>
                </a:lnTo>
                <a:lnTo>
                  <a:pt x="1050" y="0"/>
                </a:lnTo>
                <a:close/>
              </a:path>
            </a:pathLst>
          </a:custGeom>
          <a:solidFill>
            <a:srgbClr val="466571">
              <a:alpha val="7059"/>
            </a:srgbClr>
          </a:solidFill>
          <a:ln w="25400" cap="sq" cmpd="sng" algn="ctr">
            <a:noFill/>
            <a:prstDash val="solid"/>
            <a:headEnd type="none" w="med" len="med"/>
            <a:tailEnd type="none" w="med" len="med"/>
          </a:ln>
          <a:effectLst>
            <a:innerShdw blurRad="50800" dist="50800" dir="13500000">
              <a:srgbClr val="000000">
                <a:alpha val="43137"/>
              </a:srgbClr>
            </a:inn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409446"/>
            <a:ext cx="77724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023248" y="3886200"/>
            <a:ext cx="5414978" cy="1042998"/>
          </a:xfrm>
        </p:spPr>
        <p:txBody>
          <a:bodyPr/>
          <a:lstStyle>
            <a:lvl1pPr marL="0" indent="0" algn="r">
              <a:buNone/>
              <a:defRPr sz="2400" i="1">
                <a:solidFill>
                  <a:schemeClr val="tx1">
                    <a:tint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58082" y="274639"/>
            <a:ext cx="1328718" cy="5851525"/>
          </a:xfrm>
        </p:spPr>
        <p:txBody>
          <a:bodyPr vert="eaVert" anchor="b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28672"/>
            <a:ext cx="6900882" cy="519749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92275" y="377825"/>
            <a:ext cx="7127875" cy="53181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609600" y="1066800"/>
            <a:ext cx="4100513" cy="51847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862513" y="1066800"/>
            <a:ext cx="4100512" cy="51847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7EC44-084D-43E5-9682-05D779A803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2007 JEJU KPS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D1CC1-0EE6-498C-86FE-4DF29FD041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85000"/>
                  </a:schemeClr>
                </a:solidFill>
              </a:defRPr>
            </a:lvl1pPr>
            <a:lvl2pPr marL="457200" indent="0">
              <a:buNone/>
              <a:defRPr sz="1800" i="1">
                <a:solidFill>
                  <a:schemeClr val="tx1">
                    <a:tint val="85000"/>
                  </a:schemeClr>
                </a:solidFill>
              </a:defRPr>
            </a:lvl2pPr>
            <a:lvl3pPr marL="914400" indent="0">
              <a:buNone/>
              <a:defRPr sz="1600" i="1">
                <a:solidFill>
                  <a:schemeClr val="tx1">
                    <a:tint val="85000"/>
                  </a:schemeClr>
                </a:solidFill>
              </a:defRPr>
            </a:lvl3pPr>
            <a:lvl4pPr marL="1371600" indent="0">
              <a:buNone/>
              <a:defRPr sz="1400" i="1">
                <a:solidFill>
                  <a:schemeClr val="tx1">
                    <a:tint val="85000"/>
                  </a:schemeClr>
                </a:solidFill>
              </a:defRPr>
            </a:lvl4pPr>
            <a:lvl5pPr marL="1828800" indent="0">
              <a:buNone/>
              <a:defRPr sz="1400" i="1">
                <a:solidFill>
                  <a:schemeClr val="tx1">
                    <a:tint val="8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500702"/>
            <a:ext cx="4040188" cy="639762"/>
          </a:xfrm>
          <a:solidFill>
            <a:srgbClr val="737C87">
              <a:alpha val="55000"/>
            </a:srgbClr>
          </a:solidFill>
          <a:ln w="19050">
            <a:solidFill>
              <a:srgbClr val="FFFFFF"/>
            </a:solidFill>
          </a:ln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  <a:lvl2pPr marL="457200" indent="0" algn="ctr">
              <a:buNone/>
              <a:defRPr sz="2000" b="1">
                <a:solidFill>
                  <a:srgbClr val="FFFFFF"/>
                </a:solidFill>
              </a:defRPr>
            </a:lvl2pPr>
            <a:lvl3pPr marL="914400" indent="0" algn="ctr">
              <a:buNone/>
              <a:defRPr sz="1800" b="1">
                <a:solidFill>
                  <a:srgbClr val="FFFFFF"/>
                </a:solidFill>
              </a:defRPr>
            </a:lvl3pPr>
            <a:lvl4pPr marL="1371600" indent="0" algn="ctr">
              <a:buNone/>
              <a:defRPr sz="1600" b="1">
                <a:solidFill>
                  <a:srgbClr val="FFFFFF"/>
                </a:solidFill>
              </a:defRPr>
            </a:lvl4pPr>
            <a:lvl5pPr marL="1828800" indent="0" algn="ctr">
              <a:buNone/>
              <a:defRPr sz="1600" b="1">
                <a:solidFill>
                  <a:srgbClr val="FFFFFF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5500702"/>
            <a:ext cx="4041775" cy="639762"/>
          </a:xfrm>
          <a:solidFill>
            <a:srgbClr val="737C87">
              <a:alpha val="55000"/>
            </a:srgbClr>
          </a:solidFill>
          <a:ln w="19050">
            <a:solidFill>
              <a:srgbClr val="FFFFFF"/>
            </a:solidFill>
          </a:ln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  <a:lvl2pPr marL="457200" indent="0" algn="ctr">
              <a:buNone/>
              <a:defRPr sz="2000" b="1">
                <a:solidFill>
                  <a:srgbClr val="FFFFFF"/>
                </a:solidFill>
              </a:defRPr>
            </a:lvl2pPr>
            <a:lvl3pPr marL="914400" indent="0" algn="ctr">
              <a:buNone/>
              <a:defRPr sz="1800" b="1">
                <a:solidFill>
                  <a:srgbClr val="FFFFFF"/>
                </a:solidFill>
              </a:defRPr>
            </a:lvl3pPr>
            <a:lvl4pPr marL="1371600" indent="0" algn="ctr">
              <a:buNone/>
              <a:defRPr sz="1600" b="1">
                <a:solidFill>
                  <a:srgbClr val="FFFFFF"/>
                </a:solidFill>
              </a:defRPr>
            </a:lvl4pPr>
            <a:lvl5pPr marL="1828800" indent="0" algn="ctr">
              <a:buNone/>
              <a:defRPr sz="1600" b="1">
                <a:solidFill>
                  <a:srgbClr val="FFFFFF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8219505" cy="59387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868" y="1590620"/>
            <a:ext cx="8218935" cy="45355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866111"/>
            <a:ext cx="8237260" cy="6877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3422654" cy="781052"/>
          </a:xfrm>
        </p:spPr>
        <p:txBody>
          <a:bodyPr anchor="b"/>
          <a:lstStyle>
            <a:lvl1pPr algn="r">
              <a:defRPr sz="24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8596" y="2566978"/>
            <a:ext cx="3422654" cy="804862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sz="quarter" idx="1"/>
          </p:nvPr>
        </p:nvSpPr>
        <p:spPr>
          <a:xfrm>
            <a:off x="4000496" y="928670"/>
            <a:ext cx="4500594" cy="4500570"/>
          </a:xfrm>
          <a:prstGeom prst="roundRect">
            <a:avLst>
              <a:gd name="adj" fmla="val 8501"/>
            </a:avLst>
          </a:prstGeom>
          <a:noFill/>
          <a:ln w="165100" cap="rnd" cmpd="sng">
            <a:gradFill flip="none" rotWithShape="1">
              <a:gsLst>
                <a:gs pos="0">
                  <a:schemeClr val="accent2">
                    <a:tint val="20000"/>
                  </a:schemeClr>
                </a:gs>
                <a:gs pos="100000">
                  <a:schemeClr val="accent2">
                    <a:tint val="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balanced" dir="t"/>
          </a:scene3d>
          <a:sp3d extrusionH="76200" prstMaterial="matte">
            <a:bevelT h="38100"/>
            <a:bevelB h="38100"/>
            <a:extrusionClr>
              <a:schemeClr val="bg2">
                <a:shade val="75000"/>
              </a:schemeClr>
            </a:extrusionClr>
          </a:sp3d>
        </p:spPr>
        <p:txBody>
          <a:bodyPr rtlCol="0">
            <a:normAutofit/>
          </a:bodyPr>
          <a:lstStyle/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 noEditPoints="1"/>
          </p:cNvSpPr>
          <p:nvPr/>
        </p:nvSpPr>
        <p:spPr bwMode="blackGray">
          <a:xfrm flipH="1">
            <a:off x="-32" y="500042"/>
            <a:ext cx="2268129" cy="5929354"/>
          </a:xfrm>
          <a:custGeom>
            <a:avLst/>
            <a:gdLst/>
            <a:ahLst/>
            <a:cxnLst>
              <a:cxn ang="0">
                <a:pos x="487" y="2402"/>
              </a:cxn>
              <a:cxn ang="0">
                <a:pos x="608" y="2460"/>
              </a:cxn>
              <a:cxn ang="0">
                <a:pos x="610" y="2554"/>
              </a:cxn>
              <a:cxn ang="0">
                <a:pos x="893" y="2559"/>
              </a:cxn>
              <a:cxn ang="0">
                <a:pos x="772" y="2424"/>
              </a:cxn>
              <a:cxn ang="0">
                <a:pos x="334" y="2346"/>
              </a:cxn>
              <a:cxn ang="0">
                <a:pos x="447" y="2270"/>
              </a:cxn>
              <a:cxn ang="0">
                <a:pos x="696" y="2192"/>
              </a:cxn>
              <a:cxn ang="0">
                <a:pos x="801" y="2254"/>
              </a:cxn>
              <a:cxn ang="0">
                <a:pos x="914" y="2229"/>
              </a:cxn>
              <a:cxn ang="0">
                <a:pos x="996" y="2221"/>
              </a:cxn>
              <a:cxn ang="0">
                <a:pos x="833" y="2000"/>
              </a:cxn>
              <a:cxn ang="0">
                <a:pos x="891" y="2021"/>
              </a:cxn>
              <a:cxn ang="0">
                <a:pos x="603" y="1981"/>
              </a:cxn>
              <a:cxn ang="0">
                <a:pos x="334" y="2185"/>
              </a:cxn>
              <a:cxn ang="0">
                <a:pos x="415" y="2205"/>
              </a:cxn>
              <a:cxn ang="0">
                <a:pos x="568" y="2097"/>
              </a:cxn>
              <a:cxn ang="0">
                <a:pos x="923" y="1962"/>
              </a:cxn>
              <a:cxn ang="0">
                <a:pos x="707" y="1856"/>
              </a:cxn>
              <a:cxn ang="0">
                <a:pos x="783" y="1877"/>
              </a:cxn>
              <a:cxn ang="0">
                <a:pos x="1024" y="1938"/>
              </a:cxn>
              <a:cxn ang="0">
                <a:pos x="714" y="1767"/>
              </a:cxn>
              <a:cxn ang="0">
                <a:pos x="773" y="1779"/>
              </a:cxn>
              <a:cxn ang="0">
                <a:pos x="321" y="1789"/>
              </a:cxn>
              <a:cxn ang="0">
                <a:pos x="478" y="1916"/>
              </a:cxn>
              <a:cxn ang="0">
                <a:pos x="561" y="1954"/>
              </a:cxn>
              <a:cxn ang="0">
                <a:pos x="429" y="1744"/>
              </a:cxn>
              <a:cxn ang="0">
                <a:pos x="618" y="1731"/>
              </a:cxn>
              <a:cxn ang="0">
                <a:pos x="964" y="1657"/>
              </a:cxn>
              <a:cxn ang="0">
                <a:pos x="499" y="1689"/>
              </a:cxn>
              <a:cxn ang="0">
                <a:pos x="696" y="1680"/>
              </a:cxn>
              <a:cxn ang="0">
                <a:pos x="886" y="1764"/>
              </a:cxn>
              <a:cxn ang="0">
                <a:pos x="363" y="1496"/>
              </a:cxn>
              <a:cxn ang="0">
                <a:pos x="808" y="1481"/>
              </a:cxn>
              <a:cxn ang="0">
                <a:pos x="681" y="1492"/>
              </a:cxn>
              <a:cxn ang="0">
                <a:pos x="956" y="1592"/>
              </a:cxn>
              <a:cxn ang="0">
                <a:pos x="781" y="1312"/>
              </a:cxn>
              <a:cxn ang="0">
                <a:pos x="247" y="1405"/>
              </a:cxn>
              <a:cxn ang="0">
                <a:pos x="959" y="1228"/>
              </a:cxn>
              <a:cxn ang="0">
                <a:pos x="969" y="1142"/>
              </a:cxn>
              <a:cxn ang="0">
                <a:pos x="313" y="1025"/>
              </a:cxn>
              <a:cxn ang="0">
                <a:pos x="305" y="1085"/>
              </a:cxn>
              <a:cxn ang="0">
                <a:pos x="952" y="970"/>
              </a:cxn>
              <a:cxn ang="0">
                <a:pos x="915" y="820"/>
              </a:cxn>
              <a:cxn ang="0">
                <a:pos x="1029" y="881"/>
              </a:cxn>
              <a:cxn ang="0">
                <a:pos x="572" y="977"/>
              </a:cxn>
              <a:cxn ang="0">
                <a:pos x="643" y="757"/>
              </a:cxn>
              <a:cxn ang="0">
                <a:pos x="849" y="1016"/>
              </a:cxn>
              <a:cxn ang="0">
                <a:pos x="825" y="559"/>
              </a:cxn>
              <a:cxn ang="0">
                <a:pos x="1014" y="978"/>
              </a:cxn>
              <a:cxn ang="0">
                <a:pos x="985" y="1730"/>
              </a:cxn>
              <a:cxn ang="0">
                <a:pos x="1046" y="2030"/>
              </a:cxn>
              <a:cxn ang="0">
                <a:pos x="982" y="2783"/>
              </a:cxn>
              <a:cxn ang="0">
                <a:pos x="153" y="2108"/>
              </a:cxn>
              <a:cxn ang="0">
                <a:pos x="137" y="1741"/>
              </a:cxn>
              <a:cxn ang="0">
                <a:pos x="8" y="1398"/>
              </a:cxn>
              <a:cxn ang="0">
                <a:pos x="115" y="1367"/>
              </a:cxn>
              <a:cxn ang="0">
                <a:pos x="174" y="1117"/>
              </a:cxn>
              <a:cxn ang="0">
                <a:pos x="265" y="852"/>
              </a:cxn>
              <a:cxn ang="0">
                <a:pos x="648" y="458"/>
              </a:cxn>
              <a:cxn ang="0">
                <a:pos x="815" y="441"/>
              </a:cxn>
            </a:cxnLst>
            <a:rect l="0" t="0" r="0" b="0"/>
            <a:pathLst>
              <a:path w="1052" h="2787">
                <a:moveTo>
                  <a:pt x="957" y="2608"/>
                </a:moveTo>
                <a:lnTo>
                  <a:pt x="945" y="2627"/>
                </a:lnTo>
                <a:lnTo>
                  <a:pt x="934" y="2646"/>
                </a:lnTo>
                <a:lnTo>
                  <a:pt x="922" y="2665"/>
                </a:lnTo>
                <a:lnTo>
                  <a:pt x="907" y="2684"/>
                </a:lnTo>
                <a:lnTo>
                  <a:pt x="910" y="2684"/>
                </a:lnTo>
                <a:lnTo>
                  <a:pt x="916" y="2685"/>
                </a:lnTo>
                <a:lnTo>
                  <a:pt x="926" y="2686"/>
                </a:lnTo>
                <a:lnTo>
                  <a:pt x="938" y="2688"/>
                </a:lnTo>
                <a:lnTo>
                  <a:pt x="952" y="2690"/>
                </a:lnTo>
                <a:lnTo>
                  <a:pt x="966" y="2693"/>
                </a:lnTo>
                <a:lnTo>
                  <a:pt x="979" y="2696"/>
                </a:lnTo>
                <a:lnTo>
                  <a:pt x="990" y="2699"/>
                </a:lnTo>
                <a:lnTo>
                  <a:pt x="989" y="2696"/>
                </a:lnTo>
                <a:lnTo>
                  <a:pt x="987" y="2691"/>
                </a:lnTo>
                <a:lnTo>
                  <a:pt x="983" y="2681"/>
                </a:lnTo>
                <a:lnTo>
                  <a:pt x="980" y="2670"/>
                </a:lnTo>
                <a:lnTo>
                  <a:pt x="975" y="2658"/>
                </a:lnTo>
                <a:lnTo>
                  <a:pt x="970" y="2644"/>
                </a:lnTo>
                <a:lnTo>
                  <a:pt x="965" y="2630"/>
                </a:lnTo>
                <a:lnTo>
                  <a:pt x="957" y="2608"/>
                </a:lnTo>
                <a:close/>
                <a:moveTo>
                  <a:pt x="454" y="2402"/>
                </a:moveTo>
                <a:lnTo>
                  <a:pt x="421" y="2410"/>
                </a:lnTo>
                <a:lnTo>
                  <a:pt x="470" y="2463"/>
                </a:lnTo>
                <a:lnTo>
                  <a:pt x="478" y="2463"/>
                </a:lnTo>
                <a:lnTo>
                  <a:pt x="487" y="2402"/>
                </a:lnTo>
                <a:lnTo>
                  <a:pt x="454" y="2402"/>
                </a:lnTo>
                <a:close/>
                <a:moveTo>
                  <a:pt x="758" y="2306"/>
                </a:moveTo>
                <a:lnTo>
                  <a:pt x="731" y="2308"/>
                </a:lnTo>
                <a:lnTo>
                  <a:pt x="706" y="2312"/>
                </a:lnTo>
                <a:lnTo>
                  <a:pt x="680" y="2317"/>
                </a:lnTo>
                <a:lnTo>
                  <a:pt x="654" y="2324"/>
                </a:lnTo>
                <a:lnTo>
                  <a:pt x="630" y="2334"/>
                </a:lnTo>
                <a:lnTo>
                  <a:pt x="608" y="2344"/>
                </a:lnTo>
                <a:lnTo>
                  <a:pt x="588" y="2355"/>
                </a:lnTo>
                <a:lnTo>
                  <a:pt x="570" y="2367"/>
                </a:lnTo>
                <a:lnTo>
                  <a:pt x="555" y="2382"/>
                </a:lnTo>
                <a:lnTo>
                  <a:pt x="543" y="2396"/>
                </a:lnTo>
                <a:lnTo>
                  <a:pt x="535" y="2412"/>
                </a:lnTo>
                <a:lnTo>
                  <a:pt x="531" y="2428"/>
                </a:lnTo>
                <a:lnTo>
                  <a:pt x="531" y="2445"/>
                </a:lnTo>
                <a:lnTo>
                  <a:pt x="536" y="2463"/>
                </a:lnTo>
                <a:lnTo>
                  <a:pt x="545" y="2477"/>
                </a:lnTo>
                <a:lnTo>
                  <a:pt x="555" y="2487"/>
                </a:lnTo>
                <a:lnTo>
                  <a:pt x="567" y="2493"/>
                </a:lnTo>
                <a:lnTo>
                  <a:pt x="580" y="2497"/>
                </a:lnTo>
                <a:lnTo>
                  <a:pt x="592" y="2496"/>
                </a:lnTo>
                <a:lnTo>
                  <a:pt x="604" y="2493"/>
                </a:lnTo>
                <a:lnTo>
                  <a:pt x="614" y="2486"/>
                </a:lnTo>
                <a:lnTo>
                  <a:pt x="622" y="2476"/>
                </a:lnTo>
                <a:lnTo>
                  <a:pt x="627" y="2463"/>
                </a:lnTo>
                <a:lnTo>
                  <a:pt x="608" y="2460"/>
                </a:lnTo>
                <a:lnTo>
                  <a:pt x="596" y="2458"/>
                </a:lnTo>
                <a:lnTo>
                  <a:pt x="586" y="2454"/>
                </a:lnTo>
                <a:lnTo>
                  <a:pt x="580" y="2448"/>
                </a:lnTo>
                <a:lnTo>
                  <a:pt x="577" y="2439"/>
                </a:lnTo>
                <a:lnTo>
                  <a:pt x="578" y="2427"/>
                </a:lnTo>
                <a:lnTo>
                  <a:pt x="584" y="2416"/>
                </a:lnTo>
                <a:lnTo>
                  <a:pt x="592" y="2405"/>
                </a:lnTo>
                <a:lnTo>
                  <a:pt x="603" y="2397"/>
                </a:lnTo>
                <a:lnTo>
                  <a:pt x="615" y="2391"/>
                </a:lnTo>
                <a:lnTo>
                  <a:pt x="629" y="2387"/>
                </a:lnTo>
                <a:lnTo>
                  <a:pt x="642" y="2386"/>
                </a:lnTo>
                <a:lnTo>
                  <a:pt x="656" y="2388"/>
                </a:lnTo>
                <a:lnTo>
                  <a:pt x="670" y="2394"/>
                </a:lnTo>
                <a:lnTo>
                  <a:pt x="682" y="2404"/>
                </a:lnTo>
                <a:lnTo>
                  <a:pt x="693" y="2417"/>
                </a:lnTo>
                <a:lnTo>
                  <a:pt x="696" y="2425"/>
                </a:lnTo>
                <a:lnTo>
                  <a:pt x="698" y="2435"/>
                </a:lnTo>
                <a:lnTo>
                  <a:pt x="698" y="2447"/>
                </a:lnTo>
                <a:lnTo>
                  <a:pt x="696" y="2460"/>
                </a:lnTo>
                <a:lnTo>
                  <a:pt x="693" y="2474"/>
                </a:lnTo>
                <a:lnTo>
                  <a:pt x="686" y="2489"/>
                </a:lnTo>
                <a:lnTo>
                  <a:pt x="677" y="2504"/>
                </a:lnTo>
                <a:lnTo>
                  <a:pt x="666" y="2518"/>
                </a:lnTo>
                <a:lnTo>
                  <a:pt x="651" y="2531"/>
                </a:lnTo>
                <a:lnTo>
                  <a:pt x="632" y="2544"/>
                </a:lnTo>
                <a:lnTo>
                  <a:pt x="610" y="2554"/>
                </a:lnTo>
                <a:lnTo>
                  <a:pt x="631" y="2570"/>
                </a:lnTo>
                <a:lnTo>
                  <a:pt x="653" y="2584"/>
                </a:lnTo>
                <a:lnTo>
                  <a:pt x="677" y="2597"/>
                </a:lnTo>
                <a:lnTo>
                  <a:pt x="700" y="2610"/>
                </a:lnTo>
                <a:lnTo>
                  <a:pt x="724" y="2622"/>
                </a:lnTo>
                <a:lnTo>
                  <a:pt x="747" y="2632"/>
                </a:lnTo>
                <a:lnTo>
                  <a:pt x="769" y="2642"/>
                </a:lnTo>
                <a:lnTo>
                  <a:pt x="790" y="2650"/>
                </a:lnTo>
                <a:lnTo>
                  <a:pt x="808" y="2658"/>
                </a:lnTo>
                <a:lnTo>
                  <a:pt x="838" y="2667"/>
                </a:lnTo>
                <a:lnTo>
                  <a:pt x="849" y="2669"/>
                </a:lnTo>
                <a:lnTo>
                  <a:pt x="855" y="2669"/>
                </a:lnTo>
                <a:lnTo>
                  <a:pt x="858" y="2669"/>
                </a:lnTo>
                <a:lnTo>
                  <a:pt x="860" y="2660"/>
                </a:lnTo>
                <a:lnTo>
                  <a:pt x="862" y="2650"/>
                </a:lnTo>
                <a:lnTo>
                  <a:pt x="867" y="2637"/>
                </a:lnTo>
                <a:lnTo>
                  <a:pt x="872" y="2625"/>
                </a:lnTo>
                <a:lnTo>
                  <a:pt x="878" y="2610"/>
                </a:lnTo>
                <a:lnTo>
                  <a:pt x="884" y="2597"/>
                </a:lnTo>
                <a:lnTo>
                  <a:pt x="890" y="2584"/>
                </a:lnTo>
                <a:lnTo>
                  <a:pt x="895" y="2572"/>
                </a:lnTo>
                <a:lnTo>
                  <a:pt x="900" y="2561"/>
                </a:lnTo>
                <a:lnTo>
                  <a:pt x="904" y="2553"/>
                </a:lnTo>
                <a:lnTo>
                  <a:pt x="906" y="2548"/>
                </a:lnTo>
                <a:lnTo>
                  <a:pt x="907" y="2547"/>
                </a:lnTo>
                <a:lnTo>
                  <a:pt x="893" y="2559"/>
                </a:lnTo>
                <a:lnTo>
                  <a:pt x="880" y="2568"/>
                </a:lnTo>
                <a:lnTo>
                  <a:pt x="864" y="2572"/>
                </a:lnTo>
                <a:lnTo>
                  <a:pt x="848" y="2574"/>
                </a:lnTo>
                <a:lnTo>
                  <a:pt x="829" y="2573"/>
                </a:lnTo>
                <a:lnTo>
                  <a:pt x="810" y="2571"/>
                </a:lnTo>
                <a:lnTo>
                  <a:pt x="790" y="2570"/>
                </a:lnTo>
                <a:lnTo>
                  <a:pt x="767" y="2570"/>
                </a:lnTo>
                <a:lnTo>
                  <a:pt x="769" y="2567"/>
                </a:lnTo>
                <a:lnTo>
                  <a:pt x="774" y="2561"/>
                </a:lnTo>
                <a:lnTo>
                  <a:pt x="783" y="2554"/>
                </a:lnTo>
                <a:lnTo>
                  <a:pt x="792" y="2545"/>
                </a:lnTo>
                <a:lnTo>
                  <a:pt x="804" y="2535"/>
                </a:lnTo>
                <a:lnTo>
                  <a:pt x="816" y="2524"/>
                </a:lnTo>
                <a:lnTo>
                  <a:pt x="829" y="2513"/>
                </a:lnTo>
                <a:lnTo>
                  <a:pt x="842" y="2501"/>
                </a:lnTo>
                <a:lnTo>
                  <a:pt x="856" y="2490"/>
                </a:lnTo>
                <a:lnTo>
                  <a:pt x="880" y="2470"/>
                </a:lnTo>
                <a:lnTo>
                  <a:pt x="889" y="2462"/>
                </a:lnTo>
                <a:lnTo>
                  <a:pt x="896" y="2455"/>
                </a:lnTo>
                <a:lnTo>
                  <a:pt x="901" y="2452"/>
                </a:lnTo>
                <a:lnTo>
                  <a:pt x="903" y="2450"/>
                </a:lnTo>
                <a:lnTo>
                  <a:pt x="876" y="2452"/>
                </a:lnTo>
                <a:lnTo>
                  <a:pt x="853" y="2451"/>
                </a:lnTo>
                <a:lnTo>
                  <a:pt x="833" y="2450"/>
                </a:lnTo>
                <a:lnTo>
                  <a:pt x="767" y="2440"/>
                </a:lnTo>
                <a:lnTo>
                  <a:pt x="772" y="2424"/>
                </a:lnTo>
                <a:lnTo>
                  <a:pt x="781" y="2409"/>
                </a:lnTo>
                <a:lnTo>
                  <a:pt x="794" y="2397"/>
                </a:lnTo>
                <a:lnTo>
                  <a:pt x="809" y="2386"/>
                </a:lnTo>
                <a:lnTo>
                  <a:pt x="827" y="2377"/>
                </a:lnTo>
                <a:lnTo>
                  <a:pt x="846" y="2372"/>
                </a:lnTo>
                <a:lnTo>
                  <a:pt x="864" y="2367"/>
                </a:lnTo>
                <a:lnTo>
                  <a:pt x="882" y="2366"/>
                </a:lnTo>
                <a:lnTo>
                  <a:pt x="900" y="2367"/>
                </a:lnTo>
                <a:lnTo>
                  <a:pt x="915" y="2372"/>
                </a:lnTo>
                <a:lnTo>
                  <a:pt x="904" y="2355"/>
                </a:lnTo>
                <a:lnTo>
                  <a:pt x="891" y="2340"/>
                </a:lnTo>
                <a:lnTo>
                  <a:pt x="873" y="2328"/>
                </a:lnTo>
                <a:lnTo>
                  <a:pt x="853" y="2319"/>
                </a:lnTo>
                <a:lnTo>
                  <a:pt x="832" y="2313"/>
                </a:lnTo>
                <a:lnTo>
                  <a:pt x="808" y="2308"/>
                </a:lnTo>
                <a:lnTo>
                  <a:pt x="783" y="2306"/>
                </a:lnTo>
                <a:lnTo>
                  <a:pt x="758" y="2306"/>
                </a:lnTo>
                <a:close/>
                <a:moveTo>
                  <a:pt x="371" y="2235"/>
                </a:moveTo>
                <a:lnTo>
                  <a:pt x="339" y="2240"/>
                </a:lnTo>
                <a:lnTo>
                  <a:pt x="299" y="2249"/>
                </a:lnTo>
                <a:lnTo>
                  <a:pt x="280" y="2253"/>
                </a:lnTo>
                <a:lnTo>
                  <a:pt x="264" y="2257"/>
                </a:lnTo>
                <a:lnTo>
                  <a:pt x="279" y="2280"/>
                </a:lnTo>
                <a:lnTo>
                  <a:pt x="295" y="2303"/>
                </a:lnTo>
                <a:lnTo>
                  <a:pt x="313" y="2325"/>
                </a:lnTo>
                <a:lnTo>
                  <a:pt x="334" y="2346"/>
                </a:lnTo>
                <a:lnTo>
                  <a:pt x="356" y="2365"/>
                </a:lnTo>
                <a:lnTo>
                  <a:pt x="379" y="2382"/>
                </a:lnTo>
                <a:lnTo>
                  <a:pt x="404" y="2394"/>
                </a:lnTo>
                <a:lnTo>
                  <a:pt x="411" y="2387"/>
                </a:lnTo>
                <a:lnTo>
                  <a:pt x="428" y="2370"/>
                </a:lnTo>
                <a:lnTo>
                  <a:pt x="436" y="2361"/>
                </a:lnTo>
                <a:lnTo>
                  <a:pt x="444" y="2352"/>
                </a:lnTo>
                <a:lnTo>
                  <a:pt x="452" y="2345"/>
                </a:lnTo>
                <a:lnTo>
                  <a:pt x="457" y="2339"/>
                </a:lnTo>
                <a:lnTo>
                  <a:pt x="461" y="2335"/>
                </a:lnTo>
                <a:lnTo>
                  <a:pt x="462" y="2334"/>
                </a:lnTo>
                <a:lnTo>
                  <a:pt x="444" y="2336"/>
                </a:lnTo>
                <a:lnTo>
                  <a:pt x="430" y="2337"/>
                </a:lnTo>
                <a:lnTo>
                  <a:pt x="417" y="2335"/>
                </a:lnTo>
                <a:lnTo>
                  <a:pt x="405" y="2334"/>
                </a:lnTo>
                <a:lnTo>
                  <a:pt x="394" y="2330"/>
                </a:lnTo>
                <a:lnTo>
                  <a:pt x="383" y="2328"/>
                </a:lnTo>
                <a:lnTo>
                  <a:pt x="371" y="2326"/>
                </a:lnTo>
                <a:lnTo>
                  <a:pt x="373" y="2318"/>
                </a:lnTo>
                <a:lnTo>
                  <a:pt x="375" y="2309"/>
                </a:lnTo>
                <a:lnTo>
                  <a:pt x="379" y="2298"/>
                </a:lnTo>
                <a:lnTo>
                  <a:pt x="387" y="2288"/>
                </a:lnTo>
                <a:lnTo>
                  <a:pt x="395" y="2282"/>
                </a:lnTo>
                <a:lnTo>
                  <a:pt x="405" y="2279"/>
                </a:lnTo>
                <a:lnTo>
                  <a:pt x="433" y="2273"/>
                </a:lnTo>
                <a:lnTo>
                  <a:pt x="447" y="2270"/>
                </a:lnTo>
                <a:lnTo>
                  <a:pt x="462" y="2265"/>
                </a:lnTo>
                <a:lnTo>
                  <a:pt x="446" y="2259"/>
                </a:lnTo>
                <a:lnTo>
                  <a:pt x="432" y="2251"/>
                </a:lnTo>
                <a:lnTo>
                  <a:pt x="416" y="2244"/>
                </a:lnTo>
                <a:lnTo>
                  <a:pt x="401" y="2238"/>
                </a:lnTo>
                <a:lnTo>
                  <a:pt x="386" y="2235"/>
                </a:lnTo>
                <a:lnTo>
                  <a:pt x="371" y="2235"/>
                </a:lnTo>
                <a:close/>
                <a:moveTo>
                  <a:pt x="926" y="2137"/>
                </a:moveTo>
                <a:lnTo>
                  <a:pt x="915" y="2146"/>
                </a:lnTo>
                <a:lnTo>
                  <a:pt x="900" y="2155"/>
                </a:lnTo>
                <a:lnTo>
                  <a:pt x="883" y="2167"/>
                </a:lnTo>
                <a:lnTo>
                  <a:pt x="866" y="2179"/>
                </a:lnTo>
                <a:lnTo>
                  <a:pt x="829" y="2202"/>
                </a:lnTo>
                <a:lnTo>
                  <a:pt x="811" y="2213"/>
                </a:lnTo>
                <a:lnTo>
                  <a:pt x="794" y="2224"/>
                </a:lnTo>
                <a:lnTo>
                  <a:pt x="776" y="2231"/>
                </a:lnTo>
                <a:lnTo>
                  <a:pt x="762" y="2236"/>
                </a:lnTo>
                <a:lnTo>
                  <a:pt x="748" y="2238"/>
                </a:lnTo>
                <a:lnTo>
                  <a:pt x="731" y="2237"/>
                </a:lnTo>
                <a:lnTo>
                  <a:pt x="718" y="2235"/>
                </a:lnTo>
                <a:lnTo>
                  <a:pt x="709" y="2231"/>
                </a:lnTo>
                <a:lnTo>
                  <a:pt x="702" y="2225"/>
                </a:lnTo>
                <a:lnTo>
                  <a:pt x="697" y="2218"/>
                </a:lnTo>
                <a:lnTo>
                  <a:pt x="695" y="2211"/>
                </a:lnTo>
                <a:lnTo>
                  <a:pt x="695" y="2202"/>
                </a:lnTo>
                <a:lnTo>
                  <a:pt x="696" y="2192"/>
                </a:lnTo>
                <a:lnTo>
                  <a:pt x="700" y="2180"/>
                </a:lnTo>
                <a:lnTo>
                  <a:pt x="706" y="2173"/>
                </a:lnTo>
                <a:lnTo>
                  <a:pt x="712" y="2169"/>
                </a:lnTo>
                <a:lnTo>
                  <a:pt x="719" y="2167"/>
                </a:lnTo>
                <a:lnTo>
                  <a:pt x="728" y="2168"/>
                </a:lnTo>
                <a:lnTo>
                  <a:pt x="736" y="2170"/>
                </a:lnTo>
                <a:lnTo>
                  <a:pt x="732" y="2165"/>
                </a:lnTo>
                <a:lnTo>
                  <a:pt x="726" y="2160"/>
                </a:lnTo>
                <a:lnTo>
                  <a:pt x="718" y="2157"/>
                </a:lnTo>
                <a:lnTo>
                  <a:pt x="707" y="2156"/>
                </a:lnTo>
                <a:lnTo>
                  <a:pt x="696" y="2158"/>
                </a:lnTo>
                <a:lnTo>
                  <a:pt x="685" y="2166"/>
                </a:lnTo>
                <a:lnTo>
                  <a:pt x="676" y="2176"/>
                </a:lnTo>
                <a:lnTo>
                  <a:pt x="671" y="2188"/>
                </a:lnTo>
                <a:lnTo>
                  <a:pt x="668" y="2202"/>
                </a:lnTo>
                <a:lnTo>
                  <a:pt x="668" y="2216"/>
                </a:lnTo>
                <a:lnTo>
                  <a:pt x="671" y="2229"/>
                </a:lnTo>
                <a:lnTo>
                  <a:pt x="676" y="2240"/>
                </a:lnTo>
                <a:lnTo>
                  <a:pt x="685" y="2250"/>
                </a:lnTo>
                <a:lnTo>
                  <a:pt x="699" y="2259"/>
                </a:lnTo>
                <a:lnTo>
                  <a:pt x="718" y="2265"/>
                </a:lnTo>
                <a:lnTo>
                  <a:pt x="738" y="2268"/>
                </a:lnTo>
                <a:lnTo>
                  <a:pt x="760" y="2268"/>
                </a:lnTo>
                <a:lnTo>
                  <a:pt x="780" y="2264"/>
                </a:lnTo>
                <a:lnTo>
                  <a:pt x="791" y="2260"/>
                </a:lnTo>
                <a:lnTo>
                  <a:pt x="801" y="2254"/>
                </a:lnTo>
                <a:lnTo>
                  <a:pt x="809" y="2248"/>
                </a:lnTo>
                <a:lnTo>
                  <a:pt x="819" y="2241"/>
                </a:lnTo>
                <a:lnTo>
                  <a:pt x="829" y="2233"/>
                </a:lnTo>
                <a:lnTo>
                  <a:pt x="841" y="2223"/>
                </a:lnTo>
                <a:lnTo>
                  <a:pt x="856" y="2211"/>
                </a:lnTo>
                <a:lnTo>
                  <a:pt x="874" y="2196"/>
                </a:lnTo>
                <a:lnTo>
                  <a:pt x="893" y="2188"/>
                </a:lnTo>
                <a:lnTo>
                  <a:pt x="909" y="2184"/>
                </a:lnTo>
                <a:lnTo>
                  <a:pt x="925" y="2185"/>
                </a:lnTo>
                <a:lnTo>
                  <a:pt x="938" y="2188"/>
                </a:lnTo>
                <a:lnTo>
                  <a:pt x="950" y="2193"/>
                </a:lnTo>
                <a:lnTo>
                  <a:pt x="960" y="2202"/>
                </a:lnTo>
                <a:lnTo>
                  <a:pt x="968" y="2210"/>
                </a:lnTo>
                <a:lnTo>
                  <a:pt x="973" y="2219"/>
                </a:lnTo>
                <a:lnTo>
                  <a:pt x="974" y="2225"/>
                </a:lnTo>
                <a:lnTo>
                  <a:pt x="974" y="2240"/>
                </a:lnTo>
                <a:lnTo>
                  <a:pt x="973" y="2247"/>
                </a:lnTo>
                <a:lnTo>
                  <a:pt x="970" y="2254"/>
                </a:lnTo>
                <a:lnTo>
                  <a:pt x="966" y="2259"/>
                </a:lnTo>
                <a:lnTo>
                  <a:pt x="958" y="2262"/>
                </a:lnTo>
                <a:lnTo>
                  <a:pt x="948" y="2262"/>
                </a:lnTo>
                <a:lnTo>
                  <a:pt x="937" y="2259"/>
                </a:lnTo>
                <a:lnTo>
                  <a:pt x="928" y="2254"/>
                </a:lnTo>
                <a:lnTo>
                  <a:pt x="921" y="2248"/>
                </a:lnTo>
                <a:lnTo>
                  <a:pt x="915" y="2240"/>
                </a:lnTo>
                <a:lnTo>
                  <a:pt x="914" y="2229"/>
                </a:lnTo>
                <a:lnTo>
                  <a:pt x="915" y="2219"/>
                </a:lnTo>
                <a:lnTo>
                  <a:pt x="904" y="2228"/>
                </a:lnTo>
                <a:lnTo>
                  <a:pt x="895" y="2240"/>
                </a:lnTo>
                <a:lnTo>
                  <a:pt x="889" y="2252"/>
                </a:lnTo>
                <a:lnTo>
                  <a:pt x="885" y="2266"/>
                </a:lnTo>
                <a:lnTo>
                  <a:pt x="884" y="2279"/>
                </a:lnTo>
                <a:lnTo>
                  <a:pt x="886" y="2290"/>
                </a:lnTo>
                <a:lnTo>
                  <a:pt x="893" y="2297"/>
                </a:lnTo>
                <a:lnTo>
                  <a:pt x="901" y="2305"/>
                </a:lnTo>
                <a:lnTo>
                  <a:pt x="911" y="2311"/>
                </a:lnTo>
                <a:lnTo>
                  <a:pt x="923" y="2317"/>
                </a:lnTo>
                <a:lnTo>
                  <a:pt x="936" y="2323"/>
                </a:lnTo>
                <a:lnTo>
                  <a:pt x="943" y="2328"/>
                </a:lnTo>
                <a:lnTo>
                  <a:pt x="948" y="2333"/>
                </a:lnTo>
                <a:lnTo>
                  <a:pt x="953" y="2336"/>
                </a:lnTo>
                <a:lnTo>
                  <a:pt x="959" y="2338"/>
                </a:lnTo>
                <a:lnTo>
                  <a:pt x="968" y="2339"/>
                </a:lnTo>
                <a:lnTo>
                  <a:pt x="981" y="2341"/>
                </a:lnTo>
                <a:lnTo>
                  <a:pt x="984" y="2332"/>
                </a:lnTo>
                <a:lnTo>
                  <a:pt x="986" y="2323"/>
                </a:lnTo>
                <a:lnTo>
                  <a:pt x="989" y="2313"/>
                </a:lnTo>
                <a:lnTo>
                  <a:pt x="997" y="2297"/>
                </a:lnTo>
                <a:lnTo>
                  <a:pt x="1002" y="2279"/>
                </a:lnTo>
                <a:lnTo>
                  <a:pt x="1002" y="2260"/>
                </a:lnTo>
                <a:lnTo>
                  <a:pt x="1001" y="2240"/>
                </a:lnTo>
                <a:lnTo>
                  <a:pt x="996" y="2221"/>
                </a:lnTo>
                <a:lnTo>
                  <a:pt x="989" y="2202"/>
                </a:lnTo>
                <a:lnTo>
                  <a:pt x="980" y="2185"/>
                </a:lnTo>
                <a:lnTo>
                  <a:pt x="968" y="2169"/>
                </a:lnTo>
                <a:lnTo>
                  <a:pt x="956" y="2155"/>
                </a:lnTo>
                <a:lnTo>
                  <a:pt x="941" y="2144"/>
                </a:lnTo>
                <a:lnTo>
                  <a:pt x="926" y="2137"/>
                </a:lnTo>
                <a:close/>
                <a:moveTo>
                  <a:pt x="709" y="2075"/>
                </a:moveTo>
                <a:lnTo>
                  <a:pt x="602" y="2082"/>
                </a:lnTo>
                <a:lnTo>
                  <a:pt x="602" y="2090"/>
                </a:lnTo>
                <a:lnTo>
                  <a:pt x="627" y="2181"/>
                </a:lnTo>
                <a:lnTo>
                  <a:pt x="631" y="2179"/>
                </a:lnTo>
                <a:lnTo>
                  <a:pt x="637" y="2176"/>
                </a:lnTo>
                <a:lnTo>
                  <a:pt x="641" y="2174"/>
                </a:lnTo>
                <a:lnTo>
                  <a:pt x="645" y="2173"/>
                </a:lnTo>
                <a:lnTo>
                  <a:pt x="651" y="2169"/>
                </a:lnTo>
                <a:lnTo>
                  <a:pt x="659" y="2165"/>
                </a:lnTo>
                <a:lnTo>
                  <a:pt x="669" y="2158"/>
                </a:lnTo>
                <a:lnTo>
                  <a:pt x="681" y="2151"/>
                </a:lnTo>
                <a:lnTo>
                  <a:pt x="693" y="2141"/>
                </a:lnTo>
                <a:lnTo>
                  <a:pt x="706" y="2130"/>
                </a:lnTo>
                <a:lnTo>
                  <a:pt x="717" y="2118"/>
                </a:lnTo>
                <a:lnTo>
                  <a:pt x="728" y="2104"/>
                </a:lnTo>
                <a:lnTo>
                  <a:pt x="736" y="2090"/>
                </a:lnTo>
                <a:lnTo>
                  <a:pt x="742" y="2075"/>
                </a:lnTo>
                <a:lnTo>
                  <a:pt x="709" y="2075"/>
                </a:lnTo>
                <a:close/>
                <a:moveTo>
                  <a:pt x="833" y="2000"/>
                </a:moveTo>
                <a:lnTo>
                  <a:pt x="818" y="2001"/>
                </a:lnTo>
                <a:lnTo>
                  <a:pt x="805" y="2005"/>
                </a:lnTo>
                <a:lnTo>
                  <a:pt x="794" y="2015"/>
                </a:lnTo>
                <a:lnTo>
                  <a:pt x="783" y="2029"/>
                </a:lnTo>
                <a:lnTo>
                  <a:pt x="778" y="2042"/>
                </a:lnTo>
                <a:lnTo>
                  <a:pt x="776" y="2057"/>
                </a:lnTo>
                <a:lnTo>
                  <a:pt x="777" y="2072"/>
                </a:lnTo>
                <a:lnTo>
                  <a:pt x="781" y="2088"/>
                </a:lnTo>
                <a:lnTo>
                  <a:pt x="786" y="2103"/>
                </a:lnTo>
                <a:lnTo>
                  <a:pt x="793" y="2118"/>
                </a:lnTo>
                <a:lnTo>
                  <a:pt x="800" y="2130"/>
                </a:lnTo>
                <a:lnTo>
                  <a:pt x="808" y="2138"/>
                </a:lnTo>
                <a:lnTo>
                  <a:pt x="816" y="2143"/>
                </a:lnTo>
                <a:lnTo>
                  <a:pt x="828" y="2145"/>
                </a:lnTo>
                <a:lnTo>
                  <a:pt x="842" y="2144"/>
                </a:lnTo>
                <a:lnTo>
                  <a:pt x="857" y="2141"/>
                </a:lnTo>
                <a:lnTo>
                  <a:pt x="872" y="2136"/>
                </a:lnTo>
                <a:lnTo>
                  <a:pt x="886" y="2128"/>
                </a:lnTo>
                <a:lnTo>
                  <a:pt x="898" y="2118"/>
                </a:lnTo>
                <a:lnTo>
                  <a:pt x="907" y="2105"/>
                </a:lnTo>
                <a:lnTo>
                  <a:pt x="912" y="2092"/>
                </a:lnTo>
                <a:lnTo>
                  <a:pt x="913" y="2077"/>
                </a:lnTo>
                <a:lnTo>
                  <a:pt x="911" y="2062"/>
                </a:lnTo>
                <a:lnTo>
                  <a:pt x="907" y="2048"/>
                </a:lnTo>
                <a:lnTo>
                  <a:pt x="900" y="2033"/>
                </a:lnTo>
                <a:lnTo>
                  <a:pt x="891" y="2021"/>
                </a:lnTo>
                <a:lnTo>
                  <a:pt x="879" y="2012"/>
                </a:lnTo>
                <a:lnTo>
                  <a:pt x="866" y="2006"/>
                </a:lnTo>
                <a:lnTo>
                  <a:pt x="849" y="2002"/>
                </a:lnTo>
                <a:lnTo>
                  <a:pt x="833" y="2000"/>
                </a:lnTo>
                <a:close/>
                <a:moveTo>
                  <a:pt x="977" y="1980"/>
                </a:moveTo>
                <a:lnTo>
                  <a:pt x="970" y="1982"/>
                </a:lnTo>
                <a:lnTo>
                  <a:pt x="965" y="1986"/>
                </a:lnTo>
                <a:lnTo>
                  <a:pt x="963" y="1990"/>
                </a:lnTo>
                <a:lnTo>
                  <a:pt x="961" y="1996"/>
                </a:lnTo>
                <a:lnTo>
                  <a:pt x="961" y="2004"/>
                </a:lnTo>
                <a:lnTo>
                  <a:pt x="962" y="2010"/>
                </a:lnTo>
                <a:lnTo>
                  <a:pt x="966" y="2017"/>
                </a:lnTo>
                <a:lnTo>
                  <a:pt x="973" y="2021"/>
                </a:lnTo>
                <a:lnTo>
                  <a:pt x="983" y="2023"/>
                </a:lnTo>
                <a:lnTo>
                  <a:pt x="991" y="2022"/>
                </a:lnTo>
                <a:lnTo>
                  <a:pt x="999" y="2018"/>
                </a:lnTo>
                <a:lnTo>
                  <a:pt x="1003" y="2013"/>
                </a:lnTo>
                <a:lnTo>
                  <a:pt x="1006" y="2006"/>
                </a:lnTo>
                <a:lnTo>
                  <a:pt x="1006" y="1998"/>
                </a:lnTo>
                <a:lnTo>
                  <a:pt x="1003" y="1992"/>
                </a:lnTo>
                <a:lnTo>
                  <a:pt x="998" y="1987"/>
                </a:lnTo>
                <a:lnTo>
                  <a:pt x="991" y="1982"/>
                </a:lnTo>
                <a:lnTo>
                  <a:pt x="984" y="1980"/>
                </a:lnTo>
                <a:lnTo>
                  <a:pt x="977" y="1980"/>
                </a:lnTo>
                <a:close/>
                <a:moveTo>
                  <a:pt x="628" y="1971"/>
                </a:moveTo>
                <a:lnTo>
                  <a:pt x="603" y="1981"/>
                </a:lnTo>
                <a:lnTo>
                  <a:pt x="576" y="1988"/>
                </a:lnTo>
                <a:lnTo>
                  <a:pt x="546" y="1996"/>
                </a:lnTo>
                <a:lnTo>
                  <a:pt x="516" y="2004"/>
                </a:lnTo>
                <a:lnTo>
                  <a:pt x="486" y="2010"/>
                </a:lnTo>
                <a:lnTo>
                  <a:pt x="455" y="2017"/>
                </a:lnTo>
                <a:lnTo>
                  <a:pt x="424" y="2024"/>
                </a:lnTo>
                <a:lnTo>
                  <a:pt x="395" y="2031"/>
                </a:lnTo>
                <a:lnTo>
                  <a:pt x="367" y="2037"/>
                </a:lnTo>
                <a:lnTo>
                  <a:pt x="341" y="2045"/>
                </a:lnTo>
                <a:lnTo>
                  <a:pt x="318" y="2053"/>
                </a:lnTo>
                <a:lnTo>
                  <a:pt x="299" y="2062"/>
                </a:lnTo>
                <a:lnTo>
                  <a:pt x="283" y="2072"/>
                </a:lnTo>
                <a:lnTo>
                  <a:pt x="271" y="2082"/>
                </a:lnTo>
                <a:lnTo>
                  <a:pt x="265" y="2094"/>
                </a:lnTo>
                <a:lnTo>
                  <a:pt x="262" y="2107"/>
                </a:lnTo>
                <a:lnTo>
                  <a:pt x="261" y="2121"/>
                </a:lnTo>
                <a:lnTo>
                  <a:pt x="262" y="2136"/>
                </a:lnTo>
                <a:lnTo>
                  <a:pt x="264" y="2150"/>
                </a:lnTo>
                <a:lnTo>
                  <a:pt x="269" y="2163"/>
                </a:lnTo>
                <a:lnTo>
                  <a:pt x="274" y="2174"/>
                </a:lnTo>
                <a:lnTo>
                  <a:pt x="280" y="2181"/>
                </a:lnTo>
                <a:lnTo>
                  <a:pt x="289" y="2185"/>
                </a:lnTo>
                <a:lnTo>
                  <a:pt x="298" y="2188"/>
                </a:lnTo>
                <a:lnTo>
                  <a:pt x="310" y="2189"/>
                </a:lnTo>
                <a:lnTo>
                  <a:pt x="322" y="2188"/>
                </a:lnTo>
                <a:lnTo>
                  <a:pt x="334" y="2185"/>
                </a:lnTo>
                <a:lnTo>
                  <a:pt x="346" y="2179"/>
                </a:lnTo>
                <a:lnTo>
                  <a:pt x="355" y="2170"/>
                </a:lnTo>
                <a:lnTo>
                  <a:pt x="363" y="2158"/>
                </a:lnTo>
                <a:lnTo>
                  <a:pt x="346" y="2160"/>
                </a:lnTo>
                <a:lnTo>
                  <a:pt x="332" y="2160"/>
                </a:lnTo>
                <a:lnTo>
                  <a:pt x="320" y="2157"/>
                </a:lnTo>
                <a:lnTo>
                  <a:pt x="312" y="2151"/>
                </a:lnTo>
                <a:lnTo>
                  <a:pt x="305" y="2144"/>
                </a:lnTo>
                <a:lnTo>
                  <a:pt x="302" y="2136"/>
                </a:lnTo>
                <a:lnTo>
                  <a:pt x="300" y="2126"/>
                </a:lnTo>
                <a:lnTo>
                  <a:pt x="302" y="2113"/>
                </a:lnTo>
                <a:lnTo>
                  <a:pt x="309" y="2101"/>
                </a:lnTo>
                <a:lnTo>
                  <a:pt x="320" y="2092"/>
                </a:lnTo>
                <a:lnTo>
                  <a:pt x="335" y="2086"/>
                </a:lnTo>
                <a:lnTo>
                  <a:pt x="355" y="2082"/>
                </a:lnTo>
                <a:lnTo>
                  <a:pt x="366" y="2084"/>
                </a:lnTo>
                <a:lnTo>
                  <a:pt x="377" y="2089"/>
                </a:lnTo>
                <a:lnTo>
                  <a:pt x="386" y="2099"/>
                </a:lnTo>
                <a:lnTo>
                  <a:pt x="393" y="2112"/>
                </a:lnTo>
                <a:lnTo>
                  <a:pt x="400" y="2127"/>
                </a:lnTo>
                <a:lnTo>
                  <a:pt x="405" y="2145"/>
                </a:lnTo>
                <a:lnTo>
                  <a:pt x="410" y="2163"/>
                </a:lnTo>
                <a:lnTo>
                  <a:pt x="411" y="2184"/>
                </a:lnTo>
                <a:lnTo>
                  <a:pt x="412" y="2204"/>
                </a:lnTo>
                <a:lnTo>
                  <a:pt x="413" y="2205"/>
                </a:lnTo>
                <a:lnTo>
                  <a:pt x="415" y="2205"/>
                </a:lnTo>
                <a:lnTo>
                  <a:pt x="419" y="2203"/>
                </a:lnTo>
                <a:lnTo>
                  <a:pt x="424" y="2202"/>
                </a:lnTo>
                <a:lnTo>
                  <a:pt x="431" y="2201"/>
                </a:lnTo>
                <a:lnTo>
                  <a:pt x="440" y="2201"/>
                </a:lnTo>
                <a:lnTo>
                  <a:pt x="450" y="2202"/>
                </a:lnTo>
                <a:lnTo>
                  <a:pt x="463" y="2205"/>
                </a:lnTo>
                <a:lnTo>
                  <a:pt x="477" y="2211"/>
                </a:lnTo>
                <a:lnTo>
                  <a:pt x="495" y="2219"/>
                </a:lnTo>
                <a:lnTo>
                  <a:pt x="487" y="2203"/>
                </a:lnTo>
                <a:lnTo>
                  <a:pt x="472" y="2173"/>
                </a:lnTo>
                <a:lnTo>
                  <a:pt x="467" y="2158"/>
                </a:lnTo>
                <a:lnTo>
                  <a:pt x="466" y="2144"/>
                </a:lnTo>
                <a:lnTo>
                  <a:pt x="466" y="2130"/>
                </a:lnTo>
                <a:lnTo>
                  <a:pt x="472" y="2117"/>
                </a:lnTo>
                <a:lnTo>
                  <a:pt x="474" y="2117"/>
                </a:lnTo>
                <a:lnTo>
                  <a:pt x="480" y="2119"/>
                </a:lnTo>
                <a:lnTo>
                  <a:pt x="490" y="2121"/>
                </a:lnTo>
                <a:lnTo>
                  <a:pt x="502" y="2126"/>
                </a:lnTo>
                <a:lnTo>
                  <a:pt x="516" y="2135"/>
                </a:lnTo>
                <a:lnTo>
                  <a:pt x="532" y="2146"/>
                </a:lnTo>
                <a:lnTo>
                  <a:pt x="546" y="2161"/>
                </a:lnTo>
                <a:lnTo>
                  <a:pt x="561" y="2181"/>
                </a:lnTo>
                <a:lnTo>
                  <a:pt x="559" y="2156"/>
                </a:lnTo>
                <a:lnTo>
                  <a:pt x="560" y="2133"/>
                </a:lnTo>
                <a:lnTo>
                  <a:pt x="564" y="2114"/>
                </a:lnTo>
                <a:lnTo>
                  <a:pt x="568" y="2097"/>
                </a:lnTo>
                <a:lnTo>
                  <a:pt x="575" y="2082"/>
                </a:lnTo>
                <a:lnTo>
                  <a:pt x="582" y="2069"/>
                </a:lnTo>
                <a:lnTo>
                  <a:pt x="589" y="2056"/>
                </a:lnTo>
                <a:lnTo>
                  <a:pt x="597" y="2044"/>
                </a:lnTo>
                <a:lnTo>
                  <a:pt x="606" y="2031"/>
                </a:lnTo>
                <a:lnTo>
                  <a:pt x="613" y="2019"/>
                </a:lnTo>
                <a:lnTo>
                  <a:pt x="619" y="2005"/>
                </a:lnTo>
                <a:lnTo>
                  <a:pt x="624" y="1989"/>
                </a:lnTo>
                <a:lnTo>
                  <a:pt x="628" y="1971"/>
                </a:lnTo>
                <a:close/>
                <a:moveTo>
                  <a:pt x="909" y="1961"/>
                </a:moveTo>
                <a:lnTo>
                  <a:pt x="904" y="1963"/>
                </a:lnTo>
                <a:lnTo>
                  <a:pt x="899" y="1968"/>
                </a:lnTo>
                <a:lnTo>
                  <a:pt x="896" y="1976"/>
                </a:lnTo>
                <a:lnTo>
                  <a:pt x="897" y="1985"/>
                </a:lnTo>
                <a:lnTo>
                  <a:pt x="901" y="1993"/>
                </a:lnTo>
                <a:lnTo>
                  <a:pt x="906" y="1998"/>
                </a:lnTo>
                <a:lnTo>
                  <a:pt x="913" y="2002"/>
                </a:lnTo>
                <a:lnTo>
                  <a:pt x="922" y="2003"/>
                </a:lnTo>
                <a:lnTo>
                  <a:pt x="929" y="2001"/>
                </a:lnTo>
                <a:lnTo>
                  <a:pt x="936" y="1996"/>
                </a:lnTo>
                <a:lnTo>
                  <a:pt x="939" y="1990"/>
                </a:lnTo>
                <a:lnTo>
                  <a:pt x="940" y="1983"/>
                </a:lnTo>
                <a:lnTo>
                  <a:pt x="938" y="1976"/>
                </a:lnTo>
                <a:lnTo>
                  <a:pt x="935" y="1969"/>
                </a:lnTo>
                <a:lnTo>
                  <a:pt x="928" y="1965"/>
                </a:lnTo>
                <a:lnTo>
                  <a:pt x="923" y="1962"/>
                </a:lnTo>
                <a:lnTo>
                  <a:pt x="915" y="1961"/>
                </a:lnTo>
                <a:lnTo>
                  <a:pt x="909" y="1961"/>
                </a:lnTo>
                <a:close/>
                <a:moveTo>
                  <a:pt x="840" y="1936"/>
                </a:moveTo>
                <a:lnTo>
                  <a:pt x="833" y="1938"/>
                </a:lnTo>
                <a:lnTo>
                  <a:pt x="828" y="1942"/>
                </a:lnTo>
                <a:lnTo>
                  <a:pt x="827" y="1949"/>
                </a:lnTo>
                <a:lnTo>
                  <a:pt x="827" y="1956"/>
                </a:lnTo>
                <a:lnTo>
                  <a:pt x="828" y="1963"/>
                </a:lnTo>
                <a:lnTo>
                  <a:pt x="832" y="1967"/>
                </a:lnTo>
                <a:lnTo>
                  <a:pt x="839" y="1970"/>
                </a:lnTo>
                <a:lnTo>
                  <a:pt x="848" y="1971"/>
                </a:lnTo>
                <a:lnTo>
                  <a:pt x="855" y="1970"/>
                </a:lnTo>
                <a:lnTo>
                  <a:pt x="860" y="1969"/>
                </a:lnTo>
                <a:lnTo>
                  <a:pt x="863" y="1967"/>
                </a:lnTo>
                <a:lnTo>
                  <a:pt x="867" y="1965"/>
                </a:lnTo>
                <a:lnTo>
                  <a:pt x="870" y="1960"/>
                </a:lnTo>
                <a:lnTo>
                  <a:pt x="871" y="1953"/>
                </a:lnTo>
                <a:lnTo>
                  <a:pt x="869" y="1945"/>
                </a:lnTo>
                <a:lnTo>
                  <a:pt x="865" y="1941"/>
                </a:lnTo>
                <a:lnTo>
                  <a:pt x="861" y="1938"/>
                </a:lnTo>
                <a:lnTo>
                  <a:pt x="854" y="1937"/>
                </a:lnTo>
                <a:lnTo>
                  <a:pt x="848" y="1936"/>
                </a:lnTo>
                <a:lnTo>
                  <a:pt x="840" y="1936"/>
                </a:lnTo>
                <a:close/>
                <a:moveTo>
                  <a:pt x="727" y="1851"/>
                </a:moveTo>
                <a:lnTo>
                  <a:pt x="716" y="1853"/>
                </a:lnTo>
                <a:lnTo>
                  <a:pt x="707" y="1856"/>
                </a:lnTo>
                <a:lnTo>
                  <a:pt x="701" y="1861"/>
                </a:lnTo>
                <a:lnTo>
                  <a:pt x="694" y="1873"/>
                </a:lnTo>
                <a:lnTo>
                  <a:pt x="687" y="1888"/>
                </a:lnTo>
                <a:lnTo>
                  <a:pt x="681" y="1904"/>
                </a:lnTo>
                <a:lnTo>
                  <a:pt x="670" y="1941"/>
                </a:lnTo>
                <a:lnTo>
                  <a:pt x="665" y="1960"/>
                </a:lnTo>
                <a:lnTo>
                  <a:pt x="662" y="1979"/>
                </a:lnTo>
                <a:lnTo>
                  <a:pt x="659" y="1997"/>
                </a:lnTo>
                <a:lnTo>
                  <a:pt x="657" y="2012"/>
                </a:lnTo>
                <a:lnTo>
                  <a:pt x="655" y="2026"/>
                </a:lnTo>
                <a:lnTo>
                  <a:pt x="656" y="2036"/>
                </a:lnTo>
                <a:lnTo>
                  <a:pt x="657" y="2042"/>
                </a:lnTo>
                <a:lnTo>
                  <a:pt x="660" y="2044"/>
                </a:lnTo>
                <a:lnTo>
                  <a:pt x="674" y="2041"/>
                </a:lnTo>
                <a:lnTo>
                  <a:pt x="690" y="2034"/>
                </a:lnTo>
                <a:lnTo>
                  <a:pt x="706" y="2025"/>
                </a:lnTo>
                <a:lnTo>
                  <a:pt x="721" y="2013"/>
                </a:lnTo>
                <a:lnTo>
                  <a:pt x="736" y="1998"/>
                </a:lnTo>
                <a:lnTo>
                  <a:pt x="750" y="1983"/>
                </a:lnTo>
                <a:lnTo>
                  <a:pt x="762" y="1966"/>
                </a:lnTo>
                <a:lnTo>
                  <a:pt x="773" y="1950"/>
                </a:lnTo>
                <a:lnTo>
                  <a:pt x="781" y="1933"/>
                </a:lnTo>
                <a:lnTo>
                  <a:pt x="787" y="1917"/>
                </a:lnTo>
                <a:lnTo>
                  <a:pt x="789" y="1902"/>
                </a:lnTo>
                <a:lnTo>
                  <a:pt x="788" y="1889"/>
                </a:lnTo>
                <a:lnTo>
                  <a:pt x="783" y="1877"/>
                </a:lnTo>
                <a:lnTo>
                  <a:pt x="775" y="1867"/>
                </a:lnTo>
                <a:lnTo>
                  <a:pt x="764" y="1860"/>
                </a:lnTo>
                <a:lnTo>
                  <a:pt x="751" y="1855"/>
                </a:lnTo>
                <a:lnTo>
                  <a:pt x="740" y="1852"/>
                </a:lnTo>
                <a:lnTo>
                  <a:pt x="727" y="1851"/>
                </a:lnTo>
                <a:close/>
                <a:moveTo>
                  <a:pt x="893" y="1824"/>
                </a:moveTo>
                <a:lnTo>
                  <a:pt x="886" y="1825"/>
                </a:lnTo>
                <a:lnTo>
                  <a:pt x="880" y="1828"/>
                </a:lnTo>
                <a:lnTo>
                  <a:pt x="874" y="1831"/>
                </a:lnTo>
                <a:lnTo>
                  <a:pt x="870" y="1838"/>
                </a:lnTo>
                <a:lnTo>
                  <a:pt x="865" y="1847"/>
                </a:lnTo>
                <a:lnTo>
                  <a:pt x="861" y="1858"/>
                </a:lnTo>
                <a:lnTo>
                  <a:pt x="860" y="1868"/>
                </a:lnTo>
                <a:lnTo>
                  <a:pt x="862" y="1877"/>
                </a:lnTo>
                <a:lnTo>
                  <a:pt x="870" y="1887"/>
                </a:lnTo>
                <a:lnTo>
                  <a:pt x="881" y="1898"/>
                </a:lnTo>
                <a:lnTo>
                  <a:pt x="895" y="1909"/>
                </a:lnTo>
                <a:lnTo>
                  <a:pt x="914" y="1919"/>
                </a:lnTo>
                <a:lnTo>
                  <a:pt x="934" y="1929"/>
                </a:lnTo>
                <a:lnTo>
                  <a:pt x="956" y="1938"/>
                </a:lnTo>
                <a:lnTo>
                  <a:pt x="980" y="1944"/>
                </a:lnTo>
                <a:lnTo>
                  <a:pt x="994" y="1947"/>
                </a:lnTo>
                <a:lnTo>
                  <a:pt x="1006" y="1948"/>
                </a:lnTo>
                <a:lnTo>
                  <a:pt x="1014" y="1946"/>
                </a:lnTo>
                <a:lnTo>
                  <a:pt x="1020" y="1943"/>
                </a:lnTo>
                <a:lnTo>
                  <a:pt x="1024" y="1938"/>
                </a:lnTo>
                <a:lnTo>
                  <a:pt x="1025" y="1934"/>
                </a:lnTo>
                <a:lnTo>
                  <a:pt x="1025" y="1929"/>
                </a:lnTo>
                <a:lnTo>
                  <a:pt x="1024" y="1925"/>
                </a:lnTo>
                <a:lnTo>
                  <a:pt x="1024" y="1922"/>
                </a:lnTo>
                <a:lnTo>
                  <a:pt x="1023" y="1920"/>
                </a:lnTo>
                <a:lnTo>
                  <a:pt x="1015" y="1913"/>
                </a:lnTo>
                <a:lnTo>
                  <a:pt x="1003" y="1908"/>
                </a:lnTo>
                <a:lnTo>
                  <a:pt x="989" y="1904"/>
                </a:lnTo>
                <a:lnTo>
                  <a:pt x="972" y="1900"/>
                </a:lnTo>
                <a:lnTo>
                  <a:pt x="955" y="1896"/>
                </a:lnTo>
                <a:lnTo>
                  <a:pt x="939" y="1892"/>
                </a:lnTo>
                <a:lnTo>
                  <a:pt x="926" y="1889"/>
                </a:lnTo>
                <a:lnTo>
                  <a:pt x="915" y="1884"/>
                </a:lnTo>
                <a:lnTo>
                  <a:pt x="909" y="1878"/>
                </a:lnTo>
                <a:lnTo>
                  <a:pt x="905" y="1871"/>
                </a:lnTo>
                <a:lnTo>
                  <a:pt x="904" y="1861"/>
                </a:lnTo>
                <a:lnTo>
                  <a:pt x="905" y="1853"/>
                </a:lnTo>
                <a:lnTo>
                  <a:pt x="907" y="1845"/>
                </a:lnTo>
                <a:lnTo>
                  <a:pt x="908" y="1837"/>
                </a:lnTo>
                <a:lnTo>
                  <a:pt x="907" y="1831"/>
                </a:lnTo>
                <a:lnTo>
                  <a:pt x="904" y="1827"/>
                </a:lnTo>
                <a:lnTo>
                  <a:pt x="899" y="1824"/>
                </a:lnTo>
                <a:lnTo>
                  <a:pt x="893" y="1824"/>
                </a:lnTo>
                <a:close/>
                <a:moveTo>
                  <a:pt x="740" y="1762"/>
                </a:moveTo>
                <a:lnTo>
                  <a:pt x="727" y="1764"/>
                </a:lnTo>
                <a:lnTo>
                  <a:pt x="714" y="1767"/>
                </a:lnTo>
                <a:lnTo>
                  <a:pt x="701" y="1770"/>
                </a:lnTo>
                <a:lnTo>
                  <a:pt x="677" y="1781"/>
                </a:lnTo>
                <a:lnTo>
                  <a:pt x="664" y="1790"/>
                </a:lnTo>
                <a:lnTo>
                  <a:pt x="652" y="1797"/>
                </a:lnTo>
                <a:lnTo>
                  <a:pt x="639" y="1806"/>
                </a:lnTo>
                <a:lnTo>
                  <a:pt x="629" y="1814"/>
                </a:lnTo>
                <a:lnTo>
                  <a:pt x="620" y="1821"/>
                </a:lnTo>
                <a:lnTo>
                  <a:pt x="615" y="1827"/>
                </a:lnTo>
                <a:lnTo>
                  <a:pt x="609" y="1835"/>
                </a:lnTo>
                <a:lnTo>
                  <a:pt x="606" y="1844"/>
                </a:lnTo>
                <a:lnTo>
                  <a:pt x="604" y="1852"/>
                </a:lnTo>
                <a:lnTo>
                  <a:pt x="602" y="1861"/>
                </a:lnTo>
                <a:lnTo>
                  <a:pt x="619" y="1854"/>
                </a:lnTo>
                <a:lnTo>
                  <a:pt x="630" y="1849"/>
                </a:lnTo>
                <a:lnTo>
                  <a:pt x="644" y="1844"/>
                </a:lnTo>
                <a:lnTo>
                  <a:pt x="661" y="1838"/>
                </a:lnTo>
                <a:lnTo>
                  <a:pt x="679" y="1833"/>
                </a:lnTo>
                <a:lnTo>
                  <a:pt x="698" y="1828"/>
                </a:lnTo>
                <a:lnTo>
                  <a:pt x="719" y="1824"/>
                </a:lnTo>
                <a:lnTo>
                  <a:pt x="740" y="1822"/>
                </a:lnTo>
                <a:lnTo>
                  <a:pt x="762" y="1822"/>
                </a:lnTo>
                <a:lnTo>
                  <a:pt x="783" y="1823"/>
                </a:lnTo>
                <a:lnTo>
                  <a:pt x="781" y="1812"/>
                </a:lnTo>
                <a:lnTo>
                  <a:pt x="778" y="1800"/>
                </a:lnTo>
                <a:lnTo>
                  <a:pt x="775" y="1789"/>
                </a:lnTo>
                <a:lnTo>
                  <a:pt x="773" y="1779"/>
                </a:lnTo>
                <a:lnTo>
                  <a:pt x="767" y="1770"/>
                </a:lnTo>
                <a:lnTo>
                  <a:pt x="761" y="1766"/>
                </a:lnTo>
                <a:lnTo>
                  <a:pt x="751" y="1763"/>
                </a:lnTo>
                <a:lnTo>
                  <a:pt x="740" y="1762"/>
                </a:lnTo>
                <a:close/>
                <a:moveTo>
                  <a:pt x="362" y="1738"/>
                </a:moveTo>
                <a:lnTo>
                  <a:pt x="341" y="1739"/>
                </a:lnTo>
                <a:lnTo>
                  <a:pt x="323" y="1740"/>
                </a:lnTo>
                <a:lnTo>
                  <a:pt x="307" y="1743"/>
                </a:lnTo>
                <a:lnTo>
                  <a:pt x="293" y="1747"/>
                </a:lnTo>
                <a:lnTo>
                  <a:pt x="284" y="1751"/>
                </a:lnTo>
                <a:lnTo>
                  <a:pt x="274" y="1760"/>
                </a:lnTo>
                <a:lnTo>
                  <a:pt x="266" y="1771"/>
                </a:lnTo>
                <a:lnTo>
                  <a:pt x="261" y="1783"/>
                </a:lnTo>
                <a:lnTo>
                  <a:pt x="258" y="1795"/>
                </a:lnTo>
                <a:lnTo>
                  <a:pt x="257" y="1806"/>
                </a:lnTo>
                <a:lnTo>
                  <a:pt x="256" y="1815"/>
                </a:lnTo>
                <a:lnTo>
                  <a:pt x="256" y="1823"/>
                </a:lnTo>
                <a:lnTo>
                  <a:pt x="258" y="1818"/>
                </a:lnTo>
                <a:lnTo>
                  <a:pt x="261" y="1812"/>
                </a:lnTo>
                <a:lnTo>
                  <a:pt x="266" y="1806"/>
                </a:lnTo>
                <a:lnTo>
                  <a:pt x="271" y="1800"/>
                </a:lnTo>
                <a:lnTo>
                  <a:pt x="278" y="1794"/>
                </a:lnTo>
                <a:lnTo>
                  <a:pt x="287" y="1789"/>
                </a:lnTo>
                <a:lnTo>
                  <a:pt x="296" y="1786"/>
                </a:lnTo>
                <a:lnTo>
                  <a:pt x="308" y="1785"/>
                </a:lnTo>
                <a:lnTo>
                  <a:pt x="321" y="1789"/>
                </a:lnTo>
                <a:lnTo>
                  <a:pt x="332" y="1795"/>
                </a:lnTo>
                <a:lnTo>
                  <a:pt x="339" y="1801"/>
                </a:lnTo>
                <a:lnTo>
                  <a:pt x="343" y="1807"/>
                </a:lnTo>
                <a:lnTo>
                  <a:pt x="343" y="1813"/>
                </a:lnTo>
                <a:lnTo>
                  <a:pt x="341" y="1819"/>
                </a:lnTo>
                <a:lnTo>
                  <a:pt x="338" y="1823"/>
                </a:lnTo>
                <a:lnTo>
                  <a:pt x="289" y="1892"/>
                </a:lnTo>
                <a:lnTo>
                  <a:pt x="338" y="1915"/>
                </a:lnTo>
                <a:lnTo>
                  <a:pt x="352" y="1900"/>
                </a:lnTo>
                <a:lnTo>
                  <a:pt x="364" y="1885"/>
                </a:lnTo>
                <a:lnTo>
                  <a:pt x="375" y="1872"/>
                </a:lnTo>
                <a:lnTo>
                  <a:pt x="387" y="1861"/>
                </a:lnTo>
                <a:lnTo>
                  <a:pt x="401" y="1850"/>
                </a:lnTo>
                <a:lnTo>
                  <a:pt x="421" y="1839"/>
                </a:lnTo>
                <a:lnTo>
                  <a:pt x="431" y="1838"/>
                </a:lnTo>
                <a:lnTo>
                  <a:pt x="440" y="1837"/>
                </a:lnTo>
                <a:lnTo>
                  <a:pt x="449" y="1839"/>
                </a:lnTo>
                <a:lnTo>
                  <a:pt x="459" y="1845"/>
                </a:lnTo>
                <a:lnTo>
                  <a:pt x="470" y="1854"/>
                </a:lnTo>
                <a:lnTo>
                  <a:pt x="477" y="1861"/>
                </a:lnTo>
                <a:lnTo>
                  <a:pt x="481" y="1870"/>
                </a:lnTo>
                <a:lnTo>
                  <a:pt x="485" y="1879"/>
                </a:lnTo>
                <a:lnTo>
                  <a:pt x="487" y="1889"/>
                </a:lnTo>
                <a:lnTo>
                  <a:pt x="486" y="1898"/>
                </a:lnTo>
                <a:lnTo>
                  <a:pt x="484" y="1907"/>
                </a:lnTo>
                <a:lnTo>
                  <a:pt x="478" y="1916"/>
                </a:lnTo>
                <a:lnTo>
                  <a:pt x="470" y="1922"/>
                </a:lnTo>
                <a:lnTo>
                  <a:pt x="458" y="1927"/>
                </a:lnTo>
                <a:lnTo>
                  <a:pt x="447" y="1927"/>
                </a:lnTo>
                <a:lnTo>
                  <a:pt x="437" y="1925"/>
                </a:lnTo>
                <a:lnTo>
                  <a:pt x="428" y="1920"/>
                </a:lnTo>
                <a:lnTo>
                  <a:pt x="422" y="1911"/>
                </a:lnTo>
                <a:lnTo>
                  <a:pt x="416" y="1902"/>
                </a:lnTo>
                <a:lnTo>
                  <a:pt x="412" y="1892"/>
                </a:lnTo>
                <a:lnTo>
                  <a:pt x="410" y="1894"/>
                </a:lnTo>
                <a:lnTo>
                  <a:pt x="406" y="1899"/>
                </a:lnTo>
                <a:lnTo>
                  <a:pt x="401" y="1905"/>
                </a:lnTo>
                <a:lnTo>
                  <a:pt x="398" y="1912"/>
                </a:lnTo>
                <a:lnTo>
                  <a:pt x="396" y="1921"/>
                </a:lnTo>
                <a:lnTo>
                  <a:pt x="395" y="1930"/>
                </a:lnTo>
                <a:lnTo>
                  <a:pt x="398" y="1939"/>
                </a:lnTo>
                <a:lnTo>
                  <a:pt x="404" y="1949"/>
                </a:lnTo>
                <a:lnTo>
                  <a:pt x="415" y="1957"/>
                </a:lnTo>
                <a:lnTo>
                  <a:pt x="425" y="1961"/>
                </a:lnTo>
                <a:lnTo>
                  <a:pt x="439" y="1965"/>
                </a:lnTo>
                <a:lnTo>
                  <a:pt x="455" y="1967"/>
                </a:lnTo>
                <a:lnTo>
                  <a:pt x="471" y="1968"/>
                </a:lnTo>
                <a:lnTo>
                  <a:pt x="489" y="1968"/>
                </a:lnTo>
                <a:lnTo>
                  <a:pt x="508" y="1967"/>
                </a:lnTo>
                <a:lnTo>
                  <a:pt x="526" y="1964"/>
                </a:lnTo>
                <a:lnTo>
                  <a:pt x="544" y="1960"/>
                </a:lnTo>
                <a:lnTo>
                  <a:pt x="561" y="1954"/>
                </a:lnTo>
                <a:lnTo>
                  <a:pt x="575" y="1947"/>
                </a:lnTo>
                <a:lnTo>
                  <a:pt x="587" y="1938"/>
                </a:lnTo>
                <a:lnTo>
                  <a:pt x="596" y="1927"/>
                </a:lnTo>
                <a:lnTo>
                  <a:pt x="601" y="1914"/>
                </a:lnTo>
                <a:lnTo>
                  <a:pt x="602" y="1900"/>
                </a:lnTo>
                <a:lnTo>
                  <a:pt x="599" y="1895"/>
                </a:lnTo>
                <a:lnTo>
                  <a:pt x="592" y="1891"/>
                </a:lnTo>
                <a:lnTo>
                  <a:pt x="581" y="1886"/>
                </a:lnTo>
                <a:lnTo>
                  <a:pt x="568" y="1882"/>
                </a:lnTo>
                <a:lnTo>
                  <a:pt x="554" y="1877"/>
                </a:lnTo>
                <a:lnTo>
                  <a:pt x="538" y="1872"/>
                </a:lnTo>
                <a:lnTo>
                  <a:pt x="524" y="1867"/>
                </a:lnTo>
                <a:lnTo>
                  <a:pt x="511" y="1861"/>
                </a:lnTo>
                <a:lnTo>
                  <a:pt x="526" y="1851"/>
                </a:lnTo>
                <a:lnTo>
                  <a:pt x="536" y="1847"/>
                </a:lnTo>
                <a:lnTo>
                  <a:pt x="543" y="1842"/>
                </a:lnTo>
                <a:lnTo>
                  <a:pt x="550" y="1837"/>
                </a:lnTo>
                <a:lnTo>
                  <a:pt x="554" y="1831"/>
                </a:lnTo>
                <a:lnTo>
                  <a:pt x="553" y="1823"/>
                </a:lnTo>
                <a:lnTo>
                  <a:pt x="543" y="1806"/>
                </a:lnTo>
                <a:lnTo>
                  <a:pt x="530" y="1790"/>
                </a:lnTo>
                <a:lnTo>
                  <a:pt x="513" y="1776"/>
                </a:lnTo>
                <a:lnTo>
                  <a:pt x="495" y="1765"/>
                </a:lnTo>
                <a:lnTo>
                  <a:pt x="474" y="1757"/>
                </a:lnTo>
                <a:lnTo>
                  <a:pt x="452" y="1749"/>
                </a:lnTo>
                <a:lnTo>
                  <a:pt x="429" y="1744"/>
                </a:lnTo>
                <a:lnTo>
                  <a:pt x="406" y="1740"/>
                </a:lnTo>
                <a:lnTo>
                  <a:pt x="383" y="1739"/>
                </a:lnTo>
                <a:lnTo>
                  <a:pt x="362" y="1738"/>
                </a:lnTo>
                <a:close/>
                <a:moveTo>
                  <a:pt x="589" y="1671"/>
                </a:moveTo>
                <a:lnTo>
                  <a:pt x="583" y="1674"/>
                </a:lnTo>
                <a:lnTo>
                  <a:pt x="575" y="1680"/>
                </a:lnTo>
                <a:lnTo>
                  <a:pt x="565" y="1686"/>
                </a:lnTo>
                <a:lnTo>
                  <a:pt x="554" y="1694"/>
                </a:lnTo>
                <a:lnTo>
                  <a:pt x="543" y="1702"/>
                </a:lnTo>
                <a:lnTo>
                  <a:pt x="532" y="1710"/>
                </a:lnTo>
                <a:lnTo>
                  <a:pt x="521" y="1718"/>
                </a:lnTo>
                <a:lnTo>
                  <a:pt x="511" y="1724"/>
                </a:lnTo>
                <a:lnTo>
                  <a:pt x="513" y="1727"/>
                </a:lnTo>
                <a:lnTo>
                  <a:pt x="518" y="1733"/>
                </a:lnTo>
                <a:lnTo>
                  <a:pt x="523" y="1740"/>
                </a:lnTo>
                <a:lnTo>
                  <a:pt x="532" y="1747"/>
                </a:lnTo>
                <a:lnTo>
                  <a:pt x="542" y="1755"/>
                </a:lnTo>
                <a:lnTo>
                  <a:pt x="553" y="1762"/>
                </a:lnTo>
                <a:lnTo>
                  <a:pt x="565" y="1768"/>
                </a:lnTo>
                <a:lnTo>
                  <a:pt x="579" y="1772"/>
                </a:lnTo>
                <a:lnTo>
                  <a:pt x="595" y="1773"/>
                </a:lnTo>
                <a:lnTo>
                  <a:pt x="610" y="1770"/>
                </a:lnTo>
                <a:lnTo>
                  <a:pt x="627" y="1762"/>
                </a:lnTo>
                <a:lnTo>
                  <a:pt x="626" y="1760"/>
                </a:lnTo>
                <a:lnTo>
                  <a:pt x="621" y="1743"/>
                </a:lnTo>
                <a:lnTo>
                  <a:pt x="618" y="1731"/>
                </a:lnTo>
                <a:lnTo>
                  <a:pt x="614" y="1718"/>
                </a:lnTo>
                <a:lnTo>
                  <a:pt x="609" y="1705"/>
                </a:lnTo>
                <a:lnTo>
                  <a:pt x="606" y="1692"/>
                </a:lnTo>
                <a:lnTo>
                  <a:pt x="601" y="1682"/>
                </a:lnTo>
                <a:lnTo>
                  <a:pt x="597" y="1674"/>
                </a:lnTo>
                <a:lnTo>
                  <a:pt x="594" y="1671"/>
                </a:lnTo>
                <a:lnTo>
                  <a:pt x="589" y="1671"/>
                </a:lnTo>
                <a:close/>
                <a:moveTo>
                  <a:pt x="915" y="1643"/>
                </a:moveTo>
                <a:lnTo>
                  <a:pt x="907" y="1646"/>
                </a:lnTo>
                <a:lnTo>
                  <a:pt x="902" y="1651"/>
                </a:lnTo>
                <a:lnTo>
                  <a:pt x="898" y="1658"/>
                </a:lnTo>
                <a:lnTo>
                  <a:pt x="897" y="1665"/>
                </a:lnTo>
                <a:lnTo>
                  <a:pt x="898" y="1672"/>
                </a:lnTo>
                <a:lnTo>
                  <a:pt x="901" y="1676"/>
                </a:lnTo>
                <a:lnTo>
                  <a:pt x="906" y="1678"/>
                </a:lnTo>
                <a:lnTo>
                  <a:pt x="916" y="1680"/>
                </a:lnTo>
                <a:lnTo>
                  <a:pt x="929" y="1680"/>
                </a:lnTo>
                <a:lnTo>
                  <a:pt x="944" y="1682"/>
                </a:lnTo>
                <a:lnTo>
                  <a:pt x="960" y="1684"/>
                </a:lnTo>
                <a:lnTo>
                  <a:pt x="976" y="1685"/>
                </a:lnTo>
                <a:lnTo>
                  <a:pt x="990" y="1686"/>
                </a:lnTo>
                <a:lnTo>
                  <a:pt x="985" y="1679"/>
                </a:lnTo>
                <a:lnTo>
                  <a:pt x="981" y="1670"/>
                </a:lnTo>
                <a:lnTo>
                  <a:pt x="976" y="1663"/>
                </a:lnTo>
                <a:lnTo>
                  <a:pt x="970" y="1659"/>
                </a:lnTo>
                <a:lnTo>
                  <a:pt x="964" y="1657"/>
                </a:lnTo>
                <a:lnTo>
                  <a:pt x="956" y="1653"/>
                </a:lnTo>
                <a:lnTo>
                  <a:pt x="946" y="1649"/>
                </a:lnTo>
                <a:lnTo>
                  <a:pt x="935" y="1647"/>
                </a:lnTo>
                <a:lnTo>
                  <a:pt x="925" y="1644"/>
                </a:lnTo>
                <a:lnTo>
                  <a:pt x="915" y="1643"/>
                </a:lnTo>
                <a:close/>
                <a:moveTo>
                  <a:pt x="517" y="1641"/>
                </a:moveTo>
                <a:lnTo>
                  <a:pt x="508" y="1641"/>
                </a:lnTo>
                <a:lnTo>
                  <a:pt x="496" y="1641"/>
                </a:lnTo>
                <a:lnTo>
                  <a:pt x="479" y="1642"/>
                </a:lnTo>
                <a:lnTo>
                  <a:pt x="461" y="1643"/>
                </a:lnTo>
                <a:lnTo>
                  <a:pt x="441" y="1645"/>
                </a:lnTo>
                <a:lnTo>
                  <a:pt x="402" y="1647"/>
                </a:lnTo>
                <a:lnTo>
                  <a:pt x="385" y="1647"/>
                </a:lnTo>
                <a:lnTo>
                  <a:pt x="371" y="1648"/>
                </a:lnTo>
                <a:lnTo>
                  <a:pt x="383" y="1659"/>
                </a:lnTo>
                <a:lnTo>
                  <a:pt x="392" y="1667"/>
                </a:lnTo>
                <a:lnTo>
                  <a:pt x="403" y="1674"/>
                </a:lnTo>
                <a:lnTo>
                  <a:pt x="415" y="1684"/>
                </a:lnTo>
                <a:lnTo>
                  <a:pt x="427" y="1691"/>
                </a:lnTo>
                <a:lnTo>
                  <a:pt x="438" y="1699"/>
                </a:lnTo>
                <a:lnTo>
                  <a:pt x="449" y="1706"/>
                </a:lnTo>
                <a:lnTo>
                  <a:pt x="457" y="1710"/>
                </a:lnTo>
                <a:lnTo>
                  <a:pt x="466" y="1707"/>
                </a:lnTo>
                <a:lnTo>
                  <a:pt x="477" y="1704"/>
                </a:lnTo>
                <a:lnTo>
                  <a:pt x="488" y="1698"/>
                </a:lnTo>
                <a:lnTo>
                  <a:pt x="499" y="1689"/>
                </a:lnTo>
                <a:lnTo>
                  <a:pt x="506" y="1672"/>
                </a:lnTo>
                <a:lnTo>
                  <a:pt x="510" y="1663"/>
                </a:lnTo>
                <a:lnTo>
                  <a:pt x="514" y="1654"/>
                </a:lnTo>
                <a:lnTo>
                  <a:pt x="517" y="1647"/>
                </a:lnTo>
                <a:lnTo>
                  <a:pt x="519" y="1642"/>
                </a:lnTo>
                <a:lnTo>
                  <a:pt x="520" y="1641"/>
                </a:lnTo>
                <a:lnTo>
                  <a:pt x="517" y="1641"/>
                </a:lnTo>
                <a:close/>
                <a:moveTo>
                  <a:pt x="737" y="1636"/>
                </a:moveTo>
                <a:lnTo>
                  <a:pt x="718" y="1638"/>
                </a:lnTo>
                <a:lnTo>
                  <a:pt x="707" y="1642"/>
                </a:lnTo>
                <a:lnTo>
                  <a:pt x="696" y="1647"/>
                </a:lnTo>
                <a:lnTo>
                  <a:pt x="687" y="1655"/>
                </a:lnTo>
                <a:lnTo>
                  <a:pt x="679" y="1663"/>
                </a:lnTo>
                <a:lnTo>
                  <a:pt x="674" y="1673"/>
                </a:lnTo>
                <a:lnTo>
                  <a:pt x="671" y="1683"/>
                </a:lnTo>
                <a:lnTo>
                  <a:pt x="670" y="1694"/>
                </a:lnTo>
                <a:lnTo>
                  <a:pt x="674" y="1704"/>
                </a:lnTo>
                <a:lnTo>
                  <a:pt x="681" y="1714"/>
                </a:lnTo>
                <a:lnTo>
                  <a:pt x="693" y="1724"/>
                </a:lnTo>
                <a:lnTo>
                  <a:pt x="686" y="1713"/>
                </a:lnTo>
                <a:lnTo>
                  <a:pt x="683" y="1704"/>
                </a:lnTo>
                <a:lnTo>
                  <a:pt x="682" y="1696"/>
                </a:lnTo>
                <a:lnTo>
                  <a:pt x="684" y="1691"/>
                </a:lnTo>
                <a:lnTo>
                  <a:pt x="687" y="1686"/>
                </a:lnTo>
                <a:lnTo>
                  <a:pt x="691" y="1683"/>
                </a:lnTo>
                <a:lnTo>
                  <a:pt x="696" y="1680"/>
                </a:lnTo>
                <a:lnTo>
                  <a:pt x="706" y="1674"/>
                </a:lnTo>
                <a:lnTo>
                  <a:pt x="717" y="1673"/>
                </a:lnTo>
                <a:lnTo>
                  <a:pt x="729" y="1674"/>
                </a:lnTo>
                <a:lnTo>
                  <a:pt x="740" y="1675"/>
                </a:lnTo>
                <a:lnTo>
                  <a:pt x="749" y="1678"/>
                </a:lnTo>
                <a:lnTo>
                  <a:pt x="756" y="1680"/>
                </a:lnTo>
                <a:lnTo>
                  <a:pt x="763" y="1684"/>
                </a:lnTo>
                <a:lnTo>
                  <a:pt x="762" y="1699"/>
                </a:lnTo>
                <a:lnTo>
                  <a:pt x="762" y="1711"/>
                </a:lnTo>
                <a:lnTo>
                  <a:pt x="767" y="1721"/>
                </a:lnTo>
                <a:lnTo>
                  <a:pt x="773" y="1729"/>
                </a:lnTo>
                <a:lnTo>
                  <a:pt x="787" y="1743"/>
                </a:lnTo>
                <a:lnTo>
                  <a:pt x="796" y="1750"/>
                </a:lnTo>
                <a:lnTo>
                  <a:pt x="805" y="1757"/>
                </a:lnTo>
                <a:lnTo>
                  <a:pt x="812" y="1765"/>
                </a:lnTo>
                <a:lnTo>
                  <a:pt x="818" y="1774"/>
                </a:lnTo>
                <a:lnTo>
                  <a:pt x="823" y="1786"/>
                </a:lnTo>
                <a:lnTo>
                  <a:pt x="825" y="1801"/>
                </a:lnTo>
                <a:lnTo>
                  <a:pt x="833" y="1800"/>
                </a:lnTo>
                <a:lnTo>
                  <a:pt x="843" y="1798"/>
                </a:lnTo>
                <a:lnTo>
                  <a:pt x="854" y="1796"/>
                </a:lnTo>
                <a:lnTo>
                  <a:pt x="864" y="1793"/>
                </a:lnTo>
                <a:lnTo>
                  <a:pt x="873" y="1790"/>
                </a:lnTo>
                <a:lnTo>
                  <a:pt x="880" y="1784"/>
                </a:lnTo>
                <a:lnTo>
                  <a:pt x="883" y="1777"/>
                </a:lnTo>
                <a:lnTo>
                  <a:pt x="886" y="1764"/>
                </a:lnTo>
                <a:lnTo>
                  <a:pt x="887" y="1750"/>
                </a:lnTo>
                <a:lnTo>
                  <a:pt x="886" y="1735"/>
                </a:lnTo>
                <a:lnTo>
                  <a:pt x="882" y="1720"/>
                </a:lnTo>
                <a:lnTo>
                  <a:pt x="876" y="1711"/>
                </a:lnTo>
                <a:lnTo>
                  <a:pt x="867" y="1701"/>
                </a:lnTo>
                <a:lnTo>
                  <a:pt x="856" y="1690"/>
                </a:lnTo>
                <a:lnTo>
                  <a:pt x="843" y="1680"/>
                </a:lnTo>
                <a:lnTo>
                  <a:pt x="831" y="1670"/>
                </a:lnTo>
                <a:lnTo>
                  <a:pt x="818" y="1662"/>
                </a:lnTo>
                <a:lnTo>
                  <a:pt x="808" y="1656"/>
                </a:lnTo>
                <a:lnTo>
                  <a:pt x="793" y="1648"/>
                </a:lnTo>
                <a:lnTo>
                  <a:pt x="775" y="1641"/>
                </a:lnTo>
                <a:lnTo>
                  <a:pt x="756" y="1637"/>
                </a:lnTo>
                <a:lnTo>
                  <a:pt x="737" y="1636"/>
                </a:lnTo>
                <a:close/>
                <a:moveTo>
                  <a:pt x="289" y="1557"/>
                </a:moveTo>
                <a:lnTo>
                  <a:pt x="338" y="1625"/>
                </a:lnTo>
                <a:lnTo>
                  <a:pt x="366" y="1622"/>
                </a:lnTo>
                <a:lnTo>
                  <a:pt x="389" y="1617"/>
                </a:lnTo>
                <a:lnTo>
                  <a:pt x="411" y="1610"/>
                </a:lnTo>
                <a:lnTo>
                  <a:pt x="429" y="1600"/>
                </a:lnTo>
                <a:lnTo>
                  <a:pt x="445" y="1587"/>
                </a:lnTo>
                <a:lnTo>
                  <a:pt x="289" y="1557"/>
                </a:lnTo>
                <a:close/>
                <a:moveTo>
                  <a:pt x="247" y="1427"/>
                </a:moveTo>
                <a:lnTo>
                  <a:pt x="272" y="1511"/>
                </a:lnTo>
                <a:lnTo>
                  <a:pt x="363" y="1511"/>
                </a:lnTo>
                <a:lnTo>
                  <a:pt x="363" y="1496"/>
                </a:lnTo>
                <a:lnTo>
                  <a:pt x="247" y="1427"/>
                </a:lnTo>
                <a:close/>
                <a:moveTo>
                  <a:pt x="826" y="1425"/>
                </a:moveTo>
                <a:lnTo>
                  <a:pt x="816" y="1426"/>
                </a:lnTo>
                <a:lnTo>
                  <a:pt x="805" y="1427"/>
                </a:lnTo>
                <a:lnTo>
                  <a:pt x="783" y="1433"/>
                </a:lnTo>
                <a:lnTo>
                  <a:pt x="773" y="1437"/>
                </a:lnTo>
                <a:lnTo>
                  <a:pt x="763" y="1442"/>
                </a:lnTo>
                <a:lnTo>
                  <a:pt x="755" y="1449"/>
                </a:lnTo>
                <a:lnTo>
                  <a:pt x="748" y="1457"/>
                </a:lnTo>
                <a:lnTo>
                  <a:pt x="743" y="1468"/>
                </a:lnTo>
                <a:lnTo>
                  <a:pt x="741" y="1481"/>
                </a:lnTo>
                <a:lnTo>
                  <a:pt x="742" y="1496"/>
                </a:lnTo>
                <a:lnTo>
                  <a:pt x="747" y="1507"/>
                </a:lnTo>
                <a:lnTo>
                  <a:pt x="753" y="1515"/>
                </a:lnTo>
                <a:lnTo>
                  <a:pt x="762" y="1521"/>
                </a:lnTo>
                <a:lnTo>
                  <a:pt x="771" y="1524"/>
                </a:lnTo>
                <a:lnTo>
                  <a:pt x="781" y="1526"/>
                </a:lnTo>
                <a:lnTo>
                  <a:pt x="790" y="1526"/>
                </a:lnTo>
                <a:lnTo>
                  <a:pt x="800" y="1526"/>
                </a:lnTo>
                <a:lnTo>
                  <a:pt x="799" y="1525"/>
                </a:lnTo>
                <a:lnTo>
                  <a:pt x="796" y="1521"/>
                </a:lnTo>
                <a:lnTo>
                  <a:pt x="794" y="1515"/>
                </a:lnTo>
                <a:lnTo>
                  <a:pt x="793" y="1507"/>
                </a:lnTo>
                <a:lnTo>
                  <a:pt x="794" y="1498"/>
                </a:lnTo>
                <a:lnTo>
                  <a:pt x="800" y="1488"/>
                </a:lnTo>
                <a:lnTo>
                  <a:pt x="808" y="1481"/>
                </a:lnTo>
                <a:lnTo>
                  <a:pt x="817" y="1476"/>
                </a:lnTo>
                <a:lnTo>
                  <a:pt x="827" y="1473"/>
                </a:lnTo>
                <a:lnTo>
                  <a:pt x="838" y="1473"/>
                </a:lnTo>
                <a:lnTo>
                  <a:pt x="849" y="1477"/>
                </a:lnTo>
                <a:lnTo>
                  <a:pt x="858" y="1482"/>
                </a:lnTo>
                <a:lnTo>
                  <a:pt x="866" y="1493"/>
                </a:lnTo>
                <a:lnTo>
                  <a:pt x="873" y="1510"/>
                </a:lnTo>
                <a:lnTo>
                  <a:pt x="875" y="1527"/>
                </a:lnTo>
                <a:lnTo>
                  <a:pt x="871" y="1543"/>
                </a:lnTo>
                <a:lnTo>
                  <a:pt x="864" y="1558"/>
                </a:lnTo>
                <a:lnTo>
                  <a:pt x="852" y="1571"/>
                </a:lnTo>
                <a:lnTo>
                  <a:pt x="837" y="1581"/>
                </a:lnTo>
                <a:lnTo>
                  <a:pt x="819" y="1589"/>
                </a:lnTo>
                <a:lnTo>
                  <a:pt x="801" y="1594"/>
                </a:lnTo>
                <a:lnTo>
                  <a:pt x="781" y="1596"/>
                </a:lnTo>
                <a:lnTo>
                  <a:pt x="762" y="1593"/>
                </a:lnTo>
                <a:lnTo>
                  <a:pt x="742" y="1587"/>
                </a:lnTo>
                <a:lnTo>
                  <a:pt x="729" y="1581"/>
                </a:lnTo>
                <a:lnTo>
                  <a:pt x="720" y="1575"/>
                </a:lnTo>
                <a:lnTo>
                  <a:pt x="707" y="1562"/>
                </a:lnTo>
                <a:lnTo>
                  <a:pt x="701" y="1553"/>
                </a:lnTo>
                <a:lnTo>
                  <a:pt x="693" y="1542"/>
                </a:lnTo>
                <a:lnTo>
                  <a:pt x="685" y="1527"/>
                </a:lnTo>
                <a:lnTo>
                  <a:pt x="680" y="1515"/>
                </a:lnTo>
                <a:lnTo>
                  <a:pt x="679" y="1503"/>
                </a:lnTo>
                <a:lnTo>
                  <a:pt x="681" y="1492"/>
                </a:lnTo>
                <a:lnTo>
                  <a:pt x="692" y="1459"/>
                </a:lnTo>
                <a:lnTo>
                  <a:pt x="694" y="1447"/>
                </a:lnTo>
                <a:lnTo>
                  <a:pt x="693" y="1435"/>
                </a:lnTo>
                <a:lnTo>
                  <a:pt x="668" y="1445"/>
                </a:lnTo>
                <a:lnTo>
                  <a:pt x="643" y="1456"/>
                </a:lnTo>
                <a:lnTo>
                  <a:pt x="619" y="1467"/>
                </a:lnTo>
                <a:lnTo>
                  <a:pt x="595" y="1477"/>
                </a:lnTo>
                <a:lnTo>
                  <a:pt x="567" y="1487"/>
                </a:lnTo>
                <a:lnTo>
                  <a:pt x="536" y="1496"/>
                </a:lnTo>
                <a:lnTo>
                  <a:pt x="571" y="1521"/>
                </a:lnTo>
                <a:lnTo>
                  <a:pt x="606" y="1544"/>
                </a:lnTo>
                <a:lnTo>
                  <a:pt x="641" y="1564"/>
                </a:lnTo>
                <a:lnTo>
                  <a:pt x="679" y="1582"/>
                </a:lnTo>
                <a:lnTo>
                  <a:pt x="718" y="1597"/>
                </a:lnTo>
                <a:lnTo>
                  <a:pt x="759" y="1608"/>
                </a:lnTo>
                <a:lnTo>
                  <a:pt x="803" y="1617"/>
                </a:lnTo>
                <a:lnTo>
                  <a:pt x="849" y="1623"/>
                </a:lnTo>
                <a:lnTo>
                  <a:pt x="899" y="1625"/>
                </a:lnTo>
                <a:lnTo>
                  <a:pt x="899" y="1587"/>
                </a:lnTo>
                <a:lnTo>
                  <a:pt x="906" y="1587"/>
                </a:lnTo>
                <a:lnTo>
                  <a:pt x="915" y="1589"/>
                </a:lnTo>
                <a:lnTo>
                  <a:pt x="924" y="1591"/>
                </a:lnTo>
                <a:lnTo>
                  <a:pt x="933" y="1593"/>
                </a:lnTo>
                <a:lnTo>
                  <a:pt x="941" y="1594"/>
                </a:lnTo>
                <a:lnTo>
                  <a:pt x="948" y="1594"/>
                </a:lnTo>
                <a:lnTo>
                  <a:pt x="956" y="1592"/>
                </a:lnTo>
                <a:lnTo>
                  <a:pt x="961" y="1587"/>
                </a:lnTo>
                <a:lnTo>
                  <a:pt x="965" y="1580"/>
                </a:lnTo>
                <a:lnTo>
                  <a:pt x="967" y="1568"/>
                </a:lnTo>
                <a:lnTo>
                  <a:pt x="967" y="1553"/>
                </a:lnTo>
                <a:lnTo>
                  <a:pt x="965" y="1537"/>
                </a:lnTo>
                <a:lnTo>
                  <a:pt x="962" y="1521"/>
                </a:lnTo>
                <a:lnTo>
                  <a:pt x="957" y="1503"/>
                </a:lnTo>
                <a:lnTo>
                  <a:pt x="950" y="1487"/>
                </a:lnTo>
                <a:lnTo>
                  <a:pt x="943" y="1471"/>
                </a:lnTo>
                <a:lnTo>
                  <a:pt x="934" y="1459"/>
                </a:lnTo>
                <a:lnTo>
                  <a:pt x="924" y="1450"/>
                </a:lnTo>
                <a:lnTo>
                  <a:pt x="913" y="1444"/>
                </a:lnTo>
                <a:lnTo>
                  <a:pt x="898" y="1438"/>
                </a:lnTo>
                <a:lnTo>
                  <a:pt x="882" y="1432"/>
                </a:lnTo>
                <a:lnTo>
                  <a:pt x="863" y="1427"/>
                </a:lnTo>
                <a:lnTo>
                  <a:pt x="844" y="1425"/>
                </a:lnTo>
                <a:lnTo>
                  <a:pt x="826" y="1425"/>
                </a:lnTo>
                <a:close/>
                <a:moveTo>
                  <a:pt x="454" y="1374"/>
                </a:moveTo>
                <a:lnTo>
                  <a:pt x="495" y="1466"/>
                </a:lnTo>
                <a:lnTo>
                  <a:pt x="619" y="1389"/>
                </a:lnTo>
                <a:lnTo>
                  <a:pt x="619" y="1382"/>
                </a:lnTo>
                <a:lnTo>
                  <a:pt x="454" y="1374"/>
                </a:lnTo>
                <a:close/>
                <a:moveTo>
                  <a:pt x="734" y="1260"/>
                </a:moveTo>
                <a:lnTo>
                  <a:pt x="747" y="1280"/>
                </a:lnTo>
                <a:lnTo>
                  <a:pt x="763" y="1297"/>
                </a:lnTo>
                <a:lnTo>
                  <a:pt x="781" y="1312"/>
                </a:lnTo>
                <a:lnTo>
                  <a:pt x="801" y="1326"/>
                </a:lnTo>
                <a:lnTo>
                  <a:pt x="822" y="1339"/>
                </a:lnTo>
                <a:lnTo>
                  <a:pt x="866" y="1361"/>
                </a:lnTo>
                <a:lnTo>
                  <a:pt x="889" y="1371"/>
                </a:lnTo>
                <a:lnTo>
                  <a:pt x="911" y="1382"/>
                </a:lnTo>
                <a:lnTo>
                  <a:pt x="932" y="1394"/>
                </a:lnTo>
                <a:lnTo>
                  <a:pt x="953" y="1407"/>
                </a:lnTo>
                <a:lnTo>
                  <a:pt x="971" y="1422"/>
                </a:lnTo>
                <a:lnTo>
                  <a:pt x="989" y="1439"/>
                </a:lnTo>
                <a:lnTo>
                  <a:pt x="1002" y="1459"/>
                </a:lnTo>
                <a:lnTo>
                  <a:pt x="1014" y="1481"/>
                </a:lnTo>
                <a:lnTo>
                  <a:pt x="1023" y="1481"/>
                </a:lnTo>
                <a:lnTo>
                  <a:pt x="1031" y="1260"/>
                </a:lnTo>
                <a:lnTo>
                  <a:pt x="989" y="1268"/>
                </a:lnTo>
                <a:lnTo>
                  <a:pt x="948" y="1271"/>
                </a:lnTo>
                <a:lnTo>
                  <a:pt x="908" y="1272"/>
                </a:lnTo>
                <a:lnTo>
                  <a:pt x="868" y="1270"/>
                </a:lnTo>
                <a:lnTo>
                  <a:pt x="826" y="1267"/>
                </a:lnTo>
                <a:lnTo>
                  <a:pt x="782" y="1263"/>
                </a:lnTo>
                <a:lnTo>
                  <a:pt x="734" y="1260"/>
                </a:lnTo>
                <a:close/>
                <a:moveTo>
                  <a:pt x="429" y="1245"/>
                </a:moveTo>
                <a:lnTo>
                  <a:pt x="437" y="1351"/>
                </a:lnTo>
                <a:lnTo>
                  <a:pt x="553" y="1306"/>
                </a:lnTo>
                <a:lnTo>
                  <a:pt x="429" y="1245"/>
                </a:lnTo>
                <a:close/>
                <a:moveTo>
                  <a:pt x="223" y="1245"/>
                </a:moveTo>
                <a:lnTo>
                  <a:pt x="247" y="1405"/>
                </a:lnTo>
                <a:lnTo>
                  <a:pt x="355" y="1435"/>
                </a:lnTo>
                <a:lnTo>
                  <a:pt x="338" y="1420"/>
                </a:lnTo>
                <a:lnTo>
                  <a:pt x="223" y="1245"/>
                </a:lnTo>
                <a:close/>
                <a:moveTo>
                  <a:pt x="1014" y="1176"/>
                </a:moveTo>
                <a:lnTo>
                  <a:pt x="998" y="1191"/>
                </a:lnTo>
                <a:lnTo>
                  <a:pt x="980" y="1201"/>
                </a:lnTo>
                <a:lnTo>
                  <a:pt x="959" y="1208"/>
                </a:lnTo>
                <a:lnTo>
                  <a:pt x="937" y="1213"/>
                </a:lnTo>
                <a:lnTo>
                  <a:pt x="915" y="1215"/>
                </a:lnTo>
                <a:lnTo>
                  <a:pt x="891" y="1216"/>
                </a:lnTo>
                <a:lnTo>
                  <a:pt x="866" y="1217"/>
                </a:lnTo>
                <a:lnTo>
                  <a:pt x="814" y="1217"/>
                </a:lnTo>
                <a:lnTo>
                  <a:pt x="786" y="1218"/>
                </a:lnTo>
                <a:lnTo>
                  <a:pt x="759" y="1222"/>
                </a:lnTo>
                <a:lnTo>
                  <a:pt x="762" y="1223"/>
                </a:lnTo>
                <a:lnTo>
                  <a:pt x="768" y="1224"/>
                </a:lnTo>
                <a:lnTo>
                  <a:pt x="779" y="1226"/>
                </a:lnTo>
                <a:lnTo>
                  <a:pt x="793" y="1229"/>
                </a:lnTo>
                <a:lnTo>
                  <a:pt x="809" y="1231"/>
                </a:lnTo>
                <a:lnTo>
                  <a:pt x="828" y="1234"/>
                </a:lnTo>
                <a:lnTo>
                  <a:pt x="849" y="1235"/>
                </a:lnTo>
                <a:lnTo>
                  <a:pt x="871" y="1237"/>
                </a:lnTo>
                <a:lnTo>
                  <a:pt x="893" y="1237"/>
                </a:lnTo>
                <a:lnTo>
                  <a:pt x="915" y="1235"/>
                </a:lnTo>
                <a:lnTo>
                  <a:pt x="938" y="1233"/>
                </a:lnTo>
                <a:lnTo>
                  <a:pt x="959" y="1228"/>
                </a:lnTo>
                <a:lnTo>
                  <a:pt x="979" y="1221"/>
                </a:lnTo>
                <a:lnTo>
                  <a:pt x="996" y="1212"/>
                </a:lnTo>
                <a:lnTo>
                  <a:pt x="1011" y="1199"/>
                </a:lnTo>
                <a:lnTo>
                  <a:pt x="1023" y="1184"/>
                </a:lnTo>
                <a:lnTo>
                  <a:pt x="1014" y="1176"/>
                </a:lnTo>
                <a:close/>
                <a:moveTo>
                  <a:pt x="429" y="1077"/>
                </a:moveTo>
                <a:lnTo>
                  <a:pt x="421" y="1207"/>
                </a:lnTo>
                <a:lnTo>
                  <a:pt x="437" y="1207"/>
                </a:lnTo>
                <a:lnTo>
                  <a:pt x="528" y="1229"/>
                </a:lnTo>
                <a:lnTo>
                  <a:pt x="429" y="1077"/>
                </a:lnTo>
                <a:close/>
                <a:moveTo>
                  <a:pt x="775" y="1039"/>
                </a:moveTo>
                <a:lnTo>
                  <a:pt x="784" y="1061"/>
                </a:lnTo>
                <a:lnTo>
                  <a:pt x="794" y="1081"/>
                </a:lnTo>
                <a:lnTo>
                  <a:pt x="803" y="1100"/>
                </a:lnTo>
                <a:lnTo>
                  <a:pt x="812" y="1117"/>
                </a:lnTo>
                <a:lnTo>
                  <a:pt x="822" y="1131"/>
                </a:lnTo>
                <a:lnTo>
                  <a:pt x="833" y="1143"/>
                </a:lnTo>
                <a:lnTo>
                  <a:pt x="846" y="1153"/>
                </a:lnTo>
                <a:lnTo>
                  <a:pt x="860" y="1162"/>
                </a:lnTo>
                <a:lnTo>
                  <a:pt x="875" y="1167"/>
                </a:lnTo>
                <a:lnTo>
                  <a:pt x="893" y="1169"/>
                </a:lnTo>
                <a:lnTo>
                  <a:pt x="913" y="1169"/>
                </a:lnTo>
                <a:lnTo>
                  <a:pt x="936" y="1167"/>
                </a:lnTo>
                <a:lnTo>
                  <a:pt x="961" y="1162"/>
                </a:lnTo>
                <a:lnTo>
                  <a:pt x="990" y="1153"/>
                </a:lnTo>
                <a:lnTo>
                  <a:pt x="969" y="1142"/>
                </a:lnTo>
                <a:lnTo>
                  <a:pt x="946" y="1130"/>
                </a:lnTo>
                <a:lnTo>
                  <a:pt x="922" y="1117"/>
                </a:lnTo>
                <a:lnTo>
                  <a:pt x="874" y="1088"/>
                </a:lnTo>
                <a:lnTo>
                  <a:pt x="851" y="1075"/>
                </a:lnTo>
                <a:lnTo>
                  <a:pt x="829" y="1063"/>
                </a:lnTo>
                <a:lnTo>
                  <a:pt x="809" y="1052"/>
                </a:lnTo>
                <a:lnTo>
                  <a:pt x="791" y="1044"/>
                </a:lnTo>
                <a:lnTo>
                  <a:pt x="775" y="1039"/>
                </a:lnTo>
                <a:close/>
                <a:moveTo>
                  <a:pt x="676" y="1039"/>
                </a:moveTo>
                <a:lnTo>
                  <a:pt x="693" y="1199"/>
                </a:lnTo>
                <a:lnTo>
                  <a:pt x="792" y="1176"/>
                </a:lnTo>
                <a:lnTo>
                  <a:pt x="784" y="1161"/>
                </a:lnTo>
                <a:lnTo>
                  <a:pt x="776" y="1144"/>
                </a:lnTo>
                <a:lnTo>
                  <a:pt x="768" y="1126"/>
                </a:lnTo>
                <a:lnTo>
                  <a:pt x="760" y="1108"/>
                </a:lnTo>
                <a:lnTo>
                  <a:pt x="751" y="1091"/>
                </a:lnTo>
                <a:lnTo>
                  <a:pt x="742" y="1075"/>
                </a:lnTo>
                <a:lnTo>
                  <a:pt x="734" y="1061"/>
                </a:lnTo>
                <a:lnTo>
                  <a:pt x="726" y="1052"/>
                </a:lnTo>
                <a:lnTo>
                  <a:pt x="718" y="1047"/>
                </a:lnTo>
                <a:lnTo>
                  <a:pt x="706" y="1043"/>
                </a:lnTo>
                <a:lnTo>
                  <a:pt x="696" y="1042"/>
                </a:lnTo>
                <a:lnTo>
                  <a:pt x="684" y="1040"/>
                </a:lnTo>
                <a:lnTo>
                  <a:pt x="676" y="1039"/>
                </a:lnTo>
                <a:close/>
                <a:moveTo>
                  <a:pt x="324" y="1024"/>
                </a:moveTo>
                <a:lnTo>
                  <a:pt x="313" y="1025"/>
                </a:lnTo>
                <a:lnTo>
                  <a:pt x="302" y="1026"/>
                </a:lnTo>
                <a:lnTo>
                  <a:pt x="289" y="1029"/>
                </a:lnTo>
                <a:lnTo>
                  <a:pt x="277" y="1032"/>
                </a:lnTo>
                <a:lnTo>
                  <a:pt x="264" y="1037"/>
                </a:lnTo>
                <a:lnTo>
                  <a:pt x="253" y="1044"/>
                </a:lnTo>
                <a:lnTo>
                  <a:pt x="243" y="1054"/>
                </a:lnTo>
                <a:lnTo>
                  <a:pt x="236" y="1064"/>
                </a:lnTo>
                <a:lnTo>
                  <a:pt x="231" y="1077"/>
                </a:lnTo>
                <a:lnTo>
                  <a:pt x="228" y="1101"/>
                </a:lnTo>
                <a:lnTo>
                  <a:pt x="230" y="1126"/>
                </a:lnTo>
                <a:lnTo>
                  <a:pt x="235" y="1154"/>
                </a:lnTo>
                <a:lnTo>
                  <a:pt x="243" y="1182"/>
                </a:lnTo>
                <a:lnTo>
                  <a:pt x="254" y="1210"/>
                </a:lnTo>
                <a:lnTo>
                  <a:pt x="267" y="1238"/>
                </a:lnTo>
                <a:lnTo>
                  <a:pt x="282" y="1266"/>
                </a:lnTo>
                <a:lnTo>
                  <a:pt x="300" y="1292"/>
                </a:lnTo>
                <a:lnTo>
                  <a:pt x="318" y="1317"/>
                </a:lnTo>
                <a:lnTo>
                  <a:pt x="338" y="1339"/>
                </a:lnTo>
                <a:lnTo>
                  <a:pt x="358" y="1358"/>
                </a:lnTo>
                <a:lnTo>
                  <a:pt x="379" y="1374"/>
                </a:lnTo>
                <a:lnTo>
                  <a:pt x="371" y="1100"/>
                </a:lnTo>
                <a:lnTo>
                  <a:pt x="359" y="1099"/>
                </a:lnTo>
                <a:lnTo>
                  <a:pt x="334" y="1098"/>
                </a:lnTo>
                <a:lnTo>
                  <a:pt x="323" y="1095"/>
                </a:lnTo>
                <a:lnTo>
                  <a:pt x="313" y="1092"/>
                </a:lnTo>
                <a:lnTo>
                  <a:pt x="305" y="1085"/>
                </a:lnTo>
                <a:lnTo>
                  <a:pt x="303" y="1078"/>
                </a:lnTo>
                <a:lnTo>
                  <a:pt x="305" y="1070"/>
                </a:lnTo>
                <a:lnTo>
                  <a:pt x="310" y="1061"/>
                </a:lnTo>
                <a:lnTo>
                  <a:pt x="317" y="1052"/>
                </a:lnTo>
                <a:lnTo>
                  <a:pt x="325" y="1043"/>
                </a:lnTo>
                <a:lnTo>
                  <a:pt x="333" y="1033"/>
                </a:lnTo>
                <a:lnTo>
                  <a:pt x="338" y="1024"/>
                </a:lnTo>
                <a:lnTo>
                  <a:pt x="324" y="1024"/>
                </a:lnTo>
                <a:close/>
                <a:moveTo>
                  <a:pt x="891" y="917"/>
                </a:moveTo>
                <a:lnTo>
                  <a:pt x="893" y="938"/>
                </a:lnTo>
                <a:lnTo>
                  <a:pt x="895" y="960"/>
                </a:lnTo>
                <a:lnTo>
                  <a:pt x="895" y="984"/>
                </a:lnTo>
                <a:lnTo>
                  <a:pt x="896" y="1007"/>
                </a:lnTo>
                <a:lnTo>
                  <a:pt x="898" y="1030"/>
                </a:lnTo>
                <a:lnTo>
                  <a:pt x="901" y="1052"/>
                </a:lnTo>
                <a:lnTo>
                  <a:pt x="906" y="1073"/>
                </a:lnTo>
                <a:lnTo>
                  <a:pt x="915" y="1092"/>
                </a:lnTo>
                <a:lnTo>
                  <a:pt x="981" y="1108"/>
                </a:lnTo>
                <a:lnTo>
                  <a:pt x="976" y="1090"/>
                </a:lnTo>
                <a:lnTo>
                  <a:pt x="971" y="1071"/>
                </a:lnTo>
                <a:lnTo>
                  <a:pt x="969" y="1054"/>
                </a:lnTo>
                <a:lnTo>
                  <a:pt x="966" y="1035"/>
                </a:lnTo>
                <a:lnTo>
                  <a:pt x="964" y="1018"/>
                </a:lnTo>
                <a:lnTo>
                  <a:pt x="960" y="1001"/>
                </a:lnTo>
                <a:lnTo>
                  <a:pt x="957" y="985"/>
                </a:lnTo>
                <a:lnTo>
                  <a:pt x="952" y="970"/>
                </a:lnTo>
                <a:lnTo>
                  <a:pt x="946" y="956"/>
                </a:lnTo>
                <a:lnTo>
                  <a:pt x="937" y="944"/>
                </a:lnTo>
                <a:lnTo>
                  <a:pt x="925" y="933"/>
                </a:lnTo>
                <a:lnTo>
                  <a:pt x="909" y="924"/>
                </a:lnTo>
                <a:lnTo>
                  <a:pt x="891" y="917"/>
                </a:lnTo>
                <a:close/>
                <a:moveTo>
                  <a:pt x="495" y="864"/>
                </a:moveTo>
                <a:lnTo>
                  <a:pt x="445" y="1024"/>
                </a:lnTo>
                <a:lnTo>
                  <a:pt x="459" y="1037"/>
                </a:lnTo>
                <a:lnTo>
                  <a:pt x="471" y="1052"/>
                </a:lnTo>
                <a:lnTo>
                  <a:pt x="482" y="1066"/>
                </a:lnTo>
                <a:lnTo>
                  <a:pt x="504" y="1097"/>
                </a:lnTo>
                <a:lnTo>
                  <a:pt x="515" y="1111"/>
                </a:lnTo>
                <a:lnTo>
                  <a:pt x="528" y="1125"/>
                </a:lnTo>
                <a:lnTo>
                  <a:pt x="543" y="1136"/>
                </a:lnTo>
                <a:lnTo>
                  <a:pt x="561" y="1146"/>
                </a:lnTo>
                <a:lnTo>
                  <a:pt x="561" y="1138"/>
                </a:lnTo>
                <a:lnTo>
                  <a:pt x="495" y="864"/>
                </a:lnTo>
                <a:close/>
                <a:moveTo>
                  <a:pt x="971" y="749"/>
                </a:moveTo>
                <a:lnTo>
                  <a:pt x="959" y="751"/>
                </a:lnTo>
                <a:lnTo>
                  <a:pt x="946" y="755"/>
                </a:lnTo>
                <a:lnTo>
                  <a:pt x="934" y="762"/>
                </a:lnTo>
                <a:lnTo>
                  <a:pt x="924" y="773"/>
                </a:lnTo>
                <a:lnTo>
                  <a:pt x="920" y="780"/>
                </a:lnTo>
                <a:lnTo>
                  <a:pt x="917" y="792"/>
                </a:lnTo>
                <a:lnTo>
                  <a:pt x="916" y="806"/>
                </a:lnTo>
                <a:lnTo>
                  <a:pt x="915" y="820"/>
                </a:lnTo>
                <a:lnTo>
                  <a:pt x="915" y="849"/>
                </a:lnTo>
                <a:lnTo>
                  <a:pt x="932" y="856"/>
                </a:lnTo>
                <a:lnTo>
                  <a:pt x="942" y="847"/>
                </a:lnTo>
                <a:lnTo>
                  <a:pt x="951" y="837"/>
                </a:lnTo>
                <a:lnTo>
                  <a:pt x="960" y="828"/>
                </a:lnTo>
                <a:lnTo>
                  <a:pt x="969" y="822"/>
                </a:lnTo>
                <a:lnTo>
                  <a:pt x="977" y="817"/>
                </a:lnTo>
                <a:lnTo>
                  <a:pt x="984" y="817"/>
                </a:lnTo>
                <a:lnTo>
                  <a:pt x="991" y="822"/>
                </a:lnTo>
                <a:lnTo>
                  <a:pt x="995" y="828"/>
                </a:lnTo>
                <a:lnTo>
                  <a:pt x="996" y="838"/>
                </a:lnTo>
                <a:lnTo>
                  <a:pt x="995" y="850"/>
                </a:lnTo>
                <a:lnTo>
                  <a:pt x="992" y="862"/>
                </a:lnTo>
                <a:lnTo>
                  <a:pt x="989" y="877"/>
                </a:lnTo>
                <a:lnTo>
                  <a:pt x="983" y="891"/>
                </a:lnTo>
                <a:lnTo>
                  <a:pt x="979" y="905"/>
                </a:lnTo>
                <a:lnTo>
                  <a:pt x="973" y="917"/>
                </a:lnTo>
                <a:lnTo>
                  <a:pt x="977" y="918"/>
                </a:lnTo>
                <a:lnTo>
                  <a:pt x="982" y="919"/>
                </a:lnTo>
                <a:lnTo>
                  <a:pt x="988" y="919"/>
                </a:lnTo>
                <a:lnTo>
                  <a:pt x="994" y="917"/>
                </a:lnTo>
                <a:lnTo>
                  <a:pt x="1002" y="914"/>
                </a:lnTo>
                <a:lnTo>
                  <a:pt x="1012" y="908"/>
                </a:lnTo>
                <a:lnTo>
                  <a:pt x="1023" y="898"/>
                </a:lnTo>
                <a:lnTo>
                  <a:pt x="1026" y="891"/>
                </a:lnTo>
                <a:lnTo>
                  <a:pt x="1029" y="881"/>
                </a:lnTo>
                <a:lnTo>
                  <a:pt x="1032" y="867"/>
                </a:lnTo>
                <a:lnTo>
                  <a:pt x="1034" y="852"/>
                </a:lnTo>
                <a:lnTo>
                  <a:pt x="1035" y="836"/>
                </a:lnTo>
                <a:lnTo>
                  <a:pt x="1036" y="820"/>
                </a:lnTo>
                <a:lnTo>
                  <a:pt x="1036" y="805"/>
                </a:lnTo>
                <a:lnTo>
                  <a:pt x="1035" y="790"/>
                </a:lnTo>
                <a:lnTo>
                  <a:pt x="1034" y="780"/>
                </a:lnTo>
                <a:lnTo>
                  <a:pt x="1031" y="773"/>
                </a:lnTo>
                <a:lnTo>
                  <a:pt x="1025" y="767"/>
                </a:lnTo>
                <a:lnTo>
                  <a:pt x="1018" y="761"/>
                </a:lnTo>
                <a:lnTo>
                  <a:pt x="1008" y="756"/>
                </a:lnTo>
                <a:lnTo>
                  <a:pt x="997" y="752"/>
                </a:lnTo>
                <a:lnTo>
                  <a:pt x="984" y="750"/>
                </a:lnTo>
                <a:lnTo>
                  <a:pt x="971" y="749"/>
                </a:lnTo>
                <a:close/>
                <a:moveTo>
                  <a:pt x="585" y="724"/>
                </a:moveTo>
                <a:lnTo>
                  <a:pt x="569" y="727"/>
                </a:lnTo>
                <a:lnTo>
                  <a:pt x="558" y="734"/>
                </a:lnTo>
                <a:lnTo>
                  <a:pt x="550" y="745"/>
                </a:lnTo>
                <a:lnTo>
                  <a:pt x="544" y="757"/>
                </a:lnTo>
                <a:lnTo>
                  <a:pt x="543" y="777"/>
                </a:lnTo>
                <a:lnTo>
                  <a:pt x="543" y="801"/>
                </a:lnTo>
                <a:lnTo>
                  <a:pt x="544" y="827"/>
                </a:lnTo>
                <a:lnTo>
                  <a:pt x="547" y="855"/>
                </a:lnTo>
                <a:lnTo>
                  <a:pt x="558" y="916"/>
                </a:lnTo>
                <a:lnTo>
                  <a:pt x="565" y="946"/>
                </a:lnTo>
                <a:lnTo>
                  <a:pt x="572" y="977"/>
                </a:lnTo>
                <a:lnTo>
                  <a:pt x="578" y="1005"/>
                </a:lnTo>
                <a:lnTo>
                  <a:pt x="586" y="1032"/>
                </a:lnTo>
                <a:lnTo>
                  <a:pt x="602" y="1032"/>
                </a:lnTo>
                <a:lnTo>
                  <a:pt x="604" y="993"/>
                </a:lnTo>
                <a:lnTo>
                  <a:pt x="609" y="958"/>
                </a:lnTo>
                <a:lnTo>
                  <a:pt x="617" y="923"/>
                </a:lnTo>
                <a:lnTo>
                  <a:pt x="627" y="892"/>
                </a:lnTo>
                <a:lnTo>
                  <a:pt x="639" y="861"/>
                </a:lnTo>
                <a:lnTo>
                  <a:pt x="652" y="834"/>
                </a:lnTo>
                <a:lnTo>
                  <a:pt x="640" y="828"/>
                </a:lnTo>
                <a:lnTo>
                  <a:pt x="628" y="823"/>
                </a:lnTo>
                <a:lnTo>
                  <a:pt x="602" y="812"/>
                </a:lnTo>
                <a:lnTo>
                  <a:pt x="592" y="808"/>
                </a:lnTo>
                <a:lnTo>
                  <a:pt x="584" y="804"/>
                </a:lnTo>
                <a:lnTo>
                  <a:pt x="580" y="801"/>
                </a:lnTo>
                <a:lnTo>
                  <a:pt x="576" y="793"/>
                </a:lnTo>
                <a:lnTo>
                  <a:pt x="574" y="784"/>
                </a:lnTo>
                <a:lnTo>
                  <a:pt x="575" y="773"/>
                </a:lnTo>
                <a:lnTo>
                  <a:pt x="579" y="764"/>
                </a:lnTo>
                <a:lnTo>
                  <a:pt x="586" y="756"/>
                </a:lnTo>
                <a:lnTo>
                  <a:pt x="595" y="751"/>
                </a:lnTo>
                <a:lnTo>
                  <a:pt x="605" y="750"/>
                </a:lnTo>
                <a:lnTo>
                  <a:pt x="616" y="751"/>
                </a:lnTo>
                <a:lnTo>
                  <a:pt x="626" y="752"/>
                </a:lnTo>
                <a:lnTo>
                  <a:pt x="635" y="755"/>
                </a:lnTo>
                <a:lnTo>
                  <a:pt x="643" y="757"/>
                </a:lnTo>
                <a:lnTo>
                  <a:pt x="642" y="756"/>
                </a:lnTo>
                <a:lnTo>
                  <a:pt x="640" y="751"/>
                </a:lnTo>
                <a:lnTo>
                  <a:pt x="635" y="746"/>
                </a:lnTo>
                <a:lnTo>
                  <a:pt x="629" y="739"/>
                </a:lnTo>
                <a:lnTo>
                  <a:pt x="620" y="732"/>
                </a:lnTo>
                <a:lnTo>
                  <a:pt x="610" y="727"/>
                </a:lnTo>
                <a:lnTo>
                  <a:pt x="598" y="724"/>
                </a:lnTo>
                <a:lnTo>
                  <a:pt x="585" y="724"/>
                </a:lnTo>
                <a:close/>
                <a:moveTo>
                  <a:pt x="792" y="666"/>
                </a:moveTo>
                <a:lnTo>
                  <a:pt x="783" y="694"/>
                </a:lnTo>
                <a:lnTo>
                  <a:pt x="770" y="723"/>
                </a:lnTo>
                <a:lnTo>
                  <a:pt x="756" y="752"/>
                </a:lnTo>
                <a:lnTo>
                  <a:pt x="741" y="783"/>
                </a:lnTo>
                <a:lnTo>
                  <a:pt x="726" y="814"/>
                </a:lnTo>
                <a:lnTo>
                  <a:pt x="712" y="845"/>
                </a:lnTo>
                <a:lnTo>
                  <a:pt x="699" y="878"/>
                </a:lnTo>
                <a:lnTo>
                  <a:pt x="690" y="909"/>
                </a:lnTo>
                <a:lnTo>
                  <a:pt x="684" y="940"/>
                </a:lnTo>
                <a:lnTo>
                  <a:pt x="681" y="971"/>
                </a:lnTo>
                <a:lnTo>
                  <a:pt x="685" y="1001"/>
                </a:lnTo>
                <a:lnTo>
                  <a:pt x="716" y="998"/>
                </a:lnTo>
                <a:lnTo>
                  <a:pt x="745" y="998"/>
                </a:lnTo>
                <a:lnTo>
                  <a:pt x="772" y="999"/>
                </a:lnTo>
                <a:lnTo>
                  <a:pt x="798" y="1004"/>
                </a:lnTo>
                <a:lnTo>
                  <a:pt x="824" y="1010"/>
                </a:lnTo>
                <a:lnTo>
                  <a:pt x="849" y="1016"/>
                </a:lnTo>
                <a:lnTo>
                  <a:pt x="850" y="1011"/>
                </a:lnTo>
                <a:lnTo>
                  <a:pt x="851" y="1003"/>
                </a:lnTo>
                <a:lnTo>
                  <a:pt x="850" y="992"/>
                </a:lnTo>
                <a:lnTo>
                  <a:pt x="849" y="978"/>
                </a:lnTo>
                <a:lnTo>
                  <a:pt x="846" y="962"/>
                </a:lnTo>
                <a:lnTo>
                  <a:pt x="840" y="945"/>
                </a:lnTo>
                <a:lnTo>
                  <a:pt x="832" y="927"/>
                </a:lnTo>
                <a:lnTo>
                  <a:pt x="820" y="908"/>
                </a:lnTo>
                <a:lnTo>
                  <a:pt x="805" y="888"/>
                </a:lnTo>
                <a:lnTo>
                  <a:pt x="784" y="868"/>
                </a:lnTo>
                <a:lnTo>
                  <a:pt x="759" y="849"/>
                </a:lnTo>
                <a:lnTo>
                  <a:pt x="874" y="856"/>
                </a:lnTo>
                <a:lnTo>
                  <a:pt x="871" y="831"/>
                </a:lnTo>
                <a:lnTo>
                  <a:pt x="874" y="806"/>
                </a:lnTo>
                <a:lnTo>
                  <a:pt x="882" y="783"/>
                </a:lnTo>
                <a:lnTo>
                  <a:pt x="893" y="761"/>
                </a:lnTo>
                <a:lnTo>
                  <a:pt x="907" y="741"/>
                </a:lnTo>
                <a:lnTo>
                  <a:pt x="926" y="725"/>
                </a:lnTo>
                <a:lnTo>
                  <a:pt x="946" y="713"/>
                </a:lnTo>
                <a:lnTo>
                  <a:pt x="967" y="704"/>
                </a:lnTo>
                <a:lnTo>
                  <a:pt x="927" y="702"/>
                </a:lnTo>
                <a:lnTo>
                  <a:pt x="890" y="696"/>
                </a:lnTo>
                <a:lnTo>
                  <a:pt x="855" y="687"/>
                </a:lnTo>
                <a:lnTo>
                  <a:pt x="823" y="677"/>
                </a:lnTo>
                <a:lnTo>
                  <a:pt x="792" y="666"/>
                </a:lnTo>
                <a:close/>
                <a:moveTo>
                  <a:pt x="825" y="559"/>
                </a:moveTo>
                <a:lnTo>
                  <a:pt x="808" y="643"/>
                </a:lnTo>
                <a:lnTo>
                  <a:pt x="834" y="638"/>
                </a:lnTo>
                <a:lnTo>
                  <a:pt x="861" y="637"/>
                </a:lnTo>
                <a:lnTo>
                  <a:pt x="888" y="638"/>
                </a:lnTo>
                <a:lnTo>
                  <a:pt x="915" y="642"/>
                </a:lnTo>
                <a:lnTo>
                  <a:pt x="941" y="646"/>
                </a:lnTo>
                <a:lnTo>
                  <a:pt x="965" y="651"/>
                </a:lnTo>
                <a:lnTo>
                  <a:pt x="825" y="559"/>
                </a:lnTo>
                <a:close/>
                <a:moveTo>
                  <a:pt x="849" y="438"/>
                </a:moveTo>
                <a:lnTo>
                  <a:pt x="841" y="530"/>
                </a:lnTo>
                <a:lnTo>
                  <a:pt x="965" y="567"/>
                </a:lnTo>
                <a:lnTo>
                  <a:pt x="849" y="438"/>
                </a:lnTo>
                <a:close/>
                <a:moveTo>
                  <a:pt x="1050" y="0"/>
                </a:moveTo>
                <a:lnTo>
                  <a:pt x="1050" y="14"/>
                </a:lnTo>
                <a:lnTo>
                  <a:pt x="1051" y="29"/>
                </a:lnTo>
                <a:lnTo>
                  <a:pt x="1051" y="257"/>
                </a:lnTo>
                <a:lnTo>
                  <a:pt x="1052" y="302"/>
                </a:lnTo>
                <a:lnTo>
                  <a:pt x="1052" y="933"/>
                </a:lnTo>
                <a:lnTo>
                  <a:pt x="1051" y="933"/>
                </a:lnTo>
                <a:lnTo>
                  <a:pt x="1050" y="932"/>
                </a:lnTo>
                <a:lnTo>
                  <a:pt x="1048" y="931"/>
                </a:lnTo>
                <a:lnTo>
                  <a:pt x="1041" y="931"/>
                </a:lnTo>
                <a:lnTo>
                  <a:pt x="1039" y="933"/>
                </a:lnTo>
                <a:lnTo>
                  <a:pt x="1036" y="936"/>
                </a:lnTo>
                <a:lnTo>
                  <a:pt x="1021" y="965"/>
                </a:lnTo>
                <a:lnTo>
                  <a:pt x="1014" y="978"/>
                </a:lnTo>
                <a:lnTo>
                  <a:pt x="1008" y="993"/>
                </a:lnTo>
                <a:lnTo>
                  <a:pt x="1003" y="1009"/>
                </a:lnTo>
                <a:lnTo>
                  <a:pt x="1000" y="1025"/>
                </a:lnTo>
                <a:lnTo>
                  <a:pt x="997" y="1040"/>
                </a:lnTo>
                <a:lnTo>
                  <a:pt x="998" y="1054"/>
                </a:lnTo>
                <a:lnTo>
                  <a:pt x="1002" y="1070"/>
                </a:lnTo>
                <a:lnTo>
                  <a:pt x="1006" y="1081"/>
                </a:lnTo>
                <a:lnTo>
                  <a:pt x="1012" y="1091"/>
                </a:lnTo>
                <a:lnTo>
                  <a:pt x="1019" y="1096"/>
                </a:lnTo>
                <a:lnTo>
                  <a:pt x="1026" y="1099"/>
                </a:lnTo>
                <a:lnTo>
                  <a:pt x="1035" y="1101"/>
                </a:lnTo>
                <a:lnTo>
                  <a:pt x="1044" y="1101"/>
                </a:lnTo>
                <a:lnTo>
                  <a:pt x="1052" y="1099"/>
                </a:lnTo>
                <a:lnTo>
                  <a:pt x="1052" y="1610"/>
                </a:lnTo>
                <a:lnTo>
                  <a:pt x="932" y="1610"/>
                </a:lnTo>
                <a:lnTo>
                  <a:pt x="932" y="1633"/>
                </a:lnTo>
                <a:lnTo>
                  <a:pt x="1052" y="1633"/>
                </a:lnTo>
                <a:lnTo>
                  <a:pt x="1052" y="1671"/>
                </a:lnTo>
                <a:lnTo>
                  <a:pt x="1031" y="1671"/>
                </a:lnTo>
                <a:lnTo>
                  <a:pt x="1027" y="1682"/>
                </a:lnTo>
                <a:lnTo>
                  <a:pt x="1025" y="1693"/>
                </a:lnTo>
                <a:lnTo>
                  <a:pt x="1021" y="1705"/>
                </a:lnTo>
                <a:lnTo>
                  <a:pt x="1014" y="1717"/>
                </a:lnTo>
                <a:lnTo>
                  <a:pt x="1008" y="1722"/>
                </a:lnTo>
                <a:lnTo>
                  <a:pt x="998" y="1726"/>
                </a:lnTo>
                <a:lnTo>
                  <a:pt x="985" y="1730"/>
                </a:lnTo>
                <a:lnTo>
                  <a:pt x="941" y="1740"/>
                </a:lnTo>
                <a:lnTo>
                  <a:pt x="929" y="1745"/>
                </a:lnTo>
                <a:lnTo>
                  <a:pt x="920" y="1749"/>
                </a:lnTo>
                <a:lnTo>
                  <a:pt x="915" y="1755"/>
                </a:lnTo>
                <a:lnTo>
                  <a:pt x="914" y="1768"/>
                </a:lnTo>
                <a:lnTo>
                  <a:pt x="915" y="1778"/>
                </a:lnTo>
                <a:lnTo>
                  <a:pt x="921" y="1787"/>
                </a:lnTo>
                <a:lnTo>
                  <a:pt x="928" y="1794"/>
                </a:lnTo>
                <a:lnTo>
                  <a:pt x="937" y="1799"/>
                </a:lnTo>
                <a:lnTo>
                  <a:pt x="948" y="1801"/>
                </a:lnTo>
                <a:lnTo>
                  <a:pt x="963" y="1804"/>
                </a:lnTo>
                <a:lnTo>
                  <a:pt x="982" y="1806"/>
                </a:lnTo>
                <a:lnTo>
                  <a:pt x="1004" y="1810"/>
                </a:lnTo>
                <a:lnTo>
                  <a:pt x="1028" y="1812"/>
                </a:lnTo>
                <a:lnTo>
                  <a:pt x="1052" y="1812"/>
                </a:lnTo>
                <a:lnTo>
                  <a:pt x="1052" y="1988"/>
                </a:lnTo>
                <a:lnTo>
                  <a:pt x="1044" y="1988"/>
                </a:lnTo>
                <a:lnTo>
                  <a:pt x="1036" y="1990"/>
                </a:lnTo>
                <a:lnTo>
                  <a:pt x="1030" y="1993"/>
                </a:lnTo>
                <a:lnTo>
                  <a:pt x="1027" y="1998"/>
                </a:lnTo>
                <a:lnTo>
                  <a:pt x="1026" y="2005"/>
                </a:lnTo>
                <a:lnTo>
                  <a:pt x="1026" y="2014"/>
                </a:lnTo>
                <a:lnTo>
                  <a:pt x="1028" y="2021"/>
                </a:lnTo>
                <a:lnTo>
                  <a:pt x="1032" y="2026"/>
                </a:lnTo>
                <a:lnTo>
                  <a:pt x="1039" y="2029"/>
                </a:lnTo>
                <a:lnTo>
                  <a:pt x="1046" y="2030"/>
                </a:lnTo>
                <a:lnTo>
                  <a:pt x="1052" y="2030"/>
                </a:lnTo>
                <a:lnTo>
                  <a:pt x="1052" y="2039"/>
                </a:lnTo>
                <a:lnTo>
                  <a:pt x="1034" y="2037"/>
                </a:lnTo>
                <a:lnTo>
                  <a:pt x="1023" y="2037"/>
                </a:lnTo>
                <a:lnTo>
                  <a:pt x="1018" y="2037"/>
                </a:lnTo>
                <a:lnTo>
                  <a:pt x="1013" y="2037"/>
                </a:lnTo>
                <a:lnTo>
                  <a:pt x="1005" y="2038"/>
                </a:lnTo>
                <a:lnTo>
                  <a:pt x="997" y="2041"/>
                </a:lnTo>
                <a:lnTo>
                  <a:pt x="990" y="2044"/>
                </a:lnTo>
                <a:lnTo>
                  <a:pt x="982" y="2050"/>
                </a:lnTo>
                <a:lnTo>
                  <a:pt x="976" y="2057"/>
                </a:lnTo>
                <a:lnTo>
                  <a:pt x="970" y="2066"/>
                </a:lnTo>
                <a:lnTo>
                  <a:pt x="967" y="2078"/>
                </a:lnTo>
                <a:lnTo>
                  <a:pt x="965" y="2092"/>
                </a:lnTo>
                <a:lnTo>
                  <a:pt x="967" y="2108"/>
                </a:lnTo>
                <a:lnTo>
                  <a:pt x="971" y="2123"/>
                </a:lnTo>
                <a:lnTo>
                  <a:pt x="980" y="2135"/>
                </a:lnTo>
                <a:lnTo>
                  <a:pt x="989" y="2145"/>
                </a:lnTo>
                <a:lnTo>
                  <a:pt x="1001" y="2154"/>
                </a:lnTo>
                <a:lnTo>
                  <a:pt x="1013" y="2163"/>
                </a:lnTo>
                <a:lnTo>
                  <a:pt x="1025" y="2171"/>
                </a:lnTo>
                <a:lnTo>
                  <a:pt x="1039" y="2179"/>
                </a:lnTo>
                <a:lnTo>
                  <a:pt x="1052" y="2187"/>
                </a:lnTo>
                <a:lnTo>
                  <a:pt x="1052" y="2787"/>
                </a:lnTo>
                <a:lnTo>
                  <a:pt x="1018" y="2786"/>
                </a:lnTo>
                <a:lnTo>
                  <a:pt x="982" y="2783"/>
                </a:lnTo>
                <a:lnTo>
                  <a:pt x="945" y="2777"/>
                </a:lnTo>
                <a:lnTo>
                  <a:pt x="907" y="2768"/>
                </a:lnTo>
                <a:lnTo>
                  <a:pt x="734" y="2699"/>
                </a:lnTo>
                <a:lnTo>
                  <a:pt x="701" y="2684"/>
                </a:lnTo>
                <a:lnTo>
                  <a:pt x="665" y="2668"/>
                </a:lnTo>
                <a:lnTo>
                  <a:pt x="630" y="2650"/>
                </a:lnTo>
                <a:lnTo>
                  <a:pt x="592" y="2630"/>
                </a:lnTo>
                <a:lnTo>
                  <a:pt x="554" y="2609"/>
                </a:lnTo>
                <a:lnTo>
                  <a:pt x="517" y="2586"/>
                </a:lnTo>
                <a:lnTo>
                  <a:pt x="479" y="2562"/>
                </a:lnTo>
                <a:lnTo>
                  <a:pt x="442" y="2537"/>
                </a:lnTo>
                <a:lnTo>
                  <a:pt x="406" y="2509"/>
                </a:lnTo>
                <a:lnTo>
                  <a:pt x="372" y="2481"/>
                </a:lnTo>
                <a:lnTo>
                  <a:pt x="340" y="2450"/>
                </a:lnTo>
                <a:lnTo>
                  <a:pt x="310" y="2418"/>
                </a:lnTo>
                <a:lnTo>
                  <a:pt x="282" y="2385"/>
                </a:lnTo>
                <a:lnTo>
                  <a:pt x="258" y="2350"/>
                </a:lnTo>
                <a:lnTo>
                  <a:pt x="237" y="2315"/>
                </a:lnTo>
                <a:lnTo>
                  <a:pt x="220" y="2277"/>
                </a:lnTo>
                <a:lnTo>
                  <a:pt x="207" y="2238"/>
                </a:lnTo>
                <a:lnTo>
                  <a:pt x="199" y="2197"/>
                </a:lnTo>
                <a:lnTo>
                  <a:pt x="196" y="2156"/>
                </a:lnTo>
                <a:lnTo>
                  <a:pt x="198" y="2113"/>
                </a:lnTo>
                <a:lnTo>
                  <a:pt x="180" y="2112"/>
                </a:lnTo>
                <a:lnTo>
                  <a:pt x="165" y="2110"/>
                </a:lnTo>
                <a:lnTo>
                  <a:pt x="153" y="2108"/>
                </a:lnTo>
                <a:lnTo>
                  <a:pt x="143" y="2103"/>
                </a:lnTo>
                <a:lnTo>
                  <a:pt x="132" y="2097"/>
                </a:lnTo>
                <a:lnTo>
                  <a:pt x="149" y="2075"/>
                </a:lnTo>
                <a:lnTo>
                  <a:pt x="198" y="2044"/>
                </a:lnTo>
                <a:lnTo>
                  <a:pt x="116" y="2037"/>
                </a:lnTo>
                <a:lnTo>
                  <a:pt x="124" y="2021"/>
                </a:lnTo>
                <a:lnTo>
                  <a:pt x="198" y="1998"/>
                </a:lnTo>
                <a:lnTo>
                  <a:pt x="124" y="1930"/>
                </a:lnTo>
                <a:lnTo>
                  <a:pt x="124" y="1922"/>
                </a:lnTo>
                <a:lnTo>
                  <a:pt x="297" y="1953"/>
                </a:lnTo>
                <a:lnTo>
                  <a:pt x="281" y="1934"/>
                </a:lnTo>
                <a:lnTo>
                  <a:pt x="267" y="1916"/>
                </a:lnTo>
                <a:lnTo>
                  <a:pt x="253" y="1899"/>
                </a:lnTo>
                <a:lnTo>
                  <a:pt x="242" y="1882"/>
                </a:lnTo>
                <a:lnTo>
                  <a:pt x="232" y="1864"/>
                </a:lnTo>
                <a:lnTo>
                  <a:pt x="225" y="1845"/>
                </a:lnTo>
                <a:lnTo>
                  <a:pt x="220" y="1827"/>
                </a:lnTo>
                <a:lnTo>
                  <a:pt x="217" y="1806"/>
                </a:lnTo>
                <a:lnTo>
                  <a:pt x="218" y="1784"/>
                </a:lnTo>
                <a:lnTo>
                  <a:pt x="223" y="1759"/>
                </a:lnTo>
                <a:lnTo>
                  <a:pt x="231" y="1732"/>
                </a:lnTo>
                <a:lnTo>
                  <a:pt x="223" y="1732"/>
                </a:lnTo>
                <a:lnTo>
                  <a:pt x="204" y="1736"/>
                </a:lnTo>
                <a:lnTo>
                  <a:pt x="183" y="1739"/>
                </a:lnTo>
                <a:lnTo>
                  <a:pt x="160" y="1741"/>
                </a:lnTo>
                <a:lnTo>
                  <a:pt x="137" y="1741"/>
                </a:lnTo>
                <a:lnTo>
                  <a:pt x="112" y="1740"/>
                </a:lnTo>
                <a:lnTo>
                  <a:pt x="89" y="1739"/>
                </a:lnTo>
                <a:lnTo>
                  <a:pt x="67" y="1735"/>
                </a:lnTo>
                <a:lnTo>
                  <a:pt x="49" y="1730"/>
                </a:lnTo>
                <a:lnTo>
                  <a:pt x="33" y="1724"/>
                </a:lnTo>
                <a:lnTo>
                  <a:pt x="41" y="1709"/>
                </a:lnTo>
                <a:lnTo>
                  <a:pt x="132" y="1671"/>
                </a:lnTo>
                <a:lnTo>
                  <a:pt x="108" y="1659"/>
                </a:lnTo>
                <a:lnTo>
                  <a:pt x="85" y="1649"/>
                </a:lnTo>
                <a:lnTo>
                  <a:pt x="64" y="1638"/>
                </a:lnTo>
                <a:lnTo>
                  <a:pt x="44" y="1627"/>
                </a:lnTo>
                <a:lnTo>
                  <a:pt x="26" y="1613"/>
                </a:lnTo>
                <a:lnTo>
                  <a:pt x="8" y="1595"/>
                </a:lnTo>
                <a:lnTo>
                  <a:pt x="124" y="1603"/>
                </a:lnTo>
                <a:lnTo>
                  <a:pt x="111" y="1585"/>
                </a:lnTo>
                <a:lnTo>
                  <a:pt x="83" y="1554"/>
                </a:lnTo>
                <a:lnTo>
                  <a:pt x="45" y="1511"/>
                </a:lnTo>
                <a:lnTo>
                  <a:pt x="34" y="1495"/>
                </a:lnTo>
                <a:lnTo>
                  <a:pt x="24" y="1478"/>
                </a:lnTo>
                <a:lnTo>
                  <a:pt x="16" y="1459"/>
                </a:lnTo>
                <a:lnTo>
                  <a:pt x="8" y="1436"/>
                </a:lnTo>
                <a:lnTo>
                  <a:pt x="3" y="1411"/>
                </a:lnTo>
                <a:lnTo>
                  <a:pt x="0" y="1382"/>
                </a:lnTo>
                <a:lnTo>
                  <a:pt x="1" y="1383"/>
                </a:lnTo>
                <a:lnTo>
                  <a:pt x="4" y="1389"/>
                </a:lnTo>
                <a:lnTo>
                  <a:pt x="8" y="1398"/>
                </a:lnTo>
                <a:lnTo>
                  <a:pt x="16" y="1409"/>
                </a:lnTo>
                <a:lnTo>
                  <a:pt x="27" y="1421"/>
                </a:lnTo>
                <a:lnTo>
                  <a:pt x="40" y="1433"/>
                </a:lnTo>
                <a:lnTo>
                  <a:pt x="60" y="1446"/>
                </a:lnTo>
                <a:lnTo>
                  <a:pt x="83" y="1458"/>
                </a:lnTo>
                <a:lnTo>
                  <a:pt x="75" y="1438"/>
                </a:lnTo>
                <a:lnTo>
                  <a:pt x="66" y="1416"/>
                </a:lnTo>
                <a:lnTo>
                  <a:pt x="56" y="1391"/>
                </a:lnTo>
                <a:lnTo>
                  <a:pt x="45" y="1366"/>
                </a:lnTo>
                <a:lnTo>
                  <a:pt x="35" y="1339"/>
                </a:lnTo>
                <a:lnTo>
                  <a:pt x="27" y="1311"/>
                </a:lnTo>
                <a:lnTo>
                  <a:pt x="19" y="1283"/>
                </a:lnTo>
                <a:lnTo>
                  <a:pt x="16" y="1255"/>
                </a:lnTo>
                <a:lnTo>
                  <a:pt x="14" y="1228"/>
                </a:lnTo>
                <a:lnTo>
                  <a:pt x="17" y="1202"/>
                </a:lnTo>
                <a:lnTo>
                  <a:pt x="25" y="1176"/>
                </a:lnTo>
                <a:lnTo>
                  <a:pt x="29" y="1196"/>
                </a:lnTo>
                <a:lnTo>
                  <a:pt x="36" y="1215"/>
                </a:lnTo>
                <a:lnTo>
                  <a:pt x="43" y="1236"/>
                </a:lnTo>
                <a:lnTo>
                  <a:pt x="52" y="1257"/>
                </a:lnTo>
                <a:lnTo>
                  <a:pt x="62" y="1277"/>
                </a:lnTo>
                <a:lnTo>
                  <a:pt x="73" y="1297"/>
                </a:lnTo>
                <a:lnTo>
                  <a:pt x="83" y="1317"/>
                </a:lnTo>
                <a:lnTo>
                  <a:pt x="94" y="1334"/>
                </a:lnTo>
                <a:lnTo>
                  <a:pt x="105" y="1351"/>
                </a:lnTo>
                <a:lnTo>
                  <a:pt x="115" y="1367"/>
                </a:lnTo>
                <a:lnTo>
                  <a:pt x="123" y="1379"/>
                </a:lnTo>
                <a:lnTo>
                  <a:pt x="130" y="1390"/>
                </a:lnTo>
                <a:lnTo>
                  <a:pt x="139" y="1403"/>
                </a:lnTo>
                <a:lnTo>
                  <a:pt x="140" y="1405"/>
                </a:lnTo>
                <a:lnTo>
                  <a:pt x="127" y="1334"/>
                </a:lnTo>
                <a:lnTo>
                  <a:pt x="118" y="1261"/>
                </a:lnTo>
                <a:lnTo>
                  <a:pt x="111" y="1186"/>
                </a:lnTo>
                <a:lnTo>
                  <a:pt x="108" y="1111"/>
                </a:lnTo>
                <a:lnTo>
                  <a:pt x="108" y="1035"/>
                </a:lnTo>
                <a:lnTo>
                  <a:pt x="112" y="960"/>
                </a:lnTo>
                <a:lnTo>
                  <a:pt x="120" y="884"/>
                </a:lnTo>
                <a:lnTo>
                  <a:pt x="132" y="811"/>
                </a:lnTo>
                <a:lnTo>
                  <a:pt x="140" y="811"/>
                </a:lnTo>
                <a:lnTo>
                  <a:pt x="138" y="883"/>
                </a:lnTo>
                <a:lnTo>
                  <a:pt x="138" y="955"/>
                </a:lnTo>
                <a:lnTo>
                  <a:pt x="138" y="1026"/>
                </a:lnTo>
                <a:lnTo>
                  <a:pt x="141" y="1098"/>
                </a:lnTo>
                <a:lnTo>
                  <a:pt x="148" y="1168"/>
                </a:lnTo>
                <a:lnTo>
                  <a:pt x="157" y="1237"/>
                </a:lnTo>
                <a:lnTo>
                  <a:pt x="157" y="1235"/>
                </a:lnTo>
                <a:lnTo>
                  <a:pt x="159" y="1226"/>
                </a:lnTo>
                <a:lnTo>
                  <a:pt x="160" y="1213"/>
                </a:lnTo>
                <a:lnTo>
                  <a:pt x="162" y="1195"/>
                </a:lnTo>
                <a:lnTo>
                  <a:pt x="166" y="1173"/>
                </a:lnTo>
                <a:lnTo>
                  <a:pt x="170" y="1147"/>
                </a:lnTo>
                <a:lnTo>
                  <a:pt x="174" y="1117"/>
                </a:lnTo>
                <a:lnTo>
                  <a:pt x="179" y="1084"/>
                </a:lnTo>
                <a:lnTo>
                  <a:pt x="185" y="1049"/>
                </a:lnTo>
                <a:lnTo>
                  <a:pt x="192" y="1011"/>
                </a:lnTo>
                <a:lnTo>
                  <a:pt x="199" y="972"/>
                </a:lnTo>
                <a:lnTo>
                  <a:pt x="206" y="932"/>
                </a:lnTo>
                <a:lnTo>
                  <a:pt x="214" y="889"/>
                </a:lnTo>
                <a:lnTo>
                  <a:pt x="224" y="847"/>
                </a:lnTo>
                <a:lnTo>
                  <a:pt x="244" y="761"/>
                </a:lnTo>
                <a:lnTo>
                  <a:pt x="255" y="718"/>
                </a:lnTo>
                <a:lnTo>
                  <a:pt x="266" y="677"/>
                </a:lnTo>
                <a:lnTo>
                  <a:pt x="278" y="637"/>
                </a:lnTo>
                <a:lnTo>
                  <a:pt x="291" y="599"/>
                </a:lnTo>
                <a:lnTo>
                  <a:pt x="304" y="563"/>
                </a:lnTo>
                <a:lnTo>
                  <a:pt x="318" y="529"/>
                </a:lnTo>
                <a:lnTo>
                  <a:pt x="333" y="498"/>
                </a:lnTo>
                <a:lnTo>
                  <a:pt x="347" y="470"/>
                </a:lnTo>
                <a:lnTo>
                  <a:pt x="363" y="446"/>
                </a:lnTo>
                <a:lnTo>
                  <a:pt x="352" y="497"/>
                </a:lnTo>
                <a:lnTo>
                  <a:pt x="341" y="544"/>
                </a:lnTo>
                <a:lnTo>
                  <a:pt x="329" y="589"/>
                </a:lnTo>
                <a:lnTo>
                  <a:pt x="318" y="632"/>
                </a:lnTo>
                <a:lnTo>
                  <a:pt x="307" y="675"/>
                </a:lnTo>
                <a:lnTo>
                  <a:pt x="295" y="717"/>
                </a:lnTo>
                <a:lnTo>
                  <a:pt x="285" y="760"/>
                </a:lnTo>
                <a:lnTo>
                  <a:pt x="275" y="805"/>
                </a:lnTo>
                <a:lnTo>
                  <a:pt x="265" y="852"/>
                </a:lnTo>
                <a:lnTo>
                  <a:pt x="256" y="903"/>
                </a:lnTo>
                <a:lnTo>
                  <a:pt x="247" y="957"/>
                </a:lnTo>
                <a:lnTo>
                  <a:pt x="239" y="1016"/>
                </a:lnTo>
                <a:lnTo>
                  <a:pt x="247" y="1014"/>
                </a:lnTo>
                <a:lnTo>
                  <a:pt x="260" y="1010"/>
                </a:lnTo>
                <a:lnTo>
                  <a:pt x="277" y="1006"/>
                </a:lnTo>
                <a:lnTo>
                  <a:pt x="295" y="1003"/>
                </a:lnTo>
                <a:lnTo>
                  <a:pt x="334" y="994"/>
                </a:lnTo>
                <a:lnTo>
                  <a:pt x="352" y="990"/>
                </a:lnTo>
                <a:lnTo>
                  <a:pt x="369" y="987"/>
                </a:lnTo>
                <a:lnTo>
                  <a:pt x="382" y="983"/>
                </a:lnTo>
                <a:lnTo>
                  <a:pt x="391" y="981"/>
                </a:lnTo>
                <a:lnTo>
                  <a:pt x="396" y="978"/>
                </a:lnTo>
                <a:lnTo>
                  <a:pt x="420" y="939"/>
                </a:lnTo>
                <a:lnTo>
                  <a:pt x="444" y="895"/>
                </a:lnTo>
                <a:lnTo>
                  <a:pt x="468" y="849"/>
                </a:lnTo>
                <a:lnTo>
                  <a:pt x="493" y="799"/>
                </a:lnTo>
                <a:lnTo>
                  <a:pt x="518" y="747"/>
                </a:lnTo>
                <a:lnTo>
                  <a:pt x="543" y="694"/>
                </a:lnTo>
                <a:lnTo>
                  <a:pt x="588" y="587"/>
                </a:lnTo>
                <a:lnTo>
                  <a:pt x="608" y="535"/>
                </a:lnTo>
                <a:lnTo>
                  <a:pt x="628" y="485"/>
                </a:lnTo>
                <a:lnTo>
                  <a:pt x="645" y="438"/>
                </a:lnTo>
                <a:lnTo>
                  <a:pt x="660" y="393"/>
                </a:lnTo>
                <a:lnTo>
                  <a:pt x="653" y="427"/>
                </a:lnTo>
                <a:lnTo>
                  <a:pt x="648" y="458"/>
                </a:lnTo>
                <a:lnTo>
                  <a:pt x="643" y="484"/>
                </a:lnTo>
                <a:lnTo>
                  <a:pt x="638" y="507"/>
                </a:lnTo>
                <a:lnTo>
                  <a:pt x="633" y="526"/>
                </a:lnTo>
                <a:lnTo>
                  <a:pt x="630" y="545"/>
                </a:lnTo>
                <a:lnTo>
                  <a:pt x="625" y="562"/>
                </a:lnTo>
                <a:lnTo>
                  <a:pt x="616" y="594"/>
                </a:lnTo>
                <a:lnTo>
                  <a:pt x="611" y="611"/>
                </a:lnTo>
                <a:lnTo>
                  <a:pt x="606" y="630"/>
                </a:lnTo>
                <a:lnTo>
                  <a:pt x="594" y="674"/>
                </a:lnTo>
                <a:lnTo>
                  <a:pt x="616" y="675"/>
                </a:lnTo>
                <a:lnTo>
                  <a:pt x="634" y="678"/>
                </a:lnTo>
                <a:lnTo>
                  <a:pt x="650" y="682"/>
                </a:lnTo>
                <a:lnTo>
                  <a:pt x="663" y="688"/>
                </a:lnTo>
                <a:lnTo>
                  <a:pt x="674" y="695"/>
                </a:lnTo>
                <a:lnTo>
                  <a:pt x="685" y="702"/>
                </a:lnTo>
                <a:lnTo>
                  <a:pt x="696" y="710"/>
                </a:lnTo>
                <a:lnTo>
                  <a:pt x="709" y="719"/>
                </a:lnTo>
                <a:lnTo>
                  <a:pt x="729" y="694"/>
                </a:lnTo>
                <a:lnTo>
                  <a:pt x="747" y="667"/>
                </a:lnTo>
                <a:lnTo>
                  <a:pt x="761" y="638"/>
                </a:lnTo>
                <a:lnTo>
                  <a:pt x="773" y="608"/>
                </a:lnTo>
                <a:lnTo>
                  <a:pt x="783" y="576"/>
                </a:lnTo>
                <a:lnTo>
                  <a:pt x="792" y="543"/>
                </a:lnTo>
                <a:lnTo>
                  <a:pt x="799" y="509"/>
                </a:lnTo>
                <a:lnTo>
                  <a:pt x="807" y="475"/>
                </a:lnTo>
                <a:lnTo>
                  <a:pt x="815" y="441"/>
                </a:lnTo>
                <a:lnTo>
                  <a:pt x="823" y="407"/>
                </a:lnTo>
                <a:lnTo>
                  <a:pt x="833" y="373"/>
                </a:lnTo>
                <a:lnTo>
                  <a:pt x="844" y="340"/>
                </a:lnTo>
                <a:lnTo>
                  <a:pt x="858" y="309"/>
                </a:lnTo>
                <a:lnTo>
                  <a:pt x="858" y="408"/>
                </a:lnTo>
                <a:lnTo>
                  <a:pt x="873" y="414"/>
                </a:lnTo>
                <a:lnTo>
                  <a:pt x="891" y="422"/>
                </a:lnTo>
                <a:lnTo>
                  <a:pt x="924" y="440"/>
                </a:lnTo>
                <a:lnTo>
                  <a:pt x="940" y="450"/>
                </a:lnTo>
                <a:lnTo>
                  <a:pt x="956" y="461"/>
                </a:lnTo>
                <a:lnTo>
                  <a:pt x="970" y="471"/>
                </a:lnTo>
                <a:lnTo>
                  <a:pt x="981" y="480"/>
                </a:lnTo>
                <a:lnTo>
                  <a:pt x="991" y="488"/>
                </a:lnTo>
                <a:lnTo>
                  <a:pt x="1000" y="494"/>
                </a:lnTo>
                <a:lnTo>
                  <a:pt x="1004" y="498"/>
                </a:lnTo>
                <a:lnTo>
                  <a:pt x="1006" y="499"/>
                </a:lnTo>
                <a:lnTo>
                  <a:pt x="1002" y="434"/>
                </a:lnTo>
                <a:lnTo>
                  <a:pt x="1003" y="369"/>
                </a:lnTo>
                <a:lnTo>
                  <a:pt x="1008" y="305"/>
                </a:lnTo>
                <a:lnTo>
                  <a:pt x="1016" y="241"/>
                </a:lnTo>
                <a:lnTo>
                  <a:pt x="1025" y="179"/>
                </a:lnTo>
                <a:lnTo>
                  <a:pt x="1035" y="118"/>
                </a:lnTo>
                <a:lnTo>
                  <a:pt x="1044" y="58"/>
                </a:lnTo>
                <a:lnTo>
                  <a:pt x="1050" y="0"/>
                </a:lnTo>
                <a:close/>
              </a:path>
            </a:pathLst>
          </a:custGeom>
          <a:solidFill>
            <a:srgbClr val="466571">
              <a:alpha val="7059"/>
            </a:srgbClr>
          </a:solidFill>
          <a:ln w="25400" cap="sq" cmpd="sng" algn="ctr">
            <a:noFill/>
            <a:prstDash val="solid"/>
            <a:headEnd type="none" w="med" len="med"/>
            <a:tailEnd type="none" w="med" len="med"/>
          </a:ln>
          <a:effectLst>
            <a:innerShdw blurRad="50800" dist="50800" dir="16200000">
              <a:srgbClr val="000000">
                <a:alpha val="43137"/>
              </a:srgbClr>
            </a:inn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102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  <p:sldLayoutId id="2147484136" r:id="rId12"/>
    <p:sldLayoutId id="2147484137" r:id="rId13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b="1" kern="1200">
          <a:ln w="11430">
            <a:solidFill>
              <a:schemeClr val="tx2">
                <a:shade val="25000"/>
                <a:alpha val="75000"/>
              </a:schemeClr>
            </a:solidFill>
          </a:ln>
          <a:gradFill>
            <a:gsLst>
              <a:gs pos="0">
                <a:schemeClr val="tx2"/>
              </a:gs>
              <a:gs pos="50000">
                <a:schemeClr val="tx2"/>
              </a:gs>
              <a:gs pos="100000">
                <a:schemeClr val="tx2">
                  <a:shade val="90000"/>
                </a:schemeClr>
              </a:gs>
            </a:gsLst>
            <a:lin ang="5400000" scaled="0"/>
          </a:gradFill>
          <a:effectLst>
            <a:outerShdw blurRad="50800" dist="25400" dir="5460000" algn="tl" rotWithShape="0">
              <a:srgbClr val="000000">
                <a:alpha val="27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HY견명조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HY견명조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HY견명조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HY견명조" pitchFamily="18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p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B5AD67"/>
        </a:buClr>
        <a:buSzPct val="14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61A9B8"/>
        </a:buClr>
        <a:buSzPct val="12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AB7350"/>
        </a:buClr>
        <a:buSzPct val="11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6"/>
        </a:buClr>
        <a:buSzPct val="9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gi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image" Target="../media/image36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2976" y="1142984"/>
            <a:ext cx="683668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2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Underground Experimental Program </a:t>
            </a:r>
          </a:p>
          <a:p>
            <a:pPr algn="ctr">
              <a:defRPr/>
            </a:pPr>
            <a:r>
              <a:rPr lang="en-US" altLang="ko-KR" sz="32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in Korea</a:t>
            </a: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2500298" y="5572140"/>
            <a:ext cx="40148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ea typeface="HY헤드라인M" pitchFamily="18" charset="-127"/>
                <a:cs typeface="Times New Roman" pitchFamily="18" charset="0"/>
              </a:rPr>
              <a:t>ASPERA workshop, Zaragoza</a:t>
            </a:r>
            <a:endParaRPr lang="ko-KR" altLang="en-US" sz="2400" dirty="0">
              <a:latin typeface="Times New Roman" pitchFamily="18" charset="0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643314"/>
            <a:ext cx="3998913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Sun </a:t>
            </a:r>
            <a:r>
              <a:rPr lang="en-US" altLang="ko-KR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Kee</a:t>
            </a:r>
            <a:r>
              <a:rPr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Kim</a:t>
            </a:r>
          </a:p>
          <a:p>
            <a:pPr algn="ctr">
              <a:defRPr/>
            </a:pPr>
            <a:r>
              <a:rPr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Seoul National </a:t>
            </a:r>
            <a:r>
              <a:rPr lang="en-US" altLang="ko-KR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Unversity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0A9086-4572-42E3-811D-22B43C20CCE2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57148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0" dirty="0" smtClean="0">
                <a:solidFill>
                  <a:schemeClr val="bg1"/>
                </a:solidFill>
                <a:latin typeface="Lucida Console" pitchFamily="49" charset="0"/>
              </a:rPr>
              <a:t>NR events rate for det0 to det12</a:t>
            </a:r>
            <a:endParaRPr lang="ko-KR" altLang="en-US" sz="2000" b="0" dirty="0">
              <a:solidFill>
                <a:schemeClr val="bg1"/>
              </a:solidFill>
              <a:latin typeface="Lucida Console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5805264"/>
            <a:ext cx="2428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Lucida Console" pitchFamily="49" charset="0"/>
              </a:rPr>
              <a:t>Determined from </a:t>
            </a:r>
          </a:p>
          <a:p>
            <a:r>
              <a:rPr lang="en-US" altLang="ko-KR" sz="1400" dirty="0" smtClean="0">
                <a:latin typeface="Lucida Console" pitchFamily="49" charset="0"/>
              </a:rPr>
              <a:t>Bayesian method</a:t>
            </a:r>
          </a:p>
          <a:p>
            <a:pPr>
              <a:buFontTx/>
              <a:buChar char="-"/>
            </a:pPr>
            <a:r>
              <a:rPr lang="en-US" altLang="ko-KR" sz="1400" dirty="0" smtClean="0">
                <a:latin typeface="Lucida Console" pitchFamily="49" charset="0"/>
              </a:rPr>
              <a:t>90% limit</a:t>
            </a:r>
          </a:p>
          <a:p>
            <a:pPr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Lucida Console" pitchFamily="49" charset="0"/>
              </a:rPr>
              <a:t>68% interval</a:t>
            </a:r>
            <a:endParaRPr lang="ko-KR" altLang="en-US" sz="1400" dirty="0">
              <a:solidFill>
                <a:srgbClr val="FF0000"/>
              </a:solidFill>
              <a:latin typeface="Lucida Console" pitchFamily="49" charset="0"/>
            </a:endParaRPr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6446"/>
            <a:ext cx="4592053" cy="511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803864" y="609901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dirty="0" smtClean="0">
                <a:latin typeface="Lucida Console" pitchFamily="49" charset="0"/>
              </a:rPr>
              <a:t>3-11 </a:t>
            </a:r>
            <a:r>
              <a:rPr lang="en-US" altLang="ko-KR" sz="1400" b="0" dirty="0" err="1" smtClean="0">
                <a:latin typeface="Lucida Console" pitchFamily="49" charset="0"/>
              </a:rPr>
              <a:t>keV</a:t>
            </a:r>
            <a:endParaRPr lang="ko-KR" altLang="en-US" sz="1400" b="0" dirty="0">
              <a:latin typeface="Lucida Console" pitchFamily="49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0802" y="908720"/>
            <a:ext cx="4727566" cy="523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직선 화살표 연결선 7"/>
          <p:cNvCxnSpPr/>
          <p:nvPr/>
        </p:nvCxnSpPr>
        <p:spPr bwMode="auto">
          <a:xfrm flipV="1">
            <a:off x="8091896" y="5882990"/>
            <a:ext cx="0" cy="2160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0" y="714356"/>
            <a:ext cx="2434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dirty="0" smtClean="0">
                <a:latin typeface="Lucida Console" pitchFamily="49" charset="0"/>
              </a:rPr>
              <a:t>Counts/day/kg/</a:t>
            </a:r>
            <a:r>
              <a:rPr lang="en-US" altLang="ko-KR" sz="1400" b="0" dirty="0" err="1" smtClean="0">
                <a:latin typeface="Lucida Console" pitchFamily="49" charset="0"/>
              </a:rPr>
              <a:t>keV</a:t>
            </a:r>
            <a:endParaRPr lang="ko-KR" altLang="en-US" sz="1400" b="0" dirty="0">
              <a:latin typeface="Lucida Console" pitchFamily="49" charset="0"/>
            </a:endParaRPr>
          </a:p>
        </p:txBody>
      </p:sp>
      <p:cxnSp>
        <p:nvCxnSpPr>
          <p:cNvPr id="11" name="직선 화살표 연결선 10"/>
          <p:cNvCxnSpPr/>
          <p:nvPr/>
        </p:nvCxnSpPr>
        <p:spPr bwMode="auto">
          <a:xfrm flipH="1">
            <a:off x="7083784" y="862175"/>
            <a:ext cx="144016" cy="3402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직사각형 12"/>
          <p:cNvSpPr/>
          <p:nvPr/>
        </p:nvSpPr>
        <p:spPr>
          <a:xfrm>
            <a:off x="1214414" y="21429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altLang="ko-K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result on WIMP search (PSD analysis) </a:t>
            </a:r>
            <a:r>
              <a:rPr kumimoji="0" lang="en-US" altLang="ko-KR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kumimoji="0" lang="en-US" altLang="ko-KR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Preliminary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500430" y="6215082"/>
            <a:ext cx="199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Lucida Console" pitchFamily="49" charset="0"/>
              </a:rPr>
              <a:t>~ 1 year data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22472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063" y="285750"/>
            <a:ext cx="7850187" cy="504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kumimoji="0" lang="en-US" altLang="ko-KR" sz="2400" dirty="0">
                <a:latin typeface="+mj-lt"/>
                <a:cs typeface="+mj-cs"/>
              </a:rPr>
              <a:t>New result </a:t>
            </a:r>
            <a:r>
              <a:rPr kumimoji="0" lang="en-US" altLang="ko-KR" sz="2400" dirty="0" smtClean="0">
                <a:latin typeface="+mj-lt"/>
                <a:cs typeface="+mj-cs"/>
              </a:rPr>
              <a:t>on </a:t>
            </a:r>
            <a:r>
              <a:rPr kumimoji="0" lang="en-US" altLang="ko-KR" sz="2400" dirty="0">
                <a:latin typeface="+mj-lt"/>
                <a:cs typeface="+mj-cs"/>
              </a:rPr>
              <a:t>WIMP search (PSD analysis) - </a:t>
            </a:r>
            <a:r>
              <a:rPr kumimoji="0" lang="en-US" altLang="ko-KR" sz="2400" dirty="0">
                <a:solidFill>
                  <a:srgbClr val="FF0000"/>
                </a:solidFill>
                <a:latin typeface="+mj-lt"/>
                <a:cs typeface="+mj-cs"/>
              </a:rPr>
              <a:t>Preliminary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357313"/>
            <a:ext cx="33258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313"/>
            <a:ext cx="3513137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직사각형 16"/>
          <p:cNvSpPr>
            <a:spLocks noChangeArrowheads="1"/>
          </p:cNvSpPr>
          <p:nvPr/>
        </p:nvSpPr>
        <p:spPr bwMode="auto">
          <a:xfrm>
            <a:off x="2214563" y="714375"/>
            <a:ext cx="6572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>
                <a:latin typeface="Lucida Console" pitchFamily="49" charset="0"/>
              </a:rPr>
              <a:t>~ 1 year data,  </a:t>
            </a:r>
            <a:r>
              <a:rPr lang="en-US" altLang="ko-KR" sz="1600" dirty="0">
                <a:latin typeface="Lucida Console" pitchFamily="49" charset="0"/>
              </a:rPr>
              <a:t>Total exposure: 32793 kg days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14688" y="1571625"/>
            <a:ext cx="4540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dirty="0">
                <a:latin typeface="+mn-ea"/>
                <a:ea typeface="+mn-ea"/>
              </a:rPr>
              <a:t>SI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2313" y="1571625"/>
            <a:ext cx="5413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dirty="0">
                <a:latin typeface="+mn-ea"/>
                <a:ea typeface="+mn-ea"/>
              </a:rPr>
              <a:t>SD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571472" y="5429264"/>
            <a:ext cx="78178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dirty="0" smtClean="0">
                <a:latin typeface="Verdana" pitchFamily="34" charset="0"/>
              </a:rPr>
              <a:t>AM </a:t>
            </a:r>
            <a:r>
              <a:rPr lang="en-US" altLang="ko-KR" sz="2000" dirty="0">
                <a:latin typeface="Verdana" pitchFamily="34" charset="0"/>
              </a:rPr>
              <a:t>analysis after full 2 year data collection : ~ end of Aug.</a:t>
            </a:r>
            <a:endParaRPr lang="ko-KR" altLang="en-US" sz="20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DBD Searches at KIMS</a:t>
            </a:r>
            <a:endParaRPr lang="ko-KR" altLang="en-US" dirty="0"/>
          </a:p>
        </p:txBody>
      </p:sp>
      <p:sp>
        <p:nvSpPr>
          <p:cNvPr id="21507" name="내용 개체 틀 2"/>
          <p:cNvSpPr>
            <a:spLocks noGrp="1"/>
          </p:cNvSpPr>
          <p:nvPr>
            <p:ph idx="1"/>
          </p:nvPr>
        </p:nvSpPr>
        <p:spPr>
          <a:xfrm>
            <a:off x="428625" y="1000125"/>
            <a:ext cx="8429625" cy="54292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endParaRPr lang="en-US" altLang="ko-KR" sz="2400" baseline="300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altLang="ko-KR" sz="2400" dirty="0" smtClean="0"/>
              <a:t>Passive targets : </a:t>
            </a:r>
            <a:r>
              <a:rPr lang="en-US" altLang="ko-KR" sz="2400" dirty="0" err="1" smtClean="0"/>
              <a:t>HPGe</a:t>
            </a:r>
            <a:r>
              <a:rPr lang="en-US" altLang="ko-KR" sz="2400" dirty="0" smtClean="0"/>
              <a:t> + </a:t>
            </a:r>
            <a:r>
              <a:rPr lang="en-US" altLang="ko-KR" sz="2400" dirty="0" err="1" smtClean="0"/>
              <a:t>CsI</a:t>
            </a:r>
            <a:r>
              <a:rPr lang="en-US" altLang="ko-KR" sz="2400" dirty="0" smtClean="0"/>
              <a:t>(</a:t>
            </a:r>
            <a:r>
              <a:rPr lang="en-US" altLang="ko-KR" sz="2400" dirty="0" err="1" smtClean="0"/>
              <a:t>Tl</a:t>
            </a:r>
            <a:r>
              <a:rPr lang="en-US" altLang="ko-KR" sz="2400" dirty="0" smtClean="0"/>
              <a:t>) </a:t>
            </a:r>
            <a:r>
              <a:rPr lang="en-GB" sz="2000" dirty="0" smtClean="0">
                <a:latin typeface="+mj-ea"/>
              </a:rPr>
              <a:t> </a:t>
            </a:r>
            <a:r>
              <a:rPr lang="en-GB" sz="1600" dirty="0" smtClean="0">
                <a:latin typeface="+mj-ea"/>
              </a:rPr>
              <a:t> </a:t>
            </a:r>
            <a:r>
              <a:rPr lang="en-GB" sz="1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US" altLang="ko-KR" sz="1600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Nuclear Physics A 793 (2007</a:t>
            </a:r>
            <a:r>
              <a:rPr lang="en-US" altLang="ko-KR" sz="1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)]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US" altLang="ko-KR" sz="2400" baseline="30000" dirty="0" smtClean="0"/>
              <a:t>64</a:t>
            </a:r>
            <a:r>
              <a:rPr lang="en-GB" altLang="ko-KR" sz="2400" dirty="0" smtClean="0"/>
              <a:t>Zn </a:t>
            </a:r>
            <a:r>
              <a:rPr lang="en-GB" altLang="ko-KR" sz="2400" dirty="0" err="1" smtClean="0"/>
              <a:t>EC+</a:t>
            </a:r>
            <a:r>
              <a:rPr lang="en-GB" altLang="ko-KR" sz="2400" dirty="0" err="1" smtClean="0">
                <a:latin typeface="Symbol" pitchFamily="18" charset="2"/>
              </a:rPr>
              <a:t>b</a:t>
            </a:r>
            <a:r>
              <a:rPr lang="en-GB" altLang="ko-KR" sz="2400" baseline="30000" dirty="0" smtClean="0"/>
              <a:t>+</a:t>
            </a:r>
            <a:r>
              <a:rPr lang="en-GB" altLang="ko-KR" sz="2400" dirty="0" smtClean="0"/>
              <a:t> decay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altLang="ko-KR" sz="2400" baseline="30000" dirty="0" smtClean="0">
                <a:ea typeface="굴림" pitchFamily="50" charset="-127"/>
              </a:rPr>
              <a:t>124</a:t>
            </a:r>
            <a:r>
              <a:rPr lang="en-GB" altLang="ko-KR" sz="2400" dirty="0" smtClean="0">
                <a:ea typeface="굴림" pitchFamily="50" charset="-127"/>
              </a:rPr>
              <a:t>Sn  </a:t>
            </a:r>
            <a:r>
              <a:rPr lang="en-GB" altLang="ko-KR" sz="2400" dirty="0" smtClean="0">
                <a:latin typeface="Symbol" pitchFamily="18" charset="2"/>
                <a:ea typeface="굴림" pitchFamily="50" charset="-127"/>
              </a:rPr>
              <a:t>bb </a:t>
            </a:r>
            <a:r>
              <a:rPr lang="en-GB" altLang="ko-KR" sz="2400" dirty="0" smtClean="0">
                <a:ea typeface="굴림" pitchFamily="50" charset="-127"/>
              </a:rPr>
              <a:t> to excited states of </a:t>
            </a:r>
            <a:r>
              <a:rPr lang="en-GB" altLang="ko-KR" sz="2400" baseline="30000" dirty="0" smtClean="0">
                <a:ea typeface="굴림" pitchFamily="50" charset="-127"/>
              </a:rPr>
              <a:t>124</a:t>
            </a:r>
            <a:r>
              <a:rPr lang="en-GB" altLang="ko-KR" sz="2400" dirty="0" smtClean="0">
                <a:ea typeface="굴림" pitchFamily="50" charset="-127"/>
              </a:rPr>
              <a:t>Te 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altLang="ko-KR" sz="2400" baseline="30000" dirty="0" smtClean="0">
                <a:ea typeface="굴림" pitchFamily="50" charset="-127"/>
              </a:rPr>
              <a:t>112</a:t>
            </a:r>
            <a:r>
              <a:rPr lang="en-GB" altLang="ko-KR" sz="2400" dirty="0" smtClean="0">
                <a:ea typeface="굴림" pitchFamily="50" charset="-127"/>
              </a:rPr>
              <a:t>Sn </a:t>
            </a:r>
            <a:r>
              <a:rPr lang="en-GB" altLang="ko-KR" sz="2400" dirty="0" err="1" smtClean="0"/>
              <a:t>EC+</a:t>
            </a:r>
            <a:r>
              <a:rPr lang="en-GB" altLang="ko-KR" sz="2400" dirty="0" err="1" smtClean="0">
                <a:latin typeface="Symbol" pitchFamily="18" charset="2"/>
              </a:rPr>
              <a:t>b</a:t>
            </a:r>
            <a:r>
              <a:rPr lang="en-GB" altLang="ko-KR" sz="2400" baseline="30000" dirty="0" smtClean="0"/>
              <a:t>+</a:t>
            </a:r>
            <a:r>
              <a:rPr lang="en-GB" altLang="ko-KR" sz="2400" dirty="0" smtClean="0"/>
              <a:t> decay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en-US" altLang="ko-KR" sz="2400" baseline="300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altLang="ko-KR" sz="2400" dirty="0" smtClean="0"/>
              <a:t>Active targets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altLang="ko-KR" sz="2400" baseline="30000" dirty="0" smtClean="0">
                <a:ea typeface="굴림" pitchFamily="50" charset="-127"/>
              </a:rPr>
              <a:t>124</a:t>
            </a:r>
            <a:r>
              <a:rPr lang="en-GB" altLang="ko-KR" sz="2400" dirty="0" smtClean="0">
                <a:ea typeface="굴림" pitchFamily="50" charset="-127"/>
              </a:rPr>
              <a:t>Sn   0</a:t>
            </a:r>
            <a:r>
              <a:rPr lang="el-GR" altLang="ko-KR" sz="2400" dirty="0" smtClean="0">
                <a:ea typeface="굴림" pitchFamily="50" charset="-127"/>
              </a:rPr>
              <a:t>ν</a:t>
            </a:r>
            <a:r>
              <a:rPr lang="en-GB" altLang="ko-KR" sz="2400" dirty="0" smtClean="0">
                <a:latin typeface="Symbol" pitchFamily="18" charset="2"/>
                <a:ea typeface="굴림" pitchFamily="50" charset="-127"/>
              </a:rPr>
              <a:t>bb</a:t>
            </a:r>
            <a:r>
              <a:rPr lang="en-GB" altLang="ko-KR" sz="2400" dirty="0" smtClean="0">
                <a:ea typeface="굴림" pitchFamily="50" charset="-127"/>
              </a:rPr>
              <a:t>  : </a:t>
            </a:r>
            <a:r>
              <a:rPr lang="en-GB" altLang="ko-KR" sz="2400" dirty="0" err="1" smtClean="0">
                <a:ea typeface="굴림" pitchFamily="50" charset="-127"/>
              </a:rPr>
              <a:t>Sn</a:t>
            </a:r>
            <a:r>
              <a:rPr lang="en-GB" altLang="ko-KR" sz="2400" dirty="0" smtClean="0">
                <a:ea typeface="굴림" pitchFamily="50" charset="-127"/>
              </a:rPr>
              <a:t> loaded Liquid </a:t>
            </a:r>
            <a:r>
              <a:rPr lang="en-GB" altLang="ko-KR" sz="2400" dirty="0" err="1" smtClean="0">
                <a:ea typeface="굴림" pitchFamily="50" charset="-127"/>
              </a:rPr>
              <a:t>scintillator</a:t>
            </a:r>
            <a:endParaRPr lang="en-GB" altLang="ko-KR" sz="2400" dirty="0" smtClean="0">
              <a:ea typeface="굴림" pitchFamily="50" charset="-127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GB" altLang="ko-KR" sz="2400" i="1" dirty="0" smtClean="0">
                <a:solidFill>
                  <a:srgbClr val="7030A0"/>
                </a:solidFill>
                <a:ea typeface="굴림" pitchFamily="50" charset="-127"/>
              </a:rPr>
              <a:t>                                </a:t>
            </a:r>
            <a:r>
              <a:rPr lang="en-GB" altLang="ko-KR" sz="1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US" altLang="ko-KR" sz="1600" i="1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Astropart</a:t>
            </a:r>
            <a:r>
              <a:rPr lang="en-US" altLang="ko-KR" sz="1600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Phys. 31,412 (2009)</a:t>
            </a:r>
            <a:r>
              <a:rPr lang="en-US" altLang="ko-KR" sz="1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</a:t>
            </a:r>
            <a:endParaRPr lang="en-GB" altLang="ko-KR" sz="16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altLang="ko-KR" sz="2400" baseline="30000" dirty="0" smtClean="0">
                <a:ea typeface="굴림" pitchFamily="50" charset="-127"/>
              </a:rPr>
              <a:t>84</a:t>
            </a:r>
            <a:r>
              <a:rPr lang="en-GB" altLang="ko-KR" sz="2400" dirty="0" smtClean="0">
                <a:ea typeface="굴림" pitchFamily="50" charset="-127"/>
              </a:rPr>
              <a:t>Sr </a:t>
            </a:r>
            <a:r>
              <a:rPr lang="en-GB" altLang="ko-KR" sz="2400" dirty="0" err="1" smtClean="0"/>
              <a:t>EC+</a:t>
            </a:r>
            <a:r>
              <a:rPr lang="en-GB" altLang="ko-KR" sz="2400" dirty="0" err="1" smtClean="0">
                <a:latin typeface="Symbol" pitchFamily="18" charset="2"/>
              </a:rPr>
              <a:t>b</a:t>
            </a:r>
            <a:r>
              <a:rPr lang="en-GB" altLang="ko-KR" sz="2400" baseline="30000" dirty="0" smtClean="0"/>
              <a:t>+</a:t>
            </a:r>
            <a:r>
              <a:rPr lang="en-GB" altLang="ko-KR" sz="2400" dirty="0" smtClean="0"/>
              <a:t> decay : SrCl</a:t>
            </a:r>
            <a:r>
              <a:rPr lang="en-GB" altLang="ko-KR" sz="2400" baseline="-25000" dirty="0" smtClean="0"/>
              <a:t>2</a:t>
            </a:r>
            <a:r>
              <a:rPr lang="en-GB" altLang="ko-KR" sz="2400" dirty="0" smtClean="0"/>
              <a:t> crystal</a:t>
            </a:r>
            <a:endParaRPr lang="en-GB" altLang="ko-KR" sz="2400" dirty="0" smtClean="0">
              <a:ea typeface="굴림" pitchFamily="50" charset="-127"/>
            </a:endParaRP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altLang="ko-KR" sz="2400" baseline="30000" dirty="0" smtClean="0">
                <a:ea typeface="굴림" pitchFamily="50" charset="-127"/>
              </a:rPr>
              <a:t>92</a:t>
            </a:r>
            <a:r>
              <a:rPr lang="en-GB" altLang="ko-KR" sz="2400" dirty="0" smtClean="0">
                <a:ea typeface="굴림" pitchFamily="50" charset="-127"/>
              </a:rPr>
              <a:t>Mo </a:t>
            </a:r>
            <a:r>
              <a:rPr lang="en-GB" altLang="ko-KR" sz="2400" dirty="0" err="1" smtClean="0"/>
              <a:t>EC+</a:t>
            </a:r>
            <a:r>
              <a:rPr lang="en-GB" altLang="ko-KR" sz="2400" dirty="0" err="1" smtClean="0">
                <a:latin typeface="Symbol" pitchFamily="18" charset="2"/>
              </a:rPr>
              <a:t>b</a:t>
            </a:r>
            <a:r>
              <a:rPr lang="en-GB" altLang="ko-KR" sz="2400" baseline="30000" dirty="0" smtClean="0"/>
              <a:t>+</a:t>
            </a:r>
            <a:r>
              <a:rPr lang="en-GB" altLang="ko-KR" sz="2400" dirty="0" smtClean="0"/>
              <a:t> decay : Ca</a:t>
            </a:r>
            <a:r>
              <a:rPr lang="en-GB" altLang="ko-KR" sz="2400" baseline="30000" dirty="0" smtClean="0"/>
              <a:t>nat</a:t>
            </a:r>
            <a:r>
              <a:rPr lang="en-GB" altLang="ko-KR" sz="2400" dirty="0" smtClean="0"/>
              <a:t>MoO</a:t>
            </a:r>
            <a:r>
              <a:rPr lang="en-GB" altLang="ko-KR" sz="2400" baseline="-25000" dirty="0" smtClean="0"/>
              <a:t>4</a:t>
            </a:r>
            <a:r>
              <a:rPr lang="en-GB" altLang="ko-KR" sz="2400" dirty="0" smtClean="0"/>
              <a:t> crystal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altLang="ko-KR" sz="2400" baseline="30000" dirty="0" smtClean="0">
                <a:ea typeface="굴림" pitchFamily="50" charset="-127"/>
              </a:rPr>
              <a:t>100</a:t>
            </a:r>
            <a:r>
              <a:rPr lang="en-GB" altLang="ko-KR" sz="2400" dirty="0" smtClean="0">
                <a:ea typeface="굴림" pitchFamily="50" charset="-127"/>
              </a:rPr>
              <a:t>Mo 0</a:t>
            </a:r>
            <a:r>
              <a:rPr lang="el-GR" altLang="ko-KR" sz="2400" dirty="0" smtClean="0">
                <a:ea typeface="굴림" pitchFamily="50" charset="-127"/>
              </a:rPr>
              <a:t>ν</a:t>
            </a:r>
            <a:r>
              <a:rPr lang="en-GB" altLang="ko-KR" sz="2400" dirty="0" smtClean="0">
                <a:latin typeface="Symbol" pitchFamily="18" charset="2"/>
                <a:ea typeface="굴림" pitchFamily="50" charset="-127"/>
              </a:rPr>
              <a:t>bb</a:t>
            </a:r>
            <a:r>
              <a:rPr lang="en-GB" altLang="ko-KR" sz="2400" dirty="0" smtClean="0"/>
              <a:t> decay : Ca</a:t>
            </a:r>
            <a:r>
              <a:rPr lang="en-GB" altLang="ko-KR" sz="2400" baseline="30000" dirty="0" smtClean="0"/>
              <a:t>100</a:t>
            </a:r>
            <a:r>
              <a:rPr lang="en-GB" altLang="ko-KR" sz="2400" dirty="0" smtClean="0"/>
              <a:t>MoO</a:t>
            </a:r>
            <a:r>
              <a:rPr lang="en-GB" altLang="ko-KR" sz="2400" baseline="-25000" dirty="0" smtClean="0"/>
              <a:t>4</a:t>
            </a:r>
            <a:r>
              <a:rPr lang="en-GB" altLang="ko-KR" sz="2400" dirty="0" smtClean="0"/>
              <a:t> crystal  </a:t>
            </a:r>
            <a:r>
              <a:rPr lang="en-GB" altLang="ko-KR" sz="2400" dirty="0" smtClean="0">
                <a:sym typeface="Wingdings" pitchFamily="2" charset="2"/>
              </a:rPr>
              <a:t> </a:t>
            </a:r>
            <a:r>
              <a:rPr lang="en-GB" altLang="ko-KR" sz="2400" dirty="0" err="1" smtClean="0">
                <a:sym typeface="Wingdings" pitchFamily="2" charset="2"/>
              </a:rPr>
              <a:t>AMoRE</a:t>
            </a:r>
            <a:endParaRPr lang="en-GB" altLang="ko-KR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altLang="ko-K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357563"/>
            <a:ext cx="40528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072188" y="214313"/>
            <a:ext cx="2746116" cy="585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 anchor="ctr" anchorCtr="1">
            <a:spAutoFit/>
          </a:bodyPr>
          <a:lstStyle/>
          <a:p>
            <a:pPr algn="ctr" eaLnBrk="0" latinLnBrk="0" hangingPunct="0">
              <a:buSzPct val="99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US" altLang="ko-KR" sz="3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HPGe</a:t>
            </a:r>
            <a:r>
              <a:rPr kumimoji="0" lang="en-US" altLang="ko-KR" sz="3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at Y2L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071563"/>
            <a:ext cx="301942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3945" name="Rectangle 9"/>
          <p:cNvSpPr>
            <a:spLocks noChangeArrowheads="1"/>
          </p:cNvSpPr>
          <p:nvPr/>
        </p:nvSpPr>
        <p:spPr bwMode="auto">
          <a:xfrm>
            <a:off x="3348038" y="1052513"/>
            <a:ext cx="579596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71463" indent="-271463" defTabSz="457200">
              <a:spcBef>
                <a:spcPct val="20000"/>
              </a:spcBef>
              <a:buSzPct val="123000"/>
              <a:buFontTx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HPGe</a:t>
            </a:r>
            <a:r>
              <a:rPr lang="en-GB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: 100% efficiency</a:t>
            </a:r>
          </a:p>
          <a:p>
            <a:pPr marL="271463" indent="-271463" defTabSz="457200">
              <a:spcBef>
                <a:spcPct val="20000"/>
              </a:spcBef>
              <a:buSzPct val="123000"/>
              <a:buFontTx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Shielding : 5 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cm OFHC Cu + </a:t>
            </a: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15 cm 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Pb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+N2 gas flowing</a:t>
            </a:r>
            <a:endParaRPr lang="ko-KR" altLang="en-GB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Verdana" pitchFamily="34" charset="0"/>
            </a:endParaRPr>
          </a:p>
          <a:p>
            <a:pPr marL="271463" indent="-271463" defTabSz="457200">
              <a:spcBef>
                <a:spcPct val="20000"/>
              </a:spcBef>
              <a:buSzPct val="123000"/>
              <a:buFontTx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Low background measurement, </a:t>
            </a: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GB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Double </a:t>
            </a:r>
            <a:r>
              <a:rPr lang="en-GB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beta decay search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20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서울들국화" pitchFamily="18" charset="-127"/>
            </a:endParaRP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20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서울들국화" pitchFamily="18" charset="-127"/>
            </a:endParaRP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20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서울들국화" pitchFamily="18" charset="-127"/>
            </a:endParaRP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20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서울들국화" pitchFamily="18" charset="-127"/>
            </a:endParaRPr>
          </a:p>
          <a:p>
            <a:pPr marL="271463" indent="-271463" defTabSz="457200">
              <a:spcBef>
                <a:spcPct val="20000"/>
              </a:spcBef>
              <a:buSzPct val="123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20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서울들국화" pitchFamily="18" charset="-127"/>
            </a:endParaRPr>
          </a:p>
        </p:txBody>
      </p:sp>
      <p:grpSp>
        <p:nvGrpSpPr>
          <p:cNvPr id="16390" name="Group 5"/>
          <p:cNvGrpSpPr>
            <a:grpSpLocks/>
          </p:cNvGrpSpPr>
          <p:nvPr/>
        </p:nvGrpSpPr>
        <p:grpSpPr bwMode="auto">
          <a:xfrm>
            <a:off x="214313" y="3429000"/>
            <a:ext cx="4286250" cy="2643188"/>
            <a:chOff x="438" y="715"/>
            <a:chExt cx="5353" cy="3594"/>
          </a:xfrm>
        </p:grpSpPr>
        <p:pic>
          <p:nvPicPr>
            <p:cNvPr id="16392" name="Picture 6" descr="compare_water_040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8" y="715"/>
              <a:ext cx="5353" cy="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301" y="1285"/>
              <a:ext cx="1451" cy="922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latinLnBrk="0" hangingPunct="0">
                <a:spcBef>
                  <a:spcPct val="50000"/>
                </a:spcBef>
                <a:defRPr/>
              </a:pPr>
              <a:r>
                <a:rPr kumimoji="0" lang="en-US" altLang="ko-KR" sz="2000" dirty="0">
                  <a:solidFill>
                    <a:srgbClr val="FF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Normal Water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438" y="2960"/>
              <a:ext cx="1761" cy="520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latinLnBrk="0" hangingPunct="0">
                <a:spcBef>
                  <a:spcPct val="50000"/>
                </a:spcBef>
                <a:defRPr/>
              </a:pPr>
              <a:r>
                <a:rPr kumimoji="0" lang="en-US" altLang="ko-KR" sz="200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Ultra pure</a:t>
              </a: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902" y="2345"/>
              <a:ext cx="2129" cy="520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latinLnBrk="0" hangingPunct="0">
                <a:spcBef>
                  <a:spcPct val="50000"/>
                </a:spcBef>
                <a:defRPr/>
              </a:pPr>
              <a:r>
                <a:rPr kumimoji="0" lang="en-US" altLang="ko-KR" sz="2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Pure water</a:t>
              </a:r>
            </a:p>
          </p:txBody>
        </p:sp>
      </p:grpSp>
      <p:sp>
        <p:nvSpPr>
          <p:cNvPr id="16391" name="Text Box 11"/>
          <p:cNvSpPr txBox="1">
            <a:spLocks noChangeArrowheads="1"/>
          </p:cNvSpPr>
          <p:nvPr/>
        </p:nvSpPr>
        <p:spPr bwMode="hidden">
          <a:xfrm>
            <a:off x="714375" y="6165850"/>
            <a:ext cx="29241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20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NIMA 552(2005) 456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7686675" cy="571480"/>
          </a:xfrm>
        </p:spPr>
        <p:txBody>
          <a:bodyPr lIns="0" tIns="0" rIns="0" bIns="0"/>
          <a:lstStyle/>
          <a:p>
            <a:pPr defTabSz="457200" eaLnBrk="1" hangingPunct="1">
              <a:buSzPct val="121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altLang="ko-KR" sz="2800" smtClean="0">
                <a:ea typeface="굴림" pitchFamily="50" charset="-127"/>
              </a:rPr>
              <a:t>Zn-64 </a:t>
            </a:r>
            <a:r>
              <a:rPr lang="en-GB" altLang="ko-KR" sz="2800" dirty="0" err="1">
                <a:ea typeface="굴림" pitchFamily="50" charset="-127"/>
              </a:rPr>
              <a:t>EC+</a:t>
            </a:r>
            <a:r>
              <a:rPr lang="en-GB" altLang="ko-KR" sz="2800" dirty="0" err="1">
                <a:latin typeface="Symbol" pitchFamily="18" charset="2"/>
                <a:ea typeface="굴림" pitchFamily="50" charset="-127"/>
              </a:rPr>
              <a:t>b</a:t>
            </a:r>
            <a:r>
              <a:rPr lang="en-GB" altLang="ko-KR" sz="2800" baseline="30000" dirty="0">
                <a:ea typeface="굴림" pitchFamily="50" charset="-127"/>
              </a:rPr>
              <a:t>+</a:t>
            </a:r>
            <a:r>
              <a:rPr lang="en-GB" altLang="ko-KR" sz="2800" dirty="0">
                <a:ea typeface="굴림" pitchFamily="50" charset="-127"/>
              </a:rPr>
              <a:t> decay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214438"/>
            <a:ext cx="6677025" cy="4286250"/>
          </a:xfrm>
        </p:spPr>
        <p:txBody>
          <a:bodyPr lIns="0" tIns="0" rIns="0" bIns="0"/>
          <a:lstStyle/>
          <a:p>
            <a:pPr marL="257175" indent="-257175" defTabSz="457200" eaLnBrk="1" hangingPunct="1">
              <a:lnSpc>
                <a:spcPct val="90000"/>
              </a:lnSpc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 err="1" smtClean="0">
                <a:solidFill>
                  <a:srgbClr val="3333CC"/>
                </a:solidFill>
                <a:ea typeface="굴림" pitchFamily="50" charset="-127"/>
              </a:rPr>
              <a:t>HPGe</a:t>
            </a:r>
            <a:r>
              <a:rPr lang="en-GB" altLang="ko-KR" sz="2000" dirty="0" smtClean="0">
                <a:solidFill>
                  <a:srgbClr val="3333CC"/>
                </a:solidFill>
                <a:ea typeface="굴림" pitchFamily="50" charset="-127"/>
              </a:rPr>
              <a:t> + Zn(8x8x1cm, 457g)+</a:t>
            </a:r>
            <a:r>
              <a:rPr lang="en-GB" altLang="ko-KR" sz="2000" dirty="0" err="1" smtClean="0">
                <a:solidFill>
                  <a:srgbClr val="3333CC"/>
                </a:solidFill>
                <a:ea typeface="굴림" pitchFamily="50" charset="-127"/>
              </a:rPr>
              <a:t>CsI</a:t>
            </a:r>
            <a:r>
              <a:rPr lang="en-GB" altLang="ko-KR" sz="2000" dirty="0" smtClean="0">
                <a:solidFill>
                  <a:srgbClr val="3333CC"/>
                </a:solidFill>
                <a:ea typeface="굴림" pitchFamily="50" charset="-127"/>
              </a:rPr>
              <a:t>(</a:t>
            </a:r>
            <a:r>
              <a:rPr lang="en-GB" altLang="ko-KR" sz="2000" dirty="0" err="1" smtClean="0">
                <a:solidFill>
                  <a:srgbClr val="3333CC"/>
                </a:solidFill>
                <a:ea typeface="굴림" pitchFamily="50" charset="-127"/>
              </a:rPr>
              <a:t>Tl</a:t>
            </a:r>
            <a:r>
              <a:rPr lang="en-GB" altLang="ko-KR" sz="2000" dirty="0" smtClean="0">
                <a:solidFill>
                  <a:srgbClr val="3333CC"/>
                </a:solidFill>
                <a:ea typeface="굴림" pitchFamily="50" charset="-127"/>
              </a:rPr>
              <a:t>) crystal</a:t>
            </a:r>
          </a:p>
          <a:p>
            <a:pPr marL="257175" indent="-257175" defTabSz="457200" eaLnBrk="1" hangingPunct="1">
              <a:lnSpc>
                <a:spcPct val="90000"/>
              </a:lnSpc>
              <a:buSzPct val="85000"/>
              <a:buFont typeface="Wingdings" pitchFamily="2" charset="2"/>
              <a:buChar char="q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ea typeface="굴림" pitchFamily="50" charset="-127"/>
              </a:rPr>
              <a:t>100% of </a:t>
            </a:r>
            <a:r>
              <a:rPr lang="en-GB" altLang="ko-KR" sz="1400" dirty="0" err="1" smtClean="0">
                <a:ea typeface="굴림" pitchFamily="50" charset="-127"/>
              </a:rPr>
              <a:t>HPGe</a:t>
            </a:r>
            <a:r>
              <a:rPr lang="en-GB" altLang="ko-KR" sz="1400" dirty="0" smtClean="0">
                <a:ea typeface="굴림" pitchFamily="50" charset="-127"/>
              </a:rPr>
              <a:t> </a:t>
            </a:r>
          </a:p>
          <a:p>
            <a:pPr marL="257175" indent="-257175" defTabSz="457200" eaLnBrk="1" hangingPunct="1">
              <a:lnSpc>
                <a:spcPct val="90000"/>
              </a:lnSpc>
              <a:buSzPct val="85000"/>
              <a:buFont typeface="Wingdings" pitchFamily="2" charset="2"/>
              <a:buChar char="q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ea typeface="굴림" pitchFamily="50" charset="-127"/>
              </a:rPr>
              <a:t>350m underground  </a:t>
            </a:r>
          </a:p>
          <a:p>
            <a:pPr marL="257175" indent="-257175" defTabSz="457200" eaLnBrk="1" hangingPunct="1">
              <a:lnSpc>
                <a:spcPct val="90000"/>
              </a:lnSpc>
              <a:buSzPct val="85000"/>
              <a:buFont typeface="Wingdings" pitchFamily="2" charset="2"/>
              <a:buChar char="q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ea typeface="굴림" pitchFamily="50" charset="-127"/>
              </a:rPr>
              <a:t>10cm low background lead, </a:t>
            </a:r>
          </a:p>
          <a:p>
            <a:pPr marL="257175" indent="-257175" defTabSz="457200" eaLnBrk="1" hangingPunct="1">
              <a:lnSpc>
                <a:spcPct val="90000"/>
              </a:lnSpc>
              <a:buSzPct val="85000"/>
              <a:buFont typeface="Wingdings" pitchFamily="2" charset="2"/>
              <a:buChar char="q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ea typeface="굴림" pitchFamily="50" charset="-127"/>
              </a:rPr>
              <a:t>10cm copper and N2 flowing</a:t>
            </a:r>
          </a:p>
          <a:p>
            <a:pPr marL="257175" indent="-257175" defTabSz="457200" eaLnBrk="1" hangingPunct="1">
              <a:lnSpc>
                <a:spcPct val="90000"/>
              </a:lnSpc>
              <a:buSzPct val="85000"/>
              <a:buFont typeface="Wingdings" pitchFamily="2" charset="2"/>
              <a:buChar char="q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2000" dirty="0" smtClean="0">
              <a:ea typeface="굴림" pitchFamily="50" charset="-127"/>
            </a:endParaRPr>
          </a:p>
          <a:p>
            <a:pPr marL="257175" indent="-257175" defTabSz="457200" eaLnBrk="1" hangingPunct="1">
              <a:lnSpc>
                <a:spcPct val="90000"/>
              </a:lnSpc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solidFill>
                  <a:srgbClr val="3333CC"/>
                </a:solidFill>
                <a:ea typeface="굴림" pitchFamily="50" charset="-127"/>
              </a:rPr>
              <a:t>Calibration by Na22 (</a:t>
            </a:r>
            <a:r>
              <a:rPr lang="en-GB" altLang="ko-KR" sz="1400" dirty="0" smtClean="0">
                <a:solidFill>
                  <a:srgbClr val="3333CC"/>
                </a:solidFill>
                <a:latin typeface="Symbol" pitchFamily="18" charset="2"/>
                <a:ea typeface="굴림" pitchFamily="50" charset="-127"/>
              </a:rPr>
              <a:t>b</a:t>
            </a:r>
            <a:r>
              <a:rPr lang="en-GB" altLang="ko-KR" sz="1400" dirty="0" smtClean="0">
                <a:solidFill>
                  <a:srgbClr val="3333CC"/>
                </a:solidFill>
                <a:ea typeface="굴림" pitchFamily="50" charset="-127"/>
              </a:rPr>
              <a:t>+ radioactive source)</a:t>
            </a:r>
          </a:p>
          <a:p>
            <a:pPr marL="257175" indent="-257175" defTabSz="457200" eaLnBrk="1" hangingPunct="1">
              <a:lnSpc>
                <a:spcPct val="90000"/>
              </a:lnSpc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solidFill>
                  <a:srgbClr val="3333CC"/>
                </a:solidFill>
                <a:ea typeface="굴림" pitchFamily="50" charset="-127"/>
              </a:rPr>
              <a:t>Efficiency calculation by Geant4; 3%</a:t>
            </a:r>
          </a:p>
          <a:p>
            <a:pPr marL="257175" indent="-257175" defTabSz="457200" eaLnBrk="1" hangingPunct="1">
              <a:lnSpc>
                <a:spcPct val="90000"/>
              </a:lnSpc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solidFill>
                  <a:srgbClr val="3333CC"/>
                </a:solidFill>
                <a:ea typeface="굴림" pitchFamily="50" charset="-127"/>
              </a:rPr>
              <a:t>1 week data;</a:t>
            </a:r>
          </a:p>
          <a:p>
            <a:pPr marL="257175" indent="-257175" defTabSz="457200" eaLnBrk="1" hangingPunct="1">
              <a:lnSpc>
                <a:spcPct val="90000"/>
              </a:lnSpc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400" dirty="0" smtClean="0">
                <a:solidFill>
                  <a:srgbClr val="3333CC"/>
                </a:solidFill>
                <a:ea typeface="굴림" pitchFamily="50" charset="-127"/>
              </a:rPr>
              <a:t>Coincidence cut with 2 sigma range ; 1 event</a:t>
            </a:r>
          </a:p>
          <a:p>
            <a:pPr marL="257175" indent="-257175" defTabSz="457200" eaLnBrk="1" hangingPunct="1">
              <a:lnSpc>
                <a:spcPct val="90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1600" dirty="0" smtClean="0">
              <a:solidFill>
                <a:srgbClr val="FF0000"/>
              </a:solidFill>
              <a:ea typeface="굴림" pitchFamily="50" charset="-127"/>
            </a:endParaRPr>
          </a:p>
          <a:p>
            <a:pPr marL="257175" indent="-257175" defTabSz="457200" eaLnBrk="1" hangingPunct="1">
              <a:lnSpc>
                <a:spcPct val="90000"/>
              </a:lnSpc>
              <a:buFont typeface="Symbol" pitchFamily="18" charset="2"/>
              <a:buChar char="Þ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2x10</a:t>
            </a:r>
            <a:r>
              <a:rPr lang="en-GB" altLang="ko-KR" sz="1600" baseline="300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</a:t>
            </a:r>
            <a:r>
              <a:rPr lang="en-GB" altLang="ko-KR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year by 95% CL </a:t>
            </a:r>
          </a:p>
          <a:p>
            <a:pPr marL="257175" indent="-257175" defTabSz="457200" eaLnBrk="1" hangingPunct="1">
              <a:lnSpc>
                <a:spcPct val="90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ko-KR" sz="1400" i="1" dirty="0" err="1" smtClean="0">
                <a:solidFill>
                  <a:srgbClr val="292929"/>
                </a:solidFill>
                <a:latin typeface="Verdana" pitchFamily="34" charset="0"/>
              </a:rPr>
              <a:t>H.J.Kim</a:t>
            </a:r>
            <a:r>
              <a:rPr lang="en-US" altLang="ko-KR" sz="1400" i="1" dirty="0" smtClean="0">
                <a:solidFill>
                  <a:srgbClr val="292929"/>
                </a:solidFill>
                <a:latin typeface="Verdana" pitchFamily="34" charset="0"/>
              </a:rPr>
              <a:t> et al., </a:t>
            </a:r>
            <a:r>
              <a:rPr lang="en-US" altLang="ko-KR" sz="1400" i="1" dirty="0" err="1" smtClean="0">
                <a:solidFill>
                  <a:srgbClr val="292929"/>
                </a:solidFill>
                <a:latin typeface="Verdana" pitchFamily="34" charset="0"/>
              </a:rPr>
              <a:t>Nucl</a:t>
            </a:r>
            <a:r>
              <a:rPr lang="en-US" altLang="ko-KR" sz="1400" i="1" dirty="0" smtClean="0">
                <a:solidFill>
                  <a:srgbClr val="292929"/>
                </a:solidFill>
                <a:latin typeface="Verdana" pitchFamily="34" charset="0"/>
              </a:rPr>
              <a:t>. Phys. A 793 (2007</a:t>
            </a:r>
            <a:r>
              <a:rPr lang="en-US" altLang="ko-KR" sz="1400" dirty="0" smtClean="0">
                <a:solidFill>
                  <a:srgbClr val="292929"/>
                </a:solidFill>
                <a:latin typeface="굴림" pitchFamily="50" charset="-127"/>
              </a:rPr>
              <a:t>)</a:t>
            </a:r>
            <a:endParaRPr lang="en-GB" altLang="ko-KR" sz="1400" dirty="0" smtClean="0">
              <a:solidFill>
                <a:srgbClr val="FF0000"/>
              </a:solidFill>
              <a:ea typeface="굴림" pitchFamily="50" charset="-127"/>
            </a:endParaRPr>
          </a:p>
          <a:p>
            <a:pPr marL="257175" indent="-257175" defTabSz="457200" eaLnBrk="1" hangingPunct="1">
              <a:lnSpc>
                <a:spcPct val="90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1600" dirty="0" smtClean="0">
              <a:solidFill>
                <a:srgbClr val="FF0000"/>
              </a:solidFill>
              <a:ea typeface="굴림" pitchFamily="50" charset="-127"/>
            </a:endParaRPr>
          </a:p>
          <a:p>
            <a:pPr marL="257175" indent="-257175" defTabSz="457200" eaLnBrk="1" hangingPunct="1">
              <a:lnSpc>
                <a:spcPct val="90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1600" dirty="0" smtClean="0">
              <a:solidFill>
                <a:srgbClr val="FF0000"/>
              </a:solidFill>
              <a:ea typeface="굴림" pitchFamily="50" charset="-127"/>
            </a:endParaRPr>
          </a:p>
          <a:p>
            <a:pPr latinLnBrk="0">
              <a:buSzPct val="10000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1600" dirty="0" smtClean="0">
                <a:solidFill>
                  <a:srgbClr val="FF0000"/>
                </a:solidFill>
                <a:ea typeface="굴림" pitchFamily="50" charset="-127"/>
              </a:rPr>
              <a:t> (1.1x10</a:t>
            </a:r>
            <a:r>
              <a:rPr lang="en-GB" altLang="ko-KR" sz="1600" baseline="30000" dirty="0" smtClean="0">
                <a:solidFill>
                  <a:srgbClr val="FF0000"/>
                </a:solidFill>
                <a:ea typeface="굴림" pitchFamily="50" charset="-127"/>
              </a:rPr>
              <a:t>19</a:t>
            </a:r>
            <a:r>
              <a:rPr lang="en-GB" altLang="ko-KR" sz="1600" dirty="0" smtClean="0">
                <a:solidFill>
                  <a:srgbClr val="FF0000"/>
                </a:solidFill>
                <a:ea typeface="굴림" pitchFamily="50" charset="-127"/>
              </a:rPr>
              <a:t> y)</a:t>
            </a:r>
            <a:r>
              <a:rPr lang="en-GB" altLang="ko-KR" sz="16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altLang="ko-KR" sz="1600" dirty="0" err="1" smtClean="0">
                <a:solidFill>
                  <a:srgbClr val="FF0000"/>
                </a:solidFill>
                <a:latin typeface="Times New Roman" pitchFamily="18" charset="0"/>
              </a:rPr>
              <a:t>Positve</a:t>
            </a:r>
            <a:r>
              <a:rPr lang="en-GB" altLang="ko-KR" sz="1600" dirty="0" smtClean="0">
                <a:solidFill>
                  <a:srgbClr val="FF0000"/>
                </a:solidFill>
                <a:latin typeface="Times New Roman" pitchFamily="18" charset="0"/>
              </a:rPr>
              <a:t> evidence</a:t>
            </a:r>
            <a:r>
              <a:rPr lang="en-GB" altLang="ko-KR" sz="1600" dirty="0" smtClean="0">
                <a:latin typeface="Times New Roman" pitchFamily="18" charset="0"/>
              </a:rPr>
              <a:t> by I.BIKIT et.al,</a:t>
            </a:r>
          </a:p>
          <a:p>
            <a:pPr latinLnBrk="0">
              <a:buSzPct val="10000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1600" dirty="0" smtClean="0">
                <a:latin typeface="Times New Roman" pitchFamily="18" charset="0"/>
              </a:rPr>
              <a:t>App. Radio. </a:t>
            </a:r>
            <a:r>
              <a:rPr lang="en-GB" altLang="ko-KR" sz="1600" dirty="0" err="1" smtClean="0">
                <a:latin typeface="Times New Roman" pitchFamily="18" charset="0"/>
              </a:rPr>
              <a:t>Isot</a:t>
            </a:r>
            <a:r>
              <a:rPr lang="en-GB" altLang="ko-KR" sz="1600" dirty="0" smtClean="0">
                <a:latin typeface="Times New Roman" pitchFamily="18" charset="0"/>
              </a:rPr>
              <a:t>. 46, 455, 1995</a:t>
            </a:r>
          </a:p>
          <a:p>
            <a:pPr latinLnBrk="0">
              <a:buSzPct val="10000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1600" dirty="0" smtClean="0">
                <a:latin typeface="Times New Roman" pitchFamily="18" charset="0"/>
              </a:rPr>
              <a:t>&lt;= 25% </a:t>
            </a:r>
            <a:r>
              <a:rPr lang="en-GB" altLang="ko-KR" sz="1600" dirty="0" err="1" smtClean="0">
                <a:latin typeface="Times New Roman" pitchFamily="18" charset="0"/>
              </a:rPr>
              <a:t>HPGe</a:t>
            </a:r>
            <a:r>
              <a:rPr lang="en-GB" altLang="ko-KR" sz="1600" dirty="0" smtClean="0">
                <a:latin typeface="Times New Roman" pitchFamily="18" charset="0"/>
              </a:rPr>
              <a:t> + </a:t>
            </a:r>
            <a:r>
              <a:rPr lang="en-GB" altLang="ko-KR" sz="1600" dirty="0" err="1" smtClean="0">
                <a:latin typeface="Times New Roman" pitchFamily="18" charset="0"/>
              </a:rPr>
              <a:t>NaI</a:t>
            </a:r>
            <a:r>
              <a:rPr lang="en-GB" altLang="ko-KR" sz="1600" dirty="0" smtClean="0">
                <a:latin typeface="Times New Roman" pitchFamily="18" charset="0"/>
              </a:rPr>
              <a:t>(</a:t>
            </a:r>
            <a:r>
              <a:rPr lang="en-GB" altLang="ko-KR" sz="1600" dirty="0" err="1" smtClean="0">
                <a:latin typeface="Times New Roman" pitchFamily="18" charset="0"/>
              </a:rPr>
              <a:t>Tl</a:t>
            </a:r>
            <a:r>
              <a:rPr lang="en-GB" altLang="ko-KR" sz="1600" dirty="0" smtClean="0">
                <a:latin typeface="Times New Roman" pitchFamily="18" charset="0"/>
              </a:rPr>
              <a:t>) with 350g Zn at surface with shielding. </a:t>
            </a:r>
          </a:p>
          <a:p>
            <a:pPr marL="257175" indent="-257175" defTabSz="457200" eaLnBrk="1" hangingPunct="1">
              <a:lnSpc>
                <a:spcPct val="90000"/>
              </a:lnSpc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1600" dirty="0" smtClean="0">
              <a:solidFill>
                <a:srgbClr val="FF0000"/>
              </a:solidFill>
              <a:ea typeface="굴림" pitchFamily="50" charset="-127"/>
            </a:endParaRPr>
          </a:p>
          <a:p>
            <a:pPr marL="257175" indent="-257175" defTabSz="457200" eaLnBrk="1" hangingPunct="1">
              <a:lnSpc>
                <a:spcPct val="90000"/>
              </a:lnSpc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ko-KR" sz="1600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7643813" y="857250"/>
            <a:ext cx="1347787" cy="1347788"/>
            <a:chOff x="4542" y="1344"/>
            <a:chExt cx="849" cy="849"/>
          </a:xfrm>
        </p:grpSpPr>
        <p:sp>
          <p:nvSpPr>
            <p:cNvPr id="18447" name="AutoShape 5"/>
            <p:cNvSpPr>
              <a:spLocks noChangeArrowheads="1"/>
            </p:cNvSpPr>
            <p:nvPr/>
          </p:nvSpPr>
          <p:spPr bwMode="auto">
            <a:xfrm>
              <a:off x="4560" y="1344"/>
              <a:ext cx="788" cy="849"/>
            </a:xfrm>
            <a:prstGeom prst="roundRect">
              <a:avLst>
                <a:gd name="adj" fmla="val 125"/>
              </a:avLst>
            </a:prstGeom>
            <a:solidFill>
              <a:srgbClr val="00FF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448" name="Text Box 6"/>
            <p:cNvSpPr txBox="1">
              <a:spLocks noChangeArrowheads="1"/>
            </p:cNvSpPr>
            <p:nvPr/>
          </p:nvSpPr>
          <p:spPr bwMode="auto">
            <a:xfrm>
              <a:off x="4542" y="1344"/>
              <a:ext cx="849" cy="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 anchor="ctr">
              <a:spAutoFit/>
            </a:bodyPr>
            <a:lstStyle/>
            <a:p>
              <a:pPr algn="ctr" eaLnBrk="0" latinLnBrk="0" hangingPunct="0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FF0000"/>
                  </a:solidFill>
                  <a:latin typeface="Times New Roman" pitchFamily="18" charset="0"/>
                </a:rPr>
                <a:t>511keV </a:t>
              </a:r>
              <a:r>
                <a:rPr kumimoji="0" lang="en-GB" altLang="ko-KR">
                  <a:solidFill>
                    <a:srgbClr val="FF0000"/>
                  </a:solidFill>
                  <a:latin typeface="Symbol" pitchFamily="18" charset="2"/>
                </a:rPr>
                <a:t>g</a:t>
              </a:r>
            </a:p>
          </p:txBody>
        </p:sp>
      </p:grpSp>
      <p:sp>
        <p:nvSpPr>
          <p:cNvPr id="18437" name="AutoShape 7"/>
          <p:cNvSpPr>
            <a:spLocks noChangeArrowheads="1"/>
          </p:cNvSpPr>
          <p:nvPr/>
        </p:nvSpPr>
        <p:spPr bwMode="auto">
          <a:xfrm>
            <a:off x="7672388" y="2305050"/>
            <a:ext cx="1271587" cy="52388"/>
          </a:xfrm>
          <a:prstGeom prst="roundRect">
            <a:avLst>
              <a:gd name="adj" fmla="val 2940"/>
            </a:avLst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8438" name="Group 8"/>
          <p:cNvGrpSpPr>
            <a:grpSpLocks/>
          </p:cNvGrpSpPr>
          <p:nvPr/>
        </p:nvGrpSpPr>
        <p:grpSpPr bwMode="auto">
          <a:xfrm>
            <a:off x="7643813" y="2457450"/>
            <a:ext cx="1347787" cy="1423988"/>
            <a:chOff x="4542" y="2352"/>
            <a:chExt cx="849" cy="897"/>
          </a:xfrm>
        </p:grpSpPr>
        <p:sp>
          <p:nvSpPr>
            <p:cNvPr id="18445" name="AutoShape 9"/>
            <p:cNvSpPr>
              <a:spLocks noChangeArrowheads="1"/>
            </p:cNvSpPr>
            <p:nvPr/>
          </p:nvSpPr>
          <p:spPr bwMode="auto">
            <a:xfrm>
              <a:off x="4608" y="2352"/>
              <a:ext cx="691" cy="897"/>
            </a:xfrm>
            <a:prstGeom prst="roundRect">
              <a:avLst>
                <a:gd name="adj" fmla="val 144"/>
              </a:avLst>
            </a:prstGeom>
            <a:solidFill>
              <a:srgbClr val="CC99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446" name="Text Box 10"/>
            <p:cNvSpPr txBox="1">
              <a:spLocks noChangeArrowheads="1"/>
            </p:cNvSpPr>
            <p:nvPr/>
          </p:nvSpPr>
          <p:spPr bwMode="auto">
            <a:xfrm>
              <a:off x="4542" y="2352"/>
              <a:ext cx="849" cy="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 anchor="ctr">
              <a:spAutoFit/>
            </a:bodyPr>
            <a:lstStyle/>
            <a:p>
              <a:pPr algn="ctr" eaLnBrk="0" latinLnBrk="0" hangingPunct="0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FF0000"/>
                  </a:solidFill>
                  <a:latin typeface="Times New Roman" pitchFamily="18" charset="0"/>
                </a:rPr>
                <a:t>511keV </a:t>
              </a:r>
              <a:r>
                <a:rPr kumimoji="0" lang="en-GB" altLang="ko-KR">
                  <a:solidFill>
                    <a:srgbClr val="FF0000"/>
                  </a:solidFill>
                  <a:latin typeface="Symbol" pitchFamily="18" charset="2"/>
                </a:rPr>
                <a:t>g</a:t>
              </a:r>
            </a:p>
          </p:txBody>
        </p:sp>
      </p:grpSp>
      <p:sp>
        <p:nvSpPr>
          <p:cNvPr id="18439" name="Line 11"/>
          <p:cNvSpPr>
            <a:spLocks noChangeShapeType="1"/>
          </p:cNvSpPr>
          <p:nvPr/>
        </p:nvSpPr>
        <p:spPr bwMode="auto">
          <a:xfrm flipV="1">
            <a:off x="8281988" y="1466850"/>
            <a:ext cx="152400" cy="838200"/>
          </a:xfrm>
          <a:prstGeom prst="line">
            <a:avLst/>
          </a:prstGeom>
          <a:noFill/>
          <a:ln w="2556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440" name="Line 12"/>
          <p:cNvSpPr>
            <a:spLocks noChangeShapeType="1"/>
          </p:cNvSpPr>
          <p:nvPr/>
        </p:nvSpPr>
        <p:spPr bwMode="auto">
          <a:xfrm flipH="1">
            <a:off x="8129588" y="2228850"/>
            <a:ext cx="152400" cy="838200"/>
          </a:xfrm>
          <a:prstGeom prst="line">
            <a:avLst/>
          </a:prstGeom>
          <a:noFill/>
          <a:ln w="2556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6291263" y="1081088"/>
            <a:ext cx="1403350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 anchor="ctr" anchorCtr="1">
            <a:spAutoFit/>
          </a:bodyPr>
          <a:lstStyle/>
          <a:p>
            <a:pPr algn="ctr" eaLnBrk="0" latinLnBrk="0"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latin typeface="Times New Roman" pitchFamily="18" charset="0"/>
              </a:rPr>
              <a:t>CsI</a:t>
            </a:r>
          </a:p>
          <a:p>
            <a:pPr algn="ctr" eaLnBrk="0" latinLnBrk="0"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latin typeface="Times New Roman" pitchFamily="18" charset="0"/>
              </a:rPr>
              <a:t>7.5x7.5x8</a:t>
            </a:r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6757988" y="2152650"/>
            <a:ext cx="5222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 anchor="ctr" anchorCtr="1">
            <a:spAutoFit/>
          </a:bodyPr>
          <a:lstStyle/>
          <a:p>
            <a:pPr algn="ctr" eaLnBrk="0" latinLnBrk="0"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latin typeface="Times New Roman" pitchFamily="18" charset="0"/>
              </a:rPr>
              <a:t>Zn</a:t>
            </a:r>
          </a:p>
        </p:txBody>
      </p:sp>
      <p:sp>
        <p:nvSpPr>
          <p:cNvPr id="18443" name="Text Box 15"/>
          <p:cNvSpPr txBox="1">
            <a:spLocks noChangeArrowheads="1"/>
          </p:cNvSpPr>
          <p:nvPr/>
        </p:nvSpPr>
        <p:spPr bwMode="auto">
          <a:xfrm>
            <a:off x="6683375" y="2914650"/>
            <a:ext cx="9271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 anchor="ctr" anchorCtr="1">
            <a:spAutoFit/>
          </a:bodyPr>
          <a:lstStyle/>
          <a:p>
            <a:pPr algn="ctr" eaLnBrk="0" latinLnBrk="0"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latin typeface="Times New Roman" pitchFamily="18" charset="0"/>
              </a:rPr>
              <a:t>HPGe</a:t>
            </a:r>
          </a:p>
        </p:txBody>
      </p:sp>
      <p:pic>
        <p:nvPicPr>
          <p:cNvPr id="184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1975" y="3941763"/>
            <a:ext cx="47720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HPGe\CANBERRA\SAM_0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78614" y="2507450"/>
            <a:ext cx="4357718" cy="34861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00018" y="0"/>
            <a:ext cx="494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 </a:t>
            </a:r>
            <a:r>
              <a:rPr lang="en-US" altLang="ko-KR" sz="2800" dirty="0" err="1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HPGe</a:t>
            </a:r>
            <a:r>
              <a:rPr lang="en-US" altLang="ko-KR" sz="2800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detector at Y2L</a:t>
            </a:r>
            <a:endParaRPr lang="ko-KR" altLang="en-US" sz="2800" dirty="0">
              <a:solidFill>
                <a:schemeClr val="bg1">
                  <a:lumMod val="9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000108"/>
            <a:ext cx="500066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ko-KR" sz="1600" dirty="0" smtClean="0"/>
              <a:t>Will be used for </a:t>
            </a:r>
          </a:p>
          <a:p>
            <a:pPr algn="l"/>
            <a:r>
              <a:rPr lang="en-US" altLang="ko-KR" sz="1600" dirty="0" smtClean="0"/>
              <a:t>- Measurement of internal background</a:t>
            </a:r>
          </a:p>
          <a:p>
            <a:pPr algn="l"/>
            <a:r>
              <a:rPr lang="en-US" altLang="ko-KR" sz="1600" dirty="0" smtClean="0"/>
              <a:t>- DBD search with beta+ </a:t>
            </a:r>
          </a:p>
        </p:txBody>
      </p:sp>
      <p:pic>
        <p:nvPicPr>
          <p:cNvPr id="14" name="Picture 4" descr="E:\HPGe\CANBERRA\SAM_0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785794"/>
            <a:ext cx="2428230" cy="2143140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785926"/>
            <a:ext cx="2440003" cy="242889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6" name="TextBox 15"/>
          <p:cNvSpPr txBox="1"/>
          <p:nvPr/>
        </p:nvSpPr>
        <p:spPr>
          <a:xfrm>
            <a:off x="4429124" y="3357562"/>
            <a:ext cx="1000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~527 cc</a:t>
            </a:r>
          </a:p>
          <a:p>
            <a:r>
              <a:rPr lang="en-US" altLang="ko-KR" sz="2000" dirty="0" smtClean="0"/>
              <a:t>~2.8kg</a:t>
            </a:r>
            <a:endParaRPr lang="ko-KR" altLang="en-US" dirty="0"/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58324-9F90-4748-8F03-E4E6DA4D27F1}" type="slidenum">
              <a:rPr lang="en-US" altLang="ko-KR" smtClean="0"/>
              <a:pPr>
                <a:defRPr/>
              </a:pPr>
              <a:t>15</a:t>
            </a:fld>
            <a:endParaRPr lang="en-US" altLang="ko-KR" dirty="0"/>
          </a:p>
        </p:txBody>
      </p:sp>
      <p:pic>
        <p:nvPicPr>
          <p:cNvPr id="10" name="Picture 1" descr="C:\Documents and Settings\강운구\바탕 화면\canberra_fwhm_kev_energy_y2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857628"/>
            <a:ext cx="2730342" cy="26432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직사각형 10"/>
          <p:cNvSpPr/>
          <p:nvPr/>
        </p:nvSpPr>
        <p:spPr>
          <a:xfrm>
            <a:off x="6572264" y="4286256"/>
            <a:ext cx="20717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latin typeface="+mn-lt"/>
                <a:ea typeface="굴림"/>
              </a:rPr>
              <a:t>Co60/Cs137/Ba133</a:t>
            </a:r>
            <a:endParaRPr lang="ko-KR" altLang="en-US" sz="12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5214950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/>
              <a:t>Energy Resolution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30952" y="0"/>
            <a:ext cx="5513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 </a:t>
            </a:r>
            <a:r>
              <a:rPr lang="en-US" altLang="ko-KR" sz="2800" b="1" dirty="0" err="1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HPGe</a:t>
            </a:r>
            <a:r>
              <a:rPr lang="en-US" altLang="ko-KR" sz="28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detector at Y2L</a:t>
            </a:r>
            <a:endParaRPr lang="ko-KR" altLang="en-US" sz="2800" b="1" dirty="0">
              <a:solidFill>
                <a:schemeClr val="bg1">
                  <a:lumMod val="9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58324-9F90-4748-8F03-E4E6DA4D27F1}" type="slidenum">
              <a:rPr lang="en-US" altLang="ko-KR" smtClean="0"/>
              <a:pPr>
                <a:defRPr/>
              </a:pPr>
              <a:t>16</a:t>
            </a:fld>
            <a:endParaRPr lang="en-US" altLang="ko-KR" dirty="0"/>
          </a:p>
        </p:txBody>
      </p:sp>
      <p:grpSp>
        <p:nvGrpSpPr>
          <p:cNvPr id="2" name="그룹 29"/>
          <p:cNvGrpSpPr/>
          <p:nvPr/>
        </p:nvGrpSpPr>
        <p:grpSpPr>
          <a:xfrm>
            <a:off x="500034" y="857232"/>
            <a:ext cx="4603382" cy="3476530"/>
            <a:chOff x="611560" y="907132"/>
            <a:chExt cx="4603382" cy="3476530"/>
          </a:xfrm>
        </p:grpSpPr>
        <p:sp>
          <p:nvSpPr>
            <p:cNvPr id="11" name="TextBox 10"/>
            <p:cNvSpPr txBox="1"/>
            <p:nvPr/>
          </p:nvSpPr>
          <p:spPr>
            <a:xfrm>
              <a:off x="611560" y="2204864"/>
              <a:ext cx="2373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Energy resolution</a:t>
              </a:r>
              <a:endParaRPr lang="ko-KR" altLang="en-US" dirty="0"/>
            </a:p>
          </p:txBody>
        </p:sp>
        <p:pic>
          <p:nvPicPr>
            <p:cNvPr id="14" name="Picture 2" descr="F:\HPGe\CANBERRA\2010\1010_report\report\canberra_ortec_bg_n028-n021_chper5kev_tot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786" y="907132"/>
              <a:ext cx="4429156" cy="3476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모서리가 둥근 직사각형 16"/>
            <p:cNvSpPr/>
            <p:nvPr/>
          </p:nvSpPr>
          <p:spPr>
            <a:xfrm>
              <a:off x="1254502" y="1835826"/>
              <a:ext cx="504056" cy="103394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1826006" y="2550206"/>
              <a:ext cx="1071737" cy="164600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68750" y="1407198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P1</a:t>
              </a:r>
              <a:endParaRPr lang="ko-KR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79712" y="1877270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P2</a:t>
              </a:r>
              <a:endParaRPr lang="ko-KR" alt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6006" y="907132"/>
              <a:ext cx="324324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Black Line : ORTEC </a:t>
              </a:r>
              <a:r>
                <a:rPr lang="en-US" altLang="ko-KR" sz="1200" dirty="0" smtClean="0">
                  <a:sym typeface="Wingdings" pitchFamily="2" charset="2"/>
                </a:rPr>
                <a:t>0.0119 Hz</a:t>
              </a:r>
              <a:endParaRPr lang="en-US" altLang="ko-KR" sz="1200" dirty="0" smtClean="0"/>
            </a:p>
            <a:p>
              <a:r>
                <a:rPr lang="en-US" altLang="ko-KR" sz="1200" dirty="0" smtClean="0">
                  <a:solidFill>
                    <a:srgbClr val="FF0000"/>
                  </a:solidFill>
                </a:rPr>
                <a:t>Red Line : Canberra</a:t>
              </a:r>
              <a:r>
                <a:rPr lang="en-US" altLang="ko-KR" sz="1200" dirty="0" smtClean="0">
                  <a:solidFill>
                    <a:srgbClr val="FF0000"/>
                  </a:solidFill>
                  <a:sym typeface="Wingdings" pitchFamily="2" charset="2"/>
                </a:rPr>
                <a:t></a:t>
              </a:r>
              <a:r>
                <a:rPr lang="en-US" altLang="ko-KR" sz="1200" dirty="0" smtClean="0">
                  <a:solidFill>
                    <a:srgbClr val="FF0000"/>
                  </a:solidFill>
                </a:rPr>
                <a:t>0.0060 Hz</a:t>
              </a:r>
              <a:endParaRPr lang="ko-KR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그룹 28"/>
          <p:cNvGrpSpPr/>
          <p:nvPr/>
        </p:nvGrpSpPr>
        <p:grpSpPr>
          <a:xfrm>
            <a:off x="5543103" y="2485790"/>
            <a:ext cx="3246407" cy="1839467"/>
            <a:chOff x="4597084" y="4659974"/>
            <a:chExt cx="3902948" cy="1795958"/>
          </a:xfrm>
        </p:grpSpPr>
        <p:pic>
          <p:nvPicPr>
            <p:cNvPr id="15" name="Picture 4" descr="F:\HPGe\CANBERRA\2010\1010_report\report\canberra_ortec_bg_n028-n021_chper5kev_p2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7084" y="4659974"/>
              <a:ext cx="3902948" cy="1795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5233182" y="4826359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P2</a:t>
              </a:r>
              <a:endParaRPr lang="ko-KR" alt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38051" y="4826359"/>
              <a:ext cx="2049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rgbClr val="FF0000"/>
                  </a:solidFill>
                </a:rPr>
                <a:t>0.219evt/bin</a:t>
              </a:r>
              <a:endParaRPr lang="ko-KR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395707" y="5203961"/>
              <a:ext cx="1476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dirty="0" smtClean="0"/>
                <a:t>0.431evt/bin</a:t>
              </a:r>
              <a:endParaRPr lang="ko-KR" altLang="en-US" dirty="0"/>
            </a:p>
          </p:txBody>
        </p:sp>
      </p:grpSp>
      <p:grpSp>
        <p:nvGrpSpPr>
          <p:cNvPr id="4" name="그룹 27"/>
          <p:cNvGrpSpPr/>
          <p:nvPr/>
        </p:nvGrpSpPr>
        <p:grpSpPr>
          <a:xfrm>
            <a:off x="5544457" y="785794"/>
            <a:ext cx="3222172" cy="1785950"/>
            <a:chOff x="5072066" y="2714620"/>
            <a:chExt cx="3902948" cy="2048670"/>
          </a:xfrm>
        </p:grpSpPr>
        <p:pic>
          <p:nvPicPr>
            <p:cNvPr id="16" name="Picture 3" descr="F:\HPGe\CANBERRA\2010\1010_report\report\canberra_ortec_bg_n028-n021_chper5kev_p1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2066" y="2714620"/>
              <a:ext cx="3902948" cy="2048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707430" y="2970704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P1</a:t>
              </a:r>
              <a:endParaRPr lang="ko-KR" alt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724193" y="2988786"/>
              <a:ext cx="2049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rgbClr val="FF0000"/>
                  </a:solidFill>
                </a:rPr>
                <a:t>1.86evt/bin</a:t>
              </a:r>
              <a:endParaRPr lang="ko-KR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57356" y="3358118"/>
              <a:ext cx="2049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5.08evt/bin</a:t>
              </a:r>
              <a:endParaRPr lang="ko-KR" altLang="en-US" dirty="0"/>
            </a:p>
          </p:txBody>
        </p:sp>
      </p:grpSp>
      <p:grpSp>
        <p:nvGrpSpPr>
          <p:cNvPr id="5" name="그룹 42"/>
          <p:cNvGrpSpPr/>
          <p:nvPr/>
        </p:nvGrpSpPr>
        <p:grpSpPr>
          <a:xfrm>
            <a:off x="4857688" y="4429132"/>
            <a:ext cx="4286312" cy="1676396"/>
            <a:chOff x="-2500362" y="4286256"/>
            <a:chExt cx="4896545" cy="2247900"/>
          </a:xfrm>
        </p:grpSpPr>
        <p:pic>
          <p:nvPicPr>
            <p:cNvPr id="35" name="Picture 3" descr="F:\HPGe\CANBERRA\2010\1010_report\report\canberra_ortec_bg_n028-n021_chper1kev_k40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00362" y="4286256"/>
              <a:ext cx="2160239" cy="2247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F:\HPGe\CANBERRA\2010\1010_report\report\canberra_ortec_bg_n028-n021_chper1kev_tl208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0122" y="4286256"/>
              <a:ext cx="2338333" cy="2247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956023" y="4801337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Tl208</a:t>
              </a:r>
              <a:endParaRPr lang="ko-KR" alt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-1420243" y="4804879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K40</a:t>
              </a:r>
              <a:endParaRPr lang="ko-KR" altLang="en-US" dirty="0"/>
            </a:p>
          </p:txBody>
        </p:sp>
      </p:grpSp>
      <p:grpSp>
        <p:nvGrpSpPr>
          <p:cNvPr id="6" name="그룹 41"/>
          <p:cNvGrpSpPr/>
          <p:nvPr/>
        </p:nvGrpSpPr>
        <p:grpSpPr>
          <a:xfrm>
            <a:off x="785786" y="4429132"/>
            <a:ext cx="3857652" cy="1676396"/>
            <a:chOff x="-2384250" y="2212641"/>
            <a:chExt cx="4352014" cy="2247900"/>
          </a:xfrm>
        </p:grpSpPr>
        <p:pic>
          <p:nvPicPr>
            <p:cNvPr id="36" name="Picture 4" descr="F:\HPGe\CANBERRA\2010\1010_report\report\canberra_ortec_bg_n028-n021_chper1kev_ra226.g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84250" y="2212641"/>
              <a:ext cx="4352014" cy="2247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379959" y="2866413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Ra226</a:t>
              </a:r>
              <a:endParaRPr lang="ko-KR" alt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60DD4300-C9B6-445E-9F9F-E6342647BB83}" type="slidenum">
              <a:rPr lang="en-US" altLang="ko-KR" smtClean="0"/>
              <a:pPr algn="l">
                <a:defRPr/>
              </a:pPr>
              <a:t>17</a:t>
            </a:fld>
            <a:endParaRPr lang="en-US" altLang="ko-KR" smtClean="0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142852"/>
            <a:ext cx="7772400" cy="35719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ko-KR" sz="2800" b="0" dirty="0" smtClean="0">
                <a:ea typeface="궁서" pitchFamily="18" charset="-127"/>
              </a:rPr>
              <a:t>0</a:t>
            </a:r>
            <a:r>
              <a:rPr lang="el-GR" altLang="ko-KR" sz="2800" b="0" dirty="0" smtClean="0">
                <a:ea typeface="궁서" pitchFamily="18" charset="-127"/>
              </a:rPr>
              <a:t>ν</a:t>
            </a:r>
            <a:r>
              <a:rPr lang="en-US" altLang="ko-KR" sz="2800" b="0" dirty="0" smtClean="0">
                <a:ea typeface="궁서" pitchFamily="18" charset="-127"/>
              </a:rPr>
              <a:t> bb search with </a:t>
            </a:r>
            <a:r>
              <a:rPr lang="en-US" altLang="ko-KR" sz="2800" b="0" dirty="0" err="1" smtClean="0">
                <a:ea typeface="궁서" pitchFamily="18" charset="-127"/>
              </a:rPr>
              <a:t>Sn</a:t>
            </a:r>
            <a:r>
              <a:rPr lang="en-US" altLang="ko-KR" sz="2800" b="0" dirty="0" smtClean="0">
                <a:ea typeface="궁서" pitchFamily="18" charset="-127"/>
              </a:rPr>
              <a:t>-loaded LSC</a:t>
            </a:r>
          </a:p>
        </p:txBody>
      </p:sp>
      <p:pic>
        <p:nvPicPr>
          <p:cNvPr id="20484" name="Picture 3" descr="flashadc_tmsn50%_pol3_gausf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975" y="2928938"/>
            <a:ext cx="46450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28625" y="2071688"/>
            <a:ext cx="7675563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latinLnBrk="0" hangingPunct="0">
              <a:lnSpc>
                <a:spcPct val="120000"/>
              </a:lnSpc>
            </a:pPr>
            <a:r>
              <a:rPr lang="en-US" altLang="ko-KR" sz="2000">
                <a:latin typeface="Verdana" pitchFamily="34" charset="0"/>
              </a:rPr>
              <a:t>1.1 liter 33% Tin-loaded Liquid scintillator</a:t>
            </a:r>
          </a:p>
          <a:p>
            <a:pPr marL="457200" indent="-457200" eaLnBrk="0" latinLnBrk="0" hangingPunct="0">
              <a:lnSpc>
                <a:spcPct val="120000"/>
              </a:lnSpc>
              <a:buFontTx/>
              <a:buChar char="•"/>
            </a:pPr>
            <a:r>
              <a:rPr lang="en-US" altLang="ko-KR" sz="2000">
                <a:latin typeface="Verdana" pitchFamily="34" charset="0"/>
              </a:rPr>
              <a:t>9 Month data at Y2L inside of Pb shielding</a:t>
            </a:r>
          </a:p>
          <a:p>
            <a:pPr marL="457200" indent="-457200" eaLnBrk="0" latinLnBrk="0" hangingPunct="0">
              <a:lnSpc>
                <a:spcPct val="120000"/>
              </a:lnSpc>
              <a:buFontTx/>
              <a:buChar char="•"/>
            </a:pPr>
            <a:r>
              <a:rPr lang="en-US" altLang="ko-KR" sz="2000">
                <a:solidFill>
                  <a:srgbClr val="002060"/>
                </a:solidFill>
                <a:latin typeface="Verdana" pitchFamily="34" charset="0"/>
              </a:rPr>
              <a:t>Astropart. Phys. 31 (2009) 412 </a:t>
            </a:r>
          </a:p>
          <a:p>
            <a:pPr marL="457200" indent="-457200" eaLnBrk="0" latinLnBrk="0" hangingPunct="0">
              <a:lnSpc>
                <a:spcPct val="120000"/>
              </a:lnSpc>
            </a:pPr>
            <a:endParaRPr lang="en-US" altLang="ko-KR">
              <a:solidFill>
                <a:schemeClr val="accent2"/>
              </a:solidFill>
            </a:endParaRPr>
          </a:p>
          <a:p>
            <a:pPr marL="457200" indent="-457200" eaLnBrk="0" latinLnBrk="0" hangingPunct="0">
              <a:lnSpc>
                <a:spcPct val="120000"/>
              </a:lnSpc>
            </a:pPr>
            <a:endParaRPr lang="en-US" altLang="ko-KR">
              <a:solidFill>
                <a:schemeClr val="accent2"/>
              </a:solidFill>
            </a:endParaRPr>
          </a:p>
          <a:p>
            <a:pPr marL="457200" indent="-457200" eaLnBrk="0" latinLnBrk="0" hangingPunct="0">
              <a:lnSpc>
                <a:spcPct val="120000"/>
              </a:lnSpc>
            </a:pPr>
            <a:endParaRPr lang="en-US" altLang="ko-KR">
              <a:solidFill>
                <a:schemeClr val="accent2"/>
              </a:solidFill>
            </a:endParaRP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4857750" y="3713163"/>
            <a:ext cx="1522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latinLnBrk="0">
              <a:spcBef>
                <a:spcPct val="20000"/>
              </a:spcBef>
              <a:buClr>
                <a:srgbClr val="FF0000"/>
              </a:buClr>
            </a:pPr>
            <a:r>
              <a:rPr lang="en-US" altLang="ko-KR" sz="1400">
                <a:solidFill>
                  <a:srgbClr val="000099"/>
                </a:solidFill>
                <a:latin typeface="Verdana" pitchFamily="34" charset="0"/>
              </a:rPr>
              <a:t>2287keV</a:t>
            </a:r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>
            <a:off x="5715000" y="4078288"/>
            <a:ext cx="0" cy="511175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5214938" y="5792788"/>
            <a:ext cx="3567112" cy="338137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ko-KR" sz="1600">
                <a:solidFill>
                  <a:srgbClr val="FF0000"/>
                </a:solidFill>
                <a:latin typeface="Verdana" pitchFamily="34" charset="0"/>
              </a:rPr>
              <a:t>T</a:t>
            </a:r>
            <a:r>
              <a:rPr lang="en-GB" altLang="ko-KR" sz="1600" baseline="-25000">
                <a:solidFill>
                  <a:srgbClr val="FF0000"/>
                </a:solidFill>
                <a:latin typeface="Verdana" pitchFamily="34" charset="0"/>
              </a:rPr>
              <a:t>1/2</a:t>
            </a:r>
            <a:r>
              <a:rPr lang="en-US" altLang="ko-KR" sz="1600">
                <a:solidFill>
                  <a:srgbClr val="FF0000"/>
                </a:solidFill>
                <a:latin typeface="Verdana" pitchFamily="34" charset="0"/>
              </a:rPr>
              <a:t> &gt; 2.0</a:t>
            </a:r>
            <a:r>
              <a:rPr lang="en-GB" altLang="ko-KR" sz="1600">
                <a:solidFill>
                  <a:srgbClr val="FF0000"/>
                </a:solidFill>
                <a:latin typeface="Verdana" pitchFamily="34" charset="0"/>
              </a:rPr>
              <a:t>x10</a:t>
            </a:r>
            <a:r>
              <a:rPr lang="en-GB" altLang="ko-KR" sz="1600" baseline="30000">
                <a:solidFill>
                  <a:srgbClr val="FF0000"/>
                </a:solidFill>
                <a:latin typeface="Verdana" pitchFamily="34" charset="0"/>
              </a:rPr>
              <a:t>19</a:t>
            </a:r>
            <a:r>
              <a:rPr lang="en-GB" altLang="ko-KR" sz="1600">
                <a:solidFill>
                  <a:srgbClr val="FF0000"/>
                </a:solidFill>
                <a:latin typeface="Verdana" pitchFamily="34" charset="0"/>
              </a:rPr>
              <a:t> yr at 90% C.L</a:t>
            </a:r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5214938" y="6149975"/>
            <a:ext cx="3508375" cy="554038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ko-KR" sz="1200">
                <a:latin typeface="Verdana" pitchFamily="34" charset="0"/>
              </a:rPr>
              <a:t>Previous limit: </a:t>
            </a:r>
          </a:p>
          <a:p>
            <a:pPr>
              <a:spcBef>
                <a:spcPct val="50000"/>
              </a:spcBef>
            </a:pPr>
            <a:r>
              <a:rPr lang="en-GB" altLang="ko-KR" sz="1200">
                <a:latin typeface="Verdana" pitchFamily="34" charset="0"/>
              </a:rPr>
              <a:t>T</a:t>
            </a:r>
            <a:r>
              <a:rPr lang="en-GB" altLang="ko-KR" sz="1200" baseline="-25000">
                <a:latin typeface="Verdana" pitchFamily="34" charset="0"/>
              </a:rPr>
              <a:t>1/2</a:t>
            </a:r>
            <a:r>
              <a:rPr lang="en-US" altLang="ko-KR" sz="1200">
                <a:latin typeface="Verdana" pitchFamily="34" charset="0"/>
              </a:rPr>
              <a:t> &gt; 2.4</a:t>
            </a:r>
            <a:r>
              <a:rPr lang="en-GB" altLang="ko-KR" sz="1200">
                <a:latin typeface="Verdana" pitchFamily="34" charset="0"/>
              </a:rPr>
              <a:t>x10</a:t>
            </a:r>
            <a:r>
              <a:rPr lang="en-GB" altLang="ko-KR" sz="1200" baseline="30000">
                <a:latin typeface="Verdana" pitchFamily="34" charset="0"/>
              </a:rPr>
              <a:t>17</a:t>
            </a:r>
            <a:r>
              <a:rPr lang="en-GB" altLang="ko-KR" sz="1200">
                <a:latin typeface="Verdana" pitchFamily="34" charset="0"/>
              </a:rPr>
              <a:t> yr at 90% C.L</a:t>
            </a:r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2944813"/>
            <a:ext cx="2500312" cy="1541462"/>
          </a:xfrm>
          <a:prstGeom prst="rect">
            <a:avLst/>
          </a:prstGeom>
          <a:noFill/>
          <a:ln w="3175" cap="flat" cmpd="sng" algn="ctr">
            <a:noFill/>
            <a:prstDash val="solid"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pic>
      <p:pic>
        <p:nvPicPr>
          <p:cNvPr id="20491" name="Picture 5" descr="CIMG00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714375"/>
            <a:ext cx="1571625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직사각형 12"/>
          <p:cNvSpPr>
            <a:spLocks noChangeArrowheads="1"/>
          </p:cNvSpPr>
          <p:nvPr/>
        </p:nvSpPr>
        <p:spPr bwMode="auto">
          <a:xfrm>
            <a:off x="1000125" y="8572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>
                <a:latin typeface="Verdana" pitchFamily="34" charset="0"/>
              </a:rPr>
              <a:t>Double beta decay search with </a:t>
            </a:r>
            <a:r>
              <a:rPr lang="en-US" altLang="ko-KR" baseline="30000">
                <a:latin typeface="Verdana" pitchFamily="34" charset="0"/>
              </a:rPr>
              <a:t>124</a:t>
            </a:r>
            <a:r>
              <a:rPr lang="en-US" altLang="ko-KR">
                <a:latin typeface="Verdana" pitchFamily="34" charset="0"/>
              </a:rPr>
              <a:t>Sn</a:t>
            </a:r>
          </a:p>
          <a:p>
            <a:r>
              <a:rPr lang="en-US" altLang="ko-KR">
                <a:latin typeface="Verdana" pitchFamily="34" charset="0"/>
              </a:rPr>
              <a:t>Q = 2287 keV</a:t>
            </a:r>
          </a:p>
          <a:p>
            <a:r>
              <a:rPr lang="en-US" altLang="ko-KR">
                <a:latin typeface="Verdana" pitchFamily="34" charset="0"/>
              </a:rPr>
              <a:t>5% of natural abundance</a:t>
            </a:r>
          </a:p>
        </p:txBody>
      </p:sp>
      <p:pic>
        <p:nvPicPr>
          <p:cNvPr id="20493" name="Picture 6" descr="TB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86188"/>
            <a:ext cx="41910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Text Box 7"/>
          <p:cNvSpPr txBox="1">
            <a:spLocks noChangeArrowheads="1"/>
          </p:cNvSpPr>
          <p:nvPr/>
        </p:nvSpPr>
        <p:spPr bwMode="auto">
          <a:xfrm>
            <a:off x="0" y="3786188"/>
            <a:ext cx="4267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/>
              <a:t>TetraButhyl Tin + LSC (50%-&gt;Sn 20%)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11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52703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ko-KR" dirty="0" smtClean="0"/>
              <a:t>EC/</a:t>
            </a:r>
            <a:r>
              <a:rPr lang="el-GR" altLang="ko-KR" dirty="0" smtClean="0"/>
              <a:t>β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decay of </a:t>
            </a:r>
            <a:r>
              <a:rPr lang="en-US" altLang="ko-KR" baseline="30000" dirty="0" smtClean="0"/>
              <a:t>92</a:t>
            </a:r>
            <a:r>
              <a:rPr lang="en-US" altLang="ko-KR" dirty="0" smtClean="0"/>
              <a:t>Mo</a:t>
            </a: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3286085" y="1071546"/>
            <a:ext cx="5857915" cy="1200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ko-KR" u="sng" dirty="0">
                <a:latin typeface="Verdana" pitchFamily="34" charset="0"/>
              </a:rPr>
              <a:t>(A, Z) + e</a:t>
            </a:r>
            <a:r>
              <a:rPr lang="en-US" altLang="ko-KR" u="sng" baseline="30000" dirty="0">
                <a:latin typeface="Verdana" pitchFamily="34" charset="0"/>
              </a:rPr>
              <a:t>-</a:t>
            </a:r>
            <a:r>
              <a:rPr lang="en-US" altLang="ko-KR" u="sng" dirty="0">
                <a:latin typeface="Verdana" pitchFamily="34" charset="0"/>
              </a:rPr>
              <a:t> -&gt; (A, Z-2 ) + e</a:t>
            </a:r>
            <a:r>
              <a:rPr lang="en-US" altLang="ko-KR" u="sng" baseline="30000" dirty="0">
                <a:latin typeface="Verdana" pitchFamily="34" charset="0"/>
              </a:rPr>
              <a:t>+ </a:t>
            </a:r>
            <a:r>
              <a:rPr lang="en-US" altLang="ko-KR" u="sng" dirty="0">
                <a:latin typeface="Verdana" pitchFamily="34" charset="0"/>
              </a:rPr>
              <a:t>+ </a:t>
            </a:r>
            <a:r>
              <a:rPr lang="en-US" altLang="ko-KR" u="sng" dirty="0">
                <a:solidFill>
                  <a:srgbClr val="FF0000"/>
                </a:solidFill>
                <a:latin typeface="Verdana" pitchFamily="34" charset="0"/>
              </a:rPr>
              <a:t>628keV(Q-value)</a:t>
            </a:r>
          </a:p>
          <a:p>
            <a:pPr>
              <a:buFontTx/>
              <a:buChar char="•"/>
            </a:pP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 e</a:t>
            </a:r>
            <a:r>
              <a:rPr lang="en-US" altLang="ko-KR" baseline="30000" dirty="0">
                <a:solidFill>
                  <a:srgbClr val="0000FF"/>
                </a:solidFill>
                <a:latin typeface="Verdana" pitchFamily="34" charset="0"/>
              </a:rPr>
              <a:t>+</a:t>
            </a: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 stops in active(CaMoO</a:t>
            </a:r>
            <a:r>
              <a:rPr lang="en-US" altLang="ko-KR" baseline="-25000" dirty="0">
                <a:solidFill>
                  <a:srgbClr val="0000FF"/>
                </a:solidFill>
                <a:latin typeface="Verdana" pitchFamily="34" charset="0"/>
              </a:rPr>
              <a:t>4</a:t>
            </a: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) Crystal.</a:t>
            </a:r>
          </a:p>
          <a:p>
            <a:pPr>
              <a:buFontTx/>
              <a:buChar char="•"/>
            </a:pP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 back to back 511 </a:t>
            </a:r>
            <a:r>
              <a:rPr lang="en-US" altLang="ko-KR" dirty="0" err="1">
                <a:solidFill>
                  <a:srgbClr val="0000FF"/>
                </a:solidFill>
                <a:latin typeface="Verdana" pitchFamily="34" charset="0"/>
              </a:rPr>
              <a:t>keV</a:t>
            </a: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 gammas at </a:t>
            </a:r>
            <a:r>
              <a:rPr lang="en-US" altLang="ko-KR" dirty="0" err="1">
                <a:solidFill>
                  <a:srgbClr val="0000FF"/>
                </a:solidFill>
                <a:latin typeface="Verdana" pitchFamily="34" charset="0"/>
              </a:rPr>
              <a:t>CsI</a:t>
            </a: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ko-KR" dirty="0" err="1">
                <a:solidFill>
                  <a:srgbClr val="0000FF"/>
                </a:solidFill>
                <a:latin typeface="Verdana" pitchFamily="34" charset="0"/>
              </a:rPr>
              <a:t>Tl</a:t>
            </a:r>
            <a:r>
              <a:rPr lang="en-US" altLang="ko-KR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>
              <a:buFontTx/>
              <a:buChar char="•"/>
            </a:pPr>
            <a:r>
              <a:rPr lang="en-US" altLang="ko-KR" dirty="0">
                <a:latin typeface="Verdana" pitchFamily="34" charset="0"/>
              </a:rPr>
              <a:t> Abundance = </a:t>
            </a:r>
            <a:r>
              <a:rPr lang="en-US" altLang="ko-KR" baseline="30000" dirty="0">
                <a:latin typeface="Verdana" pitchFamily="34" charset="0"/>
              </a:rPr>
              <a:t>92</a:t>
            </a:r>
            <a:r>
              <a:rPr lang="en-US" altLang="ko-KR" dirty="0">
                <a:latin typeface="Verdana" pitchFamily="34" charset="0"/>
              </a:rPr>
              <a:t>Mo: 14.84%, </a:t>
            </a:r>
            <a:r>
              <a:rPr lang="en-US" altLang="ko-KR" baseline="30000" dirty="0">
                <a:latin typeface="Verdana" pitchFamily="34" charset="0"/>
              </a:rPr>
              <a:t>100</a:t>
            </a:r>
            <a:r>
              <a:rPr lang="en-US" altLang="ko-KR" dirty="0">
                <a:latin typeface="Verdana" pitchFamily="34" charset="0"/>
              </a:rPr>
              <a:t>Mo: 9.63</a:t>
            </a:r>
            <a:r>
              <a:rPr lang="en-US" altLang="ko-KR" dirty="0" smtClean="0">
                <a:latin typeface="Verdana" pitchFamily="34" charset="0"/>
              </a:rPr>
              <a:t>%</a:t>
            </a:r>
            <a:endParaRPr lang="en-US" altLang="ko-KR" dirty="0">
              <a:latin typeface="Verdana" pitchFamily="34" charset="0"/>
            </a:endParaRPr>
          </a:p>
        </p:txBody>
      </p:sp>
      <p:grpSp>
        <p:nvGrpSpPr>
          <p:cNvPr id="1031" name="Group 35"/>
          <p:cNvGrpSpPr>
            <a:grpSpLocks/>
          </p:cNvGrpSpPr>
          <p:nvPr/>
        </p:nvGrpSpPr>
        <p:grpSpPr bwMode="auto">
          <a:xfrm>
            <a:off x="0" y="785794"/>
            <a:ext cx="3214657" cy="1643074"/>
            <a:chOff x="204" y="1026"/>
            <a:chExt cx="3039" cy="1760"/>
          </a:xfrm>
        </p:grpSpPr>
        <p:graphicFrame>
          <p:nvGraphicFramePr>
            <p:cNvPr id="1026" name="Object 26"/>
            <p:cNvGraphicFramePr>
              <a:graphicFrameLocks noChangeAspect="1"/>
            </p:cNvGraphicFramePr>
            <p:nvPr/>
          </p:nvGraphicFramePr>
          <p:xfrm>
            <a:off x="1396" y="2361"/>
            <a:ext cx="328" cy="144"/>
          </p:xfrm>
          <a:graphic>
            <a:graphicData uri="http://schemas.openxmlformats.org/presentationml/2006/ole">
              <p:oleObj spid="_x0000_s1026" name="Equation" r:id="rId4" imgW="520700" imgH="228600" progId="Equation.3">
                <p:embed/>
              </p:oleObj>
            </a:graphicData>
          </a:graphic>
        </p:graphicFrame>
        <p:pic>
          <p:nvPicPr>
            <p:cNvPr id="1034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4" y="1026"/>
              <a:ext cx="3039" cy="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5" name="Line 28"/>
            <p:cNvSpPr>
              <a:spLocks noChangeShapeType="1"/>
            </p:cNvSpPr>
            <p:nvPr/>
          </p:nvSpPr>
          <p:spPr bwMode="auto">
            <a:xfrm flipH="1">
              <a:off x="1020" y="1616"/>
              <a:ext cx="1452" cy="7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ko-KR" altLang="en-US"/>
            </a:p>
          </p:txBody>
        </p:sp>
        <p:graphicFrame>
          <p:nvGraphicFramePr>
            <p:cNvPr id="1027" name="Object 31"/>
            <p:cNvGraphicFramePr>
              <a:graphicFrameLocks noChangeAspect="1"/>
            </p:cNvGraphicFramePr>
            <p:nvPr/>
          </p:nvGraphicFramePr>
          <p:xfrm>
            <a:off x="2251" y="1806"/>
            <a:ext cx="499" cy="219"/>
          </p:xfrm>
          <a:graphic>
            <a:graphicData uri="http://schemas.openxmlformats.org/presentationml/2006/ole">
              <p:oleObj spid="_x0000_s1027" name="Equation" r:id="rId6" imgW="520560" imgH="228600" progId="Equation.3">
                <p:embed/>
              </p:oleObj>
            </a:graphicData>
          </a:graphic>
        </p:graphicFrame>
      </p:grp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571744"/>
            <a:ext cx="584077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5" descr="DSC0015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9744" y="4572008"/>
            <a:ext cx="2304256" cy="202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4572008"/>
            <a:ext cx="3203848" cy="204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직사각형 14"/>
          <p:cNvSpPr/>
          <p:nvPr/>
        </p:nvSpPr>
        <p:spPr>
          <a:xfrm>
            <a:off x="6072198" y="3071810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4pi coverage by </a:t>
            </a:r>
            <a:r>
              <a:rPr lang="en-US" altLang="ko-KR" sz="1400" dirty="0" err="1" smtClean="0">
                <a:latin typeface="Verdana" pitchFamily="34" charset="0"/>
              </a:rPr>
              <a:t>CsI</a:t>
            </a:r>
            <a:r>
              <a:rPr lang="en-US" altLang="ko-KR" sz="1400" dirty="0" smtClean="0">
                <a:latin typeface="Verdana" pitchFamily="34" charset="0"/>
              </a:rPr>
              <a:t>(</a:t>
            </a:r>
            <a:r>
              <a:rPr lang="en-US" altLang="ko-KR" sz="1400" dirty="0" err="1" smtClean="0">
                <a:latin typeface="Verdana" pitchFamily="34" charset="0"/>
              </a:rPr>
              <a:t>Tl</a:t>
            </a:r>
            <a:r>
              <a:rPr lang="en-US" altLang="ko-KR" sz="1400" dirty="0" smtClean="0">
                <a:latin typeface="Verdana" pitchFamily="34" charset="0"/>
              </a:rPr>
              <a:t>) crystal (not high </a:t>
            </a:r>
            <a:r>
              <a:rPr lang="en-US" altLang="ko-KR" sz="1400" dirty="0" err="1" smtClean="0">
                <a:latin typeface="Verdana" pitchFamily="34" charset="0"/>
              </a:rPr>
              <a:t>radiopurity</a:t>
            </a:r>
            <a:r>
              <a:rPr lang="en-US" altLang="ko-KR" sz="1400" dirty="0" smtClean="0">
                <a:latin typeface="Verdana" pitchFamily="34" charset="0"/>
              </a:rPr>
              <a:t>)</a:t>
            </a:r>
            <a:endParaRPr lang="ko-KR" altLang="en-US" sz="1400" dirty="0"/>
          </a:p>
        </p:txBody>
      </p:sp>
      <p:sp>
        <p:nvSpPr>
          <p:cNvPr id="16" name="직사각형 15"/>
          <p:cNvSpPr/>
          <p:nvPr/>
        </p:nvSpPr>
        <p:spPr>
          <a:xfrm>
            <a:off x="285720" y="53578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>
                <a:latin typeface="Verdana" pitchFamily="34" charset="0"/>
              </a:rPr>
              <a:t>CaMoO4 crystal :</a:t>
            </a:r>
          </a:p>
          <a:p>
            <a:r>
              <a:rPr lang="en-US" altLang="ko-KR" dirty="0" smtClean="0">
                <a:latin typeface="Verdana" pitchFamily="34" charset="0"/>
              </a:rPr>
              <a:t> 2.2x2.2x6cm (2) : 255g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Mo-92 EC</a:t>
            </a:r>
            <a:endParaRPr lang="ko-KR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46545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직사각형 6"/>
          <p:cNvSpPr>
            <a:spLocks noChangeArrowheads="1"/>
          </p:cNvSpPr>
          <p:nvPr/>
        </p:nvSpPr>
        <p:spPr bwMode="auto">
          <a:xfrm>
            <a:off x="4627563" y="4429125"/>
            <a:ext cx="4516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Verdana" pitchFamily="34" charset="0"/>
              </a:rPr>
              <a:t>44.1 events at 90 % confidence level</a:t>
            </a:r>
            <a:endParaRPr lang="ko-KR" altLang="en-US">
              <a:latin typeface="Verdana" pitchFamily="34" charset="0"/>
            </a:endParaRPr>
          </a:p>
        </p:txBody>
      </p:sp>
      <p:sp>
        <p:nvSpPr>
          <p:cNvPr id="21509" name="직사각형 7"/>
          <p:cNvSpPr>
            <a:spLocks noChangeArrowheads="1"/>
          </p:cNvSpPr>
          <p:nvPr/>
        </p:nvSpPr>
        <p:spPr bwMode="auto">
          <a:xfrm>
            <a:off x="5072063" y="4071938"/>
            <a:ext cx="1619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8 ± 33.4 events</a:t>
            </a:r>
            <a:endParaRPr lang="ko-KR" altLang="en-US"/>
          </a:p>
        </p:txBody>
      </p:sp>
      <p:sp>
        <p:nvSpPr>
          <p:cNvPr id="21510" name="직사각형 8"/>
          <p:cNvSpPr>
            <a:spLocks noChangeArrowheads="1"/>
          </p:cNvSpPr>
          <p:nvPr/>
        </p:nvSpPr>
        <p:spPr bwMode="auto">
          <a:xfrm>
            <a:off x="6500813" y="2571750"/>
            <a:ext cx="2019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altLang="ko-KR"/>
              <a:t>627 keV for 0+/EC</a:t>
            </a:r>
            <a:endParaRPr lang="ko-KR" altLang="en-US"/>
          </a:p>
        </p:txBody>
      </p:sp>
      <p:sp>
        <p:nvSpPr>
          <p:cNvPr id="21511" name="직사각형 9"/>
          <p:cNvSpPr>
            <a:spLocks noChangeArrowheads="1"/>
          </p:cNvSpPr>
          <p:nvPr/>
        </p:nvSpPr>
        <p:spPr bwMode="auto">
          <a:xfrm>
            <a:off x="2428875" y="5214938"/>
            <a:ext cx="5156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Verdana" pitchFamily="34" charset="0"/>
              </a:rPr>
              <a:t>&gt; 2.3×10</a:t>
            </a:r>
            <a:r>
              <a:rPr lang="en-US" altLang="ko-KR" baseline="30000">
                <a:latin typeface="Verdana" pitchFamily="34" charset="0"/>
              </a:rPr>
              <a:t>20 </a:t>
            </a:r>
            <a:r>
              <a:rPr lang="en-US" altLang="ko-KR">
                <a:latin typeface="Verdana" pitchFamily="34" charset="0"/>
              </a:rPr>
              <a:t>years at 90 % confidence level</a:t>
            </a:r>
          </a:p>
          <a:p>
            <a:endParaRPr lang="en-US" altLang="ko-KR">
              <a:latin typeface="Verdana" pitchFamily="34" charset="0"/>
            </a:endParaRPr>
          </a:p>
          <a:p>
            <a:r>
              <a:rPr lang="en-US" altLang="ko-KR">
                <a:latin typeface="Verdana" pitchFamily="34" charset="0"/>
              </a:rPr>
              <a:t>&gt; 1.9x10</a:t>
            </a:r>
            <a:r>
              <a:rPr lang="en-US" altLang="ko-KR" baseline="30000">
                <a:latin typeface="Verdana" pitchFamily="34" charset="0"/>
              </a:rPr>
              <a:t>20</a:t>
            </a:r>
            <a:r>
              <a:rPr lang="en-US" altLang="ko-KR">
                <a:latin typeface="Verdana" pitchFamily="34" charset="0"/>
              </a:rPr>
              <a:t> years by Barabash et al., </a:t>
            </a:r>
            <a:endParaRPr lang="ko-KR" altLang="en-US">
              <a:latin typeface="Verdana" pitchFamily="34" charset="0"/>
            </a:endParaRPr>
          </a:p>
        </p:txBody>
      </p:sp>
      <p:pic>
        <p:nvPicPr>
          <p:cNvPr id="2151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6125" y="1285875"/>
            <a:ext cx="4587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6143625"/>
            <a:ext cx="4152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981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600" dirty="0" smtClean="0">
                <a:ea typeface="굴림" pitchFamily="50" charset="-127"/>
              </a:rPr>
              <a:t>Outline</a:t>
            </a:r>
            <a:endParaRPr lang="en-US" altLang="ko-KR" sz="3600" dirty="0">
              <a:ea typeface="굴림" pitchFamily="50" charset="-127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125538"/>
            <a:ext cx="7473950" cy="4857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¢"/>
              <a:defRPr/>
            </a:pPr>
            <a:endParaRPr lang="en-US" altLang="ko-KR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itchFamily="50" charset="-127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¢"/>
              <a:defRPr/>
            </a:pPr>
            <a:r>
              <a:rPr lang="en-US" altLang="ko-K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Y2L (</a:t>
            </a:r>
            <a:r>
              <a:rPr lang="en-US" altLang="ko-KR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YangYang</a:t>
            </a:r>
            <a:r>
              <a:rPr lang="en-US" altLang="ko-K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 Underground Laboratory)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ko-K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itchFamily="50" charset="-127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¢"/>
              <a:defRPr/>
            </a:pPr>
            <a:r>
              <a:rPr lang="en-US" altLang="ko-K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KIMS (Korea Invisible Mass Search) </a:t>
            </a: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Dark matter search with </a:t>
            </a:r>
            <a:r>
              <a:rPr lang="en-US" altLang="ko-K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CsI</a:t>
            </a: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(</a:t>
            </a:r>
            <a:r>
              <a:rPr lang="en-US" altLang="ko-K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Tl</a:t>
            </a: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) crystals</a:t>
            </a: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Double beta decay search activities </a:t>
            </a: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endParaRPr lang="en-US" altLang="ko-KR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itchFamily="50" charset="-127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¢"/>
              <a:defRPr/>
            </a:pPr>
            <a:r>
              <a:rPr lang="en-US" altLang="ko-KR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AMoRE</a:t>
            </a:r>
            <a:r>
              <a:rPr lang="en-US" altLang="ko-K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  (Advanced Molybdenum based Rare process Experiment)</a:t>
            </a:r>
            <a:endParaRPr lang="en-US" altLang="ko-KR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itchFamily="50" charset="-127"/>
            </a:endParaRP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Development of </a:t>
            </a:r>
            <a:r>
              <a:rPr lang="en-US" altLang="ko-K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CaMoO4</a:t>
            </a: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 crystals</a:t>
            </a: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Development of  cryogenic detector with the CaMoO4 crystal</a:t>
            </a: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r>
              <a:rPr lang="en-US" altLang="ko-K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itchFamily="50" charset="-127"/>
              </a:rPr>
              <a:t>Prospects</a:t>
            </a:r>
          </a:p>
          <a:p>
            <a:pPr lvl="1" eaLnBrk="1" fontAlgn="auto" hangingPunct="1">
              <a:spcAft>
                <a:spcPts val="0"/>
              </a:spcAft>
              <a:buFont typeface="Wingdings"/>
              <a:buChar char="p"/>
              <a:defRPr/>
            </a:pPr>
            <a:endParaRPr lang="en-US" altLang="ko-KR" dirty="0" smtClean="0"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059213" y="214290"/>
            <a:ext cx="5084787" cy="549275"/>
          </a:xfrm>
        </p:spPr>
        <p:txBody>
          <a:bodyPr lIns="0" tIns="0" rIns="0" bIns="0">
            <a:normAutofit fontScale="90000"/>
          </a:bodyPr>
          <a:lstStyle/>
          <a:p>
            <a:pPr defTabSz="457200" eaLnBrk="1" fontAlgn="auto" hangingPunct="1"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altLang="ko-KR" sz="4000" dirty="0">
                <a:ea typeface="굴림" pitchFamily="50" charset="-127"/>
              </a:rPr>
              <a:t>CaMoO</a:t>
            </a:r>
            <a:r>
              <a:rPr lang="en-GB" altLang="ko-KR" sz="4000" baseline="-25000" dirty="0">
                <a:ea typeface="굴림" pitchFamily="50" charset="-127"/>
              </a:rPr>
              <a:t>4</a:t>
            </a:r>
            <a:r>
              <a:rPr lang="en-GB" altLang="ko-KR" sz="4000" dirty="0">
                <a:ea typeface="굴림" pitchFamily="50" charset="-127"/>
              </a:rPr>
              <a:t> for </a:t>
            </a:r>
            <a:r>
              <a:rPr lang="en-GB" altLang="ko-KR" sz="4000" dirty="0" smtClean="0">
                <a:ea typeface="굴림" pitchFamily="50" charset="-127"/>
              </a:rPr>
              <a:t>0</a:t>
            </a:r>
            <a:r>
              <a:rPr lang="el-GR" altLang="ko-KR" sz="4000" dirty="0" smtClean="0">
                <a:ea typeface="굴림" pitchFamily="50" charset="-127"/>
              </a:rPr>
              <a:t>ν</a:t>
            </a:r>
            <a:r>
              <a:rPr lang="el-GR" altLang="ko-KR" sz="4000" dirty="0" smtClean="0"/>
              <a:t>ββ</a:t>
            </a:r>
            <a:endParaRPr lang="ko-KR" altLang="en-GB" sz="4000" dirty="0">
              <a:ea typeface="굴림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39750" y="981075"/>
            <a:ext cx="8208963" cy="5487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711200" indent="-439738" defTabSz="457200">
              <a:lnSpc>
                <a:spcPct val="90000"/>
              </a:lnSpc>
              <a:spcBef>
                <a:spcPts val="175"/>
              </a:spcBef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endParaRPr lang="en-GB" altLang="ko-KR" sz="2000" b="1" dirty="0">
              <a:latin typeface="Garamond" pitchFamily="18" charset="0"/>
            </a:endParaRPr>
          </a:p>
          <a:p>
            <a:pPr marL="711200" indent="-439738" defTabSz="457200">
              <a:lnSpc>
                <a:spcPct val="90000"/>
              </a:lnSpc>
              <a:spcBef>
                <a:spcPts val="175"/>
              </a:spcBef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CaMoO</a:t>
            </a:r>
            <a:r>
              <a:rPr lang="en-GB" altLang="ko-KR" sz="2000" b="1" baseline="-25000" dirty="0">
                <a:latin typeface="Garamond" pitchFamily="18" charset="0"/>
              </a:rPr>
              <a:t>4</a:t>
            </a:r>
          </a:p>
          <a:p>
            <a:pPr marL="711200" indent="-439738" defTabSz="457200">
              <a:lnSpc>
                <a:spcPct val="90000"/>
              </a:lnSpc>
              <a:spcBef>
                <a:spcPts val="175"/>
              </a:spcBef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endParaRPr lang="en-GB" altLang="ko-KR" sz="2000" b="1" dirty="0">
              <a:latin typeface="Garamond" pitchFamily="18" charset="0"/>
            </a:endParaRPr>
          </a:p>
          <a:p>
            <a:pPr marL="719138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l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   </a:t>
            </a:r>
            <a:r>
              <a:rPr lang="en-GB" altLang="ko-KR" sz="2000" b="1" dirty="0" err="1">
                <a:latin typeface="Garamond" pitchFamily="18" charset="0"/>
              </a:rPr>
              <a:t>DBD</a:t>
            </a:r>
            <a:r>
              <a:rPr lang="en-GB" altLang="ko-KR" sz="2000" b="1" dirty="0">
                <a:latin typeface="Garamond" pitchFamily="18" charset="0"/>
              </a:rPr>
              <a:t> for Mo-100 (3034 </a:t>
            </a:r>
            <a:r>
              <a:rPr lang="en-GB" altLang="ko-KR" sz="2000" b="1" dirty="0" err="1">
                <a:latin typeface="Garamond" pitchFamily="18" charset="0"/>
              </a:rPr>
              <a:t>keV</a:t>
            </a:r>
            <a:r>
              <a:rPr lang="en-GB" altLang="ko-KR" sz="2000" b="1" dirty="0">
                <a:latin typeface="Garamond" pitchFamily="18" charset="0"/>
              </a:rPr>
              <a:t>), Ca-48(4272 </a:t>
            </a:r>
            <a:r>
              <a:rPr lang="en-GB" altLang="ko-KR" sz="2000" b="1" dirty="0" err="1">
                <a:latin typeface="Garamond" pitchFamily="18" charset="0"/>
              </a:rPr>
              <a:t>keV</a:t>
            </a:r>
            <a:r>
              <a:rPr lang="en-GB" altLang="ko-KR" sz="2000" b="1" dirty="0">
                <a:latin typeface="Garamond" pitchFamily="18" charset="0"/>
              </a:rPr>
              <a:t>) </a:t>
            </a:r>
          </a:p>
          <a:p>
            <a:pPr marL="719138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			high energy </a:t>
            </a:r>
            <a:r>
              <a:rPr lang="en-GB" altLang="ko-KR" sz="2000" b="1" dirty="0">
                <a:latin typeface="Garamond" pitchFamily="18" charset="0"/>
                <a:sym typeface="Wingdings" pitchFamily="2" charset="2"/>
              </a:rPr>
              <a:t> less background</a:t>
            </a:r>
            <a:endParaRPr lang="en-GB" altLang="ko-KR" sz="2000" b="1" dirty="0">
              <a:latin typeface="Garamond" pitchFamily="18" charset="0"/>
            </a:endParaRPr>
          </a:p>
          <a:p>
            <a:pPr marL="719138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l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   Mo-100 enrichment &gt;90% not so difficult  </a:t>
            </a:r>
          </a:p>
          <a:p>
            <a:pPr marL="719138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l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   for Mo-100 search, Ca-48 needs to be depleted</a:t>
            </a:r>
          </a:p>
          <a:p>
            <a:pPr marL="719138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l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   </a:t>
            </a:r>
            <a:r>
              <a:rPr lang="en-GB" altLang="ko-KR" sz="2000" b="1" dirty="0" err="1">
                <a:latin typeface="Garamond" pitchFamily="18" charset="0"/>
              </a:rPr>
              <a:t>Scintillator</a:t>
            </a:r>
            <a:r>
              <a:rPr lang="en-GB" altLang="ko-KR" sz="2000" b="1" dirty="0">
                <a:latin typeface="Garamond" pitchFamily="18" charset="0"/>
              </a:rPr>
              <a:t> 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At room temp; 10-20% of </a:t>
            </a:r>
            <a:r>
              <a:rPr lang="en-GB" altLang="ko-KR" sz="2000" b="1" dirty="0" err="1">
                <a:latin typeface="Garamond" pitchFamily="18" charset="0"/>
              </a:rPr>
              <a:t>CsI</a:t>
            </a:r>
            <a:r>
              <a:rPr lang="en-GB" altLang="ko-KR" sz="2000" b="1" dirty="0">
                <a:latin typeface="Garamond" pitchFamily="18" charset="0"/>
              </a:rPr>
              <a:t>(</a:t>
            </a:r>
            <a:r>
              <a:rPr lang="en-GB" altLang="ko-KR" sz="2000" b="1" dirty="0" err="1">
                <a:latin typeface="Garamond" pitchFamily="18" charset="0"/>
              </a:rPr>
              <a:t>Tl</a:t>
            </a:r>
            <a:r>
              <a:rPr lang="en-GB" altLang="ko-KR" sz="2000" b="1" dirty="0">
                <a:latin typeface="Garamond" pitchFamily="18" charset="0"/>
              </a:rPr>
              <a:t>) at 20</a:t>
            </a:r>
            <a:r>
              <a:rPr lang="en-GB" altLang="ko-KR" sz="2000" b="1" baseline="30000" dirty="0">
                <a:latin typeface="Garamond" pitchFamily="18" charset="0"/>
              </a:rPr>
              <a:t>o</a:t>
            </a:r>
            <a:r>
              <a:rPr lang="en-GB" altLang="ko-KR" sz="2000" b="1" dirty="0">
                <a:latin typeface="Garamond" pitchFamily="18" charset="0"/>
              </a:rPr>
              <a:t> 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Decay time ; 16 </a:t>
            </a:r>
            <a:r>
              <a:rPr lang="el-GR" altLang="ko-KR" sz="2000" b="1" dirty="0">
                <a:latin typeface="Garamond" pitchFamily="18" charset="0"/>
              </a:rPr>
              <a:t>μ</a:t>
            </a:r>
            <a:r>
              <a:rPr lang="en-GB" altLang="ko-KR" sz="2000" b="1" dirty="0">
                <a:latin typeface="Garamond" pitchFamily="18" charset="0"/>
              </a:rPr>
              <a:t> sec 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solidFill>
                  <a:srgbClr val="7030A0"/>
                </a:solidFill>
                <a:latin typeface="Garamond" pitchFamily="18" charset="0"/>
              </a:rPr>
              <a:t>LY increases at lower temp.  (almost the same as C</a:t>
            </a:r>
            <a:r>
              <a:rPr lang="en-US" altLang="ko-KR" sz="2000" b="1" dirty="0" err="1">
                <a:solidFill>
                  <a:srgbClr val="7030A0"/>
                </a:solidFill>
                <a:latin typeface="Garamond" pitchFamily="18" charset="0"/>
              </a:rPr>
              <a:t>sI</a:t>
            </a:r>
            <a:r>
              <a:rPr lang="en-US" altLang="ko-KR" sz="2000" b="1" dirty="0">
                <a:solidFill>
                  <a:srgbClr val="7030A0"/>
                </a:solidFill>
                <a:latin typeface="Garamond" pitchFamily="18" charset="0"/>
              </a:rPr>
              <a:t>(</a:t>
            </a:r>
            <a:r>
              <a:rPr lang="en-US" altLang="ko-KR" sz="2000" b="1" dirty="0" err="1">
                <a:solidFill>
                  <a:srgbClr val="7030A0"/>
                </a:solidFill>
                <a:latin typeface="Garamond" pitchFamily="18" charset="0"/>
              </a:rPr>
              <a:t>Tl</a:t>
            </a:r>
            <a:r>
              <a:rPr lang="en-US" altLang="ko-KR" sz="2000" b="1" dirty="0">
                <a:solidFill>
                  <a:srgbClr val="7030A0"/>
                </a:solidFill>
                <a:latin typeface="Garamond" pitchFamily="18" charset="0"/>
              </a:rPr>
              <a:t>) )</a:t>
            </a:r>
            <a:endParaRPr lang="en-GB" altLang="ko-KR" sz="2000" b="1" dirty="0">
              <a:solidFill>
                <a:srgbClr val="7030A0"/>
              </a:solidFill>
              <a:latin typeface="Garamond" pitchFamily="18" charset="0"/>
            </a:endParaRP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Wavelength; 450-650ns-&gt; </a:t>
            </a:r>
            <a:r>
              <a:rPr lang="en-GB" altLang="ko-KR" sz="2000" b="1" dirty="0" err="1">
                <a:latin typeface="Garamond" pitchFamily="18" charset="0"/>
              </a:rPr>
              <a:t>RbCs</a:t>
            </a:r>
            <a:r>
              <a:rPr lang="en-GB" altLang="ko-KR" sz="2000" b="1" dirty="0">
                <a:latin typeface="Garamond" pitchFamily="18" charset="0"/>
              </a:rPr>
              <a:t> PMT or APD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Pulse Shape Discrimination</a:t>
            </a:r>
          </a:p>
          <a:p>
            <a:pPr marL="719138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l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   Can be used as cryogenic detector 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latin typeface="Garamond" pitchFamily="18" charset="0"/>
              </a:rPr>
              <a:t>Debye temperature: 438 K ( </a:t>
            </a:r>
            <a:r>
              <a:rPr lang="en-GB" altLang="ko-KR" sz="2000" b="1" dirty="0" err="1">
                <a:latin typeface="Garamond" pitchFamily="18" charset="0"/>
              </a:rPr>
              <a:t>Ge</a:t>
            </a:r>
            <a:r>
              <a:rPr lang="en-GB" altLang="ko-KR" sz="2000" b="1" dirty="0">
                <a:latin typeface="Garamond" pitchFamily="18" charset="0"/>
              </a:rPr>
              <a:t> : 360 K,   Si: 625 K)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solidFill>
                  <a:srgbClr val="7030A0"/>
                </a:solidFill>
                <a:latin typeface="Garamond" pitchFamily="18" charset="0"/>
              </a:rPr>
              <a:t>Combining with Scintillation detection : NR, alpha/gamma separation</a:t>
            </a:r>
          </a:p>
          <a:p>
            <a:pPr marL="1176338" lvl="1" indent="-228600" defTabSz="457200">
              <a:lnSpc>
                <a:spcPct val="90000"/>
              </a:lnSpc>
              <a:spcBef>
                <a:spcPts val="175"/>
              </a:spcBef>
              <a:buClr>
                <a:srgbClr val="0000FF"/>
              </a:buClr>
              <a:buFont typeface="Wingdings" pitchFamily="2" charset="2"/>
              <a:buChar char="§"/>
              <a:tabLst>
                <a:tab pos="465138" algn="l"/>
                <a:tab pos="922338" algn="l"/>
                <a:tab pos="1379538" algn="l"/>
                <a:tab pos="1836738" algn="l"/>
                <a:tab pos="2293938" algn="l"/>
                <a:tab pos="2751138" algn="l"/>
                <a:tab pos="3208338" algn="l"/>
                <a:tab pos="3665538" algn="l"/>
                <a:tab pos="4122738" algn="l"/>
                <a:tab pos="4579938" algn="l"/>
                <a:tab pos="5037138" algn="l"/>
                <a:tab pos="5494338" algn="l"/>
                <a:tab pos="5951538" algn="l"/>
                <a:tab pos="6408738" algn="l"/>
                <a:tab pos="6865938" algn="l"/>
                <a:tab pos="7323138" algn="l"/>
                <a:tab pos="7780338" algn="l"/>
                <a:tab pos="8237538" algn="l"/>
                <a:tab pos="8694738" algn="l"/>
                <a:tab pos="9151938" algn="l"/>
              </a:tabLst>
              <a:defRPr/>
            </a:pPr>
            <a:r>
              <a:rPr lang="en-GB" altLang="ko-KR" sz="2000" b="1" dirty="0">
                <a:solidFill>
                  <a:srgbClr val="FF0000"/>
                </a:solidFill>
                <a:latin typeface="Garamond" pitchFamily="18" charset="0"/>
              </a:rPr>
              <a:t>Good dark matter detector  as well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6659563" y="1357313"/>
            <a:ext cx="2016125" cy="2143125"/>
            <a:chOff x="1120" y="1841"/>
            <a:chExt cx="3011" cy="2079"/>
          </a:xfrm>
        </p:grpSpPr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 flipV="1">
              <a:off x="1680" y="2130"/>
              <a:ext cx="0" cy="14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1680" y="3575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1920" y="2588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2496" y="2268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3168" y="3426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>
              <a:off x="2352" y="2630"/>
              <a:ext cx="384" cy="400"/>
            </a:xfrm>
            <a:prstGeom prst="line">
              <a:avLst/>
            </a:prstGeom>
            <a:noFill/>
            <a:ln w="28575">
              <a:solidFill>
                <a:srgbClr val="990033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>
              <a:off x="2736" y="3030"/>
              <a:ext cx="384" cy="362"/>
            </a:xfrm>
            <a:prstGeom prst="line">
              <a:avLst/>
            </a:prstGeom>
            <a:noFill/>
            <a:ln w="28575">
              <a:solidFill>
                <a:srgbClr val="9900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0" name="Line 13"/>
            <p:cNvSpPr>
              <a:spLocks noChangeShapeType="1"/>
            </p:cNvSpPr>
            <p:nvPr/>
          </p:nvSpPr>
          <p:spPr bwMode="auto">
            <a:xfrm flipV="1">
              <a:off x="2352" y="2308"/>
              <a:ext cx="192" cy="24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1" name="Line 14"/>
            <p:cNvSpPr>
              <a:spLocks noChangeShapeType="1"/>
            </p:cNvSpPr>
            <p:nvPr/>
          </p:nvSpPr>
          <p:spPr bwMode="auto">
            <a:xfrm flipH="1" flipV="1">
              <a:off x="2513" y="2409"/>
              <a:ext cx="227" cy="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2" name="Text Box 16"/>
            <p:cNvSpPr txBox="1">
              <a:spLocks noChangeArrowheads="1"/>
            </p:cNvSpPr>
            <p:nvPr/>
          </p:nvSpPr>
          <p:spPr bwMode="auto">
            <a:xfrm>
              <a:off x="3836" y="3434"/>
              <a:ext cx="295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fr-FR" altLang="ja-JP" sz="1400">
                  <a:latin typeface="Times New Roman" pitchFamily="18" charset="0"/>
                  <a:ea typeface="MS PGothic" pitchFamily="34" charset="-128"/>
                </a:rPr>
                <a:t>Z</a:t>
              </a:r>
              <a:endParaRPr kumimoji="0" lang="fr-FR" altLang="ja-JP" sz="1400">
                <a:ea typeface="MS PGothic" pitchFamily="34" charset="-128"/>
              </a:endParaRPr>
            </a:p>
          </p:txBody>
        </p:sp>
        <p:sp>
          <p:nvSpPr>
            <p:cNvPr id="22543" name="Text Box 17"/>
            <p:cNvSpPr txBox="1">
              <a:spLocks noChangeArrowheads="1"/>
            </p:cNvSpPr>
            <p:nvPr/>
          </p:nvSpPr>
          <p:spPr bwMode="auto">
            <a:xfrm>
              <a:off x="1392" y="1841"/>
              <a:ext cx="767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fr-FR" altLang="ja-JP" sz="1400">
                  <a:latin typeface="Arial" pitchFamily="34" charset="0"/>
                  <a:ea typeface="MS PGothic" pitchFamily="34" charset="-128"/>
                </a:rPr>
                <a:t>Energy</a:t>
              </a:r>
              <a:endParaRPr kumimoji="0" lang="fr-FR" altLang="ja-JP" sz="1400">
                <a:ea typeface="MS PGothic" pitchFamily="34" charset="-128"/>
              </a:endParaRPr>
            </a:p>
          </p:txBody>
        </p:sp>
        <p:sp>
          <p:nvSpPr>
            <p:cNvPr id="22544" name="Line 18"/>
            <p:cNvSpPr>
              <a:spLocks noChangeShapeType="1"/>
            </p:cNvSpPr>
            <p:nvPr/>
          </p:nvSpPr>
          <p:spPr bwMode="auto">
            <a:xfrm>
              <a:off x="2112" y="3535"/>
              <a:ext cx="0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5" name="Line 19"/>
            <p:cNvSpPr>
              <a:spLocks noChangeShapeType="1"/>
            </p:cNvSpPr>
            <p:nvPr/>
          </p:nvSpPr>
          <p:spPr bwMode="auto">
            <a:xfrm>
              <a:off x="2736" y="3535"/>
              <a:ext cx="0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6" name="Line 20"/>
            <p:cNvSpPr>
              <a:spLocks noChangeShapeType="1"/>
            </p:cNvSpPr>
            <p:nvPr/>
          </p:nvSpPr>
          <p:spPr bwMode="auto">
            <a:xfrm>
              <a:off x="3360" y="3535"/>
              <a:ext cx="0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7" name="Text Box 21"/>
            <p:cNvSpPr txBox="1">
              <a:spLocks noChangeArrowheads="1"/>
            </p:cNvSpPr>
            <p:nvPr/>
          </p:nvSpPr>
          <p:spPr bwMode="auto">
            <a:xfrm>
              <a:off x="2020" y="3639"/>
              <a:ext cx="295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fr-FR" altLang="ja-JP" sz="1400">
                  <a:latin typeface="Times New Roman" pitchFamily="18" charset="0"/>
                  <a:ea typeface="MS PGothic" pitchFamily="34" charset="-128"/>
                </a:rPr>
                <a:t>Z</a:t>
              </a:r>
              <a:endParaRPr kumimoji="0" lang="fr-FR" altLang="ja-JP" sz="1400">
                <a:ea typeface="MS PGothic" pitchFamily="34" charset="-128"/>
              </a:endParaRPr>
            </a:p>
          </p:txBody>
        </p:sp>
        <p:sp>
          <p:nvSpPr>
            <p:cNvPr id="22548" name="Text Box 22"/>
            <p:cNvSpPr txBox="1">
              <a:spLocks noChangeArrowheads="1"/>
            </p:cNvSpPr>
            <p:nvPr/>
          </p:nvSpPr>
          <p:spPr bwMode="auto">
            <a:xfrm>
              <a:off x="2596" y="3653"/>
              <a:ext cx="481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fr-FR" altLang="ja-JP" sz="1400">
                  <a:latin typeface="Times New Roman" pitchFamily="18" charset="0"/>
                  <a:ea typeface="MS PGothic" pitchFamily="34" charset="-128"/>
                </a:rPr>
                <a:t>Z+1</a:t>
              </a:r>
              <a:endParaRPr kumimoji="0" lang="fr-FR" altLang="ja-JP" sz="1400">
                <a:ea typeface="MS PGothic" pitchFamily="34" charset="-128"/>
              </a:endParaRPr>
            </a:p>
          </p:txBody>
        </p:sp>
        <p:sp>
          <p:nvSpPr>
            <p:cNvPr id="22549" name="Text Box 23"/>
            <p:cNvSpPr txBox="1">
              <a:spLocks noChangeArrowheads="1"/>
            </p:cNvSpPr>
            <p:nvPr/>
          </p:nvSpPr>
          <p:spPr bwMode="auto">
            <a:xfrm>
              <a:off x="3220" y="3653"/>
              <a:ext cx="481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fr-FR" altLang="ja-JP" sz="1400">
                  <a:latin typeface="Times New Roman" pitchFamily="18" charset="0"/>
                  <a:ea typeface="MS PGothic" pitchFamily="34" charset="-128"/>
                </a:rPr>
                <a:t>Z+2</a:t>
              </a:r>
              <a:endParaRPr kumimoji="0" lang="fr-FR" altLang="ja-JP" sz="1400">
                <a:ea typeface="MS PGothic" pitchFamily="34" charset="-128"/>
              </a:endParaRPr>
            </a:p>
          </p:txBody>
        </p:sp>
        <p:sp>
          <p:nvSpPr>
            <p:cNvPr id="22550" name="Line 24"/>
            <p:cNvSpPr>
              <a:spLocks noChangeShapeType="1"/>
            </p:cNvSpPr>
            <p:nvPr/>
          </p:nvSpPr>
          <p:spPr bwMode="auto">
            <a:xfrm>
              <a:off x="1591" y="2636"/>
              <a:ext cx="0" cy="764"/>
            </a:xfrm>
            <a:prstGeom prst="line">
              <a:avLst/>
            </a:prstGeom>
            <a:noFill/>
            <a:ln w="9525">
              <a:solidFill>
                <a:srgbClr val="990033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51" name="Text Box 25"/>
            <p:cNvSpPr txBox="1">
              <a:spLocks noChangeArrowheads="1"/>
            </p:cNvSpPr>
            <p:nvPr/>
          </p:nvSpPr>
          <p:spPr bwMode="auto">
            <a:xfrm>
              <a:off x="1120" y="2842"/>
              <a:ext cx="753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fr-FR" altLang="ja-JP" sz="1400" b="1">
                  <a:solidFill>
                    <a:srgbClr val="990033"/>
                  </a:solidFill>
                  <a:latin typeface="Times New Roman" pitchFamily="18" charset="0"/>
                  <a:ea typeface="MS PGothic" pitchFamily="34" charset="-128"/>
                </a:rPr>
                <a:t>Q</a:t>
              </a:r>
              <a:r>
                <a:rPr kumimoji="0" lang="fr-FR" altLang="ja-JP" sz="1400" b="1" baseline="-25000">
                  <a:solidFill>
                    <a:srgbClr val="990033"/>
                  </a:solidFill>
                  <a:latin typeface="Symbol" pitchFamily="18" charset="2"/>
                  <a:ea typeface="MS PGothic" pitchFamily="34" charset="-128"/>
                </a:rPr>
                <a:t>bb</a:t>
              </a:r>
              <a:endParaRPr kumimoji="0" lang="fr-FR" altLang="ja-JP" sz="1400" b="1" baseline="-25000">
                <a:solidFill>
                  <a:srgbClr val="990033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2552" name="Line 26"/>
            <p:cNvSpPr>
              <a:spLocks noChangeShapeType="1"/>
            </p:cNvSpPr>
            <p:nvPr/>
          </p:nvSpPr>
          <p:spPr bwMode="auto">
            <a:xfrm flipH="1">
              <a:off x="1680" y="342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53" name="Text Box 27"/>
            <p:cNvSpPr txBox="1">
              <a:spLocks noChangeArrowheads="1"/>
            </p:cNvSpPr>
            <p:nvPr/>
          </p:nvSpPr>
          <p:spPr bwMode="auto">
            <a:xfrm>
              <a:off x="1920" y="2329"/>
              <a:ext cx="3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/>
              <a:r>
                <a:rPr kumimoji="0" lang="fr-FR" altLang="ja-JP" sz="1400" b="1" baseline="30000">
                  <a:solidFill>
                    <a:srgbClr val="990033"/>
                  </a:solidFill>
                  <a:latin typeface="Times New Roman" pitchFamily="18" charset="0"/>
                  <a:ea typeface="MS PGothic" pitchFamily="34" charset="-128"/>
                </a:rPr>
                <a:t>100</a:t>
              </a:r>
              <a:r>
                <a:rPr kumimoji="0" lang="fr-FR" altLang="ja-JP" sz="1400" b="1">
                  <a:solidFill>
                    <a:srgbClr val="990033"/>
                  </a:solidFill>
                  <a:latin typeface="Times New Roman" pitchFamily="18" charset="0"/>
                  <a:ea typeface="MS PGothic" pitchFamily="34" charset="-128"/>
                </a:rPr>
                <a:t>Mo</a:t>
              </a:r>
              <a:endParaRPr kumimoji="0" lang="fr-FR" altLang="ja-JP" sz="1400" b="1" baseline="30000">
                <a:solidFill>
                  <a:srgbClr val="990033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2554" name="Text Box 28"/>
            <p:cNvSpPr txBox="1">
              <a:spLocks noChangeArrowheads="1"/>
            </p:cNvSpPr>
            <p:nvPr/>
          </p:nvSpPr>
          <p:spPr bwMode="auto">
            <a:xfrm>
              <a:off x="3163" y="3198"/>
              <a:ext cx="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/>
              <a:r>
                <a:rPr kumimoji="0" lang="en-US" altLang="ko-KR" sz="1400" b="1" baseline="30000">
                  <a:solidFill>
                    <a:srgbClr val="990033"/>
                  </a:solidFill>
                  <a:latin typeface="Times New Roman" pitchFamily="18" charset="0"/>
                </a:rPr>
                <a:t>100</a:t>
              </a:r>
              <a:r>
                <a:rPr kumimoji="0" lang="en-US" altLang="ko-KR" sz="1400" b="1">
                  <a:solidFill>
                    <a:srgbClr val="990033"/>
                  </a:solidFill>
                  <a:latin typeface="Times New Roman" pitchFamily="18" charset="0"/>
                </a:rPr>
                <a:t>Ru</a:t>
              </a:r>
              <a:endParaRPr kumimoji="0" lang="fr-FR" altLang="ja-JP" sz="1400" b="1" baseline="30000">
                <a:solidFill>
                  <a:srgbClr val="990033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2555" name="Text Box 29"/>
            <p:cNvSpPr txBox="1">
              <a:spLocks noChangeArrowheads="1"/>
            </p:cNvSpPr>
            <p:nvPr/>
          </p:nvSpPr>
          <p:spPr bwMode="auto">
            <a:xfrm>
              <a:off x="2496" y="2010"/>
              <a:ext cx="3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/>
              <a:r>
                <a:rPr kumimoji="0" lang="en-US" altLang="ko-KR" sz="1400" b="1" baseline="30000">
                  <a:solidFill>
                    <a:srgbClr val="990033"/>
                  </a:solidFill>
                  <a:latin typeface="Times New Roman" pitchFamily="18" charset="0"/>
                </a:rPr>
                <a:t>100</a:t>
              </a:r>
              <a:r>
                <a:rPr kumimoji="0" lang="en-US" altLang="ko-KR" sz="1400" b="1">
                  <a:solidFill>
                    <a:srgbClr val="990033"/>
                  </a:solidFill>
                  <a:latin typeface="Times New Roman" pitchFamily="18" charset="0"/>
                </a:rPr>
                <a:t>Tc</a:t>
              </a:r>
              <a:endParaRPr kumimoji="0" lang="fr-FR" altLang="ja-JP" sz="1400" b="1" baseline="30000">
                <a:solidFill>
                  <a:srgbClr val="990033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2556" name="Line 30"/>
            <p:cNvSpPr>
              <a:spLocks noChangeShapeType="1"/>
            </p:cNvSpPr>
            <p:nvPr/>
          </p:nvSpPr>
          <p:spPr bwMode="auto">
            <a:xfrm flipH="1">
              <a:off x="1680" y="257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CaMoO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 crystal development</a:t>
            </a:r>
            <a:endParaRPr lang="ko-KR" altLang="en-US" dirty="0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995363"/>
            <a:ext cx="8215312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Crystal Characteristics</a:t>
            </a:r>
            <a:endParaRPr lang="ko-KR" altLang="en-US" dirty="0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1143000"/>
            <a:ext cx="3643312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214438"/>
            <a:ext cx="49768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925" y="857250"/>
            <a:ext cx="441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171950"/>
            <a:ext cx="85439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Enrichment &amp; Depletion</a:t>
            </a:r>
            <a:endParaRPr lang="ko-KR" altLang="en-US" dirty="0" smtClean="0"/>
          </a:p>
        </p:txBody>
      </p:sp>
      <p:pic>
        <p:nvPicPr>
          <p:cNvPr id="26627" name="Picture 16" descr="cmo5_allpl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286000"/>
            <a:ext cx="38623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500063" y="1428750"/>
            <a:ext cx="79676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>
                <a:latin typeface="Verdana" pitchFamily="34" charset="0"/>
              </a:rPr>
              <a:t>Mo-100 enrichemeinet : 96.1%</a:t>
            </a:r>
          </a:p>
          <a:p>
            <a:r>
              <a:rPr lang="en-US" altLang="ko-KR" sz="2000">
                <a:latin typeface="Verdana" pitchFamily="34" charset="0"/>
              </a:rPr>
              <a:t>Ca-48 depletion &lt; 0.001% (Nantural abundance is 0.187%)</a:t>
            </a:r>
          </a:p>
          <a:p>
            <a:endParaRPr lang="ko-KR" altLang="en-US" sz="2000">
              <a:latin typeface="Verdana" pitchFamily="34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500063" y="5429250"/>
            <a:ext cx="455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Verdana" pitchFamily="34" charset="0"/>
              </a:rPr>
              <a:t>Depleted Ca : ~ 30 kg available</a:t>
            </a:r>
          </a:p>
          <a:p>
            <a:r>
              <a:rPr lang="en-US" altLang="ko-KR">
                <a:latin typeface="Verdana" pitchFamily="34" charset="0"/>
                <a:sym typeface="Wingdings" pitchFamily="2" charset="2"/>
              </a:rPr>
              <a:t> Good for 100 kg CaMooO4 crystals</a:t>
            </a:r>
            <a:endParaRPr lang="ko-KR" altLang="en-US">
              <a:latin typeface="Verdana" pitchFamily="34" charset="0"/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757488"/>
            <a:ext cx="5286375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3857625"/>
            <a:ext cx="52911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ko-KR" sz="2800" baseline="30000" dirty="0" smtClean="0">
                <a:solidFill>
                  <a:schemeClr val="accent6">
                    <a:lumMod val="50000"/>
                  </a:schemeClr>
                </a:solidFill>
              </a:rPr>
              <a:t>48</a:t>
            </a:r>
            <a:r>
              <a:rPr lang="en-US" altLang="ko-KR" sz="2800" dirty="0" smtClean="0">
                <a:solidFill>
                  <a:schemeClr val="accent6">
                    <a:lumMod val="50000"/>
                  </a:schemeClr>
                </a:solidFill>
              </a:rPr>
              <a:t>Ca Enrichment/Depletion at KAERI</a:t>
            </a:r>
            <a:r>
              <a:rPr lang="en-US" altLang="ko-KR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altLang="ko-KR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altLang="ko-KR" sz="2000" dirty="0" smtClean="0">
                <a:solidFill>
                  <a:schemeClr val="accent6">
                    <a:lumMod val="50000"/>
                  </a:schemeClr>
                </a:solidFill>
              </a:rPr>
              <a:t>(Korea Atomic Energy Research Institute)</a:t>
            </a:r>
            <a:endParaRPr lang="en-US" altLang="ko-KR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052" name="Group 771"/>
          <p:cNvGrpSpPr>
            <a:grpSpLocks/>
          </p:cNvGrpSpPr>
          <p:nvPr/>
        </p:nvGrpSpPr>
        <p:grpSpPr bwMode="auto">
          <a:xfrm>
            <a:off x="642938" y="3405188"/>
            <a:ext cx="3929062" cy="2835275"/>
            <a:chOff x="1519" y="2079"/>
            <a:chExt cx="2903" cy="2159"/>
          </a:xfrm>
        </p:grpSpPr>
        <p:sp>
          <p:nvSpPr>
            <p:cNvPr id="2054" name="Rectangle 592"/>
            <p:cNvSpPr>
              <a:spLocks noChangeArrowheads="1"/>
            </p:cNvSpPr>
            <p:nvPr/>
          </p:nvSpPr>
          <p:spPr bwMode="auto">
            <a:xfrm>
              <a:off x="1519" y="2152"/>
              <a:ext cx="2903" cy="208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5" name="Freeform 593"/>
            <p:cNvSpPr>
              <a:spLocks/>
            </p:cNvSpPr>
            <p:nvPr/>
          </p:nvSpPr>
          <p:spPr bwMode="auto">
            <a:xfrm>
              <a:off x="2172" y="2079"/>
              <a:ext cx="781" cy="522"/>
            </a:xfrm>
            <a:custGeom>
              <a:avLst/>
              <a:gdLst>
                <a:gd name="T0" fmla="*/ 573 w 912"/>
                <a:gd name="T1" fmla="*/ 0 h 624"/>
                <a:gd name="T2" fmla="*/ 573 w 912"/>
                <a:gd name="T3" fmla="*/ 28 h 624"/>
                <a:gd name="T4" fmla="*/ 361 w 912"/>
                <a:gd name="T5" fmla="*/ 253 h 624"/>
                <a:gd name="T6" fmla="*/ 0 w 912"/>
                <a:gd name="T7" fmla="*/ 366 h 624"/>
                <a:gd name="T8" fmla="*/ 0 w 912"/>
                <a:gd name="T9" fmla="*/ 337 h 624"/>
                <a:gd name="T10" fmla="*/ 241 w 912"/>
                <a:gd name="T11" fmla="*/ 56 h 624"/>
                <a:gd name="T12" fmla="*/ 573 w 912"/>
                <a:gd name="T13" fmla="*/ 0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2"/>
                <a:gd name="T22" fmla="*/ 0 h 624"/>
                <a:gd name="T23" fmla="*/ 912 w 912"/>
                <a:gd name="T24" fmla="*/ 624 h 6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2" h="624">
                  <a:moveTo>
                    <a:pt x="912" y="0"/>
                  </a:moveTo>
                  <a:lnTo>
                    <a:pt x="912" y="48"/>
                  </a:lnTo>
                  <a:lnTo>
                    <a:pt x="576" y="432"/>
                  </a:lnTo>
                  <a:lnTo>
                    <a:pt x="0" y="624"/>
                  </a:lnTo>
                  <a:lnTo>
                    <a:pt x="0" y="576"/>
                  </a:lnTo>
                  <a:lnTo>
                    <a:pt x="384" y="96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6" name="Oval 594"/>
            <p:cNvSpPr>
              <a:spLocks noChangeArrowheads="1"/>
            </p:cNvSpPr>
            <p:nvPr/>
          </p:nvSpPr>
          <p:spPr bwMode="auto">
            <a:xfrm>
              <a:off x="3076" y="3084"/>
              <a:ext cx="81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7" name="Oval 595"/>
            <p:cNvSpPr>
              <a:spLocks noChangeArrowheads="1"/>
            </p:cNvSpPr>
            <p:nvPr/>
          </p:nvSpPr>
          <p:spPr bwMode="auto">
            <a:xfrm>
              <a:off x="3157" y="304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8" name="Oval 596"/>
            <p:cNvSpPr>
              <a:spLocks noChangeArrowheads="1"/>
            </p:cNvSpPr>
            <p:nvPr/>
          </p:nvSpPr>
          <p:spPr bwMode="auto">
            <a:xfrm>
              <a:off x="3240" y="3084"/>
              <a:ext cx="84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9" name="Oval 597"/>
            <p:cNvSpPr>
              <a:spLocks noChangeArrowheads="1"/>
            </p:cNvSpPr>
            <p:nvPr/>
          </p:nvSpPr>
          <p:spPr bwMode="auto">
            <a:xfrm>
              <a:off x="3364" y="300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0" name="Oval 598"/>
            <p:cNvSpPr>
              <a:spLocks noChangeArrowheads="1"/>
            </p:cNvSpPr>
            <p:nvPr/>
          </p:nvSpPr>
          <p:spPr bwMode="auto">
            <a:xfrm>
              <a:off x="3240" y="3003"/>
              <a:ext cx="84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1" name="Oval 599"/>
            <p:cNvSpPr>
              <a:spLocks noChangeArrowheads="1"/>
            </p:cNvSpPr>
            <p:nvPr/>
          </p:nvSpPr>
          <p:spPr bwMode="auto">
            <a:xfrm>
              <a:off x="3324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2" name="Oval 600"/>
            <p:cNvSpPr>
              <a:spLocks noChangeArrowheads="1"/>
            </p:cNvSpPr>
            <p:nvPr/>
          </p:nvSpPr>
          <p:spPr bwMode="auto">
            <a:xfrm>
              <a:off x="3485" y="300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3" name="Oval 601"/>
            <p:cNvSpPr>
              <a:spLocks noChangeArrowheads="1"/>
            </p:cNvSpPr>
            <p:nvPr/>
          </p:nvSpPr>
          <p:spPr bwMode="auto">
            <a:xfrm>
              <a:off x="3485" y="3084"/>
              <a:ext cx="83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4" name="Oval 602"/>
            <p:cNvSpPr>
              <a:spLocks noChangeArrowheads="1"/>
            </p:cNvSpPr>
            <p:nvPr/>
          </p:nvSpPr>
          <p:spPr bwMode="auto">
            <a:xfrm>
              <a:off x="3568" y="3084"/>
              <a:ext cx="84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5" name="Oval 603"/>
            <p:cNvSpPr>
              <a:spLocks noChangeArrowheads="1"/>
            </p:cNvSpPr>
            <p:nvPr/>
          </p:nvSpPr>
          <p:spPr bwMode="auto">
            <a:xfrm>
              <a:off x="3610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6" name="Oval 604"/>
            <p:cNvSpPr>
              <a:spLocks noChangeArrowheads="1"/>
            </p:cNvSpPr>
            <p:nvPr/>
          </p:nvSpPr>
          <p:spPr bwMode="auto">
            <a:xfrm>
              <a:off x="3610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7" name="Oval 605"/>
            <p:cNvSpPr>
              <a:spLocks noChangeArrowheads="1"/>
            </p:cNvSpPr>
            <p:nvPr/>
          </p:nvSpPr>
          <p:spPr bwMode="auto">
            <a:xfrm>
              <a:off x="2953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8" name="Oval 606"/>
            <p:cNvSpPr>
              <a:spLocks noChangeArrowheads="1"/>
            </p:cNvSpPr>
            <p:nvPr/>
          </p:nvSpPr>
          <p:spPr bwMode="auto">
            <a:xfrm>
              <a:off x="2993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9" name="Oval 607"/>
            <p:cNvSpPr>
              <a:spLocks noChangeArrowheads="1"/>
            </p:cNvSpPr>
            <p:nvPr/>
          </p:nvSpPr>
          <p:spPr bwMode="auto">
            <a:xfrm>
              <a:off x="3117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0" name="Oval 608"/>
            <p:cNvSpPr>
              <a:spLocks noChangeArrowheads="1"/>
            </p:cNvSpPr>
            <p:nvPr/>
          </p:nvSpPr>
          <p:spPr bwMode="auto">
            <a:xfrm>
              <a:off x="3199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1" name="Oval 609"/>
            <p:cNvSpPr>
              <a:spLocks noChangeArrowheads="1"/>
            </p:cNvSpPr>
            <p:nvPr/>
          </p:nvSpPr>
          <p:spPr bwMode="auto">
            <a:xfrm>
              <a:off x="3199" y="296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2" name="Oval 610"/>
            <p:cNvSpPr>
              <a:spLocks noChangeArrowheads="1"/>
            </p:cNvSpPr>
            <p:nvPr/>
          </p:nvSpPr>
          <p:spPr bwMode="auto">
            <a:xfrm>
              <a:off x="3364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3" name="Oval 611"/>
            <p:cNvSpPr>
              <a:spLocks noChangeArrowheads="1"/>
            </p:cNvSpPr>
            <p:nvPr/>
          </p:nvSpPr>
          <p:spPr bwMode="auto">
            <a:xfrm>
              <a:off x="3610" y="3124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4" name="Oval 612"/>
            <p:cNvSpPr>
              <a:spLocks noChangeArrowheads="1"/>
            </p:cNvSpPr>
            <p:nvPr/>
          </p:nvSpPr>
          <p:spPr bwMode="auto">
            <a:xfrm>
              <a:off x="2828" y="296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5" name="Oval 613"/>
            <p:cNvSpPr>
              <a:spLocks noChangeArrowheads="1"/>
            </p:cNvSpPr>
            <p:nvPr/>
          </p:nvSpPr>
          <p:spPr bwMode="auto">
            <a:xfrm>
              <a:off x="2828" y="300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6" name="Oval 614"/>
            <p:cNvSpPr>
              <a:spLocks noChangeArrowheads="1"/>
            </p:cNvSpPr>
            <p:nvPr/>
          </p:nvSpPr>
          <p:spPr bwMode="auto">
            <a:xfrm>
              <a:off x="2911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7" name="Oval 615"/>
            <p:cNvSpPr>
              <a:spLocks noChangeArrowheads="1"/>
            </p:cNvSpPr>
            <p:nvPr/>
          </p:nvSpPr>
          <p:spPr bwMode="auto">
            <a:xfrm>
              <a:off x="2748" y="2964"/>
              <a:ext cx="80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8" name="Oval 616"/>
            <p:cNvSpPr>
              <a:spLocks noChangeArrowheads="1"/>
            </p:cNvSpPr>
            <p:nvPr/>
          </p:nvSpPr>
          <p:spPr bwMode="auto">
            <a:xfrm>
              <a:off x="2625" y="2964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9" name="Oval 617"/>
            <p:cNvSpPr>
              <a:spLocks noChangeArrowheads="1"/>
            </p:cNvSpPr>
            <p:nvPr/>
          </p:nvSpPr>
          <p:spPr bwMode="auto">
            <a:xfrm>
              <a:off x="2542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0" name="Oval 618"/>
            <p:cNvSpPr>
              <a:spLocks noChangeArrowheads="1"/>
            </p:cNvSpPr>
            <p:nvPr/>
          </p:nvSpPr>
          <p:spPr bwMode="auto">
            <a:xfrm>
              <a:off x="2419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1" name="Oval 619"/>
            <p:cNvSpPr>
              <a:spLocks noChangeArrowheads="1"/>
            </p:cNvSpPr>
            <p:nvPr/>
          </p:nvSpPr>
          <p:spPr bwMode="auto">
            <a:xfrm>
              <a:off x="2336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2" name="Oval 620"/>
            <p:cNvSpPr>
              <a:spLocks noChangeArrowheads="1"/>
            </p:cNvSpPr>
            <p:nvPr/>
          </p:nvSpPr>
          <p:spPr bwMode="auto">
            <a:xfrm>
              <a:off x="2213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3" name="Oval 621"/>
            <p:cNvSpPr>
              <a:spLocks noChangeArrowheads="1"/>
            </p:cNvSpPr>
            <p:nvPr/>
          </p:nvSpPr>
          <p:spPr bwMode="auto">
            <a:xfrm>
              <a:off x="2172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63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4" name="Oval 622"/>
            <p:cNvSpPr>
              <a:spLocks noChangeArrowheads="1"/>
            </p:cNvSpPr>
            <p:nvPr/>
          </p:nvSpPr>
          <p:spPr bwMode="auto">
            <a:xfrm>
              <a:off x="2172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5" name="Oval 623"/>
            <p:cNvSpPr>
              <a:spLocks noChangeArrowheads="1"/>
            </p:cNvSpPr>
            <p:nvPr/>
          </p:nvSpPr>
          <p:spPr bwMode="auto">
            <a:xfrm>
              <a:off x="2296" y="2803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6" name="Oval 624"/>
            <p:cNvSpPr>
              <a:spLocks noChangeArrowheads="1"/>
            </p:cNvSpPr>
            <p:nvPr/>
          </p:nvSpPr>
          <p:spPr bwMode="auto">
            <a:xfrm>
              <a:off x="1967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7" name="Oval 625"/>
            <p:cNvSpPr>
              <a:spLocks noChangeArrowheads="1"/>
            </p:cNvSpPr>
            <p:nvPr/>
          </p:nvSpPr>
          <p:spPr bwMode="auto">
            <a:xfrm>
              <a:off x="2091" y="2842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8" name="Oval 626"/>
            <p:cNvSpPr>
              <a:spLocks noChangeArrowheads="1"/>
            </p:cNvSpPr>
            <p:nvPr/>
          </p:nvSpPr>
          <p:spPr bwMode="auto">
            <a:xfrm>
              <a:off x="2008" y="2842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9" name="Oval 627"/>
            <p:cNvSpPr>
              <a:spLocks noChangeArrowheads="1"/>
            </p:cNvSpPr>
            <p:nvPr/>
          </p:nvSpPr>
          <p:spPr bwMode="auto">
            <a:xfrm>
              <a:off x="1884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90" name="Oval 628"/>
            <p:cNvSpPr>
              <a:spLocks noChangeArrowheads="1"/>
            </p:cNvSpPr>
            <p:nvPr/>
          </p:nvSpPr>
          <p:spPr bwMode="auto">
            <a:xfrm>
              <a:off x="2091" y="2922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91" name="Oval 629"/>
            <p:cNvSpPr>
              <a:spLocks noChangeArrowheads="1"/>
            </p:cNvSpPr>
            <p:nvPr/>
          </p:nvSpPr>
          <p:spPr bwMode="auto">
            <a:xfrm>
              <a:off x="2542" y="2681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2" name="Oval 630"/>
            <p:cNvSpPr>
              <a:spLocks noChangeArrowheads="1"/>
            </p:cNvSpPr>
            <p:nvPr/>
          </p:nvSpPr>
          <p:spPr bwMode="auto">
            <a:xfrm>
              <a:off x="2666" y="2762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3" name="Oval 631"/>
            <p:cNvSpPr>
              <a:spLocks noChangeArrowheads="1"/>
            </p:cNvSpPr>
            <p:nvPr/>
          </p:nvSpPr>
          <p:spPr bwMode="auto">
            <a:xfrm>
              <a:off x="2706" y="288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4" name="Oval 632"/>
            <p:cNvSpPr>
              <a:spLocks noChangeArrowheads="1"/>
            </p:cNvSpPr>
            <p:nvPr/>
          </p:nvSpPr>
          <p:spPr bwMode="auto">
            <a:xfrm>
              <a:off x="2625" y="2601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5" name="Oval 633"/>
            <p:cNvSpPr>
              <a:spLocks noChangeArrowheads="1"/>
            </p:cNvSpPr>
            <p:nvPr/>
          </p:nvSpPr>
          <p:spPr bwMode="auto">
            <a:xfrm>
              <a:off x="2502" y="2521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6" name="Oval 634"/>
            <p:cNvSpPr>
              <a:spLocks noChangeArrowheads="1"/>
            </p:cNvSpPr>
            <p:nvPr/>
          </p:nvSpPr>
          <p:spPr bwMode="auto">
            <a:xfrm>
              <a:off x="2625" y="2199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7" name="Oval 635"/>
            <p:cNvSpPr>
              <a:spLocks noChangeArrowheads="1"/>
            </p:cNvSpPr>
            <p:nvPr/>
          </p:nvSpPr>
          <p:spPr bwMode="auto">
            <a:xfrm>
              <a:off x="2583" y="2240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8" name="Oval 636"/>
            <p:cNvSpPr>
              <a:spLocks noChangeArrowheads="1"/>
            </p:cNvSpPr>
            <p:nvPr/>
          </p:nvSpPr>
          <p:spPr bwMode="auto">
            <a:xfrm>
              <a:off x="2502" y="2240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099" name="Oval 637"/>
            <p:cNvSpPr>
              <a:spLocks noChangeArrowheads="1"/>
            </p:cNvSpPr>
            <p:nvPr/>
          </p:nvSpPr>
          <p:spPr bwMode="auto">
            <a:xfrm>
              <a:off x="2336" y="2440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0" name="Oval 638"/>
            <p:cNvSpPr>
              <a:spLocks noChangeArrowheads="1"/>
            </p:cNvSpPr>
            <p:nvPr/>
          </p:nvSpPr>
          <p:spPr bwMode="auto">
            <a:xfrm>
              <a:off x="2419" y="2360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1" name="Oval 639"/>
            <p:cNvSpPr>
              <a:spLocks noChangeArrowheads="1"/>
            </p:cNvSpPr>
            <p:nvPr/>
          </p:nvSpPr>
          <p:spPr bwMode="auto">
            <a:xfrm>
              <a:off x="2583" y="2320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2" name="Oval 640"/>
            <p:cNvSpPr>
              <a:spLocks noChangeArrowheads="1"/>
            </p:cNvSpPr>
            <p:nvPr/>
          </p:nvSpPr>
          <p:spPr bwMode="auto">
            <a:xfrm>
              <a:off x="2502" y="2401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3" name="Oval 641"/>
            <p:cNvSpPr>
              <a:spLocks noChangeArrowheads="1"/>
            </p:cNvSpPr>
            <p:nvPr/>
          </p:nvSpPr>
          <p:spPr bwMode="auto">
            <a:xfrm>
              <a:off x="2296" y="2481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4" name="Oval 642"/>
            <p:cNvSpPr>
              <a:spLocks noChangeArrowheads="1"/>
            </p:cNvSpPr>
            <p:nvPr/>
          </p:nvSpPr>
          <p:spPr bwMode="auto">
            <a:xfrm>
              <a:off x="2419" y="2561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5" name="Oval 643"/>
            <p:cNvSpPr>
              <a:spLocks noChangeArrowheads="1"/>
            </p:cNvSpPr>
            <p:nvPr/>
          </p:nvSpPr>
          <p:spPr bwMode="auto">
            <a:xfrm>
              <a:off x="2666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6" name="Oval 644"/>
            <p:cNvSpPr>
              <a:spLocks noChangeArrowheads="1"/>
            </p:cNvSpPr>
            <p:nvPr/>
          </p:nvSpPr>
          <p:spPr bwMode="auto">
            <a:xfrm>
              <a:off x="2828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07" name="Oval 645"/>
            <p:cNvSpPr>
              <a:spLocks noChangeArrowheads="1"/>
            </p:cNvSpPr>
            <p:nvPr/>
          </p:nvSpPr>
          <p:spPr bwMode="auto">
            <a:xfrm>
              <a:off x="3406" y="2964"/>
              <a:ext cx="79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08" name="Oval 646"/>
            <p:cNvSpPr>
              <a:spLocks noChangeArrowheads="1"/>
            </p:cNvSpPr>
            <p:nvPr/>
          </p:nvSpPr>
          <p:spPr bwMode="auto">
            <a:xfrm>
              <a:off x="2911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09" name="Oval 647"/>
            <p:cNvSpPr>
              <a:spLocks noChangeArrowheads="1"/>
            </p:cNvSpPr>
            <p:nvPr/>
          </p:nvSpPr>
          <p:spPr bwMode="auto">
            <a:xfrm>
              <a:off x="2911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0" name="Oval 648"/>
            <p:cNvSpPr>
              <a:spLocks noChangeArrowheads="1"/>
            </p:cNvSpPr>
            <p:nvPr/>
          </p:nvSpPr>
          <p:spPr bwMode="auto">
            <a:xfrm>
              <a:off x="3035" y="300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1" name="Oval 649"/>
            <p:cNvSpPr>
              <a:spLocks noChangeArrowheads="1"/>
            </p:cNvSpPr>
            <p:nvPr/>
          </p:nvSpPr>
          <p:spPr bwMode="auto">
            <a:xfrm>
              <a:off x="3406" y="2964"/>
              <a:ext cx="79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2" name="Oval 650"/>
            <p:cNvSpPr>
              <a:spLocks noChangeArrowheads="1"/>
            </p:cNvSpPr>
            <p:nvPr/>
          </p:nvSpPr>
          <p:spPr bwMode="auto">
            <a:xfrm>
              <a:off x="3406" y="3084"/>
              <a:ext cx="79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3" name="Oval 651"/>
            <p:cNvSpPr>
              <a:spLocks noChangeArrowheads="1"/>
            </p:cNvSpPr>
            <p:nvPr/>
          </p:nvSpPr>
          <p:spPr bwMode="auto">
            <a:xfrm>
              <a:off x="3240" y="2922"/>
              <a:ext cx="84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4" name="Oval 652"/>
            <p:cNvSpPr>
              <a:spLocks noChangeArrowheads="1"/>
            </p:cNvSpPr>
            <p:nvPr/>
          </p:nvSpPr>
          <p:spPr bwMode="auto">
            <a:xfrm>
              <a:off x="3485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5" name="Oval 653"/>
            <p:cNvSpPr>
              <a:spLocks noChangeArrowheads="1"/>
            </p:cNvSpPr>
            <p:nvPr/>
          </p:nvSpPr>
          <p:spPr bwMode="auto">
            <a:xfrm>
              <a:off x="3568" y="3163"/>
              <a:ext cx="84" cy="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Oval 654"/>
            <p:cNvSpPr>
              <a:spLocks noChangeArrowheads="1"/>
            </p:cNvSpPr>
            <p:nvPr/>
          </p:nvSpPr>
          <p:spPr bwMode="auto">
            <a:xfrm>
              <a:off x="3076" y="2883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7" name="Oval 655"/>
            <p:cNvSpPr>
              <a:spLocks noChangeArrowheads="1"/>
            </p:cNvSpPr>
            <p:nvPr/>
          </p:nvSpPr>
          <p:spPr bwMode="auto">
            <a:xfrm>
              <a:off x="3610" y="300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8" name="Oval 656"/>
            <p:cNvSpPr>
              <a:spLocks noChangeArrowheads="1"/>
            </p:cNvSpPr>
            <p:nvPr/>
          </p:nvSpPr>
          <p:spPr bwMode="auto">
            <a:xfrm>
              <a:off x="3282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9" name="Oval 657"/>
            <p:cNvSpPr>
              <a:spLocks noChangeArrowheads="1"/>
            </p:cNvSpPr>
            <p:nvPr/>
          </p:nvSpPr>
          <p:spPr bwMode="auto">
            <a:xfrm>
              <a:off x="1967" y="2842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0" name="Oval 658"/>
            <p:cNvSpPr>
              <a:spLocks noChangeArrowheads="1"/>
            </p:cNvSpPr>
            <p:nvPr/>
          </p:nvSpPr>
          <p:spPr bwMode="auto">
            <a:xfrm>
              <a:off x="2131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63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1" name="Oval 659"/>
            <p:cNvSpPr>
              <a:spLocks noChangeArrowheads="1"/>
            </p:cNvSpPr>
            <p:nvPr/>
          </p:nvSpPr>
          <p:spPr bwMode="auto">
            <a:xfrm>
              <a:off x="2377" y="296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2" name="Oval 660"/>
            <p:cNvSpPr>
              <a:spLocks noChangeArrowheads="1"/>
            </p:cNvSpPr>
            <p:nvPr/>
          </p:nvSpPr>
          <p:spPr bwMode="auto">
            <a:xfrm>
              <a:off x="2542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3" name="Oval 661"/>
            <p:cNvSpPr>
              <a:spLocks noChangeArrowheads="1"/>
            </p:cNvSpPr>
            <p:nvPr/>
          </p:nvSpPr>
          <p:spPr bwMode="auto">
            <a:xfrm>
              <a:off x="2953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4" name="Oval 662"/>
            <p:cNvSpPr>
              <a:spLocks noChangeArrowheads="1"/>
            </p:cNvSpPr>
            <p:nvPr/>
          </p:nvSpPr>
          <p:spPr bwMode="auto">
            <a:xfrm>
              <a:off x="3446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5" name="Oval 663"/>
            <p:cNvSpPr>
              <a:spLocks noChangeArrowheads="1"/>
            </p:cNvSpPr>
            <p:nvPr/>
          </p:nvSpPr>
          <p:spPr bwMode="auto">
            <a:xfrm>
              <a:off x="3406" y="3124"/>
              <a:ext cx="79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6" name="Oval 664"/>
            <p:cNvSpPr>
              <a:spLocks noChangeArrowheads="1"/>
            </p:cNvSpPr>
            <p:nvPr/>
          </p:nvSpPr>
          <p:spPr bwMode="auto">
            <a:xfrm>
              <a:off x="3446" y="288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7" name="Oval 665"/>
            <p:cNvSpPr>
              <a:spLocks noChangeArrowheads="1"/>
            </p:cNvSpPr>
            <p:nvPr/>
          </p:nvSpPr>
          <p:spPr bwMode="auto">
            <a:xfrm>
              <a:off x="2953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8" name="Oval 666"/>
            <p:cNvSpPr>
              <a:spLocks noChangeArrowheads="1"/>
            </p:cNvSpPr>
            <p:nvPr/>
          </p:nvSpPr>
          <p:spPr bwMode="auto">
            <a:xfrm>
              <a:off x="3282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9" name="Oval 667"/>
            <p:cNvSpPr>
              <a:spLocks noChangeArrowheads="1"/>
            </p:cNvSpPr>
            <p:nvPr/>
          </p:nvSpPr>
          <p:spPr bwMode="auto">
            <a:xfrm>
              <a:off x="3324" y="3084"/>
              <a:ext cx="82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30" name="Oval 668"/>
            <p:cNvSpPr>
              <a:spLocks noChangeArrowheads="1"/>
            </p:cNvSpPr>
            <p:nvPr/>
          </p:nvSpPr>
          <p:spPr bwMode="auto">
            <a:xfrm>
              <a:off x="3528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31" name="Oval 669"/>
            <p:cNvSpPr>
              <a:spLocks noChangeArrowheads="1"/>
            </p:cNvSpPr>
            <p:nvPr/>
          </p:nvSpPr>
          <p:spPr bwMode="auto">
            <a:xfrm>
              <a:off x="3652" y="3003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32" name="Oval 670"/>
            <p:cNvSpPr>
              <a:spLocks noChangeArrowheads="1"/>
            </p:cNvSpPr>
            <p:nvPr/>
          </p:nvSpPr>
          <p:spPr bwMode="auto">
            <a:xfrm>
              <a:off x="3157" y="300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33" name="Oval 671"/>
            <p:cNvSpPr>
              <a:spLocks noChangeArrowheads="1"/>
            </p:cNvSpPr>
            <p:nvPr/>
          </p:nvSpPr>
          <p:spPr bwMode="auto">
            <a:xfrm>
              <a:off x="2788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34" name="Oval 672"/>
            <p:cNvSpPr>
              <a:spLocks noChangeArrowheads="1"/>
            </p:cNvSpPr>
            <p:nvPr/>
          </p:nvSpPr>
          <p:spPr bwMode="auto">
            <a:xfrm>
              <a:off x="3568" y="3044"/>
              <a:ext cx="84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35" name="Oval 673"/>
            <p:cNvSpPr>
              <a:spLocks noChangeArrowheads="1"/>
            </p:cNvSpPr>
            <p:nvPr/>
          </p:nvSpPr>
          <p:spPr bwMode="auto">
            <a:xfrm>
              <a:off x="3154" y="2642"/>
              <a:ext cx="125" cy="120"/>
            </a:xfrm>
            <a:prstGeom prst="ellipse">
              <a:avLst/>
            </a:prstGeom>
            <a:solidFill>
              <a:srgbClr val="FF0066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36" name="Freeform 674"/>
            <p:cNvSpPr>
              <a:spLocks/>
            </p:cNvSpPr>
            <p:nvPr/>
          </p:nvSpPr>
          <p:spPr bwMode="auto">
            <a:xfrm>
              <a:off x="1844" y="3205"/>
              <a:ext cx="452" cy="361"/>
            </a:xfrm>
            <a:custGeom>
              <a:avLst/>
              <a:gdLst>
                <a:gd name="T0" fmla="*/ 0 w 528"/>
                <a:gd name="T1" fmla="*/ 84 h 432"/>
                <a:gd name="T2" fmla="*/ 181 w 528"/>
                <a:gd name="T3" fmla="*/ 0 h 432"/>
                <a:gd name="T4" fmla="*/ 331 w 528"/>
                <a:gd name="T5" fmla="*/ 28 h 432"/>
                <a:gd name="T6" fmla="*/ 331 w 528"/>
                <a:gd name="T7" fmla="*/ 140 h 432"/>
                <a:gd name="T8" fmla="*/ 150 w 528"/>
                <a:gd name="T9" fmla="*/ 252 h 432"/>
                <a:gd name="T10" fmla="*/ 0 w 528"/>
                <a:gd name="T11" fmla="*/ 224 h 432"/>
                <a:gd name="T12" fmla="*/ 0 w 528"/>
                <a:gd name="T13" fmla="*/ 84 h 4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8"/>
                <a:gd name="T22" fmla="*/ 0 h 432"/>
                <a:gd name="T23" fmla="*/ 528 w 528"/>
                <a:gd name="T24" fmla="*/ 432 h 4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8" h="432">
                  <a:moveTo>
                    <a:pt x="0" y="144"/>
                  </a:moveTo>
                  <a:lnTo>
                    <a:pt x="288" y="0"/>
                  </a:lnTo>
                  <a:lnTo>
                    <a:pt x="528" y="48"/>
                  </a:lnTo>
                  <a:lnTo>
                    <a:pt x="528" y="240"/>
                  </a:lnTo>
                  <a:lnTo>
                    <a:pt x="240" y="432"/>
                  </a:lnTo>
                  <a:lnTo>
                    <a:pt x="0" y="38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FF00FF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37" name="Line 675"/>
            <p:cNvSpPr>
              <a:spLocks noChangeShapeType="1"/>
            </p:cNvSpPr>
            <p:nvPr/>
          </p:nvSpPr>
          <p:spPr bwMode="auto">
            <a:xfrm flipV="1">
              <a:off x="2050" y="3365"/>
              <a:ext cx="0" cy="20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38" name="Line 676"/>
            <p:cNvSpPr>
              <a:spLocks noChangeShapeType="1"/>
            </p:cNvSpPr>
            <p:nvPr/>
          </p:nvSpPr>
          <p:spPr bwMode="auto">
            <a:xfrm>
              <a:off x="1844" y="3325"/>
              <a:ext cx="206" cy="4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39" name="Line 677"/>
            <p:cNvSpPr>
              <a:spLocks noChangeShapeType="1"/>
            </p:cNvSpPr>
            <p:nvPr/>
          </p:nvSpPr>
          <p:spPr bwMode="auto">
            <a:xfrm flipV="1">
              <a:off x="2050" y="3245"/>
              <a:ext cx="246" cy="12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40" name="Oval 678"/>
            <p:cNvSpPr>
              <a:spLocks noChangeArrowheads="1"/>
            </p:cNvSpPr>
            <p:nvPr/>
          </p:nvSpPr>
          <p:spPr bwMode="auto">
            <a:xfrm>
              <a:off x="2502" y="2320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1" name="Oval 679"/>
            <p:cNvSpPr>
              <a:spLocks noChangeArrowheads="1"/>
            </p:cNvSpPr>
            <p:nvPr/>
          </p:nvSpPr>
          <p:spPr bwMode="auto">
            <a:xfrm>
              <a:off x="2625" y="2279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2" name="Oval 680"/>
            <p:cNvSpPr>
              <a:spLocks noChangeArrowheads="1"/>
            </p:cNvSpPr>
            <p:nvPr/>
          </p:nvSpPr>
          <p:spPr bwMode="auto">
            <a:xfrm>
              <a:off x="2583" y="2158"/>
              <a:ext cx="83" cy="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3" name="Oval 681"/>
            <p:cNvSpPr>
              <a:spLocks noChangeArrowheads="1"/>
            </p:cNvSpPr>
            <p:nvPr/>
          </p:nvSpPr>
          <p:spPr bwMode="auto">
            <a:xfrm>
              <a:off x="2583" y="2360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4" name="Oval 682"/>
            <p:cNvSpPr>
              <a:spLocks noChangeArrowheads="1"/>
            </p:cNvSpPr>
            <p:nvPr/>
          </p:nvSpPr>
          <p:spPr bwMode="auto">
            <a:xfrm>
              <a:off x="2706" y="2199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5" name="Oval 683"/>
            <p:cNvSpPr>
              <a:spLocks noChangeArrowheads="1"/>
            </p:cNvSpPr>
            <p:nvPr/>
          </p:nvSpPr>
          <p:spPr bwMode="auto">
            <a:xfrm>
              <a:off x="2666" y="2158"/>
              <a:ext cx="82" cy="8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6" name="Oval 684"/>
            <p:cNvSpPr>
              <a:spLocks noChangeArrowheads="1"/>
            </p:cNvSpPr>
            <p:nvPr/>
          </p:nvSpPr>
          <p:spPr bwMode="auto">
            <a:xfrm>
              <a:off x="2419" y="2401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7" name="Oval 685"/>
            <p:cNvSpPr>
              <a:spLocks noChangeArrowheads="1"/>
            </p:cNvSpPr>
            <p:nvPr/>
          </p:nvSpPr>
          <p:spPr bwMode="auto">
            <a:xfrm>
              <a:off x="2460" y="2642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8" name="Oval 686"/>
            <p:cNvSpPr>
              <a:spLocks noChangeArrowheads="1"/>
            </p:cNvSpPr>
            <p:nvPr/>
          </p:nvSpPr>
          <p:spPr bwMode="auto">
            <a:xfrm>
              <a:off x="2583" y="2561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49" name="Oval 687"/>
            <p:cNvSpPr>
              <a:spLocks noChangeArrowheads="1"/>
            </p:cNvSpPr>
            <p:nvPr/>
          </p:nvSpPr>
          <p:spPr bwMode="auto">
            <a:xfrm>
              <a:off x="2666" y="2642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50" name="Oval 688"/>
            <p:cNvSpPr>
              <a:spLocks noChangeArrowheads="1"/>
            </p:cNvSpPr>
            <p:nvPr/>
          </p:nvSpPr>
          <p:spPr bwMode="auto">
            <a:xfrm>
              <a:off x="2666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51" name="Oval 689"/>
            <p:cNvSpPr>
              <a:spLocks noChangeArrowheads="1"/>
            </p:cNvSpPr>
            <p:nvPr/>
          </p:nvSpPr>
          <p:spPr bwMode="auto">
            <a:xfrm>
              <a:off x="2788" y="2842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52" name="Oval 690"/>
            <p:cNvSpPr>
              <a:spLocks noChangeArrowheads="1"/>
            </p:cNvSpPr>
            <p:nvPr/>
          </p:nvSpPr>
          <p:spPr bwMode="auto">
            <a:xfrm>
              <a:off x="2706" y="300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53" name="Oval 691"/>
            <p:cNvSpPr>
              <a:spLocks noChangeArrowheads="1"/>
            </p:cNvSpPr>
            <p:nvPr/>
          </p:nvSpPr>
          <p:spPr bwMode="auto">
            <a:xfrm>
              <a:off x="2583" y="2481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54" name="Oval 692"/>
            <p:cNvSpPr>
              <a:spLocks noChangeArrowheads="1"/>
            </p:cNvSpPr>
            <p:nvPr/>
          </p:nvSpPr>
          <p:spPr bwMode="auto">
            <a:xfrm>
              <a:off x="3364" y="2922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5" name="Oval 693"/>
            <p:cNvSpPr>
              <a:spLocks noChangeArrowheads="1"/>
            </p:cNvSpPr>
            <p:nvPr/>
          </p:nvSpPr>
          <p:spPr bwMode="auto">
            <a:xfrm>
              <a:off x="3282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6" name="Oval 694"/>
            <p:cNvSpPr>
              <a:spLocks noChangeArrowheads="1"/>
            </p:cNvSpPr>
            <p:nvPr/>
          </p:nvSpPr>
          <p:spPr bwMode="auto">
            <a:xfrm>
              <a:off x="3157" y="3084"/>
              <a:ext cx="83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7" name="Oval 695"/>
            <p:cNvSpPr>
              <a:spLocks noChangeArrowheads="1"/>
            </p:cNvSpPr>
            <p:nvPr/>
          </p:nvSpPr>
          <p:spPr bwMode="auto">
            <a:xfrm>
              <a:off x="3157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8" name="Oval 696"/>
            <p:cNvSpPr>
              <a:spLocks noChangeArrowheads="1"/>
            </p:cNvSpPr>
            <p:nvPr/>
          </p:nvSpPr>
          <p:spPr bwMode="auto">
            <a:xfrm>
              <a:off x="3035" y="296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9" name="Oval 697"/>
            <p:cNvSpPr>
              <a:spLocks noChangeArrowheads="1"/>
            </p:cNvSpPr>
            <p:nvPr/>
          </p:nvSpPr>
          <p:spPr bwMode="auto">
            <a:xfrm>
              <a:off x="3485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0" name="Oval 698"/>
            <p:cNvSpPr>
              <a:spLocks noChangeArrowheads="1"/>
            </p:cNvSpPr>
            <p:nvPr/>
          </p:nvSpPr>
          <p:spPr bwMode="auto">
            <a:xfrm>
              <a:off x="3199" y="3084"/>
              <a:ext cx="83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1" name="Oval 699"/>
            <p:cNvSpPr>
              <a:spLocks noChangeArrowheads="1"/>
            </p:cNvSpPr>
            <p:nvPr/>
          </p:nvSpPr>
          <p:spPr bwMode="auto">
            <a:xfrm>
              <a:off x="2870" y="304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2" name="Oval 700"/>
            <p:cNvSpPr>
              <a:spLocks noChangeArrowheads="1"/>
            </p:cNvSpPr>
            <p:nvPr/>
          </p:nvSpPr>
          <p:spPr bwMode="auto">
            <a:xfrm>
              <a:off x="2788" y="300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3" name="Oval 701"/>
            <p:cNvSpPr>
              <a:spLocks noChangeArrowheads="1"/>
            </p:cNvSpPr>
            <p:nvPr/>
          </p:nvSpPr>
          <p:spPr bwMode="auto">
            <a:xfrm>
              <a:off x="3035" y="3084"/>
              <a:ext cx="82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4" name="Oval 702"/>
            <p:cNvSpPr>
              <a:spLocks noChangeArrowheads="1"/>
            </p:cNvSpPr>
            <p:nvPr/>
          </p:nvSpPr>
          <p:spPr bwMode="auto">
            <a:xfrm>
              <a:off x="3485" y="3084"/>
              <a:ext cx="83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5" name="Oval 703"/>
            <p:cNvSpPr>
              <a:spLocks noChangeArrowheads="1"/>
            </p:cNvSpPr>
            <p:nvPr/>
          </p:nvSpPr>
          <p:spPr bwMode="auto">
            <a:xfrm>
              <a:off x="2993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6" name="Oval 704"/>
            <p:cNvSpPr>
              <a:spLocks noChangeArrowheads="1"/>
            </p:cNvSpPr>
            <p:nvPr/>
          </p:nvSpPr>
          <p:spPr bwMode="auto">
            <a:xfrm>
              <a:off x="2911" y="288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67" name="Oval 705"/>
            <p:cNvSpPr>
              <a:spLocks noChangeArrowheads="1"/>
            </p:cNvSpPr>
            <p:nvPr/>
          </p:nvSpPr>
          <p:spPr bwMode="auto">
            <a:xfrm>
              <a:off x="2419" y="296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68" name="Oval 706"/>
            <p:cNvSpPr>
              <a:spLocks noChangeArrowheads="1"/>
            </p:cNvSpPr>
            <p:nvPr/>
          </p:nvSpPr>
          <p:spPr bwMode="auto">
            <a:xfrm>
              <a:off x="2008" y="2922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69" name="Oval 707"/>
            <p:cNvSpPr>
              <a:spLocks noChangeArrowheads="1"/>
            </p:cNvSpPr>
            <p:nvPr/>
          </p:nvSpPr>
          <p:spPr bwMode="auto">
            <a:xfrm>
              <a:off x="2254" y="2842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0" name="Oval 708"/>
            <p:cNvSpPr>
              <a:spLocks noChangeArrowheads="1"/>
            </p:cNvSpPr>
            <p:nvPr/>
          </p:nvSpPr>
          <p:spPr bwMode="auto">
            <a:xfrm>
              <a:off x="2172" y="2883"/>
              <a:ext cx="82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1" name="Oval 709"/>
            <p:cNvSpPr>
              <a:spLocks noChangeArrowheads="1"/>
            </p:cNvSpPr>
            <p:nvPr/>
          </p:nvSpPr>
          <p:spPr bwMode="auto">
            <a:xfrm>
              <a:off x="2296" y="2964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2" name="Oval 710"/>
            <p:cNvSpPr>
              <a:spLocks noChangeArrowheads="1"/>
            </p:cNvSpPr>
            <p:nvPr/>
          </p:nvSpPr>
          <p:spPr bwMode="auto">
            <a:xfrm>
              <a:off x="2542" y="300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3" name="Oval 711"/>
            <p:cNvSpPr>
              <a:spLocks noChangeArrowheads="1"/>
            </p:cNvSpPr>
            <p:nvPr/>
          </p:nvSpPr>
          <p:spPr bwMode="auto">
            <a:xfrm>
              <a:off x="1884" y="2803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4" name="Oval 712"/>
            <p:cNvSpPr>
              <a:spLocks noChangeArrowheads="1"/>
            </p:cNvSpPr>
            <p:nvPr/>
          </p:nvSpPr>
          <p:spPr bwMode="auto">
            <a:xfrm>
              <a:off x="2666" y="3044"/>
              <a:ext cx="82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5" name="Oval 713"/>
            <p:cNvSpPr>
              <a:spLocks noChangeArrowheads="1"/>
            </p:cNvSpPr>
            <p:nvPr/>
          </p:nvSpPr>
          <p:spPr bwMode="auto">
            <a:xfrm>
              <a:off x="2583" y="2964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6" name="Oval 714"/>
            <p:cNvSpPr>
              <a:spLocks noChangeArrowheads="1"/>
            </p:cNvSpPr>
            <p:nvPr/>
          </p:nvSpPr>
          <p:spPr bwMode="auto">
            <a:xfrm>
              <a:off x="2502" y="2964"/>
              <a:ext cx="81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7" name="Oval 715"/>
            <p:cNvSpPr>
              <a:spLocks noChangeArrowheads="1"/>
            </p:cNvSpPr>
            <p:nvPr/>
          </p:nvSpPr>
          <p:spPr bwMode="auto">
            <a:xfrm>
              <a:off x="2336" y="2883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8" name="Freeform 716"/>
            <p:cNvSpPr>
              <a:spLocks/>
            </p:cNvSpPr>
            <p:nvPr/>
          </p:nvSpPr>
          <p:spPr bwMode="auto">
            <a:xfrm>
              <a:off x="2091" y="2642"/>
              <a:ext cx="1149" cy="762"/>
            </a:xfrm>
            <a:custGeom>
              <a:avLst/>
              <a:gdLst>
                <a:gd name="T0" fmla="*/ 0 w 1344"/>
                <a:gd name="T1" fmla="*/ 392 h 912"/>
                <a:gd name="T2" fmla="*/ 810 w 1344"/>
                <a:gd name="T3" fmla="*/ 0 h 912"/>
                <a:gd name="T4" fmla="*/ 840 w 1344"/>
                <a:gd name="T5" fmla="*/ 84 h 912"/>
                <a:gd name="T6" fmla="*/ 150 w 1344"/>
                <a:gd name="T7" fmla="*/ 532 h 912"/>
                <a:gd name="T8" fmla="*/ 150 w 1344"/>
                <a:gd name="T9" fmla="*/ 420 h 912"/>
                <a:gd name="T10" fmla="*/ 0 w 1344"/>
                <a:gd name="T11" fmla="*/ 392 h 9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4"/>
                <a:gd name="T19" fmla="*/ 0 h 912"/>
                <a:gd name="T20" fmla="*/ 1344 w 1344"/>
                <a:gd name="T21" fmla="*/ 912 h 9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4" h="912">
                  <a:moveTo>
                    <a:pt x="0" y="672"/>
                  </a:moveTo>
                  <a:lnTo>
                    <a:pt x="1296" y="0"/>
                  </a:lnTo>
                  <a:lnTo>
                    <a:pt x="1344" y="144"/>
                  </a:lnTo>
                  <a:lnTo>
                    <a:pt x="240" y="912"/>
                  </a:lnTo>
                  <a:lnTo>
                    <a:pt x="240" y="720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79" name="Oval 717"/>
            <p:cNvSpPr>
              <a:spLocks noChangeArrowheads="1"/>
            </p:cNvSpPr>
            <p:nvPr/>
          </p:nvSpPr>
          <p:spPr bwMode="auto">
            <a:xfrm>
              <a:off x="3094" y="3663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80" name="Oval 718"/>
            <p:cNvSpPr>
              <a:spLocks noChangeArrowheads="1"/>
            </p:cNvSpPr>
            <p:nvPr/>
          </p:nvSpPr>
          <p:spPr bwMode="auto">
            <a:xfrm>
              <a:off x="3094" y="3543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81" name="Oval 719"/>
            <p:cNvSpPr>
              <a:spLocks noChangeArrowheads="1"/>
            </p:cNvSpPr>
            <p:nvPr/>
          </p:nvSpPr>
          <p:spPr bwMode="auto">
            <a:xfrm>
              <a:off x="3094" y="3784"/>
              <a:ext cx="81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r>
                <a:rPr lang="en-US" altLang="ko-KR" sz="1300">
                  <a:latin typeface="HY견고딕" pitchFamily="18" charset="-127"/>
                  <a:ea typeface="HY견고딕" pitchFamily="18" charset="-127"/>
                </a:rPr>
                <a:t>+</a:t>
              </a:r>
            </a:p>
          </p:txBody>
        </p:sp>
        <p:sp>
          <p:nvSpPr>
            <p:cNvPr id="2182" name="Text Box 720"/>
            <p:cNvSpPr txBox="1">
              <a:spLocks noChangeArrowheads="1"/>
            </p:cNvSpPr>
            <p:nvPr/>
          </p:nvSpPr>
          <p:spPr bwMode="auto">
            <a:xfrm>
              <a:off x="1634" y="3511"/>
              <a:ext cx="293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300" b="1">
                  <a:latin typeface="Times New Roman" pitchFamily="18" charset="0"/>
                  <a:ea typeface="HY견고딕" pitchFamily="18" charset="-127"/>
                </a:rPr>
                <a:t>RPI</a:t>
              </a:r>
            </a:p>
          </p:txBody>
        </p:sp>
        <p:sp>
          <p:nvSpPr>
            <p:cNvPr id="2183" name="Text Box 721"/>
            <p:cNvSpPr txBox="1">
              <a:spLocks noChangeArrowheads="1"/>
            </p:cNvSpPr>
            <p:nvPr/>
          </p:nvSpPr>
          <p:spPr bwMode="auto">
            <a:xfrm>
              <a:off x="2828" y="2300"/>
              <a:ext cx="963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300" b="1">
                  <a:latin typeface="Times New Roman" pitchFamily="18" charset="0"/>
                  <a:ea typeface="HY견고딕" pitchFamily="18" charset="-127"/>
                </a:rPr>
                <a:t>(-) Charge collector</a:t>
              </a:r>
            </a:p>
          </p:txBody>
        </p:sp>
        <p:sp>
          <p:nvSpPr>
            <p:cNvPr id="2184" name="Text Box 722"/>
            <p:cNvSpPr txBox="1">
              <a:spLocks noChangeArrowheads="1"/>
            </p:cNvSpPr>
            <p:nvPr/>
          </p:nvSpPr>
          <p:spPr bwMode="auto">
            <a:xfrm>
              <a:off x="3190" y="3482"/>
              <a:ext cx="652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200" b="1">
                  <a:latin typeface="Times New Roman" pitchFamily="18" charset="0"/>
                  <a:ea typeface="HY견고딕" pitchFamily="18" charset="-127"/>
                </a:rPr>
                <a:t>target isotope</a:t>
              </a:r>
            </a:p>
          </p:txBody>
        </p:sp>
        <p:sp>
          <p:nvSpPr>
            <p:cNvPr id="2185" name="Text Box 723"/>
            <p:cNvSpPr txBox="1">
              <a:spLocks noChangeArrowheads="1"/>
            </p:cNvSpPr>
            <p:nvPr/>
          </p:nvSpPr>
          <p:spPr bwMode="auto">
            <a:xfrm>
              <a:off x="3190" y="3604"/>
              <a:ext cx="630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200" b="1">
                  <a:latin typeface="Times New Roman" pitchFamily="18" charset="0"/>
                  <a:ea typeface="HY견고딕" pitchFamily="18" charset="-127"/>
                </a:rPr>
                <a:t>other isotope</a:t>
              </a:r>
            </a:p>
          </p:txBody>
        </p:sp>
        <p:sp>
          <p:nvSpPr>
            <p:cNvPr id="2186" name="Text Box 724"/>
            <p:cNvSpPr txBox="1">
              <a:spLocks noChangeArrowheads="1"/>
            </p:cNvSpPr>
            <p:nvPr/>
          </p:nvSpPr>
          <p:spPr bwMode="auto">
            <a:xfrm>
              <a:off x="3190" y="3725"/>
              <a:ext cx="804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200" b="1">
                  <a:latin typeface="Times New Roman" pitchFamily="18" charset="0"/>
                  <a:ea typeface="HY견고딕" pitchFamily="18" charset="-127"/>
                </a:rPr>
                <a:t>target isotope ion</a:t>
              </a:r>
            </a:p>
          </p:txBody>
        </p:sp>
        <p:sp>
          <p:nvSpPr>
            <p:cNvPr id="2187" name="Text Box 725"/>
            <p:cNvSpPr txBox="1">
              <a:spLocks noChangeArrowheads="1"/>
            </p:cNvSpPr>
            <p:nvPr/>
          </p:nvSpPr>
          <p:spPr bwMode="auto">
            <a:xfrm>
              <a:off x="3515" y="3206"/>
              <a:ext cx="694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300" b="1">
                  <a:latin typeface="Times New Roman" pitchFamily="18" charset="0"/>
                  <a:ea typeface="HY견고딕" pitchFamily="18" charset="-127"/>
                </a:rPr>
                <a:t>Atomic vapor</a:t>
              </a:r>
            </a:p>
          </p:txBody>
        </p:sp>
        <p:sp>
          <p:nvSpPr>
            <p:cNvPr id="2188" name="Freeform 726"/>
            <p:cNvSpPr>
              <a:spLocks/>
            </p:cNvSpPr>
            <p:nvPr/>
          </p:nvSpPr>
          <p:spPr bwMode="auto">
            <a:xfrm>
              <a:off x="2290" y="2698"/>
              <a:ext cx="1149" cy="762"/>
            </a:xfrm>
            <a:custGeom>
              <a:avLst/>
              <a:gdLst>
                <a:gd name="T0" fmla="*/ 0 w 1344"/>
                <a:gd name="T1" fmla="*/ 392 h 912"/>
                <a:gd name="T2" fmla="*/ 810 w 1344"/>
                <a:gd name="T3" fmla="*/ 0 h 912"/>
                <a:gd name="T4" fmla="*/ 840 w 1344"/>
                <a:gd name="T5" fmla="*/ 84 h 912"/>
                <a:gd name="T6" fmla="*/ 150 w 1344"/>
                <a:gd name="T7" fmla="*/ 532 h 912"/>
                <a:gd name="T8" fmla="*/ 150 w 1344"/>
                <a:gd name="T9" fmla="*/ 420 h 912"/>
                <a:gd name="T10" fmla="*/ 0 w 1344"/>
                <a:gd name="T11" fmla="*/ 392 h 9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4"/>
                <a:gd name="T19" fmla="*/ 0 h 912"/>
                <a:gd name="T20" fmla="*/ 1344 w 1344"/>
                <a:gd name="T21" fmla="*/ 912 h 9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4" h="912">
                  <a:moveTo>
                    <a:pt x="0" y="672"/>
                  </a:moveTo>
                  <a:lnTo>
                    <a:pt x="1296" y="0"/>
                  </a:lnTo>
                  <a:lnTo>
                    <a:pt x="1344" y="144"/>
                  </a:lnTo>
                  <a:lnTo>
                    <a:pt x="240" y="912"/>
                  </a:lnTo>
                  <a:lnTo>
                    <a:pt x="240" y="720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008000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89" name="Oval 727"/>
            <p:cNvSpPr>
              <a:spLocks noChangeArrowheads="1"/>
            </p:cNvSpPr>
            <p:nvPr/>
          </p:nvSpPr>
          <p:spPr bwMode="auto">
            <a:xfrm>
              <a:off x="3354" y="2698"/>
              <a:ext cx="125" cy="126"/>
            </a:xfrm>
            <a:prstGeom prst="ellipse">
              <a:avLst/>
            </a:prstGeom>
            <a:solidFill>
              <a:srgbClr val="008000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90" name="Freeform 728"/>
            <p:cNvSpPr>
              <a:spLocks/>
            </p:cNvSpPr>
            <p:nvPr/>
          </p:nvSpPr>
          <p:spPr bwMode="auto">
            <a:xfrm>
              <a:off x="2065" y="3252"/>
              <a:ext cx="452" cy="361"/>
            </a:xfrm>
            <a:custGeom>
              <a:avLst/>
              <a:gdLst>
                <a:gd name="T0" fmla="*/ 0 w 528"/>
                <a:gd name="T1" fmla="*/ 84 h 432"/>
                <a:gd name="T2" fmla="*/ 181 w 528"/>
                <a:gd name="T3" fmla="*/ 0 h 432"/>
                <a:gd name="T4" fmla="*/ 331 w 528"/>
                <a:gd name="T5" fmla="*/ 28 h 432"/>
                <a:gd name="T6" fmla="*/ 331 w 528"/>
                <a:gd name="T7" fmla="*/ 140 h 432"/>
                <a:gd name="T8" fmla="*/ 150 w 528"/>
                <a:gd name="T9" fmla="*/ 252 h 432"/>
                <a:gd name="T10" fmla="*/ 0 w 528"/>
                <a:gd name="T11" fmla="*/ 224 h 432"/>
                <a:gd name="T12" fmla="*/ 0 w 528"/>
                <a:gd name="T13" fmla="*/ 84 h 4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8"/>
                <a:gd name="T22" fmla="*/ 0 h 432"/>
                <a:gd name="T23" fmla="*/ 528 w 528"/>
                <a:gd name="T24" fmla="*/ 432 h 4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8" h="432">
                  <a:moveTo>
                    <a:pt x="0" y="144"/>
                  </a:moveTo>
                  <a:lnTo>
                    <a:pt x="288" y="0"/>
                  </a:lnTo>
                  <a:lnTo>
                    <a:pt x="528" y="48"/>
                  </a:lnTo>
                  <a:lnTo>
                    <a:pt x="528" y="240"/>
                  </a:lnTo>
                  <a:lnTo>
                    <a:pt x="240" y="432"/>
                  </a:lnTo>
                  <a:lnTo>
                    <a:pt x="0" y="38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folHlink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1" name="Line 729"/>
            <p:cNvSpPr>
              <a:spLocks noChangeShapeType="1"/>
            </p:cNvSpPr>
            <p:nvPr/>
          </p:nvSpPr>
          <p:spPr bwMode="auto">
            <a:xfrm flipV="1">
              <a:off x="2271" y="3412"/>
              <a:ext cx="0" cy="20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2" name="Line 730"/>
            <p:cNvSpPr>
              <a:spLocks noChangeShapeType="1"/>
            </p:cNvSpPr>
            <p:nvPr/>
          </p:nvSpPr>
          <p:spPr bwMode="auto">
            <a:xfrm>
              <a:off x="2065" y="3372"/>
              <a:ext cx="206" cy="4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3" name="Line 731"/>
            <p:cNvSpPr>
              <a:spLocks noChangeShapeType="1"/>
            </p:cNvSpPr>
            <p:nvPr/>
          </p:nvSpPr>
          <p:spPr bwMode="auto">
            <a:xfrm flipV="1">
              <a:off x="2271" y="3292"/>
              <a:ext cx="246" cy="12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4" name="Text Box 732"/>
            <p:cNvSpPr txBox="1">
              <a:spLocks noChangeArrowheads="1"/>
            </p:cNvSpPr>
            <p:nvPr/>
          </p:nvSpPr>
          <p:spPr bwMode="auto">
            <a:xfrm>
              <a:off x="2018" y="3608"/>
              <a:ext cx="357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2" tIns="47891" rIns="95782" bIns="47891">
              <a:spAutoFit/>
            </a:bodyPr>
            <a:lstStyle/>
            <a:p>
              <a:pPr defTabSz="957263"/>
              <a:r>
                <a:rPr lang="en-US" altLang="ko-KR" sz="1300" b="1">
                  <a:latin typeface="Times New Roman" pitchFamily="18" charset="0"/>
                  <a:ea typeface="HY견고딕" pitchFamily="18" charset="-127"/>
                </a:rPr>
                <a:t>ISOP</a:t>
              </a:r>
            </a:p>
          </p:txBody>
        </p:sp>
        <p:sp>
          <p:nvSpPr>
            <p:cNvPr id="2195" name="Oval 733"/>
            <p:cNvSpPr>
              <a:spLocks noChangeArrowheads="1"/>
            </p:cNvSpPr>
            <p:nvPr/>
          </p:nvSpPr>
          <p:spPr bwMode="auto">
            <a:xfrm>
              <a:off x="1746" y="2850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96" name="Oval 734"/>
            <p:cNvSpPr>
              <a:spLocks noChangeArrowheads="1"/>
            </p:cNvSpPr>
            <p:nvPr/>
          </p:nvSpPr>
          <p:spPr bwMode="auto">
            <a:xfrm>
              <a:off x="1791" y="2748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97" name="Oval 735"/>
            <p:cNvSpPr>
              <a:spLocks noChangeArrowheads="1"/>
            </p:cNvSpPr>
            <p:nvPr/>
          </p:nvSpPr>
          <p:spPr bwMode="auto">
            <a:xfrm>
              <a:off x="1655" y="2870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98" name="Oval 736"/>
            <p:cNvSpPr>
              <a:spLocks noChangeArrowheads="1"/>
            </p:cNvSpPr>
            <p:nvPr/>
          </p:nvSpPr>
          <p:spPr bwMode="auto">
            <a:xfrm>
              <a:off x="1655" y="2748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99" name="Oval 737"/>
            <p:cNvSpPr>
              <a:spLocks noChangeArrowheads="1"/>
            </p:cNvSpPr>
            <p:nvPr/>
          </p:nvSpPr>
          <p:spPr bwMode="auto">
            <a:xfrm>
              <a:off x="1791" y="2901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0" name="Oval 738"/>
            <p:cNvSpPr>
              <a:spLocks noChangeArrowheads="1"/>
            </p:cNvSpPr>
            <p:nvPr/>
          </p:nvSpPr>
          <p:spPr bwMode="auto">
            <a:xfrm>
              <a:off x="1837" y="2799"/>
              <a:ext cx="83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1" name="Oval 739"/>
            <p:cNvSpPr>
              <a:spLocks noChangeArrowheads="1"/>
            </p:cNvSpPr>
            <p:nvPr/>
          </p:nvSpPr>
          <p:spPr bwMode="auto">
            <a:xfrm>
              <a:off x="1701" y="2748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2" name="Oval 740"/>
            <p:cNvSpPr>
              <a:spLocks noChangeArrowheads="1"/>
            </p:cNvSpPr>
            <p:nvPr/>
          </p:nvSpPr>
          <p:spPr bwMode="auto">
            <a:xfrm>
              <a:off x="1564" y="2850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3" name="Oval 741"/>
            <p:cNvSpPr>
              <a:spLocks noChangeArrowheads="1"/>
            </p:cNvSpPr>
            <p:nvPr/>
          </p:nvSpPr>
          <p:spPr bwMode="auto">
            <a:xfrm>
              <a:off x="1564" y="2748"/>
              <a:ext cx="83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4" name="Oval 742"/>
            <p:cNvSpPr>
              <a:spLocks noChangeArrowheads="1"/>
            </p:cNvSpPr>
            <p:nvPr/>
          </p:nvSpPr>
          <p:spPr bwMode="auto">
            <a:xfrm>
              <a:off x="3788" y="3003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5" name="Oval 743"/>
            <p:cNvSpPr>
              <a:spLocks noChangeArrowheads="1"/>
            </p:cNvSpPr>
            <p:nvPr/>
          </p:nvSpPr>
          <p:spPr bwMode="auto">
            <a:xfrm>
              <a:off x="3924" y="3003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6" name="Oval 744"/>
            <p:cNvSpPr>
              <a:spLocks noChangeArrowheads="1"/>
            </p:cNvSpPr>
            <p:nvPr/>
          </p:nvSpPr>
          <p:spPr bwMode="auto">
            <a:xfrm>
              <a:off x="3742" y="3104"/>
              <a:ext cx="80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7" name="Oval 745"/>
            <p:cNvSpPr>
              <a:spLocks noChangeArrowheads="1"/>
            </p:cNvSpPr>
            <p:nvPr/>
          </p:nvSpPr>
          <p:spPr bwMode="auto">
            <a:xfrm>
              <a:off x="3878" y="3104"/>
              <a:ext cx="80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8" name="Oval 746"/>
            <p:cNvSpPr>
              <a:spLocks noChangeArrowheads="1"/>
            </p:cNvSpPr>
            <p:nvPr/>
          </p:nvSpPr>
          <p:spPr bwMode="auto">
            <a:xfrm>
              <a:off x="3696" y="2951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9" name="Oval 747"/>
            <p:cNvSpPr>
              <a:spLocks noChangeArrowheads="1"/>
            </p:cNvSpPr>
            <p:nvPr/>
          </p:nvSpPr>
          <p:spPr bwMode="auto">
            <a:xfrm>
              <a:off x="3832" y="2951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10" name="Oval 748"/>
            <p:cNvSpPr>
              <a:spLocks noChangeArrowheads="1"/>
            </p:cNvSpPr>
            <p:nvPr/>
          </p:nvSpPr>
          <p:spPr bwMode="auto">
            <a:xfrm>
              <a:off x="3742" y="3053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11" name="Oval 749"/>
            <p:cNvSpPr>
              <a:spLocks noChangeArrowheads="1"/>
            </p:cNvSpPr>
            <p:nvPr/>
          </p:nvSpPr>
          <p:spPr bwMode="auto">
            <a:xfrm>
              <a:off x="3878" y="3003"/>
              <a:ext cx="80" cy="8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12" name="Oval 750"/>
            <p:cNvSpPr>
              <a:spLocks noChangeArrowheads="1"/>
            </p:cNvSpPr>
            <p:nvPr/>
          </p:nvSpPr>
          <p:spPr bwMode="auto">
            <a:xfrm>
              <a:off x="3704" y="3053"/>
              <a:ext cx="84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13" name="Oval 751"/>
            <p:cNvSpPr>
              <a:spLocks noChangeArrowheads="1"/>
            </p:cNvSpPr>
            <p:nvPr/>
          </p:nvSpPr>
          <p:spPr bwMode="auto">
            <a:xfrm>
              <a:off x="3840" y="3053"/>
              <a:ext cx="84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14" name="Oval 752"/>
            <p:cNvSpPr>
              <a:spLocks noChangeArrowheads="1"/>
            </p:cNvSpPr>
            <p:nvPr/>
          </p:nvSpPr>
          <p:spPr bwMode="auto">
            <a:xfrm>
              <a:off x="3742" y="2951"/>
              <a:ext cx="84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15" name="Oval 753"/>
            <p:cNvSpPr>
              <a:spLocks noChangeArrowheads="1"/>
            </p:cNvSpPr>
            <p:nvPr/>
          </p:nvSpPr>
          <p:spPr bwMode="auto">
            <a:xfrm>
              <a:off x="3787" y="3126"/>
              <a:ext cx="84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16" name="Oval 754"/>
            <p:cNvSpPr>
              <a:spLocks noChangeArrowheads="1"/>
            </p:cNvSpPr>
            <p:nvPr/>
          </p:nvSpPr>
          <p:spPr bwMode="auto">
            <a:xfrm>
              <a:off x="3923" y="3104"/>
              <a:ext cx="84" cy="7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17" name="Oval 755"/>
            <p:cNvSpPr>
              <a:spLocks noChangeArrowheads="1"/>
            </p:cNvSpPr>
            <p:nvPr/>
          </p:nvSpPr>
          <p:spPr bwMode="auto">
            <a:xfrm>
              <a:off x="3923" y="2951"/>
              <a:ext cx="84" cy="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95782" tIns="47891" rIns="95782" bIns="47891" anchor="ctr"/>
            <a:lstStyle/>
            <a:p>
              <a:pPr algn="ctr" defTabSz="957263"/>
              <a:endParaRPr lang="en-US" altLang="ko-KR" sz="130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053" name="Rectangle 757"/>
          <p:cNvSpPr>
            <a:spLocks noChangeArrowheads="1"/>
          </p:cNvSpPr>
          <p:nvPr/>
        </p:nvSpPr>
        <p:spPr bwMode="auto">
          <a:xfrm>
            <a:off x="180975" y="1357313"/>
            <a:ext cx="89630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ko-KR">
                <a:latin typeface="Verdana" pitchFamily="34" charset="0"/>
                <a:sym typeface="Wingdings" pitchFamily="2" charset="2"/>
              </a:rPr>
              <a:t> ALSIS (</a:t>
            </a:r>
            <a:r>
              <a:rPr lang="en-US" altLang="ko-KR" b="1" u="sng">
                <a:latin typeface="Verdana" pitchFamily="34" charset="0"/>
                <a:sym typeface="Wingdings" pitchFamily="2" charset="2"/>
              </a:rPr>
              <a:t>A</a:t>
            </a:r>
            <a:r>
              <a:rPr lang="en-US" altLang="ko-KR">
                <a:latin typeface="Verdana" pitchFamily="34" charset="0"/>
                <a:sym typeface="Wingdings" pitchFamily="2" charset="2"/>
              </a:rPr>
              <a:t>dvanced </a:t>
            </a:r>
            <a:r>
              <a:rPr lang="en-US" altLang="ko-KR" b="1" u="sng">
                <a:latin typeface="Verdana" pitchFamily="34" charset="0"/>
                <a:sym typeface="Wingdings" pitchFamily="2" charset="2"/>
              </a:rPr>
              <a:t>L</a:t>
            </a:r>
            <a:r>
              <a:rPr lang="en-US" altLang="ko-KR">
                <a:latin typeface="Verdana" pitchFamily="34" charset="0"/>
                <a:sym typeface="Wingdings" pitchFamily="2" charset="2"/>
              </a:rPr>
              <a:t>aser </a:t>
            </a:r>
            <a:r>
              <a:rPr lang="en-US" altLang="ko-KR" b="1" u="sng">
                <a:latin typeface="Verdana" pitchFamily="34" charset="0"/>
                <a:sym typeface="Wingdings" pitchFamily="2" charset="2"/>
              </a:rPr>
              <a:t>S</a:t>
            </a:r>
            <a:r>
              <a:rPr lang="en-US" altLang="ko-KR">
                <a:latin typeface="Verdana" pitchFamily="34" charset="0"/>
                <a:sym typeface="Wingdings" pitchFamily="2" charset="2"/>
              </a:rPr>
              <a:t>table </a:t>
            </a:r>
            <a:r>
              <a:rPr lang="en-US" altLang="ko-KR" b="1" u="sng">
                <a:latin typeface="Verdana" pitchFamily="34" charset="0"/>
                <a:sym typeface="Wingdings" pitchFamily="2" charset="2"/>
              </a:rPr>
              <a:t>I</a:t>
            </a:r>
            <a:r>
              <a:rPr lang="en-US" altLang="ko-KR">
                <a:latin typeface="Verdana" pitchFamily="34" charset="0"/>
                <a:sym typeface="Wingdings" pitchFamily="2" charset="2"/>
              </a:rPr>
              <a:t>sotope </a:t>
            </a:r>
            <a:r>
              <a:rPr lang="en-US" altLang="ko-KR" b="1" u="sng">
                <a:latin typeface="Verdana" pitchFamily="34" charset="0"/>
                <a:sym typeface="Wingdings" pitchFamily="2" charset="2"/>
              </a:rPr>
              <a:t>S</a:t>
            </a:r>
            <a:r>
              <a:rPr lang="en-US" altLang="ko-KR">
                <a:latin typeface="Verdana" pitchFamily="34" charset="0"/>
                <a:sym typeface="Wingdings" pitchFamily="2" charset="2"/>
              </a:rPr>
              <a:t>eparation)  </a:t>
            </a:r>
            <a:r>
              <a:rPr lang="en-US" altLang="ko-KR">
                <a:solidFill>
                  <a:schemeClr val="bg2"/>
                </a:solidFill>
                <a:latin typeface="Verdana" pitchFamily="34" charset="0"/>
                <a:sym typeface="Wingdings" pitchFamily="2" charset="2"/>
              </a:rPr>
              <a:t> </a:t>
            </a:r>
          </a:p>
          <a:p>
            <a:pPr fontAlgn="ctr">
              <a:lnSpc>
                <a:spcPct val="150000"/>
              </a:lnSpc>
              <a:buClr>
                <a:srgbClr val="FF0000"/>
              </a:buClr>
              <a:buSzPct val="200000"/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  <a:sym typeface="Wingdings" pitchFamily="2" charset="2"/>
              </a:rPr>
              <a:t>    - Features : Isotope-Selective Optical Pumping (ISOP)  </a:t>
            </a:r>
          </a:p>
          <a:p>
            <a:pPr fontAlgn="ctr">
              <a:lnSpc>
                <a:spcPct val="150000"/>
              </a:lnSpc>
              <a:buClr>
                <a:srgbClr val="FF0000"/>
              </a:buClr>
              <a:buSzPct val="200000"/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  <a:sym typeface="Wingdings" pitchFamily="2" charset="2"/>
              </a:rPr>
              <a:t>                      followed by Non-selective Resonant Photoionization (RPI)</a:t>
            </a:r>
          </a:p>
          <a:p>
            <a:pPr fontAlgn="ctr">
              <a:lnSpc>
                <a:spcPct val="150000"/>
              </a:lnSpc>
              <a:buClr>
                <a:srgbClr val="FF0000"/>
              </a:buClr>
              <a:buSzPct val="200000"/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  <a:sym typeface="Wingdings" pitchFamily="2" charset="2"/>
              </a:rPr>
              <a:t>    - ISOP gives good isotope-selectivity and non-selective RPI high yield. </a:t>
            </a:r>
            <a:endParaRPr lang="en-US" altLang="ko-KR">
              <a:solidFill>
                <a:schemeClr val="bg2"/>
              </a:solidFill>
              <a:latin typeface="Verdana" pitchFamily="34" charset="0"/>
              <a:sym typeface="Wingdings" pitchFamily="2" charset="2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857750" y="3286125"/>
          <a:ext cx="3986213" cy="3000375"/>
        </p:xfrm>
        <a:graphic>
          <a:graphicData uri="http://schemas.openxmlformats.org/presentationml/2006/ole">
            <p:oleObj spid="_x0000_s2050" name="Graph" r:id="rId3" imgW="3944160" imgH="3176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ko-KR" sz="3600" baseline="30000" dirty="0" smtClean="0">
                <a:solidFill>
                  <a:schemeClr val="tx1"/>
                </a:solidFill>
              </a:rPr>
              <a:t>48</a:t>
            </a:r>
            <a:r>
              <a:rPr lang="en-US" altLang="ko-KR" sz="3600" dirty="0" smtClean="0">
                <a:solidFill>
                  <a:schemeClr val="tx1"/>
                </a:solidFill>
              </a:rPr>
              <a:t>Ca Enrichment/Depletion at KAERI</a:t>
            </a:r>
            <a:endParaRPr lang="en-US" altLang="ko-KR" sz="3600" dirty="0">
              <a:solidFill>
                <a:schemeClr val="tx1"/>
              </a:solidFill>
            </a:endParaRPr>
          </a:p>
        </p:txBody>
      </p:sp>
      <p:sp>
        <p:nvSpPr>
          <p:cNvPr id="27651" name="Text Box 15"/>
          <p:cNvSpPr txBox="1">
            <a:spLocks noChangeArrowheads="1"/>
          </p:cNvSpPr>
          <p:nvPr/>
        </p:nvSpPr>
        <p:spPr bwMode="auto">
          <a:xfrm>
            <a:off x="428625" y="1285875"/>
            <a:ext cx="8215313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Char char="u"/>
            </a:pPr>
            <a:r>
              <a:rPr lang="en-US" altLang="ko-KR">
                <a:latin typeface="Verdana" pitchFamily="34" charset="0"/>
              </a:rPr>
              <a:t> Special features of ALSIS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</a:rPr>
              <a:t>     - Isotope-selective optical pumping 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</a:rPr>
              <a:t>              followed by resonant photo-ionization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</a:rPr>
              <a:t>     - Ideal for </a:t>
            </a:r>
            <a:r>
              <a:rPr lang="en-US" altLang="ko-KR" baseline="30000">
                <a:latin typeface="Verdana" pitchFamily="34" charset="0"/>
              </a:rPr>
              <a:t>48</a:t>
            </a:r>
            <a:r>
              <a:rPr lang="en-US" altLang="ko-KR">
                <a:latin typeface="Verdana" pitchFamily="34" charset="0"/>
              </a:rPr>
              <a:t>Ca Production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</a:rPr>
              <a:t>     - Fiber-based lasers : most advanced, maintenance-free   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Char char="u"/>
            </a:pPr>
            <a:r>
              <a:rPr lang="en-US" altLang="ko-KR">
                <a:latin typeface="Verdana" pitchFamily="34" charset="0"/>
              </a:rPr>
              <a:t> Engineering Demonstration (2010~2012)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</a:rPr>
              <a:t>    - Production capability : 1kg/yr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Char char="u"/>
            </a:pPr>
            <a:r>
              <a:rPr lang="en-US" altLang="ko-KR">
                <a:latin typeface="Verdana" pitchFamily="34" charset="0"/>
              </a:rPr>
              <a:t> Production Demonstration for (2013 – 2014)</a:t>
            </a:r>
          </a:p>
          <a:p>
            <a:pPr>
              <a:lnSpc>
                <a:spcPct val="20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altLang="ko-KR">
                <a:latin typeface="Verdana" pitchFamily="34" charset="0"/>
              </a:rPr>
              <a:t>     - Production capability : 5 kg/yr  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그룹 14"/>
          <p:cNvGrpSpPr>
            <a:grpSpLocks/>
          </p:cNvGrpSpPr>
          <p:nvPr/>
        </p:nvGrpSpPr>
        <p:grpSpPr bwMode="auto">
          <a:xfrm>
            <a:off x="3887660" y="3929067"/>
            <a:ext cx="5256340" cy="2928934"/>
            <a:chOff x="1182022" y="2095540"/>
            <a:chExt cx="7088853" cy="4357650"/>
          </a:xfrm>
        </p:grpSpPr>
        <p:pic>
          <p:nvPicPr>
            <p:cNvPr id="28687" name="Picture 3" descr="20100722_CMOtes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82022" y="2095540"/>
              <a:ext cx="7088853" cy="435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8" name="Text Box 4"/>
            <p:cNvSpPr txBox="1">
              <a:spLocks noChangeArrowheads="1"/>
            </p:cNvSpPr>
            <p:nvPr/>
          </p:nvSpPr>
          <p:spPr bwMode="auto">
            <a:xfrm>
              <a:off x="3935467" y="3264674"/>
              <a:ext cx="3649001" cy="96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sz="1200" b="1" dirty="0">
                  <a:solidFill>
                    <a:srgbClr val="FF0000"/>
                  </a:solidFill>
                  <a:latin typeface="Times New Roman" pitchFamily="18" charset="0"/>
                </a:rPr>
                <a:t>S35</a:t>
              </a:r>
            </a:p>
            <a:p>
              <a:r>
                <a:rPr lang="en-US" altLang="ko-KR" sz="1200" b="1" dirty="0">
                  <a:solidFill>
                    <a:srgbClr val="FF0000"/>
                  </a:solidFill>
                  <a:latin typeface="Times New Roman" pitchFamily="18" charset="0"/>
                </a:rPr>
                <a:t>Resolution : 16% (FWHM)</a:t>
              </a:r>
            </a:p>
            <a:p>
              <a:r>
                <a:rPr lang="en-US" altLang="ko-KR" sz="1200" b="1" dirty="0">
                  <a:solidFill>
                    <a:srgbClr val="FF0000"/>
                  </a:solidFill>
                  <a:latin typeface="Times New Roman" pitchFamily="18" charset="0"/>
                </a:rPr>
                <a:t>Mean : 5.97 x 10</a:t>
              </a:r>
              <a:r>
                <a:rPr lang="en-US" altLang="ko-KR" sz="1200" b="1" baseline="30000" dirty="0">
                  <a:solidFill>
                    <a:srgbClr val="FF00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28689" name="Text Box 5"/>
            <p:cNvSpPr txBox="1">
              <a:spLocks noChangeArrowheads="1"/>
            </p:cNvSpPr>
            <p:nvPr/>
          </p:nvSpPr>
          <p:spPr bwMode="auto">
            <a:xfrm>
              <a:off x="5091587" y="4221239"/>
              <a:ext cx="2666001" cy="96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latin typeface="Times New Roman" pitchFamily="18" charset="0"/>
                </a:rPr>
                <a:t>CMO_3</a:t>
              </a:r>
            </a:p>
            <a:p>
              <a:r>
                <a:rPr lang="en-US" altLang="ko-KR" sz="1200" b="1" dirty="0">
                  <a:latin typeface="Times New Roman" pitchFamily="18" charset="0"/>
                </a:rPr>
                <a:t>Resolution : 16% (FWHM)</a:t>
              </a:r>
            </a:p>
            <a:p>
              <a:r>
                <a:rPr lang="en-US" altLang="ko-KR" sz="1200" b="1" dirty="0">
                  <a:latin typeface="Times New Roman" pitchFamily="18" charset="0"/>
                </a:rPr>
                <a:t>Mean : 6.79 x 10</a:t>
              </a:r>
              <a:r>
                <a:rPr lang="en-US" altLang="ko-KR" sz="1200" b="1" baseline="30000" dirty="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28690" name="Text Box 6"/>
            <p:cNvSpPr txBox="1">
              <a:spLocks noChangeArrowheads="1"/>
            </p:cNvSpPr>
            <p:nvPr/>
          </p:nvSpPr>
          <p:spPr bwMode="auto">
            <a:xfrm>
              <a:off x="2916239" y="2430463"/>
              <a:ext cx="2666001" cy="96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solidFill>
                    <a:srgbClr val="0000FF"/>
                  </a:solidFill>
                  <a:latin typeface="Times New Roman" pitchFamily="18" charset="0"/>
                </a:rPr>
                <a:t>SB28</a:t>
              </a:r>
            </a:p>
            <a:p>
              <a:r>
                <a:rPr lang="en-US" altLang="ko-KR" sz="1200" b="1" dirty="0">
                  <a:solidFill>
                    <a:srgbClr val="0000FF"/>
                  </a:solidFill>
                  <a:latin typeface="Times New Roman" pitchFamily="18" charset="0"/>
                </a:rPr>
                <a:t>Resolution : 30% (FWHM)</a:t>
              </a:r>
            </a:p>
            <a:p>
              <a:r>
                <a:rPr lang="en-US" altLang="ko-KR" sz="1200" b="1" dirty="0">
                  <a:solidFill>
                    <a:srgbClr val="0000FF"/>
                  </a:solidFill>
                  <a:latin typeface="Times New Roman" pitchFamily="18" charset="0"/>
                </a:rPr>
                <a:t>Mean : 2.88 x 10</a:t>
              </a:r>
              <a:r>
                <a:rPr lang="en-US" altLang="ko-KR" sz="1200" b="1" baseline="30000" dirty="0">
                  <a:solidFill>
                    <a:srgbClr val="0000FF"/>
                  </a:solidFill>
                  <a:latin typeface="Times New Roman" pitchFamily="18" charset="0"/>
                </a:rPr>
                <a:t>5</a:t>
              </a:r>
            </a:p>
          </p:txBody>
        </p:sp>
      </p:grp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928813"/>
            <a:ext cx="350202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7"/>
          <p:cNvSpPr txBox="1">
            <a:spLocks noChangeArrowheads="1"/>
          </p:cNvSpPr>
          <p:nvPr/>
        </p:nvSpPr>
        <p:spPr bwMode="auto">
          <a:xfrm>
            <a:off x="285750" y="1285875"/>
            <a:ext cx="352901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>
                <a:latin typeface="HY엽서M" pitchFamily="18" charset="-127"/>
                <a:ea typeface="HY엽서M" pitchFamily="18" charset="-127"/>
              </a:rPr>
              <a:t>First </a:t>
            </a:r>
            <a:r>
              <a:rPr lang="en-US" altLang="ko-KR" baseline="30000">
                <a:latin typeface="HY엽서M" pitchFamily="18" charset="-127"/>
                <a:ea typeface="HY엽서M" pitchFamily="18" charset="-127"/>
              </a:rPr>
              <a:t>40</a:t>
            </a:r>
            <a:r>
              <a:rPr lang="en-US" altLang="ko-KR">
                <a:latin typeface="HY엽서M" pitchFamily="18" charset="-127"/>
                <a:ea typeface="HY엽서M" pitchFamily="18" charset="-127"/>
              </a:rPr>
              <a:t>Ca</a:t>
            </a:r>
            <a:r>
              <a:rPr lang="en-US" altLang="ko-KR" baseline="30000">
                <a:latin typeface="HY엽서M" pitchFamily="18" charset="-127"/>
                <a:ea typeface="HY엽서M" pitchFamily="18" charset="-127"/>
              </a:rPr>
              <a:t>100</a:t>
            </a:r>
            <a:r>
              <a:rPr lang="en-US" altLang="ko-KR">
                <a:latin typeface="HY엽서M" pitchFamily="18" charset="-127"/>
                <a:ea typeface="HY엽서M" pitchFamily="18" charset="-127"/>
              </a:rPr>
              <a:t>MoO</a:t>
            </a:r>
            <a:r>
              <a:rPr lang="en-US" altLang="ko-KR" baseline="-25000">
                <a:latin typeface="HY엽서M" pitchFamily="18" charset="-127"/>
                <a:ea typeface="HY엽서M" pitchFamily="18" charset="-127"/>
              </a:rPr>
              <a:t>4</a:t>
            </a:r>
            <a:r>
              <a:rPr lang="en-US" altLang="ko-KR">
                <a:latin typeface="HY엽서M" pitchFamily="18" charset="-127"/>
                <a:ea typeface="HY엽서M" pitchFamily="18" charset="-127"/>
              </a:rPr>
              <a:t> crystal</a:t>
            </a:r>
          </a:p>
          <a:p>
            <a:r>
              <a:rPr lang="en-US" altLang="ko-KR">
                <a:latin typeface="HY엽서M" pitchFamily="18" charset="-127"/>
                <a:ea typeface="HY엽서M" pitchFamily="18" charset="-127"/>
              </a:rPr>
              <a:t>after big bang</a:t>
            </a:r>
          </a:p>
        </p:txBody>
      </p:sp>
      <p:grpSp>
        <p:nvGrpSpPr>
          <p:cNvPr id="28677" name="그룹 19"/>
          <p:cNvGrpSpPr>
            <a:grpSpLocks/>
          </p:cNvGrpSpPr>
          <p:nvPr/>
        </p:nvGrpSpPr>
        <p:grpSpPr bwMode="auto">
          <a:xfrm>
            <a:off x="4178300" y="1357313"/>
            <a:ext cx="4965700" cy="1963737"/>
            <a:chOff x="0" y="4508500"/>
            <a:chExt cx="4965700" cy="1963738"/>
          </a:xfrm>
        </p:grpSpPr>
        <p:pic>
          <p:nvPicPr>
            <p:cNvPr id="28682" name="Picture 3" descr="IMGP853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4508500"/>
              <a:ext cx="4965700" cy="1963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3" name="Text Box 4"/>
            <p:cNvSpPr txBox="1">
              <a:spLocks noChangeArrowheads="1"/>
            </p:cNvSpPr>
            <p:nvPr/>
          </p:nvSpPr>
          <p:spPr bwMode="auto">
            <a:xfrm>
              <a:off x="250825" y="5791200"/>
              <a:ext cx="5445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>
                  <a:solidFill>
                    <a:schemeClr val="bg1"/>
                  </a:solidFill>
                  <a:latin typeface="Times New Roman" pitchFamily="18" charset="0"/>
                </a:rPr>
                <a:t>S35</a:t>
              </a:r>
            </a:p>
          </p:txBody>
        </p:sp>
        <p:sp>
          <p:nvSpPr>
            <p:cNvPr id="28684" name="Text Box 5"/>
            <p:cNvSpPr txBox="1">
              <a:spLocks noChangeArrowheads="1"/>
            </p:cNvSpPr>
            <p:nvPr/>
          </p:nvSpPr>
          <p:spPr bwMode="auto">
            <a:xfrm>
              <a:off x="2411413" y="4567238"/>
              <a:ext cx="692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>
                  <a:solidFill>
                    <a:schemeClr val="bg1"/>
                  </a:solidFill>
                  <a:latin typeface="Times New Roman" pitchFamily="18" charset="0"/>
                </a:rPr>
                <a:t>SB28</a:t>
              </a:r>
            </a:p>
          </p:txBody>
        </p:sp>
        <p:sp>
          <p:nvSpPr>
            <p:cNvPr id="28685" name="Text Box 6"/>
            <p:cNvSpPr txBox="1">
              <a:spLocks noChangeArrowheads="1"/>
            </p:cNvSpPr>
            <p:nvPr/>
          </p:nvSpPr>
          <p:spPr bwMode="auto">
            <a:xfrm>
              <a:off x="3924300" y="4783138"/>
              <a:ext cx="9334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>
                  <a:solidFill>
                    <a:schemeClr val="bg1"/>
                  </a:solidFill>
                  <a:latin typeface="Times New Roman" pitchFamily="18" charset="0"/>
                </a:rPr>
                <a:t>CMO-3</a:t>
              </a:r>
            </a:p>
          </p:txBody>
        </p:sp>
        <p:sp>
          <p:nvSpPr>
            <p:cNvPr id="28686" name="TextBox 7"/>
            <p:cNvSpPr txBox="1">
              <a:spLocks noChangeArrowheads="1"/>
            </p:cNvSpPr>
            <p:nvPr/>
          </p:nvSpPr>
          <p:spPr bwMode="auto">
            <a:xfrm>
              <a:off x="395288" y="6151563"/>
              <a:ext cx="208915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200">
                  <a:solidFill>
                    <a:schemeClr val="bg1"/>
                  </a:solidFill>
                  <a:latin typeface="Verdana" pitchFamily="34" charset="0"/>
                </a:rPr>
                <a:t>D44 mmxL51mm~300g</a:t>
              </a:r>
              <a:endParaRPr lang="ko-KR" altLang="en-US" sz="120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127875" cy="960441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ko-KR" baseline="30000" dirty="0" smtClean="0">
                <a:solidFill>
                  <a:srgbClr val="0000CC"/>
                </a:solidFill>
                <a:latin typeface="Times New Roman" pitchFamily="18" charset="0"/>
              </a:rPr>
              <a:t>40</a:t>
            </a:r>
            <a:r>
              <a:rPr lang="ru-RU" altLang="ko-KR" dirty="0" smtClean="0">
                <a:solidFill>
                  <a:srgbClr val="0000CC"/>
                </a:solidFill>
                <a:latin typeface="Times New Roman" pitchFamily="18" charset="0"/>
              </a:rPr>
              <a:t>Ca</a:t>
            </a:r>
            <a:r>
              <a:rPr lang="ru-RU" altLang="ko-KR" baseline="30000" dirty="0" smtClean="0">
                <a:solidFill>
                  <a:srgbClr val="0000CC"/>
                </a:solidFill>
                <a:latin typeface="Times New Roman" pitchFamily="18" charset="0"/>
              </a:rPr>
              <a:t>100</a:t>
            </a:r>
            <a:r>
              <a:rPr lang="ru-RU" altLang="ko-KR" dirty="0" smtClean="0">
                <a:solidFill>
                  <a:srgbClr val="0000CC"/>
                </a:solidFill>
                <a:latin typeface="Times New Roman" pitchFamily="18" charset="0"/>
              </a:rPr>
              <a:t>MoO</a:t>
            </a:r>
            <a:r>
              <a:rPr lang="ru-RU" altLang="ko-KR" baseline="-25000" dirty="0" smtClean="0">
                <a:solidFill>
                  <a:srgbClr val="0000CC"/>
                </a:solidFill>
                <a:latin typeface="Times New Roman" pitchFamily="18" charset="0"/>
              </a:rPr>
              <a:t>4</a:t>
            </a:r>
            <a:r>
              <a:rPr lang="en-US" altLang="ko-KR" baseline="-250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endParaRPr lang="ko-KR" altLang="en-US" dirty="0" smtClean="0"/>
          </a:p>
        </p:txBody>
      </p:sp>
      <p:sp>
        <p:nvSpPr>
          <p:cNvPr id="28679" name="TextBox 15"/>
          <p:cNvSpPr txBox="1">
            <a:spLocks noChangeArrowheads="1"/>
          </p:cNvSpPr>
          <p:nvPr/>
        </p:nvSpPr>
        <p:spPr bwMode="auto">
          <a:xfrm>
            <a:off x="285750" y="4143375"/>
            <a:ext cx="3032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Verdana" pitchFamily="34" charset="0"/>
              </a:rPr>
              <a:t>3 crystals with enriched </a:t>
            </a:r>
          </a:p>
          <a:p>
            <a:r>
              <a:rPr lang="en-US" altLang="ko-KR">
                <a:latin typeface="Verdana" pitchFamily="34" charset="0"/>
              </a:rPr>
              <a:t>material ~ 845g</a:t>
            </a:r>
          </a:p>
          <a:p>
            <a:endParaRPr lang="en-US" altLang="ko-KR">
              <a:latin typeface="Verdana" pitchFamily="34" charset="0"/>
            </a:endParaRPr>
          </a:p>
          <a:p>
            <a:r>
              <a:rPr lang="en-US" altLang="ko-KR">
                <a:latin typeface="Verdana" pitchFamily="34" charset="0"/>
              </a:rPr>
              <a:t>Being tested at Y2L</a:t>
            </a:r>
            <a:endParaRPr lang="ko-KR" altLang="en-US">
              <a:latin typeface="Verdana" pitchFamily="34" charset="0"/>
            </a:endParaRPr>
          </a:p>
        </p:txBody>
      </p:sp>
      <p:sp>
        <p:nvSpPr>
          <p:cNvPr id="28680" name="TextBox 12"/>
          <p:cNvSpPr txBox="1">
            <a:spLocks noChangeArrowheads="1"/>
          </p:cNvSpPr>
          <p:nvPr/>
        </p:nvSpPr>
        <p:spPr bwMode="auto">
          <a:xfrm>
            <a:off x="7286625" y="3929066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dirty="0">
                <a:latin typeface="Verdana" pitchFamily="34" charset="0"/>
              </a:rPr>
              <a:t>Cs-137 source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2868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03850"/>
            <a:ext cx="37147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ko-KR" i="1" dirty="0" smtClean="0">
                <a:latin typeface="Times New Roman" pitchFamily="18" charset="0"/>
              </a:rPr>
              <a:t>Preliminary data analysis </a:t>
            </a:r>
            <a:endParaRPr lang="en-US" altLang="ko-KR" i="1" dirty="0">
              <a:latin typeface="Times New Roman" pitchFamily="18" charset="0"/>
            </a:endParaRPr>
          </a:p>
        </p:txBody>
      </p:sp>
      <p:pic>
        <p:nvPicPr>
          <p:cNvPr id="29699" name="Picture 3" descr="20110506_S35_internalBG_preliminary_meantim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11513" y="928688"/>
            <a:ext cx="5932487" cy="4022725"/>
          </a:xfr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357688" y="2286000"/>
            <a:ext cx="1816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Po : 1.93-MeV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858000" y="2786063"/>
            <a:ext cx="1816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006600"/>
                </a:solidFill>
                <a:latin typeface="Times New Roman" pitchFamily="18" charset="0"/>
              </a:rPr>
              <a:t>216</a:t>
            </a:r>
            <a:r>
              <a:rPr lang="en-US" altLang="ko-KR" b="1">
                <a:solidFill>
                  <a:srgbClr val="006600"/>
                </a:solidFill>
                <a:latin typeface="Times New Roman" pitchFamily="18" charset="0"/>
              </a:rPr>
              <a:t>Po : 1.62-MeV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6786563" y="3286125"/>
            <a:ext cx="185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000099"/>
                </a:solidFill>
                <a:latin typeface="Times New Roman" pitchFamily="18" charset="0"/>
              </a:rPr>
              <a:t>220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</a:rPr>
              <a:t>Rn : 1.44-MeV</a:t>
            </a:r>
          </a:p>
        </p:txBody>
      </p:sp>
      <p:pic>
        <p:nvPicPr>
          <p:cNvPr id="29703" name="Picture 3" descr="20110506_S35_abrat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88"/>
            <a:ext cx="41084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4" name="그룹 8"/>
          <p:cNvGrpSpPr>
            <a:grpSpLocks/>
          </p:cNvGrpSpPr>
          <p:nvPr/>
        </p:nvGrpSpPr>
        <p:grpSpPr bwMode="auto">
          <a:xfrm>
            <a:off x="0" y="3978275"/>
            <a:ext cx="4008438" cy="2879725"/>
            <a:chOff x="0" y="3978275"/>
            <a:chExt cx="4008438" cy="2879725"/>
          </a:xfrm>
        </p:grpSpPr>
        <p:pic>
          <p:nvPicPr>
            <p:cNvPr id="29708" name="Picture 4" descr="20110418_Po214_tagtim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978275"/>
              <a:ext cx="4008438" cy="287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9" name="Rectangle 6"/>
            <p:cNvSpPr>
              <a:spLocks noChangeArrowheads="1"/>
            </p:cNvSpPr>
            <p:nvPr/>
          </p:nvSpPr>
          <p:spPr bwMode="auto">
            <a:xfrm>
              <a:off x="1863750" y="4565664"/>
              <a:ext cx="17843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>
                  <a:latin typeface="Times New Roman" pitchFamily="18" charset="0"/>
                </a:rPr>
                <a:t>Tagtime of </a:t>
              </a:r>
              <a:r>
                <a:rPr lang="en-US" altLang="ko-KR" b="1" baseline="30000">
                  <a:latin typeface="Times New Roman" pitchFamily="18" charset="0"/>
                </a:rPr>
                <a:t>214</a:t>
              </a:r>
              <a:r>
                <a:rPr lang="en-US" altLang="ko-KR" b="1">
                  <a:latin typeface="Times New Roman" pitchFamily="18" charset="0"/>
                </a:rPr>
                <a:t>Po</a:t>
              </a:r>
            </a:p>
          </p:txBody>
        </p:sp>
        <p:sp>
          <p:nvSpPr>
            <p:cNvPr id="29710" name="Text Box 7"/>
            <p:cNvSpPr txBox="1">
              <a:spLocks noChangeArrowheads="1"/>
            </p:cNvSpPr>
            <p:nvPr/>
          </p:nvSpPr>
          <p:spPr bwMode="auto">
            <a:xfrm>
              <a:off x="2017737" y="4922854"/>
              <a:ext cx="1630363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Times New Roman" pitchFamily="18" charset="0"/>
                </a:rPr>
                <a:t>Mean time : 243 </a:t>
              </a:r>
              <a:r>
                <a:rPr lang="en-US" altLang="ko-KR" sz="1400" b="1">
                  <a:latin typeface="Symbol" pitchFamily="18" charset="2"/>
                </a:rPr>
                <a:t>m</a:t>
              </a:r>
              <a:r>
                <a:rPr lang="en-US" altLang="ko-KR" sz="1400" b="1">
                  <a:latin typeface="Times New Roman" pitchFamily="18" charset="0"/>
                </a:rPr>
                <a:t>s</a:t>
              </a:r>
            </a:p>
            <a:p>
              <a:r>
                <a:rPr lang="en-US" altLang="ko-KR" sz="1400" b="1">
                  <a:latin typeface="Times New Roman" pitchFamily="18" charset="0"/>
                </a:rPr>
                <a:t>Half-life : 169 </a:t>
              </a:r>
              <a:r>
                <a:rPr lang="en-US" altLang="ko-KR" sz="1400" b="1">
                  <a:latin typeface="Symbol" pitchFamily="18" charset="2"/>
                </a:rPr>
                <a:t>m</a:t>
              </a:r>
              <a:r>
                <a:rPr lang="en-US" altLang="ko-KR" sz="1400" b="1">
                  <a:latin typeface="Times New Roman" pitchFamily="18" charset="0"/>
                </a:rPr>
                <a:t>s </a:t>
              </a:r>
            </a:p>
          </p:txBody>
        </p:sp>
      </p:grp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4641850" y="5927725"/>
            <a:ext cx="1789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i="1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altLang="ko-KR" b="1" i="1">
                <a:solidFill>
                  <a:srgbClr val="FF0000"/>
                </a:solidFill>
                <a:latin typeface="Times New Roman" pitchFamily="18" charset="0"/>
              </a:rPr>
              <a:t>-decay of </a:t>
            </a:r>
            <a:r>
              <a:rPr lang="en-US" altLang="ko-KR" b="1" i="1" baseline="30000">
                <a:solidFill>
                  <a:srgbClr val="FF0000"/>
                </a:solidFill>
                <a:latin typeface="Times New Roman" pitchFamily="18" charset="0"/>
              </a:rPr>
              <a:t>214</a:t>
            </a:r>
            <a:r>
              <a:rPr lang="en-US" altLang="ko-KR" b="1" i="1">
                <a:solidFill>
                  <a:srgbClr val="FF0000"/>
                </a:solidFill>
                <a:latin typeface="Times New Roman" pitchFamily="18" charset="0"/>
              </a:rPr>
              <a:t>Po</a:t>
            </a:r>
          </a:p>
          <a:p>
            <a:r>
              <a:rPr lang="en-US" altLang="ko-KR" b="1" i="1">
                <a:solidFill>
                  <a:srgbClr val="FF0000"/>
                </a:solidFill>
                <a:latin typeface="Times New Roman" pitchFamily="18" charset="0"/>
              </a:rPr>
              <a:t>Half life : 164 </a:t>
            </a:r>
            <a:r>
              <a:rPr lang="en-US" altLang="ko-KR" b="1" i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ko-KR" b="1" i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29706" name="Text Box 13"/>
          <p:cNvSpPr txBox="1">
            <a:spLocks noChangeArrowheads="1"/>
          </p:cNvSpPr>
          <p:nvPr/>
        </p:nvSpPr>
        <p:spPr bwMode="auto">
          <a:xfrm>
            <a:off x="4500563" y="5214938"/>
            <a:ext cx="2301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i="1">
                <a:solidFill>
                  <a:srgbClr val="FF0000"/>
                </a:solidFill>
                <a:latin typeface="Symbol" pitchFamily="18" charset="2"/>
              </a:rPr>
              <a:t>b-a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 decay </a:t>
            </a:r>
          </a:p>
          <a:p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Bi 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Po</a:t>
            </a:r>
            <a:r>
              <a:rPr lang="en-US" altLang="ko-KR"/>
              <a:t> </a:t>
            </a:r>
            <a:r>
              <a:rPr lang="en-US" altLang="ko-KR" b="1">
                <a:solidFill>
                  <a:srgbClr val="FF0000"/>
                </a:solidFill>
              </a:rPr>
              <a:t>→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</a:rPr>
              <a:t>210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Pb</a:t>
            </a:r>
          </a:p>
        </p:txBody>
      </p:sp>
      <p:sp>
        <p:nvSpPr>
          <p:cNvPr id="29707" name="TextBox 14"/>
          <p:cNvSpPr txBox="1">
            <a:spLocks noChangeArrowheads="1"/>
          </p:cNvSpPr>
          <p:nvPr/>
        </p:nvSpPr>
        <p:spPr bwMode="auto">
          <a:xfrm>
            <a:off x="1071563" y="1785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8507412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sz="4000" dirty="0">
                <a:latin typeface="Times New Roman" pitchFamily="18" charset="0"/>
              </a:rPr>
              <a:t>BG spectrum of SB28 with 47 days data</a:t>
            </a:r>
          </a:p>
        </p:txBody>
      </p:sp>
      <p:pic>
        <p:nvPicPr>
          <p:cNvPr id="30723" name="Picture 3" descr="20110610_SB28_internal_same_S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71625"/>
            <a:ext cx="7427913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281113" y="1112838"/>
            <a:ext cx="64928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i="1">
                <a:latin typeface="Symbol" pitchFamily="18" charset="2"/>
              </a:rPr>
              <a:t>b-a</a:t>
            </a:r>
            <a:r>
              <a:rPr lang="en-US" altLang="ko-KR" b="1">
                <a:latin typeface="Times New Roman" pitchFamily="18" charset="0"/>
              </a:rPr>
              <a:t> decay in </a:t>
            </a:r>
            <a:r>
              <a:rPr lang="en-US" altLang="ko-KR" b="1" baseline="30000">
                <a:latin typeface="Times New Roman" pitchFamily="18" charset="0"/>
              </a:rPr>
              <a:t>238</a:t>
            </a:r>
            <a:r>
              <a:rPr lang="en-US" altLang="ko-KR" b="1">
                <a:latin typeface="Times New Roman" pitchFamily="18" charset="0"/>
              </a:rPr>
              <a:t>U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altLang="ko-KR" b="1" baseline="30000">
                <a:solidFill>
                  <a:srgbClr val="CC00CC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CC00CC"/>
                </a:solidFill>
                <a:latin typeface="Times New Roman" pitchFamily="18" charset="0"/>
              </a:rPr>
              <a:t>Bi (Q-value : 3.27-MeV)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 (Q-value : 7.83-MeV)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latin typeface="Times New Roman" pitchFamily="18" charset="0"/>
                <a:cs typeface="Times New Roman" pitchFamily="18" charset="0"/>
              </a:rPr>
              <a:t>210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Pb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281113" y="1585913"/>
            <a:ext cx="65690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i="1">
                <a:latin typeface="Symbol" pitchFamily="18" charset="2"/>
              </a:rPr>
              <a:t>a-a</a:t>
            </a:r>
            <a:r>
              <a:rPr lang="en-US" altLang="ko-KR" b="1">
                <a:latin typeface="Times New Roman" pitchFamily="18" charset="0"/>
              </a:rPr>
              <a:t> decay in </a:t>
            </a:r>
            <a:r>
              <a:rPr lang="en-US" altLang="ko-KR" b="1" baseline="30000">
                <a:latin typeface="Times New Roman" pitchFamily="18" charset="0"/>
              </a:rPr>
              <a:t>232</a:t>
            </a:r>
            <a:r>
              <a:rPr lang="en-US" altLang="ko-KR" b="1">
                <a:latin typeface="Times New Roman" pitchFamily="18" charset="0"/>
              </a:rPr>
              <a:t>Th </a:t>
            </a:r>
          </a:p>
          <a:p>
            <a:pPr>
              <a:lnSpc>
                <a:spcPct val="90000"/>
              </a:lnSpc>
            </a:pPr>
            <a:r>
              <a:rPr lang="en-US" altLang="ko-KR" b="1" baseline="30000">
                <a:solidFill>
                  <a:srgbClr val="006600"/>
                </a:solidFill>
                <a:latin typeface="Times New Roman" pitchFamily="18" charset="0"/>
              </a:rPr>
              <a:t>220</a:t>
            </a:r>
            <a:r>
              <a:rPr lang="en-US" altLang="ko-KR" b="1">
                <a:solidFill>
                  <a:srgbClr val="006600"/>
                </a:solidFill>
                <a:latin typeface="Times New Roman" pitchFamily="18" charset="0"/>
              </a:rPr>
              <a:t>Rn (Q-value : 6.41-MeV)</a:t>
            </a:r>
            <a:r>
              <a:rPr lang="en-US" altLang="ko-KR" b="1">
                <a:latin typeface="Times New Roman" pitchFamily="18" charset="0"/>
              </a:rPr>
              <a:t> 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216</a:t>
            </a:r>
            <a:r>
              <a:rPr lang="en-US" altLang="ko-KR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Po (Q-value : 6.91-MeV)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latin typeface="Times New Roman" pitchFamily="18" charset="0"/>
                <a:cs typeface="Times New Roman" pitchFamily="18" charset="0"/>
              </a:rPr>
              <a:t>212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Pb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643438" y="4437063"/>
            <a:ext cx="4416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Po : 1.93-MeV, 34 events 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 0.043mBq/kg</a:t>
            </a:r>
            <a:endParaRPr lang="en-US" altLang="ko-KR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429125" y="3643313"/>
            <a:ext cx="4416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0033CC"/>
                </a:solidFill>
                <a:latin typeface="Times New Roman" pitchFamily="18" charset="0"/>
              </a:rPr>
              <a:t>216</a:t>
            </a:r>
            <a:r>
              <a:rPr lang="en-US" altLang="ko-KR" b="1">
                <a:solidFill>
                  <a:srgbClr val="0033CC"/>
                </a:solidFill>
                <a:latin typeface="Times New Roman" pitchFamily="18" charset="0"/>
              </a:rPr>
              <a:t>Po : 1.61-MeV, 21 events </a:t>
            </a:r>
            <a:r>
              <a:rPr lang="en-US" altLang="ko-KR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altLang="ko-KR" b="1">
                <a:solidFill>
                  <a:srgbClr val="0033CC"/>
                </a:solidFill>
                <a:latin typeface="Times New Roman" pitchFamily="18" charset="0"/>
              </a:rPr>
              <a:t> 0.026mBq/kg</a:t>
            </a:r>
            <a:endParaRPr lang="en-US" altLang="ko-KR" b="1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124075" y="5222875"/>
            <a:ext cx="185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008000"/>
                </a:solidFill>
                <a:latin typeface="Times New Roman" pitchFamily="18" charset="0"/>
              </a:rPr>
              <a:t>220</a:t>
            </a:r>
            <a:r>
              <a:rPr lang="en-US" altLang="ko-KR" b="1">
                <a:solidFill>
                  <a:srgbClr val="008000"/>
                </a:solidFill>
                <a:latin typeface="Times New Roman" pitchFamily="18" charset="0"/>
              </a:rPr>
              <a:t>Rn : 1.45-MeV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39750" y="5583238"/>
            <a:ext cx="276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CC00CC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CC00CC"/>
                </a:solidFill>
                <a:latin typeface="Times New Roman" pitchFamily="18" charset="0"/>
              </a:rPr>
              <a:t>Bi (Q-value : 3.27-MeV)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1908175" y="2414588"/>
            <a:ext cx="669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i="1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ko-KR" b="1" i="1">
                <a:latin typeface="Times New Roman" pitchFamily="18" charset="0"/>
              </a:rPr>
              <a:t>1 sigma of energy cut was used to analyze the internal background.</a:t>
            </a:r>
          </a:p>
        </p:txBody>
      </p:sp>
      <p:sp>
        <p:nvSpPr>
          <p:cNvPr id="30731" name="TextBox 10"/>
          <p:cNvSpPr txBox="1">
            <a:spLocks noChangeArrowheads="1"/>
          </p:cNvSpPr>
          <p:nvPr/>
        </p:nvSpPr>
        <p:spPr bwMode="auto">
          <a:xfrm>
            <a:off x="5929313" y="2928938"/>
            <a:ext cx="1493837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latin typeface="Verdana" pitchFamily="34" charset="0"/>
              </a:rPr>
              <a:t>Preliminary</a:t>
            </a:r>
            <a:endParaRPr lang="ko-KR" altLang="en-US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0110530_S35_87days_internal_tagtime600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557338"/>
            <a:ext cx="7427912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200" dirty="0">
                <a:latin typeface="Times New Roman" pitchFamily="18" charset="0"/>
              </a:rPr>
              <a:t>BG spectrum of </a:t>
            </a:r>
            <a:r>
              <a:rPr lang="en-US" altLang="ko-KR" sz="3200" dirty="0" err="1">
                <a:latin typeface="Times New Roman" pitchFamily="18" charset="0"/>
              </a:rPr>
              <a:t>S35</a:t>
            </a:r>
            <a:r>
              <a:rPr lang="en-US" altLang="ko-KR" sz="3200" dirty="0">
                <a:latin typeface="Times New Roman" pitchFamily="18" charset="0"/>
              </a:rPr>
              <a:t> with 87 days data</a:t>
            </a:r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1319213" y="987425"/>
            <a:ext cx="6492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i="1">
                <a:latin typeface="Symbol" pitchFamily="18" charset="2"/>
              </a:rPr>
              <a:t>b-a</a:t>
            </a:r>
            <a:r>
              <a:rPr lang="en-US" altLang="ko-KR" b="1">
                <a:latin typeface="Times New Roman" pitchFamily="18" charset="0"/>
              </a:rPr>
              <a:t> decay in </a:t>
            </a:r>
            <a:r>
              <a:rPr lang="en-US" altLang="ko-KR" b="1" baseline="30000">
                <a:latin typeface="Times New Roman" pitchFamily="18" charset="0"/>
              </a:rPr>
              <a:t>238</a:t>
            </a:r>
            <a:r>
              <a:rPr lang="en-US" altLang="ko-KR" b="1">
                <a:latin typeface="Times New Roman" pitchFamily="18" charset="0"/>
              </a:rPr>
              <a:t>U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r>
              <a:rPr lang="en-US" altLang="ko-KR" b="1" baseline="30000">
                <a:solidFill>
                  <a:srgbClr val="CC00CC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CC00CC"/>
                </a:solidFill>
                <a:latin typeface="Times New Roman" pitchFamily="18" charset="0"/>
              </a:rPr>
              <a:t>Bi (Q-value : 3.27-MeV)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 (Q-value : 7.83-MeV)</a:t>
            </a:r>
            <a:r>
              <a:rPr lang="en-US" altLang="ko-KR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latin typeface="Times New Roman" pitchFamily="18" charset="0"/>
                <a:cs typeface="Times New Roman" pitchFamily="18" charset="0"/>
              </a:rPr>
              <a:t>210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Pb</a:t>
            </a:r>
          </a:p>
        </p:txBody>
      </p:sp>
      <p:sp>
        <p:nvSpPr>
          <p:cNvPr id="31749" name="Text Box 8"/>
          <p:cNvSpPr txBox="1">
            <a:spLocks noChangeArrowheads="1"/>
          </p:cNvSpPr>
          <p:nvPr/>
        </p:nvSpPr>
        <p:spPr bwMode="auto">
          <a:xfrm>
            <a:off x="1319213" y="1563688"/>
            <a:ext cx="6569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i="1">
                <a:latin typeface="Symbol" pitchFamily="18" charset="2"/>
              </a:rPr>
              <a:t>a-a</a:t>
            </a:r>
            <a:r>
              <a:rPr lang="en-US" altLang="ko-KR" b="1">
                <a:latin typeface="Times New Roman" pitchFamily="18" charset="0"/>
              </a:rPr>
              <a:t> decay in </a:t>
            </a:r>
            <a:r>
              <a:rPr lang="en-US" altLang="ko-KR" b="1" baseline="30000">
                <a:latin typeface="Times New Roman" pitchFamily="18" charset="0"/>
              </a:rPr>
              <a:t>232</a:t>
            </a:r>
            <a:r>
              <a:rPr lang="en-US" altLang="ko-KR" b="1">
                <a:latin typeface="Times New Roman" pitchFamily="18" charset="0"/>
              </a:rPr>
              <a:t>Th </a:t>
            </a:r>
          </a:p>
          <a:p>
            <a:r>
              <a:rPr lang="en-US" altLang="ko-KR" b="1" baseline="30000">
                <a:solidFill>
                  <a:srgbClr val="006600"/>
                </a:solidFill>
                <a:latin typeface="Times New Roman" pitchFamily="18" charset="0"/>
              </a:rPr>
              <a:t>220</a:t>
            </a:r>
            <a:r>
              <a:rPr lang="en-US" altLang="ko-KR" b="1">
                <a:solidFill>
                  <a:srgbClr val="006600"/>
                </a:solidFill>
                <a:latin typeface="Times New Roman" pitchFamily="18" charset="0"/>
              </a:rPr>
              <a:t>Rn (Q-value : 6.41-MeV)</a:t>
            </a:r>
            <a:r>
              <a:rPr lang="en-US" altLang="ko-KR" b="1">
                <a:latin typeface="Times New Roman" pitchFamily="18" charset="0"/>
              </a:rPr>
              <a:t> 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216</a:t>
            </a:r>
            <a:r>
              <a:rPr lang="en-US" altLang="ko-KR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Po (Q-value : 6.91-MeV)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altLang="ko-KR" b="1" baseline="30000">
                <a:latin typeface="Times New Roman" pitchFamily="18" charset="0"/>
                <a:cs typeface="Times New Roman" pitchFamily="18" charset="0"/>
              </a:rPr>
              <a:t>212</a:t>
            </a:r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Pb</a:t>
            </a:r>
          </a:p>
        </p:txBody>
      </p:sp>
      <p:sp>
        <p:nvSpPr>
          <p:cNvPr id="31750" name="Rectangle 9"/>
          <p:cNvSpPr>
            <a:spLocks noChangeArrowheads="1"/>
          </p:cNvSpPr>
          <p:nvPr/>
        </p:nvSpPr>
        <p:spPr bwMode="auto">
          <a:xfrm>
            <a:off x="4500563" y="4365625"/>
            <a:ext cx="458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FF0000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</a:rPr>
              <a:t>Po : 1.93-MeV, 3134 events </a:t>
            </a:r>
            <a:r>
              <a:rPr lang="en-US" altLang="ko-K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≈ 1.63 mBq/kg</a:t>
            </a:r>
          </a:p>
        </p:txBody>
      </p:sp>
      <p:sp>
        <p:nvSpPr>
          <p:cNvPr id="31751" name="Rectangle 10"/>
          <p:cNvSpPr>
            <a:spLocks noChangeArrowheads="1"/>
          </p:cNvSpPr>
          <p:nvPr/>
        </p:nvSpPr>
        <p:spPr bwMode="auto">
          <a:xfrm>
            <a:off x="4014788" y="3860800"/>
            <a:ext cx="4473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0033CC"/>
                </a:solidFill>
                <a:latin typeface="Times New Roman" pitchFamily="18" charset="0"/>
              </a:rPr>
              <a:t>216</a:t>
            </a:r>
            <a:r>
              <a:rPr lang="en-US" altLang="ko-KR" b="1">
                <a:solidFill>
                  <a:srgbClr val="0033CC"/>
                </a:solidFill>
                <a:latin typeface="Times New Roman" pitchFamily="18" charset="0"/>
              </a:rPr>
              <a:t>Po : 1.61-MeV, 363 events </a:t>
            </a:r>
            <a:r>
              <a:rPr lang="en-US" altLang="ko-KR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≈ 0.19 mBq/kg</a:t>
            </a:r>
          </a:p>
        </p:txBody>
      </p:sp>
      <p:sp>
        <p:nvSpPr>
          <p:cNvPr id="31752" name="Rectangle 11"/>
          <p:cNvSpPr>
            <a:spLocks noChangeArrowheads="1"/>
          </p:cNvSpPr>
          <p:nvPr/>
        </p:nvSpPr>
        <p:spPr bwMode="auto">
          <a:xfrm>
            <a:off x="2573338" y="4652963"/>
            <a:ext cx="185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008000"/>
                </a:solidFill>
                <a:latin typeface="Times New Roman" pitchFamily="18" charset="0"/>
              </a:rPr>
              <a:t>220</a:t>
            </a:r>
            <a:r>
              <a:rPr lang="en-US" altLang="ko-KR" b="1">
                <a:solidFill>
                  <a:srgbClr val="008000"/>
                </a:solidFill>
                <a:latin typeface="Times New Roman" pitchFamily="18" charset="0"/>
              </a:rPr>
              <a:t>Rn : 1.45-MeV</a:t>
            </a:r>
          </a:p>
        </p:txBody>
      </p:sp>
      <p:sp>
        <p:nvSpPr>
          <p:cNvPr id="31753" name="Rectangle 12"/>
          <p:cNvSpPr>
            <a:spLocks noChangeArrowheads="1"/>
          </p:cNvSpPr>
          <p:nvPr/>
        </p:nvSpPr>
        <p:spPr bwMode="auto">
          <a:xfrm>
            <a:off x="1522413" y="4941888"/>
            <a:ext cx="276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solidFill>
                  <a:srgbClr val="CC00CC"/>
                </a:solidFill>
                <a:latin typeface="Times New Roman" pitchFamily="18" charset="0"/>
              </a:rPr>
              <a:t>214</a:t>
            </a:r>
            <a:r>
              <a:rPr lang="en-US" altLang="ko-KR" b="1">
                <a:solidFill>
                  <a:srgbClr val="CC00CC"/>
                </a:solidFill>
                <a:latin typeface="Times New Roman" pitchFamily="18" charset="0"/>
              </a:rPr>
              <a:t>Bi (Q-value : 3.27-MeV)</a:t>
            </a:r>
          </a:p>
        </p:txBody>
      </p:sp>
      <p:sp>
        <p:nvSpPr>
          <p:cNvPr id="31754" name="Rectangle 9"/>
          <p:cNvSpPr>
            <a:spLocks noChangeArrowheads="1"/>
          </p:cNvSpPr>
          <p:nvPr/>
        </p:nvSpPr>
        <p:spPr bwMode="auto">
          <a:xfrm>
            <a:off x="3429000" y="2643188"/>
            <a:ext cx="1816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baseline="30000">
                <a:latin typeface="Times New Roman" pitchFamily="18" charset="0"/>
              </a:rPr>
              <a:t>210</a:t>
            </a:r>
            <a:r>
              <a:rPr lang="en-US" altLang="ko-KR" b="1">
                <a:latin typeface="Times New Roman" pitchFamily="18" charset="0"/>
              </a:rPr>
              <a:t>Po : 1.13-MeV</a:t>
            </a:r>
          </a:p>
        </p:txBody>
      </p:sp>
      <p:sp>
        <p:nvSpPr>
          <p:cNvPr id="31755" name="TextBox 10"/>
          <p:cNvSpPr txBox="1">
            <a:spLocks noChangeArrowheads="1"/>
          </p:cNvSpPr>
          <p:nvPr/>
        </p:nvSpPr>
        <p:spPr bwMode="auto">
          <a:xfrm>
            <a:off x="5929313" y="2928938"/>
            <a:ext cx="1493837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latin typeface="Verdana" pitchFamily="34" charset="0"/>
              </a:rPr>
              <a:t>Preliminary</a:t>
            </a:r>
            <a:endParaRPr lang="ko-KR" altLang="en-US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8800"/>
            <a:ext cx="91440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709613" y="0"/>
            <a:ext cx="7491412" cy="523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i="1">
                <a:solidFill>
                  <a:srgbClr val="7030A0"/>
                </a:solidFill>
                <a:latin typeface="Verdana" pitchFamily="34" charset="0"/>
              </a:rPr>
              <a:t>Yangyang Underground Laboratory(Y2L)</a:t>
            </a:r>
          </a:p>
        </p:txBody>
      </p:sp>
      <p:sp>
        <p:nvSpPr>
          <p:cNvPr id="10244" name="아래쪽 화살표 3"/>
          <p:cNvSpPr>
            <a:spLocks noChangeArrowheads="1"/>
          </p:cNvSpPr>
          <p:nvPr/>
        </p:nvSpPr>
        <p:spPr bwMode="auto">
          <a:xfrm>
            <a:off x="4500563" y="3643313"/>
            <a:ext cx="142875" cy="21431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0" algn="ctr">
            <a:noFill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600"/>
              <a:t>Cryogenic Detector</a:t>
            </a:r>
          </a:p>
        </p:txBody>
      </p:sp>
      <p:grpSp>
        <p:nvGrpSpPr>
          <p:cNvPr id="3078" name="그룹 17"/>
          <p:cNvGrpSpPr>
            <a:grpSpLocks/>
          </p:cNvGrpSpPr>
          <p:nvPr/>
        </p:nvGrpSpPr>
        <p:grpSpPr bwMode="auto">
          <a:xfrm>
            <a:off x="0" y="1071563"/>
            <a:ext cx="4310063" cy="2239962"/>
            <a:chOff x="119063" y="1274763"/>
            <a:chExt cx="4310062" cy="2239962"/>
          </a:xfrm>
        </p:grpSpPr>
        <p:graphicFrame>
          <p:nvGraphicFramePr>
            <p:cNvPr id="3076" name="Object 2"/>
            <p:cNvGraphicFramePr>
              <a:graphicFrameLocks noChangeAspect="1"/>
            </p:cNvGraphicFramePr>
            <p:nvPr/>
          </p:nvGraphicFramePr>
          <p:xfrm>
            <a:off x="1262063" y="1563688"/>
            <a:ext cx="2232025" cy="1951037"/>
          </p:xfrm>
          <a:graphic>
            <a:graphicData uri="http://schemas.openxmlformats.org/presentationml/2006/ole">
              <p:oleObj spid="_x0000_s3076" name="Image" r:id="rId4" imgW="9384127" imgH="8203175" progId="">
                <p:embed/>
              </p:oleObj>
            </a:graphicData>
          </a:graphic>
        </p:graphicFrame>
        <p:sp>
          <p:nvSpPr>
            <p:cNvPr id="3086" name="Freeform 4"/>
            <p:cNvSpPr>
              <a:spLocks/>
            </p:cNvSpPr>
            <p:nvPr/>
          </p:nvSpPr>
          <p:spPr bwMode="auto">
            <a:xfrm>
              <a:off x="1981200" y="2001838"/>
              <a:ext cx="360363" cy="360362"/>
            </a:xfrm>
            <a:custGeom>
              <a:avLst/>
              <a:gdLst>
                <a:gd name="T0" fmla="*/ 2147483647 w 1723"/>
                <a:gd name="T1" fmla="*/ 2147483647 h 1723"/>
                <a:gd name="T2" fmla="*/ 2147483647 w 1723"/>
                <a:gd name="T3" fmla="*/ 0 h 1723"/>
                <a:gd name="T4" fmla="*/ 2147483647 w 1723"/>
                <a:gd name="T5" fmla="*/ 2147483647 h 1723"/>
                <a:gd name="T6" fmla="*/ 2147483647 w 1723"/>
                <a:gd name="T7" fmla="*/ 2147483647 h 1723"/>
                <a:gd name="T8" fmla="*/ 2147483647 w 1723"/>
                <a:gd name="T9" fmla="*/ 2147483647 h 1723"/>
                <a:gd name="T10" fmla="*/ 2147483647 w 1723"/>
                <a:gd name="T11" fmla="*/ 2147483647 h 1723"/>
                <a:gd name="T12" fmla="*/ 2147483647 w 1723"/>
                <a:gd name="T13" fmla="*/ 2147483647 h 1723"/>
                <a:gd name="T14" fmla="*/ 2147483647 w 1723"/>
                <a:gd name="T15" fmla="*/ 2147483647 h 1723"/>
                <a:gd name="T16" fmla="*/ 2147483647 w 1723"/>
                <a:gd name="T17" fmla="*/ 2147483647 h 1723"/>
                <a:gd name="T18" fmla="*/ 2147483647 w 1723"/>
                <a:gd name="T19" fmla="*/ 2147483647 h 1723"/>
                <a:gd name="T20" fmla="*/ 2147483647 w 1723"/>
                <a:gd name="T21" fmla="*/ 2147483647 h 1723"/>
                <a:gd name="T22" fmla="*/ 0 w 1723"/>
                <a:gd name="T23" fmla="*/ 2147483647 h 1723"/>
                <a:gd name="T24" fmla="*/ 2147483647 w 1723"/>
                <a:gd name="T25" fmla="*/ 2147483647 h 1723"/>
                <a:gd name="T26" fmla="*/ 2147483647 w 1723"/>
                <a:gd name="T27" fmla="*/ 2147483647 h 1723"/>
                <a:gd name="T28" fmla="*/ 2147483647 w 1723"/>
                <a:gd name="T29" fmla="*/ 2147483647 h 17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23"/>
                <a:gd name="T46" fmla="*/ 0 h 1723"/>
                <a:gd name="T47" fmla="*/ 1723 w 1723"/>
                <a:gd name="T48" fmla="*/ 1723 h 17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23" h="1723">
                  <a:moveTo>
                    <a:pt x="862" y="589"/>
                  </a:moveTo>
                  <a:lnTo>
                    <a:pt x="1134" y="0"/>
                  </a:lnTo>
                  <a:lnTo>
                    <a:pt x="1134" y="771"/>
                  </a:lnTo>
                  <a:lnTo>
                    <a:pt x="1723" y="499"/>
                  </a:lnTo>
                  <a:lnTo>
                    <a:pt x="1088" y="1043"/>
                  </a:lnTo>
                  <a:lnTo>
                    <a:pt x="1723" y="1179"/>
                  </a:lnTo>
                  <a:lnTo>
                    <a:pt x="952" y="1134"/>
                  </a:lnTo>
                  <a:lnTo>
                    <a:pt x="1088" y="1723"/>
                  </a:lnTo>
                  <a:lnTo>
                    <a:pt x="725" y="1134"/>
                  </a:lnTo>
                  <a:lnTo>
                    <a:pt x="499" y="1451"/>
                  </a:lnTo>
                  <a:lnTo>
                    <a:pt x="544" y="998"/>
                  </a:lnTo>
                  <a:lnTo>
                    <a:pt x="0" y="635"/>
                  </a:lnTo>
                  <a:lnTo>
                    <a:pt x="680" y="816"/>
                  </a:lnTo>
                  <a:lnTo>
                    <a:pt x="589" y="136"/>
                  </a:lnTo>
                  <a:lnTo>
                    <a:pt x="862" y="589"/>
                  </a:lnTo>
                  <a:close/>
                </a:path>
              </a:pathLst>
            </a:custGeom>
            <a:gradFill rotWithShape="1">
              <a:gsLst>
                <a:gs pos="0">
                  <a:srgbClr val="FAB0A4">
                    <a:alpha val="0"/>
                  </a:srgbClr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87" name="Freeform 5"/>
            <p:cNvSpPr>
              <a:spLocks/>
            </p:cNvSpPr>
            <p:nvPr/>
          </p:nvSpPr>
          <p:spPr bwMode="auto">
            <a:xfrm rot="1616936">
              <a:off x="992188" y="1857375"/>
              <a:ext cx="1225550" cy="73025"/>
            </a:xfrm>
            <a:custGeom>
              <a:avLst/>
              <a:gdLst>
                <a:gd name="T0" fmla="*/ 0 w 2177"/>
                <a:gd name="T1" fmla="*/ 2147483647 h 211"/>
                <a:gd name="T2" fmla="*/ 2147483647 w 2177"/>
                <a:gd name="T3" fmla="*/ 2147483647 h 211"/>
                <a:gd name="T4" fmla="*/ 2147483647 w 2177"/>
                <a:gd name="T5" fmla="*/ 2147483647 h 211"/>
                <a:gd name="T6" fmla="*/ 2147483647 w 2177"/>
                <a:gd name="T7" fmla="*/ 2147483647 h 211"/>
                <a:gd name="T8" fmla="*/ 2147483647 w 2177"/>
                <a:gd name="T9" fmla="*/ 2147483647 h 211"/>
                <a:gd name="T10" fmla="*/ 2147483647 w 2177"/>
                <a:gd name="T11" fmla="*/ 2147483647 h 211"/>
                <a:gd name="T12" fmla="*/ 2147483647 w 2177"/>
                <a:gd name="T13" fmla="*/ 2147483647 h 211"/>
                <a:gd name="T14" fmla="*/ 2147483647 w 2177"/>
                <a:gd name="T15" fmla="*/ 2147483647 h 211"/>
                <a:gd name="T16" fmla="*/ 2147483647 w 2177"/>
                <a:gd name="T17" fmla="*/ 2147483647 h 211"/>
                <a:gd name="T18" fmla="*/ 2147483647 w 2177"/>
                <a:gd name="T19" fmla="*/ 2147483647 h 211"/>
                <a:gd name="T20" fmla="*/ 2147483647 w 2177"/>
                <a:gd name="T21" fmla="*/ 2147483647 h 211"/>
                <a:gd name="T22" fmla="*/ 2147483647 w 2177"/>
                <a:gd name="T23" fmla="*/ 2147483647 h 211"/>
                <a:gd name="T24" fmla="*/ 2147483647 w 2177"/>
                <a:gd name="T25" fmla="*/ 2147483647 h 211"/>
                <a:gd name="T26" fmla="*/ 2147483647 w 2177"/>
                <a:gd name="T27" fmla="*/ 2147483647 h 21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77"/>
                <a:gd name="T43" fmla="*/ 0 h 211"/>
                <a:gd name="T44" fmla="*/ 2177 w 2177"/>
                <a:gd name="T45" fmla="*/ 211 h 21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77" h="211">
                  <a:moveTo>
                    <a:pt x="0" y="105"/>
                  </a:moveTo>
                  <a:cubicBezTo>
                    <a:pt x="23" y="52"/>
                    <a:pt x="46" y="0"/>
                    <a:pt x="91" y="15"/>
                  </a:cubicBezTo>
                  <a:cubicBezTo>
                    <a:pt x="136" y="30"/>
                    <a:pt x="212" y="196"/>
                    <a:pt x="272" y="196"/>
                  </a:cubicBezTo>
                  <a:cubicBezTo>
                    <a:pt x="332" y="196"/>
                    <a:pt x="394" y="15"/>
                    <a:pt x="454" y="15"/>
                  </a:cubicBezTo>
                  <a:cubicBezTo>
                    <a:pt x="514" y="15"/>
                    <a:pt x="575" y="196"/>
                    <a:pt x="635" y="196"/>
                  </a:cubicBezTo>
                  <a:cubicBezTo>
                    <a:pt x="695" y="196"/>
                    <a:pt x="756" y="15"/>
                    <a:pt x="816" y="15"/>
                  </a:cubicBezTo>
                  <a:cubicBezTo>
                    <a:pt x="876" y="15"/>
                    <a:pt x="938" y="196"/>
                    <a:pt x="998" y="196"/>
                  </a:cubicBezTo>
                  <a:cubicBezTo>
                    <a:pt x="1058" y="196"/>
                    <a:pt x="1119" y="15"/>
                    <a:pt x="1179" y="15"/>
                  </a:cubicBezTo>
                  <a:cubicBezTo>
                    <a:pt x="1239" y="15"/>
                    <a:pt x="1301" y="196"/>
                    <a:pt x="1361" y="196"/>
                  </a:cubicBezTo>
                  <a:cubicBezTo>
                    <a:pt x="1421" y="196"/>
                    <a:pt x="1482" y="15"/>
                    <a:pt x="1542" y="15"/>
                  </a:cubicBezTo>
                  <a:cubicBezTo>
                    <a:pt x="1602" y="15"/>
                    <a:pt x="1664" y="196"/>
                    <a:pt x="1724" y="196"/>
                  </a:cubicBezTo>
                  <a:cubicBezTo>
                    <a:pt x="1784" y="196"/>
                    <a:pt x="1845" y="15"/>
                    <a:pt x="1905" y="15"/>
                  </a:cubicBezTo>
                  <a:cubicBezTo>
                    <a:pt x="1965" y="15"/>
                    <a:pt x="2042" y="181"/>
                    <a:pt x="2087" y="196"/>
                  </a:cubicBezTo>
                  <a:cubicBezTo>
                    <a:pt x="2132" y="211"/>
                    <a:pt x="2132" y="105"/>
                    <a:pt x="2177" y="105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88" name="Text Box 6"/>
            <p:cNvSpPr txBox="1">
              <a:spLocks noChangeArrowheads="1"/>
            </p:cNvSpPr>
            <p:nvPr/>
          </p:nvSpPr>
          <p:spPr bwMode="auto">
            <a:xfrm>
              <a:off x="2917825" y="2506663"/>
              <a:ext cx="1150938" cy="215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</a:pPr>
              <a:r>
                <a:rPr lang="en-US" altLang="ko-KR" sz="1400"/>
                <a:t>Absorber</a:t>
              </a:r>
            </a:p>
          </p:txBody>
        </p:sp>
        <p:sp>
          <p:nvSpPr>
            <p:cNvPr id="3089" name="Text Box 7"/>
            <p:cNvSpPr txBox="1">
              <a:spLocks noChangeArrowheads="1"/>
            </p:cNvSpPr>
            <p:nvPr/>
          </p:nvSpPr>
          <p:spPr bwMode="auto">
            <a:xfrm>
              <a:off x="3062288" y="1714500"/>
              <a:ext cx="1366837" cy="215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>
                <a:lnSpc>
                  <a:spcPct val="80000"/>
                </a:lnSpc>
              </a:pPr>
              <a:r>
                <a:rPr lang="en-US" altLang="ko-KR" sz="1400"/>
                <a:t>Thermometer</a:t>
              </a:r>
            </a:p>
          </p:txBody>
        </p:sp>
        <p:sp>
          <p:nvSpPr>
            <p:cNvPr id="3090" name="Text Box 8"/>
            <p:cNvSpPr txBox="1">
              <a:spLocks noChangeArrowheads="1"/>
            </p:cNvSpPr>
            <p:nvPr/>
          </p:nvSpPr>
          <p:spPr bwMode="auto">
            <a:xfrm>
              <a:off x="973138" y="2649538"/>
              <a:ext cx="1522412" cy="215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</a:pPr>
              <a:r>
                <a:rPr lang="en-US" altLang="ko-KR" sz="1400"/>
                <a:t>Thermal link</a:t>
              </a:r>
            </a:p>
          </p:txBody>
        </p:sp>
        <p:sp>
          <p:nvSpPr>
            <p:cNvPr id="3091" name="Text Box 9"/>
            <p:cNvSpPr txBox="1">
              <a:spLocks noChangeArrowheads="1"/>
            </p:cNvSpPr>
            <p:nvPr/>
          </p:nvSpPr>
          <p:spPr bwMode="auto">
            <a:xfrm>
              <a:off x="1549400" y="3224213"/>
              <a:ext cx="2308225" cy="1333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</a:pPr>
              <a:r>
                <a:rPr lang="en-US" altLang="ko-KR" sz="1400"/>
                <a:t>Heat sink &lt; 100 mK</a:t>
              </a:r>
            </a:p>
          </p:txBody>
        </p:sp>
        <p:sp>
          <p:nvSpPr>
            <p:cNvPr id="3092" name="Text Box 10"/>
            <p:cNvSpPr txBox="1">
              <a:spLocks noChangeArrowheads="1"/>
            </p:cNvSpPr>
            <p:nvPr/>
          </p:nvSpPr>
          <p:spPr bwMode="auto">
            <a:xfrm>
              <a:off x="119063" y="1274763"/>
              <a:ext cx="121443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>
                  <a:sym typeface="Symbol" pitchFamily="18" charset="2"/>
                </a:rPr>
                <a:t>, , ,</a:t>
              </a:r>
              <a:r>
                <a:rPr lang="en-US" altLang="ko-KR"/>
                <a:t> etc.</a:t>
              </a:r>
            </a:p>
          </p:txBody>
        </p:sp>
      </p:grp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214813" y="1571625"/>
          <a:ext cx="1190625" cy="1568450"/>
        </p:xfrm>
        <a:graphic>
          <a:graphicData uri="http://schemas.openxmlformats.org/presentationml/2006/ole">
            <p:oleObj spid="_x0000_s3074" name="Image" r:id="rId5" imgW="3441270" imgH="4533333" progId="">
              <p:embed/>
            </p:oleObj>
          </a:graphicData>
        </a:graphic>
      </p:graphicFrame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5643563" y="1357313"/>
          <a:ext cx="2987675" cy="1541462"/>
        </p:xfrm>
        <a:graphic>
          <a:graphicData uri="http://schemas.openxmlformats.org/presentationml/2006/ole">
            <p:oleObj spid="_x0000_s3075" name="Image" r:id="rId6" imgW="6946032" imgH="3580952" progId="">
              <p:embed/>
            </p:oleObj>
          </a:graphicData>
        </a:graphic>
      </p:graphicFrame>
      <p:sp>
        <p:nvSpPr>
          <p:cNvPr id="3079" name="Text Box 15"/>
          <p:cNvSpPr txBox="1">
            <a:spLocks noChangeArrowheads="1"/>
          </p:cNvSpPr>
          <p:nvPr/>
        </p:nvSpPr>
        <p:spPr bwMode="auto">
          <a:xfrm>
            <a:off x="2000250" y="857250"/>
            <a:ext cx="5072063" cy="40005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solidFill>
                  <a:srgbClr val="FF0000"/>
                </a:solidFill>
                <a:ea typeface="HyhwpEQ" pitchFamily="18" charset="-127"/>
              </a:rPr>
              <a:t>Energy absorption </a:t>
            </a:r>
            <a:r>
              <a:rPr lang="en-US" altLang="ko-KR" sz="2000">
                <a:solidFill>
                  <a:srgbClr val="FF0000"/>
                </a:solidFill>
                <a:ea typeface="HyhwpEQ" pitchFamily="18" charset="-127"/>
                <a:sym typeface="Wingdings" pitchFamily="2" charset="2"/>
              </a:rPr>
              <a:t> Heat (Temperature)</a:t>
            </a:r>
            <a:endParaRPr lang="en-US" altLang="ko-KR" sz="2000">
              <a:solidFill>
                <a:srgbClr val="FF0000"/>
              </a:solidFill>
              <a:ea typeface="HyhwpEQ" pitchFamily="18" charset="-127"/>
            </a:endParaRPr>
          </a:p>
        </p:txBody>
      </p:sp>
      <p:sp>
        <p:nvSpPr>
          <p:cNvPr id="12303" name="Rectangle 16"/>
          <p:cNvSpPr>
            <a:spLocks noChangeArrowheads="1"/>
          </p:cNvSpPr>
          <p:nvPr/>
        </p:nvSpPr>
        <p:spPr bwMode="auto">
          <a:xfrm>
            <a:off x="285750" y="4643438"/>
            <a:ext cx="5257800" cy="1939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latinLnBrk="0">
              <a:spcBef>
                <a:spcPct val="20000"/>
              </a:spcBef>
              <a:defRPr/>
            </a:pPr>
            <a:r>
              <a:rPr kumimoji="0" lang="de-DE" altLang="ko-KR" sz="2400" dirty="0">
                <a:latin typeface="+mj-lt"/>
                <a:ea typeface="HY헤드라인M" pitchFamily="18" charset="-127"/>
              </a:rPr>
              <a:t>Choice of thermometers</a:t>
            </a:r>
          </a:p>
          <a:p>
            <a:pPr marL="342900" indent="-342900" latinLnBrk="0">
              <a:spcBef>
                <a:spcPct val="20000"/>
              </a:spcBef>
              <a:buFontTx/>
              <a:buChar char="•"/>
              <a:defRPr/>
            </a:pPr>
            <a:r>
              <a:rPr kumimoji="0" lang="en-US" altLang="ko-KR" sz="2000" b="1" dirty="0" err="1">
                <a:solidFill>
                  <a:srgbClr val="000099"/>
                </a:solidFill>
                <a:latin typeface="+mj-lt"/>
              </a:rPr>
              <a:t>Thermistors</a:t>
            </a:r>
            <a:r>
              <a:rPr kumimoji="0" lang="en-US" altLang="ko-KR" sz="2000" b="1" dirty="0">
                <a:solidFill>
                  <a:srgbClr val="000099"/>
                </a:solidFill>
                <a:latin typeface="+mj-lt"/>
              </a:rPr>
              <a:t> (doped </a:t>
            </a:r>
            <a:r>
              <a:rPr kumimoji="0" lang="en-US" altLang="ko-KR" sz="2000" b="1" dirty="0" err="1">
                <a:solidFill>
                  <a:srgbClr val="000099"/>
                </a:solidFill>
                <a:latin typeface="+mj-lt"/>
              </a:rPr>
              <a:t>Ge</a:t>
            </a:r>
            <a:r>
              <a:rPr kumimoji="0" lang="en-US" altLang="ko-KR" sz="2000" b="1" dirty="0">
                <a:solidFill>
                  <a:srgbClr val="000099"/>
                </a:solidFill>
                <a:latin typeface="+mj-lt"/>
              </a:rPr>
              <a:t>, Si)</a:t>
            </a:r>
          </a:p>
          <a:p>
            <a:pPr marL="342900" indent="-342900" latinLnBrk="0">
              <a:spcBef>
                <a:spcPct val="20000"/>
              </a:spcBef>
              <a:buFontTx/>
              <a:buChar char="•"/>
              <a:defRPr/>
            </a:pPr>
            <a:r>
              <a:rPr kumimoji="0" lang="en-US" altLang="ko-KR" sz="2000" b="1" dirty="0">
                <a:solidFill>
                  <a:srgbClr val="000099"/>
                </a:solidFill>
                <a:latin typeface="+mj-lt"/>
              </a:rPr>
              <a:t>TES (Transition Edge Sensor)</a:t>
            </a:r>
          </a:p>
          <a:p>
            <a:pPr marL="342900" indent="-342900" latinLnBrk="0">
              <a:spcBef>
                <a:spcPct val="20000"/>
              </a:spcBef>
              <a:buFontTx/>
              <a:buChar char="•"/>
              <a:defRPr/>
            </a:pPr>
            <a:r>
              <a:rPr kumimoji="0" lang="en-US" altLang="ko-KR" sz="2000" b="1" dirty="0">
                <a:solidFill>
                  <a:srgbClr val="000099"/>
                </a:solidFill>
                <a:latin typeface="+mj-lt"/>
              </a:rPr>
              <a:t>MMC (Metallic Magnetic Calorimeter )</a:t>
            </a:r>
          </a:p>
          <a:p>
            <a:pPr marL="342900" indent="-342900" latinLnBrk="0">
              <a:spcBef>
                <a:spcPct val="20000"/>
              </a:spcBef>
              <a:buFontTx/>
              <a:buChar char="•"/>
              <a:defRPr/>
            </a:pPr>
            <a:r>
              <a:rPr kumimoji="0" lang="en-US" altLang="ko-KR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STJ, KID etc. </a:t>
            </a:r>
            <a:endParaRPr kumimoji="0" lang="de-DE" altLang="ko-KR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81" name="Rectangle 11"/>
          <p:cNvSpPr>
            <a:spLocks noChangeArrowheads="1"/>
          </p:cNvSpPr>
          <p:nvPr/>
        </p:nvSpPr>
        <p:spPr bwMode="auto">
          <a:xfrm rot="-5400000">
            <a:off x="5471319" y="5879307"/>
            <a:ext cx="36512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0" tIns="0" rIns="0" bIns="0">
            <a:spAutoFit/>
          </a:bodyPr>
          <a:lstStyle/>
          <a:p>
            <a:pPr eaLnBrk="0" latinLnBrk="0" hangingPunct="0"/>
            <a:endParaRPr kumimoji="0" lang="ko-KR" altLang="ko-KR" sz="2400">
              <a:latin typeface="Times" pitchFamily="18" charset="0"/>
            </a:endParaRPr>
          </a:p>
        </p:txBody>
      </p:sp>
      <p:pic>
        <p:nvPicPr>
          <p:cNvPr id="3082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75" y="5649913"/>
            <a:ext cx="2803525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929313" y="5572125"/>
            <a:ext cx="819150" cy="2762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200" dirty="0">
                <a:latin typeface="+mn-lt"/>
              </a:rPr>
              <a:t>Example </a:t>
            </a:r>
            <a:endParaRPr lang="ko-KR" altLang="en-US" sz="1200" dirty="0">
              <a:latin typeface="+mn-lt"/>
            </a:endParaRPr>
          </a:p>
        </p:txBody>
      </p:sp>
      <p:pic>
        <p:nvPicPr>
          <p:cNvPr id="3084" name="Picture 1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3643313"/>
            <a:ext cx="55435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688" y="4572000"/>
            <a:ext cx="11334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200"/>
              <a:t>Metallic Magnetic Calorimeter (MMC)</a:t>
            </a:r>
          </a:p>
        </p:txBody>
      </p:sp>
      <p:pic>
        <p:nvPicPr>
          <p:cNvPr id="32771" name="Picture 4" descr="MicroSetup3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196975"/>
            <a:ext cx="27940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067175" y="1341438"/>
            <a:ext cx="4660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>
              <a:defRPr/>
            </a:pPr>
            <a:r>
              <a:rPr kumimoji="0" lang="en-US" altLang="ko-KR" sz="2000" dirty="0">
                <a:solidFill>
                  <a:srgbClr val="000000"/>
                </a:solidFill>
                <a:latin typeface="+mj-lt"/>
              </a:rPr>
              <a:t>Magnetic material (</a:t>
            </a:r>
            <a:r>
              <a:rPr kumimoji="0" lang="en-US" altLang="ko-KR" sz="2000" dirty="0" err="1">
                <a:solidFill>
                  <a:srgbClr val="000000"/>
                </a:solidFill>
                <a:latin typeface="+mj-lt"/>
              </a:rPr>
              <a:t>Au:Er</a:t>
            </a:r>
            <a:r>
              <a:rPr kumimoji="0" lang="en-US" altLang="ko-KR" sz="2000" dirty="0">
                <a:solidFill>
                  <a:srgbClr val="000000"/>
                </a:solidFill>
                <a:latin typeface="+mj-lt"/>
              </a:rPr>
              <a:t>) in dc SQUID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 flipV="1">
            <a:off x="2555875" y="1341438"/>
            <a:ext cx="1511300" cy="2159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ko-KR" altLang="en-US">
              <a:latin typeface="+mj-lt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263650" y="2276475"/>
            <a:ext cx="1436688" cy="4619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 latinLnBrk="0">
              <a:defRPr/>
            </a:pPr>
            <a:r>
              <a:rPr kumimoji="0" lang="en-US" altLang="ko-KR" sz="2400">
                <a:solidFill>
                  <a:srgbClr val="140000"/>
                </a:solidFill>
                <a:latin typeface="+mj-lt"/>
              </a:rPr>
              <a:t>junctions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V="1">
            <a:off x="2124075" y="2065338"/>
            <a:ext cx="8382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ko-KR" altLang="en-US">
              <a:latin typeface="+mj-lt"/>
            </a:endParaRP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2195513" y="2035175"/>
            <a:ext cx="995362" cy="3857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ko-KR" altLang="en-US">
              <a:latin typeface="+mj-lt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93675" y="1196975"/>
            <a:ext cx="1430338" cy="4619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 latinLnBrk="0">
              <a:defRPr/>
            </a:pPr>
            <a:r>
              <a:rPr kumimoji="0" lang="en-US" altLang="ko-KR" sz="2400">
                <a:solidFill>
                  <a:srgbClr val="140000"/>
                </a:solidFill>
                <a:latin typeface="+mj-lt"/>
              </a:rPr>
              <a:t>Field coil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643313" y="1857375"/>
            <a:ext cx="550068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kumimoji="0" lang="en-US" altLang="ko-KR" sz="2000" dirty="0">
                <a:solidFill>
                  <a:schemeClr val="hlink"/>
                </a:solidFill>
                <a:latin typeface="+mj-lt"/>
              </a:rPr>
              <a:t>     </a:t>
            </a:r>
            <a:r>
              <a:rPr kumimoji="0" lang="en-US" altLang="ko-KR" sz="2000" dirty="0" err="1">
                <a:latin typeface="+mj-lt"/>
              </a:rPr>
              <a:t>Au:Er</a:t>
            </a:r>
            <a:r>
              <a:rPr kumimoji="0" lang="en-US" altLang="ko-KR" sz="2000" dirty="0">
                <a:latin typeface="+mj-lt"/>
              </a:rPr>
              <a:t>(10~1000ppm)</a:t>
            </a:r>
          </a:p>
          <a:p>
            <a:pPr lvl="1" latinLnBrk="0">
              <a:defRPr/>
            </a:pPr>
            <a:r>
              <a:rPr kumimoji="0" lang="en-US" altLang="ko-KR" sz="2000" dirty="0">
                <a:solidFill>
                  <a:srgbClr val="002060"/>
                </a:solidFill>
                <a:latin typeface="+mj-lt"/>
                <a:sym typeface="Symbol" pitchFamily="18" charset="2"/>
              </a:rPr>
              <a:t>paramagnetic system</a:t>
            </a:r>
          </a:p>
          <a:p>
            <a:pPr lvl="1" latinLnBrk="0">
              <a:defRPr/>
            </a:pPr>
            <a:r>
              <a:rPr kumimoji="0" lang="en-US" altLang="ko-KR" sz="2000" dirty="0">
                <a:solidFill>
                  <a:srgbClr val="002060"/>
                </a:solidFill>
                <a:latin typeface="+mj-lt"/>
                <a:sym typeface="Symbol" pitchFamily="18" charset="2"/>
              </a:rPr>
              <a:t>metallic host: fast </a:t>
            </a:r>
            <a:r>
              <a:rPr kumimoji="0" lang="en-US" altLang="ko-KR" sz="2000" dirty="0" err="1">
                <a:solidFill>
                  <a:srgbClr val="002060"/>
                </a:solidFill>
                <a:latin typeface="+mj-lt"/>
                <a:sym typeface="Symbol" pitchFamily="18" charset="2"/>
              </a:rPr>
              <a:t>thermalization</a:t>
            </a:r>
            <a:r>
              <a:rPr kumimoji="0" lang="en-US" altLang="ko-KR" sz="2000" dirty="0">
                <a:solidFill>
                  <a:srgbClr val="002060"/>
                </a:solidFill>
                <a:latin typeface="+mj-lt"/>
                <a:sym typeface="Symbol" pitchFamily="18" charset="2"/>
              </a:rPr>
              <a:t> ( ~ 1ms)</a:t>
            </a:r>
            <a:r>
              <a:rPr kumimoji="0" lang="en-US" altLang="ko-KR" dirty="0">
                <a:solidFill>
                  <a:srgbClr val="002060"/>
                </a:solidFill>
                <a:latin typeface="+mj-lt"/>
                <a:sym typeface="Symbol" pitchFamily="18" charset="2"/>
              </a:rPr>
              <a:t> </a:t>
            </a:r>
          </a:p>
          <a:p>
            <a:pPr lvl="1" latinLnBrk="0">
              <a:defRPr/>
            </a:pPr>
            <a:r>
              <a:rPr kumimoji="0" lang="en-US" altLang="ko-KR" dirty="0">
                <a:solidFill>
                  <a:srgbClr val="002060"/>
                </a:solidFill>
                <a:latin typeface="+mj-lt"/>
                <a:sym typeface="Symbol" pitchFamily="18" charset="2"/>
              </a:rPr>
              <a:t>Can control  heat capacity by magnetic field</a:t>
            </a:r>
          </a:p>
        </p:txBody>
      </p:sp>
      <p:grpSp>
        <p:nvGrpSpPr>
          <p:cNvPr id="32779" name="Group 12"/>
          <p:cNvGrpSpPr>
            <a:grpSpLocks/>
          </p:cNvGrpSpPr>
          <p:nvPr/>
        </p:nvGrpSpPr>
        <p:grpSpPr bwMode="auto">
          <a:xfrm>
            <a:off x="642910" y="3214686"/>
            <a:ext cx="2246313" cy="2016125"/>
            <a:chOff x="975" y="1949"/>
            <a:chExt cx="1315" cy="1209"/>
          </a:xfrm>
        </p:grpSpPr>
        <p:pic>
          <p:nvPicPr>
            <p:cNvPr id="32785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5" y="1950"/>
              <a:ext cx="1315" cy="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2786" name="Group 14"/>
            <p:cNvGrpSpPr>
              <a:grpSpLocks/>
            </p:cNvGrpSpPr>
            <p:nvPr/>
          </p:nvGrpSpPr>
          <p:grpSpPr bwMode="auto">
            <a:xfrm>
              <a:off x="1453" y="2544"/>
              <a:ext cx="191" cy="415"/>
              <a:chOff x="3684" y="1317"/>
              <a:chExt cx="168" cy="381"/>
            </a:xfrm>
          </p:grpSpPr>
          <p:sp>
            <p:nvSpPr>
              <p:cNvPr id="15383" name="Oval 15"/>
              <p:cNvSpPr>
                <a:spLocks noChangeArrowheads="1"/>
              </p:cNvSpPr>
              <p:nvPr/>
            </p:nvSpPr>
            <p:spPr bwMode="auto">
              <a:xfrm rot="10800000">
                <a:off x="3684" y="1317"/>
                <a:ext cx="168" cy="381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defRPr/>
                </a:pPr>
                <a:endParaRPr lang="ko-KR" altLang="en-US">
                  <a:latin typeface="+mj-lt"/>
                </a:endParaRPr>
              </a:p>
            </p:txBody>
          </p:sp>
          <p:sp>
            <p:nvSpPr>
              <p:cNvPr id="15384" name="Line 16"/>
              <p:cNvSpPr>
                <a:spLocks noChangeShapeType="1"/>
              </p:cNvSpPr>
              <p:nvPr/>
            </p:nvSpPr>
            <p:spPr bwMode="auto">
              <a:xfrm rot="10800000" flipV="1">
                <a:off x="3767" y="1461"/>
                <a:ext cx="0" cy="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latin typeface="+mj-lt"/>
                </a:endParaRPr>
              </a:p>
            </p:txBody>
          </p:sp>
        </p:grpSp>
        <p:grpSp>
          <p:nvGrpSpPr>
            <p:cNvPr id="32787" name="Group 17"/>
            <p:cNvGrpSpPr>
              <a:grpSpLocks/>
            </p:cNvGrpSpPr>
            <p:nvPr/>
          </p:nvGrpSpPr>
          <p:grpSpPr bwMode="auto">
            <a:xfrm>
              <a:off x="1453" y="2048"/>
              <a:ext cx="191" cy="416"/>
              <a:chOff x="3684" y="1035"/>
              <a:chExt cx="168" cy="379"/>
            </a:xfrm>
          </p:grpSpPr>
          <p:sp>
            <p:nvSpPr>
              <p:cNvPr id="15381" name="Oval 18"/>
              <p:cNvSpPr>
                <a:spLocks noChangeArrowheads="1"/>
              </p:cNvSpPr>
              <p:nvPr/>
            </p:nvSpPr>
            <p:spPr bwMode="auto">
              <a:xfrm>
                <a:off x="3684" y="1035"/>
                <a:ext cx="168" cy="379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>
                  <a:defRPr/>
                </a:pPr>
                <a:endParaRPr lang="ko-KR" altLang="en-US">
                  <a:latin typeface="+mj-lt"/>
                </a:endParaRPr>
              </a:p>
            </p:txBody>
          </p:sp>
          <p:sp>
            <p:nvSpPr>
              <p:cNvPr id="15382" name="Line 19"/>
              <p:cNvSpPr>
                <a:spLocks noChangeShapeType="1"/>
              </p:cNvSpPr>
              <p:nvPr/>
            </p:nvSpPr>
            <p:spPr bwMode="auto">
              <a:xfrm flipV="1">
                <a:off x="3765" y="1172"/>
                <a:ext cx="0" cy="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defRPr/>
                </a:pPr>
                <a:endParaRPr lang="ko-KR" altLang="en-US">
                  <a:latin typeface="+mj-lt"/>
                </a:endParaRPr>
              </a:p>
            </p:txBody>
          </p:sp>
        </p:grpSp>
        <p:sp>
          <p:nvSpPr>
            <p:cNvPr id="15380" name="Text Box 20"/>
            <p:cNvSpPr txBox="1">
              <a:spLocks noChangeArrowheads="1"/>
            </p:cNvSpPr>
            <p:nvPr/>
          </p:nvSpPr>
          <p:spPr bwMode="auto">
            <a:xfrm>
              <a:off x="1103" y="1949"/>
              <a:ext cx="717" cy="29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latinLnBrk="0">
                <a:defRPr/>
              </a:pPr>
              <a:r>
                <a:rPr kumimoji="0" lang="en-US" altLang="ko-KR" b="1" i="1">
                  <a:latin typeface="+mj-lt"/>
                </a:rPr>
                <a:t>g</a:t>
              </a:r>
              <a:r>
                <a:rPr kumimoji="0" lang="en-US" altLang="ko-KR" b="1">
                  <a:latin typeface="+mj-lt"/>
                </a:rPr>
                <a:t> = 6.8</a:t>
              </a:r>
            </a:p>
          </p:txBody>
        </p:sp>
      </p:grpSp>
      <p:sp>
        <p:nvSpPr>
          <p:cNvPr id="15373" name="Rectangle 21"/>
          <p:cNvSpPr>
            <a:spLocks noChangeArrowheads="1"/>
          </p:cNvSpPr>
          <p:nvPr/>
        </p:nvSpPr>
        <p:spPr bwMode="auto">
          <a:xfrm>
            <a:off x="3071802" y="3857628"/>
            <a:ext cx="3733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defRPr/>
            </a:pPr>
            <a:r>
              <a:rPr lang="en-US" altLang="ko-KR" sz="2000" dirty="0">
                <a:latin typeface="+mj-lt"/>
                <a:sym typeface="Symbol" pitchFamily="18" charset="2"/>
              </a:rPr>
              <a:t>5 </a:t>
            </a:r>
            <a:r>
              <a:rPr lang="en-US" altLang="ko-KR" sz="2000" dirty="0" err="1">
                <a:latin typeface="+mj-lt"/>
                <a:sym typeface="Symbol" pitchFamily="18" charset="2"/>
              </a:rPr>
              <a:t>mT</a:t>
            </a:r>
            <a:r>
              <a:rPr lang="en-US" altLang="ko-KR" sz="2000" dirty="0">
                <a:latin typeface="+mj-lt"/>
                <a:sym typeface="Symbol" pitchFamily="18" charset="2"/>
              </a:rPr>
              <a:t>      </a:t>
            </a:r>
            <a:r>
              <a:rPr lang="el-GR" altLang="ko-KR" sz="2000" i="1" dirty="0">
                <a:latin typeface="+mj-lt"/>
                <a:cs typeface="Times New Roman" pitchFamily="18" charset="0"/>
                <a:sym typeface="Symbol" pitchFamily="18" charset="2"/>
              </a:rPr>
              <a:t>Δ</a:t>
            </a:r>
            <a:r>
              <a:rPr lang="el-GR" altLang="ko-KR" sz="2000" dirty="0">
                <a:latin typeface="+mj-lt"/>
                <a:cs typeface="Times New Roman" pitchFamily="18" charset="0"/>
                <a:sym typeface="Symbol" pitchFamily="18" charset="2"/>
              </a:rPr>
              <a:t>ε</a:t>
            </a:r>
            <a:r>
              <a:rPr lang="en-US" altLang="ko-KR" sz="2000" dirty="0">
                <a:latin typeface="+mj-lt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ko-KR" sz="2000" dirty="0">
                <a:latin typeface="+mj-lt"/>
                <a:sym typeface="Symbol" pitchFamily="18" charset="2"/>
              </a:rPr>
              <a:t>= 1.5 </a:t>
            </a:r>
            <a:r>
              <a:rPr lang="en-US" altLang="ko-KR" sz="2000" dirty="0" err="1">
                <a:latin typeface="+mj-lt"/>
                <a:sym typeface="Symbol" pitchFamily="18" charset="2"/>
              </a:rPr>
              <a:t>eV</a:t>
            </a:r>
            <a:endParaRPr lang="el-GR" altLang="ko-KR" sz="2000" dirty="0">
              <a:latin typeface="+mj-lt"/>
              <a:sym typeface="Symbol" pitchFamily="18" charset="2"/>
            </a:endParaRPr>
          </a:p>
          <a:p>
            <a:pPr marL="342900" indent="-342900">
              <a:defRPr/>
            </a:pPr>
            <a:r>
              <a:rPr lang="en-US" altLang="ko-KR" sz="2000" dirty="0">
                <a:latin typeface="+mj-lt"/>
              </a:rPr>
              <a:t>1 </a:t>
            </a:r>
            <a:r>
              <a:rPr lang="en-US" altLang="ko-KR" sz="2000" dirty="0" err="1">
                <a:latin typeface="+mj-lt"/>
              </a:rPr>
              <a:t>keV</a:t>
            </a:r>
            <a:r>
              <a:rPr lang="en-US" altLang="ko-KR" sz="2000" dirty="0">
                <a:latin typeface="+mj-lt"/>
              </a:rPr>
              <a:t>   </a:t>
            </a:r>
            <a:r>
              <a:rPr lang="en-US" altLang="ko-KR" sz="2000" dirty="0">
                <a:latin typeface="+mj-lt"/>
                <a:sym typeface="Symbol" pitchFamily="18" charset="2"/>
              </a:rPr>
              <a:t>  </a:t>
            </a:r>
            <a:r>
              <a:rPr lang="en-US" altLang="ko-KR" sz="2000" dirty="0">
                <a:solidFill>
                  <a:srgbClr val="CC0000"/>
                </a:solidFill>
                <a:latin typeface="+mj-lt"/>
                <a:sym typeface="Symbol" pitchFamily="18" charset="2"/>
              </a:rPr>
              <a:t>10</a:t>
            </a:r>
            <a:r>
              <a:rPr lang="en-US" altLang="ko-KR" sz="2000" baseline="30000" dirty="0">
                <a:solidFill>
                  <a:srgbClr val="CC0000"/>
                </a:solidFill>
                <a:latin typeface="+mj-lt"/>
                <a:sym typeface="Symbol" pitchFamily="18" charset="2"/>
              </a:rPr>
              <a:t>9</a:t>
            </a:r>
            <a:r>
              <a:rPr lang="en-US" altLang="ko-KR" sz="2000" dirty="0">
                <a:solidFill>
                  <a:schemeClr val="accent2"/>
                </a:solidFill>
                <a:latin typeface="+mj-lt"/>
                <a:sym typeface="Symbol" pitchFamily="18" charset="2"/>
              </a:rPr>
              <a:t> </a:t>
            </a:r>
            <a:r>
              <a:rPr lang="en-US" altLang="ko-KR" sz="2000" dirty="0">
                <a:latin typeface="+mj-lt"/>
                <a:sym typeface="Symbol" pitchFamily="18" charset="2"/>
              </a:rPr>
              <a:t>spin flips</a:t>
            </a:r>
            <a:endParaRPr lang="en-US" altLang="ko-KR" sz="2000" dirty="0">
              <a:latin typeface="+mj-lt"/>
            </a:endParaRPr>
          </a:p>
          <a:p>
            <a:pPr marL="342900" indent="-342900">
              <a:lnSpc>
                <a:spcPct val="40000"/>
              </a:lnSpc>
              <a:defRPr/>
            </a:pPr>
            <a:endParaRPr lang="en-US" altLang="ko-KR" sz="2000" dirty="0">
              <a:latin typeface="+mj-lt"/>
              <a:sym typeface="Symbol" pitchFamily="18" charset="2"/>
            </a:endParaRPr>
          </a:p>
        </p:txBody>
      </p:sp>
      <p:pic>
        <p:nvPicPr>
          <p:cNvPr id="32781" name="Picture 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429000"/>
            <a:ext cx="2344607" cy="192882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2784" name="직사각형 23"/>
          <p:cNvSpPr>
            <a:spLocks noChangeArrowheads="1"/>
          </p:cNvSpPr>
          <p:nvPr/>
        </p:nvSpPr>
        <p:spPr bwMode="auto">
          <a:xfrm>
            <a:off x="2428860" y="5500702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b="1" dirty="0">
                <a:solidFill>
                  <a:srgbClr val="002060"/>
                </a:solidFill>
                <a:latin typeface="Verdana" pitchFamily="34" charset="0"/>
              </a:rPr>
              <a:t> Fast</a:t>
            </a:r>
          </a:p>
          <a:p>
            <a:pPr>
              <a:buFont typeface="Arial" pitchFamily="34" charset="0"/>
              <a:buChar char="•"/>
            </a:pPr>
            <a:r>
              <a:rPr lang="en-US" altLang="ko-KR" b="1" dirty="0">
                <a:solidFill>
                  <a:srgbClr val="002060"/>
                </a:solidFill>
                <a:latin typeface="Verdana" pitchFamily="34" charset="0"/>
              </a:rPr>
              <a:t> Wide working temperature</a:t>
            </a:r>
          </a:p>
          <a:p>
            <a:pPr>
              <a:buFont typeface="Arial" pitchFamily="34" charset="0"/>
              <a:buChar char="•"/>
            </a:pPr>
            <a:r>
              <a:rPr lang="en-US" altLang="ko-KR" b="1" dirty="0">
                <a:solidFill>
                  <a:srgbClr val="002060"/>
                </a:solidFill>
                <a:latin typeface="Verdana" pitchFamily="34" charset="0"/>
              </a:rPr>
              <a:t> Absorber friendly</a:t>
            </a:r>
            <a:endParaRPr lang="ko-KR" altLang="en-US" b="1" dirty="0">
              <a:solidFill>
                <a:srgbClr val="00206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내용 개체 틀 4" descr="IMG_338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4076700"/>
            <a:ext cx="3357563" cy="2517775"/>
          </a:xfrm>
        </p:spPr>
      </p:pic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AEADA-53E9-418E-BAD4-EEE2F55D991F}" type="slidenum">
              <a:rPr lang="ko-KR" altLang="en-US"/>
              <a:pPr>
                <a:defRPr/>
              </a:pPr>
              <a:t>32</a:t>
            </a:fld>
            <a:endParaRPr lang="ko-KR" altLang="en-US"/>
          </a:p>
        </p:txBody>
      </p:sp>
      <p:pic>
        <p:nvPicPr>
          <p:cNvPr id="33796" name="그림 5" descr="IMG_338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076700"/>
            <a:ext cx="336073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제목 1"/>
          <p:cNvSpPr>
            <a:spLocks/>
          </p:cNvSpPr>
          <p:nvPr/>
        </p:nvSpPr>
        <p:spPr bwMode="auto">
          <a:xfrm>
            <a:off x="28575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ko-KR" sz="2400" dirty="0">
                <a:latin typeface="+mj-lt"/>
                <a:ea typeface="+mj-ea"/>
                <a:cs typeface="+mj-cs"/>
              </a:rPr>
              <a:t>Experimental setup at </a:t>
            </a:r>
            <a:r>
              <a:rPr kumimoji="0" lang="en-US" altLang="ko-KR" sz="2400" dirty="0" err="1">
                <a:latin typeface="+mj-lt"/>
                <a:ea typeface="+mj-ea"/>
                <a:cs typeface="+mj-cs"/>
              </a:rPr>
              <a:t>KRISS</a:t>
            </a:r>
            <a:r>
              <a:rPr kumimoji="0" lang="en-US" altLang="ko-KR" sz="2400" dirty="0">
                <a:latin typeface="+mj-lt"/>
                <a:ea typeface="+mj-ea"/>
                <a:cs typeface="+mj-cs"/>
              </a:rPr>
              <a:t> with MMC</a:t>
            </a:r>
            <a:br>
              <a:rPr kumimoji="0" lang="en-US" altLang="ko-KR" sz="2400" dirty="0">
                <a:latin typeface="+mj-lt"/>
                <a:ea typeface="+mj-ea"/>
                <a:cs typeface="+mj-cs"/>
              </a:rPr>
            </a:br>
            <a:r>
              <a:rPr kumimoji="0" lang="en-US" altLang="ko-KR" sz="2400" dirty="0">
                <a:latin typeface="+mj-lt"/>
                <a:ea typeface="+mj-ea"/>
                <a:cs typeface="+mj-cs"/>
              </a:rPr>
              <a:t>to measure temperature changes</a:t>
            </a:r>
            <a:endParaRPr kumimoji="0" lang="ko-KR" alt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슬라이드 번호 개체 틀 5"/>
          <p:cNvSpPr txBox="1">
            <a:spLocks/>
          </p:cNvSpPr>
          <p:nvPr/>
        </p:nvSpPr>
        <p:spPr>
          <a:xfrm>
            <a:off x="5502275" y="434022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fld id="{70C69373-4A96-4E50-AA1A-07B6902EF38D}" type="slidenum">
              <a:rPr lang="ko-KR" altLang="en-US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32</a:t>
            </a:fld>
            <a:endParaRPr lang="ko-KR" alt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3799" name="Picture 2"/>
          <p:cNvPicPr>
            <a:picLocks noChangeAspect="1" noChangeArrowheads="1"/>
          </p:cNvPicPr>
          <p:nvPr/>
        </p:nvPicPr>
        <p:blipFill>
          <a:blip r:embed="rId4"/>
          <a:srcRect l="27539" t="39551" r="32031" b="26758"/>
          <a:stretch>
            <a:fillRect/>
          </a:stretch>
        </p:blipFill>
        <p:spPr bwMode="auto">
          <a:xfrm>
            <a:off x="1643063" y="1143000"/>
            <a:ext cx="4186237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직선 화살표 연결선 7"/>
          <p:cNvCxnSpPr/>
          <p:nvPr/>
        </p:nvCxnSpPr>
        <p:spPr>
          <a:xfrm>
            <a:off x="1643063" y="1512888"/>
            <a:ext cx="642937" cy="28575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1" name="TextBox 8"/>
          <p:cNvSpPr txBox="1">
            <a:spLocks noChangeArrowheads="1"/>
          </p:cNvSpPr>
          <p:nvPr/>
        </p:nvSpPr>
        <p:spPr bwMode="auto">
          <a:xfrm>
            <a:off x="0" y="1155700"/>
            <a:ext cx="2401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~ 500 </a:t>
            </a:r>
            <a:r>
              <a:rPr kumimoji="0" lang="en-US" altLang="ko-KR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  <a:sym typeface="Symbol" pitchFamily="18" charset="2"/>
              </a:rPr>
              <a:t>m thick brass</a:t>
            </a:r>
          </a:p>
        </p:txBody>
      </p:sp>
      <p:sp>
        <p:nvSpPr>
          <p:cNvPr id="33802" name="TextBox 10"/>
          <p:cNvSpPr txBox="1">
            <a:spLocks noChangeArrowheads="1"/>
          </p:cNvSpPr>
          <p:nvPr/>
        </p:nvSpPr>
        <p:spPr bwMode="auto">
          <a:xfrm>
            <a:off x="5867400" y="3500438"/>
            <a:ext cx="2860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base temperature : 13 ~ 100 mK</a:t>
            </a:r>
            <a:endParaRPr kumimoji="0" lang="en-US" altLang="ko-KR" sz="1400">
              <a:solidFill>
                <a:srgbClr val="0070C0"/>
              </a:solidFill>
              <a:latin typeface="맑은 고딕" pitchFamily="50" charset="-127"/>
              <a:ea typeface="맑은 고딕" pitchFamily="50" charset="-127"/>
              <a:sym typeface="Symbol" pitchFamily="18" charset="2"/>
            </a:endParaRPr>
          </a:p>
        </p:txBody>
      </p:sp>
      <p:sp>
        <p:nvSpPr>
          <p:cNvPr id="33803" name="TextBox 11"/>
          <p:cNvSpPr txBox="1">
            <a:spLocks noChangeArrowheads="1"/>
          </p:cNvSpPr>
          <p:nvPr/>
        </p:nvSpPr>
        <p:spPr bwMode="auto">
          <a:xfrm>
            <a:off x="323850" y="2060575"/>
            <a:ext cx="2312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crystal size </a:t>
            </a:r>
          </a:p>
          <a:p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~ 1 cm </a:t>
            </a:r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  <a:sym typeface="Symbol" pitchFamily="18" charset="2"/>
              </a:rPr>
              <a:t></a:t>
            </a:r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0.7 cm </a:t>
            </a:r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  <a:sym typeface="Symbol" pitchFamily="18" charset="2"/>
              </a:rPr>
              <a:t></a:t>
            </a:r>
            <a:r>
              <a:rPr kumimoji="0" lang="en-US" altLang="ko-KR" sz="140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0.6 cm</a:t>
            </a:r>
            <a:endParaRPr kumimoji="0" lang="en-US" altLang="ko-KR" sz="1400">
              <a:solidFill>
                <a:srgbClr val="0070C0"/>
              </a:solidFill>
              <a:latin typeface="맑은 고딕" pitchFamily="50" charset="-127"/>
              <a:ea typeface="맑은 고딕" pitchFamily="50" charset="-127"/>
              <a:sym typeface="Symbol" pitchFamily="18" charset="2"/>
            </a:endParaRPr>
          </a:p>
        </p:txBody>
      </p:sp>
      <p:pic>
        <p:nvPicPr>
          <p:cNvPr id="33804" name="그림 4" descr="060911 04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188913"/>
            <a:ext cx="2455863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제목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4000" dirty="0"/>
              <a:t>Performance of CMO+MMC</a:t>
            </a:r>
            <a:endParaRPr lang="ko-KR" altLang="en-US" sz="4000" dirty="0"/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557338"/>
            <a:ext cx="4078287" cy="2786062"/>
          </a:xfrm>
        </p:spPr>
      </p:pic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8FA56-8AE5-40A3-9C87-23F9FDDBCC56}" type="slidenum">
              <a:rPr lang="ko-KR" altLang="en-US"/>
              <a:pPr>
                <a:defRPr/>
              </a:pPr>
              <a:t>33</a:t>
            </a:fld>
            <a:endParaRPr lang="ko-KR" altLang="en-US"/>
          </a:p>
        </p:txBody>
      </p:sp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2771775" y="1773238"/>
            <a:ext cx="2103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FWHM = 11.2 keV</a:t>
            </a:r>
            <a:endParaRPr kumimoji="0" lang="ko-KR" altLang="en-US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635375"/>
            <a:ext cx="4008438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Box 4"/>
          <p:cNvSpPr txBox="1">
            <a:spLocks noChangeArrowheads="1"/>
          </p:cNvSpPr>
          <p:nvPr/>
        </p:nvSpPr>
        <p:spPr bwMode="auto">
          <a:xfrm>
            <a:off x="6572250" y="3357563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42 keV</a:t>
            </a: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824" name="TextBox 5"/>
          <p:cNvSpPr txBox="1">
            <a:spLocks noChangeArrowheads="1"/>
          </p:cNvSpPr>
          <p:nvPr/>
        </p:nvSpPr>
        <p:spPr bwMode="auto">
          <a:xfrm>
            <a:off x="7143750" y="3929063"/>
            <a:ext cx="2000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14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FWHM = 1.7 keV</a:t>
            </a:r>
            <a:endParaRPr kumimoji="0" lang="ko-KR" altLang="en-US" sz="140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825" name="TextBox 5"/>
          <p:cNvSpPr txBox="1">
            <a:spLocks noChangeArrowheads="1"/>
          </p:cNvSpPr>
          <p:nvPr/>
        </p:nvSpPr>
        <p:spPr bwMode="auto">
          <a:xfrm>
            <a:off x="5580063" y="2924175"/>
            <a:ext cx="3095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Emission line of Mo : 18keV</a:t>
            </a:r>
            <a:endParaRPr kumimoji="0" lang="ko-KR" altLang="en-US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826" name="TextBox 9"/>
          <p:cNvSpPr txBox="1">
            <a:spLocks noChangeArrowheads="1"/>
          </p:cNvSpPr>
          <p:nvPr/>
        </p:nvSpPr>
        <p:spPr bwMode="auto">
          <a:xfrm>
            <a:off x="5000625" y="1125538"/>
            <a:ext cx="3963988" cy="36988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err="1">
                <a:latin typeface="Verdana" pitchFamily="34" charset="0"/>
              </a:rPr>
              <a:t>Astropart</a:t>
            </a:r>
            <a:r>
              <a:rPr lang="en-US" altLang="ko-KR" dirty="0">
                <a:latin typeface="Verdana" pitchFamily="34" charset="0"/>
              </a:rPr>
              <a:t>. </a:t>
            </a:r>
            <a:r>
              <a:rPr lang="en-US" altLang="ko-KR" dirty="0" smtClean="0">
                <a:latin typeface="Verdana" pitchFamily="34" charset="0"/>
              </a:rPr>
              <a:t>Phys.34</a:t>
            </a:r>
            <a:r>
              <a:rPr lang="en-US" altLang="ko-KR" dirty="0">
                <a:latin typeface="Verdana" pitchFamily="34" charset="0"/>
              </a:rPr>
              <a:t>, 732, 2011</a:t>
            </a:r>
            <a:endParaRPr lang="ko-KR" altLang="en-US" dirty="0">
              <a:latin typeface="Verdana" pitchFamily="34" charset="0"/>
              <a:ea typeface="HyhwpEQ" pitchFamily="18" charset="-127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0" y="1773238"/>
            <a:ext cx="17018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dirty="0">
                <a:latin typeface="+mj-lt"/>
              </a:rPr>
              <a:t>5.5 </a:t>
            </a:r>
            <a:r>
              <a:rPr lang="en-US" altLang="ko-KR" dirty="0" err="1">
                <a:latin typeface="+mj-lt"/>
              </a:rPr>
              <a:t>MeV</a:t>
            </a:r>
            <a:r>
              <a:rPr lang="en-US" altLang="ko-KR" dirty="0">
                <a:latin typeface="+mj-lt"/>
              </a:rPr>
              <a:t> alpha</a:t>
            </a:r>
            <a:endParaRPr lang="ko-KR" alt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263" y="4005263"/>
            <a:ext cx="16875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dirty="0" err="1">
                <a:latin typeface="+mj-lt"/>
              </a:rPr>
              <a:t>60keV</a:t>
            </a:r>
            <a:r>
              <a:rPr lang="en-US" altLang="ko-KR" dirty="0">
                <a:latin typeface="+mj-lt"/>
              </a:rPr>
              <a:t> gamma</a:t>
            </a:r>
            <a:endParaRPr lang="ko-KR" altLang="en-US" dirty="0">
              <a:latin typeface="+mj-lt"/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 rot="10800000">
            <a:off x="4787900" y="1989138"/>
            <a:ext cx="504825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2725" y="1773238"/>
            <a:ext cx="3167063" cy="522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dirty="0">
                <a:latin typeface="+mj-lt"/>
              </a:rPr>
              <a:t>high energy resolution </a:t>
            </a:r>
          </a:p>
          <a:p>
            <a:pPr>
              <a:defRPr/>
            </a:pPr>
            <a:r>
              <a:rPr lang="en-US" altLang="ko-KR" sz="1400" dirty="0">
                <a:latin typeface="+mj-lt"/>
              </a:rPr>
              <a:t>suitable to search for Mo-100 0</a:t>
            </a:r>
            <a:r>
              <a:rPr lang="el-GR" altLang="ko-KR" sz="1400" dirty="0">
                <a:latin typeface="+mj-lt"/>
              </a:rPr>
              <a:t>ν</a:t>
            </a:r>
            <a:r>
              <a:rPr lang="el-GR" altLang="ko-KR" sz="1400" dirty="0"/>
              <a:t>ββ</a:t>
            </a:r>
            <a:endParaRPr lang="ko-KR" altLang="en-US" sz="14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7088" y="5229225"/>
            <a:ext cx="2952750" cy="523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dirty="0">
                <a:latin typeface="+mj-lt"/>
              </a:rPr>
              <a:t>low energy </a:t>
            </a:r>
            <a:r>
              <a:rPr lang="en-US" altLang="ko-KR" sz="1400" dirty="0" err="1">
                <a:latin typeface="+mj-lt"/>
              </a:rPr>
              <a:t>thresold</a:t>
            </a:r>
            <a:endParaRPr lang="en-US" altLang="ko-KR" sz="1400" dirty="0">
              <a:latin typeface="+mj-lt"/>
            </a:endParaRPr>
          </a:p>
          <a:p>
            <a:pPr>
              <a:defRPr/>
            </a:pPr>
            <a:r>
              <a:rPr lang="en-US" altLang="ko-KR" sz="1400" dirty="0">
                <a:latin typeface="+mj-lt"/>
              </a:rPr>
              <a:t>suitable to search for WIMP </a:t>
            </a:r>
            <a:endParaRPr lang="ko-KR" altLang="en-US" sz="1400" dirty="0">
              <a:latin typeface="+mj-lt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flipV="1">
            <a:off x="3779838" y="5445125"/>
            <a:ext cx="6477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/>
              <a:t>New sensor for large heat capacity</a:t>
            </a:r>
            <a:endParaRPr lang="ko-KR" altLang="en-US" dirty="0"/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628775"/>
            <a:ext cx="7956550" cy="3081338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</p:pic>
      <p:sp>
        <p:nvSpPr>
          <p:cNvPr id="35844" name="Rectangle 18"/>
          <p:cNvSpPr>
            <a:spLocks noChangeArrowheads="1"/>
          </p:cNvSpPr>
          <p:nvPr/>
        </p:nvSpPr>
        <p:spPr bwMode="auto">
          <a:xfrm>
            <a:off x="714375" y="5300663"/>
            <a:ext cx="4578350" cy="12001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b="1">
                <a:solidFill>
                  <a:srgbClr val="CC0000"/>
                </a:solidFill>
                <a:latin typeface="Verdana" pitchFamily="34" charset="0"/>
              </a:rPr>
              <a:t>   2.5 x 2.5 x 0.07  mm</a:t>
            </a:r>
            <a:r>
              <a:rPr kumimoji="0" lang="en-US" altLang="ko-KR" b="1" baseline="30000">
                <a:solidFill>
                  <a:srgbClr val="CC0000"/>
                </a:solidFill>
                <a:latin typeface="Verdana" pitchFamily="34" charset="0"/>
              </a:rPr>
              <a:t>3</a:t>
            </a:r>
            <a:r>
              <a:rPr kumimoji="0" lang="en-US" altLang="ko-KR" b="1">
                <a:solidFill>
                  <a:srgbClr val="CC0000"/>
                </a:solidFill>
                <a:latin typeface="Verdana" pitchFamily="34" charset="0"/>
              </a:rPr>
              <a:t> gold foil</a:t>
            </a:r>
          </a:p>
          <a:p>
            <a:endParaRPr kumimoji="0" lang="en-US" altLang="ko-KR" b="1">
              <a:solidFill>
                <a:srgbClr val="CC0000"/>
              </a:solidFill>
              <a:latin typeface="Verdana" pitchFamily="34" charset="0"/>
            </a:endParaRPr>
          </a:p>
          <a:p>
            <a:r>
              <a:rPr kumimoji="0" lang="en-US" altLang="ko-KR" b="1">
                <a:solidFill>
                  <a:srgbClr val="CC0000"/>
                </a:solidFill>
                <a:latin typeface="Verdana" pitchFamily="34" charset="0"/>
              </a:rPr>
              <a:t>   C = 0.6 nJ/K at 20 mK </a:t>
            </a:r>
          </a:p>
          <a:p>
            <a:endParaRPr kumimoji="0" lang="en-US" altLang="ko-KR" b="1">
              <a:solidFill>
                <a:srgbClr val="CC0000"/>
              </a:solidFill>
            </a:endParaRP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4641850" y="4786313"/>
            <a:ext cx="4502150" cy="3698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i="1" dirty="0">
                <a:solidFill>
                  <a:srgbClr val="002060"/>
                </a:solidFill>
                <a:latin typeface="Verdana" pitchFamily="34" charset="0"/>
              </a:rPr>
              <a:t>Meander is made in U. of Heidelberg</a:t>
            </a:r>
            <a:r>
              <a:rPr lang="en-US" altLang="ko-KR" dirty="0"/>
              <a:t>.</a:t>
            </a:r>
          </a:p>
        </p:txBody>
      </p:sp>
      <p:sp>
        <p:nvSpPr>
          <p:cNvPr id="26631" name="Rectangle 18"/>
          <p:cNvSpPr>
            <a:spLocks noChangeArrowheads="1"/>
          </p:cNvSpPr>
          <p:nvPr/>
        </p:nvSpPr>
        <p:spPr bwMode="auto">
          <a:xfrm>
            <a:off x="5072063" y="5357813"/>
            <a:ext cx="3455987" cy="935037"/>
          </a:xfrm>
          <a:prstGeom prst="rect">
            <a:avLst/>
          </a:prstGeom>
          <a:noFill/>
          <a:ln w="19050" algn="ctr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b="1">
                <a:solidFill>
                  <a:schemeClr val="accent2"/>
                </a:solidFill>
              </a:rPr>
              <a:t>   </a:t>
            </a:r>
            <a:r>
              <a:rPr kumimoji="0" lang="en-US" altLang="ko-KR" b="1">
                <a:solidFill>
                  <a:srgbClr val="002060"/>
                </a:solidFill>
              </a:rPr>
              <a:t>60 cm</a:t>
            </a:r>
            <a:r>
              <a:rPr kumimoji="0" lang="en-US" altLang="ko-KR" b="1" baseline="30000">
                <a:solidFill>
                  <a:srgbClr val="002060"/>
                </a:solidFill>
              </a:rPr>
              <a:t>3</a:t>
            </a:r>
            <a:r>
              <a:rPr kumimoji="0" lang="en-US" altLang="ko-KR" b="1">
                <a:solidFill>
                  <a:srgbClr val="002060"/>
                </a:solidFill>
              </a:rPr>
              <a:t> CMO</a:t>
            </a:r>
          </a:p>
          <a:p>
            <a:r>
              <a:rPr kumimoji="0" lang="en-US" altLang="ko-KR" b="1">
                <a:solidFill>
                  <a:srgbClr val="002060"/>
                </a:solidFill>
              </a:rPr>
              <a:t>   </a:t>
            </a:r>
            <a:r>
              <a:rPr kumimoji="0" lang="en-US" altLang="ko-KR" b="1" i="1">
                <a:solidFill>
                  <a:srgbClr val="002060"/>
                </a:solidFill>
              </a:rPr>
              <a:t>C </a:t>
            </a:r>
            <a:r>
              <a:rPr kumimoji="0" lang="en-US" altLang="ko-KR" b="1">
                <a:solidFill>
                  <a:srgbClr val="002060"/>
                </a:solidFill>
              </a:rPr>
              <a:t>=  0.17 nJ/K at 10 mK</a:t>
            </a:r>
          </a:p>
          <a:p>
            <a:r>
              <a:rPr kumimoji="0" lang="en-US" altLang="ko-KR" b="1">
                <a:solidFill>
                  <a:srgbClr val="002060"/>
                </a:solidFill>
              </a:rPr>
              <a:t>           1.4 nJ/K at 20 mK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그룹 14"/>
          <p:cNvGrpSpPr>
            <a:grpSpLocks/>
          </p:cNvGrpSpPr>
          <p:nvPr/>
        </p:nvGrpSpPr>
        <p:grpSpPr bwMode="auto">
          <a:xfrm>
            <a:off x="214313" y="3214688"/>
            <a:ext cx="4357687" cy="3108325"/>
            <a:chOff x="428596" y="3214686"/>
            <a:chExt cx="4529138" cy="3251200"/>
          </a:xfrm>
        </p:grpSpPr>
        <p:pic>
          <p:nvPicPr>
            <p:cNvPr id="36871" name="그림 1" descr="cmo3_lowtemp_bgsig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3214686"/>
              <a:ext cx="4529138" cy="325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직선 연결선 7"/>
            <p:cNvCxnSpPr/>
            <p:nvPr/>
          </p:nvCxnSpPr>
          <p:spPr>
            <a:xfrm>
              <a:off x="857585" y="3500287"/>
              <a:ext cx="36134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71500" y="1285875"/>
            <a:ext cx="421481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>
              <a:defRPr/>
            </a:pPr>
            <a:r>
              <a:rPr lang="en-US" altLang="ko-KR" sz="2000" dirty="0">
                <a:solidFill>
                  <a:srgbClr val="0E1822"/>
                </a:solidFill>
                <a:latin typeface="+mj-lt"/>
                <a:ea typeface="+mn-ea"/>
              </a:rPr>
              <a:t>100 kg CaMoO4 Cryogenic detector</a:t>
            </a:r>
          </a:p>
          <a:p>
            <a:pPr eaLnBrk="0" hangingPunct="0">
              <a:defRPr/>
            </a:pPr>
            <a:r>
              <a:rPr lang="en-US" altLang="ko-KR" sz="2000" dirty="0">
                <a:solidFill>
                  <a:srgbClr val="0E1822"/>
                </a:solidFill>
                <a:latin typeface="+mj-lt"/>
                <a:ea typeface="+mn-ea"/>
              </a:rPr>
              <a:t>Mo-100~ 50 kg</a:t>
            </a:r>
          </a:p>
          <a:p>
            <a:pPr eaLnBrk="0" hangingPunct="0">
              <a:defRPr/>
            </a:pPr>
            <a:r>
              <a:rPr lang="en-US" altLang="ko-KR" dirty="0">
                <a:solidFill>
                  <a:srgbClr val="0E1822"/>
                </a:solidFill>
                <a:latin typeface="+mn-lt"/>
                <a:ea typeface="+mn-ea"/>
              </a:rPr>
              <a:t>0.5% FWHM  </a:t>
            </a:r>
            <a:r>
              <a:rPr lang="en-US" altLang="ko-KR" dirty="0">
                <a:solidFill>
                  <a:srgbClr val="0E1822"/>
                </a:solidFill>
                <a:latin typeface="+mn-lt"/>
                <a:ea typeface="+mn-ea"/>
                <a:sym typeface="Wingdings" pitchFamily="2" charset="2"/>
              </a:rPr>
              <a:t></a:t>
            </a:r>
            <a:r>
              <a:rPr lang="en-US" altLang="ko-KR" dirty="0">
                <a:solidFill>
                  <a:srgbClr val="0E1822"/>
                </a:solidFill>
                <a:latin typeface="+mn-lt"/>
                <a:ea typeface="+mn-ea"/>
              </a:rPr>
              <a:t>15 </a:t>
            </a:r>
            <a:r>
              <a:rPr lang="en-US" altLang="ko-KR" dirty="0" err="1">
                <a:solidFill>
                  <a:srgbClr val="0E1822"/>
                </a:solidFill>
                <a:latin typeface="+mn-lt"/>
                <a:ea typeface="+mn-ea"/>
              </a:rPr>
              <a:t>keV</a:t>
            </a:r>
            <a:r>
              <a:rPr lang="en-US" altLang="ko-KR" dirty="0">
                <a:solidFill>
                  <a:srgbClr val="0E1822"/>
                </a:solidFill>
                <a:latin typeface="+mn-lt"/>
                <a:ea typeface="+mn-ea"/>
              </a:rPr>
              <a:t> FWHM</a:t>
            </a:r>
          </a:p>
          <a:p>
            <a:pPr eaLnBrk="0" hangingPunct="0">
              <a:defRPr/>
            </a:pPr>
            <a:r>
              <a:rPr lang="en-US" altLang="ko-KR" dirty="0">
                <a:solidFill>
                  <a:srgbClr val="0E1822"/>
                </a:solidFill>
                <a:latin typeface="+mn-lt"/>
                <a:ea typeface="+mn-ea"/>
              </a:rPr>
              <a:t>Efficiency ~ 0.8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2124075" y="188913"/>
            <a:ext cx="3927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dirty="0">
                <a:latin typeface="+mn-lt"/>
              </a:rPr>
              <a:t>CaMoO</a:t>
            </a:r>
            <a:r>
              <a:rPr lang="en-US" altLang="ko-KR" sz="1600" dirty="0">
                <a:latin typeface="+mn-lt"/>
              </a:rPr>
              <a:t>4</a:t>
            </a:r>
            <a:r>
              <a:rPr lang="en-US" altLang="ko-KR" sz="2800" dirty="0">
                <a:latin typeface="+mn-lt"/>
              </a:rPr>
              <a:t>  DBD Sensitivity</a:t>
            </a:r>
            <a:endParaRPr lang="ko-KR" altLang="en-US" sz="2800" dirty="0">
              <a:latin typeface="+mn-lt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072063" y="1785938"/>
            <a:ext cx="354171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latinLnBrk="0" hangingPunct="0">
              <a:defRPr/>
            </a:pPr>
            <a:r>
              <a:rPr lang="en-US" altLang="ko-KR" sz="2000" dirty="0">
                <a:latin typeface="+mj-lt"/>
              </a:rPr>
              <a:t>5 years, 100 kg </a:t>
            </a:r>
            <a:r>
              <a:rPr lang="en-US" altLang="ko-KR" sz="2000" baseline="30000" dirty="0" err="1">
                <a:latin typeface="+mj-lt"/>
              </a:rPr>
              <a:t>40</a:t>
            </a:r>
            <a:r>
              <a:rPr lang="en-US" altLang="ko-KR" sz="2000" dirty="0" err="1">
                <a:latin typeface="+mj-lt"/>
              </a:rPr>
              <a:t>Ca</a:t>
            </a:r>
            <a:r>
              <a:rPr lang="en-US" altLang="ko-KR" sz="2000" baseline="30000" dirty="0" err="1">
                <a:latin typeface="+mj-lt"/>
              </a:rPr>
              <a:t>100</a:t>
            </a:r>
            <a:r>
              <a:rPr lang="en-US" altLang="ko-KR" sz="2000" dirty="0" err="1">
                <a:latin typeface="+mj-lt"/>
              </a:rPr>
              <a:t>MoO</a:t>
            </a:r>
            <a:r>
              <a:rPr lang="en-US" altLang="ko-KR" sz="2000" baseline="-25000" dirty="0" err="1">
                <a:latin typeface="+mj-lt"/>
              </a:rPr>
              <a:t>4</a:t>
            </a:r>
            <a:r>
              <a:rPr lang="en-US" altLang="ko-KR" sz="2000" dirty="0">
                <a:latin typeface="+mj-lt"/>
              </a:rPr>
              <a:t>  </a:t>
            </a:r>
          </a:p>
          <a:p>
            <a:pPr eaLnBrk="0" latinLnBrk="0" hangingPunct="0">
              <a:defRPr/>
            </a:pPr>
            <a:r>
              <a:rPr lang="en-US" altLang="ko-KR" sz="2000" dirty="0">
                <a:solidFill>
                  <a:srgbClr val="FF0000"/>
                </a:solidFill>
                <a:latin typeface="+mj-lt"/>
              </a:rPr>
              <a:t>3 x10</a:t>
            </a:r>
            <a:r>
              <a:rPr lang="en-US" altLang="ko-KR" sz="2000" baseline="30000" dirty="0">
                <a:solidFill>
                  <a:srgbClr val="FF0000"/>
                </a:solidFill>
                <a:latin typeface="+mj-lt"/>
              </a:rPr>
              <a:t>26</a:t>
            </a:r>
            <a:r>
              <a:rPr lang="en-US" altLang="ko-KR" sz="2000" dirty="0">
                <a:solidFill>
                  <a:srgbClr val="FF0000"/>
                </a:solidFill>
                <a:latin typeface="+mj-lt"/>
              </a:rPr>
              <a:t> years ~ 50 </a:t>
            </a:r>
            <a:r>
              <a:rPr lang="en-US" altLang="ko-KR" sz="2000" dirty="0" err="1">
                <a:solidFill>
                  <a:srgbClr val="FF0000"/>
                </a:solidFill>
                <a:latin typeface="+mj-lt"/>
              </a:rPr>
              <a:t>meV</a:t>
            </a:r>
            <a:endParaRPr lang="en-US" altLang="ko-KR" sz="2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8063" y="3214688"/>
            <a:ext cx="43259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929190" y="6550223"/>
            <a:ext cx="40295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Werner </a:t>
            </a:r>
            <a:r>
              <a:rPr lang="en-US" altLang="ko-KR" sz="1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Rodejohann</a:t>
            </a:r>
            <a:r>
              <a:rPr lang="en-US" altLang="ko-KR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, Int. J. M. Phys., 2011</a:t>
            </a:r>
            <a:endParaRPr lang="ko-KR" altLang="en-US" sz="1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288" y="333375"/>
            <a:ext cx="8280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matter sensitivity of CaMoO</a:t>
            </a:r>
            <a:r>
              <a:rPr lang="en-US" sz="2400" b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cryogenic experiment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891" name="그룹 24"/>
          <p:cNvGrpSpPr>
            <a:grpSpLocks/>
          </p:cNvGrpSpPr>
          <p:nvPr/>
        </p:nvGrpSpPr>
        <p:grpSpPr bwMode="auto">
          <a:xfrm>
            <a:off x="228600" y="1214438"/>
            <a:ext cx="8915400" cy="5429250"/>
            <a:chOff x="228600" y="1214438"/>
            <a:chExt cx="8915400" cy="5429250"/>
          </a:xfrm>
        </p:grpSpPr>
        <p:pic>
          <p:nvPicPr>
            <p:cNvPr id="3789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76550" y="1214438"/>
              <a:ext cx="6267450" cy="542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4" name="TextBox 3"/>
            <p:cNvSpPr txBox="1">
              <a:spLocks noChangeArrowheads="1"/>
            </p:cNvSpPr>
            <p:nvPr/>
          </p:nvSpPr>
          <p:spPr bwMode="auto">
            <a:xfrm>
              <a:off x="7086600" y="2743200"/>
              <a:ext cx="13398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/>
                <a:t>Bottino et al</a:t>
              </a:r>
            </a:p>
          </p:txBody>
        </p:sp>
        <p:sp>
          <p:nvSpPr>
            <p:cNvPr id="37895" name="TextBox 4"/>
            <p:cNvSpPr txBox="1">
              <a:spLocks noChangeArrowheads="1"/>
            </p:cNvSpPr>
            <p:nvPr/>
          </p:nvSpPr>
          <p:spPr bwMode="auto">
            <a:xfrm>
              <a:off x="6781800" y="3810000"/>
              <a:ext cx="12001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/>
                <a:t>Trotta et al</a:t>
              </a:r>
            </a:p>
          </p:txBody>
        </p:sp>
        <p:sp>
          <p:nvSpPr>
            <p:cNvPr id="37896" name="TextBox 5"/>
            <p:cNvSpPr txBox="1">
              <a:spLocks noChangeArrowheads="1"/>
            </p:cNvSpPr>
            <p:nvPr/>
          </p:nvSpPr>
          <p:spPr bwMode="auto">
            <a:xfrm>
              <a:off x="6400800" y="4267200"/>
              <a:ext cx="10064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/>
                <a:t>Ellis et al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28600" y="1752600"/>
              <a:ext cx="63976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28600" y="2133600"/>
              <a:ext cx="6397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8600" y="2514600"/>
              <a:ext cx="639763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8600" y="2895600"/>
              <a:ext cx="639763" cy="0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8600" y="3276600"/>
              <a:ext cx="639763" cy="0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990600" y="1600200"/>
              <a:ext cx="1219200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tx2"/>
                  </a:solidFill>
                  <a:latin typeface="+mj-lt"/>
                </a:rPr>
                <a:t>CaMoO</a:t>
              </a:r>
              <a:r>
                <a:rPr lang="en-US" baseline="-25000" dirty="0">
                  <a:solidFill>
                    <a:schemeClr val="tx2"/>
                  </a:solidFill>
                  <a:latin typeface="+mj-lt"/>
                </a:rPr>
                <a:t>4</a:t>
              </a:r>
              <a:r>
                <a:rPr lang="en-US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90600" y="1981200"/>
              <a:ext cx="1501775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0000"/>
                  </a:solidFill>
                  <a:latin typeface="+mj-lt"/>
                </a:rPr>
                <a:t>CDMS 2008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90600" y="2286000"/>
              <a:ext cx="2101850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FF0000"/>
                  </a:solidFill>
                  <a:latin typeface="+mj-lt"/>
                </a:rPr>
                <a:t>SuperCDMS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 25kg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90600" y="2743200"/>
              <a:ext cx="1897063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XENON10 2007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90600" y="3124200"/>
              <a:ext cx="2495550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XENON100 6000 </a:t>
              </a:r>
              <a:r>
                <a:rPr lang="en-US" dirty="0" err="1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kgd</a:t>
              </a: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8600" y="3886200"/>
              <a:ext cx="762000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66800" y="3886200"/>
              <a:ext cx="2066925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CMSSM, Ellis et al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8600" y="4495800"/>
              <a:ext cx="762000" cy="3810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6800" y="4495800"/>
              <a:ext cx="2057400" cy="646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CMSSM, Markov chain </a:t>
              </a:r>
              <a:r>
                <a:rPr lang="en-US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Trotta</a:t>
              </a:r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 et al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8600" y="5181600"/>
              <a:ext cx="762000" cy="381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66800" y="5181600"/>
              <a:ext cx="2057400" cy="646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Effective MSSM,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Bottino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 et al</a:t>
              </a:r>
            </a:p>
          </p:txBody>
        </p:sp>
        <p:sp>
          <p:nvSpPr>
            <p:cNvPr id="37913" name="TextBox 23"/>
            <p:cNvSpPr txBox="1">
              <a:spLocks noChangeArrowheads="1"/>
            </p:cNvSpPr>
            <p:nvPr/>
          </p:nvSpPr>
          <p:spPr bwMode="auto">
            <a:xfrm>
              <a:off x="4267200" y="1447800"/>
              <a:ext cx="22098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tx2"/>
                  </a:solidFill>
                </a:rPr>
                <a:t>E</a:t>
              </a:r>
              <a:r>
                <a:rPr lang="en-US" altLang="ko-KR" sz="2000" b="1" baseline="-25000">
                  <a:solidFill>
                    <a:schemeClr val="tx2"/>
                  </a:solidFill>
                </a:rPr>
                <a:t>th</a:t>
              </a:r>
              <a:r>
                <a:rPr lang="en-US" altLang="ko-KR" sz="2000" b="1">
                  <a:solidFill>
                    <a:schemeClr val="tx2"/>
                  </a:solidFill>
                </a:rPr>
                <a:t>=10 keV</a:t>
              </a:r>
            </a:p>
            <a:p>
              <a:r>
                <a:rPr lang="en-US" altLang="ko-KR" sz="2000" b="1">
                  <a:solidFill>
                    <a:schemeClr val="tx2"/>
                  </a:solidFill>
                </a:rPr>
                <a:t>(5 and 100 kg year)</a:t>
              </a:r>
            </a:p>
          </p:txBody>
        </p:sp>
        <p:sp>
          <p:nvSpPr>
            <p:cNvPr id="37914" name="TextBox 24"/>
            <p:cNvSpPr txBox="1">
              <a:spLocks noChangeArrowheads="1"/>
            </p:cNvSpPr>
            <p:nvPr/>
          </p:nvSpPr>
          <p:spPr bwMode="auto">
            <a:xfrm>
              <a:off x="4114800" y="3657600"/>
              <a:ext cx="22098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tx2"/>
                  </a:solidFill>
                </a:rPr>
                <a:t>E</a:t>
              </a:r>
              <a:r>
                <a:rPr lang="en-US" altLang="ko-KR" sz="2000" b="1" baseline="-25000">
                  <a:solidFill>
                    <a:schemeClr val="tx2"/>
                  </a:solidFill>
                </a:rPr>
                <a:t>th</a:t>
              </a:r>
              <a:r>
                <a:rPr lang="en-US" altLang="ko-KR" sz="2000" b="1">
                  <a:solidFill>
                    <a:schemeClr val="tx2"/>
                  </a:solidFill>
                </a:rPr>
                <a:t>=1 keV</a:t>
              </a:r>
            </a:p>
            <a:p>
              <a:r>
                <a:rPr lang="en-US" altLang="ko-KR" sz="2000" b="1">
                  <a:solidFill>
                    <a:schemeClr val="tx2"/>
                  </a:solidFill>
                </a:rPr>
                <a:t>(5 and 100 kg year)</a:t>
              </a:r>
            </a:p>
          </p:txBody>
        </p:sp>
      </p:grpSp>
      <p:sp>
        <p:nvSpPr>
          <p:cNvPr id="37892" name="TextBox 25"/>
          <p:cNvSpPr txBox="1">
            <a:spLocks noChangeArrowheads="1"/>
          </p:cNvSpPr>
          <p:nvPr/>
        </p:nvSpPr>
        <p:spPr bwMode="auto">
          <a:xfrm>
            <a:off x="7451725" y="6381750"/>
            <a:ext cx="1149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>
                <a:latin typeface="Verdana" pitchFamily="34" charset="0"/>
              </a:rPr>
              <a:t>by S. </a:t>
            </a:r>
            <a:r>
              <a:rPr lang="en-US" altLang="ko-KR" sz="1200" dirty="0" err="1">
                <a:latin typeface="Verdana" pitchFamily="34" charset="0"/>
              </a:rPr>
              <a:t>Scopel</a:t>
            </a:r>
            <a:endParaRPr lang="ko-KR" altLang="en-US" sz="1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6"/>
          <p:cNvSpPr>
            <a:spLocks noChangeArrowheads="1"/>
          </p:cNvSpPr>
          <p:nvPr/>
        </p:nvSpPr>
        <p:spPr bwMode="auto">
          <a:xfrm>
            <a:off x="323850" y="1773238"/>
            <a:ext cx="3390900" cy="1798637"/>
          </a:xfrm>
          <a:prstGeom prst="rect">
            <a:avLst/>
          </a:prstGeom>
          <a:solidFill>
            <a:srgbClr val="C0C0C0">
              <a:alpha val="30980"/>
            </a:srgbClr>
          </a:solidFill>
          <a:ln w="19050" algn="ctr">
            <a:solidFill>
              <a:srgbClr val="3333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/>
              <a:t> Toward a full scale experiment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578475" y="4797425"/>
            <a:ext cx="1296988" cy="1296988"/>
          </a:xfrm>
          <a:prstGeom prst="rect">
            <a:avLst/>
          </a:prstGeom>
          <a:gradFill rotWithShape="1">
            <a:gsLst>
              <a:gs pos="0">
                <a:srgbClr val="00A282"/>
              </a:gs>
              <a:gs pos="50000">
                <a:srgbClr val="00FFCC"/>
              </a:gs>
              <a:gs pos="100000">
                <a:srgbClr val="00A28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 b="1">
                <a:solidFill>
                  <a:schemeClr val="accent2"/>
                </a:solidFill>
              </a:rPr>
              <a:t>CaMoO</a:t>
            </a:r>
            <a:r>
              <a:rPr lang="en-US" altLang="ko-KR" sz="2000" b="1" baseline="-2500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6156325" y="6092825"/>
            <a:ext cx="215900" cy="730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219700" y="6237288"/>
            <a:ext cx="3094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 b="1">
                <a:solidFill>
                  <a:srgbClr val="002060"/>
                </a:solidFill>
              </a:rPr>
              <a:t>Phonon sensor (MMC)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435600" y="4581525"/>
            <a:ext cx="1512888" cy="714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6084888" y="4508500"/>
            <a:ext cx="215900" cy="730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/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4932363" y="4292600"/>
            <a:ext cx="1198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>
                <a:latin typeface="Verdana" pitchFamily="34" charset="0"/>
              </a:rPr>
              <a:t>Si or Ge</a:t>
            </a:r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6156325" y="4221163"/>
            <a:ext cx="2036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solidFill>
                  <a:schemeClr val="accent2"/>
                </a:solidFill>
              </a:rPr>
              <a:t>TES/MMC/NTD </a:t>
            </a:r>
          </a:p>
        </p:txBody>
      </p:sp>
      <p:sp>
        <p:nvSpPr>
          <p:cNvPr id="38923" name="Rectangle 14"/>
          <p:cNvSpPr>
            <a:spLocks noChangeArrowheads="1"/>
          </p:cNvSpPr>
          <p:nvPr/>
        </p:nvSpPr>
        <p:spPr bwMode="auto">
          <a:xfrm>
            <a:off x="539750" y="1844675"/>
            <a:ext cx="2952750" cy="3667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>
                <a:latin typeface="Verdana" pitchFamily="34" charset="0"/>
              </a:rPr>
              <a:t>Crystal size: 0.6 cm</a:t>
            </a:r>
            <a:r>
              <a:rPr kumimoji="0" lang="en-US" altLang="ko-KR" baseline="30000">
                <a:latin typeface="Verdana" pitchFamily="34" charset="0"/>
              </a:rPr>
              <a:t>3</a:t>
            </a:r>
            <a:r>
              <a:rPr kumimoji="0" lang="en-US" altLang="ko-KR">
                <a:latin typeface="Verdana" pitchFamily="34" charset="0"/>
              </a:rPr>
              <a:t>  </a:t>
            </a:r>
          </a:p>
        </p:txBody>
      </p:sp>
      <p:sp>
        <p:nvSpPr>
          <p:cNvPr id="38924" name="Text Box 15"/>
          <p:cNvSpPr txBox="1">
            <a:spLocks noChangeArrowheads="1"/>
          </p:cNvSpPr>
          <p:nvPr/>
        </p:nvSpPr>
        <p:spPr bwMode="auto">
          <a:xfrm>
            <a:off x="285750" y="2571750"/>
            <a:ext cx="3455988" cy="9239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Verdana" pitchFamily="34" charset="0"/>
              </a:rPr>
              <a:t>Energy resolution </a:t>
            </a:r>
          </a:p>
          <a:p>
            <a:r>
              <a:rPr lang="en-US" altLang="ko-KR">
                <a:latin typeface="Verdana" pitchFamily="34" charset="0"/>
              </a:rPr>
              <a:t>               2keV (60keV) </a:t>
            </a:r>
          </a:p>
          <a:p>
            <a:r>
              <a:rPr lang="en-US" altLang="ko-KR">
                <a:latin typeface="Verdana" pitchFamily="34" charset="0"/>
              </a:rPr>
              <a:t>               11 keV (5.5MeV) </a:t>
            </a:r>
          </a:p>
        </p:txBody>
      </p:sp>
      <p:sp>
        <p:nvSpPr>
          <p:cNvPr id="38925" name="Rectangle 17"/>
          <p:cNvSpPr>
            <a:spLocks noChangeArrowheads="1"/>
          </p:cNvSpPr>
          <p:nvPr/>
        </p:nvSpPr>
        <p:spPr bwMode="auto">
          <a:xfrm>
            <a:off x="4356100" y="1412875"/>
            <a:ext cx="4608513" cy="2447925"/>
          </a:xfrm>
          <a:prstGeom prst="rect">
            <a:avLst/>
          </a:prstGeom>
          <a:solidFill>
            <a:srgbClr val="CCFFFF">
              <a:alpha val="30980"/>
            </a:srgbClr>
          </a:solidFill>
          <a:ln w="19050" algn="ctr">
            <a:solidFill>
              <a:srgbClr val="3333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b="1">
              <a:solidFill>
                <a:srgbClr val="CC0000"/>
              </a:solidFill>
            </a:endParaRPr>
          </a:p>
        </p:txBody>
      </p:sp>
      <p:sp>
        <p:nvSpPr>
          <p:cNvPr id="38926" name="Rectangle 18"/>
          <p:cNvSpPr>
            <a:spLocks noChangeArrowheads="1"/>
          </p:cNvSpPr>
          <p:nvPr/>
        </p:nvSpPr>
        <p:spPr bwMode="auto">
          <a:xfrm>
            <a:off x="4572000" y="1557338"/>
            <a:ext cx="3960813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b="1">
                <a:solidFill>
                  <a:srgbClr val="CC0000"/>
                </a:solidFill>
              </a:rPr>
              <a:t> </a:t>
            </a:r>
            <a:r>
              <a:rPr kumimoji="0" lang="en-US" altLang="ko-KR" sz="1600" b="1">
                <a:solidFill>
                  <a:srgbClr val="CC0000"/>
                </a:solidFill>
                <a:latin typeface="Verdana" pitchFamily="34" charset="0"/>
              </a:rPr>
              <a:t>Crystal size: ~ 60 cm</a:t>
            </a:r>
            <a:r>
              <a:rPr kumimoji="0" lang="en-US" altLang="ko-KR" sz="1600" b="1" baseline="30000">
                <a:solidFill>
                  <a:srgbClr val="CC0000"/>
                </a:solidFill>
                <a:latin typeface="Verdana" pitchFamily="34" charset="0"/>
              </a:rPr>
              <a:t>3</a:t>
            </a:r>
            <a:r>
              <a:rPr kumimoji="0" lang="en-US" altLang="ko-KR" sz="1600" b="1">
                <a:solidFill>
                  <a:srgbClr val="CC0000"/>
                </a:solidFill>
                <a:latin typeface="Verdana" pitchFamily="34" charset="0"/>
              </a:rPr>
              <a:t>, 250 g</a:t>
            </a:r>
          </a:p>
        </p:txBody>
      </p:sp>
      <p:sp>
        <p:nvSpPr>
          <p:cNvPr id="38927" name="Text Box 19"/>
          <p:cNvSpPr txBox="1">
            <a:spLocks noChangeArrowheads="1"/>
          </p:cNvSpPr>
          <p:nvPr/>
        </p:nvSpPr>
        <p:spPr bwMode="auto">
          <a:xfrm>
            <a:off x="4643438" y="2060575"/>
            <a:ext cx="2940050" cy="584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>
                <a:solidFill>
                  <a:srgbClr val="CC0000"/>
                </a:solidFill>
                <a:latin typeface="Verdana" pitchFamily="34" charset="0"/>
              </a:rPr>
              <a:t>Energy resolution </a:t>
            </a:r>
          </a:p>
          <a:p>
            <a:r>
              <a:rPr lang="en-US" altLang="ko-KR" sz="1600" b="1">
                <a:solidFill>
                  <a:srgbClr val="CC0000"/>
                </a:solidFill>
                <a:latin typeface="Verdana" pitchFamily="34" charset="0"/>
              </a:rPr>
              <a:t>               &lt;1 % @ 3 MeV</a:t>
            </a:r>
          </a:p>
        </p:txBody>
      </p:sp>
      <p:sp>
        <p:nvSpPr>
          <p:cNvPr id="38928" name="Text Box 20"/>
          <p:cNvSpPr txBox="1">
            <a:spLocks noChangeArrowheads="1"/>
          </p:cNvSpPr>
          <p:nvPr/>
        </p:nvSpPr>
        <p:spPr bwMode="auto">
          <a:xfrm>
            <a:off x="4714875" y="2857500"/>
            <a:ext cx="3881438" cy="830263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>
                <a:solidFill>
                  <a:srgbClr val="C00000"/>
                </a:solidFill>
                <a:latin typeface="Verdana" pitchFamily="34" charset="0"/>
              </a:rPr>
              <a:t>Additional light sensor </a:t>
            </a:r>
          </a:p>
          <a:p>
            <a:endParaRPr lang="en-US" altLang="ko-KR" sz="1600" b="1">
              <a:solidFill>
                <a:srgbClr val="C00000"/>
              </a:solidFill>
              <a:latin typeface="Verdana" pitchFamily="34" charset="0"/>
            </a:endParaRPr>
          </a:p>
          <a:p>
            <a:r>
              <a:rPr lang="en-US" altLang="ko-KR" sz="1600" b="1">
                <a:solidFill>
                  <a:srgbClr val="C00000"/>
                </a:solidFill>
                <a:latin typeface="Verdana" pitchFamily="34" charset="0"/>
              </a:rPr>
              <a:t>Time constant of phonon signal </a:t>
            </a:r>
            <a:endParaRPr lang="en-US" altLang="ko-KR" sz="1600" b="1">
              <a:solidFill>
                <a:srgbClr val="C00000"/>
              </a:solidFill>
            </a:endParaRPr>
          </a:p>
        </p:txBody>
      </p:sp>
      <p:sp>
        <p:nvSpPr>
          <p:cNvPr id="38929" name="Text Box 22"/>
          <p:cNvSpPr txBox="1">
            <a:spLocks noChangeArrowheads="1"/>
          </p:cNvSpPr>
          <p:nvPr/>
        </p:nvSpPr>
        <p:spPr bwMode="auto">
          <a:xfrm>
            <a:off x="3924300" y="2349500"/>
            <a:ext cx="56356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>
                <a:solidFill>
                  <a:srgbClr val="CC0000"/>
                </a:solidFill>
                <a:sym typeface="Wingdings" pitchFamily="2" charset="2"/>
              </a:rPr>
              <a:t></a:t>
            </a:r>
            <a:endParaRPr lang="en-US" altLang="ko-KR">
              <a:solidFill>
                <a:srgbClr val="CC0000"/>
              </a:solidFill>
            </a:endParaRP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6804025" y="4797425"/>
            <a:ext cx="3024188" cy="12303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1400" b="1">
                <a:solidFill>
                  <a:srgbClr val="CC0000"/>
                </a:solidFill>
              </a:rPr>
              <a:t>   60 cm</a:t>
            </a:r>
            <a:r>
              <a:rPr kumimoji="0" lang="en-US" altLang="ko-KR" sz="1400" b="1" baseline="30000">
                <a:solidFill>
                  <a:srgbClr val="CC0000"/>
                </a:solidFill>
              </a:rPr>
              <a:t>3</a:t>
            </a:r>
            <a:r>
              <a:rPr kumimoji="0" lang="en-US" altLang="ko-KR" sz="1400" b="1">
                <a:solidFill>
                  <a:srgbClr val="CC0000"/>
                </a:solidFill>
              </a:rPr>
              <a:t> CMO</a:t>
            </a:r>
          </a:p>
          <a:p>
            <a:endParaRPr kumimoji="0" lang="en-US" altLang="ko-KR" sz="1400" b="1">
              <a:solidFill>
                <a:srgbClr val="CC0000"/>
              </a:solidFill>
            </a:endParaRPr>
          </a:p>
          <a:p>
            <a:r>
              <a:rPr kumimoji="0" lang="en-US" altLang="ko-KR" sz="1400" b="1">
                <a:solidFill>
                  <a:srgbClr val="CC0000"/>
                </a:solidFill>
              </a:rPr>
              <a:t>   </a:t>
            </a:r>
            <a:r>
              <a:rPr kumimoji="0" lang="en-US" altLang="ko-KR" sz="1400" b="1" i="1">
                <a:solidFill>
                  <a:srgbClr val="CC0000"/>
                </a:solidFill>
              </a:rPr>
              <a:t>C </a:t>
            </a:r>
            <a:r>
              <a:rPr kumimoji="0" lang="en-US" altLang="ko-KR" sz="1400" b="1">
                <a:solidFill>
                  <a:srgbClr val="CC0000"/>
                </a:solidFill>
              </a:rPr>
              <a:t>=  0.17 nJ/K at 10 mK</a:t>
            </a:r>
          </a:p>
          <a:p>
            <a:r>
              <a:rPr kumimoji="0" lang="en-US" altLang="ko-KR" sz="1400" b="1">
                <a:solidFill>
                  <a:srgbClr val="CC0000"/>
                </a:solidFill>
              </a:rPr>
              <a:t>           1.4 nJ/K at 20 mK</a:t>
            </a:r>
          </a:p>
          <a:p>
            <a:endParaRPr kumimoji="0" lang="en-US" altLang="ko-KR" b="1">
              <a:solidFill>
                <a:srgbClr val="CC0000"/>
              </a:solidFill>
            </a:endParaRPr>
          </a:p>
        </p:txBody>
      </p:sp>
      <p:pic>
        <p:nvPicPr>
          <p:cNvPr id="38931" name="_x123541008" descr="EMB00002c3853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0"/>
            <a:ext cx="460851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2" name="TextBox 20"/>
          <p:cNvSpPr txBox="1">
            <a:spLocks noChangeArrowheads="1"/>
          </p:cNvSpPr>
          <p:nvPr/>
        </p:nvSpPr>
        <p:spPr bwMode="auto">
          <a:xfrm>
            <a:off x="0" y="3929063"/>
            <a:ext cx="201295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Verdana" pitchFamily="34" charset="0"/>
              </a:rPr>
              <a:t>Efficiency ~ 0.8</a:t>
            </a:r>
            <a:endParaRPr lang="ko-KR" altLang="en-US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413625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4" descr="D:\2011\presentations\medex11\alpha_pulse_s236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9625" y="4221163"/>
            <a:ext cx="452437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0" y="5214938"/>
            <a:ext cx="4475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>
                <a:latin typeface="Verdana" pitchFamily="34" charset="0"/>
              </a:rPr>
              <a:t>Toward the full scale experiment!</a:t>
            </a:r>
            <a:endParaRPr lang="ko-KR" altLang="en-US" sz="2000">
              <a:latin typeface="Verdana" pitchFamily="34" charset="0"/>
            </a:endParaRPr>
          </a:p>
        </p:txBody>
      </p:sp>
      <p:sp>
        <p:nvSpPr>
          <p:cNvPr id="39941" name="TextBox 4"/>
          <p:cNvSpPr txBox="1">
            <a:spLocks noChangeArrowheads="1"/>
          </p:cNvSpPr>
          <p:nvPr/>
        </p:nvSpPr>
        <p:spPr bwMode="auto">
          <a:xfrm>
            <a:off x="5214938" y="6429375"/>
            <a:ext cx="1046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FFFF00"/>
                </a:solidFill>
              </a:rPr>
              <a:t>5ms/div</a:t>
            </a:r>
            <a:endParaRPr lang="ko-KR" altLang="en-US">
              <a:solidFill>
                <a:srgbClr val="FFFF00"/>
              </a:solidFill>
            </a:endParaRPr>
          </a:p>
        </p:txBody>
      </p:sp>
      <p:sp>
        <p:nvSpPr>
          <p:cNvPr id="39942" name="TextBox 5"/>
          <p:cNvSpPr txBox="1">
            <a:spLocks noChangeArrowheads="1"/>
          </p:cNvSpPr>
          <p:nvPr/>
        </p:nvSpPr>
        <p:spPr bwMode="auto">
          <a:xfrm>
            <a:off x="928688" y="4286250"/>
            <a:ext cx="1457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4cm x 4 cm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0" y="3000375"/>
            <a:ext cx="3203575" cy="714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ko-KR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</a:t>
            </a:r>
            <a:r>
              <a:rPr lang="en-US" altLang="ko-KR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</a:t>
            </a:r>
            <a:r>
              <a:rPr lang="en-US" altLang="ko-K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Collaboration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313" y="3714750"/>
            <a:ext cx="8713787" cy="29289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Korea (39)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Seoul National University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H.Bhang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S.Choi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M.J.Kim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S.K.Kim,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M.J.Lee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S.S.Myung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S.Olsen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Y. Sato,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K.Tanida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S.C.Kim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J.Choi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S.J.Lee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J.H.Lee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J.K.Lee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H.Kang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H.K.Kang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Y.Oh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S.J.Kim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E.H.Kim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K.Tshoo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D.K.Kim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X.Li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J.Li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H.S.Lee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 (24)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Sejong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University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Y.D.Kim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E.-J.Jeon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K. Ma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J.I.Lee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W.Kang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J.Hwa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 (5)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Kyungpook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national University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H.J.Kim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J.So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Gul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Rooh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Y.S.Hwang</a:t>
            </a:r>
            <a:r>
              <a:rPr lang="en-US" altLang="ko-KR" sz="1200" dirty="0" smtClean="0">
                <a:solidFill>
                  <a:srgbClr val="0D0D0D"/>
                </a:solidFill>
                <a:latin typeface="+mj-lt"/>
                <a:cs typeface="Times New Roman" pitchFamily="18" charset="0"/>
              </a:rPr>
              <a:t>(4)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KRISS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:</a:t>
            </a:r>
            <a:r>
              <a:rPr lang="en-US" altLang="ko-KR" sz="1200" b="1" i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Y.H.Kim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M.K.Lee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H.S.Park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J.H.Kim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J.M.Lee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K.B.Lee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(6)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Russia (16)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ITEP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(Institute for Theoretical and Experimental Physics)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V.Kornoukhov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P.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Ploz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N.Khanbekov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(3)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 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Baksan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National Observatory :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A.Ganggapshev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A.Gezhaev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V.Gurentsov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V.Kuzminov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V.Kazalov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O.Mineev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S.Panasenko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S.Ratkevich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A.Verensnikova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S.Yakimenko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N.Yershov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K.Efendiev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Y.Gabriljuk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(13)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Ukraine(11)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INR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(Institute for Nuclear Research)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:</a:t>
            </a:r>
            <a:r>
              <a:rPr lang="en-US" altLang="ko-KR" sz="1200" b="1" i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F.Danevich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V.Tretyak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V.Kobychev,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A.Nikolaiko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D.Poda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R.Boiko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R.Podviianiuk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S.Nagorny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O.Polischuk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V.Kudovbenko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D.Chernyak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(11)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China(2)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ko-KR" sz="1200" b="1" i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Tsinghua</a:t>
            </a:r>
            <a:r>
              <a:rPr lang="en-US" altLang="ko-KR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University</a:t>
            </a:r>
            <a:r>
              <a:rPr lang="ko-KR" altLang="en-US" sz="12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ko-KR" sz="1200" b="1" i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Y.Li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altLang="ko-KR" sz="1200" dirty="0" err="1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Q.Yue</a:t>
            </a:r>
            <a:r>
              <a:rPr lang="en-US" altLang="ko-KR" sz="12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(2)</a:t>
            </a:r>
          </a:p>
          <a:p>
            <a:pPr eaLnBrk="1" fontAlgn="auto" hangingPunct="1">
              <a:lnSpc>
                <a:spcPct val="7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ko-KR" sz="1400" dirty="0" smtClean="0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3982BD-1BA4-4632-B2AF-586C2B4C3E3E}" type="slidenum">
              <a:rPr lang="en-US" altLang="ko-KR" smtClean="0"/>
              <a:pPr>
                <a:defRPr/>
              </a:pPr>
              <a:t>39</a:t>
            </a:fld>
            <a:endParaRPr lang="en-US" altLang="ko-KR"/>
          </a:p>
        </p:txBody>
      </p:sp>
      <p:pic>
        <p:nvPicPr>
          <p:cNvPr id="40965" name="그림 3" descr="IMG_1953_group_photo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2214563"/>
            <a:ext cx="3563938" cy="1581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9" name="직사각형 4"/>
          <p:cNvSpPr>
            <a:spLocks noChangeArrowheads="1"/>
          </p:cNvSpPr>
          <p:nvPr/>
        </p:nvSpPr>
        <p:spPr bwMode="auto">
          <a:xfrm>
            <a:off x="3429000" y="2928938"/>
            <a:ext cx="1731963" cy="577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defRPr/>
            </a:pPr>
            <a:r>
              <a:rPr lang="en-US" altLang="ko-KR" sz="1400" dirty="0">
                <a:solidFill>
                  <a:srgbClr val="FF0000"/>
                </a:solidFill>
                <a:latin typeface="+mj-lt"/>
              </a:rPr>
              <a:t>4 countries</a:t>
            </a:r>
          </a:p>
          <a:p>
            <a:pPr>
              <a:lnSpc>
                <a:spcPct val="75000"/>
              </a:lnSpc>
              <a:defRPr/>
            </a:pPr>
            <a:r>
              <a:rPr lang="en-US" altLang="ko-KR" sz="1400" dirty="0">
                <a:solidFill>
                  <a:srgbClr val="FF0000"/>
                </a:solidFill>
                <a:latin typeface="+mj-lt"/>
              </a:rPr>
              <a:t>8 institutions </a:t>
            </a:r>
          </a:p>
          <a:p>
            <a:pPr>
              <a:lnSpc>
                <a:spcPct val="75000"/>
              </a:lnSpc>
              <a:defRPr/>
            </a:pPr>
            <a:r>
              <a:rPr lang="en-US" altLang="ko-KR" sz="1400" dirty="0">
                <a:solidFill>
                  <a:srgbClr val="FF0000"/>
                </a:solidFill>
                <a:latin typeface="+mj-lt"/>
              </a:rPr>
              <a:t>68 collaborators  </a:t>
            </a:r>
          </a:p>
        </p:txBody>
      </p:sp>
      <p:sp>
        <p:nvSpPr>
          <p:cNvPr id="8" name="직사각형 4"/>
          <p:cNvSpPr>
            <a:spLocks noChangeArrowheads="1"/>
          </p:cNvSpPr>
          <p:nvPr/>
        </p:nvSpPr>
        <p:spPr bwMode="auto">
          <a:xfrm>
            <a:off x="395288" y="115888"/>
            <a:ext cx="6084887" cy="401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KIMS(Korea Invisible Mass Search) collaboration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555875" y="620713"/>
            <a:ext cx="6335713" cy="1616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ko-KR" altLang="en-US" sz="1100" dirty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Seoul National University:</a:t>
            </a:r>
            <a:r>
              <a:rPr lang="en-US" altLang="ko-KR" sz="1100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H.C.Bhang</a:t>
            </a:r>
            <a:r>
              <a:rPr lang="en-US" altLang="ko-KR" sz="11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J.H.Choi</a:t>
            </a:r>
            <a:r>
              <a:rPr lang="en-US" altLang="ko-KR" sz="11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S.C.Kim</a:t>
            </a:r>
            <a:r>
              <a:rPr lang="en-US" altLang="ko-KR" sz="11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, S.K.Kim,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J.H.Lee</a:t>
            </a:r>
            <a:r>
              <a:rPr lang="en-US" altLang="ko-KR" sz="11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M.J.Lee</a:t>
            </a:r>
            <a:r>
              <a:rPr lang="en-US" altLang="ko-KR" sz="11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S.J.Lee</a:t>
            </a:r>
            <a:r>
              <a:rPr lang="en-US" altLang="ko-KR" sz="11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S.S.Myung</a:t>
            </a:r>
            <a:endParaRPr lang="en-US" altLang="ko-KR" sz="1100" dirty="0">
              <a:solidFill>
                <a:srgbClr val="000000"/>
              </a:solidFill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ko-KR" sz="1100" b="1" i="1" dirty="0" err="1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Sejong</a:t>
            </a: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 University: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U.G.Kang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Y.D.Kim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J.I.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 Lee</a:t>
            </a:r>
            <a:endParaRPr lang="en-US" altLang="ko-KR" sz="1100" dirty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n-US" altLang="ko-KR" sz="1100" b="1" i="1" dirty="0" err="1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Kyungpook</a:t>
            </a: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 National University: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H.J.Kim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J.H.So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S.C.Yang</a:t>
            </a:r>
            <a:r>
              <a:rPr lang="en-US" altLang="ko-KR" sz="1100" dirty="0">
                <a:solidFill>
                  <a:schemeClr val="accent2"/>
                </a:solidFill>
                <a:latin typeface="Verdana" pitchFamily="34" charset="0"/>
                <a:cs typeface="Verdana" pitchFamily="34" charset="0"/>
              </a:rPr>
              <a:t> </a:t>
            </a:r>
          </a:p>
          <a:p>
            <a:pPr>
              <a:defRPr/>
            </a:pPr>
            <a:r>
              <a:rPr lang="en-US" altLang="ko-KR" sz="1100" b="1" i="1" dirty="0" err="1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Yonsei</a:t>
            </a: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 University: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M.J.Hwang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Y.J.Kwon</a:t>
            </a:r>
            <a:endParaRPr lang="en-US" altLang="ko-KR" sz="1100" i="1" dirty="0">
              <a:solidFill>
                <a:srgbClr val="008000"/>
              </a:solidFill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ko-KR" sz="1100" b="1" i="1" dirty="0" err="1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Ewha</a:t>
            </a: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 </a:t>
            </a:r>
            <a:r>
              <a:rPr lang="en-US" altLang="ko-KR" sz="1100" b="1" i="1" dirty="0" err="1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Womans</a:t>
            </a: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 University: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I.S.Hahn</a:t>
            </a:r>
            <a:r>
              <a:rPr lang="en-US" altLang="ko-KR" sz="1100" dirty="0">
                <a:solidFill>
                  <a:schemeClr val="accent2"/>
                </a:solidFill>
                <a:latin typeface="Verdana" pitchFamily="34" charset="0"/>
                <a:cs typeface="Verdana" pitchFamily="34" charset="0"/>
              </a:rPr>
              <a:t> </a:t>
            </a:r>
            <a:endParaRPr lang="en-US" altLang="ko-KR" sz="1100" i="1" dirty="0">
              <a:solidFill>
                <a:srgbClr val="008000"/>
              </a:solidFill>
              <a:latin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Korea Research Institute of  Standard Sciences :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Y.H.Kim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K.B.Lee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M. Lee</a:t>
            </a:r>
            <a:r>
              <a:rPr lang="en-US" altLang="ko-KR" sz="1100" dirty="0">
                <a:solidFill>
                  <a:schemeClr val="accent2"/>
                </a:solidFill>
                <a:latin typeface="Verdana" pitchFamily="34" charset="0"/>
                <a:cs typeface="Verdana" pitchFamily="34" charset="0"/>
              </a:rPr>
              <a:t> </a:t>
            </a:r>
            <a:endParaRPr lang="en-US" altLang="ko-KR" sz="1100" i="1" dirty="0">
              <a:solidFill>
                <a:srgbClr val="008000"/>
              </a:solidFill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ko-KR" sz="1100" b="1" i="1" dirty="0">
                <a:solidFill>
                  <a:srgbClr val="008000"/>
                </a:solidFill>
                <a:latin typeface="Verdana" pitchFamily="34" charset="0"/>
                <a:cs typeface="Verdana" pitchFamily="34" charset="0"/>
              </a:rPr>
              <a:t>Institute of High Energy Physics 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J.Li</a:t>
            </a:r>
            <a:endParaRPr lang="en-US" altLang="ko-KR" sz="1100" dirty="0">
              <a:solidFill>
                <a:schemeClr val="tx2"/>
              </a:solidFill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ko-KR" sz="1100" b="1" i="1" dirty="0" err="1">
                <a:solidFill>
                  <a:srgbClr val="006600"/>
                </a:solidFill>
                <a:latin typeface="Verdana" pitchFamily="34" charset="0"/>
                <a:cs typeface="Verdana" pitchFamily="34" charset="0"/>
              </a:rPr>
              <a:t>Tsinghua</a:t>
            </a:r>
            <a:r>
              <a:rPr lang="en-US" altLang="ko-KR" sz="1100" b="1" i="1" dirty="0">
                <a:solidFill>
                  <a:srgbClr val="006600"/>
                </a:solidFill>
                <a:latin typeface="Verdana" pitchFamily="34" charset="0"/>
                <a:cs typeface="Verdana" pitchFamily="34" charset="0"/>
              </a:rPr>
              <a:t> University :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Y.Li</a:t>
            </a:r>
            <a:r>
              <a:rPr lang="en-US" altLang="ko-KR" sz="1100" dirty="0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, </a:t>
            </a:r>
            <a:r>
              <a:rPr lang="en-US" altLang="ko-KR" sz="1100" dirty="0" err="1">
                <a:solidFill>
                  <a:schemeClr val="tx2"/>
                </a:solidFill>
                <a:latin typeface="Verdana" pitchFamily="34" charset="0"/>
                <a:cs typeface="Verdana" pitchFamily="34" charset="0"/>
              </a:rPr>
              <a:t>Q.Yue</a:t>
            </a:r>
            <a:endParaRPr lang="en-US" altLang="ko-KR" sz="1100" dirty="0">
              <a:solidFill>
                <a:schemeClr val="tx2"/>
              </a:solidFill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10" name="Picture 6" descr="PICT0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562" y="620688"/>
            <a:ext cx="2207391" cy="165618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조감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175000" y="620713"/>
            <a:ext cx="60260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sz="2000" b="1" dirty="0" err="1" smtClean="0">
                <a:latin typeface="Verdana" pitchFamily="34" charset="0"/>
              </a:rPr>
              <a:t>Yangyang</a:t>
            </a:r>
            <a:r>
              <a:rPr kumimoji="0" lang="en-US" altLang="ko-KR" sz="2000" b="1" dirty="0" smtClean="0">
                <a:latin typeface="Verdana" pitchFamily="34" charset="0"/>
              </a:rPr>
              <a:t> </a:t>
            </a:r>
            <a:r>
              <a:rPr kumimoji="0" lang="en-US" altLang="ko-KR" sz="2000" b="1" dirty="0">
                <a:latin typeface="Verdana" pitchFamily="34" charset="0"/>
              </a:rPr>
              <a:t>Pumped Storage Power Plant</a:t>
            </a:r>
            <a:r>
              <a:rPr kumimoji="0" lang="en-US" altLang="ko-KR" sz="2400" dirty="0">
                <a:solidFill>
                  <a:srgbClr val="FFFF0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3550" y="87313"/>
            <a:ext cx="8218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3200" b="1">
                <a:latin typeface="Verdana" pitchFamily="34" charset="0"/>
              </a:rPr>
              <a:t>Yangyang Underground Laboratory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4282" y="6143644"/>
            <a:ext cx="86901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sz="2000" b="1" dirty="0" smtClean="0">
                <a:solidFill>
                  <a:srgbClr val="FFFF00"/>
                </a:solidFill>
                <a:latin typeface="Verdana" pitchFamily="34" charset="0"/>
              </a:rPr>
              <a:t>Vertical </a:t>
            </a:r>
            <a:r>
              <a:rPr kumimoji="0" lang="en-US" altLang="ko-KR" sz="2000" b="1" dirty="0">
                <a:solidFill>
                  <a:srgbClr val="FFFF00"/>
                </a:solidFill>
                <a:latin typeface="Verdana" pitchFamily="34" charset="0"/>
              </a:rPr>
              <a:t>depth : 700 m / Access to the lab by car (~</a:t>
            </a:r>
            <a:r>
              <a:rPr kumimoji="0" lang="en-US" altLang="ko-KR" sz="2000" b="1" dirty="0" smtClean="0">
                <a:solidFill>
                  <a:srgbClr val="FFFF00"/>
                </a:solidFill>
                <a:latin typeface="Verdana" pitchFamily="34" charset="0"/>
              </a:rPr>
              <a:t>2km)</a:t>
            </a:r>
          </a:p>
          <a:p>
            <a:pPr eaLnBrk="0" latinLnBrk="0" hangingPunct="0"/>
            <a:r>
              <a:rPr kumimoji="0" lang="en-US" altLang="ko-KR" sz="2000" b="1" dirty="0" smtClean="0">
                <a:solidFill>
                  <a:srgbClr val="FFFF00"/>
                </a:solidFill>
                <a:latin typeface="Verdana" pitchFamily="34" charset="0"/>
              </a:rPr>
              <a:t>Constructed in 2003</a:t>
            </a:r>
            <a:endParaRPr kumimoji="0" lang="en-US" altLang="ko-KR" sz="2000" b="1" dirty="0">
              <a:solidFill>
                <a:srgbClr val="FFFF00"/>
              </a:solidFill>
              <a:latin typeface="Verdana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19250" y="4076700"/>
            <a:ext cx="2233613" cy="1727200"/>
            <a:chOff x="476" y="2614"/>
            <a:chExt cx="1951" cy="1706"/>
          </a:xfrm>
        </p:grpSpPr>
        <p:pic>
          <p:nvPicPr>
            <p:cNvPr id="11275" name="Picture 7" descr="y2l_la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6" y="2914"/>
              <a:ext cx="195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6" name="Line 8"/>
            <p:cNvSpPr>
              <a:spLocks noChangeShapeType="1"/>
            </p:cNvSpPr>
            <p:nvPr/>
          </p:nvSpPr>
          <p:spPr bwMode="auto">
            <a:xfrm flipV="1">
              <a:off x="1610" y="2614"/>
              <a:ext cx="544" cy="31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1271" name="Text Box 12"/>
          <p:cNvSpPr txBox="1">
            <a:spLocks noChangeArrowheads="1"/>
          </p:cNvSpPr>
          <p:nvPr/>
        </p:nvSpPr>
        <p:spPr bwMode="auto">
          <a:xfrm>
            <a:off x="684213" y="765175"/>
            <a:ext cx="2001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latinLnBrk="0">
              <a:spcBef>
                <a:spcPct val="20000"/>
              </a:spcBef>
              <a:buClr>
                <a:srgbClr val="FF0000"/>
              </a:buClr>
            </a:pPr>
            <a:r>
              <a:rPr kumimoji="0" lang="en-US" altLang="ko-KR" b="1">
                <a:solidFill>
                  <a:srgbClr val="FFFF00"/>
                </a:solidFill>
              </a:rPr>
              <a:t>(Upper Dam)</a:t>
            </a:r>
          </a:p>
        </p:txBody>
      </p:sp>
      <p:sp>
        <p:nvSpPr>
          <p:cNvPr id="11272" name="Text Box 13"/>
          <p:cNvSpPr txBox="1">
            <a:spLocks noChangeArrowheads="1"/>
          </p:cNvSpPr>
          <p:nvPr/>
        </p:nvSpPr>
        <p:spPr bwMode="auto">
          <a:xfrm>
            <a:off x="7148513" y="4652963"/>
            <a:ext cx="1995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latinLnBrk="0">
              <a:spcBef>
                <a:spcPct val="20000"/>
              </a:spcBef>
              <a:buClr>
                <a:srgbClr val="FF0000"/>
              </a:buClr>
            </a:pPr>
            <a:r>
              <a:rPr kumimoji="0" lang="en-US" altLang="ko-KR" b="1">
                <a:solidFill>
                  <a:srgbClr val="FFFF00"/>
                </a:solidFill>
              </a:rPr>
              <a:t>(Lower Dam)</a:t>
            </a:r>
          </a:p>
        </p:txBody>
      </p:sp>
      <p:sp>
        <p:nvSpPr>
          <p:cNvPr id="11273" name="Text Box 14"/>
          <p:cNvSpPr txBox="1">
            <a:spLocks noChangeArrowheads="1"/>
          </p:cNvSpPr>
          <p:nvPr/>
        </p:nvSpPr>
        <p:spPr bwMode="auto">
          <a:xfrm>
            <a:off x="2916238" y="3429000"/>
            <a:ext cx="2055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latinLnBrk="0">
              <a:spcBef>
                <a:spcPct val="20000"/>
              </a:spcBef>
              <a:buClr>
                <a:srgbClr val="FF0000"/>
              </a:buClr>
            </a:pPr>
            <a:r>
              <a:rPr kumimoji="0" lang="en-US" altLang="ko-KR" b="1" dirty="0">
                <a:solidFill>
                  <a:srgbClr val="FFFF00"/>
                </a:solidFill>
              </a:rPr>
              <a:t>(Power Plant)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214678" y="1285860"/>
            <a:ext cx="521328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b="1" dirty="0" smtClean="0">
                <a:latin typeface="Verdana" pitchFamily="34" charset="0"/>
              </a:rPr>
              <a:t>Korea </a:t>
            </a:r>
            <a:r>
              <a:rPr kumimoji="0" lang="en-US" altLang="ko-KR" b="1" dirty="0" err="1" smtClean="0">
                <a:latin typeface="Verdana" pitchFamily="34" charset="0"/>
              </a:rPr>
              <a:t>Middleland</a:t>
            </a:r>
            <a:r>
              <a:rPr kumimoji="0" lang="en-US" altLang="ko-KR" b="1" dirty="0" smtClean="0">
                <a:latin typeface="Verdana" pitchFamily="34" charset="0"/>
              </a:rPr>
              <a:t> Power Co.</a:t>
            </a:r>
          </a:p>
          <a:p>
            <a:pPr eaLnBrk="0" latinLnBrk="0" hangingPunct="0"/>
            <a:r>
              <a:rPr kumimoji="0" lang="en-US" altLang="ko-KR" b="1" dirty="0" smtClean="0">
                <a:latin typeface="Verdana" pitchFamily="34" charset="0"/>
                <a:sym typeface="Wingdings" pitchFamily="2" charset="2"/>
              </a:rPr>
              <a:t> Korea Hydro and Nuclear Power Co. </a:t>
            </a:r>
            <a:endParaRPr kumimoji="0" lang="en-US" altLang="ko-KR" b="1" dirty="0">
              <a:latin typeface="Verdana" pitchFamily="34" charset="0"/>
            </a:endParaRPr>
          </a:p>
        </p:txBody>
      </p:sp>
      <p:cxnSp>
        <p:nvCxnSpPr>
          <p:cNvPr id="14" name="직선 화살표 연결선 13"/>
          <p:cNvCxnSpPr>
            <a:stCxn id="11276" idx="1"/>
          </p:cNvCxnSpPr>
          <p:nvPr/>
        </p:nvCxnSpPr>
        <p:spPr>
          <a:xfrm rot="5400000" flipH="1">
            <a:off x="2946492" y="3482875"/>
            <a:ext cx="1147766" cy="3988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43174" y="314324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B004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700m</a:t>
            </a:r>
            <a:endParaRPr lang="ko-KR" altLang="en-US" dirty="0">
              <a:solidFill>
                <a:srgbClr val="0B004E"/>
              </a:solidFill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SUMMARY</a:t>
            </a:r>
            <a:endParaRPr lang="ko-KR" altLang="en-US" dirty="0"/>
          </a:p>
        </p:txBody>
      </p:sp>
      <p:sp>
        <p:nvSpPr>
          <p:cNvPr id="41987" name="내용 개체 틀 2"/>
          <p:cNvSpPr>
            <a:spLocks noGrp="1"/>
          </p:cNvSpPr>
          <p:nvPr>
            <p:ph idx="1"/>
          </p:nvPr>
        </p:nvSpPr>
        <p:spPr>
          <a:xfrm>
            <a:off x="500034" y="785794"/>
            <a:ext cx="8286808" cy="5857892"/>
          </a:xfrm>
        </p:spPr>
        <p:txBody>
          <a:bodyPr/>
          <a:lstStyle/>
          <a:p>
            <a:r>
              <a:rPr lang="en-US" altLang="ko-KR" sz="2400" dirty="0" smtClean="0"/>
              <a:t>Y2L</a:t>
            </a:r>
          </a:p>
          <a:p>
            <a:pPr lvl="1"/>
            <a:r>
              <a:rPr lang="en-US" altLang="ko-KR" sz="2000" dirty="0" smtClean="0"/>
              <a:t>In operation since 2003 </a:t>
            </a:r>
          </a:p>
          <a:p>
            <a:pPr lvl="1"/>
            <a:r>
              <a:rPr lang="en-US" altLang="ko-KR" sz="2000" dirty="0" smtClean="0"/>
              <a:t>Expansion of the laboratory space in discussion</a:t>
            </a:r>
            <a:endParaRPr lang="en-US" altLang="ko-KR" sz="2400" dirty="0" smtClean="0"/>
          </a:p>
          <a:p>
            <a:r>
              <a:rPr lang="en-US" altLang="ko-KR" sz="2400" dirty="0" smtClean="0"/>
              <a:t>KIMS </a:t>
            </a:r>
          </a:p>
          <a:p>
            <a:pPr lvl="1"/>
            <a:r>
              <a:rPr lang="en-US" altLang="ko-KR" sz="2000" dirty="0" smtClean="0"/>
              <a:t>data taking with 100 kg </a:t>
            </a:r>
            <a:r>
              <a:rPr lang="en-US" altLang="ko-KR" sz="2000" dirty="0" err="1" smtClean="0"/>
              <a:t>CsI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Tl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en-US" altLang="ko-KR" sz="2000" dirty="0" smtClean="0"/>
              <a:t>PSD analysis is done</a:t>
            </a:r>
          </a:p>
          <a:p>
            <a:pPr lvl="1"/>
            <a:r>
              <a:rPr lang="en-US" altLang="ko-KR" sz="2000" dirty="0" smtClean="0"/>
              <a:t>AM analysis will be done for two full year data</a:t>
            </a:r>
          </a:p>
          <a:p>
            <a:r>
              <a:rPr lang="en-US" altLang="ko-KR" sz="2400" dirty="0" err="1" smtClean="0"/>
              <a:t>AMoRE</a:t>
            </a:r>
            <a:endParaRPr lang="en-US" altLang="ko-KR" sz="2400" dirty="0" smtClean="0"/>
          </a:p>
          <a:p>
            <a:pPr lvl="1"/>
            <a:r>
              <a:rPr lang="en-US" altLang="ko-KR" sz="2000" dirty="0" smtClean="0"/>
              <a:t>Large volume CaMoO4 crystals with enriched material developed</a:t>
            </a:r>
          </a:p>
          <a:p>
            <a:pPr lvl="1"/>
            <a:r>
              <a:rPr lang="en-US" altLang="ko-KR" sz="2000" dirty="0" smtClean="0"/>
              <a:t> Pilot experiment of  ~ 1 kg  with scintillation technique + </a:t>
            </a:r>
            <a:r>
              <a:rPr lang="en-US" altLang="ko-KR" sz="2000" dirty="0" err="1" smtClean="0"/>
              <a:t>CsI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Tl</a:t>
            </a:r>
            <a:r>
              <a:rPr lang="en-US" altLang="ko-KR" sz="2000" dirty="0" smtClean="0"/>
              <a:t>) active veto is in preparation</a:t>
            </a:r>
          </a:p>
          <a:p>
            <a:pPr lvl="1"/>
            <a:r>
              <a:rPr lang="en-US" altLang="ko-KR" sz="2000" dirty="0" smtClean="0"/>
              <a:t>Development of cryogenic CaMoO4 detector</a:t>
            </a:r>
          </a:p>
          <a:p>
            <a:pPr lvl="1"/>
            <a:r>
              <a:rPr lang="en-US" altLang="ko-KR" sz="2000" dirty="0" smtClean="0"/>
              <a:t>100kg CaMoO4 cryogenic detector: achievable goal</a:t>
            </a:r>
          </a:p>
          <a:p>
            <a:pPr lvl="2"/>
            <a:r>
              <a:rPr lang="en-US" altLang="ko-KR" sz="1600" dirty="0" smtClean="0"/>
              <a:t>~3 x 10</a:t>
            </a:r>
            <a:r>
              <a:rPr lang="en-US" altLang="ko-KR" sz="1600" baseline="30000" dirty="0" smtClean="0"/>
              <a:t>26</a:t>
            </a:r>
            <a:r>
              <a:rPr lang="en-US" altLang="ko-KR" sz="1600" dirty="0" smtClean="0"/>
              <a:t> yrs (~ 0.05 </a:t>
            </a:r>
            <a:r>
              <a:rPr lang="en-US" altLang="ko-KR" sz="1600" dirty="0" err="1" smtClean="0"/>
              <a:t>eV</a:t>
            </a:r>
            <a:r>
              <a:rPr lang="en-US" altLang="ko-KR" sz="1600" dirty="0" smtClean="0"/>
              <a:t>)</a:t>
            </a:r>
          </a:p>
          <a:p>
            <a:pPr lvl="1"/>
            <a:r>
              <a:rPr lang="en-US" altLang="ko-KR" sz="2000" dirty="0" smtClean="0"/>
              <a:t>Included in the National  Research Facility Road Map</a:t>
            </a:r>
          </a:p>
          <a:p>
            <a:pPr lvl="1"/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pPr>
              <a:buFont typeface="Wingdings 2" pitchFamily="18" charset="2"/>
              <a:buNone/>
            </a:pP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Thank you for your attention !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813" name="Picture 61" descr="s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49275"/>
            <a:ext cx="532765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8818" name="Group 66"/>
          <p:cNvGraphicFramePr>
            <a:graphicFrameLocks noGrp="1"/>
          </p:cNvGraphicFramePr>
          <p:nvPr/>
        </p:nvGraphicFramePr>
        <p:xfrm>
          <a:off x="2446338" y="4076700"/>
          <a:ext cx="6697662" cy="2514678"/>
        </p:xfrm>
        <a:graphic>
          <a:graphicData uri="http://schemas.openxmlformats.org/drawingml/2006/table">
            <a:tbl>
              <a:tblPr/>
              <a:tblGrid>
                <a:gridCol w="2590800"/>
                <a:gridCol w="4106862"/>
              </a:tblGrid>
              <a:tr h="4120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anda"/>
                          <a:cs typeface="Veranda"/>
                        </a:rPr>
                        <a:t>Depth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anda"/>
                          <a:cs typeface="Veranda"/>
                        </a:rPr>
                        <a:t>Minimum 700 m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Temperature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20 ~ 25 </a:t>
                      </a:r>
                      <a:r>
                        <a:rPr kumimoji="1" lang="en-US" altLang="ko-KR" sz="12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o</a:t>
                      </a:r>
                      <a:r>
                        <a:rPr kumimoji="1" lang="en-US" altLang="ko-K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C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Humidity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35 ~ 60 %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Rock contents 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238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U     less than 0.5 </a:t>
                      </a:r>
                      <a:r>
                        <a:rPr kumimoji="1" lang="en-US" altLang="ko-K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ppm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        232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Th   5.6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mercialPi BT" pitchFamily="18" charset="2"/>
                          <a:ea typeface="굴림" pitchFamily="50" charset="-127"/>
                        </a:rPr>
                        <a:t>+-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2.6 </a:t>
                      </a:r>
                      <a:r>
                        <a:rPr kumimoji="1" lang="en-US" altLang="ko-K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ppm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  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40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K     270 </a:t>
                      </a:r>
                      <a:r>
                        <a:rPr kumimoji="1" lang="en-US" altLang="ko-K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ppm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Muon flux 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2.7 x 10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-7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/cm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Neutron flux 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8 x10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-7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 /cm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222</a:t>
                      </a: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Rn in air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1~2  </a:t>
                      </a:r>
                      <a:r>
                        <a:rPr kumimoji="1" lang="en-US" altLang="ko-K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pCi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굴림" pitchFamily="50" charset="-127"/>
                        </a:rPr>
                        <a:t>/liter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214813" y="0"/>
            <a:ext cx="4953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i="1" dirty="0">
                <a:latin typeface="+mj-lt"/>
                <a:ea typeface="궁서" pitchFamily="18" charset="-127"/>
              </a:rPr>
              <a:t>Environment Parameters in Y2L</a:t>
            </a:r>
            <a:endParaRPr lang="ko-KR" altLang="en-US" sz="2800" i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785794"/>
          </a:xfrm>
        </p:spPr>
        <p:txBody>
          <a:bodyPr/>
          <a:lstStyle/>
          <a:p>
            <a:pPr eaLnBrk="1" hangingPunct="1"/>
            <a:r>
              <a:rPr lang="en-US" altLang="ko-KR" sz="2400" dirty="0" smtClean="0">
                <a:ea typeface="굴림" pitchFamily="50" charset="-127"/>
              </a:rPr>
              <a:t>Underground Lab. Space</a:t>
            </a:r>
          </a:p>
        </p:txBody>
      </p:sp>
      <p:pic>
        <p:nvPicPr>
          <p:cNvPr id="4100" name="Picture 6" descr="yangyang_3d 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349500"/>
            <a:ext cx="62642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Freeform 9"/>
          <p:cNvSpPr>
            <a:spLocks/>
          </p:cNvSpPr>
          <p:nvPr/>
        </p:nvSpPr>
        <p:spPr bwMode="auto">
          <a:xfrm>
            <a:off x="871538" y="3251200"/>
            <a:ext cx="457200" cy="333375"/>
          </a:xfrm>
          <a:custGeom>
            <a:avLst/>
            <a:gdLst>
              <a:gd name="T0" fmla="*/ 0 w 480"/>
              <a:gd name="T1" fmla="*/ 2147483647 h 384"/>
              <a:gd name="T2" fmla="*/ 2147483647 w 480"/>
              <a:gd name="T3" fmla="*/ 2147483647 h 384"/>
              <a:gd name="T4" fmla="*/ 2147483647 w 480"/>
              <a:gd name="T5" fmla="*/ 2147483647 h 384"/>
              <a:gd name="T6" fmla="*/ 2147483647 w 480"/>
              <a:gd name="T7" fmla="*/ 0 h 384"/>
              <a:gd name="T8" fmla="*/ 0 w 480"/>
              <a:gd name="T9" fmla="*/ 2147483647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0"/>
              <a:gd name="T16" fmla="*/ 0 h 384"/>
              <a:gd name="T17" fmla="*/ 480 w 480"/>
              <a:gd name="T18" fmla="*/ 384 h 3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0" h="384">
                <a:moveTo>
                  <a:pt x="0" y="144"/>
                </a:moveTo>
                <a:lnTo>
                  <a:pt x="240" y="384"/>
                </a:lnTo>
                <a:lnTo>
                  <a:pt x="480" y="240"/>
                </a:lnTo>
                <a:lnTo>
                  <a:pt x="288" y="0"/>
                </a:lnTo>
                <a:lnTo>
                  <a:pt x="0" y="144"/>
                </a:lnTo>
                <a:close/>
              </a:path>
            </a:pathLst>
          </a:custGeom>
          <a:solidFill>
            <a:srgbClr val="FF9999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4102" name="Picture 13" descr="y2l_la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5661025"/>
            <a:ext cx="936625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Line 14"/>
          <p:cNvSpPr>
            <a:spLocks noChangeShapeType="1"/>
          </p:cNvSpPr>
          <p:nvPr/>
        </p:nvSpPr>
        <p:spPr bwMode="auto">
          <a:xfrm flipV="1">
            <a:off x="2124075" y="4868863"/>
            <a:ext cx="71438" cy="792162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104" name="Text Box 15"/>
          <p:cNvSpPr txBox="1">
            <a:spLocks noChangeArrowheads="1"/>
          </p:cNvSpPr>
          <p:nvPr/>
        </p:nvSpPr>
        <p:spPr bwMode="auto">
          <a:xfrm>
            <a:off x="2414588" y="6092825"/>
            <a:ext cx="2753639" cy="36933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dirty="0">
                <a:latin typeface="Verdana" pitchFamily="34" charset="0"/>
                <a:ea typeface="Verdana" pitchFamily="34" charset="0"/>
                <a:cs typeface="Verdana" pitchFamily="34" charset="0"/>
              </a:rPr>
              <a:t>Current Lab. ~ 100m</a:t>
            </a:r>
            <a:r>
              <a:rPr lang="en-US" altLang="ko-KR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ko-KR" altLang="en-US" baseline="30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105" name="Text Box 20"/>
          <p:cNvSpPr txBox="1">
            <a:spLocks noChangeArrowheads="1"/>
          </p:cNvSpPr>
          <p:nvPr/>
        </p:nvSpPr>
        <p:spPr bwMode="auto">
          <a:xfrm>
            <a:off x="6500826" y="3286124"/>
            <a:ext cx="2643174" cy="92333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dirty="0">
                <a:latin typeface="Verdana" pitchFamily="34" charset="0"/>
                <a:ea typeface="Verdana" pitchFamily="34" charset="0"/>
                <a:cs typeface="Verdana" pitchFamily="34" charset="0"/>
              </a:rPr>
              <a:t>New Lab. 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Space</a:t>
            </a:r>
          </a:p>
          <a:p>
            <a:pPr algn="l"/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under discussion</a:t>
            </a:r>
          </a:p>
          <a:p>
            <a:pPr algn="l"/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KHNPC</a:t>
            </a:r>
            <a:endParaRPr lang="en-US" altLang="ko-K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06" name="Line 19"/>
          <p:cNvSpPr>
            <a:spLocks noChangeShapeType="1"/>
          </p:cNvSpPr>
          <p:nvPr/>
        </p:nvSpPr>
        <p:spPr bwMode="auto">
          <a:xfrm flipH="1" flipV="1">
            <a:off x="5435600" y="3860800"/>
            <a:ext cx="1565292" cy="711208"/>
          </a:xfrm>
          <a:prstGeom prst="line">
            <a:avLst/>
          </a:prstGeom>
          <a:noFill/>
          <a:ln w="28575">
            <a:solidFill>
              <a:srgbClr val="E4260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101398" name="Picture 22" descr="양양_new_sm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8013" y="4551363"/>
            <a:ext cx="3455987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그림 13" descr="y2lnew-2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703722"/>
            <a:ext cx="3428992" cy="245614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" name="Line 19"/>
          <p:cNvSpPr>
            <a:spLocks noChangeShapeType="1"/>
          </p:cNvSpPr>
          <p:nvPr/>
        </p:nvSpPr>
        <p:spPr bwMode="auto">
          <a:xfrm flipH="1">
            <a:off x="3214678" y="1643050"/>
            <a:ext cx="2571768" cy="1428760"/>
          </a:xfrm>
          <a:prstGeom prst="line">
            <a:avLst/>
          </a:prstGeom>
          <a:noFill/>
          <a:ln w="28575">
            <a:solidFill>
              <a:srgbClr val="E4260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71500" y="1071563"/>
            <a:ext cx="54229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Easy to get large mass with an affordable cost</a:t>
            </a: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   </a:t>
            </a:r>
            <a:r>
              <a:rPr lang="en-US" altLang="ko-KR" sz="2000">
                <a:solidFill>
                  <a:srgbClr val="002060"/>
                </a:solidFill>
                <a:latin typeface="Garamond" pitchFamily="18" charset="0"/>
                <a:sym typeface="Wingdings" pitchFamily="2" charset="2"/>
              </a:rPr>
              <a:t> Good for AM study</a:t>
            </a:r>
            <a:endParaRPr lang="en-US" altLang="ko-KR" sz="2000">
              <a:solidFill>
                <a:srgbClr val="002060"/>
              </a:solidFill>
              <a:latin typeface="Garamond" pitchFamily="18" charset="0"/>
            </a:endParaRP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High light yield ~60,000/MeV </a:t>
            </a: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Pulse shape discrimination</a:t>
            </a: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   </a:t>
            </a:r>
            <a:r>
              <a:rPr lang="en-US" altLang="ko-KR" sz="2000">
                <a:solidFill>
                  <a:srgbClr val="002060"/>
                </a:solidFill>
                <a:latin typeface="Garamond" pitchFamily="18" charset="0"/>
                <a:sym typeface="Wingdings" pitchFamily="2" charset="2"/>
              </a:rPr>
              <a:t> Moderate background rejection</a:t>
            </a:r>
            <a:endParaRPr lang="en-US" altLang="ko-KR" sz="2000">
              <a:solidFill>
                <a:srgbClr val="002060"/>
              </a:solidFill>
              <a:latin typeface="Garamond" pitchFamily="18" charset="0"/>
            </a:endParaRP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Easy fabrication and handling</a:t>
            </a: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Cs-133, I-127 (SI cross section ~ A</a:t>
            </a:r>
            <a:r>
              <a:rPr lang="en-US" altLang="ko-KR" sz="2000" baseline="30000">
                <a:solidFill>
                  <a:srgbClr val="002060"/>
                </a:solidFill>
                <a:latin typeface="Garamond" pitchFamily="18" charset="0"/>
              </a:rPr>
              <a:t>2</a:t>
            </a:r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)</a:t>
            </a:r>
          </a:p>
          <a:p>
            <a:r>
              <a:rPr lang="en-US" altLang="ko-KR" sz="2000">
                <a:solidFill>
                  <a:srgbClr val="002060"/>
                </a:solidFill>
                <a:latin typeface="Garamond" pitchFamily="18" charset="0"/>
              </a:rPr>
              <a:t>  Both Cs-133, I-127 are sensitive to SD interaction</a:t>
            </a:r>
          </a:p>
          <a:p>
            <a:r>
              <a:rPr lang="en-US" altLang="ko-KR" sz="2000">
                <a:solidFill>
                  <a:schemeClr val="tx2"/>
                </a:solidFill>
                <a:latin typeface="Garamond" pitchFamily="18" charset="0"/>
              </a:rPr>
              <a:t>  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570038" y="0"/>
            <a:ext cx="7340600" cy="9540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b="1" i="1">
                <a:solidFill>
                  <a:srgbClr val="002060"/>
                </a:solidFill>
                <a:latin typeface="Verdana" pitchFamily="34" charset="0"/>
              </a:rPr>
              <a:t>KIMS(Korea Invisible Mass Search)</a:t>
            </a:r>
          </a:p>
          <a:p>
            <a:r>
              <a:rPr lang="en-US" altLang="ko-KR" sz="2800" b="1" i="1">
                <a:solidFill>
                  <a:srgbClr val="002060"/>
                </a:solidFill>
                <a:latin typeface="Verdana" pitchFamily="34" charset="0"/>
              </a:rPr>
              <a:t>WIMP search with CsI(Tl) Crystals</a:t>
            </a:r>
            <a:r>
              <a:rPr lang="en-US" altLang="ko-KR" sz="2800" b="1">
                <a:solidFill>
                  <a:srgbClr val="002060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2292" name="Picture 6" descr="shanhai0501B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1071563"/>
            <a:ext cx="306070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9" descr="Calib_9-10keV_lo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3857625"/>
            <a:ext cx="38163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30"/>
          <p:cNvSpPr txBox="1">
            <a:spLocks noChangeArrowheads="1"/>
          </p:cNvSpPr>
          <p:nvPr/>
        </p:nvSpPr>
        <p:spPr bwMode="auto">
          <a:xfrm>
            <a:off x="285750" y="4357688"/>
            <a:ext cx="1524000" cy="36671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nuclear recoil</a:t>
            </a:r>
          </a:p>
        </p:txBody>
      </p:sp>
      <p:sp>
        <p:nvSpPr>
          <p:cNvPr id="12295" name="Text Box 31"/>
          <p:cNvSpPr txBox="1">
            <a:spLocks noChangeArrowheads="1"/>
          </p:cNvSpPr>
          <p:nvPr/>
        </p:nvSpPr>
        <p:spPr bwMode="auto">
          <a:xfrm>
            <a:off x="3071813" y="3643313"/>
            <a:ext cx="1574800" cy="36671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E42606"/>
                </a:solidFill>
              </a:rPr>
              <a:t>electron recoil</a:t>
            </a:r>
          </a:p>
        </p:txBody>
      </p:sp>
      <p:graphicFrame>
        <p:nvGraphicFramePr>
          <p:cNvPr id="9" name="Group 14"/>
          <p:cNvGraphicFramePr>
            <a:graphicFrameLocks noGrp="1"/>
          </p:cNvGraphicFramePr>
          <p:nvPr/>
        </p:nvGraphicFramePr>
        <p:xfrm>
          <a:off x="4929188" y="4643438"/>
          <a:ext cx="3924300" cy="1836738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928694"/>
                <a:gridCol w="574669"/>
                <a:gridCol w="719137"/>
                <a:gridCol w="850900"/>
                <a:gridCol w="850900"/>
              </a:tblGrid>
              <a:tr h="13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Isotope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Abun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&lt;Sp&gt;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&lt;Sn&gt;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133</a:t>
                      </a: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Cs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7/2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100%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-0.370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0.003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5/2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100%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0.309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0.075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73</a:t>
                      </a: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Ge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9/2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7.8%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0.03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0.38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129</a:t>
                      </a: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Xe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1/2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26%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0.028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0.359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131</a:t>
                      </a: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Xe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3/2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21%</a:t>
                      </a:r>
                      <a:endParaRPr kumimoji="1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-0.009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-0.227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shield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4919327" cy="424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143250" y="0"/>
            <a:ext cx="6000750" cy="5238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Garamond" pitchFamily="18" charset="0"/>
              </a:rPr>
              <a:t>KIMS(Korea Invisible Mass Search)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14313" y="785813"/>
            <a:ext cx="60007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DM search experiment with </a:t>
            </a:r>
            <a:r>
              <a:rPr lang="en-US" altLang="ko-KR" sz="1800" b="1" dirty="0" err="1">
                <a:solidFill>
                  <a:srgbClr val="000000"/>
                </a:solidFill>
                <a:latin typeface="Tahoma" pitchFamily="34" charset="0"/>
              </a:rPr>
              <a:t>CsI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 crystal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ko-KR" altLang="en-US" sz="1800" b="1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ko-KR" sz="1800" b="1" dirty="0" err="1">
                <a:solidFill>
                  <a:srgbClr val="000000"/>
                </a:solidFill>
                <a:latin typeface="Garamond" pitchFamily="18" charset="0"/>
              </a:rPr>
              <a:t>CsI</a:t>
            </a:r>
            <a:r>
              <a:rPr lang="en-US" altLang="ko-KR" sz="1800" b="1" dirty="0">
                <a:solidFill>
                  <a:srgbClr val="000000"/>
                </a:solidFill>
                <a:latin typeface="Garamond" pitchFamily="18" charset="0"/>
              </a:rPr>
              <a:t>(</a:t>
            </a:r>
            <a:r>
              <a:rPr lang="en-US" altLang="ko-KR" sz="1800" b="1" dirty="0" err="1">
                <a:solidFill>
                  <a:srgbClr val="000000"/>
                </a:solidFill>
                <a:latin typeface="Garamond" pitchFamily="18" charset="0"/>
              </a:rPr>
              <a:t>Tl</a:t>
            </a:r>
            <a:r>
              <a:rPr lang="en-US" altLang="ko-KR" sz="1800" b="1" dirty="0">
                <a:solidFill>
                  <a:srgbClr val="000000"/>
                </a:solidFill>
                <a:latin typeface="Garamond" pitchFamily="18" charset="0"/>
              </a:rPr>
              <a:t>) Crystal  </a:t>
            </a:r>
            <a:r>
              <a:rPr lang="en-US" altLang="ko-KR" sz="1800" b="1" dirty="0">
                <a:solidFill>
                  <a:srgbClr val="002060"/>
                </a:solidFill>
                <a:latin typeface="Garamond" pitchFamily="18" charset="0"/>
              </a:rPr>
              <a:t>8x8x30 cm</a:t>
            </a:r>
            <a:r>
              <a:rPr lang="en-US" altLang="ko-KR" sz="1800" b="1" baseline="30000" dirty="0">
                <a:solidFill>
                  <a:srgbClr val="002060"/>
                </a:solidFill>
                <a:latin typeface="Garamond" pitchFamily="18" charset="0"/>
              </a:rPr>
              <a:t>3  </a:t>
            </a:r>
            <a:r>
              <a:rPr lang="en-US" altLang="ko-KR" sz="1800" b="1" dirty="0">
                <a:solidFill>
                  <a:srgbClr val="002060"/>
                </a:solidFill>
                <a:latin typeface="Garamond" pitchFamily="18" charset="0"/>
              </a:rPr>
              <a:t> (8.7 kg) 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Garamond" pitchFamily="18" charset="0"/>
              </a:rPr>
              <a:t> 3” PMT (9269QA) : </a:t>
            </a:r>
            <a:r>
              <a:rPr lang="en-US" altLang="ko-KR" sz="1800" b="1" dirty="0">
                <a:solidFill>
                  <a:srgbClr val="0070C0"/>
                </a:solidFill>
                <a:latin typeface="Garamond" pitchFamily="18" charset="0"/>
              </a:rPr>
              <a:t>Quartz  window, </a:t>
            </a:r>
            <a:r>
              <a:rPr lang="en-US" altLang="ko-KR" sz="1800" b="1" dirty="0" err="1">
                <a:solidFill>
                  <a:srgbClr val="0070C0"/>
                </a:solidFill>
                <a:latin typeface="Garamond" pitchFamily="18" charset="0"/>
              </a:rPr>
              <a:t>RbCs</a:t>
            </a:r>
            <a:r>
              <a:rPr lang="en-US" altLang="ko-KR" sz="1800" b="1" dirty="0">
                <a:solidFill>
                  <a:srgbClr val="0070C0"/>
                </a:solidFill>
                <a:latin typeface="Garamond" pitchFamily="18" charset="0"/>
              </a:rPr>
              <a:t> photo cathode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altLang="ko-KR" sz="1800" b="1" dirty="0">
                <a:latin typeface="Garamond" pitchFamily="18" charset="0"/>
              </a:rPr>
              <a:t> ~5 Photo-electron/</a:t>
            </a:r>
            <a:r>
              <a:rPr lang="en-US" altLang="ko-KR" sz="1800" b="1" dirty="0" err="1">
                <a:latin typeface="Garamond" pitchFamily="18" charset="0"/>
              </a:rPr>
              <a:t>keV</a:t>
            </a:r>
            <a:endParaRPr lang="en-US" altLang="ko-KR" sz="1800" b="1" dirty="0">
              <a:latin typeface="Garamond" pitchFamily="18" charset="0"/>
            </a:endParaRPr>
          </a:p>
        </p:txBody>
      </p:sp>
      <p:pic>
        <p:nvPicPr>
          <p:cNvPr id="3077" name="Picture 10" descr="mu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071678"/>
            <a:ext cx="2620813" cy="196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1" descr="csi_pm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6444208" y="1052736"/>
            <a:ext cx="2520280" cy="48825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3085" name="Picture 2" descr="ihep0205-sm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4214818"/>
            <a:ext cx="2592288" cy="194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58324-9F90-4748-8F03-E4E6DA4D27F1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214813" y="4071938"/>
            <a:ext cx="4929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n-lt"/>
              </a:rPr>
              <a:t>Data taking with 12 crystals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86248" y="5072074"/>
            <a:ext cx="4577407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ko-KR" sz="1600" dirty="0"/>
              <a:t>12 crystals(104.4kg) running  (from 2008)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altLang="ko-KR" sz="1600" dirty="0"/>
              <a:t> Stable data taking   for more than a year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altLang="ko-KR" sz="1600" dirty="0"/>
              <a:t> Unique experiment to test DAMA annual modulation</a:t>
            </a:r>
          </a:p>
        </p:txBody>
      </p:sp>
      <p:pic>
        <p:nvPicPr>
          <p:cNvPr id="29" name="Picture 3" descr="C:\Cosmicray\ohp\암흑물질\KIMS pictures\12crystals070504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86190"/>
            <a:ext cx="3648405" cy="27363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18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23D86-5C63-4C38-8596-CA639D45EF14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19" name="직사각형 6"/>
          <p:cNvSpPr>
            <a:spLocks noChangeArrowheads="1"/>
          </p:cNvSpPr>
          <p:nvPr/>
        </p:nvSpPr>
        <p:spPr bwMode="auto">
          <a:xfrm>
            <a:off x="428625" y="928688"/>
            <a:ext cx="2805113" cy="369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dirty="0">
                <a:solidFill>
                  <a:srgbClr val="0070C0"/>
                </a:solidFill>
                <a:latin typeface="Lucida Calligraphy" pitchFamily="66" charset="0"/>
                <a:ea typeface="굴림" pitchFamily="50" charset="-127"/>
                <a:sym typeface="Wingdings" pitchFamily="2" charset="2"/>
              </a:rPr>
              <a:t>PRL 99, 091301 (2007)</a:t>
            </a:r>
            <a:endParaRPr lang="ko-KR" altLang="en-US" dirty="0">
              <a:solidFill>
                <a:srgbClr val="113F71"/>
              </a:solidFill>
              <a:latin typeface="Lucida Calligraphy" pitchFamily="66" charset="0"/>
              <a:ea typeface="굴림" pitchFamily="50" charset="-127"/>
            </a:endParaRPr>
          </a:p>
        </p:txBody>
      </p:sp>
      <p:pic>
        <p:nvPicPr>
          <p:cNvPr id="20" name="Picture 21" descr="C:\Users\최용집\Desktop\lepton_photon_poster\fig6 cop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857250"/>
            <a:ext cx="2468563" cy="2444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1" name="Picture 18" descr="C:\Users\최용집\Desktop\lepton_photon_poster\fig3 cop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857250"/>
            <a:ext cx="2574925" cy="2433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2" name="TextBox 21"/>
          <p:cNvSpPr txBox="1"/>
          <p:nvPr/>
        </p:nvSpPr>
        <p:spPr>
          <a:xfrm>
            <a:off x="428597" y="1500174"/>
            <a:ext cx="285752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ko-KR" sz="1600" dirty="0"/>
              <a:t>4 crystals, ~ 2months </a:t>
            </a:r>
          </a:p>
          <a:p>
            <a:pPr>
              <a:defRPr/>
            </a:pPr>
            <a:endParaRPr lang="en-US" altLang="ko-KR" sz="16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연꽃 당초 무늬">
  <a:themeElements>
    <a:clrScheme name="연꽃 당초 무늬">
      <a:dk1>
        <a:sysClr val="windowText" lastClr="000000"/>
      </a:dk1>
      <a:lt1>
        <a:sysClr val="window" lastClr="FFFFFF"/>
      </a:lt1>
      <a:dk2>
        <a:srgbClr val="466571"/>
      </a:dk2>
      <a:lt2>
        <a:srgbClr val="EFEFE7"/>
      </a:lt2>
      <a:accent1>
        <a:srgbClr val="D87D3A"/>
      </a:accent1>
      <a:accent2>
        <a:srgbClr val="7F8792"/>
      </a:accent2>
      <a:accent3>
        <a:srgbClr val="B5AD67"/>
      </a:accent3>
      <a:accent4>
        <a:srgbClr val="61A9B8"/>
      </a:accent4>
      <a:accent5>
        <a:srgbClr val="AB7350"/>
      </a:accent5>
      <a:accent6>
        <a:srgbClr val="889C6F"/>
      </a:accent6>
      <a:hlink>
        <a:srgbClr val="F76B04"/>
      </a:hlink>
      <a:folHlink>
        <a:srgbClr val="A3A395"/>
      </a:folHlink>
    </a:clrScheme>
    <a:fontScheme name="연꽃 당초 무늬">
      <a:majorFont>
        <a:latin typeface="Cambria"/>
        <a:ea typeface=""/>
        <a:cs typeface=""/>
        <a:font script="Grek" typeface="Arial"/>
        <a:font script="Cyrl" typeface="Arial"/>
        <a:font script="Jpan" typeface="HGP明朝E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Grek" typeface="Arial"/>
        <a:font script="Cyrl" typeface="Arial"/>
        <a:font script="Jpan" typeface="HGP明朝E"/>
        <a:font script="Hang" typeface="HY견명조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연꽃 당초 무늬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70000"/>
                <a:hueMod val="100000"/>
                <a:satMod val="100000"/>
              </a:schemeClr>
            </a:gs>
          </a:gsLst>
          <a:lin ang="270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innerShdw blurRad="254000">
              <a:schemeClr val="phClr">
                <a:tint val="100000"/>
                <a:shade val="90000"/>
                <a:hueMod val="100000"/>
                <a:satMod val="100000"/>
              </a:schemeClr>
            </a:innerShdw>
          </a:effectLst>
        </a:effectStyle>
        <a:effectStyle>
          <a:effectLst>
            <a:outerShdw blurRad="114300" dist="25400" dir="3000000" sx="105000" sy="105000" algn="tl">
              <a:srgbClr val="000000">
                <a:alpha val="60392"/>
              </a:srgbClr>
            </a:outerShdw>
          </a:effectLst>
          <a:scene3d>
            <a:camera prst="orthographicFront" fov="0">
              <a:rot lat="0" lon="0" rev="0"/>
            </a:camera>
            <a:lightRig rig="twoPt" dir="l">
              <a:rot lat="0" lon="0" rev="5400000"/>
            </a:lightRig>
          </a:scene3d>
          <a:sp3d contourW="25400" prstMaterial="matte">
            <a:bevelT w="127000" h="12700"/>
            <a:contourClr>
              <a:schemeClr val="phClr">
                <a:tint val="5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27000" dist="25400" dir="3120000" sx="105000" sy="105000" algn="tl">
              <a:srgbClr val="000000">
                <a:alpha val="60392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400000"/>
            </a:lightRig>
          </a:scene3d>
          <a:sp3d contourW="25400" prstMaterial="powder">
            <a:bevelT w="88900" h="38100"/>
            <a:contourClr>
              <a:schemeClr val="phClr">
                <a:tint val="5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75000"/>
                <a:hueMod val="100000"/>
                <a:satMod val="100000"/>
              </a:schemeClr>
            </a:gs>
          </a:gsLst>
          <a:path path="circle">
            <a:fillToRect t="45000" r="100000" b="45000"/>
          </a:path>
        </a:gradFill>
        <a:blipFill>
          <a:blip xmlns:r="http://schemas.openxmlformats.org/officeDocument/2006/relationships" r:embed="rId1">
            <a:duotone>
              <a:srgbClr val="000000">
                <a:alpha val="27450"/>
              </a:srgbClr>
              <a:schemeClr val="phClr">
                <a:tint val="7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Scrollwork</Template>
  <TotalTime>19830</TotalTime>
  <Words>2103</Words>
  <Application>Microsoft Office PowerPoint</Application>
  <PresentationFormat>화면 슬라이드 쇼(4:3)</PresentationFormat>
  <Paragraphs>530</Paragraphs>
  <Slides>41</Slides>
  <Notes>16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41</vt:i4>
      </vt:variant>
    </vt:vector>
  </HeadingPairs>
  <TitlesOfParts>
    <vt:vector size="45" baseType="lpstr">
      <vt:lpstr>연꽃 당초 무늬</vt:lpstr>
      <vt:lpstr>Equation</vt:lpstr>
      <vt:lpstr>Graph</vt:lpstr>
      <vt:lpstr>Image</vt:lpstr>
      <vt:lpstr>슬라이드 1</vt:lpstr>
      <vt:lpstr>Outline</vt:lpstr>
      <vt:lpstr>슬라이드 3</vt:lpstr>
      <vt:lpstr>슬라이드 4</vt:lpstr>
      <vt:lpstr>슬라이드 5</vt:lpstr>
      <vt:lpstr>Underground Lab. Space</vt:lpstr>
      <vt:lpstr>슬라이드 7</vt:lpstr>
      <vt:lpstr>슬라이드 8</vt:lpstr>
      <vt:lpstr>슬라이드 9</vt:lpstr>
      <vt:lpstr>슬라이드 10</vt:lpstr>
      <vt:lpstr>슬라이드 11</vt:lpstr>
      <vt:lpstr>DBD Searches at KIMS</vt:lpstr>
      <vt:lpstr>슬라이드 13</vt:lpstr>
      <vt:lpstr>Zn-64 EC+b+ decay</vt:lpstr>
      <vt:lpstr>슬라이드 15</vt:lpstr>
      <vt:lpstr>슬라이드 16</vt:lpstr>
      <vt:lpstr>0ν bb search with Sn-loaded LSC</vt:lpstr>
      <vt:lpstr>EC/β+ decay of 92Mo</vt:lpstr>
      <vt:lpstr>Mo-92 EC</vt:lpstr>
      <vt:lpstr>CaMoO4 for 0νββ</vt:lpstr>
      <vt:lpstr>CaMoO4 crystal development</vt:lpstr>
      <vt:lpstr>Crystal Characteristics</vt:lpstr>
      <vt:lpstr>Enrichment &amp; Depletion</vt:lpstr>
      <vt:lpstr>48Ca Enrichment/Depletion at KAERI (Korea Atomic Energy Research Institute)</vt:lpstr>
      <vt:lpstr>48Ca Enrichment/Depletion at KAERI</vt:lpstr>
      <vt:lpstr>40Ca100MoO4 </vt:lpstr>
      <vt:lpstr>Preliminary data analysis </vt:lpstr>
      <vt:lpstr>BG spectrum of SB28 with 47 days data</vt:lpstr>
      <vt:lpstr>BG spectrum of S35 with 87 days data</vt:lpstr>
      <vt:lpstr>Cryogenic Detector</vt:lpstr>
      <vt:lpstr>Metallic Magnetic Calorimeter (MMC)</vt:lpstr>
      <vt:lpstr>슬라이드 32</vt:lpstr>
      <vt:lpstr>Performance of CMO+MMC</vt:lpstr>
      <vt:lpstr>New sensor for large heat capacity</vt:lpstr>
      <vt:lpstr>슬라이드 35</vt:lpstr>
      <vt:lpstr>슬라이드 36</vt:lpstr>
      <vt:lpstr> Toward a full scale experiment</vt:lpstr>
      <vt:lpstr>슬라이드 38</vt:lpstr>
      <vt:lpstr>AMoRE Collaboration</vt:lpstr>
      <vt:lpstr>SUMMARY</vt:lpstr>
      <vt:lpstr>Thank you for your attention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김선기</dc:creator>
  <cp:lastModifiedBy>SKKim</cp:lastModifiedBy>
  <cp:revision>614</cp:revision>
  <dcterms:created xsi:type="dcterms:W3CDTF">2004-05-14T13:29:50Z</dcterms:created>
  <dcterms:modified xsi:type="dcterms:W3CDTF">2011-07-01T12:50:31Z</dcterms:modified>
</cp:coreProperties>
</file>