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tiff" ContentType="image/tiff"/>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5" r:id="rId1"/>
    <p:sldMasterId id="2147483648" r:id="rId2"/>
    <p:sldMasterId id="2147483650" r:id="rId3"/>
  </p:sldMasterIdLst>
  <p:notesMasterIdLst>
    <p:notesMasterId r:id="rId29"/>
  </p:notesMasterIdLst>
  <p:sldIdLst>
    <p:sldId id="371" r:id="rId4"/>
    <p:sldId id="801" r:id="rId5"/>
    <p:sldId id="800" r:id="rId6"/>
    <p:sldId id="802" r:id="rId7"/>
    <p:sldId id="803" r:id="rId8"/>
    <p:sldId id="334" r:id="rId9"/>
    <p:sldId id="731" r:id="rId10"/>
    <p:sldId id="658" r:id="rId11"/>
    <p:sldId id="804" r:id="rId12"/>
    <p:sldId id="805" r:id="rId13"/>
    <p:sldId id="277" r:id="rId14"/>
    <p:sldId id="650" r:id="rId15"/>
    <p:sldId id="369" r:id="rId16"/>
    <p:sldId id="275" r:id="rId17"/>
    <p:sldId id="806" r:id="rId18"/>
    <p:sldId id="809" r:id="rId19"/>
    <p:sldId id="807" r:id="rId20"/>
    <p:sldId id="815" r:id="rId21"/>
    <p:sldId id="808" r:id="rId22"/>
    <p:sldId id="738" r:id="rId23"/>
    <p:sldId id="739" r:id="rId24"/>
    <p:sldId id="730" r:id="rId25"/>
    <p:sldId id="810" r:id="rId26"/>
    <p:sldId id="814" r:id="rId27"/>
    <p:sldId id="812" r:id="rId28"/>
  </p:sldIdLst>
  <p:sldSz cx="9144000" cy="5143500" type="screen16x9"/>
  <p:notesSz cx="6858000" cy="9144000"/>
  <p:defaultTextStyle>
    <a:defPPr>
      <a:defRPr lang="de-DE"/>
    </a:defPPr>
    <a:lvl1pPr marL="0" algn="l" defTabSz="685727" rtl="0" eaLnBrk="1" latinLnBrk="0" hangingPunct="1">
      <a:defRPr sz="1350" kern="1200">
        <a:solidFill>
          <a:schemeClr val="tx1"/>
        </a:solidFill>
        <a:latin typeface="+mn-lt"/>
        <a:ea typeface="+mn-ea"/>
        <a:cs typeface="+mn-cs"/>
      </a:defRPr>
    </a:lvl1pPr>
    <a:lvl2pPr marL="342863" algn="l" defTabSz="685727" rtl="0" eaLnBrk="1" latinLnBrk="0" hangingPunct="1">
      <a:defRPr sz="1350" kern="1200">
        <a:solidFill>
          <a:schemeClr val="tx1"/>
        </a:solidFill>
        <a:latin typeface="+mn-lt"/>
        <a:ea typeface="+mn-ea"/>
        <a:cs typeface="+mn-cs"/>
      </a:defRPr>
    </a:lvl2pPr>
    <a:lvl3pPr marL="685727" algn="l" defTabSz="685727" rtl="0" eaLnBrk="1" latinLnBrk="0" hangingPunct="1">
      <a:defRPr sz="1350" kern="1200">
        <a:solidFill>
          <a:schemeClr val="tx1"/>
        </a:solidFill>
        <a:latin typeface="+mn-lt"/>
        <a:ea typeface="+mn-ea"/>
        <a:cs typeface="+mn-cs"/>
      </a:defRPr>
    </a:lvl3pPr>
    <a:lvl4pPr marL="1028591" algn="l" defTabSz="685727" rtl="0" eaLnBrk="1" latinLnBrk="0" hangingPunct="1">
      <a:defRPr sz="1350" kern="1200">
        <a:solidFill>
          <a:schemeClr val="tx1"/>
        </a:solidFill>
        <a:latin typeface="+mn-lt"/>
        <a:ea typeface="+mn-ea"/>
        <a:cs typeface="+mn-cs"/>
      </a:defRPr>
    </a:lvl4pPr>
    <a:lvl5pPr marL="1371454" algn="l" defTabSz="685727" rtl="0" eaLnBrk="1" latinLnBrk="0" hangingPunct="1">
      <a:defRPr sz="1350" kern="1200">
        <a:solidFill>
          <a:schemeClr val="tx1"/>
        </a:solidFill>
        <a:latin typeface="+mn-lt"/>
        <a:ea typeface="+mn-ea"/>
        <a:cs typeface="+mn-cs"/>
      </a:defRPr>
    </a:lvl5pPr>
    <a:lvl6pPr marL="1714318" algn="l" defTabSz="685727" rtl="0" eaLnBrk="1" latinLnBrk="0" hangingPunct="1">
      <a:defRPr sz="1350" kern="1200">
        <a:solidFill>
          <a:schemeClr val="tx1"/>
        </a:solidFill>
        <a:latin typeface="+mn-lt"/>
        <a:ea typeface="+mn-ea"/>
        <a:cs typeface="+mn-cs"/>
      </a:defRPr>
    </a:lvl6pPr>
    <a:lvl7pPr marL="2057181" algn="l" defTabSz="685727" rtl="0" eaLnBrk="1" latinLnBrk="0" hangingPunct="1">
      <a:defRPr sz="1350" kern="1200">
        <a:solidFill>
          <a:schemeClr val="tx1"/>
        </a:solidFill>
        <a:latin typeface="+mn-lt"/>
        <a:ea typeface="+mn-ea"/>
        <a:cs typeface="+mn-cs"/>
      </a:defRPr>
    </a:lvl7pPr>
    <a:lvl8pPr marL="2400045" algn="l" defTabSz="685727" rtl="0" eaLnBrk="1" latinLnBrk="0" hangingPunct="1">
      <a:defRPr sz="1350" kern="1200">
        <a:solidFill>
          <a:schemeClr val="tx1"/>
        </a:solidFill>
        <a:latin typeface="+mn-lt"/>
        <a:ea typeface="+mn-ea"/>
        <a:cs typeface="+mn-cs"/>
      </a:defRPr>
    </a:lvl8pPr>
    <a:lvl9pPr marL="2742908" algn="l" defTabSz="685727" rtl="0" eaLnBrk="1" latinLnBrk="0" hangingPunct="1">
      <a:defRPr sz="1350" kern="1200">
        <a:solidFill>
          <a:schemeClr val="tx1"/>
        </a:solidFill>
        <a:latin typeface="+mn-lt"/>
        <a:ea typeface="+mn-ea"/>
        <a:cs typeface="+mn-cs"/>
      </a:defRPr>
    </a:lvl9pPr>
  </p:defaultTextStyle>
  <p:extLst>
    <p:ext uri="{521415D9-36F7-43E2-AB2F-B90AF26B5E84}">
      <p14:sectionLst xmlns:p14="http://schemas.microsoft.com/office/powerpoint/2010/main">
        <p14:section name="Standardabschnitt" id="{3B035FEC-B7DB-45A1-9532-D96C8BE340EC}">
          <p14:sldIdLst>
            <p14:sldId id="371"/>
            <p14:sldId id="801"/>
            <p14:sldId id="800"/>
            <p14:sldId id="802"/>
            <p14:sldId id="803"/>
            <p14:sldId id="334"/>
            <p14:sldId id="731"/>
            <p14:sldId id="658"/>
            <p14:sldId id="804"/>
            <p14:sldId id="805"/>
            <p14:sldId id="277"/>
            <p14:sldId id="650"/>
            <p14:sldId id="369"/>
            <p14:sldId id="275"/>
            <p14:sldId id="806"/>
            <p14:sldId id="809"/>
            <p14:sldId id="807"/>
            <p14:sldId id="815"/>
            <p14:sldId id="808"/>
            <p14:sldId id="738"/>
            <p14:sldId id="739"/>
            <p14:sldId id="730"/>
            <p14:sldId id="810"/>
            <p14:sldId id="814"/>
            <p14:sldId id="812"/>
          </p14:sldIdLst>
        </p14:section>
      </p14:sectionLst>
    </p:ex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BD202087-0C44-E5DD-7D4B-622EA2A3996C}" name="Luisa Ulrici" initials="LU" userId="S::luisa.ulrici@cern.ch::76a00bf5-b7d3-4248-8c75-b1a7fea8d3c1"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8AD8"/>
    <a:srgbClr val="941100"/>
    <a:srgbClr val="FF9300"/>
    <a:srgbClr val="0F124A"/>
    <a:srgbClr val="DFDFDF"/>
    <a:srgbClr val="F6FDA3"/>
    <a:srgbClr val="D4BEF7"/>
    <a:srgbClr val="B8BAFA"/>
    <a:srgbClr val="DBDBE4"/>
    <a:srgbClr val="FFE4D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5266" autoAdjust="0"/>
    <p:restoredTop sz="94799" autoAdjust="0"/>
  </p:normalViewPr>
  <p:slideViewPr>
    <p:cSldViewPr>
      <p:cViewPr varScale="1">
        <p:scale>
          <a:sx n="234" d="100"/>
          <a:sy n="234" d="100"/>
        </p:scale>
        <p:origin x="176" y="280"/>
      </p:cViewPr>
      <p:guideLst/>
    </p:cSldViewPr>
  </p:slideViewPr>
  <p:outlineViewPr>
    <p:cViewPr>
      <p:scale>
        <a:sx n="33" d="100"/>
        <a:sy n="33" d="100"/>
      </p:scale>
      <p:origin x="0" y="-9414"/>
    </p:cViewPr>
    <p:sldLst>
      <p:sld r:id="rId1" collapse="1"/>
      <p:sld r:id="rId2" collapse="1"/>
      <p:sld r:id="rId3" collapse="1"/>
      <p:sld r:id="rId4" collapse="1"/>
    </p:sldLst>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34" Type="http://schemas.microsoft.com/office/2018/10/relationships/authors" Target="author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theme" Target="theme/theme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viewProps" Target="view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presProps" Target="presProps.xml"/><Relationship Id="rId8" Type="http://schemas.openxmlformats.org/officeDocument/2006/relationships/slide" Target="slides/slide5.xml"/></Relationships>
</file>

<file path=ppt/_rels/viewProps.xml.rels><?xml version="1.0" encoding="UTF-8" standalone="yes"?>
<Relationships xmlns="http://schemas.openxmlformats.org/package/2006/relationships"><Relationship Id="rId3" Type="http://schemas.openxmlformats.org/officeDocument/2006/relationships/slide" Target="slides/slide6.xml"/><Relationship Id="rId2" Type="http://schemas.openxmlformats.org/officeDocument/2006/relationships/slide" Target="slides/slide2.xml"/><Relationship Id="rId1" Type="http://schemas.openxmlformats.org/officeDocument/2006/relationships/slide" Target="slides/slide1.xml"/><Relationship Id="rId4"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AT"/>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F05DC35-68C2-4BDA-9BF4-910782E0ECF3}" type="datetimeFigureOut">
              <a:rPr lang="de-AT" smtClean="0"/>
              <a:t>29.01.24</a:t>
            </a:fld>
            <a:endParaRPr lang="de-AT"/>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AT"/>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AT"/>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D7EBA44-2749-4505-B776-1307762B45EE}" type="slidenum">
              <a:rPr lang="de-AT" smtClean="0"/>
              <a:t>‹#›</a:t>
            </a:fld>
            <a:endParaRPr lang="de-AT"/>
          </a:p>
        </p:txBody>
      </p:sp>
    </p:spTree>
    <p:extLst>
      <p:ext uri="{BB962C8B-B14F-4D97-AF65-F5344CB8AC3E}">
        <p14:creationId xmlns:p14="http://schemas.microsoft.com/office/powerpoint/2010/main" val="1618437064"/>
      </p:ext>
    </p:extLst>
  </p:cSld>
  <p:clrMap bg1="lt1" tx1="dk1" bg2="lt2" tx2="dk2" accent1="accent1" accent2="accent2" accent3="accent3" accent4="accent4" accent5="accent5" accent6="accent6" hlink="hlink" folHlink="folHlink"/>
  <p:notesStyle>
    <a:lvl1pPr marL="0" algn="l" defTabSz="342900" rtl="0" eaLnBrk="1" latinLnBrk="0" hangingPunct="1">
      <a:defRPr sz="450" kern="1200">
        <a:solidFill>
          <a:schemeClr val="tx1"/>
        </a:solidFill>
        <a:latin typeface="+mn-lt"/>
        <a:ea typeface="+mn-ea"/>
        <a:cs typeface="+mn-cs"/>
      </a:defRPr>
    </a:lvl1pPr>
    <a:lvl2pPr marL="171450" algn="l" defTabSz="342900" rtl="0" eaLnBrk="1" latinLnBrk="0" hangingPunct="1">
      <a:defRPr sz="450" kern="1200">
        <a:solidFill>
          <a:schemeClr val="tx1"/>
        </a:solidFill>
        <a:latin typeface="+mn-lt"/>
        <a:ea typeface="+mn-ea"/>
        <a:cs typeface="+mn-cs"/>
      </a:defRPr>
    </a:lvl2pPr>
    <a:lvl3pPr marL="342900" algn="l" defTabSz="342900" rtl="0" eaLnBrk="1" latinLnBrk="0" hangingPunct="1">
      <a:defRPr sz="450" kern="1200">
        <a:solidFill>
          <a:schemeClr val="tx1"/>
        </a:solidFill>
        <a:latin typeface="+mn-lt"/>
        <a:ea typeface="+mn-ea"/>
        <a:cs typeface="+mn-cs"/>
      </a:defRPr>
    </a:lvl3pPr>
    <a:lvl4pPr marL="514350" algn="l" defTabSz="342900" rtl="0" eaLnBrk="1" latinLnBrk="0" hangingPunct="1">
      <a:defRPr sz="450" kern="1200">
        <a:solidFill>
          <a:schemeClr val="tx1"/>
        </a:solidFill>
        <a:latin typeface="+mn-lt"/>
        <a:ea typeface="+mn-ea"/>
        <a:cs typeface="+mn-cs"/>
      </a:defRPr>
    </a:lvl4pPr>
    <a:lvl5pPr marL="685800" algn="l" defTabSz="342900" rtl="0" eaLnBrk="1" latinLnBrk="0" hangingPunct="1">
      <a:defRPr sz="450" kern="1200">
        <a:solidFill>
          <a:schemeClr val="tx1"/>
        </a:solidFill>
        <a:latin typeface="+mn-lt"/>
        <a:ea typeface="+mn-ea"/>
        <a:cs typeface="+mn-cs"/>
      </a:defRPr>
    </a:lvl5pPr>
    <a:lvl6pPr marL="857250" algn="l" defTabSz="342900" rtl="0" eaLnBrk="1" latinLnBrk="0" hangingPunct="1">
      <a:defRPr sz="450" kern="1200">
        <a:solidFill>
          <a:schemeClr val="tx1"/>
        </a:solidFill>
        <a:latin typeface="+mn-lt"/>
        <a:ea typeface="+mn-ea"/>
        <a:cs typeface="+mn-cs"/>
      </a:defRPr>
    </a:lvl6pPr>
    <a:lvl7pPr marL="1028700" algn="l" defTabSz="342900" rtl="0" eaLnBrk="1" latinLnBrk="0" hangingPunct="1">
      <a:defRPr sz="450" kern="1200">
        <a:solidFill>
          <a:schemeClr val="tx1"/>
        </a:solidFill>
        <a:latin typeface="+mn-lt"/>
        <a:ea typeface="+mn-ea"/>
        <a:cs typeface="+mn-cs"/>
      </a:defRPr>
    </a:lvl7pPr>
    <a:lvl8pPr marL="1200150" algn="l" defTabSz="342900" rtl="0" eaLnBrk="1" latinLnBrk="0" hangingPunct="1">
      <a:defRPr sz="450" kern="1200">
        <a:solidFill>
          <a:schemeClr val="tx1"/>
        </a:solidFill>
        <a:latin typeface="+mn-lt"/>
        <a:ea typeface="+mn-ea"/>
        <a:cs typeface="+mn-cs"/>
      </a:defRPr>
    </a:lvl8pPr>
    <a:lvl9pPr marL="1371600" algn="l" defTabSz="342900" rtl="0" eaLnBrk="1" latinLnBrk="0" hangingPunct="1">
      <a:defRPr sz="45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CD7EBA44-2749-4505-B776-1307762B45EE}" type="slidenum">
              <a:rPr lang="de-AT" smtClean="0"/>
              <a:t>7</a:t>
            </a:fld>
            <a:endParaRPr lang="de-AT"/>
          </a:p>
        </p:txBody>
      </p:sp>
    </p:spTree>
    <p:extLst>
      <p:ext uri="{BB962C8B-B14F-4D97-AF65-F5344CB8AC3E}">
        <p14:creationId xmlns:p14="http://schemas.microsoft.com/office/powerpoint/2010/main" val="146206041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Master" Target="../slideMasters/slideMaster2.xml"/><Relationship Id="rId4" Type="http://schemas.openxmlformats.org/officeDocument/2006/relationships/image" Target="../media/image2.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Intromovie">
    <p:bg>
      <p:bgPr>
        <a:solidFill>
          <a:schemeClr val="accent6"/>
        </a:solidFill>
        <a:effectLst/>
      </p:bgPr>
    </p:bg>
    <p:spTree>
      <p:nvGrpSpPr>
        <p:cNvPr id="1" name=""/>
        <p:cNvGrpSpPr/>
        <p:nvPr/>
      </p:nvGrpSpPr>
      <p:grpSpPr>
        <a:xfrm>
          <a:off x="0" y="0"/>
          <a:ext cx="0" cy="0"/>
          <a:chOff x="0" y="0"/>
          <a:chExt cx="0" cy="0"/>
        </a:xfrm>
      </p:grpSpPr>
      <p:sp>
        <p:nvSpPr>
          <p:cNvPr id="4" name="Medienplatzhalter 3">
            <a:extLst>
              <a:ext uri="{FF2B5EF4-FFF2-40B4-BE49-F238E27FC236}">
                <a16:creationId xmlns:a16="http://schemas.microsoft.com/office/drawing/2014/main" id="{35791F61-4EBB-4F31-815E-D8EAD2B04A66}"/>
              </a:ext>
            </a:extLst>
          </p:cNvPr>
          <p:cNvSpPr>
            <a:spLocks noGrp="1"/>
          </p:cNvSpPr>
          <p:nvPr>
            <p:ph type="media" sz="quarter" idx="10" hasCustomPrompt="1"/>
          </p:nvPr>
        </p:nvSpPr>
        <p:spPr>
          <a:xfrm>
            <a:off x="0" y="0"/>
            <a:ext cx="9144000" cy="5143500"/>
          </a:xfrm>
        </p:spPr>
        <p:txBody>
          <a:bodyPr/>
          <a:lstStyle>
            <a:lvl1pPr algn="ctr">
              <a:lnSpc>
                <a:spcPct val="200000"/>
              </a:lnSpc>
              <a:defRPr sz="3000">
                <a:solidFill>
                  <a:schemeClr val="bg1"/>
                </a:solidFill>
              </a:defRPr>
            </a:lvl1pPr>
          </a:lstStyle>
          <a:p>
            <a:r>
              <a:rPr lang="en-US" noProof="0" dirty="0"/>
              <a:t>Add Movie</a:t>
            </a:r>
          </a:p>
        </p:txBody>
      </p:sp>
    </p:spTree>
    <p:extLst>
      <p:ext uri="{BB962C8B-B14F-4D97-AF65-F5344CB8AC3E}">
        <p14:creationId xmlns:p14="http://schemas.microsoft.com/office/powerpoint/2010/main" val="25947899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 Text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442800" y="1404598"/>
            <a:ext cx="40230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442800" y="1745550"/>
            <a:ext cx="4023000" cy="2747250"/>
          </a:xfrm>
        </p:spPr>
        <p:txBody>
          <a:bodyPr/>
          <a:lstStyle>
            <a:lvl1pPr>
              <a:defRPr/>
            </a:lvl1pPr>
            <a:lvl2pPr>
              <a:defRPr/>
            </a:lvl2pPr>
            <a:lvl5pPr>
              <a:defRPr/>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0" name="Textplatzhalter 8">
            <a:extLst>
              <a:ext uri="{FF2B5EF4-FFF2-40B4-BE49-F238E27FC236}">
                <a16:creationId xmlns:a16="http://schemas.microsoft.com/office/drawing/2014/main" id="{B620B50C-303A-44DC-8838-2B1CB9466574}"/>
              </a:ext>
            </a:extLst>
          </p:cNvPr>
          <p:cNvSpPr>
            <a:spLocks noGrp="1"/>
          </p:cNvSpPr>
          <p:nvPr>
            <p:ph type="body" sz="quarter" idx="13" hasCustomPrompt="1"/>
          </p:nvPr>
        </p:nvSpPr>
        <p:spPr>
          <a:xfrm>
            <a:off x="4687200" y="1745496"/>
            <a:ext cx="4023000" cy="2747250"/>
          </a:xfrm>
        </p:spPr>
        <p:txBody>
          <a:bodyPr/>
          <a:lstStyle>
            <a:lvl1pPr>
              <a:defRPr/>
            </a:lvl1pPr>
            <a:lvl3pPr>
              <a:defRPr/>
            </a:lvl3pPr>
            <a:lvl5pPr>
              <a:defRPr/>
            </a:lvl5pPr>
          </a:lstStyle>
          <a:p>
            <a:pPr marL="0" marR="0" lvl="0" indent="0" algn="l" defTabSz="685800" rtl="0" eaLnBrk="1" fontAlgn="auto" latinLnBrk="0" hangingPunct="1">
              <a:lnSpc>
                <a:spcPts val="1388"/>
              </a:lnSpc>
              <a:spcBef>
                <a:spcPts val="0"/>
              </a:spcBef>
              <a:spcAft>
                <a:spcPts val="0"/>
              </a:spcAft>
              <a:buClrTx/>
              <a:buSzTx/>
              <a:buFont typeface="Arial" panose="020B0604020202020204" pitchFamily="34" charset="0"/>
              <a:buNone/>
              <a:tabLst/>
              <a:defRPr/>
            </a:pPr>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442913" y="4623750"/>
            <a:ext cx="4023122" cy="341550"/>
          </a:xfrm>
        </p:spPr>
        <p:txBody>
          <a:bodyPr>
            <a:noAutofit/>
          </a:bodyPr>
          <a:lstStyle>
            <a:lvl1pPr>
              <a:lnSpc>
                <a:spcPts val="1013"/>
              </a:lnSpc>
              <a:defRPr sz="75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13080099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6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442800" y="4677984"/>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dirty="0"/>
              <a:t>Caption</a:t>
            </a:r>
          </a:p>
        </p:txBody>
      </p:sp>
      <p:sp>
        <p:nvSpPr>
          <p:cNvPr id="8" name="Bildplatzhalter 7">
            <a:extLst>
              <a:ext uri="{FF2B5EF4-FFF2-40B4-BE49-F238E27FC236}">
                <a16:creationId xmlns:a16="http://schemas.microsoft.com/office/drawing/2014/main" id="{E3F97B2E-B3AF-412F-8A5D-31126158717C}"/>
              </a:ext>
            </a:extLst>
          </p:cNvPr>
          <p:cNvSpPr>
            <a:spLocks noGrp="1"/>
          </p:cNvSpPr>
          <p:nvPr>
            <p:ph type="pic" sz="quarter" idx="12" hasCustomPrompt="1"/>
          </p:nvPr>
        </p:nvSpPr>
        <p:spPr>
          <a:xfrm>
            <a:off x="467320" y="832950"/>
            <a:ext cx="2538413" cy="1734750"/>
          </a:xfrm>
        </p:spPr>
        <p:txBody>
          <a:bodyPr/>
          <a:lstStyle>
            <a:lvl1pPr>
              <a:defRPr/>
            </a:lvl1pPr>
          </a:lstStyle>
          <a:p>
            <a:r>
              <a:rPr lang="en-US" noProof="0" dirty="0"/>
              <a:t>Add Image</a:t>
            </a:r>
          </a:p>
        </p:txBody>
      </p:sp>
      <p:sp>
        <p:nvSpPr>
          <p:cNvPr id="11" name="Bildplatzhalter 7">
            <a:extLst>
              <a:ext uri="{FF2B5EF4-FFF2-40B4-BE49-F238E27FC236}">
                <a16:creationId xmlns:a16="http://schemas.microsoft.com/office/drawing/2014/main" id="{B3619771-C104-4967-8CE8-D32A6A767A69}"/>
              </a:ext>
            </a:extLst>
          </p:cNvPr>
          <p:cNvSpPr>
            <a:spLocks noGrp="1"/>
          </p:cNvSpPr>
          <p:nvPr>
            <p:ph type="pic" sz="quarter" idx="13" hasCustomPrompt="1"/>
          </p:nvPr>
        </p:nvSpPr>
        <p:spPr>
          <a:xfrm>
            <a:off x="3302794" y="832950"/>
            <a:ext cx="2538413" cy="1734750"/>
          </a:xfrm>
        </p:spPr>
        <p:txBody>
          <a:bodyPr/>
          <a:lstStyle/>
          <a:p>
            <a:r>
              <a:rPr lang="en-US" noProof="0"/>
              <a:t>Add Image</a:t>
            </a:r>
          </a:p>
        </p:txBody>
      </p:sp>
      <p:sp>
        <p:nvSpPr>
          <p:cNvPr id="12" name="Bildplatzhalter 7">
            <a:extLst>
              <a:ext uri="{FF2B5EF4-FFF2-40B4-BE49-F238E27FC236}">
                <a16:creationId xmlns:a16="http://schemas.microsoft.com/office/drawing/2014/main" id="{EAAF7A8C-E9CD-42FC-9131-B1B15A78852D}"/>
              </a:ext>
            </a:extLst>
          </p:cNvPr>
          <p:cNvSpPr>
            <a:spLocks noGrp="1"/>
          </p:cNvSpPr>
          <p:nvPr>
            <p:ph type="pic" sz="quarter" idx="14" hasCustomPrompt="1"/>
          </p:nvPr>
        </p:nvSpPr>
        <p:spPr>
          <a:xfrm>
            <a:off x="6138267" y="832950"/>
            <a:ext cx="2538413" cy="1734750"/>
          </a:xfrm>
        </p:spPr>
        <p:txBody>
          <a:bodyPr/>
          <a:lstStyle/>
          <a:p>
            <a:r>
              <a:rPr lang="en-US" noProof="0"/>
              <a:t>Add Image</a:t>
            </a:r>
          </a:p>
        </p:txBody>
      </p:sp>
      <p:sp>
        <p:nvSpPr>
          <p:cNvPr id="13" name="Bildplatzhalter 7">
            <a:extLst>
              <a:ext uri="{FF2B5EF4-FFF2-40B4-BE49-F238E27FC236}">
                <a16:creationId xmlns:a16="http://schemas.microsoft.com/office/drawing/2014/main" id="{8EA1D059-7D13-4EEF-9BA9-6012929D6894}"/>
              </a:ext>
            </a:extLst>
          </p:cNvPr>
          <p:cNvSpPr>
            <a:spLocks noGrp="1"/>
          </p:cNvSpPr>
          <p:nvPr>
            <p:ph type="pic" sz="quarter" idx="15" hasCustomPrompt="1"/>
          </p:nvPr>
        </p:nvSpPr>
        <p:spPr>
          <a:xfrm>
            <a:off x="467320" y="2895750"/>
            <a:ext cx="2538413" cy="1734750"/>
          </a:xfrm>
        </p:spPr>
        <p:txBody>
          <a:bodyPr/>
          <a:lstStyle/>
          <a:p>
            <a:r>
              <a:rPr lang="en-US" noProof="0"/>
              <a:t>Add Image</a:t>
            </a:r>
          </a:p>
        </p:txBody>
      </p:sp>
      <p:sp>
        <p:nvSpPr>
          <p:cNvPr id="14" name="Bildplatzhalter 7">
            <a:extLst>
              <a:ext uri="{FF2B5EF4-FFF2-40B4-BE49-F238E27FC236}">
                <a16:creationId xmlns:a16="http://schemas.microsoft.com/office/drawing/2014/main" id="{3F531061-ABBF-4531-8358-93F39A4E83CD}"/>
              </a:ext>
            </a:extLst>
          </p:cNvPr>
          <p:cNvSpPr>
            <a:spLocks noGrp="1"/>
          </p:cNvSpPr>
          <p:nvPr>
            <p:ph type="pic" sz="quarter" idx="16" hasCustomPrompt="1"/>
          </p:nvPr>
        </p:nvSpPr>
        <p:spPr>
          <a:xfrm>
            <a:off x="3302794" y="2895750"/>
            <a:ext cx="2538413" cy="1734750"/>
          </a:xfrm>
        </p:spPr>
        <p:txBody>
          <a:bodyPr/>
          <a:lstStyle/>
          <a:p>
            <a:r>
              <a:rPr lang="en-US" noProof="0"/>
              <a:t>Add Image</a:t>
            </a:r>
          </a:p>
        </p:txBody>
      </p:sp>
      <p:sp>
        <p:nvSpPr>
          <p:cNvPr id="15" name="Bildplatzhalter 7">
            <a:extLst>
              <a:ext uri="{FF2B5EF4-FFF2-40B4-BE49-F238E27FC236}">
                <a16:creationId xmlns:a16="http://schemas.microsoft.com/office/drawing/2014/main" id="{1E2387E5-F9E6-4485-8261-961CB0903140}"/>
              </a:ext>
            </a:extLst>
          </p:cNvPr>
          <p:cNvSpPr>
            <a:spLocks noGrp="1"/>
          </p:cNvSpPr>
          <p:nvPr>
            <p:ph type="pic" sz="quarter" idx="17" hasCustomPrompt="1"/>
          </p:nvPr>
        </p:nvSpPr>
        <p:spPr>
          <a:xfrm>
            <a:off x="6138267" y="2895750"/>
            <a:ext cx="2538413" cy="1734750"/>
          </a:xfrm>
        </p:spPr>
        <p:txBody>
          <a:bodyPr/>
          <a:lstStyle/>
          <a:p>
            <a:r>
              <a:rPr lang="en-US" noProof="0"/>
              <a:t>Add Image</a:t>
            </a:r>
          </a:p>
        </p:txBody>
      </p:sp>
      <p:sp>
        <p:nvSpPr>
          <p:cNvPr id="16" name="Textplatzhalter 4">
            <a:extLst>
              <a:ext uri="{FF2B5EF4-FFF2-40B4-BE49-F238E27FC236}">
                <a16:creationId xmlns:a16="http://schemas.microsoft.com/office/drawing/2014/main" id="{4F13C95D-47FB-4B84-9C64-194B515968FC}"/>
              </a:ext>
            </a:extLst>
          </p:cNvPr>
          <p:cNvSpPr>
            <a:spLocks noGrp="1"/>
          </p:cNvSpPr>
          <p:nvPr>
            <p:ph type="body" sz="quarter" idx="18" hasCustomPrompt="1"/>
          </p:nvPr>
        </p:nvSpPr>
        <p:spPr>
          <a:xfrm>
            <a:off x="442800" y="2625756"/>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dirty="0"/>
              <a:t>Caption</a:t>
            </a:r>
          </a:p>
        </p:txBody>
      </p:sp>
      <p:sp>
        <p:nvSpPr>
          <p:cNvPr id="17" name="Textplatzhalter 4">
            <a:extLst>
              <a:ext uri="{FF2B5EF4-FFF2-40B4-BE49-F238E27FC236}">
                <a16:creationId xmlns:a16="http://schemas.microsoft.com/office/drawing/2014/main" id="{22B4C4DC-2824-4AA7-A434-E1CB7029143D}"/>
              </a:ext>
            </a:extLst>
          </p:cNvPr>
          <p:cNvSpPr>
            <a:spLocks noGrp="1"/>
          </p:cNvSpPr>
          <p:nvPr>
            <p:ph type="body" sz="quarter" idx="19" hasCustomPrompt="1"/>
          </p:nvPr>
        </p:nvSpPr>
        <p:spPr>
          <a:xfrm>
            <a:off x="3269250" y="2625756"/>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dirty="0"/>
              <a:t>Caption</a:t>
            </a:r>
          </a:p>
        </p:txBody>
      </p:sp>
      <p:sp>
        <p:nvSpPr>
          <p:cNvPr id="18" name="Textplatzhalter 4">
            <a:extLst>
              <a:ext uri="{FF2B5EF4-FFF2-40B4-BE49-F238E27FC236}">
                <a16:creationId xmlns:a16="http://schemas.microsoft.com/office/drawing/2014/main" id="{431A6461-DB7D-4C02-BD54-EC13C6C61981}"/>
              </a:ext>
            </a:extLst>
          </p:cNvPr>
          <p:cNvSpPr>
            <a:spLocks noGrp="1"/>
          </p:cNvSpPr>
          <p:nvPr>
            <p:ph type="body" sz="quarter" idx="20" hasCustomPrompt="1"/>
          </p:nvPr>
        </p:nvSpPr>
        <p:spPr>
          <a:xfrm>
            <a:off x="6095700" y="2625756"/>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a:t>Caption</a:t>
            </a:r>
          </a:p>
        </p:txBody>
      </p:sp>
      <p:sp>
        <p:nvSpPr>
          <p:cNvPr id="19" name="Textplatzhalter 4">
            <a:extLst>
              <a:ext uri="{FF2B5EF4-FFF2-40B4-BE49-F238E27FC236}">
                <a16:creationId xmlns:a16="http://schemas.microsoft.com/office/drawing/2014/main" id="{9E186AF5-D057-4662-99A5-C5B72C102263}"/>
              </a:ext>
            </a:extLst>
          </p:cNvPr>
          <p:cNvSpPr>
            <a:spLocks noGrp="1"/>
          </p:cNvSpPr>
          <p:nvPr>
            <p:ph type="body" sz="quarter" idx="21" hasCustomPrompt="1"/>
          </p:nvPr>
        </p:nvSpPr>
        <p:spPr>
          <a:xfrm>
            <a:off x="3269250" y="4677984"/>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a:t>Caption</a:t>
            </a:r>
          </a:p>
        </p:txBody>
      </p:sp>
      <p:sp>
        <p:nvSpPr>
          <p:cNvPr id="20" name="Textplatzhalter 4">
            <a:extLst>
              <a:ext uri="{FF2B5EF4-FFF2-40B4-BE49-F238E27FC236}">
                <a16:creationId xmlns:a16="http://schemas.microsoft.com/office/drawing/2014/main" id="{FE28F596-0477-4144-9033-0F83600D5173}"/>
              </a:ext>
            </a:extLst>
          </p:cNvPr>
          <p:cNvSpPr>
            <a:spLocks noGrp="1"/>
          </p:cNvSpPr>
          <p:nvPr>
            <p:ph type="body" sz="quarter" idx="22" hasCustomPrompt="1"/>
          </p:nvPr>
        </p:nvSpPr>
        <p:spPr>
          <a:xfrm>
            <a:off x="6095700" y="4677984"/>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a:t>Caption</a:t>
            </a:r>
          </a:p>
        </p:txBody>
      </p:sp>
    </p:spTree>
    <p:extLst>
      <p:ext uri="{BB962C8B-B14F-4D97-AF65-F5344CB8AC3E}">
        <p14:creationId xmlns:p14="http://schemas.microsoft.com/office/powerpoint/2010/main" val="153615554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 2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7" name="Bildplatzhalter 7">
            <a:extLst>
              <a:ext uri="{FF2B5EF4-FFF2-40B4-BE49-F238E27FC236}">
                <a16:creationId xmlns:a16="http://schemas.microsoft.com/office/drawing/2014/main" id="{9B27A2E0-7828-42CC-94F2-52AC0B1B20E9}"/>
              </a:ext>
            </a:extLst>
          </p:cNvPr>
          <p:cNvSpPr>
            <a:spLocks noGrp="1"/>
          </p:cNvSpPr>
          <p:nvPr>
            <p:ph type="pic" sz="quarter" idx="12" hasCustomPrompt="1"/>
          </p:nvPr>
        </p:nvSpPr>
        <p:spPr>
          <a:xfrm>
            <a:off x="467320" y="1428299"/>
            <a:ext cx="3954150" cy="3257550"/>
          </a:xfrm>
        </p:spPr>
        <p:txBody>
          <a:bodyPr/>
          <a:lstStyle/>
          <a:p>
            <a:r>
              <a:rPr lang="en-US" noProof="0" dirty="0"/>
              <a:t>Add Image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715550" y="1428299"/>
            <a:ext cx="3954150" cy="3257550"/>
          </a:xfrm>
        </p:spPr>
        <p:txBody>
          <a:bodyPr/>
          <a:lstStyle/>
          <a:p>
            <a:r>
              <a:rPr lang="en-US" noProof="0"/>
              <a:t>Add Image</a:t>
            </a:r>
          </a:p>
        </p:txBody>
      </p:sp>
      <p:sp>
        <p:nvSpPr>
          <p:cNvPr id="5" name="Titel 4">
            <a:extLst>
              <a:ext uri="{FF2B5EF4-FFF2-40B4-BE49-F238E27FC236}">
                <a16:creationId xmlns:a16="http://schemas.microsoft.com/office/drawing/2014/main" id="{FBDA83D7-ED1C-407C-95EF-259295D21892}"/>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Tree>
    <p:extLst>
      <p:ext uri="{BB962C8B-B14F-4D97-AF65-F5344CB8AC3E}">
        <p14:creationId xmlns:p14="http://schemas.microsoft.com/office/powerpoint/2010/main" val="342232072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 Text + Imag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715550" y="1428299"/>
            <a:ext cx="3954150" cy="2858141"/>
          </a:xfrm>
        </p:spPr>
        <p:txBody>
          <a:bodyPr/>
          <a:lstStyle>
            <a:lvl1pPr>
              <a:defRPr/>
            </a:lvl1p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442800" y="1404598"/>
            <a:ext cx="40230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a:t>
            </a:r>
            <a:r>
              <a:rPr lang="de-DE" dirty="0" err="1"/>
              <a:t>Subtitle</a:t>
            </a:r>
            <a:endParaRPr lang="de-DE" dirty="0"/>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442800" y="1745550"/>
            <a:ext cx="4023000" cy="274725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9" name="Textplatzhalter 4">
            <a:extLst>
              <a:ext uri="{FF2B5EF4-FFF2-40B4-BE49-F238E27FC236}">
                <a16:creationId xmlns:a16="http://schemas.microsoft.com/office/drawing/2014/main" id="{4359674F-CF32-4FA5-9124-DD44149261BE}"/>
              </a:ext>
            </a:extLst>
          </p:cNvPr>
          <p:cNvSpPr>
            <a:spLocks noGrp="1"/>
          </p:cNvSpPr>
          <p:nvPr>
            <p:ph type="body" sz="quarter" idx="18" hasCustomPrompt="1"/>
          </p:nvPr>
        </p:nvSpPr>
        <p:spPr>
          <a:xfrm>
            <a:off x="4680012" y="4367449"/>
            <a:ext cx="40230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dirty="0"/>
              <a:t>Caption</a:t>
            </a:r>
          </a:p>
        </p:txBody>
      </p:sp>
      <p:sp>
        <p:nvSpPr>
          <p:cNvPr id="4" name="Titel 3">
            <a:extLst>
              <a:ext uri="{FF2B5EF4-FFF2-40B4-BE49-F238E27FC236}">
                <a16:creationId xmlns:a16="http://schemas.microsoft.com/office/drawing/2014/main" id="{25D6EFE5-C676-44A1-95E3-7BF41C1B224B}"/>
              </a:ext>
            </a:extLst>
          </p:cNvPr>
          <p:cNvSpPr>
            <a:spLocks noGrp="1"/>
          </p:cNvSpPr>
          <p:nvPr>
            <p:ph type="title" hasCustomPrompt="1"/>
          </p:nvPr>
        </p:nvSpPr>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798E3C2C-C457-4971-B195-C7CE1F91188A}"/>
              </a:ext>
            </a:extLst>
          </p:cNvPr>
          <p:cNvSpPr>
            <a:spLocks noGrp="1"/>
          </p:cNvSpPr>
          <p:nvPr>
            <p:ph type="body" sz="quarter" idx="14" hasCustomPrompt="1"/>
          </p:nvPr>
        </p:nvSpPr>
        <p:spPr>
          <a:xfrm>
            <a:off x="442913" y="4623750"/>
            <a:ext cx="4023122" cy="341550"/>
          </a:xfrm>
        </p:spPr>
        <p:txBody>
          <a:bodyPr>
            <a:noAutofit/>
          </a:bodyPr>
          <a:lstStyle>
            <a:lvl1pPr>
              <a:lnSpc>
                <a:spcPts val="1013"/>
              </a:lnSpc>
              <a:defRPr sz="100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364886884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 + Imag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67100" y="1428299"/>
            <a:ext cx="3954150" cy="2858141"/>
          </a:xfrm>
        </p:spPr>
        <p:txBody>
          <a:body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4687200" y="1404598"/>
            <a:ext cx="40230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4687200" y="1745550"/>
            <a:ext cx="4023000" cy="2747250"/>
          </a:xfrm>
        </p:spPr>
        <p:txBody>
          <a:bodyPr/>
          <a:lstStyle>
            <a:lvl1pPr>
              <a:defRPr/>
            </a:lvl1pPr>
            <a:lvl4pPr>
              <a:defRPr/>
            </a:lvl4pPr>
          </a:lstStyle>
          <a:p>
            <a:pPr lvl="0"/>
            <a:r>
              <a:rPr lang="en-US" noProof="0" dirty="0"/>
              <a:t>First Level (Running Text)</a:t>
            </a:r>
          </a:p>
          <a:p>
            <a:pPr lvl="1"/>
            <a:r>
              <a:rPr lang="en-US" noProof="0" dirty="0"/>
              <a:t>Second Level</a:t>
            </a:r>
          </a:p>
          <a:p>
            <a:pPr lvl="2"/>
            <a:r>
              <a:rPr lang="en-US" noProof="0" dirty="0"/>
              <a:t>Third Ebene</a:t>
            </a:r>
          </a:p>
          <a:p>
            <a:pPr lvl="3"/>
            <a:r>
              <a:rPr lang="en-US" noProof="0" dirty="0"/>
              <a:t>Fourth Ebene</a:t>
            </a:r>
          </a:p>
          <a:p>
            <a:pPr lvl="4"/>
            <a:r>
              <a:rPr lang="en-US" noProof="0" dirty="0"/>
              <a:t>Fifth Ebene</a:t>
            </a:r>
          </a:p>
        </p:txBody>
      </p:sp>
      <p:sp>
        <p:nvSpPr>
          <p:cNvPr id="4" name="Titel 3">
            <a:extLst>
              <a:ext uri="{FF2B5EF4-FFF2-40B4-BE49-F238E27FC236}">
                <a16:creationId xmlns:a16="http://schemas.microsoft.com/office/drawing/2014/main" id="{3BB9C48B-306B-4B7C-AF00-BA6C2F3CB515}"/>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E54D6B9B-188A-4CB1-80C1-74394219DCF1}"/>
              </a:ext>
            </a:extLst>
          </p:cNvPr>
          <p:cNvSpPr>
            <a:spLocks noGrp="1"/>
          </p:cNvSpPr>
          <p:nvPr>
            <p:ph type="body" sz="quarter" idx="14" hasCustomPrompt="1"/>
          </p:nvPr>
        </p:nvSpPr>
        <p:spPr>
          <a:xfrm>
            <a:off x="442913" y="4623750"/>
            <a:ext cx="4023122" cy="341550"/>
          </a:xfrm>
        </p:spPr>
        <p:txBody>
          <a:bodyPr>
            <a:noAutofit/>
          </a:bodyPr>
          <a:lstStyle>
            <a:lvl1pPr>
              <a:lnSpc>
                <a:spcPts val="1013"/>
              </a:lnSpc>
              <a:defRPr sz="100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409499977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 + Text + 2 Images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3303450" y="1428300"/>
            <a:ext cx="2538413" cy="1506600"/>
          </a:xfrm>
        </p:spPr>
        <p:txBody>
          <a:bodyPr/>
          <a:lstStyle>
            <a:lvl1pPr>
              <a:defRPr/>
            </a:lvl1pPr>
          </a:lstStyle>
          <a:p>
            <a:r>
              <a:rPr lang="de-AT"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442800" y="1404598"/>
            <a:ext cx="26055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442800" y="1745550"/>
            <a:ext cx="2605500" cy="2747250"/>
          </a:xfrm>
        </p:spPr>
        <p:txBody>
          <a:bodyPr/>
          <a:lstStyle>
            <a:lvl1pPr>
              <a:defRPr/>
            </a:lvl1pPr>
            <a:lvl2pPr>
              <a:defRPr/>
            </a:lvl2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3" name="Textplatzhalter 8">
            <a:extLst>
              <a:ext uri="{FF2B5EF4-FFF2-40B4-BE49-F238E27FC236}">
                <a16:creationId xmlns:a16="http://schemas.microsoft.com/office/drawing/2014/main" id="{304CC4E7-09DC-4998-BCFA-AD280A0B1D97}"/>
              </a:ext>
            </a:extLst>
          </p:cNvPr>
          <p:cNvSpPr>
            <a:spLocks noGrp="1"/>
          </p:cNvSpPr>
          <p:nvPr>
            <p:ph type="body" sz="quarter" idx="19" hasCustomPrompt="1"/>
          </p:nvPr>
        </p:nvSpPr>
        <p:spPr>
          <a:xfrm>
            <a:off x="6095250" y="1745550"/>
            <a:ext cx="2605500" cy="274725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4" name="Bildplatzhalter 7">
            <a:extLst>
              <a:ext uri="{FF2B5EF4-FFF2-40B4-BE49-F238E27FC236}">
                <a16:creationId xmlns:a16="http://schemas.microsoft.com/office/drawing/2014/main" id="{12AEE0D9-326B-43F0-8F21-F85ED918A673}"/>
              </a:ext>
            </a:extLst>
          </p:cNvPr>
          <p:cNvSpPr>
            <a:spLocks noGrp="1"/>
          </p:cNvSpPr>
          <p:nvPr>
            <p:ph type="pic" sz="quarter" idx="20" hasCustomPrompt="1"/>
          </p:nvPr>
        </p:nvSpPr>
        <p:spPr>
          <a:xfrm>
            <a:off x="3303450" y="3123900"/>
            <a:ext cx="2538413" cy="1506600"/>
          </a:xfrm>
        </p:spPr>
        <p:txBody>
          <a:bodyPr/>
          <a:lstStyle>
            <a:lvl1pPr>
              <a:defRPr/>
            </a:lvl1pPr>
          </a:lstStyle>
          <a:p>
            <a:r>
              <a:rPr lang="de-AT" dirty="0"/>
              <a:t>Add Image</a:t>
            </a:r>
          </a:p>
        </p:txBody>
      </p:sp>
      <p:sp>
        <p:nvSpPr>
          <p:cNvPr id="4" name="Titel 3">
            <a:extLst>
              <a:ext uri="{FF2B5EF4-FFF2-40B4-BE49-F238E27FC236}">
                <a16:creationId xmlns:a16="http://schemas.microsoft.com/office/drawing/2014/main" id="{FA554AB9-2B77-4A5E-8DE0-C5B9338233CD}"/>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
        <p:nvSpPr>
          <p:cNvPr id="9" name="Textplatzhalter 5">
            <a:extLst>
              <a:ext uri="{FF2B5EF4-FFF2-40B4-BE49-F238E27FC236}">
                <a16:creationId xmlns:a16="http://schemas.microsoft.com/office/drawing/2014/main" id="{3135ED04-BF59-4DF8-B4BE-86B8797144EE}"/>
              </a:ext>
            </a:extLst>
          </p:cNvPr>
          <p:cNvSpPr>
            <a:spLocks noGrp="1"/>
          </p:cNvSpPr>
          <p:nvPr>
            <p:ph type="body" sz="quarter" idx="14" hasCustomPrompt="1"/>
          </p:nvPr>
        </p:nvSpPr>
        <p:spPr>
          <a:xfrm>
            <a:off x="442913" y="4623750"/>
            <a:ext cx="2605387" cy="341550"/>
          </a:xfrm>
        </p:spPr>
        <p:txBody>
          <a:bodyPr>
            <a:noAutofit/>
          </a:bodyPr>
          <a:lstStyle>
            <a:lvl1pPr>
              <a:lnSpc>
                <a:spcPts val="1013"/>
              </a:lnSpc>
              <a:defRPr sz="100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150538971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Full Image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339502"/>
            <a:ext cx="9144000" cy="4803998"/>
          </a:xfrm>
          <a:solidFill>
            <a:schemeClr val="bg1">
              <a:lumMod val="50000"/>
              <a:alpha val="50000"/>
            </a:schemeClr>
          </a:solidFill>
        </p:spPr>
        <p:txBody>
          <a:bodyPr anchor="t" anchorCtr="0"/>
          <a:lstStyle>
            <a:lvl1pPr algn="ctr">
              <a:lnSpc>
                <a:spcPct val="150000"/>
              </a:lnSpc>
              <a:spcBef>
                <a:spcPts val="0"/>
              </a:spcBef>
              <a:defRPr sz="3000">
                <a:solidFill>
                  <a:schemeClr val="bg1"/>
                </a:solidFill>
              </a:defRPr>
            </a:lvl1pPr>
          </a:lstStyle>
          <a:p>
            <a:r>
              <a:rPr lang="en-US" noProof="0" dirty="0"/>
              <a:t>Insert Background Image </a:t>
            </a:r>
          </a:p>
        </p:txBody>
      </p:sp>
      <p:sp>
        <p:nvSpPr>
          <p:cNvPr id="5" name="Textplatzhalter 4">
            <a:extLst>
              <a:ext uri="{FF2B5EF4-FFF2-40B4-BE49-F238E27FC236}">
                <a16:creationId xmlns:a16="http://schemas.microsoft.com/office/drawing/2014/main" id="{BD79F90D-3491-43D5-A790-90072FE11986}"/>
              </a:ext>
            </a:extLst>
          </p:cNvPr>
          <p:cNvSpPr>
            <a:spLocks noGrp="1"/>
          </p:cNvSpPr>
          <p:nvPr>
            <p:ph type="body" sz="quarter" idx="19" hasCustomPrompt="1"/>
          </p:nvPr>
        </p:nvSpPr>
        <p:spPr>
          <a:xfrm>
            <a:off x="0" y="3843450"/>
            <a:ext cx="9144000" cy="1300050"/>
          </a:xfrm>
          <a:blipFill>
            <a:blip r:embed="rId2">
              <a:extLst>
                <a:ext uri="{28A0092B-C50C-407E-A947-70E740481C1C}">
                  <a14:useLocalDpi xmlns:a14="http://schemas.microsoft.com/office/drawing/2010/main"/>
                </a:ext>
              </a:extLst>
            </a:blip>
            <a:stretch>
              <a:fillRect/>
            </a:stretch>
          </a:blipFill>
        </p:spPr>
        <p:txBody>
          <a:bodyPr/>
          <a:lstStyle>
            <a:lvl1pPr>
              <a:lnSpc>
                <a:spcPts val="0"/>
              </a:lnSpc>
              <a:defRPr/>
            </a:lvl1pPr>
          </a:lstStyle>
          <a:p>
            <a:pPr lvl="0"/>
            <a:r>
              <a:rPr lang="de-AT" dirty="0"/>
              <a:t>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8" name="Textplatzhalter 4">
            <a:extLst>
              <a:ext uri="{FF2B5EF4-FFF2-40B4-BE49-F238E27FC236}">
                <a16:creationId xmlns:a16="http://schemas.microsoft.com/office/drawing/2014/main" id="{660E39D6-6B5D-455A-A188-1048C3C9BC32}"/>
              </a:ext>
            </a:extLst>
          </p:cNvPr>
          <p:cNvSpPr>
            <a:spLocks noGrp="1"/>
          </p:cNvSpPr>
          <p:nvPr>
            <p:ph type="body" sz="quarter" idx="18" hasCustomPrompt="1"/>
          </p:nvPr>
        </p:nvSpPr>
        <p:spPr>
          <a:xfrm>
            <a:off x="442800" y="4569972"/>
            <a:ext cx="2598750" cy="283756"/>
          </a:xfrm>
        </p:spPr>
        <p:txBody>
          <a:bodyPr wrap="none">
            <a:noAutofit/>
          </a:bodyPr>
          <a:lstStyle>
            <a:lvl1pPr>
              <a:lnSpc>
                <a:spcPts val="1013"/>
              </a:lnSpc>
              <a:defRPr sz="1000" b="1">
                <a:solidFill>
                  <a:schemeClr val="bg1"/>
                </a:solidFill>
              </a:defRPr>
            </a:lvl1pPr>
            <a:lvl2pPr marL="0" indent="0">
              <a:lnSpc>
                <a:spcPts val="1013"/>
              </a:lnSpc>
              <a:buFontTx/>
              <a:buNone/>
              <a:defRPr sz="1000" b="0">
                <a:solidFill>
                  <a:schemeClr val="bg1"/>
                </a:solidFill>
              </a:defRPr>
            </a:lvl2pPr>
            <a:lvl3pPr marL="0" indent="0">
              <a:lnSpc>
                <a:spcPts val="1013"/>
              </a:lnSpc>
              <a:buFontTx/>
              <a:buNone/>
              <a:defRPr sz="750" b="0">
                <a:solidFill>
                  <a:schemeClr val="bg1"/>
                </a:solidFill>
              </a:defRPr>
            </a:lvl3pPr>
            <a:lvl4pPr marL="0" indent="0">
              <a:lnSpc>
                <a:spcPts val="1013"/>
              </a:lnSpc>
              <a:buFontTx/>
              <a:buNone/>
              <a:defRPr sz="750" b="0">
                <a:solidFill>
                  <a:schemeClr val="bg1"/>
                </a:solidFill>
              </a:defRPr>
            </a:lvl4pPr>
            <a:lvl5pPr marL="0" indent="0">
              <a:lnSpc>
                <a:spcPts val="1013"/>
              </a:lnSpc>
              <a:buFontTx/>
              <a:buNone/>
              <a:defRPr sz="750" b="0">
                <a:solidFill>
                  <a:schemeClr val="bg1"/>
                </a:solidFill>
              </a:defRPr>
            </a:lvl5pPr>
            <a:lvl6pPr marL="1714500" indent="0">
              <a:buNone/>
              <a:defRPr/>
            </a:lvl6pPr>
          </a:lstStyle>
          <a:p>
            <a:pPr lvl="0"/>
            <a:r>
              <a:rPr lang="en-US" noProof="0" dirty="0"/>
              <a:t>First Level (Strong)</a:t>
            </a:r>
          </a:p>
          <a:p>
            <a:pPr lvl="1"/>
            <a:r>
              <a:rPr lang="en-US" noProof="0" dirty="0"/>
              <a:t>Second Level (Text)</a:t>
            </a:r>
          </a:p>
        </p:txBody>
      </p:sp>
    </p:spTree>
    <p:extLst>
      <p:ext uri="{BB962C8B-B14F-4D97-AF65-F5344CB8AC3E}">
        <p14:creationId xmlns:p14="http://schemas.microsoft.com/office/powerpoint/2010/main" val="165710533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E621380A-5FB6-4DFB-922D-CC92A7225688}"/>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Tree>
    <p:extLst>
      <p:ext uri="{BB962C8B-B14F-4D97-AF65-F5344CB8AC3E}">
        <p14:creationId xmlns:p14="http://schemas.microsoft.com/office/powerpoint/2010/main" val="11356280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slide - 1">
    <p:bg>
      <p:bgPr>
        <a:solidFill>
          <a:schemeClr val="accent6"/>
        </a:solidFill>
        <a:effectLst/>
      </p:bgPr>
    </p:bg>
    <p:spTree>
      <p:nvGrpSpPr>
        <p:cNvPr id="1" name=""/>
        <p:cNvGrpSpPr/>
        <p:nvPr/>
      </p:nvGrpSpPr>
      <p:grpSpPr>
        <a:xfrm>
          <a:off x="0" y="0"/>
          <a:ext cx="0" cy="0"/>
          <a:chOff x="0" y="0"/>
          <a:chExt cx="0" cy="0"/>
        </a:xfrm>
      </p:grpSpPr>
      <p:pic>
        <p:nvPicPr>
          <p:cNvPr id="8" name="Grafik 7">
            <a:extLst>
              <a:ext uri="{FF2B5EF4-FFF2-40B4-BE49-F238E27FC236}">
                <a16:creationId xmlns:a16="http://schemas.microsoft.com/office/drawing/2014/main" id="{FD473FF2-142B-4BBC-8823-BAB28C2F9A49}"/>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442800" y="1194597"/>
            <a:ext cx="8263350" cy="1790700"/>
          </a:xfrm>
        </p:spPr>
        <p:txBody>
          <a:bodyPr anchor="b"/>
          <a:lstStyle>
            <a:lvl1pPr algn="ctr">
              <a:lnSpc>
                <a:spcPts val="3563"/>
              </a:lnSpc>
              <a:defRPr sz="3600" cap="all" baseline="0">
                <a:solidFill>
                  <a:schemeClr val="bg1"/>
                </a:solidFill>
              </a:defRPr>
            </a:lvl1pPr>
          </a:lstStyle>
          <a:p>
            <a:r>
              <a:rPr lang="en-US" noProof="0" dirty="0"/>
              <a:t>Add Title</a:t>
            </a:r>
          </a:p>
        </p:txBody>
      </p:sp>
      <p:sp>
        <p:nvSpPr>
          <p:cNvPr id="3" name="Untertitel 2">
            <a:extLst>
              <a:ext uri="{FF2B5EF4-FFF2-40B4-BE49-F238E27FC236}">
                <a16:creationId xmlns:a16="http://schemas.microsoft.com/office/drawing/2014/main" id="{50BC8719-547F-4D8D-A3C6-6842D0F18FC7}"/>
              </a:ext>
            </a:extLst>
          </p:cNvPr>
          <p:cNvSpPr>
            <a:spLocks noGrp="1"/>
          </p:cNvSpPr>
          <p:nvPr>
            <p:ph type="subTitle" idx="1" hasCustomPrompt="1"/>
          </p:nvPr>
        </p:nvSpPr>
        <p:spPr>
          <a:xfrm>
            <a:off x="442800" y="3206637"/>
            <a:ext cx="8263350" cy="1241822"/>
          </a:xfrm>
        </p:spPr>
        <p:txBody>
          <a:bodyPr>
            <a:noAutofit/>
          </a:bodyPr>
          <a:lstStyle>
            <a:lvl1pPr marL="0" indent="0" algn="ctr">
              <a:buNone/>
              <a:defRPr sz="1200">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noProof="0" dirty="0"/>
              <a:t>Add Subtitle</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8745300" y="52418"/>
            <a:ext cx="289479" cy="170071"/>
          </a:xfrm>
          <a:prstGeom prst="rect">
            <a:avLst/>
          </a:prstGeom>
        </p:spPr>
        <p:txBody>
          <a:bodyPr/>
          <a:lstStyle>
            <a:lvl1pPr>
              <a:defRPr>
                <a:solidFill>
                  <a:schemeClr val="bg1"/>
                </a:solidFill>
              </a:defRPr>
            </a:lvl1pPr>
          </a:lstStyle>
          <a:p>
            <a:fld id="{88A1DFE4-5FC5-43BD-BB7E-75EAD82B965F}" type="slidenum">
              <a:rPr lang="en-US" noProof="0" smtClean="0"/>
              <a:pPr/>
              <a:t>‹#›</a:t>
            </a:fld>
            <a:endParaRPr lang="en-US" noProof="0" dirty="0"/>
          </a:p>
        </p:txBody>
      </p:sp>
      <p:pic>
        <p:nvPicPr>
          <p:cNvPr id="16" name="Grafik 15">
            <a:extLst>
              <a:ext uri="{FF2B5EF4-FFF2-40B4-BE49-F238E27FC236}">
                <a16:creationId xmlns:a16="http://schemas.microsoft.com/office/drawing/2014/main" id="{31B0BD8A-D178-4B00-A3F1-5503D969B4CA}"/>
              </a:ext>
            </a:extLst>
          </p:cNvPr>
          <p:cNvPicPr>
            <a:picLocks noChangeAspect="1"/>
          </p:cNvPicPr>
          <p:nvPr userDrawn="1"/>
        </p:nvPicPr>
        <p:blipFill>
          <a:blip r:embed="rId3" cstate="print">
            <a:extLst>
              <a:ext uri="{28A0092B-C50C-407E-A947-70E740481C1C}">
                <a14:useLocalDpi xmlns:a14="http://schemas.microsoft.com/office/drawing/2010/main"/>
              </a:ext>
            </a:extLst>
          </a:blip>
          <a:srcRect/>
          <a:stretch/>
        </p:blipFill>
        <p:spPr>
          <a:xfrm>
            <a:off x="130450" y="95849"/>
            <a:ext cx="447815" cy="180000"/>
          </a:xfrm>
          <a:prstGeom prst="rect">
            <a:avLst/>
          </a:prstGeom>
        </p:spPr>
      </p:pic>
    </p:spTree>
    <p:extLst>
      <p:ext uri="{BB962C8B-B14F-4D97-AF65-F5344CB8AC3E}">
        <p14:creationId xmlns:p14="http://schemas.microsoft.com/office/powerpoint/2010/main" val="1647798049"/>
      </p:ext>
    </p:extLst>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Titleslide - 2">
    <p:bg>
      <p:bgRef idx="1001">
        <a:schemeClr val="bg1"/>
      </p:bgRef>
    </p:bg>
    <p:spTree>
      <p:nvGrpSpPr>
        <p:cNvPr id="1" name=""/>
        <p:cNvGrpSpPr/>
        <p:nvPr/>
      </p:nvGrpSpPr>
      <p:grpSpPr>
        <a:xfrm>
          <a:off x="0" y="0"/>
          <a:ext cx="0" cy="0"/>
          <a:chOff x="0" y="0"/>
          <a:chExt cx="0" cy="0"/>
        </a:xfrm>
      </p:grpSpPr>
      <p:pic>
        <p:nvPicPr>
          <p:cNvPr id="10" name="Grafik 9">
            <a:extLst>
              <a:ext uri="{FF2B5EF4-FFF2-40B4-BE49-F238E27FC236}">
                <a16:creationId xmlns:a16="http://schemas.microsoft.com/office/drawing/2014/main" id="{D343D645-9E73-4DF5-987F-AE7051A4FC65}"/>
              </a:ext>
            </a:extLst>
          </p:cNvPr>
          <p:cNvPicPr>
            <a:picLocks noChangeAspect="1"/>
          </p:cNvPicPr>
          <p:nvPr userDrawn="1"/>
        </p:nvPicPr>
        <p:blipFill>
          <a:blip r:embed="rId2" cstate="print">
            <a:extLst>
              <a:ext uri="{28A0092B-C50C-407E-A947-70E740481C1C}">
                <a14:useLocalDpi xmlns:a14="http://schemas.microsoft.com/office/drawing/2010/main"/>
              </a:ext>
            </a:extLst>
          </a:blip>
          <a:srcRect/>
          <a:stretch/>
        </p:blipFill>
        <p:spPr>
          <a:xfrm>
            <a:off x="2816805" y="830505"/>
            <a:ext cx="3537393" cy="3540098"/>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442800" y="1194597"/>
            <a:ext cx="8263350" cy="1790700"/>
          </a:xfrm>
        </p:spPr>
        <p:txBody>
          <a:bodyPr anchor="b"/>
          <a:lstStyle>
            <a:lvl1pPr algn="ctr">
              <a:lnSpc>
                <a:spcPts val="3563"/>
              </a:lnSpc>
              <a:defRPr sz="3600" cap="all" baseline="0">
                <a:solidFill>
                  <a:schemeClr val="tx1"/>
                </a:solidFill>
              </a:defRPr>
            </a:lvl1pPr>
          </a:lstStyle>
          <a:p>
            <a:r>
              <a:rPr lang="en-US" noProof="0" dirty="0"/>
              <a:t>Add Title</a:t>
            </a:r>
          </a:p>
        </p:txBody>
      </p:sp>
      <p:sp>
        <p:nvSpPr>
          <p:cNvPr id="3" name="Untertitel 2">
            <a:extLst>
              <a:ext uri="{FF2B5EF4-FFF2-40B4-BE49-F238E27FC236}">
                <a16:creationId xmlns:a16="http://schemas.microsoft.com/office/drawing/2014/main" id="{50BC8719-547F-4D8D-A3C6-6842D0F18FC7}"/>
              </a:ext>
            </a:extLst>
          </p:cNvPr>
          <p:cNvSpPr>
            <a:spLocks noGrp="1"/>
          </p:cNvSpPr>
          <p:nvPr>
            <p:ph type="subTitle" idx="1" hasCustomPrompt="1"/>
          </p:nvPr>
        </p:nvSpPr>
        <p:spPr>
          <a:xfrm>
            <a:off x="442800" y="3206637"/>
            <a:ext cx="8263350" cy="1241822"/>
          </a:xfrm>
        </p:spPr>
        <p:txBody>
          <a:bodyPr>
            <a:noAutofit/>
          </a:bodyPr>
          <a:lstStyle>
            <a:lvl1pPr marL="0" indent="0" algn="ctr">
              <a:buNone/>
              <a:defRPr sz="1200">
                <a:solidFill>
                  <a:schemeClr val="tx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noProof="0" dirty="0"/>
              <a:t>Add Subtitle</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8745300" y="52418"/>
            <a:ext cx="289479" cy="170071"/>
          </a:xfrm>
          <a:prstGeom prst="rect">
            <a:avLst/>
          </a:prstGeom>
        </p:spPr>
        <p:txBody>
          <a:bodyPr/>
          <a:lstStyle>
            <a:lvl1pPr>
              <a:defRPr>
                <a:solidFill>
                  <a:schemeClr val="tx2"/>
                </a:solidFill>
              </a:defRPr>
            </a:lvl1pPr>
          </a:lstStyle>
          <a:p>
            <a:fld id="{88A1DFE4-5FC5-43BD-BB7E-75EAD82B965F}" type="slidenum">
              <a:rPr lang="en-US" noProof="0" smtClean="0"/>
              <a:pPr/>
              <a:t>‹#›</a:t>
            </a:fld>
            <a:endParaRPr lang="en-US" noProof="0" dirty="0"/>
          </a:p>
        </p:txBody>
      </p:sp>
      <p:pic>
        <p:nvPicPr>
          <p:cNvPr id="16" name="Grafik 15">
            <a:extLst>
              <a:ext uri="{FF2B5EF4-FFF2-40B4-BE49-F238E27FC236}">
                <a16:creationId xmlns:a16="http://schemas.microsoft.com/office/drawing/2014/main" id="{31B0BD8A-D178-4B00-A3F1-5503D969B4CA}"/>
              </a:ext>
            </a:extLst>
          </p:cNvPr>
          <p:cNvPicPr>
            <a:picLocks noChangeAspect="1"/>
          </p:cNvPicPr>
          <p:nvPr userDrawn="1"/>
        </p:nvPicPr>
        <p:blipFill>
          <a:blip r:embed="rId3" cstate="print">
            <a:extLst>
              <a:ext uri="{28A0092B-C50C-407E-A947-70E740481C1C}">
                <a14:useLocalDpi xmlns:a14="http://schemas.microsoft.com/office/drawing/2010/main"/>
              </a:ext>
            </a:extLst>
          </a:blip>
          <a:srcRect/>
          <a:stretch/>
        </p:blipFill>
        <p:spPr>
          <a:xfrm>
            <a:off x="130449" y="96027"/>
            <a:ext cx="448964" cy="180000"/>
          </a:xfrm>
          <a:prstGeom prst="rect">
            <a:avLst/>
          </a:prstGeom>
        </p:spPr>
      </p:pic>
    </p:spTree>
    <p:extLst>
      <p:ext uri="{BB962C8B-B14F-4D97-AF65-F5344CB8AC3E}">
        <p14:creationId xmlns:p14="http://schemas.microsoft.com/office/powerpoint/2010/main" val="1299973895"/>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slide - 3">
    <p:bg>
      <p:bgRef idx="1001">
        <a:schemeClr val="bg1"/>
      </p:bgRef>
    </p:bg>
    <p:spTree>
      <p:nvGrpSpPr>
        <p:cNvPr id="1" name=""/>
        <p:cNvGrpSpPr/>
        <p:nvPr/>
      </p:nvGrpSpPr>
      <p:grpSpPr>
        <a:xfrm>
          <a:off x="0" y="0"/>
          <a:ext cx="0" cy="0"/>
          <a:chOff x="0" y="0"/>
          <a:chExt cx="0" cy="0"/>
        </a:xfrm>
      </p:grpSpPr>
      <p:pic>
        <p:nvPicPr>
          <p:cNvPr id="10" name="Grafik 9">
            <a:extLst>
              <a:ext uri="{FF2B5EF4-FFF2-40B4-BE49-F238E27FC236}">
                <a16:creationId xmlns:a16="http://schemas.microsoft.com/office/drawing/2014/main" id="{0B76ECB0-B71D-454C-9911-8489B91E5055}"/>
              </a:ext>
            </a:extLst>
          </p:cNvPr>
          <p:cNvPicPr>
            <a:picLocks noChangeAspect="1"/>
          </p:cNvPicPr>
          <p:nvPr userDrawn="1"/>
        </p:nvPicPr>
        <p:blipFill>
          <a:blip r:embed="rId2">
            <a:extLst>
              <a:ext uri="{28A0092B-C50C-407E-A947-70E740481C1C}">
                <a14:useLocalDpi xmlns:a14="http://schemas.microsoft.com/office/drawing/2010/main"/>
              </a:ext>
            </a:extLst>
          </a:blip>
          <a:srcRect/>
          <a:stretch/>
        </p:blipFill>
        <p:spPr>
          <a:xfrm>
            <a:off x="0" y="0"/>
            <a:ext cx="9144000" cy="5143500"/>
          </a:xfrm>
          <a:prstGeom prst="rect">
            <a:avLst/>
          </a:prstGeom>
        </p:spPr>
      </p:pic>
      <p:pic>
        <p:nvPicPr>
          <p:cNvPr id="12" name="Grafik 11" descr="Ein Bild, das Zeichnung enthält.&#10;&#10;Automatisch generierte Beschreibung">
            <a:extLst>
              <a:ext uri="{FF2B5EF4-FFF2-40B4-BE49-F238E27FC236}">
                <a16:creationId xmlns:a16="http://schemas.microsoft.com/office/drawing/2014/main" id="{A869517B-FA4A-4693-A73F-75823C3FCBFB}"/>
              </a:ext>
            </a:extLst>
          </p:cNvPr>
          <p:cNvPicPr>
            <a:picLocks noChangeAspect="1"/>
          </p:cNvPicPr>
          <p:nvPr userDrawn="1"/>
        </p:nvPicPr>
        <p:blipFill>
          <a:blip r:embed="rId3" cstate="print">
            <a:alphaModFix amt="40000"/>
            <a:extLst>
              <a:ext uri="{28A0092B-C50C-407E-A947-70E740481C1C}">
                <a14:useLocalDpi xmlns:a14="http://schemas.microsoft.com/office/drawing/2010/main"/>
              </a:ext>
            </a:extLst>
          </a:blip>
          <a:stretch>
            <a:fillRect/>
          </a:stretch>
        </p:blipFill>
        <p:spPr>
          <a:xfrm>
            <a:off x="2629800" y="849150"/>
            <a:ext cx="4099482" cy="3599100"/>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442800" y="1046081"/>
            <a:ext cx="8263350" cy="1790700"/>
          </a:xfrm>
        </p:spPr>
        <p:txBody>
          <a:bodyPr anchor="b"/>
          <a:lstStyle>
            <a:lvl1pPr algn="ctr">
              <a:lnSpc>
                <a:spcPts val="3563"/>
              </a:lnSpc>
              <a:defRPr sz="3600" cap="all" baseline="0">
                <a:solidFill>
                  <a:schemeClr val="bg1"/>
                </a:solidFill>
              </a:defRPr>
            </a:lvl1pPr>
          </a:lstStyle>
          <a:p>
            <a:r>
              <a:rPr lang="en-US" noProof="0" dirty="0"/>
              <a:t>Add Title</a:t>
            </a:r>
          </a:p>
        </p:txBody>
      </p:sp>
      <p:sp>
        <p:nvSpPr>
          <p:cNvPr id="3" name="Untertitel 2">
            <a:extLst>
              <a:ext uri="{FF2B5EF4-FFF2-40B4-BE49-F238E27FC236}">
                <a16:creationId xmlns:a16="http://schemas.microsoft.com/office/drawing/2014/main" id="{50BC8719-547F-4D8D-A3C6-6842D0F18FC7}"/>
              </a:ext>
            </a:extLst>
          </p:cNvPr>
          <p:cNvSpPr>
            <a:spLocks noGrp="1"/>
          </p:cNvSpPr>
          <p:nvPr>
            <p:ph type="subTitle" idx="1" hasCustomPrompt="1"/>
          </p:nvPr>
        </p:nvSpPr>
        <p:spPr>
          <a:xfrm>
            <a:off x="442800" y="2895786"/>
            <a:ext cx="8263350" cy="1241822"/>
          </a:xfrm>
        </p:spPr>
        <p:txBody>
          <a:bodyPr>
            <a:noAutofit/>
          </a:bodyPr>
          <a:lstStyle>
            <a:lvl1pPr marL="0" indent="0" algn="ctr">
              <a:buNone/>
              <a:defRPr sz="1200">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noProof="0" dirty="0"/>
              <a:t>Add Subtitle</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8745300" y="52418"/>
            <a:ext cx="289479" cy="170071"/>
          </a:xfrm>
          <a:prstGeom prst="rect">
            <a:avLst/>
          </a:prstGeom>
        </p:spPr>
        <p:txBody>
          <a:bodyPr/>
          <a:lstStyle>
            <a:lvl1pPr>
              <a:defRPr>
                <a:solidFill>
                  <a:schemeClr val="bg1"/>
                </a:solidFill>
              </a:defRPr>
            </a:lvl1pPr>
          </a:lstStyle>
          <a:p>
            <a:fld id="{88A1DFE4-5FC5-43BD-BB7E-75EAD82B965F}" type="slidenum">
              <a:rPr lang="en-US" noProof="0" smtClean="0"/>
              <a:pPr/>
              <a:t>‹#›</a:t>
            </a:fld>
            <a:endParaRPr lang="en-US" noProof="0" dirty="0"/>
          </a:p>
        </p:txBody>
      </p:sp>
      <p:pic>
        <p:nvPicPr>
          <p:cNvPr id="16" name="Grafik 15">
            <a:extLst>
              <a:ext uri="{FF2B5EF4-FFF2-40B4-BE49-F238E27FC236}">
                <a16:creationId xmlns:a16="http://schemas.microsoft.com/office/drawing/2014/main" id="{31B0BD8A-D178-4B00-A3F1-5503D969B4CA}"/>
              </a:ext>
            </a:extLst>
          </p:cNvPr>
          <p:cNvPicPr>
            <a:picLocks noChangeAspect="1"/>
          </p:cNvPicPr>
          <p:nvPr userDrawn="1"/>
        </p:nvPicPr>
        <p:blipFill>
          <a:blip r:embed="rId4" cstate="print">
            <a:extLst>
              <a:ext uri="{28A0092B-C50C-407E-A947-70E740481C1C}">
                <a14:useLocalDpi xmlns:a14="http://schemas.microsoft.com/office/drawing/2010/main"/>
              </a:ext>
            </a:extLst>
          </a:blip>
          <a:srcRect/>
          <a:stretch/>
        </p:blipFill>
        <p:spPr>
          <a:xfrm>
            <a:off x="130450" y="95849"/>
            <a:ext cx="447815" cy="180000"/>
          </a:xfrm>
          <a:prstGeom prst="rect">
            <a:avLst/>
          </a:prstGeom>
        </p:spPr>
      </p:pic>
    </p:spTree>
    <p:extLst>
      <p:ext uri="{BB962C8B-B14F-4D97-AF65-F5344CB8AC3E}">
        <p14:creationId xmlns:p14="http://schemas.microsoft.com/office/powerpoint/2010/main" val="1437966118"/>
      </p:ext>
    </p:extLst>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Goodbye Slide">
    <p:bg>
      <p:bgPr>
        <a:solidFill>
          <a:schemeClr val="accent6"/>
        </a:solidFill>
        <a:effectLst/>
      </p:bgPr>
    </p:bg>
    <p:spTree>
      <p:nvGrpSpPr>
        <p:cNvPr id="1" name=""/>
        <p:cNvGrpSpPr/>
        <p:nvPr/>
      </p:nvGrpSpPr>
      <p:grpSpPr>
        <a:xfrm>
          <a:off x="0" y="0"/>
          <a:ext cx="0" cy="0"/>
          <a:chOff x="0" y="0"/>
          <a:chExt cx="0" cy="0"/>
        </a:xfrm>
      </p:grpSpPr>
      <p:pic>
        <p:nvPicPr>
          <p:cNvPr id="8" name="Grafik 7">
            <a:extLst>
              <a:ext uri="{FF2B5EF4-FFF2-40B4-BE49-F238E27FC236}">
                <a16:creationId xmlns:a16="http://schemas.microsoft.com/office/drawing/2014/main" id="{FD473FF2-142B-4BBC-8823-BAB28C2F9A49}"/>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0" y="-1472"/>
            <a:ext cx="9144000" cy="5143500"/>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442800" y="1788663"/>
            <a:ext cx="8263350" cy="1790700"/>
          </a:xfrm>
        </p:spPr>
        <p:txBody>
          <a:bodyPr anchor="ctr" anchorCtr="0"/>
          <a:lstStyle>
            <a:lvl1pPr algn="ctr">
              <a:lnSpc>
                <a:spcPts val="3563"/>
              </a:lnSpc>
              <a:defRPr sz="3375" cap="none" baseline="0">
                <a:solidFill>
                  <a:schemeClr val="bg1"/>
                </a:solidFill>
              </a:defRPr>
            </a:lvl1pPr>
          </a:lstStyle>
          <a:p>
            <a:r>
              <a:rPr lang="en-US" noProof="0" dirty="0"/>
              <a:t>Add Your Final Greetings</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8745300" y="52418"/>
            <a:ext cx="289479" cy="170071"/>
          </a:xfrm>
          <a:prstGeom prst="rect">
            <a:avLst/>
          </a:prstGeom>
        </p:spPr>
        <p:txBody>
          <a:bodyPr/>
          <a:lstStyle>
            <a:lvl1pPr>
              <a:defRPr>
                <a:solidFill>
                  <a:schemeClr val="bg1"/>
                </a:solidFill>
              </a:defRPr>
            </a:lvl1pPr>
          </a:lstStyle>
          <a:p>
            <a:fld id="{88A1DFE4-5FC5-43BD-BB7E-75EAD82B965F}" type="slidenum">
              <a:rPr lang="en-US" noProof="0" smtClean="0"/>
              <a:pPr/>
              <a:t>‹#›</a:t>
            </a:fld>
            <a:endParaRPr lang="en-US" noProof="0" dirty="0"/>
          </a:p>
        </p:txBody>
      </p:sp>
      <p:pic>
        <p:nvPicPr>
          <p:cNvPr id="16" name="Grafik 15">
            <a:extLst>
              <a:ext uri="{FF2B5EF4-FFF2-40B4-BE49-F238E27FC236}">
                <a16:creationId xmlns:a16="http://schemas.microsoft.com/office/drawing/2014/main" id="{31B0BD8A-D178-4B00-A3F1-5503D969B4CA}"/>
              </a:ext>
            </a:extLst>
          </p:cNvPr>
          <p:cNvPicPr>
            <a:picLocks noChangeAspect="1"/>
          </p:cNvPicPr>
          <p:nvPr userDrawn="1"/>
        </p:nvPicPr>
        <p:blipFill>
          <a:blip r:embed="rId3" cstate="print">
            <a:extLst>
              <a:ext uri="{28A0092B-C50C-407E-A947-70E740481C1C}">
                <a14:useLocalDpi xmlns:a14="http://schemas.microsoft.com/office/drawing/2010/main"/>
              </a:ext>
            </a:extLst>
          </a:blip>
          <a:srcRect/>
          <a:stretch/>
        </p:blipFill>
        <p:spPr>
          <a:xfrm>
            <a:off x="130450" y="95849"/>
            <a:ext cx="447815" cy="180000"/>
          </a:xfrm>
          <a:prstGeom prst="rect">
            <a:avLst/>
          </a:prstGeom>
        </p:spPr>
      </p:pic>
    </p:spTree>
    <p:extLst>
      <p:ext uri="{BB962C8B-B14F-4D97-AF65-F5344CB8AC3E}">
        <p14:creationId xmlns:p14="http://schemas.microsoft.com/office/powerpoint/2010/main" val="1240709275"/>
      </p:ext>
    </p:extLst>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Blank">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E621380A-5FB6-4DFB-922D-CC92A7225688}"/>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Tree>
    <p:extLst>
      <p:ext uri="{BB962C8B-B14F-4D97-AF65-F5344CB8AC3E}">
        <p14:creationId xmlns:p14="http://schemas.microsoft.com/office/powerpoint/2010/main" val="39108794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able of conten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442800" y="1404000"/>
            <a:ext cx="4023000" cy="3088800"/>
          </a:xfrm>
        </p:spPr>
        <p:txBody>
          <a:bodyPr/>
          <a:lstStyle>
            <a:lvl1pPr>
              <a:spcBef>
                <a:spcPts val="1388"/>
              </a:spcBef>
              <a:defRPr sz="1400" b="1"/>
            </a:lvl1pPr>
            <a:lvl2pPr marL="472500" indent="0">
              <a:buNone/>
              <a:tabLst>
                <a:tab pos="3955500" algn="r"/>
              </a:tabLst>
              <a:defRPr/>
            </a:lvl2pPr>
            <a:lvl3pPr marL="1120500" indent="0">
              <a:buFont typeface="Arial" panose="020B0604020202020204" pitchFamily="34" charset="0"/>
              <a:buNone/>
              <a:tabLst>
                <a:tab pos="3955500" algn="r"/>
              </a:tabLst>
              <a:defRPr/>
            </a:lvl3pPr>
            <a:lvl4pPr marL="1120500" indent="0">
              <a:buFont typeface="Arial" panose="020B0604020202020204" pitchFamily="34" charset="0"/>
              <a:buNone/>
              <a:tabLst>
                <a:tab pos="3955500" algn="r"/>
              </a:tabLst>
              <a:defRPr/>
            </a:lvl4pPr>
            <a:lvl5pPr marL="1120500" indent="0">
              <a:buFont typeface="Arial" panose="020B0604020202020204" pitchFamily="34" charset="0"/>
              <a:buNone/>
              <a:tabLst>
                <a:tab pos="3955500"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12" name="Textplatzhalter 8">
            <a:extLst>
              <a:ext uri="{FF2B5EF4-FFF2-40B4-BE49-F238E27FC236}">
                <a16:creationId xmlns:a16="http://schemas.microsoft.com/office/drawing/2014/main" id="{E69F34A5-EA9B-4A0A-A8FB-63CF2456D5B6}"/>
              </a:ext>
            </a:extLst>
          </p:cNvPr>
          <p:cNvSpPr>
            <a:spLocks noGrp="1"/>
          </p:cNvSpPr>
          <p:nvPr>
            <p:ph type="body" sz="quarter" idx="13" hasCustomPrompt="1"/>
          </p:nvPr>
        </p:nvSpPr>
        <p:spPr>
          <a:xfrm>
            <a:off x="4687200" y="1404000"/>
            <a:ext cx="4023000" cy="3088800"/>
          </a:xfrm>
        </p:spPr>
        <p:txBody>
          <a:bodyPr/>
          <a:lstStyle>
            <a:lvl1pPr>
              <a:spcBef>
                <a:spcPts val="1388"/>
              </a:spcBef>
              <a:defRPr sz="1400" b="1"/>
            </a:lvl1pPr>
            <a:lvl2pPr marL="472500" indent="0">
              <a:buNone/>
              <a:tabLst>
                <a:tab pos="3955500" algn="r"/>
              </a:tabLst>
              <a:defRPr/>
            </a:lvl2pPr>
            <a:lvl3pPr marL="1120500" indent="0">
              <a:buFont typeface="Arial" panose="020B0604020202020204" pitchFamily="34" charset="0"/>
              <a:buNone/>
              <a:tabLst>
                <a:tab pos="3955500" algn="r"/>
              </a:tabLst>
              <a:defRPr/>
            </a:lvl3pPr>
            <a:lvl4pPr marL="1120500" indent="0">
              <a:buFont typeface="Arial" panose="020B0604020202020204" pitchFamily="34" charset="0"/>
              <a:buNone/>
              <a:tabLst>
                <a:tab pos="3955500" algn="r"/>
              </a:tabLst>
              <a:defRPr/>
            </a:lvl4pPr>
            <a:lvl5pPr marL="1120500" indent="0">
              <a:buFont typeface="Arial" panose="020B0604020202020204" pitchFamily="34" charset="0"/>
              <a:buNone/>
              <a:tabLst>
                <a:tab pos="3955500"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4" name="Titel 3">
            <a:extLst>
              <a:ext uri="{FF2B5EF4-FFF2-40B4-BE49-F238E27FC236}">
                <a16:creationId xmlns:a16="http://schemas.microsoft.com/office/drawing/2014/main" id="{24C33D56-EDA7-4D6B-80CE-52842ECCEC5A}"/>
              </a:ext>
            </a:extLst>
          </p:cNvPr>
          <p:cNvSpPr>
            <a:spLocks noGrp="1"/>
          </p:cNvSpPr>
          <p:nvPr>
            <p:ph type="title" hasCustomPrompt="1"/>
          </p:nvPr>
        </p:nvSpPr>
        <p:spPr>
          <a:xfrm>
            <a:off x="442800" y="577800"/>
            <a:ext cx="8263350" cy="804066"/>
          </a:xfrm>
          <a:prstGeom prst="rect">
            <a:avLst/>
          </a:prstGeom>
        </p:spPr>
        <p:txBody>
          <a:bodyPr/>
          <a:lstStyle>
            <a:lvl1pPr>
              <a:defRPr/>
            </a:lvl1pPr>
          </a:lstStyle>
          <a:p>
            <a:r>
              <a:rPr lang="en-US" noProof="0" dirty="0"/>
              <a:t>Add Title</a:t>
            </a:r>
          </a:p>
        </p:txBody>
      </p:sp>
    </p:spTree>
    <p:extLst>
      <p:ext uri="{BB962C8B-B14F-4D97-AF65-F5344CB8AC3E}">
        <p14:creationId xmlns:p14="http://schemas.microsoft.com/office/powerpoint/2010/main" val="9908342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hapter Opening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180" y="339502"/>
            <a:ext cx="9144000" cy="4803998"/>
          </a:xfrm>
          <a:solidFill>
            <a:schemeClr val="bg1">
              <a:lumMod val="50000"/>
              <a:alpha val="50000"/>
            </a:schemeClr>
          </a:solidFill>
        </p:spPr>
        <p:txBody>
          <a:bodyPr anchor="t" anchorCtr="0"/>
          <a:lstStyle>
            <a:lvl1pPr algn="ctr">
              <a:lnSpc>
                <a:spcPct val="150000"/>
              </a:lnSpc>
              <a:spcBef>
                <a:spcPts val="0"/>
              </a:spcBef>
              <a:defRPr sz="3000">
                <a:solidFill>
                  <a:schemeClr val="bg1"/>
                </a:solidFill>
              </a:defRPr>
            </a:lvl1pPr>
          </a:lstStyle>
          <a:p>
            <a:r>
              <a:rPr lang="de-AT" dirty="0"/>
              <a:t>Insert </a:t>
            </a:r>
            <a:r>
              <a:rPr lang="en-US" noProof="0" dirty="0"/>
              <a:t>Background</a:t>
            </a:r>
            <a:r>
              <a:rPr lang="de-AT" dirty="0"/>
              <a:t> Image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itel 1">
            <a:extLst>
              <a:ext uri="{FF2B5EF4-FFF2-40B4-BE49-F238E27FC236}">
                <a16:creationId xmlns:a16="http://schemas.microsoft.com/office/drawing/2014/main" id="{0B952560-8B22-4EC2-A520-BB0D9A9A2134}"/>
              </a:ext>
            </a:extLst>
          </p:cNvPr>
          <p:cNvSpPr>
            <a:spLocks noGrp="1"/>
          </p:cNvSpPr>
          <p:nvPr>
            <p:ph type="ctrTitle" hasCustomPrompt="1"/>
          </p:nvPr>
        </p:nvSpPr>
        <p:spPr>
          <a:xfrm>
            <a:off x="442800" y="1046081"/>
            <a:ext cx="8263350" cy="1790700"/>
          </a:xfrm>
          <a:prstGeom prst="rect">
            <a:avLst/>
          </a:prstGeom>
        </p:spPr>
        <p:txBody>
          <a:bodyPr anchor="b"/>
          <a:lstStyle>
            <a:lvl1pPr algn="ctr">
              <a:lnSpc>
                <a:spcPts val="3563"/>
              </a:lnSpc>
              <a:defRPr sz="3375" cap="all" baseline="0">
                <a:solidFill>
                  <a:schemeClr val="bg1"/>
                </a:solidFill>
              </a:defRPr>
            </a:lvl1pPr>
          </a:lstStyle>
          <a:p>
            <a:r>
              <a:rPr lang="en-US" noProof="0" dirty="0"/>
              <a:t>Chapter</a:t>
            </a:r>
            <a:r>
              <a:rPr lang="de-AT" dirty="0"/>
              <a:t> Title</a:t>
            </a:r>
          </a:p>
        </p:txBody>
      </p:sp>
      <p:sp>
        <p:nvSpPr>
          <p:cNvPr id="10" name="Untertitel 2">
            <a:extLst>
              <a:ext uri="{FF2B5EF4-FFF2-40B4-BE49-F238E27FC236}">
                <a16:creationId xmlns:a16="http://schemas.microsoft.com/office/drawing/2014/main" id="{3ADE6088-5D10-4D28-890C-D6F29F2A1C2A}"/>
              </a:ext>
            </a:extLst>
          </p:cNvPr>
          <p:cNvSpPr>
            <a:spLocks noGrp="1"/>
          </p:cNvSpPr>
          <p:nvPr>
            <p:ph type="subTitle" idx="1" hasCustomPrompt="1"/>
          </p:nvPr>
        </p:nvSpPr>
        <p:spPr>
          <a:xfrm>
            <a:off x="442800" y="2882284"/>
            <a:ext cx="8263350" cy="1241822"/>
          </a:xfrm>
        </p:spPr>
        <p:txBody>
          <a:bodyPr>
            <a:noAutofit/>
          </a:bodyPr>
          <a:lstStyle>
            <a:lvl1pPr marL="0" indent="0" algn="ctr">
              <a:buNone/>
              <a:defRPr sz="1125">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noProof="0" dirty="0"/>
              <a:t>Chapter</a:t>
            </a:r>
            <a:r>
              <a:rPr lang="de-AT" dirty="0"/>
              <a:t> </a:t>
            </a:r>
            <a:r>
              <a:rPr lang="en-US" noProof="0" dirty="0"/>
              <a:t>Subtitle</a:t>
            </a:r>
          </a:p>
        </p:txBody>
      </p:sp>
    </p:spTree>
    <p:extLst>
      <p:ext uri="{BB962C8B-B14F-4D97-AF65-F5344CB8AC3E}">
        <p14:creationId xmlns:p14="http://schemas.microsoft.com/office/powerpoint/2010/main" val="36551242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442800" y="1404598"/>
            <a:ext cx="40230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442800" y="1745550"/>
            <a:ext cx="8263350" cy="2747250"/>
          </a:xfrm>
        </p:spPr>
        <p:txBody>
          <a:bodyPr/>
          <a:lstStyle>
            <a:lvl1pPr>
              <a:lnSpc>
                <a:spcPts val="1950"/>
              </a:lnSpc>
              <a:defRPr sz="1600"/>
            </a:lvl1pPr>
            <a:lvl2pPr marL="340200" indent="-340200">
              <a:lnSpc>
                <a:spcPts val="1950"/>
              </a:lnSpc>
              <a:defRPr sz="1600"/>
            </a:lvl2pPr>
            <a:lvl3pPr marL="680400" indent="-340200">
              <a:lnSpc>
                <a:spcPts val="1950"/>
              </a:lnSpc>
              <a:defRPr sz="1600"/>
            </a:lvl3pPr>
            <a:lvl4pPr marL="1020600" indent="-340200">
              <a:lnSpc>
                <a:spcPts val="1950"/>
              </a:lnSpc>
              <a:defRPr sz="1600"/>
            </a:lvl4pPr>
            <a:lvl5pPr marL="1360800" indent="-340200">
              <a:lnSpc>
                <a:spcPts val="1950"/>
              </a:lnSpc>
              <a:defRPr sz="1600"/>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442913" y="4623750"/>
            <a:ext cx="4023122" cy="341550"/>
          </a:xfrm>
        </p:spPr>
        <p:txBody>
          <a:bodyPr>
            <a:noAutofit/>
          </a:bodyPr>
          <a:lstStyle>
            <a:lvl1pPr>
              <a:lnSpc>
                <a:spcPts val="1013"/>
              </a:lnSpc>
              <a:defRPr sz="75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1757057304"/>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theme" Target="../theme/theme2.xml"/><Relationship Id="rId5" Type="http://schemas.openxmlformats.org/officeDocument/2006/relationships/slideLayout" Target="../slideLayouts/slideLayout6.xml"/><Relationship Id="rId4" Type="http://schemas.openxmlformats.org/officeDocument/2006/relationships/slideLayout" Target="../slideLayouts/slideLayout5.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14.xml"/><Relationship Id="rId13" Type="http://schemas.openxmlformats.org/officeDocument/2006/relationships/image" Target="../media/image2.png"/><Relationship Id="rId3" Type="http://schemas.openxmlformats.org/officeDocument/2006/relationships/slideLayout" Target="../slideLayouts/slideLayout9.xml"/><Relationship Id="rId7" Type="http://schemas.openxmlformats.org/officeDocument/2006/relationships/slideLayout" Target="../slideLayouts/slideLayout13.xml"/><Relationship Id="rId12" Type="http://schemas.openxmlformats.org/officeDocument/2006/relationships/theme" Target="../theme/theme3.xml"/><Relationship Id="rId17" Type="http://schemas.openxmlformats.org/officeDocument/2006/relationships/image" Target="../media/image10.tiff"/><Relationship Id="rId2" Type="http://schemas.openxmlformats.org/officeDocument/2006/relationships/slideLayout" Target="../slideLayouts/slideLayout8.xml"/><Relationship Id="rId16" Type="http://schemas.openxmlformats.org/officeDocument/2006/relationships/image" Target="../media/image9.tiff"/><Relationship Id="rId1" Type="http://schemas.openxmlformats.org/officeDocument/2006/relationships/slideLayout" Target="../slideLayouts/slideLayout7.xml"/><Relationship Id="rId6" Type="http://schemas.openxmlformats.org/officeDocument/2006/relationships/slideLayout" Target="../slideLayouts/slideLayout12.xml"/><Relationship Id="rId11" Type="http://schemas.openxmlformats.org/officeDocument/2006/relationships/slideLayout" Target="../slideLayouts/slideLayout17.xml"/><Relationship Id="rId5" Type="http://schemas.openxmlformats.org/officeDocument/2006/relationships/slideLayout" Target="../slideLayouts/slideLayout11.xml"/><Relationship Id="rId15" Type="http://schemas.openxmlformats.org/officeDocument/2006/relationships/image" Target="../media/image8.png"/><Relationship Id="rId10" Type="http://schemas.openxmlformats.org/officeDocument/2006/relationships/slideLayout" Target="../slideLayouts/slideLayout16.xml"/><Relationship Id="rId4" Type="http://schemas.openxmlformats.org/officeDocument/2006/relationships/slideLayout" Target="../slideLayouts/slideLayout10.xml"/><Relationship Id="rId9" Type="http://schemas.openxmlformats.org/officeDocument/2006/relationships/slideLayout" Target="../slideLayouts/slideLayout15.xml"/><Relationship Id="rId14" Type="http://schemas.openxmlformats.org/officeDocument/2006/relationships/image" Target="../media/image7.tiff"/></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442800" y="577800"/>
            <a:ext cx="8263350" cy="804066"/>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442800" y="1745437"/>
            <a:ext cx="8263350" cy="274725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First</a:t>
            </a:r>
            <a:r>
              <a:rPr lang="de-DE" dirty="0"/>
              <a:t> Level</a:t>
            </a:r>
          </a:p>
          <a:p>
            <a:pPr lvl="2"/>
            <a:r>
              <a:rPr lang="en-US" noProof="0" dirty="0"/>
              <a:t>Second</a:t>
            </a:r>
            <a:r>
              <a:rPr lang="de-DE" dirty="0"/>
              <a:t> Level</a:t>
            </a:r>
          </a:p>
          <a:p>
            <a:pPr lvl="3"/>
            <a:r>
              <a:rPr lang="en-US" noProof="0" dirty="0"/>
              <a:t>Third</a:t>
            </a:r>
            <a:r>
              <a:rPr lang="de-DE" dirty="0"/>
              <a:t> Level</a:t>
            </a:r>
          </a:p>
          <a:p>
            <a:pPr lvl="4"/>
            <a:r>
              <a:rPr lang="en-US" noProof="0" dirty="0"/>
              <a:t>Fourth Level</a:t>
            </a:r>
          </a:p>
        </p:txBody>
      </p:sp>
    </p:spTree>
    <p:extLst>
      <p:ext uri="{BB962C8B-B14F-4D97-AF65-F5344CB8AC3E}">
        <p14:creationId xmlns:p14="http://schemas.microsoft.com/office/powerpoint/2010/main" val="2137442623"/>
      </p:ext>
    </p:extLst>
  </p:cSld>
  <p:clrMap bg1="lt1" tx1="dk1" bg2="lt2" tx2="dk2" accent1="accent1" accent2="accent2" accent3="accent3" accent4="accent4" accent5="accent5" accent6="accent6" hlink="hlink" folHlink="folHlink"/>
  <p:sldLayoutIdLst>
    <p:sldLayoutId id="2147483666" r:id="rId1"/>
  </p:sldLayoutIdLst>
  <p:hf hdr="0" ftr="0" dt="0"/>
  <p:txStyles>
    <p:titleStyle>
      <a:lvl1pPr algn="l" defTabSz="685800" rtl="0" eaLnBrk="1" latinLnBrk="0" hangingPunct="1">
        <a:lnSpc>
          <a:spcPts val="3000"/>
        </a:lnSpc>
        <a:spcBef>
          <a:spcPct val="0"/>
        </a:spcBef>
        <a:buNone/>
        <a:defRPr sz="3000" kern="1200">
          <a:solidFill>
            <a:schemeClr val="tx1"/>
          </a:solidFill>
          <a:latin typeface="+mj-lt"/>
          <a:ea typeface="+mj-ea"/>
          <a:cs typeface="+mj-cs"/>
        </a:defRPr>
      </a:lvl1pPr>
    </p:titleStyle>
    <p:bodyStyle>
      <a:lvl1pPr marL="0" indent="0" algn="l" defTabSz="685800" rtl="0" eaLnBrk="1" latinLnBrk="0" hangingPunct="1">
        <a:lnSpc>
          <a:spcPts val="1388"/>
        </a:lnSpc>
        <a:spcBef>
          <a:spcPts val="0"/>
        </a:spcBef>
        <a:buFont typeface="Arial" panose="020B0604020202020204" pitchFamily="34" charset="0"/>
        <a:buNone/>
        <a:defRPr sz="1200" kern="1200">
          <a:solidFill>
            <a:schemeClr val="tx1"/>
          </a:solidFill>
          <a:latin typeface="+mn-lt"/>
          <a:ea typeface="+mn-ea"/>
          <a:cs typeface="+mn-cs"/>
        </a:defRPr>
      </a:lvl1pPr>
      <a:lvl2pPr marL="243000" indent="-243000" algn="l" defTabSz="685800" rtl="0" eaLnBrk="1" latinLnBrk="0" hangingPunct="1">
        <a:lnSpc>
          <a:spcPts val="1388"/>
        </a:lnSpc>
        <a:spcBef>
          <a:spcPts val="0"/>
        </a:spcBef>
        <a:buFont typeface="Arial" panose="020B0604020202020204" pitchFamily="34" charset="0"/>
        <a:buChar char="•"/>
        <a:defRPr sz="1200" kern="1200">
          <a:solidFill>
            <a:schemeClr val="tx1"/>
          </a:solidFill>
          <a:latin typeface="+mn-lt"/>
          <a:ea typeface="+mn-ea"/>
          <a:cs typeface="+mn-cs"/>
        </a:defRPr>
      </a:lvl2pPr>
      <a:lvl3pPr marL="486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3pPr>
      <a:lvl4pPr marL="729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4pPr>
      <a:lvl5pPr marL="972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de-D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3117" userDrawn="1">
          <p15:clr>
            <a:srgbClr val="F26B43"/>
          </p15:clr>
        </p15:guide>
        <p15:guide id="3" pos="90" userDrawn="1">
          <p15:clr>
            <a:srgbClr val="F26B43"/>
          </p15:clr>
        </p15:guide>
        <p15:guide id="4" pos="294" userDrawn="1">
          <p15:clr>
            <a:srgbClr val="F26B43"/>
          </p15:clr>
        </p15:guide>
        <p15:guide id="5" pos="1009" userDrawn="1">
          <p15:clr>
            <a:srgbClr val="F26B43"/>
          </p15:clr>
        </p15:guide>
        <p15:guide id="6" pos="1196" userDrawn="1">
          <p15:clr>
            <a:srgbClr val="F26B43"/>
          </p15:clr>
        </p15:guide>
        <p15:guide id="7" pos="5670" userDrawn="1">
          <p15:clr>
            <a:srgbClr val="F26B43"/>
          </p15:clr>
        </p15:guide>
        <p15:guide id="8" pos="5466" userDrawn="1">
          <p15:clr>
            <a:srgbClr val="F26B43"/>
          </p15:clr>
        </p15:guide>
        <p15:guide id="9" pos="2081" userDrawn="1">
          <p15:clr>
            <a:srgbClr val="F26B43"/>
          </p15:clr>
        </p15:guide>
        <p15:guide id="10" pos="1893" userDrawn="1">
          <p15:clr>
            <a:srgbClr val="F26B43"/>
          </p15:clr>
        </p15:guide>
        <p15:guide id="12" pos="2973" userDrawn="1">
          <p15:clr>
            <a:srgbClr val="F26B43"/>
          </p15:clr>
        </p15:guide>
        <p15:guide id="13" pos="2787" userDrawn="1">
          <p15:clr>
            <a:srgbClr val="F26B43"/>
          </p15:clr>
        </p15:guide>
        <p15:guide id="14" pos="4751" userDrawn="1">
          <p15:clr>
            <a:srgbClr val="F26B43"/>
          </p15:clr>
        </p15:guide>
        <p15:guide id="15" pos="4564" userDrawn="1">
          <p15:clr>
            <a:srgbClr val="F26B43"/>
          </p15:clr>
        </p15:guide>
        <p15:guide id="16" pos="3867" userDrawn="1">
          <p15:clr>
            <a:srgbClr val="F26B43"/>
          </p15:clr>
        </p15:guide>
        <p15:guide id="17" pos="3680" userDrawn="1">
          <p15:clr>
            <a:srgbClr val="F26B43"/>
          </p15:clr>
        </p15:guide>
        <p15:guide id="19" orient="horz" pos="123" userDrawn="1">
          <p15:clr>
            <a:srgbClr val="F26B43"/>
          </p15:clr>
        </p15:guide>
        <p15:guide id="21" orient="horz" pos="200" userDrawn="1">
          <p15:clr>
            <a:srgbClr val="F26B43"/>
          </p15:clr>
        </p15:guide>
        <p15:guide id="23" orient="horz" pos="387" userDrawn="1">
          <p15:clr>
            <a:srgbClr val="F26B43"/>
          </p15:clr>
        </p15:guide>
        <p15:guide id="24" orient="horz" pos="2819" userDrawn="1">
          <p15:clr>
            <a:srgbClr val="F26B43"/>
          </p15:clr>
        </p15:guide>
        <p15:guide id="25" orient="horz" pos="2938"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442800" y="579552"/>
            <a:ext cx="8263350" cy="804066"/>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442800" y="1745437"/>
            <a:ext cx="8263350" cy="274725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First</a:t>
            </a:r>
            <a:r>
              <a:rPr lang="de-DE" dirty="0"/>
              <a:t> Level</a:t>
            </a:r>
          </a:p>
          <a:p>
            <a:pPr lvl="2"/>
            <a:r>
              <a:rPr lang="en-US" noProof="0" dirty="0"/>
              <a:t>Second</a:t>
            </a:r>
            <a:r>
              <a:rPr lang="de-DE" dirty="0"/>
              <a:t> Level</a:t>
            </a:r>
          </a:p>
          <a:p>
            <a:pPr lvl="3"/>
            <a:r>
              <a:rPr lang="en-US" noProof="0" dirty="0"/>
              <a:t>Third</a:t>
            </a:r>
            <a:r>
              <a:rPr lang="de-DE" dirty="0"/>
              <a:t> Level</a:t>
            </a:r>
          </a:p>
          <a:p>
            <a:pPr lvl="4"/>
            <a:r>
              <a:rPr lang="en-US" noProof="0" dirty="0"/>
              <a:t>Fourth Level</a:t>
            </a:r>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8745300" y="52418"/>
            <a:ext cx="289479" cy="170071"/>
          </a:xfrm>
          <a:prstGeom prst="rect">
            <a:avLst/>
          </a:prstGeom>
        </p:spPr>
        <p:txBody>
          <a:bodyPr vert="horz" wrap="none" lIns="91440" tIns="45720" rIns="91440" bIns="45720" rtlCol="0" anchor="ctr">
            <a:noAutofit/>
          </a:bodyPr>
          <a:lstStyle>
            <a:lvl1pPr algn="r">
              <a:lnSpc>
                <a:spcPts val="1238"/>
              </a:lnSpc>
              <a:defRPr sz="800">
                <a:solidFill>
                  <a:schemeClr val="tx2"/>
                </a:solidFill>
              </a:defRPr>
            </a:lvl1pPr>
          </a:lstStyle>
          <a:p>
            <a:r>
              <a:rPr lang="de-AT"/>
              <a:t> </a:t>
            </a:r>
            <a:fld id="{88A1DFE4-5FC5-43BD-BB7E-75EAD82B965F}" type="slidenum">
              <a:rPr lang="en-US" smtClean="0"/>
              <a:pPr/>
              <a:t>‹#›</a:t>
            </a:fld>
            <a:endParaRPr lang="en-US" dirty="0"/>
          </a:p>
        </p:txBody>
      </p:sp>
    </p:spTree>
    <p:extLst>
      <p:ext uri="{BB962C8B-B14F-4D97-AF65-F5344CB8AC3E}">
        <p14:creationId xmlns:p14="http://schemas.microsoft.com/office/powerpoint/2010/main" val="2319903011"/>
      </p:ext>
    </p:extLst>
  </p:cSld>
  <p:clrMap bg1="lt1" tx1="dk1" bg2="lt2" tx2="dk2" accent1="accent1" accent2="accent2" accent3="accent3" accent4="accent4" accent5="accent5" accent6="accent6" hlink="hlink" folHlink="folHlink"/>
  <p:sldLayoutIdLst>
    <p:sldLayoutId id="2147483651" r:id="rId1"/>
    <p:sldLayoutId id="2147483652" r:id="rId2"/>
    <p:sldLayoutId id="2147483659" r:id="rId3"/>
    <p:sldLayoutId id="2147483663" r:id="rId4"/>
    <p:sldLayoutId id="2147483669" r:id="rId5"/>
  </p:sldLayoutIdLst>
  <p:hf hdr="0" ftr="0" dt="0"/>
  <p:txStyles>
    <p:titleStyle>
      <a:lvl1pPr algn="l" defTabSz="685800" rtl="0" eaLnBrk="1" latinLnBrk="0" hangingPunct="1">
        <a:lnSpc>
          <a:spcPts val="3000"/>
        </a:lnSpc>
        <a:spcBef>
          <a:spcPct val="0"/>
        </a:spcBef>
        <a:buNone/>
        <a:defRPr sz="3000" kern="1200">
          <a:solidFill>
            <a:schemeClr val="tx1"/>
          </a:solidFill>
          <a:latin typeface="+mj-lt"/>
          <a:ea typeface="+mj-ea"/>
          <a:cs typeface="+mj-cs"/>
        </a:defRPr>
      </a:lvl1pPr>
    </p:titleStyle>
    <p:bodyStyle>
      <a:lvl1pPr marL="0" indent="0" algn="l" defTabSz="685800" rtl="0" eaLnBrk="1" latinLnBrk="0" hangingPunct="1">
        <a:lnSpc>
          <a:spcPts val="1388"/>
        </a:lnSpc>
        <a:spcBef>
          <a:spcPts val="0"/>
        </a:spcBef>
        <a:buFont typeface="Arial" panose="020B0604020202020204" pitchFamily="34" charset="0"/>
        <a:buNone/>
        <a:defRPr sz="1200" kern="1200">
          <a:solidFill>
            <a:schemeClr val="tx1"/>
          </a:solidFill>
          <a:latin typeface="+mn-lt"/>
          <a:ea typeface="+mn-ea"/>
          <a:cs typeface="+mn-cs"/>
        </a:defRPr>
      </a:lvl1pPr>
      <a:lvl2pPr marL="243000" indent="-243000" algn="l" defTabSz="685800" rtl="0" eaLnBrk="1" latinLnBrk="0" hangingPunct="1">
        <a:lnSpc>
          <a:spcPts val="1388"/>
        </a:lnSpc>
        <a:spcBef>
          <a:spcPts val="0"/>
        </a:spcBef>
        <a:buFont typeface="Arial" panose="020B0604020202020204" pitchFamily="34" charset="0"/>
        <a:buChar char="•"/>
        <a:defRPr sz="1200" kern="1200">
          <a:solidFill>
            <a:schemeClr val="tx1"/>
          </a:solidFill>
          <a:latin typeface="+mn-lt"/>
          <a:ea typeface="+mn-ea"/>
          <a:cs typeface="+mn-cs"/>
        </a:defRPr>
      </a:lvl2pPr>
      <a:lvl3pPr marL="486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3pPr>
      <a:lvl4pPr marL="729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4pPr>
      <a:lvl5pPr marL="972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de-D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3117" userDrawn="1">
          <p15:clr>
            <a:srgbClr val="F26B43"/>
          </p15:clr>
        </p15:guide>
        <p15:guide id="3" pos="90" userDrawn="1">
          <p15:clr>
            <a:srgbClr val="F26B43"/>
          </p15:clr>
        </p15:guide>
        <p15:guide id="4" pos="294" userDrawn="1">
          <p15:clr>
            <a:srgbClr val="F26B43"/>
          </p15:clr>
        </p15:guide>
        <p15:guide id="5" pos="1009" userDrawn="1">
          <p15:clr>
            <a:srgbClr val="F26B43"/>
          </p15:clr>
        </p15:guide>
        <p15:guide id="6" pos="1196" userDrawn="1">
          <p15:clr>
            <a:srgbClr val="F26B43"/>
          </p15:clr>
        </p15:guide>
        <p15:guide id="7" pos="5670" userDrawn="1">
          <p15:clr>
            <a:srgbClr val="F26B43"/>
          </p15:clr>
        </p15:guide>
        <p15:guide id="8" pos="5466" userDrawn="1">
          <p15:clr>
            <a:srgbClr val="F26B43"/>
          </p15:clr>
        </p15:guide>
        <p15:guide id="9" pos="2081" userDrawn="1">
          <p15:clr>
            <a:srgbClr val="F26B43"/>
          </p15:clr>
        </p15:guide>
        <p15:guide id="10" pos="1893" userDrawn="1">
          <p15:clr>
            <a:srgbClr val="F26B43"/>
          </p15:clr>
        </p15:guide>
        <p15:guide id="12" pos="2973" userDrawn="1">
          <p15:clr>
            <a:srgbClr val="F26B43"/>
          </p15:clr>
        </p15:guide>
        <p15:guide id="13" pos="2787" userDrawn="1">
          <p15:clr>
            <a:srgbClr val="F26B43"/>
          </p15:clr>
        </p15:guide>
        <p15:guide id="14" pos="4751" userDrawn="1">
          <p15:clr>
            <a:srgbClr val="F26B43"/>
          </p15:clr>
        </p15:guide>
        <p15:guide id="15" pos="4564" userDrawn="1">
          <p15:clr>
            <a:srgbClr val="F26B43"/>
          </p15:clr>
        </p15:guide>
        <p15:guide id="16" pos="3867" userDrawn="1">
          <p15:clr>
            <a:srgbClr val="F26B43"/>
          </p15:clr>
        </p15:guide>
        <p15:guide id="17" pos="3680" userDrawn="1">
          <p15:clr>
            <a:srgbClr val="F26B43"/>
          </p15:clr>
        </p15:guide>
        <p15:guide id="19" orient="horz" pos="123" userDrawn="1">
          <p15:clr>
            <a:srgbClr val="F26B43"/>
          </p15:clr>
        </p15:guide>
        <p15:guide id="21" orient="horz" pos="200" userDrawn="1">
          <p15:clr>
            <a:srgbClr val="F26B43"/>
          </p15:clr>
        </p15:guide>
        <p15:guide id="23" orient="horz" pos="387" userDrawn="1">
          <p15:clr>
            <a:srgbClr val="F26B43"/>
          </p15:clr>
        </p15:guide>
        <p15:guide id="24" orient="horz" pos="2819" userDrawn="1">
          <p15:clr>
            <a:srgbClr val="F26B43"/>
          </p15:clr>
        </p15:guide>
        <p15:guide id="25" orient="horz" pos="2938" userDrawn="1">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442800" y="577800"/>
            <a:ext cx="8263350" cy="804066"/>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442800" y="1745437"/>
            <a:ext cx="8263350" cy="274725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Rechteck 3">
            <a:extLst>
              <a:ext uri="{FF2B5EF4-FFF2-40B4-BE49-F238E27FC236}">
                <a16:creationId xmlns:a16="http://schemas.microsoft.com/office/drawing/2014/main" id="{9180CF0C-837C-4BFD-ADEC-CF0F22B3929F}"/>
              </a:ext>
            </a:extLst>
          </p:cNvPr>
          <p:cNvSpPr/>
          <p:nvPr userDrawn="1"/>
        </p:nvSpPr>
        <p:spPr>
          <a:xfrm>
            <a:off x="0" y="0"/>
            <a:ext cx="9144000" cy="360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sz="506" dirty="0"/>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8745300" y="94965"/>
            <a:ext cx="289479" cy="170071"/>
          </a:xfrm>
          <a:prstGeom prst="rect">
            <a:avLst/>
          </a:prstGeom>
        </p:spPr>
        <p:txBody>
          <a:bodyPr vert="horz" wrap="none" lIns="91440" tIns="45720" rIns="91440" bIns="45720" rtlCol="0" anchor="ctr">
            <a:noAutofit/>
          </a:bodyPr>
          <a:lstStyle>
            <a:lvl1pPr algn="r">
              <a:lnSpc>
                <a:spcPts val="1238"/>
              </a:lnSpc>
              <a:defRPr sz="800">
                <a:solidFill>
                  <a:schemeClr val="bg1"/>
                </a:solidFill>
              </a:defRPr>
            </a:lvl1pPr>
          </a:lstStyle>
          <a:p>
            <a:fld id="{88A1DFE4-5FC5-43BD-BB7E-75EAD82B965F}" type="slidenum">
              <a:rPr lang="en-US" smtClean="0"/>
              <a:pPr/>
              <a:t>‹#›</a:t>
            </a:fld>
            <a:endParaRPr lang="en-US" dirty="0"/>
          </a:p>
        </p:txBody>
      </p:sp>
      <p:pic>
        <p:nvPicPr>
          <p:cNvPr id="17" name="Grafik 16">
            <a:extLst>
              <a:ext uri="{FF2B5EF4-FFF2-40B4-BE49-F238E27FC236}">
                <a16:creationId xmlns:a16="http://schemas.microsoft.com/office/drawing/2014/main" id="{15072D71-1E30-4F23-8B4C-14B3F8F78932}"/>
              </a:ext>
            </a:extLst>
          </p:cNvPr>
          <p:cNvPicPr>
            <a:picLocks noChangeAspect="1"/>
          </p:cNvPicPr>
          <p:nvPr userDrawn="1"/>
        </p:nvPicPr>
        <p:blipFill>
          <a:blip r:embed="rId13" cstate="print">
            <a:extLst>
              <a:ext uri="{28A0092B-C50C-407E-A947-70E740481C1C}">
                <a14:useLocalDpi xmlns:a14="http://schemas.microsoft.com/office/drawing/2010/main"/>
              </a:ext>
            </a:extLst>
          </a:blip>
          <a:srcRect/>
          <a:stretch/>
        </p:blipFill>
        <p:spPr>
          <a:xfrm>
            <a:off x="109221" y="90000"/>
            <a:ext cx="447815" cy="180000"/>
          </a:xfrm>
          <a:prstGeom prst="rect">
            <a:avLst/>
          </a:prstGeom>
        </p:spPr>
      </p:pic>
      <p:pic>
        <p:nvPicPr>
          <p:cNvPr id="7" name="Picture 6">
            <a:extLst>
              <a:ext uri="{FF2B5EF4-FFF2-40B4-BE49-F238E27FC236}">
                <a16:creationId xmlns:a16="http://schemas.microsoft.com/office/drawing/2014/main" id="{1AAF98F5-7420-524C-A5C6-E56A6498D706}"/>
              </a:ext>
            </a:extLst>
          </p:cNvPr>
          <p:cNvPicPr>
            <a:picLocks noChangeAspect="1"/>
          </p:cNvPicPr>
          <p:nvPr userDrawn="1"/>
        </p:nvPicPr>
        <p:blipFill>
          <a:blip r:embed="rId14"/>
          <a:stretch>
            <a:fillRect/>
          </a:stretch>
        </p:blipFill>
        <p:spPr>
          <a:xfrm>
            <a:off x="8251868" y="332"/>
            <a:ext cx="359668" cy="359668"/>
          </a:xfrm>
          <a:prstGeom prst="rect">
            <a:avLst/>
          </a:prstGeom>
        </p:spPr>
      </p:pic>
      <p:pic>
        <p:nvPicPr>
          <p:cNvPr id="8" name="Picture 2">
            <a:extLst>
              <a:ext uri="{FF2B5EF4-FFF2-40B4-BE49-F238E27FC236}">
                <a16:creationId xmlns:a16="http://schemas.microsoft.com/office/drawing/2014/main" id="{C8539F8F-4A93-7E4E-8C7E-DD0CFB80CF1B}"/>
              </a:ext>
            </a:extLst>
          </p:cNvPr>
          <p:cNvPicPr>
            <a:picLocks noChangeAspect="1" noChangeArrowheads="1"/>
          </p:cNvPicPr>
          <p:nvPr userDrawn="1"/>
        </p:nvPicPr>
        <p:blipFill>
          <a:blip r:embed="rId15" cstate="print">
            <a:extLst>
              <a:ext uri="{28A0092B-C50C-407E-A947-70E740481C1C}">
                <a14:useLocalDpi xmlns:a14="http://schemas.microsoft.com/office/drawing/2010/main"/>
              </a:ext>
            </a:extLst>
          </a:blip>
          <a:srcRect/>
          <a:stretch>
            <a:fillRect/>
          </a:stretch>
        </p:blipFill>
        <p:spPr bwMode="auto">
          <a:xfrm>
            <a:off x="21495164" y="108000"/>
            <a:ext cx="972000" cy="648000"/>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a:extLst>
              <a:ext uri="{FF2B5EF4-FFF2-40B4-BE49-F238E27FC236}">
                <a16:creationId xmlns:a16="http://schemas.microsoft.com/office/drawing/2014/main" id="{579057C8-3C1C-8F41-9E47-5DE0FA3EBF28}"/>
              </a:ext>
            </a:extLst>
          </p:cNvPr>
          <p:cNvPicPr>
            <a:picLocks noChangeAspect="1"/>
          </p:cNvPicPr>
          <p:nvPr userDrawn="1"/>
        </p:nvPicPr>
        <p:blipFill>
          <a:blip r:embed="rId16"/>
          <a:stretch>
            <a:fillRect/>
          </a:stretch>
        </p:blipFill>
        <p:spPr>
          <a:xfrm>
            <a:off x="7703685" y="27941"/>
            <a:ext cx="449254" cy="301473"/>
          </a:xfrm>
          <a:prstGeom prst="rect">
            <a:avLst/>
          </a:prstGeom>
        </p:spPr>
      </p:pic>
      <p:sp>
        <p:nvSpPr>
          <p:cNvPr id="10" name="Rectangle 9">
            <a:extLst>
              <a:ext uri="{FF2B5EF4-FFF2-40B4-BE49-F238E27FC236}">
                <a16:creationId xmlns:a16="http://schemas.microsoft.com/office/drawing/2014/main" id="{050F6816-14E4-B242-95CF-83269BCB89B0}"/>
              </a:ext>
            </a:extLst>
          </p:cNvPr>
          <p:cNvSpPr/>
          <p:nvPr userDrawn="1"/>
        </p:nvSpPr>
        <p:spPr>
          <a:xfrm>
            <a:off x="18805704" y="270417"/>
            <a:ext cx="2637260" cy="323165"/>
          </a:xfrm>
          <a:prstGeom prst="rect">
            <a:avLst/>
          </a:prstGeom>
        </p:spPr>
        <p:txBody>
          <a:bodyPr wrap="none">
            <a:spAutoFit/>
          </a:bodyPr>
          <a:lstStyle/>
          <a:p>
            <a:r>
              <a:rPr lang="en-GB" sz="1500" b="0" i="0" u="none" strike="noStrike" dirty="0">
                <a:solidFill>
                  <a:schemeClr val="bg1"/>
                </a:solidFill>
                <a:effectLst/>
                <a:latin typeface="arial" panose="020B0604020202020204" pitchFamily="34" charset="0"/>
              </a:rPr>
              <a:t>Grant agreement No 951754</a:t>
            </a:r>
            <a:endParaRPr lang="en-CH" sz="1500" i="0" dirty="0">
              <a:solidFill>
                <a:schemeClr val="bg1"/>
              </a:solidFill>
            </a:endParaRPr>
          </a:p>
        </p:txBody>
      </p:sp>
      <p:sp>
        <p:nvSpPr>
          <p:cNvPr id="11" name="Rectangle 10">
            <a:extLst>
              <a:ext uri="{FF2B5EF4-FFF2-40B4-BE49-F238E27FC236}">
                <a16:creationId xmlns:a16="http://schemas.microsoft.com/office/drawing/2014/main" id="{C5450BAD-6B0C-3141-825C-506086FA10A0}"/>
              </a:ext>
            </a:extLst>
          </p:cNvPr>
          <p:cNvSpPr/>
          <p:nvPr userDrawn="1"/>
        </p:nvSpPr>
        <p:spPr>
          <a:xfrm>
            <a:off x="18958104" y="422817"/>
            <a:ext cx="2637260" cy="323165"/>
          </a:xfrm>
          <a:prstGeom prst="rect">
            <a:avLst/>
          </a:prstGeom>
        </p:spPr>
        <p:txBody>
          <a:bodyPr wrap="none">
            <a:spAutoFit/>
          </a:bodyPr>
          <a:lstStyle/>
          <a:p>
            <a:r>
              <a:rPr lang="en-GB" sz="1500" b="0" i="0" u="none" strike="noStrike" dirty="0">
                <a:solidFill>
                  <a:schemeClr val="bg1"/>
                </a:solidFill>
                <a:effectLst/>
                <a:latin typeface="arial" panose="020B0604020202020204" pitchFamily="34" charset="0"/>
              </a:rPr>
              <a:t>Grant agreement No 951754</a:t>
            </a:r>
            <a:endParaRPr lang="en-CH" sz="1500" i="0" dirty="0">
              <a:solidFill>
                <a:schemeClr val="bg1"/>
              </a:solidFill>
            </a:endParaRPr>
          </a:p>
        </p:txBody>
      </p:sp>
      <p:pic>
        <p:nvPicPr>
          <p:cNvPr id="9" name="Picture 8">
            <a:extLst>
              <a:ext uri="{FF2B5EF4-FFF2-40B4-BE49-F238E27FC236}">
                <a16:creationId xmlns:a16="http://schemas.microsoft.com/office/drawing/2014/main" id="{3B412B24-D39B-6943-A41B-07C4941F5724}"/>
              </a:ext>
            </a:extLst>
          </p:cNvPr>
          <p:cNvPicPr>
            <a:picLocks noChangeAspect="1"/>
          </p:cNvPicPr>
          <p:nvPr userDrawn="1"/>
        </p:nvPicPr>
        <p:blipFill>
          <a:blip r:embed="rId17"/>
          <a:stretch>
            <a:fillRect/>
          </a:stretch>
        </p:blipFill>
        <p:spPr>
          <a:xfrm>
            <a:off x="6012160" y="63537"/>
            <a:ext cx="1722560" cy="261241"/>
          </a:xfrm>
          <a:prstGeom prst="rect">
            <a:avLst/>
          </a:prstGeom>
        </p:spPr>
      </p:pic>
    </p:spTree>
    <p:extLst>
      <p:ext uri="{BB962C8B-B14F-4D97-AF65-F5344CB8AC3E}">
        <p14:creationId xmlns:p14="http://schemas.microsoft.com/office/powerpoint/2010/main" val="3684260606"/>
      </p:ext>
    </p:extLst>
  </p:cSld>
  <p:clrMap bg1="lt1" tx1="dk1" bg2="lt2" tx2="dk2" accent1="accent1" accent2="accent2" accent3="accent3" accent4="accent4" accent5="accent5" accent6="accent6" hlink="hlink" folHlink="folHlink"/>
  <p:sldLayoutIdLst>
    <p:sldLayoutId id="2147483654" r:id="rId1"/>
    <p:sldLayoutId id="2147483660" r:id="rId2"/>
    <p:sldLayoutId id="2147483668" r:id="rId3"/>
    <p:sldLayoutId id="2147483653" r:id="rId4"/>
    <p:sldLayoutId id="2147483655" r:id="rId5"/>
    <p:sldLayoutId id="2147483656" r:id="rId6"/>
    <p:sldLayoutId id="2147483657" r:id="rId7"/>
    <p:sldLayoutId id="2147483658" r:id="rId8"/>
    <p:sldLayoutId id="2147483661" r:id="rId9"/>
    <p:sldLayoutId id="2147483662" r:id="rId10"/>
    <p:sldLayoutId id="2147483667" r:id="rId11"/>
  </p:sldLayoutIdLst>
  <p:hf hdr="0" ftr="0" dt="0"/>
  <p:txStyles>
    <p:titleStyle>
      <a:lvl1pPr algn="l" defTabSz="685800" rtl="0" eaLnBrk="1" latinLnBrk="0" hangingPunct="1">
        <a:lnSpc>
          <a:spcPts val="3000"/>
        </a:lnSpc>
        <a:spcBef>
          <a:spcPct val="0"/>
        </a:spcBef>
        <a:buNone/>
        <a:defRPr sz="3000" kern="1200">
          <a:solidFill>
            <a:schemeClr val="tx1"/>
          </a:solidFill>
          <a:latin typeface="+mj-lt"/>
          <a:ea typeface="+mj-ea"/>
          <a:cs typeface="+mj-cs"/>
        </a:defRPr>
      </a:lvl1pPr>
    </p:titleStyle>
    <p:bodyStyle>
      <a:lvl1pPr marL="0" indent="0" algn="l" defTabSz="685800" rtl="0" eaLnBrk="1" latinLnBrk="0" hangingPunct="1">
        <a:lnSpc>
          <a:spcPts val="1388"/>
        </a:lnSpc>
        <a:spcBef>
          <a:spcPts val="0"/>
        </a:spcBef>
        <a:buFont typeface="Arial" panose="020B0604020202020204" pitchFamily="34" charset="0"/>
        <a:buNone/>
        <a:defRPr sz="1200" kern="1200">
          <a:solidFill>
            <a:schemeClr val="tx1"/>
          </a:solidFill>
          <a:latin typeface="+mn-lt"/>
          <a:ea typeface="+mn-ea"/>
          <a:cs typeface="+mn-cs"/>
        </a:defRPr>
      </a:lvl1pPr>
      <a:lvl2pPr marL="243000" indent="-243000" algn="l" defTabSz="685800" rtl="0" eaLnBrk="1" latinLnBrk="0" hangingPunct="1">
        <a:lnSpc>
          <a:spcPts val="1388"/>
        </a:lnSpc>
        <a:spcBef>
          <a:spcPts val="0"/>
        </a:spcBef>
        <a:buFont typeface="Arial" panose="020B0604020202020204" pitchFamily="34" charset="0"/>
        <a:buChar char="•"/>
        <a:defRPr sz="1200" kern="1200">
          <a:solidFill>
            <a:schemeClr val="tx1"/>
          </a:solidFill>
          <a:latin typeface="+mn-lt"/>
          <a:ea typeface="+mn-ea"/>
          <a:cs typeface="+mn-cs"/>
        </a:defRPr>
      </a:lvl2pPr>
      <a:lvl3pPr marL="486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3pPr>
      <a:lvl4pPr marL="729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4pPr>
      <a:lvl5pPr marL="972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de-D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3117" userDrawn="1">
          <p15:clr>
            <a:srgbClr val="F26B43"/>
          </p15:clr>
        </p15:guide>
        <p15:guide id="3" pos="90" userDrawn="1">
          <p15:clr>
            <a:srgbClr val="F26B43"/>
          </p15:clr>
        </p15:guide>
        <p15:guide id="4" pos="294" userDrawn="1">
          <p15:clr>
            <a:srgbClr val="F26B43"/>
          </p15:clr>
        </p15:guide>
        <p15:guide id="5" pos="1009" userDrawn="1">
          <p15:clr>
            <a:srgbClr val="F26B43"/>
          </p15:clr>
        </p15:guide>
        <p15:guide id="6" pos="1196" userDrawn="1">
          <p15:clr>
            <a:srgbClr val="F26B43"/>
          </p15:clr>
        </p15:guide>
        <p15:guide id="7" pos="5670" userDrawn="1">
          <p15:clr>
            <a:srgbClr val="F26B43"/>
          </p15:clr>
        </p15:guide>
        <p15:guide id="8" pos="5466" userDrawn="1">
          <p15:clr>
            <a:srgbClr val="F26B43"/>
          </p15:clr>
        </p15:guide>
        <p15:guide id="9" pos="2081" userDrawn="1">
          <p15:clr>
            <a:srgbClr val="F26B43"/>
          </p15:clr>
        </p15:guide>
        <p15:guide id="10" pos="1893" userDrawn="1">
          <p15:clr>
            <a:srgbClr val="F26B43"/>
          </p15:clr>
        </p15:guide>
        <p15:guide id="12" pos="2973" userDrawn="1">
          <p15:clr>
            <a:srgbClr val="F26B43"/>
          </p15:clr>
        </p15:guide>
        <p15:guide id="13" pos="2787" userDrawn="1">
          <p15:clr>
            <a:srgbClr val="F26B43"/>
          </p15:clr>
        </p15:guide>
        <p15:guide id="14" pos="4751" userDrawn="1">
          <p15:clr>
            <a:srgbClr val="F26B43"/>
          </p15:clr>
        </p15:guide>
        <p15:guide id="15" pos="4564" userDrawn="1">
          <p15:clr>
            <a:srgbClr val="F26B43"/>
          </p15:clr>
        </p15:guide>
        <p15:guide id="16" pos="3867" userDrawn="1">
          <p15:clr>
            <a:srgbClr val="F26B43"/>
          </p15:clr>
        </p15:guide>
        <p15:guide id="17" pos="3680" userDrawn="1">
          <p15:clr>
            <a:srgbClr val="F26B43"/>
          </p15:clr>
        </p15:guide>
        <p15:guide id="19" orient="horz" pos="123" userDrawn="1">
          <p15:clr>
            <a:srgbClr val="F26B43"/>
          </p15:clr>
        </p15:guide>
        <p15:guide id="21" orient="horz" pos="200" userDrawn="1">
          <p15:clr>
            <a:srgbClr val="F26B43"/>
          </p15:clr>
        </p15:guide>
        <p15:guide id="23" orient="horz" pos="387" userDrawn="1">
          <p15:clr>
            <a:srgbClr val="F26B43"/>
          </p15:clr>
        </p15:guide>
        <p15:guide id="24" orient="horz" pos="2819" userDrawn="1">
          <p15:clr>
            <a:srgbClr val="F26B43"/>
          </p15:clr>
        </p15:guide>
        <p15:guide id="25" orient="horz" pos="2938"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emf"/><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10.xml"/><Relationship Id="rId4" Type="http://schemas.openxmlformats.org/officeDocument/2006/relationships/image" Target="../media/image25.png"/></Relationships>
</file>

<file path=ppt/slides/_rels/slide12.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jp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29.png"/><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9.xml"/><Relationship Id="rId4" Type="http://schemas.openxmlformats.org/officeDocument/2006/relationships/image" Target="../media/image33.png"/></Relationships>
</file>

<file path=ppt/slides/_rels/slide16.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image" Target="../media/image34.jpeg"/><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8" Type="http://schemas.openxmlformats.org/officeDocument/2006/relationships/image" Target="../media/image42.png"/><Relationship Id="rId13" Type="http://schemas.openxmlformats.org/officeDocument/2006/relationships/image" Target="../media/image47.png"/><Relationship Id="rId3" Type="http://schemas.openxmlformats.org/officeDocument/2006/relationships/image" Target="../media/image37.png"/><Relationship Id="rId7" Type="http://schemas.openxmlformats.org/officeDocument/2006/relationships/image" Target="../media/image41.png"/><Relationship Id="rId12" Type="http://schemas.openxmlformats.org/officeDocument/2006/relationships/image" Target="../media/image46.png"/><Relationship Id="rId2" Type="http://schemas.openxmlformats.org/officeDocument/2006/relationships/image" Target="../media/image36.png"/><Relationship Id="rId1" Type="http://schemas.openxmlformats.org/officeDocument/2006/relationships/slideLayout" Target="../slideLayouts/slideLayout9.xml"/><Relationship Id="rId6" Type="http://schemas.openxmlformats.org/officeDocument/2006/relationships/image" Target="../media/image40.png"/><Relationship Id="rId11" Type="http://schemas.openxmlformats.org/officeDocument/2006/relationships/image" Target="../media/image45.png"/><Relationship Id="rId5" Type="http://schemas.openxmlformats.org/officeDocument/2006/relationships/image" Target="../media/image39.png"/><Relationship Id="rId10" Type="http://schemas.openxmlformats.org/officeDocument/2006/relationships/image" Target="../media/image44.png"/><Relationship Id="rId4" Type="http://schemas.openxmlformats.org/officeDocument/2006/relationships/image" Target="../media/image38.png"/><Relationship Id="rId9" Type="http://schemas.openxmlformats.org/officeDocument/2006/relationships/image" Target="../media/image43.png"/><Relationship Id="rId14" Type="http://schemas.openxmlformats.org/officeDocument/2006/relationships/image" Target="../media/image48.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png"/><Relationship Id="rId1" Type="http://schemas.openxmlformats.org/officeDocument/2006/relationships/slideLayout" Target="../slideLayouts/slideLayout7.xml"/><Relationship Id="rId4" Type="http://schemas.openxmlformats.org/officeDocument/2006/relationships/image" Target="../media/image52.png"/></Relationships>
</file>

<file path=ppt/slides/_rels/slide22.xml.rels><?xml version="1.0" encoding="UTF-8" standalone="yes"?>
<Relationships xmlns="http://schemas.openxmlformats.org/package/2006/relationships"><Relationship Id="rId2" Type="http://schemas.openxmlformats.org/officeDocument/2006/relationships/hyperlink" Target="https://www.change.org/p/le-cern-peut-il-tout-se-permettre" TargetMode="Externa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8" Type="http://schemas.microsoft.com/office/2007/relationships/hdphoto" Target="../media/hdphoto1.wdp"/><Relationship Id="rId3" Type="http://schemas.openxmlformats.org/officeDocument/2006/relationships/image" Target="../media/image55.png"/><Relationship Id="rId7" Type="http://schemas.openxmlformats.org/officeDocument/2006/relationships/image" Target="../media/image59.png"/><Relationship Id="rId2" Type="http://schemas.openxmlformats.org/officeDocument/2006/relationships/image" Target="../media/image54.png"/><Relationship Id="rId1" Type="http://schemas.openxmlformats.org/officeDocument/2006/relationships/slideLayout" Target="../slideLayouts/slideLayout7.xml"/><Relationship Id="rId6" Type="http://schemas.openxmlformats.org/officeDocument/2006/relationships/image" Target="../media/image58.png"/><Relationship Id="rId5" Type="http://schemas.openxmlformats.org/officeDocument/2006/relationships/image" Target="../media/image57.png"/><Relationship Id="rId4" Type="http://schemas.openxmlformats.org/officeDocument/2006/relationships/image" Target="../media/image56.png"/></Relationships>
</file>

<file path=ppt/slides/_rels/slide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16.xml"/></Relationships>
</file>

<file path=ppt/slides/_rels/slide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emf"/><Relationship Id="rId1" Type="http://schemas.openxmlformats.org/officeDocument/2006/relationships/slideLayout" Target="../slideLayouts/slideLayout7.xml"/><Relationship Id="rId4" Type="http://schemas.openxmlformats.org/officeDocument/2006/relationships/image" Target="../media/image20.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Placeholder 7">
            <a:extLst>
              <a:ext uri="{FF2B5EF4-FFF2-40B4-BE49-F238E27FC236}">
                <a16:creationId xmlns:a16="http://schemas.microsoft.com/office/drawing/2014/main" id="{7517A8B1-FB07-3742-8ACD-B3A1086BB966}"/>
              </a:ext>
            </a:extLst>
          </p:cNvPr>
          <p:cNvPicPr>
            <a:picLocks noChangeAspect="1"/>
          </p:cNvPicPr>
          <p:nvPr/>
        </p:nvPicPr>
        <p:blipFill>
          <a:blip r:embed="rId2"/>
          <a:srcRect t="12326" b="12326"/>
          <a:stretch>
            <a:fillRect/>
          </a:stretch>
        </p:blipFill>
        <p:spPr>
          <a:xfrm>
            <a:off x="0" y="345941"/>
            <a:ext cx="9144000" cy="4803998"/>
          </a:xfrm>
          <a:prstGeom prst="rect">
            <a:avLst/>
          </a:prstGeom>
          <a:solidFill>
            <a:schemeClr val="bg1">
              <a:lumMod val="50000"/>
              <a:alpha val="50000"/>
            </a:schemeClr>
          </a:solidFill>
        </p:spPr>
      </p:pic>
      <p:sp>
        <p:nvSpPr>
          <p:cNvPr id="3" name="Slide Number Placeholder 2">
            <a:extLst>
              <a:ext uri="{FF2B5EF4-FFF2-40B4-BE49-F238E27FC236}">
                <a16:creationId xmlns:a16="http://schemas.microsoft.com/office/drawing/2014/main" id="{BAAAC92A-450F-594D-8B48-B7086A7A5D6B}"/>
              </a:ext>
            </a:extLst>
          </p:cNvPr>
          <p:cNvSpPr>
            <a:spLocks noGrp="1"/>
          </p:cNvSpPr>
          <p:nvPr>
            <p:ph type="sldNum" sz="quarter" idx="10"/>
          </p:nvPr>
        </p:nvSpPr>
        <p:spPr/>
        <p:txBody>
          <a:bodyPr/>
          <a:lstStyle/>
          <a:p>
            <a:fld id="{88A1DFE4-5FC5-43BD-BB7E-75EAD82B965F}" type="slidenum">
              <a:rPr lang="en-US" noProof="0" smtClean="0"/>
              <a:pPr/>
              <a:t>1</a:t>
            </a:fld>
            <a:endParaRPr lang="en-US" noProof="0" dirty="0"/>
          </a:p>
        </p:txBody>
      </p:sp>
      <p:sp>
        <p:nvSpPr>
          <p:cNvPr id="4" name="Title 3">
            <a:extLst>
              <a:ext uri="{FF2B5EF4-FFF2-40B4-BE49-F238E27FC236}">
                <a16:creationId xmlns:a16="http://schemas.microsoft.com/office/drawing/2014/main" id="{A692BDD0-0BF6-FA42-973F-EAB3CAC1500A}"/>
              </a:ext>
            </a:extLst>
          </p:cNvPr>
          <p:cNvSpPr>
            <a:spLocks noGrp="1"/>
          </p:cNvSpPr>
          <p:nvPr>
            <p:ph type="ctrTitle" idx="4294967295"/>
          </p:nvPr>
        </p:nvSpPr>
        <p:spPr>
          <a:xfrm>
            <a:off x="1" y="2139701"/>
            <a:ext cx="9144000" cy="1674373"/>
          </a:xfrm>
        </p:spPr>
        <p:txBody>
          <a:bodyPr/>
          <a:lstStyle/>
          <a:p>
            <a:pPr algn="ctr"/>
            <a:r>
              <a:rPr lang="fr-FR" dirty="0">
                <a:solidFill>
                  <a:schemeClr val="bg1"/>
                </a:solidFill>
              </a:rPr>
              <a:t>Future </a:t>
            </a:r>
            <a:r>
              <a:rPr lang="fr-FR" dirty="0" err="1">
                <a:solidFill>
                  <a:schemeClr val="bg1"/>
                </a:solidFill>
              </a:rPr>
              <a:t>Circular</a:t>
            </a:r>
            <a:r>
              <a:rPr lang="fr-FR" dirty="0">
                <a:solidFill>
                  <a:schemeClr val="bg1"/>
                </a:solidFill>
              </a:rPr>
              <a:t> </a:t>
            </a:r>
            <a:r>
              <a:rPr lang="fr-FR" dirty="0" err="1">
                <a:solidFill>
                  <a:schemeClr val="bg1"/>
                </a:solidFill>
              </a:rPr>
              <a:t>Collider</a:t>
            </a:r>
            <a:br>
              <a:rPr lang="fr-FR" dirty="0">
                <a:solidFill>
                  <a:schemeClr val="bg1"/>
                </a:solidFill>
              </a:rPr>
            </a:br>
            <a:br>
              <a:rPr lang="fr-FR" dirty="0">
                <a:solidFill>
                  <a:schemeClr val="bg1"/>
                </a:solidFill>
              </a:rPr>
            </a:br>
            <a:r>
              <a:rPr lang="fr-FR" dirty="0">
                <a:solidFill>
                  <a:schemeClr val="bg1"/>
                </a:solidFill>
              </a:rPr>
              <a:t>Local Communication &amp; </a:t>
            </a:r>
            <a:r>
              <a:rPr lang="fr-FR" dirty="0" err="1">
                <a:solidFill>
                  <a:schemeClr val="bg1"/>
                </a:solidFill>
              </a:rPr>
              <a:t>Environment</a:t>
            </a:r>
            <a:r>
              <a:rPr lang="fr-FR" dirty="0">
                <a:solidFill>
                  <a:schemeClr val="bg1"/>
                </a:solidFill>
              </a:rPr>
              <a:t> </a:t>
            </a:r>
            <a:r>
              <a:rPr lang="fr-FR" dirty="0" err="1">
                <a:solidFill>
                  <a:schemeClr val="bg1"/>
                </a:solidFill>
              </a:rPr>
              <a:t>studies</a:t>
            </a:r>
            <a:br>
              <a:rPr lang="fr-FR" dirty="0">
                <a:solidFill>
                  <a:schemeClr val="bg1"/>
                </a:solidFill>
              </a:rPr>
            </a:br>
            <a:r>
              <a:rPr lang="fr-FR" sz="1800" dirty="0">
                <a:solidFill>
                  <a:schemeClr val="bg1"/>
                </a:solidFill>
              </a:rPr>
              <a:t>20 </a:t>
            </a:r>
            <a:r>
              <a:rPr lang="fr-FR" sz="1800" dirty="0" err="1">
                <a:solidFill>
                  <a:schemeClr val="bg1"/>
                </a:solidFill>
              </a:rPr>
              <a:t>January</a:t>
            </a:r>
            <a:r>
              <a:rPr lang="fr-FR" sz="1800" dirty="0">
                <a:solidFill>
                  <a:schemeClr val="bg1"/>
                </a:solidFill>
              </a:rPr>
              <a:t> 2023</a:t>
            </a:r>
            <a:br>
              <a:rPr lang="fr-FR" sz="1800" dirty="0">
                <a:solidFill>
                  <a:schemeClr val="bg1"/>
                </a:solidFill>
              </a:rPr>
            </a:br>
            <a:br>
              <a:rPr lang="fr-FR" sz="1800" dirty="0">
                <a:solidFill>
                  <a:schemeClr val="bg1"/>
                </a:solidFill>
              </a:rPr>
            </a:br>
            <a:r>
              <a:rPr lang="fr-FR" sz="1800" dirty="0">
                <a:solidFill>
                  <a:schemeClr val="bg1"/>
                </a:solidFill>
              </a:rPr>
              <a:t>J. </a:t>
            </a:r>
            <a:r>
              <a:rPr lang="fr-FR" sz="1800" dirty="0" err="1">
                <a:solidFill>
                  <a:schemeClr val="bg1"/>
                </a:solidFill>
              </a:rPr>
              <a:t>Gutleber</a:t>
            </a:r>
            <a:r>
              <a:rPr lang="fr-FR" sz="1800" dirty="0">
                <a:solidFill>
                  <a:schemeClr val="bg1"/>
                </a:solidFill>
              </a:rPr>
              <a:t> (CERN)</a:t>
            </a:r>
            <a:br>
              <a:rPr lang="fr-FR" dirty="0"/>
            </a:br>
            <a:r>
              <a:rPr lang="fr-FR" dirty="0">
                <a:solidFill>
                  <a:schemeClr val="bg1"/>
                </a:solidFill>
              </a:rPr>
              <a:t> </a:t>
            </a:r>
          </a:p>
        </p:txBody>
      </p:sp>
    </p:spTree>
    <p:extLst>
      <p:ext uri="{BB962C8B-B14F-4D97-AF65-F5344CB8AC3E}">
        <p14:creationId xmlns:p14="http://schemas.microsoft.com/office/powerpoint/2010/main" val="28300981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EE5D256F-6067-BE40-8E79-999136D275DB}"/>
              </a:ext>
            </a:extLst>
          </p:cNvPr>
          <p:cNvSpPr>
            <a:spLocks noGrp="1"/>
          </p:cNvSpPr>
          <p:nvPr>
            <p:ph type="sldNum" sz="quarter" idx="10"/>
          </p:nvPr>
        </p:nvSpPr>
        <p:spPr/>
        <p:txBody>
          <a:bodyPr/>
          <a:lstStyle/>
          <a:p>
            <a:fld id="{88A1DFE4-5FC5-43BD-BB7E-75EAD82B965F}" type="slidenum">
              <a:rPr lang="en-US" noProof="0" smtClean="0"/>
              <a:pPr/>
              <a:t>10</a:t>
            </a:fld>
            <a:endParaRPr lang="en-US" noProof="0" dirty="0"/>
          </a:p>
        </p:txBody>
      </p:sp>
      <p:sp>
        <p:nvSpPr>
          <p:cNvPr id="7" name="Text Placeholder 6">
            <a:extLst>
              <a:ext uri="{FF2B5EF4-FFF2-40B4-BE49-F238E27FC236}">
                <a16:creationId xmlns:a16="http://schemas.microsoft.com/office/drawing/2014/main" id="{44D22E2A-BA6A-9141-C6B9-95650D25E776}"/>
              </a:ext>
            </a:extLst>
          </p:cNvPr>
          <p:cNvSpPr>
            <a:spLocks noGrp="1"/>
          </p:cNvSpPr>
          <p:nvPr>
            <p:ph type="body" sz="quarter" idx="12"/>
          </p:nvPr>
        </p:nvSpPr>
        <p:spPr>
          <a:xfrm>
            <a:off x="61350" y="915566"/>
            <a:ext cx="5446754" cy="1008112"/>
          </a:xfrm>
        </p:spPr>
        <p:txBody>
          <a:bodyPr/>
          <a:lstStyle/>
          <a:p>
            <a:pPr>
              <a:lnSpc>
                <a:spcPct val="100000"/>
              </a:lnSpc>
            </a:pPr>
            <a:r>
              <a:rPr lang="en-CH" b="0" dirty="0"/>
              <a:t>Results of the field investigations guide the optimisation of the surface site exact locations, shapes and give guidelines for the layout, site design, improvement and compensation measures to be developed at a later stage.</a:t>
            </a:r>
          </a:p>
          <a:p>
            <a:pPr>
              <a:lnSpc>
                <a:spcPct val="100000"/>
              </a:lnSpc>
            </a:pPr>
            <a:r>
              <a:rPr lang="en-CH" b="0" dirty="0"/>
              <a:t>Management is informed and engaged.</a:t>
            </a:r>
          </a:p>
        </p:txBody>
      </p:sp>
      <p:sp>
        <p:nvSpPr>
          <p:cNvPr id="6" name="Title 5">
            <a:extLst>
              <a:ext uri="{FF2B5EF4-FFF2-40B4-BE49-F238E27FC236}">
                <a16:creationId xmlns:a16="http://schemas.microsoft.com/office/drawing/2014/main" id="{B230D0D5-CB2E-D39F-B283-0CA1A57E8F73}"/>
              </a:ext>
            </a:extLst>
          </p:cNvPr>
          <p:cNvSpPr>
            <a:spLocks noGrp="1"/>
          </p:cNvSpPr>
          <p:nvPr>
            <p:ph type="title"/>
          </p:nvPr>
        </p:nvSpPr>
        <p:spPr>
          <a:xfrm>
            <a:off x="0" y="483518"/>
            <a:ext cx="8526638" cy="481782"/>
          </a:xfrm>
        </p:spPr>
        <p:txBody>
          <a:bodyPr/>
          <a:lstStyle/>
          <a:p>
            <a:r>
              <a:rPr lang="en-CH" dirty="0"/>
              <a:t>Example of nature analysis</a:t>
            </a:r>
          </a:p>
        </p:txBody>
      </p:sp>
      <p:pic>
        <p:nvPicPr>
          <p:cNvPr id="10" name="Picture 9">
            <a:extLst>
              <a:ext uri="{FF2B5EF4-FFF2-40B4-BE49-F238E27FC236}">
                <a16:creationId xmlns:a16="http://schemas.microsoft.com/office/drawing/2014/main" id="{F1EBFC01-D011-AB0C-8772-064A48422AE1}"/>
              </a:ext>
            </a:extLst>
          </p:cNvPr>
          <p:cNvPicPr>
            <a:picLocks noChangeAspect="1"/>
          </p:cNvPicPr>
          <p:nvPr/>
        </p:nvPicPr>
        <p:blipFill rotWithShape="1">
          <a:blip r:embed="rId2">
            <a:extLst>
              <a:ext uri="{28A0092B-C50C-407E-A947-70E740481C1C}">
                <a14:useLocalDpi xmlns:a14="http://schemas.microsoft.com/office/drawing/2010/main" val="0"/>
              </a:ext>
            </a:extLst>
          </a:blip>
          <a:srcRect l="25408" t="3800" r="25188" b="2400"/>
          <a:stretch/>
        </p:blipFill>
        <p:spPr>
          <a:xfrm>
            <a:off x="5652120" y="411510"/>
            <a:ext cx="3454667" cy="4637025"/>
          </a:xfrm>
          <a:prstGeom prst="rect">
            <a:avLst/>
          </a:prstGeom>
        </p:spPr>
      </p:pic>
      <p:sp>
        <p:nvSpPr>
          <p:cNvPr id="11" name="TextBox 10">
            <a:extLst>
              <a:ext uri="{FF2B5EF4-FFF2-40B4-BE49-F238E27FC236}">
                <a16:creationId xmlns:a16="http://schemas.microsoft.com/office/drawing/2014/main" id="{7F7CB295-2043-D47C-794A-0039A9D11019}"/>
              </a:ext>
            </a:extLst>
          </p:cNvPr>
          <p:cNvSpPr txBox="1"/>
          <p:nvPr/>
        </p:nvSpPr>
        <p:spPr>
          <a:xfrm>
            <a:off x="5652119" y="411510"/>
            <a:ext cx="3454667" cy="584775"/>
          </a:xfrm>
          <a:prstGeom prst="rect">
            <a:avLst/>
          </a:prstGeom>
          <a:noFill/>
        </p:spPr>
        <p:txBody>
          <a:bodyPr wrap="square" rtlCol="0">
            <a:spAutoFit/>
          </a:bodyPr>
          <a:lstStyle/>
          <a:p>
            <a:pPr algn="r"/>
            <a:r>
              <a:rPr lang="en-CH" sz="1600" dirty="0">
                <a:solidFill>
                  <a:schemeClr val="bg1"/>
                </a:solidFill>
              </a:rPr>
              <a:t>~ 100 ha analysed at each site location during 4 seasons</a:t>
            </a:r>
          </a:p>
        </p:txBody>
      </p:sp>
      <p:pic>
        <p:nvPicPr>
          <p:cNvPr id="13" name="Picture 12" descr="A couple of men standing in a field&#10;&#10;Description automatically generated">
            <a:extLst>
              <a:ext uri="{FF2B5EF4-FFF2-40B4-BE49-F238E27FC236}">
                <a16:creationId xmlns:a16="http://schemas.microsoft.com/office/drawing/2014/main" id="{D542BE02-B55C-E012-2E61-E270ACC8F0C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9512" y="2260761"/>
            <a:ext cx="4185052" cy="2787774"/>
          </a:xfrm>
          <a:prstGeom prst="rect">
            <a:avLst/>
          </a:prstGeom>
        </p:spPr>
      </p:pic>
    </p:spTree>
    <p:extLst>
      <p:ext uri="{BB962C8B-B14F-4D97-AF65-F5344CB8AC3E}">
        <p14:creationId xmlns:p14="http://schemas.microsoft.com/office/powerpoint/2010/main" val="14041510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Foliennummernplatzhalter 1">
            <a:extLst>
              <a:ext uri="{FF2B5EF4-FFF2-40B4-BE49-F238E27FC236}">
                <a16:creationId xmlns:a16="http://schemas.microsoft.com/office/drawing/2014/main" id="{4AB9C90A-F58F-D248-A269-E4C0242D0611}"/>
              </a:ext>
            </a:extLst>
          </p:cNvPr>
          <p:cNvSpPr>
            <a:spLocks noGrp="1"/>
          </p:cNvSpPr>
          <p:nvPr>
            <p:ph type="sldNum" sz="quarter" idx="10"/>
          </p:nvPr>
        </p:nvSpPr>
        <p:spPr>
          <a:xfrm>
            <a:off x="8745300" y="97423"/>
            <a:ext cx="289479" cy="170071"/>
          </a:xfrm>
        </p:spPr>
        <p:txBody>
          <a:bodyPr/>
          <a:lstStyle/>
          <a:p>
            <a:fld id="{88A1DFE4-5FC5-43BD-BB7E-75EAD82B965F}" type="slidenum">
              <a:rPr lang="en-US" noProof="0" smtClean="0"/>
              <a:pPr/>
              <a:t>11</a:t>
            </a:fld>
            <a:endParaRPr lang="en-US" noProof="0" dirty="0"/>
          </a:p>
        </p:txBody>
      </p:sp>
      <p:sp>
        <p:nvSpPr>
          <p:cNvPr id="3" name="Textfeld 1">
            <a:extLst>
              <a:ext uri="{FF2B5EF4-FFF2-40B4-BE49-F238E27FC236}">
                <a16:creationId xmlns:a16="http://schemas.microsoft.com/office/drawing/2014/main" id="{4631FDDE-0FE7-BF4F-4AAD-07F662DF6CCD}"/>
              </a:ext>
            </a:extLst>
          </p:cNvPr>
          <p:cNvSpPr txBox="1"/>
          <p:nvPr/>
        </p:nvSpPr>
        <p:spPr>
          <a:xfrm>
            <a:off x="1007831" y="87494"/>
            <a:ext cx="2038500" cy="170071"/>
          </a:xfrm>
          <a:prstGeom prst="rect">
            <a:avLst/>
          </a:prstGeom>
          <a:noFill/>
        </p:spPr>
        <p:txBody>
          <a:bodyPr wrap="square" rtlCol="0">
            <a:noAutofit/>
          </a:bodyPr>
          <a:lstStyle/>
          <a:p>
            <a:pPr>
              <a:lnSpc>
                <a:spcPts val="1238"/>
              </a:lnSpc>
            </a:pPr>
            <a:r>
              <a:rPr lang="en-US" sz="900" dirty="0">
                <a:solidFill>
                  <a:schemeClr val="bg1"/>
                </a:solidFill>
              </a:rPr>
              <a:t>25/08/2023</a:t>
            </a:r>
          </a:p>
        </p:txBody>
      </p:sp>
      <p:sp>
        <p:nvSpPr>
          <p:cNvPr id="4" name="Doughnut 3">
            <a:extLst>
              <a:ext uri="{FF2B5EF4-FFF2-40B4-BE49-F238E27FC236}">
                <a16:creationId xmlns:a16="http://schemas.microsoft.com/office/drawing/2014/main" id="{7189E207-83B9-293F-6B73-ED66AA2A223B}"/>
              </a:ext>
            </a:extLst>
          </p:cNvPr>
          <p:cNvSpPr/>
          <p:nvPr/>
        </p:nvSpPr>
        <p:spPr>
          <a:xfrm>
            <a:off x="8818581" y="72288"/>
            <a:ext cx="200936" cy="200936"/>
          </a:xfrm>
          <a:prstGeom prst="donut">
            <a:avLst>
              <a:gd name="adj" fmla="val 13617"/>
            </a:avLst>
          </a:prstGeom>
          <a:solidFill>
            <a:schemeClr val="tx1">
              <a:lumMod val="10000"/>
              <a:lumOff val="9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solidFill>
                <a:schemeClr val="tx1"/>
              </a:solidFill>
            </a:endParaRPr>
          </a:p>
        </p:txBody>
      </p:sp>
      <p:pic>
        <p:nvPicPr>
          <p:cNvPr id="8" name="Picture 7" descr="A map of a city&#10;&#10;Description automatically generated">
            <a:extLst>
              <a:ext uri="{FF2B5EF4-FFF2-40B4-BE49-F238E27FC236}">
                <a16:creationId xmlns:a16="http://schemas.microsoft.com/office/drawing/2014/main" id="{71FC26CF-016B-2160-0EB2-EFAD1F3C8962}"/>
              </a:ext>
            </a:extLst>
          </p:cNvPr>
          <p:cNvPicPr>
            <a:picLocks noChangeAspect="1"/>
          </p:cNvPicPr>
          <p:nvPr/>
        </p:nvPicPr>
        <p:blipFill rotWithShape="1">
          <a:blip r:embed="rId2">
            <a:extLst>
              <a:ext uri="{28A0092B-C50C-407E-A947-70E740481C1C}">
                <a14:useLocalDpi xmlns:a14="http://schemas.microsoft.com/office/drawing/2010/main" val="0"/>
              </a:ext>
            </a:extLst>
          </a:blip>
          <a:srcRect t="7761"/>
          <a:stretch/>
        </p:blipFill>
        <p:spPr>
          <a:xfrm>
            <a:off x="3438846" y="411509"/>
            <a:ext cx="5694256" cy="4744275"/>
          </a:xfrm>
          <a:prstGeom prst="rect">
            <a:avLst/>
          </a:prstGeom>
        </p:spPr>
      </p:pic>
      <p:sp>
        <p:nvSpPr>
          <p:cNvPr id="2" name="Titel 1">
            <a:extLst>
              <a:ext uri="{FF2B5EF4-FFF2-40B4-BE49-F238E27FC236}">
                <a16:creationId xmlns:a16="http://schemas.microsoft.com/office/drawing/2014/main" id="{A578E5F9-9555-4E9F-B71C-6DDC6B550F1A}"/>
              </a:ext>
            </a:extLst>
          </p:cNvPr>
          <p:cNvSpPr>
            <a:spLocks noGrp="1"/>
          </p:cNvSpPr>
          <p:nvPr>
            <p:ph type="title"/>
          </p:nvPr>
        </p:nvSpPr>
        <p:spPr>
          <a:xfrm>
            <a:off x="130951" y="520285"/>
            <a:ext cx="8263350" cy="518867"/>
          </a:xfrm>
        </p:spPr>
        <p:txBody>
          <a:bodyPr/>
          <a:lstStyle/>
          <a:p>
            <a:r>
              <a:rPr lang="fr-CH" sz="2800" b="1" dirty="0"/>
              <a:t>Example of </a:t>
            </a:r>
            <a:r>
              <a:rPr lang="fr-CH" sz="2800" b="1" dirty="0" err="1"/>
              <a:t>landscape</a:t>
            </a:r>
            <a:r>
              <a:rPr lang="fr-CH" sz="2800" b="1" dirty="0"/>
              <a:t> </a:t>
            </a:r>
            <a:r>
              <a:rPr lang="fr-CH" sz="2800" b="1" dirty="0" err="1"/>
              <a:t>analysis</a:t>
            </a:r>
            <a:endParaRPr lang="en-US" sz="2800" b="1" dirty="0"/>
          </a:p>
        </p:txBody>
      </p:sp>
      <p:pic>
        <p:nvPicPr>
          <p:cNvPr id="10" name="Picture 9" descr="A map of a neighborhood&#10;&#10;Description automatically generated">
            <a:extLst>
              <a:ext uri="{FF2B5EF4-FFF2-40B4-BE49-F238E27FC236}">
                <a16:creationId xmlns:a16="http://schemas.microsoft.com/office/drawing/2014/main" id="{54C115FA-10FD-BFDA-AA15-F63B364452A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0557" y="2365541"/>
            <a:ext cx="2016224" cy="2052994"/>
          </a:xfrm>
          <a:prstGeom prst="rect">
            <a:avLst/>
          </a:prstGeom>
        </p:spPr>
      </p:pic>
      <p:pic>
        <p:nvPicPr>
          <p:cNvPr id="12" name="Picture 11" descr="A black text and black text&#10;&#10;Description automatically generated with medium confidence">
            <a:extLst>
              <a:ext uri="{FF2B5EF4-FFF2-40B4-BE49-F238E27FC236}">
                <a16:creationId xmlns:a16="http://schemas.microsoft.com/office/drawing/2014/main" id="{A702B140-9349-BF34-0F80-9559E92885D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99904" y="4517461"/>
            <a:ext cx="2111856" cy="594397"/>
          </a:xfrm>
          <a:prstGeom prst="rect">
            <a:avLst/>
          </a:prstGeom>
        </p:spPr>
      </p:pic>
      <p:sp>
        <p:nvSpPr>
          <p:cNvPr id="5" name="Textplatzhalter 4">
            <a:extLst>
              <a:ext uri="{FF2B5EF4-FFF2-40B4-BE49-F238E27FC236}">
                <a16:creationId xmlns:a16="http://schemas.microsoft.com/office/drawing/2014/main" id="{195D39DB-C37E-4734-B1D9-42602654B312}"/>
              </a:ext>
            </a:extLst>
          </p:cNvPr>
          <p:cNvSpPr>
            <a:spLocks noGrp="1"/>
          </p:cNvSpPr>
          <p:nvPr>
            <p:ph type="body" sz="quarter" idx="12"/>
          </p:nvPr>
        </p:nvSpPr>
        <p:spPr>
          <a:xfrm>
            <a:off x="194416" y="1039152"/>
            <a:ext cx="3665329" cy="1316574"/>
          </a:xfrm>
        </p:spPr>
        <p:txBody>
          <a:bodyPr/>
          <a:lstStyle/>
          <a:p>
            <a:pPr>
              <a:lnSpc>
                <a:spcPct val="100000"/>
              </a:lnSpc>
              <a:spcAft>
                <a:spcPts val="600"/>
              </a:spcAft>
            </a:pPr>
            <a:r>
              <a:rPr lang="en-US" b="1" kern="100" dirty="0">
                <a:effectLst/>
                <a:ea typeface="Calibri" panose="020F0502020204030204" pitchFamily="34" charset="0"/>
                <a:cs typeface="Times New Roman" panose="02020603050405020304" pitchFamily="18" charset="0"/>
              </a:rPr>
              <a:t>Understand the challenges</a:t>
            </a:r>
            <a:r>
              <a:rPr lang="en-US" kern="100" dirty="0">
                <a:effectLst/>
                <a:ea typeface="Calibri" panose="020F0502020204030204" pitchFamily="34" charset="0"/>
                <a:cs typeface="Times New Roman" panose="02020603050405020304" pitchFamily="18" charset="0"/>
              </a:rPr>
              <a:t>:</a:t>
            </a:r>
          </a:p>
          <a:p>
            <a:pPr>
              <a:lnSpc>
                <a:spcPct val="100000"/>
              </a:lnSpc>
              <a:spcAft>
                <a:spcPts val="600"/>
              </a:spcAft>
            </a:pPr>
            <a:r>
              <a:rPr lang="en-US" kern="100" dirty="0">
                <a:ea typeface="Calibri" panose="020F0502020204030204" pitchFamily="34" charset="0"/>
                <a:cs typeface="Times New Roman" panose="02020603050405020304" pitchFamily="18" charset="0"/>
              </a:rPr>
              <a:t>- views that would be obstructed</a:t>
            </a:r>
          </a:p>
          <a:p>
            <a:pPr>
              <a:lnSpc>
                <a:spcPct val="100000"/>
              </a:lnSpc>
              <a:spcAft>
                <a:spcPts val="600"/>
              </a:spcAft>
            </a:pPr>
            <a:r>
              <a:rPr lang="en-US" kern="100" dirty="0">
                <a:effectLst/>
                <a:ea typeface="Calibri" panose="020F0502020204030204" pitchFamily="34" charset="0"/>
                <a:cs typeface="Times New Roman" panose="02020603050405020304" pitchFamily="18" charset="0"/>
              </a:rPr>
              <a:t>- visibility of the site from different directions</a:t>
            </a:r>
          </a:p>
          <a:p>
            <a:pPr>
              <a:lnSpc>
                <a:spcPct val="100000"/>
              </a:lnSpc>
              <a:spcAft>
                <a:spcPts val="600"/>
              </a:spcAft>
            </a:pPr>
            <a:r>
              <a:rPr lang="en-US" kern="100" dirty="0">
                <a:ea typeface="Calibri" panose="020F0502020204030204" pitchFamily="34" charset="0"/>
                <a:cs typeface="Times New Roman" panose="02020603050405020304" pitchFamily="18" charset="0"/>
              </a:rPr>
              <a:t>Develop </a:t>
            </a:r>
            <a:r>
              <a:rPr lang="en-US" b="1" kern="100" dirty="0">
                <a:ea typeface="Calibri" panose="020F0502020204030204" pitchFamily="34" charset="0"/>
                <a:cs typeface="Times New Roman" panose="02020603050405020304" pitchFamily="18" charset="0"/>
              </a:rPr>
              <a:t>guidelines for the surface site layout </a:t>
            </a:r>
            <a:r>
              <a:rPr lang="en-US" kern="100" dirty="0">
                <a:ea typeface="Calibri" panose="020F0502020204030204" pitchFamily="34" charset="0"/>
                <a:cs typeface="Times New Roman" panose="02020603050405020304" pitchFamily="18" charset="0"/>
              </a:rPr>
              <a:t>and implementation activities</a:t>
            </a:r>
          </a:p>
          <a:p>
            <a:pPr>
              <a:lnSpc>
                <a:spcPct val="100000"/>
              </a:lnSpc>
              <a:spcAft>
                <a:spcPts val="600"/>
              </a:spcAft>
            </a:pPr>
            <a:endParaRPr lang="en-US" kern="100" dirty="0">
              <a:effectLst/>
              <a:ea typeface="Calibri" panose="020F0502020204030204" pitchFamily="34" charset="0"/>
              <a:cs typeface="Times New Roman" panose="02020603050405020304" pitchFamily="18" charset="0"/>
            </a:endParaRPr>
          </a:p>
          <a:p>
            <a:pPr marL="171450" indent="-171450">
              <a:lnSpc>
                <a:spcPct val="100000"/>
              </a:lnSpc>
              <a:buFont typeface="Arial" panose="020B0604020202020204" pitchFamily="34" charset="0"/>
              <a:buChar char="•"/>
            </a:pPr>
            <a:endParaRPr lang="en-US" kern="100" dirty="0">
              <a:effectLst/>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71362295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EF62B50A-AC39-C6DE-F8FD-1D35205A82AA}"/>
              </a:ext>
            </a:extLst>
          </p:cNvPr>
          <p:cNvSpPr>
            <a:spLocks noGrp="1"/>
          </p:cNvSpPr>
          <p:nvPr>
            <p:ph type="sldNum" sz="quarter" idx="10"/>
          </p:nvPr>
        </p:nvSpPr>
        <p:spPr/>
        <p:txBody>
          <a:bodyPr/>
          <a:lstStyle/>
          <a:p>
            <a:fld id="{88A1DFE4-5FC5-43BD-BB7E-75EAD82B965F}" type="slidenum">
              <a:rPr lang="en-US" noProof="0" smtClean="0"/>
              <a:pPr/>
              <a:t>12</a:t>
            </a:fld>
            <a:endParaRPr lang="en-US" noProof="0" dirty="0"/>
          </a:p>
        </p:txBody>
      </p:sp>
      <p:sp>
        <p:nvSpPr>
          <p:cNvPr id="6" name="Title 5">
            <a:extLst>
              <a:ext uri="{FF2B5EF4-FFF2-40B4-BE49-F238E27FC236}">
                <a16:creationId xmlns:a16="http://schemas.microsoft.com/office/drawing/2014/main" id="{CF773B19-24F5-EA8E-C003-018E97C80063}"/>
              </a:ext>
            </a:extLst>
          </p:cNvPr>
          <p:cNvSpPr>
            <a:spLocks noGrp="1"/>
          </p:cNvSpPr>
          <p:nvPr>
            <p:ph type="title"/>
          </p:nvPr>
        </p:nvSpPr>
        <p:spPr>
          <a:xfrm>
            <a:off x="257449" y="479645"/>
            <a:ext cx="8263350" cy="354355"/>
          </a:xfrm>
        </p:spPr>
        <p:txBody>
          <a:bodyPr/>
          <a:lstStyle/>
          <a:p>
            <a:r>
              <a:rPr lang="en-CH" sz="2400" b="1" dirty="0"/>
              <a:t>Management of the excavated materials: a key topic</a:t>
            </a:r>
          </a:p>
        </p:txBody>
      </p:sp>
      <p:pic>
        <p:nvPicPr>
          <p:cNvPr id="9" name="Picture 8">
            <a:extLst>
              <a:ext uri="{FF2B5EF4-FFF2-40B4-BE49-F238E27FC236}">
                <a16:creationId xmlns:a16="http://schemas.microsoft.com/office/drawing/2014/main" id="{22D92657-3A76-EB8E-F61B-7552F63F95CF}"/>
              </a:ext>
            </a:extLst>
          </p:cNvPr>
          <p:cNvPicPr>
            <a:picLocks noChangeAspect="1"/>
          </p:cNvPicPr>
          <p:nvPr/>
        </p:nvPicPr>
        <p:blipFill>
          <a:blip r:embed="rId2"/>
          <a:stretch>
            <a:fillRect/>
          </a:stretch>
        </p:blipFill>
        <p:spPr>
          <a:xfrm>
            <a:off x="3932617" y="1048608"/>
            <a:ext cx="5211383" cy="3799583"/>
          </a:xfrm>
          <a:prstGeom prst="rect">
            <a:avLst/>
          </a:prstGeom>
        </p:spPr>
      </p:pic>
      <p:sp>
        <p:nvSpPr>
          <p:cNvPr id="7" name="Text Placeholder 6">
            <a:extLst>
              <a:ext uri="{FF2B5EF4-FFF2-40B4-BE49-F238E27FC236}">
                <a16:creationId xmlns:a16="http://schemas.microsoft.com/office/drawing/2014/main" id="{A29D9A2E-CCB0-1587-EA45-C6FA4584F84C}"/>
              </a:ext>
            </a:extLst>
          </p:cNvPr>
          <p:cNvSpPr>
            <a:spLocks noGrp="1"/>
          </p:cNvSpPr>
          <p:nvPr>
            <p:ph type="body" sz="quarter" idx="12"/>
          </p:nvPr>
        </p:nvSpPr>
        <p:spPr>
          <a:xfrm>
            <a:off x="107504" y="1131590"/>
            <a:ext cx="3960440" cy="3434111"/>
          </a:xfrm>
        </p:spPr>
        <p:txBody>
          <a:bodyPr/>
          <a:lstStyle/>
          <a:p>
            <a:pPr marL="285750" indent="-285750">
              <a:buFont typeface="Arial" panose="020B0604020202020204" pitchFamily="34" charset="0"/>
              <a:buChar char="•"/>
            </a:pPr>
            <a:r>
              <a:rPr lang="en-US" dirty="0"/>
              <a:t>Priority : reuse, minimize disposal</a:t>
            </a:r>
          </a:p>
          <a:p>
            <a:pPr marL="534988" lvl="1" indent="-220663">
              <a:buFont typeface="Arial" panose="020B0604020202020204" pitchFamily="34" charset="0"/>
              <a:buChar char="•"/>
              <a:tabLst>
                <a:tab pos="3954463" algn="r"/>
              </a:tabLst>
            </a:pPr>
            <a:r>
              <a:rPr lang="en-US" dirty="0"/>
              <a:t>Feasible disposal concept exists, but is very costly and comes with nuisances</a:t>
            </a:r>
          </a:p>
          <a:p>
            <a:pPr marL="285750" indent="-285750">
              <a:buFont typeface="Arial" panose="020B0604020202020204" pitchFamily="34" charset="0"/>
              <a:buChar char="•"/>
            </a:pPr>
            <a:r>
              <a:rPr lang="en-US" dirty="0"/>
              <a:t>Avoid and reduce transport</a:t>
            </a:r>
          </a:p>
          <a:p>
            <a:pPr marL="534988" lvl="1" indent="-179388">
              <a:buFont typeface="Arial" panose="020B0604020202020204" pitchFamily="34" charset="0"/>
              <a:buChar char="•"/>
              <a:tabLst>
                <a:tab pos="3954463" algn="r"/>
              </a:tabLst>
            </a:pPr>
            <a:r>
              <a:rPr lang="en-US" b="0" dirty="0"/>
              <a:t>In particular with trucks</a:t>
            </a:r>
          </a:p>
          <a:p>
            <a:pPr marL="285750" indent="-285750">
              <a:buFont typeface="Arial" panose="020B0604020202020204" pitchFamily="34" charset="0"/>
              <a:buChar char="•"/>
            </a:pPr>
            <a:r>
              <a:rPr lang="en-US" b="0" dirty="0" err="1"/>
              <a:t>Industrialisation</a:t>
            </a:r>
            <a:r>
              <a:rPr lang="en-US" b="0" dirty="0"/>
              <a:t> of re-use pathways according to available resources</a:t>
            </a:r>
            <a:endParaRPr lang="en-US" dirty="0"/>
          </a:p>
          <a:p>
            <a:pPr marL="446088" lvl="1" indent="-134938">
              <a:buFont typeface="Arial" panose="020B0604020202020204" pitchFamily="34" charset="0"/>
              <a:buChar char="•"/>
              <a:tabLst>
                <a:tab pos="3954463" algn="r"/>
              </a:tabLst>
            </a:pPr>
            <a:r>
              <a:rPr lang="en-US" dirty="0"/>
              <a:t>Value creation for agriculture and reforestation</a:t>
            </a:r>
          </a:p>
          <a:p>
            <a:pPr marL="446088" lvl="1" indent="-134938">
              <a:buFont typeface="Arial" panose="020B0604020202020204" pitchFamily="34" charset="0"/>
              <a:buChar char="•"/>
              <a:tabLst>
                <a:tab pos="3954463" algn="r"/>
              </a:tabLst>
            </a:pPr>
            <a:r>
              <a:rPr lang="en-US" dirty="0"/>
              <a:t>Improvement of acid and polluted plots</a:t>
            </a:r>
          </a:p>
          <a:p>
            <a:pPr marL="446088" lvl="1" indent="-134938">
              <a:buFont typeface="Arial" panose="020B0604020202020204" pitchFamily="34" charset="0"/>
              <a:buChar char="•"/>
              <a:tabLst>
                <a:tab pos="3954463" algn="r"/>
              </a:tabLst>
            </a:pPr>
            <a:r>
              <a:rPr lang="en-US" dirty="0"/>
              <a:t>Recovery of wastelands</a:t>
            </a:r>
          </a:p>
          <a:p>
            <a:pPr marL="446088" lvl="1" indent="-134938">
              <a:buFont typeface="Arial" panose="020B0604020202020204" pitchFamily="34" charset="0"/>
              <a:buChar char="•"/>
              <a:tabLst>
                <a:tab pos="3954463" algn="r"/>
              </a:tabLst>
            </a:pPr>
            <a:r>
              <a:rPr lang="en-US" dirty="0"/>
              <a:t>Use as construction materials within the project</a:t>
            </a:r>
            <a:br>
              <a:rPr lang="en-US" dirty="0"/>
            </a:br>
            <a:r>
              <a:rPr lang="en-US" dirty="0"/>
              <a:t>(e.g. compressed blocks)</a:t>
            </a:r>
          </a:p>
        </p:txBody>
      </p:sp>
    </p:spTree>
    <p:extLst>
      <p:ext uri="{BB962C8B-B14F-4D97-AF65-F5344CB8AC3E}">
        <p14:creationId xmlns:p14="http://schemas.microsoft.com/office/powerpoint/2010/main" val="84642975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D0FD0C14-0F8E-7246-BAFA-F2501B459A06}"/>
              </a:ext>
            </a:extLst>
          </p:cNvPr>
          <p:cNvSpPr>
            <a:spLocks noGrp="1"/>
          </p:cNvSpPr>
          <p:nvPr>
            <p:ph type="sldNum" sz="quarter" idx="10"/>
          </p:nvPr>
        </p:nvSpPr>
        <p:spPr/>
        <p:txBody>
          <a:bodyPr/>
          <a:lstStyle/>
          <a:p>
            <a:fld id="{88A1DFE4-5FC5-43BD-BB7E-75EAD82B965F}" type="slidenum">
              <a:rPr lang="en-US" noProof="0" smtClean="0"/>
              <a:pPr/>
              <a:t>13</a:t>
            </a:fld>
            <a:endParaRPr lang="en-US" noProof="0" dirty="0"/>
          </a:p>
        </p:txBody>
      </p:sp>
      <p:sp>
        <p:nvSpPr>
          <p:cNvPr id="15" name="Title 14">
            <a:extLst>
              <a:ext uri="{FF2B5EF4-FFF2-40B4-BE49-F238E27FC236}">
                <a16:creationId xmlns:a16="http://schemas.microsoft.com/office/drawing/2014/main" id="{BEFC37BA-C6C2-4647-A8B5-5E96801B1A7D}"/>
              </a:ext>
            </a:extLst>
          </p:cNvPr>
          <p:cNvSpPr>
            <a:spLocks noGrp="1"/>
          </p:cNvSpPr>
          <p:nvPr>
            <p:ph type="title"/>
          </p:nvPr>
        </p:nvSpPr>
        <p:spPr>
          <a:xfrm>
            <a:off x="200262" y="516258"/>
            <a:ext cx="8500938" cy="508050"/>
          </a:xfrm>
        </p:spPr>
        <p:txBody>
          <a:bodyPr/>
          <a:lstStyle/>
          <a:p>
            <a:r>
              <a:rPr lang="en-CH" dirty="0"/>
              <a:t>MATEX Open Innovation Example</a:t>
            </a:r>
          </a:p>
        </p:txBody>
      </p:sp>
      <p:sp>
        <p:nvSpPr>
          <p:cNvPr id="18" name="Text Placeholder 15">
            <a:extLst>
              <a:ext uri="{FF2B5EF4-FFF2-40B4-BE49-F238E27FC236}">
                <a16:creationId xmlns:a16="http://schemas.microsoft.com/office/drawing/2014/main" id="{91DC4624-6FA7-D14D-AC1C-8F83006DC189}"/>
              </a:ext>
            </a:extLst>
          </p:cNvPr>
          <p:cNvSpPr txBox="1">
            <a:spLocks/>
          </p:cNvSpPr>
          <p:nvPr/>
        </p:nvSpPr>
        <p:spPr>
          <a:xfrm>
            <a:off x="200262" y="1024308"/>
            <a:ext cx="4716909" cy="4038758"/>
          </a:xfrm>
          <a:prstGeom prst="rect">
            <a:avLst/>
          </a:prstGeom>
        </p:spPr>
        <p:txBody>
          <a:bodyPr vert="horz" lIns="91440" tIns="45720" rIns="91440" bIns="45720" rtlCol="0">
            <a:noAutofit/>
          </a:bodyPr>
          <a:lstStyle>
            <a:lvl1pPr marL="0" indent="0" algn="l" defTabSz="685800" rtl="0" eaLnBrk="1" latinLnBrk="0" hangingPunct="1">
              <a:lnSpc>
                <a:spcPts val="1388"/>
              </a:lnSpc>
              <a:spcBef>
                <a:spcPts val="1388"/>
              </a:spcBef>
              <a:buFont typeface="Arial" panose="020B0604020202020204" pitchFamily="34" charset="0"/>
              <a:buNone/>
              <a:defRPr sz="1400" b="1" kern="1200">
                <a:solidFill>
                  <a:schemeClr val="tx1"/>
                </a:solidFill>
                <a:latin typeface="+mn-lt"/>
                <a:ea typeface="+mn-ea"/>
                <a:cs typeface="+mn-cs"/>
              </a:defRPr>
            </a:lvl1pPr>
            <a:lvl2pPr marL="472500" indent="0" algn="l" defTabSz="685800" rtl="0" eaLnBrk="1" latinLnBrk="0" hangingPunct="1">
              <a:lnSpc>
                <a:spcPts val="1388"/>
              </a:lnSpc>
              <a:spcBef>
                <a:spcPts val="0"/>
              </a:spcBef>
              <a:buFont typeface="Arial" panose="020B0604020202020204" pitchFamily="34" charset="0"/>
              <a:buNone/>
              <a:tabLst>
                <a:tab pos="3955500" algn="r"/>
              </a:tabLst>
              <a:defRPr sz="1200" kern="1200">
                <a:solidFill>
                  <a:schemeClr val="tx1"/>
                </a:solidFill>
                <a:latin typeface="+mn-lt"/>
                <a:ea typeface="+mn-ea"/>
                <a:cs typeface="+mn-cs"/>
              </a:defRPr>
            </a:lvl2pPr>
            <a:lvl3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3pPr>
            <a:lvl4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4pPr>
            <a:lvl5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nSpc>
                <a:spcPct val="100000"/>
              </a:lnSpc>
            </a:pPr>
            <a:r>
              <a:rPr lang="en-CH" b="0" dirty="0"/>
              <a:t>”</a:t>
            </a:r>
            <a:r>
              <a:rPr lang="en-CH" dirty="0"/>
              <a:t>Mining the Future</a:t>
            </a:r>
            <a:r>
              <a:rPr lang="en-CH" b="0" baseline="30000" dirty="0"/>
              <a:t>®</a:t>
            </a:r>
            <a:r>
              <a:rPr lang="en-CH" b="0" dirty="0"/>
              <a:t>” competition carried out</a:t>
            </a:r>
            <a:br>
              <a:rPr lang="en-CH" b="0" dirty="0"/>
            </a:br>
            <a:r>
              <a:rPr lang="en-CH" b="0" dirty="0"/>
              <a:t>in the frame of the FCCIS H2020 project revealed a number of credible processes and technologies to</a:t>
            </a:r>
          </a:p>
          <a:p>
            <a:pPr marL="285750" indent="-285750">
              <a:lnSpc>
                <a:spcPct val="100000"/>
              </a:lnSpc>
              <a:buFont typeface="Arial" panose="020B0604020202020204" pitchFamily="34" charset="0"/>
              <a:buChar char="•"/>
            </a:pPr>
            <a:r>
              <a:rPr lang="en-GB" b="0" dirty="0"/>
              <a:t>D</a:t>
            </a:r>
            <a:r>
              <a:rPr lang="en-CH" b="0" dirty="0"/>
              <a:t>evelop approaches to </a:t>
            </a:r>
            <a:r>
              <a:rPr lang="en-CH" dirty="0"/>
              <a:t>manage the 8 million m</a:t>
            </a:r>
            <a:r>
              <a:rPr lang="en-CH" baseline="30000" dirty="0"/>
              <a:t>3</a:t>
            </a:r>
            <a:r>
              <a:rPr lang="en-CH" dirty="0"/>
              <a:t> </a:t>
            </a:r>
            <a:r>
              <a:rPr lang="en-CH" b="0" dirty="0"/>
              <a:t>of materials once excavated (</a:t>
            </a:r>
            <a:r>
              <a:rPr lang="en-GB" b="0" dirty="0" err="1"/>
              <a:t>foisonné</a:t>
            </a:r>
            <a:r>
              <a:rPr lang="en-CH" b="0" dirty="0"/>
              <a:t>) and</a:t>
            </a:r>
          </a:p>
          <a:p>
            <a:pPr marL="285750" indent="-285750">
              <a:lnSpc>
                <a:spcPct val="100000"/>
              </a:lnSpc>
              <a:buFont typeface="Arial" panose="020B0604020202020204" pitchFamily="34" charset="0"/>
              <a:buChar char="•"/>
            </a:pPr>
            <a:r>
              <a:rPr lang="en-CH" b="0" dirty="0"/>
              <a:t>contribute in meaningful and relevant ways to the </a:t>
            </a:r>
            <a:r>
              <a:rPr lang="en-CH" dirty="0"/>
              <a:t>ever critical issue in Europe of disposing (waste) excavated materials </a:t>
            </a:r>
            <a:r>
              <a:rPr lang="en-CH" b="0" dirty="0"/>
              <a:t>from construction projects.</a:t>
            </a:r>
          </a:p>
          <a:p>
            <a:pPr>
              <a:lnSpc>
                <a:spcPct val="100000"/>
              </a:lnSpc>
            </a:pPr>
            <a:r>
              <a:rPr lang="en-CH" b="0" dirty="0"/>
              <a:t>A consortium with academic &amp; industrial partners is built to provide tangible evidence with a multi-year agricultural trial </a:t>
            </a:r>
            <a:r>
              <a:rPr lang="en-CH" dirty="0"/>
              <a:t>on 10’000 m</a:t>
            </a:r>
            <a:r>
              <a:rPr lang="en-CH" baseline="30000" dirty="0"/>
              <a:t>2</a:t>
            </a:r>
            <a:r>
              <a:rPr lang="en-CH" dirty="0"/>
              <a:t> at LHC P5 in Cessy</a:t>
            </a:r>
            <a:r>
              <a:rPr lang="en-CH" b="0" dirty="0"/>
              <a:t> to</a:t>
            </a:r>
            <a:br>
              <a:rPr lang="en-CH" b="0" dirty="0"/>
            </a:br>
            <a:r>
              <a:rPr lang="en-CH" b="0" dirty="0"/>
              <a:t>- convert </a:t>
            </a:r>
            <a:r>
              <a:rPr lang="en-CH" dirty="0"/>
              <a:t>molasse to arable soil</a:t>
            </a:r>
            <a:r>
              <a:rPr lang="en-CH" b="0" dirty="0"/>
              <a:t>,</a:t>
            </a:r>
            <a:br>
              <a:rPr lang="en-CH" b="0" dirty="0"/>
            </a:br>
            <a:r>
              <a:rPr lang="en-CH" b="0" dirty="0"/>
              <a:t>- </a:t>
            </a:r>
            <a:r>
              <a:rPr lang="en-CH" dirty="0"/>
              <a:t>promote reforestation </a:t>
            </a:r>
            <a:r>
              <a:rPr lang="en-CH" b="0" dirty="0"/>
              <a:t>with climate fit trees and</a:t>
            </a:r>
            <a:br>
              <a:rPr lang="en-CH" b="0" dirty="0"/>
            </a:br>
            <a:r>
              <a:rPr lang="en-CH" b="0" dirty="0"/>
              <a:t>- </a:t>
            </a:r>
            <a:r>
              <a:rPr lang="en-CH" dirty="0"/>
              <a:t>reduce the carbon footprint </a:t>
            </a:r>
            <a:r>
              <a:rPr lang="en-CH" b="0" dirty="0"/>
              <a:t>of construction projects</a:t>
            </a:r>
            <a:br>
              <a:rPr lang="en-CH" b="0" dirty="0"/>
            </a:br>
            <a:r>
              <a:rPr lang="en-CH" b="0" dirty="0"/>
              <a:t>- </a:t>
            </a:r>
            <a:r>
              <a:rPr lang="en-CH" dirty="0"/>
              <a:t>bring quality assured processes to market</a:t>
            </a:r>
          </a:p>
        </p:txBody>
      </p:sp>
      <p:pic>
        <p:nvPicPr>
          <p:cNvPr id="8" name="Image 16">
            <a:extLst>
              <a:ext uri="{FF2B5EF4-FFF2-40B4-BE49-F238E27FC236}">
                <a16:creationId xmlns:a16="http://schemas.microsoft.com/office/drawing/2014/main" id="{9E3500F8-F404-8290-B2B6-EE9817942DF9}"/>
              </a:ext>
            </a:extLst>
          </p:cNvPr>
          <p:cNvPicPr>
            <a:picLocks noChangeAspect="1"/>
          </p:cNvPicPr>
          <p:nvPr/>
        </p:nvPicPr>
        <p:blipFill rotWithShape="1">
          <a:blip r:embed="rId2">
            <a:extLst>
              <a:ext uri="{28A0092B-C50C-407E-A947-70E740481C1C}">
                <a14:useLocalDpi xmlns:a14="http://schemas.microsoft.com/office/drawing/2010/main" val="0"/>
              </a:ext>
            </a:extLst>
          </a:blip>
          <a:srcRect l="25806" r="15689" b="-1"/>
          <a:stretch/>
        </p:blipFill>
        <p:spPr>
          <a:xfrm flipH="1">
            <a:off x="5579382" y="573832"/>
            <a:ext cx="3564618" cy="4569668"/>
          </a:xfrm>
          <a:custGeom>
            <a:avLst/>
            <a:gdLst/>
            <a:ahLst/>
            <a:cxnLst/>
            <a:rect l="l" t="t" r="r" b="b"/>
            <a:pathLst>
              <a:path w="3564638" h="4569668">
                <a:moveTo>
                  <a:pt x="640080" y="0"/>
                </a:moveTo>
                <a:cubicBezTo>
                  <a:pt x="2255269" y="0"/>
                  <a:pt x="3564638" y="1309369"/>
                  <a:pt x="3564638" y="2924558"/>
                </a:cubicBezTo>
                <a:cubicBezTo>
                  <a:pt x="3564638" y="3530254"/>
                  <a:pt x="3380508" y="4092944"/>
                  <a:pt x="3065170" y="4559707"/>
                </a:cubicBezTo>
                <a:lnTo>
                  <a:pt x="3057720" y="4569668"/>
                </a:lnTo>
                <a:lnTo>
                  <a:pt x="0" y="4569668"/>
                </a:lnTo>
                <a:lnTo>
                  <a:pt x="0" y="72448"/>
                </a:lnTo>
                <a:lnTo>
                  <a:pt x="50679" y="59417"/>
                </a:lnTo>
                <a:cubicBezTo>
                  <a:pt x="241061" y="20459"/>
                  <a:pt x="438181" y="0"/>
                  <a:pt x="640080" y="0"/>
                </a:cubicBezTo>
                <a:close/>
              </a:path>
            </a:pathLst>
          </a:custGeom>
        </p:spPr>
      </p:pic>
      <p:pic>
        <p:nvPicPr>
          <p:cNvPr id="7" name="Grafik 5">
            <a:extLst>
              <a:ext uri="{FF2B5EF4-FFF2-40B4-BE49-F238E27FC236}">
                <a16:creationId xmlns:a16="http://schemas.microsoft.com/office/drawing/2014/main" id="{917FEB0B-A376-46B4-29EB-8A3E0C0B1EAC}"/>
              </a:ext>
            </a:extLst>
          </p:cNvPr>
          <p:cNvPicPr>
            <a:picLocks noChangeAspect="1"/>
          </p:cNvPicPr>
          <p:nvPr/>
        </p:nvPicPr>
        <p:blipFill rotWithShape="1">
          <a:blip r:embed="rId3">
            <a:extLst>
              <a:ext uri="{28A0092B-C50C-407E-A947-70E740481C1C}">
                <a14:useLocalDpi xmlns:a14="http://schemas.microsoft.com/office/drawing/2010/main" val="0"/>
              </a:ext>
            </a:extLst>
          </a:blip>
          <a:srcRect l="489" t="1408" r="58221" b="40550"/>
          <a:stretch/>
        </p:blipFill>
        <p:spPr>
          <a:xfrm>
            <a:off x="4859167" y="1024308"/>
            <a:ext cx="2584502" cy="1843915"/>
          </a:xfrm>
          <a:prstGeom prst="rect">
            <a:avLst/>
          </a:prstGeom>
          <a:ln>
            <a:noFill/>
          </a:ln>
          <a:effectLst>
            <a:outerShdw blurRad="292100" dist="139700" dir="2700000" algn="tl" rotWithShape="0">
              <a:srgbClr val="333333">
                <a:alpha val="65000"/>
              </a:srgbClr>
            </a:outerShdw>
          </a:effectLst>
        </p:spPr>
      </p:pic>
      <p:sp>
        <p:nvSpPr>
          <p:cNvPr id="9" name="TextBox 8">
            <a:extLst>
              <a:ext uri="{FF2B5EF4-FFF2-40B4-BE49-F238E27FC236}">
                <a16:creationId xmlns:a16="http://schemas.microsoft.com/office/drawing/2014/main" id="{7BDD021C-804A-50E3-B1CF-CAFF6EE7CB12}"/>
              </a:ext>
            </a:extLst>
          </p:cNvPr>
          <p:cNvSpPr txBox="1"/>
          <p:nvPr/>
        </p:nvSpPr>
        <p:spPr>
          <a:xfrm>
            <a:off x="5943599" y="3517248"/>
            <a:ext cx="3000139" cy="1484702"/>
          </a:xfrm>
          <a:prstGeom prst="rect">
            <a:avLst/>
          </a:prstGeom>
          <a:noFill/>
        </p:spPr>
        <p:txBody>
          <a:bodyPr wrap="square" rtlCol="0">
            <a:spAutoFit/>
          </a:bodyPr>
          <a:lstStyle/>
          <a:p>
            <a:pPr algn="l">
              <a:lnSpc>
                <a:spcPts val="3700"/>
              </a:lnSpc>
            </a:pPr>
            <a:r>
              <a:rPr lang="en-CH" sz="3000" dirty="0">
                <a:ln>
                  <a:solidFill>
                    <a:schemeClr val="tx1"/>
                  </a:solidFill>
                </a:ln>
                <a:solidFill>
                  <a:schemeClr val="bg1"/>
                </a:solidFill>
                <a:effectLst>
                  <a:outerShdw blurRad="50800" dist="38100" dir="2700000" algn="tl" rotWithShape="0">
                    <a:prstClr val="black">
                      <a:alpha val="40000"/>
                    </a:prstClr>
                  </a:outerShdw>
                </a:effectLst>
              </a:rPr>
              <a:t>Accelerated soil transformation with funghi</a:t>
            </a:r>
          </a:p>
        </p:txBody>
      </p:sp>
    </p:spTree>
    <p:extLst>
      <p:ext uri="{BB962C8B-B14F-4D97-AF65-F5344CB8AC3E}">
        <p14:creationId xmlns:p14="http://schemas.microsoft.com/office/powerpoint/2010/main" val="337586039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platzhalter 4">
            <a:extLst>
              <a:ext uri="{FF2B5EF4-FFF2-40B4-BE49-F238E27FC236}">
                <a16:creationId xmlns:a16="http://schemas.microsoft.com/office/drawing/2014/main" id="{195D39DB-C37E-4734-B1D9-42602654B312}"/>
              </a:ext>
            </a:extLst>
          </p:cNvPr>
          <p:cNvSpPr>
            <a:spLocks noGrp="1"/>
          </p:cNvSpPr>
          <p:nvPr>
            <p:ph type="body" sz="quarter" idx="12"/>
          </p:nvPr>
        </p:nvSpPr>
        <p:spPr>
          <a:xfrm>
            <a:off x="171367" y="950357"/>
            <a:ext cx="5120713" cy="1549385"/>
          </a:xfrm>
        </p:spPr>
        <p:txBody>
          <a:bodyPr/>
          <a:lstStyle/>
          <a:p>
            <a:pPr marL="171450" indent="-171450">
              <a:buFont typeface="Arial" panose="020B0604020202020204" pitchFamily="34" charset="0"/>
              <a:buChar char="•"/>
            </a:pPr>
            <a:r>
              <a:rPr lang="en-US" b="1" kern="100" dirty="0">
                <a:effectLst/>
                <a:ea typeface="Calibri" panose="020F0502020204030204" pitchFamily="34" charset="0"/>
                <a:cs typeface="Times New Roman" panose="02020603050405020304" pitchFamily="18" charset="0"/>
              </a:rPr>
              <a:t>Agricultural study considering the </a:t>
            </a:r>
            <a:r>
              <a:rPr lang="en-US" b="1" kern="100" dirty="0" err="1">
                <a:effectLst/>
                <a:ea typeface="Calibri" panose="020F0502020204030204" pitchFamily="34" charset="0"/>
                <a:cs typeface="Times New Roman" panose="02020603050405020304" pitchFamily="18" charset="0"/>
              </a:rPr>
              <a:t>french</a:t>
            </a:r>
            <a:r>
              <a:rPr lang="en-US" b="1" kern="100" dirty="0">
                <a:effectLst/>
                <a:ea typeface="Calibri" panose="020F0502020204030204" pitchFamily="34" charset="0"/>
                <a:cs typeface="Times New Roman" panose="02020603050405020304" pitchFamily="18" charset="0"/>
              </a:rPr>
              <a:t> regulatory framework</a:t>
            </a:r>
          </a:p>
          <a:p>
            <a:pPr marL="414450" lvl="1" indent="-171450"/>
            <a:r>
              <a:rPr lang="en-US" kern="100" dirty="0">
                <a:effectLst/>
                <a:ea typeface="Calibri" panose="020F0502020204030204" pitchFamily="34" charset="0"/>
                <a:cs typeface="Times New Roman" panose="02020603050405020304" pitchFamily="18" charset="0"/>
              </a:rPr>
              <a:t>« Pilot » carried out in </a:t>
            </a:r>
            <a:r>
              <a:rPr lang="en-US" kern="100" dirty="0" err="1">
                <a:effectLst/>
                <a:ea typeface="Calibri" panose="020F0502020204030204" pitchFamily="34" charset="0"/>
                <a:cs typeface="Times New Roman" panose="02020603050405020304" pitchFamily="18" charset="0"/>
              </a:rPr>
              <a:t>Nangy</a:t>
            </a:r>
            <a:endParaRPr lang="en-US" kern="100" dirty="0">
              <a:ea typeface="Calibri" panose="020F0502020204030204" pitchFamily="34" charset="0"/>
              <a:cs typeface="Times New Roman" panose="02020603050405020304" pitchFamily="18" charset="0"/>
            </a:endParaRPr>
          </a:p>
          <a:p>
            <a:pPr marL="171450" indent="-171450">
              <a:buFont typeface="Arial" panose="020B0604020202020204" pitchFamily="34" charset="0"/>
              <a:buChar char="•"/>
            </a:pPr>
            <a:r>
              <a:rPr lang="en-US" b="1" kern="100" dirty="0">
                <a:effectLst/>
                <a:ea typeface="Calibri" panose="020F0502020204030204" pitchFamily="34" charset="0"/>
                <a:cs typeface="Times New Roman" panose="02020603050405020304" pitchFamily="18" charset="0"/>
              </a:rPr>
              <a:t>Soil quality analysis, wetland zone analysis</a:t>
            </a:r>
            <a:endParaRPr lang="en-US" b="1" kern="100" dirty="0">
              <a:ea typeface="Calibri" panose="020F0502020204030204" pitchFamily="34" charset="0"/>
              <a:cs typeface="Times New Roman" panose="02020603050405020304" pitchFamily="18" charset="0"/>
            </a:endParaRPr>
          </a:p>
          <a:p>
            <a:pPr marL="171450" indent="-171450">
              <a:buFont typeface="Arial" panose="020B0604020202020204" pitchFamily="34" charset="0"/>
              <a:buChar char="•"/>
            </a:pPr>
            <a:r>
              <a:rPr lang="en-US" b="1" kern="100" dirty="0">
                <a:effectLst/>
                <a:ea typeface="Calibri" panose="020F0502020204030204" pitchFamily="34" charset="0"/>
                <a:cs typeface="Times New Roman" panose="02020603050405020304" pitchFamily="18" charset="0"/>
              </a:rPr>
              <a:t>To determine</a:t>
            </a:r>
          </a:p>
          <a:p>
            <a:pPr marL="414450" lvl="1" indent="-171450"/>
            <a:r>
              <a:rPr lang="en-US" u="sng" kern="100" dirty="0">
                <a:ea typeface="Calibri" panose="020F0502020204030204" pitchFamily="34" charset="0"/>
                <a:cs typeface="Times New Roman" panose="02020603050405020304" pitchFamily="18" charset="0"/>
              </a:rPr>
              <a:t>Value of the plots consumed</a:t>
            </a:r>
          </a:p>
          <a:p>
            <a:pPr marL="414450" lvl="1" indent="-171450"/>
            <a:r>
              <a:rPr lang="en-US" u="sng" kern="100" dirty="0">
                <a:effectLst/>
                <a:ea typeface="Calibri" panose="020F0502020204030204" pitchFamily="34" charset="0"/>
                <a:cs typeface="Times New Roman" panose="02020603050405020304" pitchFamily="18" charset="0"/>
              </a:rPr>
              <a:t>Quantification of economic loss</a:t>
            </a:r>
          </a:p>
          <a:p>
            <a:pPr marL="414450" lvl="1" indent="-171450"/>
            <a:r>
              <a:rPr lang="en-US" kern="100" dirty="0">
                <a:ea typeface="Calibri" panose="020F0502020204030204" pitchFamily="34" charset="0"/>
                <a:cs typeface="Times New Roman" panose="02020603050405020304" pitchFamily="18" charset="0"/>
              </a:rPr>
              <a:t>Agricultural spaces that can</a:t>
            </a:r>
            <a:br>
              <a:rPr lang="en-US" kern="100" dirty="0">
                <a:ea typeface="Calibri" panose="020F0502020204030204" pitchFamily="34" charset="0"/>
                <a:cs typeface="Times New Roman" panose="02020603050405020304" pitchFamily="18" charset="0"/>
              </a:rPr>
            </a:br>
            <a:r>
              <a:rPr lang="en-US" kern="100" dirty="0">
                <a:ea typeface="Calibri" panose="020F0502020204030204" pitchFamily="34" charset="0"/>
                <a:cs typeface="Times New Roman" panose="02020603050405020304" pitchFamily="18" charset="0"/>
              </a:rPr>
              <a:t>be improved with treated</a:t>
            </a:r>
            <a:br>
              <a:rPr lang="en-US" kern="100" dirty="0">
                <a:ea typeface="Calibri" panose="020F0502020204030204" pitchFamily="34" charset="0"/>
                <a:cs typeface="Times New Roman" panose="02020603050405020304" pitchFamily="18" charset="0"/>
              </a:rPr>
            </a:br>
            <a:r>
              <a:rPr lang="en-US" kern="100" dirty="0">
                <a:ea typeface="Calibri" panose="020F0502020204030204" pitchFamily="34" charset="0"/>
                <a:cs typeface="Times New Roman" panose="02020603050405020304" pitchFamily="18" charset="0"/>
              </a:rPr>
              <a:t>excavated materials</a:t>
            </a:r>
          </a:p>
          <a:p>
            <a:pPr marL="414450" lvl="1" indent="-171450"/>
            <a:r>
              <a:rPr lang="en-US" kern="100" dirty="0">
                <a:effectLst/>
                <a:ea typeface="Calibri" panose="020F0502020204030204" pitchFamily="34" charset="0"/>
                <a:cs typeface="Times New Roman" panose="02020603050405020304" pitchFamily="18" charset="0"/>
              </a:rPr>
              <a:t>Work ongoing and </a:t>
            </a:r>
            <a:br>
              <a:rPr lang="en-US" kern="100" dirty="0">
                <a:effectLst/>
                <a:ea typeface="Calibri" panose="020F0502020204030204" pitchFamily="34" charset="0"/>
                <a:cs typeface="Times New Roman" panose="02020603050405020304" pitchFamily="18" charset="0"/>
              </a:rPr>
            </a:br>
            <a:r>
              <a:rPr lang="en-US" kern="100" dirty="0">
                <a:effectLst/>
                <a:ea typeface="Calibri" panose="020F0502020204030204" pitchFamily="34" charset="0"/>
                <a:cs typeface="Times New Roman" panose="02020603050405020304" pitchFamily="18" charset="0"/>
              </a:rPr>
              <a:t>to be completed this year</a:t>
            </a:r>
          </a:p>
          <a:p>
            <a:endParaRPr lang="en-US" kern="100" dirty="0">
              <a:effectLst/>
              <a:ea typeface="Calibri" panose="020F0502020204030204" pitchFamily="34" charset="0"/>
              <a:cs typeface="Times New Roman" panose="02020603050405020304" pitchFamily="18" charset="0"/>
            </a:endParaRPr>
          </a:p>
          <a:p>
            <a:endParaRPr lang="en-US" kern="100" dirty="0">
              <a:effectLst/>
              <a:ea typeface="Calibri" panose="020F0502020204030204" pitchFamily="34" charset="0"/>
              <a:cs typeface="Times New Roman" panose="02020603050405020304" pitchFamily="18" charset="0"/>
            </a:endParaRPr>
          </a:p>
        </p:txBody>
      </p:sp>
      <p:sp>
        <p:nvSpPr>
          <p:cNvPr id="2" name="Titel 1">
            <a:extLst>
              <a:ext uri="{FF2B5EF4-FFF2-40B4-BE49-F238E27FC236}">
                <a16:creationId xmlns:a16="http://schemas.microsoft.com/office/drawing/2014/main" id="{A578E5F9-9555-4E9F-B71C-6DDC6B550F1A}"/>
              </a:ext>
            </a:extLst>
          </p:cNvPr>
          <p:cNvSpPr>
            <a:spLocks noGrp="1"/>
          </p:cNvSpPr>
          <p:nvPr>
            <p:ph type="title"/>
          </p:nvPr>
        </p:nvSpPr>
        <p:spPr>
          <a:xfrm>
            <a:off x="109220" y="493417"/>
            <a:ext cx="4678803" cy="456940"/>
          </a:xfrm>
        </p:spPr>
        <p:txBody>
          <a:bodyPr/>
          <a:lstStyle/>
          <a:p>
            <a:r>
              <a:rPr lang="en-US" sz="2800" b="1" dirty="0"/>
              <a:t>Agronomic studies</a:t>
            </a:r>
          </a:p>
        </p:txBody>
      </p:sp>
      <p:sp>
        <p:nvSpPr>
          <p:cNvPr id="16" name="Foliennummernplatzhalter 1">
            <a:extLst>
              <a:ext uri="{FF2B5EF4-FFF2-40B4-BE49-F238E27FC236}">
                <a16:creationId xmlns:a16="http://schemas.microsoft.com/office/drawing/2014/main" id="{4AB9C90A-F58F-D248-A269-E4C0242D0611}"/>
              </a:ext>
            </a:extLst>
          </p:cNvPr>
          <p:cNvSpPr>
            <a:spLocks noGrp="1"/>
          </p:cNvSpPr>
          <p:nvPr>
            <p:ph type="sldNum" sz="quarter" idx="10"/>
          </p:nvPr>
        </p:nvSpPr>
        <p:spPr>
          <a:xfrm>
            <a:off x="8745300" y="97423"/>
            <a:ext cx="289479" cy="170071"/>
          </a:xfrm>
        </p:spPr>
        <p:txBody>
          <a:bodyPr/>
          <a:lstStyle/>
          <a:p>
            <a:fld id="{88A1DFE4-5FC5-43BD-BB7E-75EAD82B965F}" type="slidenum">
              <a:rPr lang="en-US" noProof="0" smtClean="0"/>
              <a:pPr/>
              <a:t>14</a:t>
            </a:fld>
            <a:endParaRPr lang="en-US" noProof="0" dirty="0"/>
          </a:p>
        </p:txBody>
      </p:sp>
      <p:sp>
        <p:nvSpPr>
          <p:cNvPr id="3" name="Textfeld 1">
            <a:extLst>
              <a:ext uri="{FF2B5EF4-FFF2-40B4-BE49-F238E27FC236}">
                <a16:creationId xmlns:a16="http://schemas.microsoft.com/office/drawing/2014/main" id="{4631FDDE-0FE7-BF4F-4AAD-07F662DF6CCD}"/>
              </a:ext>
            </a:extLst>
          </p:cNvPr>
          <p:cNvSpPr txBox="1"/>
          <p:nvPr/>
        </p:nvSpPr>
        <p:spPr>
          <a:xfrm>
            <a:off x="1007831" y="87494"/>
            <a:ext cx="2038500" cy="170071"/>
          </a:xfrm>
          <a:prstGeom prst="rect">
            <a:avLst/>
          </a:prstGeom>
          <a:noFill/>
        </p:spPr>
        <p:txBody>
          <a:bodyPr wrap="square" rtlCol="0">
            <a:noAutofit/>
          </a:bodyPr>
          <a:lstStyle/>
          <a:p>
            <a:pPr>
              <a:lnSpc>
                <a:spcPts val="1238"/>
              </a:lnSpc>
            </a:pPr>
            <a:r>
              <a:rPr lang="en-US" sz="900" dirty="0">
                <a:solidFill>
                  <a:schemeClr val="bg1"/>
                </a:solidFill>
              </a:rPr>
              <a:t>25/08/2023</a:t>
            </a:r>
          </a:p>
        </p:txBody>
      </p:sp>
      <p:pic>
        <p:nvPicPr>
          <p:cNvPr id="11" name="Picture 10">
            <a:extLst>
              <a:ext uri="{FF2B5EF4-FFF2-40B4-BE49-F238E27FC236}">
                <a16:creationId xmlns:a16="http://schemas.microsoft.com/office/drawing/2014/main" id="{7C5F96C8-C359-F705-EF1F-7216969546D6}"/>
              </a:ext>
            </a:extLst>
          </p:cNvPr>
          <p:cNvPicPr>
            <a:picLocks noChangeAspect="1"/>
          </p:cNvPicPr>
          <p:nvPr/>
        </p:nvPicPr>
        <p:blipFill>
          <a:blip r:embed="rId2"/>
          <a:stretch>
            <a:fillRect/>
          </a:stretch>
        </p:blipFill>
        <p:spPr>
          <a:xfrm>
            <a:off x="5537364" y="490306"/>
            <a:ext cx="3497415" cy="456570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4" name="Image 6" descr="Une image contenant plein air, personne, plante, arbre&#10;&#10;Description générée automatiquement">
            <a:extLst>
              <a:ext uri="{FF2B5EF4-FFF2-40B4-BE49-F238E27FC236}">
                <a16:creationId xmlns:a16="http://schemas.microsoft.com/office/drawing/2014/main" id="{D3AE6903-9262-9951-34C3-7A7555AFEA75}"/>
              </a:ext>
            </a:extLst>
          </p:cNvPr>
          <p:cNvPicPr>
            <a:picLocks noChangeAspect="1"/>
          </p:cNvPicPr>
          <p:nvPr/>
        </p:nvPicPr>
        <p:blipFill>
          <a:blip r:embed="rId3" cstate="hqprint">
            <a:extLst>
              <a:ext uri="{28A0092B-C50C-407E-A947-70E740481C1C}">
                <a14:useLocalDpi xmlns:a14="http://schemas.microsoft.com/office/drawing/2010/main"/>
              </a:ext>
            </a:extLst>
          </a:blip>
          <a:stretch>
            <a:fillRect/>
          </a:stretch>
        </p:blipFill>
        <p:spPr>
          <a:xfrm>
            <a:off x="2987824" y="1744400"/>
            <a:ext cx="2416446" cy="3283377"/>
          </a:xfrm>
          <a:prstGeom prst="rect">
            <a:avLst/>
          </a:prstGeom>
        </p:spPr>
      </p:pic>
      <p:sp>
        <p:nvSpPr>
          <p:cNvPr id="15" name="Textplatzhalter 4">
            <a:extLst>
              <a:ext uri="{FF2B5EF4-FFF2-40B4-BE49-F238E27FC236}">
                <a16:creationId xmlns:a16="http://schemas.microsoft.com/office/drawing/2014/main" id="{3BD66757-C531-5FE2-8AA6-8B3E05E22200}"/>
              </a:ext>
            </a:extLst>
          </p:cNvPr>
          <p:cNvSpPr txBox="1">
            <a:spLocks/>
          </p:cNvSpPr>
          <p:nvPr/>
        </p:nvSpPr>
        <p:spPr>
          <a:xfrm>
            <a:off x="142114" y="2299190"/>
            <a:ext cx="2874964" cy="891893"/>
          </a:xfrm>
          <a:prstGeom prst="rect">
            <a:avLst/>
          </a:prstGeom>
        </p:spPr>
        <p:txBody>
          <a:bodyPr vert="horz" lIns="91440" tIns="45720" rIns="91440" bIns="45720" rtlCol="0">
            <a:noAutofit/>
          </a:bodyPr>
          <a:lstStyle>
            <a:lvl1pPr marL="0" indent="0" algn="l" defTabSz="685800" rtl="0" eaLnBrk="1" latinLnBrk="0" hangingPunct="1">
              <a:lnSpc>
                <a:spcPts val="1388"/>
              </a:lnSpc>
              <a:spcBef>
                <a:spcPts val="0"/>
              </a:spcBef>
              <a:buFont typeface="Arial" panose="020B0604020202020204" pitchFamily="34" charset="0"/>
              <a:buNone/>
              <a:defRPr sz="1200" kern="1200">
                <a:solidFill>
                  <a:schemeClr val="tx1"/>
                </a:solidFill>
                <a:latin typeface="+mn-lt"/>
                <a:ea typeface="+mn-ea"/>
                <a:cs typeface="+mn-cs"/>
              </a:defRPr>
            </a:lvl1pPr>
            <a:lvl2pPr marL="243000" indent="-243000" algn="l" defTabSz="685800" rtl="0" eaLnBrk="1" latinLnBrk="0" hangingPunct="1">
              <a:lnSpc>
                <a:spcPts val="1388"/>
              </a:lnSpc>
              <a:spcBef>
                <a:spcPts val="0"/>
              </a:spcBef>
              <a:buFont typeface="Arial" panose="020B0604020202020204" pitchFamily="34" charset="0"/>
              <a:buChar char="•"/>
              <a:defRPr sz="1200" kern="1200">
                <a:solidFill>
                  <a:schemeClr val="tx1"/>
                </a:solidFill>
                <a:latin typeface="+mn-lt"/>
                <a:ea typeface="+mn-ea"/>
                <a:cs typeface="+mn-cs"/>
              </a:defRPr>
            </a:lvl2pPr>
            <a:lvl3pPr marL="486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3pPr>
            <a:lvl4pPr marL="729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4pPr>
            <a:lvl5pPr marL="972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171450" indent="-171450">
              <a:spcAft>
                <a:spcPts val="600"/>
              </a:spcAft>
              <a:buFont typeface="Arial" panose="020B0604020202020204" pitchFamily="34" charset="0"/>
              <a:buChar char="•"/>
            </a:pPr>
            <a:endParaRPr lang="fr-FR" kern="100" dirty="0">
              <a:ea typeface="Calibri" panose="020F0502020204030204" pitchFamily="34" charset="0"/>
              <a:cs typeface="Times New Roman" panose="02020603050405020304" pitchFamily="18" charset="0"/>
            </a:endParaRPr>
          </a:p>
        </p:txBody>
      </p:sp>
      <p:sp>
        <p:nvSpPr>
          <p:cNvPr id="4" name="TextBox 3">
            <a:extLst>
              <a:ext uri="{FF2B5EF4-FFF2-40B4-BE49-F238E27FC236}">
                <a16:creationId xmlns:a16="http://schemas.microsoft.com/office/drawing/2014/main" id="{93536390-8FFA-CBBF-0EE9-A07886B345F2}"/>
              </a:ext>
            </a:extLst>
          </p:cNvPr>
          <p:cNvSpPr txBox="1"/>
          <p:nvPr/>
        </p:nvSpPr>
        <p:spPr>
          <a:xfrm>
            <a:off x="142114" y="4040343"/>
            <a:ext cx="2664296" cy="1015663"/>
          </a:xfrm>
          <a:prstGeom prst="rect">
            <a:avLst/>
          </a:prstGeom>
          <a:noFill/>
        </p:spPr>
        <p:txBody>
          <a:bodyPr wrap="square" rtlCol="0">
            <a:spAutoFit/>
          </a:bodyPr>
          <a:lstStyle/>
          <a:p>
            <a:pPr algn="l"/>
            <a:r>
              <a:rPr lang="fr-CH" sz="1000" i="1" dirty="0"/>
              <a:t>VIAN Jean-François, VALLEIX Thierry, STAGNARA Delphine, LAÏDOUNI </a:t>
            </a:r>
            <a:r>
              <a:rPr lang="fr-CH" sz="1000" i="1" dirty="0" err="1"/>
              <a:t>Patrycja</a:t>
            </a:r>
            <a:r>
              <a:rPr lang="fr-CH" sz="1000" i="1" dirty="0"/>
              <a:t>, &amp; GUTLEBER Johannes. (2023). Méthodologie pour l'étude préalable agricole (Version V1.0). https://</a:t>
            </a:r>
            <a:r>
              <a:rPr lang="fr-CH" sz="1000" i="1" dirty="0" err="1"/>
              <a:t>doi.org</a:t>
            </a:r>
            <a:r>
              <a:rPr lang="fr-CH" sz="1000" i="1" dirty="0"/>
              <a:t>/10.5281/zenodo.8403158</a:t>
            </a:r>
          </a:p>
        </p:txBody>
      </p:sp>
    </p:spTree>
    <p:extLst>
      <p:ext uri="{BB962C8B-B14F-4D97-AF65-F5344CB8AC3E}">
        <p14:creationId xmlns:p14="http://schemas.microsoft.com/office/powerpoint/2010/main" val="247085501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3365B5AB-2ECC-8810-301B-5E07BDF5FC01}"/>
              </a:ext>
            </a:extLst>
          </p:cNvPr>
          <p:cNvSpPr>
            <a:spLocks noGrp="1"/>
          </p:cNvSpPr>
          <p:nvPr>
            <p:ph type="sldNum" sz="quarter" idx="10"/>
          </p:nvPr>
        </p:nvSpPr>
        <p:spPr/>
        <p:txBody>
          <a:bodyPr/>
          <a:lstStyle/>
          <a:p>
            <a:fld id="{88A1DFE4-5FC5-43BD-BB7E-75EAD82B965F}" type="slidenum">
              <a:rPr lang="en-US" noProof="0" smtClean="0"/>
              <a:pPr/>
              <a:t>15</a:t>
            </a:fld>
            <a:endParaRPr lang="en-US" noProof="0" dirty="0"/>
          </a:p>
        </p:txBody>
      </p:sp>
      <p:pic>
        <p:nvPicPr>
          <p:cNvPr id="10" name="Picture 9">
            <a:extLst>
              <a:ext uri="{FF2B5EF4-FFF2-40B4-BE49-F238E27FC236}">
                <a16:creationId xmlns:a16="http://schemas.microsoft.com/office/drawing/2014/main" id="{5E0E743F-356B-11D2-1D6F-86636E91FA45}"/>
              </a:ext>
            </a:extLst>
          </p:cNvPr>
          <p:cNvPicPr>
            <a:picLocks noChangeAspect="1"/>
          </p:cNvPicPr>
          <p:nvPr/>
        </p:nvPicPr>
        <p:blipFill rotWithShape="1">
          <a:blip r:embed="rId2"/>
          <a:srcRect l="4574" t="8537" r="22443"/>
          <a:stretch/>
        </p:blipFill>
        <p:spPr>
          <a:xfrm>
            <a:off x="92007" y="843558"/>
            <a:ext cx="2751801" cy="4192577"/>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1" name="Picture 10">
            <a:extLst>
              <a:ext uri="{FF2B5EF4-FFF2-40B4-BE49-F238E27FC236}">
                <a16:creationId xmlns:a16="http://schemas.microsoft.com/office/drawing/2014/main" id="{B74206E2-24E4-12B3-587D-0B533D1817E6}"/>
              </a:ext>
            </a:extLst>
          </p:cNvPr>
          <p:cNvPicPr>
            <a:picLocks noChangeAspect="1"/>
          </p:cNvPicPr>
          <p:nvPr/>
        </p:nvPicPr>
        <p:blipFill rotWithShape="1">
          <a:blip r:embed="rId3"/>
          <a:srcRect t="1357" r="21422" b="65654"/>
          <a:stretch/>
        </p:blipFill>
        <p:spPr>
          <a:xfrm>
            <a:off x="2987824" y="908062"/>
            <a:ext cx="2309257" cy="1512168"/>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2" name="Picture 11">
            <a:extLst>
              <a:ext uri="{FF2B5EF4-FFF2-40B4-BE49-F238E27FC236}">
                <a16:creationId xmlns:a16="http://schemas.microsoft.com/office/drawing/2014/main" id="{AA91B9B7-48EB-359E-867D-1B4DEED82A53}"/>
              </a:ext>
            </a:extLst>
          </p:cNvPr>
          <p:cNvPicPr>
            <a:picLocks noChangeAspect="1"/>
          </p:cNvPicPr>
          <p:nvPr/>
        </p:nvPicPr>
        <p:blipFill rotWithShape="1">
          <a:blip r:embed="rId4"/>
          <a:srcRect l="3064" r="33341" b="41871"/>
          <a:stretch/>
        </p:blipFill>
        <p:spPr>
          <a:xfrm>
            <a:off x="6588224" y="908062"/>
            <a:ext cx="2446555" cy="2664606"/>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3" name="Picture 12">
            <a:extLst>
              <a:ext uri="{FF2B5EF4-FFF2-40B4-BE49-F238E27FC236}">
                <a16:creationId xmlns:a16="http://schemas.microsoft.com/office/drawing/2014/main" id="{E57ECAC0-FE14-E9B4-124A-D9DABD241396}"/>
              </a:ext>
            </a:extLst>
          </p:cNvPr>
          <p:cNvPicPr>
            <a:picLocks noChangeAspect="1"/>
          </p:cNvPicPr>
          <p:nvPr/>
        </p:nvPicPr>
        <p:blipFill rotWithShape="1">
          <a:blip r:embed="rId3"/>
          <a:srcRect t="34283" r="21422"/>
          <a:stretch/>
        </p:blipFill>
        <p:spPr>
          <a:xfrm>
            <a:off x="4067944" y="1995686"/>
            <a:ext cx="2309257" cy="3012404"/>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6" name="Title 5">
            <a:extLst>
              <a:ext uri="{FF2B5EF4-FFF2-40B4-BE49-F238E27FC236}">
                <a16:creationId xmlns:a16="http://schemas.microsoft.com/office/drawing/2014/main" id="{E4F471B4-627F-FDC0-63A9-FABFC626E3AB}"/>
              </a:ext>
            </a:extLst>
          </p:cNvPr>
          <p:cNvSpPr>
            <a:spLocks noGrp="1"/>
          </p:cNvSpPr>
          <p:nvPr>
            <p:ph type="title"/>
          </p:nvPr>
        </p:nvSpPr>
        <p:spPr>
          <a:xfrm>
            <a:off x="179512" y="411510"/>
            <a:ext cx="8263350" cy="519228"/>
          </a:xfrm>
        </p:spPr>
        <p:txBody>
          <a:bodyPr/>
          <a:lstStyle/>
          <a:p>
            <a:r>
              <a:rPr lang="en-CH" dirty="0"/>
              <a:t>Topics included in the work until end 2025</a:t>
            </a:r>
          </a:p>
        </p:txBody>
      </p:sp>
      <p:sp>
        <p:nvSpPr>
          <p:cNvPr id="14" name="TextBox 13">
            <a:extLst>
              <a:ext uri="{FF2B5EF4-FFF2-40B4-BE49-F238E27FC236}">
                <a16:creationId xmlns:a16="http://schemas.microsoft.com/office/drawing/2014/main" id="{55922B82-0E35-DA14-485C-825864083CF8}"/>
              </a:ext>
            </a:extLst>
          </p:cNvPr>
          <p:cNvSpPr txBox="1"/>
          <p:nvPr/>
        </p:nvSpPr>
        <p:spPr>
          <a:xfrm>
            <a:off x="6516215" y="3723878"/>
            <a:ext cx="2518563" cy="892552"/>
          </a:xfrm>
          <a:prstGeom prst="rect">
            <a:avLst/>
          </a:prstGeom>
          <a:noFill/>
        </p:spPr>
        <p:txBody>
          <a:bodyPr wrap="square" rtlCol="0">
            <a:spAutoFit/>
          </a:bodyPr>
          <a:lstStyle/>
          <a:p>
            <a:pPr algn="l"/>
            <a:r>
              <a:rPr lang="en-CH" sz="1400" u="sng" dirty="0"/>
              <a:t>Total personnel engagement:</a:t>
            </a:r>
          </a:p>
          <a:p>
            <a:pPr algn="l">
              <a:spcBef>
                <a:spcPts val="600"/>
              </a:spcBef>
            </a:pPr>
            <a:r>
              <a:rPr lang="en-CH" sz="1400" dirty="0"/>
              <a:t>35 persons from contractors</a:t>
            </a:r>
          </a:p>
          <a:p>
            <a:pPr algn="l">
              <a:spcBef>
                <a:spcPts val="600"/>
              </a:spcBef>
            </a:pPr>
            <a:r>
              <a:rPr lang="en-CH" sz="1400" dirty="0"/>
              <a:t>5 persons at CERN</a:t>
            </a:r>
          </a:p>
        </p:txBody>
      </p:sp>
    </p:spTree>
    <p:extLst>
      <p:ext uri="{BB962C8B-B14F-4D97-AF65-F5344CB8AC3E}">
        <p14:creationId xmlns:p14="http://schemas.microsoft.com/office/powerpoint/2010/main" val="147192630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91D8734-1383-F3BA-9BFC-D7C315EF6EA3}"/>
              </a:ext>
            </a:extLst>
          </p:cNvPr>
          <p:cNvSpPr>
            <a:spLocks noGrp="1"/>
          </p:cNvSpPr>
          <p:nvPr>
            <p:ph type="sldNum" sz="quarter" idx="10"/>
          </p:nvPr>
        </p:nvSpPr>
        <p:spPr/>
        <p:txBody>
          <a:bodyPr/>
          <a:lstStyle/>
          <a:p>
            <a:fld id="{88A1DFE4-5FC5-43BD-BB7E-75EAD82B965F}" type="slidenum">
              <a:rPr lang="en-US" noProof="0" smtClean="0"/>
              <a:pPr/>
              <a:t>16</a:t>
            </a:fld>
            <a:endParaRPr lang="en-US" noProof="0" dirty="0"/>
          </a:p>
        </p:txBody>
      </p:sp>
      <p:sp>
        <p:nvSpPr>
          <p:cNvPr id="5" name="Title 4">
            <a:extLst>
              <a:ext uri="{FF2B5EF4-FFF2-40B4-BE49-F238E27FC236}">
                <a16:creationId xmlns:a16="http://schemas.microsoft.com/office/drawing/2014/main" id="{2CFE2432-4FD8-1B26-6D08-B0E2E33ED6D2}"/>
              </a:ext>
            </a:extLst>
          </p:cNvPr>
          <p:cNvSpPr>
            <a:spLocks noGrp="1"/>
          </p:cNvSpPr>
          <p:nvPr>
            <p:ph type="title"/>
          </p:nvPr>
        </p:nvSpPr>
        <p:spPr>
          <a:xfrm>
            <a:off x="107504" y="421418"/>
            <a:ext cx="8263350" cy="481782"/>
          </a:xfrm>
        </p:spPr>
        <p:txBody>
          <a:bodyPr/>
          <a:lstStyle/>
          <a:p>
            <a:r>
              <a:rPr lang="en-CH" dirty="0"/>
              <a:t>Working meetings with 42 municipalities</a:t>
            </a:r>
          </a:p>
        </p:txBody>
      </p:sp>
      <p:pic>
        <p:nvPicPr>
          <p:cNvPr id="9" name="Picture 8">
            <a:extLst>
              <a:ext uri="{FF2B5EF4-FFF2-40B4-BE49-F238E27FC236}">
                <a16:creationId xmlns:a16="http://schemas.microsoft.com/office/drawing/2014/main" id="{1A74DEA0-07F3-8270-ADB0-21AD7FFB0F71}"/>
              </a:ext>
            </a:extLst>
          </p:cNvPr>
          <p:cNvPicPr>
            <a:picLocks noChangeAspect="1"/>
          </p:cNvPicPr>
          <p:nvPr/>
        </p:nvPicPr>
        <p:blipFill rotWithShape="1">
          <a:blip r:embed="rId2">
            <a:extLst>
              <a:ext uri="{28A0092B-C50C-407E-A947-70E740481C1C}">
                <a14:useLocalDpi xmlns:a14="http://schemas.microsoft.com/office/drawing/2010/main" val="0"/>
              </a:ext>
            </a:extLst>
          </a:blip>
          <a:srcRect l="881" t="1592" r="11555" b="1231"/>
          <a:stretch/>
        </p:blipFill>
        <p:spPr>
          <a:xfrm>
            <a:off x="3856609" y="968725"/>
            <a:ext cx="5204257" cy="4081281"/>
          </a:xfrm>
          <a:prstGeom prst="rect">
            <a:avLst/>
          </a:prstGeom>
        </p:spPr>
      </p:pic>
      <p:pic>
        <p:nvPicPr>
          <p:cNvPr id="10" name="Picture 9" descr="A group of people sitting around a table&#10;&#10;Description automatically generated">
            <a:extLst>
              <a:ext uri="{FF2B5EF4-FFF2-40B4-BE49-F238E27FC236}">
                <a16:creationId xmlns:a16="http://schemas.microsoft.com/office/drawing/2014/main" id="{6F45E8EE-1457-9831-6237-244C17A5E6B1}"/>
              </a:ext>
            </a:extLst>
          </p:cNvPr>
          <p:cNvPicPr>
            <a:picLocks noChangeAspect="1"/>
          </p:cNvPicPr>
          <p:nvPr/>
        </p:nvPicPr>
        <p:blipFill rotWithShape="1">
          <a:blip r:embed="rId3">
            <a:extLst>
              <a:ext uri="{28A0092B-C50C-407E-A947-70E740481C1C}">
                <a14:useLocalDpi xmlns:a14="http://schemas.microsoft.com/office/drawing/2010/main" val="0"/>
              </a:ext>
            </a:extLst>
          </a:blip>
          <a:srcRect t="9739" b="12607"/>
          <a:stretch/>
        </p:blipFill>
        <p:spPr>
          <a:xfrm>
            <a:off x="100533" y="2892913"/>
            <a:ext cx="3699268" cy="2155621"/>
          </a:xfrm>
          <a:prstGeom prst="rect">
            <a:avLst/>
          </a:prstGeom>
        </p:spPr>
      </p:pic>
      <p:sp>
        <p:nvSpPr>
          <p:cNvPr id="11" name="TextBox 10">
            <a:extLst>
              <a:ext uri="{FF2B5EF4-FFF2-40B4-BE49-F238E27FC236}">
                <a16:creationId xmlns:a16="http://schemas.microsoft.com/office/drawing/2014/main" id="{F48B53F6-0C8F-EE5B-E1D5-D8153CF45C3E}"/>
              </a:ext>
            </a:extLst>
          </p:cNvPr>
          <p:cNvSpPr txBox="1"/>
          <p:nvPr/>
        </p:nvSpPr>
        <p:spPr>
          <a:xfrm>
            <a:off x="100533" y="4786924"/>
            <a:ext cx="1849634" cy="261610"/>
          </a:xfrm>
          <a:prstGeom prst="rect">
            <a:avLst/>
          </a:prstGeom>
          <a:noFill/>
        </p:spPr>
        <p:txBody>
          <a:bodyPr wrap="square" rtlCol="0">
            <a:spAutoFit/>
          </a:bodyPr>
          <a:lstStyle/>
          <a:p>
            <a:pPr algn="l"/>
            <a:r>
              <a:rPr lang="en-CH" sz="1050" dirty="0">
                <a:solidFill>
                  <a:schemeClr val="bg1"/>
                </a:solidFill>
              </a:rPr>
              <a:t>Challex, Ain, France, 2023</a:t>
            </a:r>
          </a:p>
        </p:txBody>
      </p:sp>
      <p:sp>
        <p:nvSpPr>
          <p:cNvPr id="4" name="Text Placeholder 3">
            <a:extLst>
              <a:ext uri="{FF2B5EF4-FFF2-40B4-BE49-F238E27FC236}">
                <a16:creationId xmlns:a16="http://schemas.microsoft.com/office/drawing/2014/main" id="{5F0F951D-068D-7D51-87D6-6209A6BDBCA7}"/>
              </a:ext>
            </a:extLst>
          </p:cNvPr>
          <p:cNvSpPr>
            <a:spLocks noGrp="1"/>
          </p:cNvSpPr>
          <p:nvPr>
            <p:ph type="body" sz="quarter" idx="12"/>
          </p:nvPr>
        </p:nvSpPr>
        <p:spPr>
          <a:xfrm>
            <a:off x="107504" y="915565"/>
            <a:ext cx="5040560" cy="3577235"/>
          </a:xfrm>
        </p:spPr>
        <p:txBody>
          <a:bodyPr/>
          <a:lstStyle/>
          <a:p>
            <a:pPr>
              <a:lnSpc>
                <a:spcPct val="100000"/>
              </a:lnSpc>
              <a:spcAft>
                <a:spcPts val="600"/>
              </a:spcAft>
            </a:pPr>
            <a:r>
              <a:rPr lang="en-CH" sz="1400" dirty="0"/>
              <a:t>Meetings with the affected communes have</a:t>
            </a:r>
            <a:br>
              <a:rPr lang="en-CH" sz="1400" dirty="0"/>
            </a:br>
            <a:r>
              <a:rPr lang="en-CH" sz="1400" dirty="0"/>
              <a:t>been carried out, sometimes more than once.</a:t>
            </a:r>
          </a:p>
          <a:p>
            <a:pPr>
              <a:lnSpc>
                <a:spcPct val="100000"/>
              </a:lnSpc>
              <a:spcAft>
                <a:spcPts val="600"/>
              </a:spcAft>
            </a:pPr>
            <a:r>
              <a:rPr lang="en-CH" sz="1400" dirty="0"/>
              <a:t>Focus is on very specific topics:</a:t>
            </a:r>
          </a:p>
          <a:p>
            <a:pPr marL="180975" lvl="1" indent="-180975">
              <a:lnSpc>
                <a:spcPct val="100000"/>
              </a:lnSpc>
              <a:spcAft>
                <a:spcPts val="600"/>
              </a:spcAft>
            </a:pPr>
            <a:r>
              <a:rPr lang="en-CH" sz="1400" dirty="0"/>
              <a:t>surface site locations and sizes</a:t>
            </a:r>
          </a:p>
          <a:p>
            <a:pPr marL="180975" lvl="1" indent="-180975">
              <a:lnSpc>
                <a:spcPct val="100000"/>
              </a:lnSpc>
              <a:spcAft>
                <a:spcPts val="600"/>
              </a:spcAft>
            </a:pPr>
            <a:r>
              <a:rPr lang="en-CH" sz="1400" dirty="0"/>
              <a:t>geotechnical and geophysical investigations</a:t>
            </a:r>
          </a:p>
          <a:p>
            <a:pPr>
              <a:lnSpc>
                <a:spcPct val="100000"/>
              </a:lnSpc>
              <a:spcAft>
                <a:spcPts val="600"/>
              </a:spcAft>
            </a:pPr>
            <a:r>
              <a:rPr lang="en-CH" sz="1400" dirty="0"/>
              <a:t>A </a:t>
            </a:r>
            <a:r>
              <a:rPr lang="en-CH" sz="1400" u="sng" dirty="0"/>
              <a:t>host state representative is always</a:t>
            </a:r>
            <a:br>
              <a:rPr lang="en-CH" sz="1400" u="sng" dirty="0"/>
            </a:br>
            <a:r>
              <a:rPr lang="en-CH" sz="1400" u="sng" dirty="0"/>
              <a:t>accompanying</a:t>
            </a:r>
            <a:r>
              <a:rPr lang="en-CH" sz="1400" dirty="0"/>
              <a:t> CERN (prefecture or canton)</a:t>
            </a:r>
          </a:p>
        </p:txBody>
      </p:sp>
    </p:spTree>
    <p:extLst>
      <p:ext uri="{BB962C8B-B14F-4D97-AF65-F5344CB8AC3E}">
        <p14:creationId xmlns:p14="http://schemas.microsoft.com/office/powerpoint/2010/main" val="3745646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62AC637D-8EE8-7E1F-BA5C-968F5CAC4A56}"/>
              </a:ext>
            </a:extLst>
          </p:cNvPr>
          <p:cNvSpPr>
            <a:spLocks noGrp="1"/>
          </p:cNvSpPr>
          <p:nvPr>
            <p:ph type="sldNum" sz="quarter" idx="10"/>
          </p:nvPr>
        </p:nvSpPr>
        <p:spPr/>
        <p:txBody>
          <a:bodyPr/>
          <a:lstStyle/>
          <a:p>
            <a:fld id="{88A1DFE4-5FC5-43BD-BB7E-75EAD82B965F}" type="slidenum">
              <a:rPr lang="en-US" noProof="0" smtClean="0"/>
              <a:pPr/>
              <a:t>17</a:t>
            </a:fld>
            <a:endParaRPr lang="en-US" noProof="0" dirty="0"/>
          </a:p>
        </p:txBody>
      </p:sp>
      <p:sp>
        <p:nvSpPr>
          <p:cNvPr id="4" name="Text Placeholder 3">
            <a:extLst>
              <a:ext uri="{FF2B5EF4-FFF2-40B4-BE49-F238E27FC236}">
                <a16:creationId xmlns:a16="http://schemas.microsoft.com/office/drawing/2014/main" id="{40A67610-5DB7-FA5F-AC9D-3F926BB0DA33}"/>
              </a:ext>
            </a:extLst>
          </p:cNvPr>
          <p:cNvSpPr>
            <a:spLocks noGrp="1"/>
          </p:cNvSpPr>
          <p:nvPr>
            <p:ph type="body" sz="quarter" idx="12"/>
          </p:nvPr>
        </p:nvSpPr>
        <p:spPr>
          <a:xfrm>
            <a:off x="223612" y="1022132"/>
            <a:ext cx="8521688" cy="3853873"/>
          </a:xfrm>
        </p:spPr>
        <p:txBody>
          <a:bodyPr/>
          <a:lstStyle/>
          <a:p>
            <a:pPr marL="285750" indent="-285750">
              <a:buFont typeface="Arial" panose="020B0604020202020204" pitchFamily="34" charset="0"/>
              <a:buChar char="•"/>
            </a:pPr>
            <a:r>
              <a:rPr lang="en-CH" b="1" dirty="0"/>
              <a:t>Loss of agricultural space </a:t>
            </a:r>
            <a:r>
              <a:rPr lang="en-CH" dirty="0"/>
              <a:t>(1 ha is a lot for a municipality)</a:t>
            </a:r>
          </a:p>
          <a:p>
            <a:pPr marL="625950" lvl="1" indent="-285750"/>
            <a:r>
              <a:rPr lang="en-CH" dirty="0"/>
              <a:t>Typical questions: what do you need the space for? Do you really need it? Where is the access? What can you put underground?</a:t>
            </a:r>
          </a:p>
          <a:p>
            <a:pPr marL="285750" indent="-285750">
              <a:buFont typeface="Arial" panose="020B0604020202020204" pitchFamily="34" charset="0"/>
              <a:buChar char="•"/>
            </a:pPr>
            <a:r>
              <a:rPr lang="en-CH" b="1" dirty="0"/>
              <a:t>How will you manage the excavated materials?</a:t>
            </a:r>
            <a:r>
              <a:rPr lang="en-CH" dirty="0"/>
              <a:t> Where willt hey go? How?</a:t>
            </a:r>
          </a:p>
          <a:p>
            <a:pPr marL="285750" indent="-285750">
              <a:buFont typeface="Arial" panose="020B0604020202020204" pitchFamily="34" charset="0"/>
              <a:buChar char="•"/>
            </a:pPr>
            <a:r>
              <a:rPr lang="en-CH" b="1" dirty="0"/>
              <a:t>What nuisances </a:t>
            </a:r>
            <a:r>
              <a:rPr lang="en-CH" dirty="0"/>
              <a:t>will the construction cause?</a:t>
            </a:r>
            <a:br>
              <a:rPr lang="en-CH" dirty="0"/>
            </a:br>
            <a:r>
              <a:rPr lang="en-CH" dirty="0"/>
              <a:t>(noise, dust, traffic saturation due to trucks and workers)</a:t>
            </a:r>
          </a:p>
          <a:p>
            <a:pPr marL="285750" indent="-285750">
              <a:buFont typeface="Arial" panose="020B0604020202020204" pitchFamily="34" charset="0"/>
              <a:buChar char="•"/>
            </a:pPr>
            <a:r>
              <a:rPr lang="en-CH" dirty="0"/>
              <a:t>Visibility and noise of </a:t>
            </a:r>
            <a:r>
              <a:rPr lang="en-CH" b="1" dirty="0"/>
              <a:t>evaporation towers </a:t>
            </a:r>
            <a:r>
              <a:rPr lang="en-CH" dirty="0"/>
              <a:t>and plume generation</a:t>
            </a:r>
          </a:p>
          <a:p>
            <a:pPr marL="285750" indent="-285750">
              <a:buFont typeface="Arial" panose="020B0604020202020204" pitchFamily="34" charset="0"/>
              <a:buChar char="•"/>
            </a:pPr>
            <a:r>
              <a:rPr lang="en-CH" b="1" dirty="0"/>
              <a:t>Visibility of sites </a:t>
            </a:r>
            <a:r>
              <a:rPr lang="en-GB" dirty="0"/>
              <a:t>in general – size of buildings, construction style, fences</a:t>
            </a:r>
            <a:endParaRPr lang="en-CH" dirty="0"/>
          </a:p>
          <a:p>
            <a:pPr marL="285750" indent="-285750">
              <a:buFont typeface="Arial" panose="020B0604020202020204" pitchFamily="34" charset="0"/>
              <a:buChar char="•"/>
            </a:pPr>
            <a:r>
              <a:rPr lang="en-CH" dirty="0"/>
              <a:t>What are the </a:t>
            </a:r>
            <a:r>
              <a:rPr lang="en-CH" b="1" dirty="0"/>
              <a:t>adverse impacts concerning water </a:t>
            </a:r>
            <a:r>
              <a:rPr lang="en-CH" dirty="0"/>
              <a:t>supply and availability?</a:t>
            </a:r>
          </a:p>
          <a:p>
            <a:pPr marL="285750" indent="-285750">
              <a:buFont typeface="Arial" panose="020B0604020202020204" pitchFamily="34" charset="0"/>
              <a:buChar char="•"/>
            </a:pPr>
            <a:r>
              <a:rPr lang="en-CH" dirty="0"/>
              <a:t>What are the </a:t>
            </a:r>
            <a:r>
              <a:rPr lang="en-CH" b="1" dirty="0"/>
              <a:t>adverse impacts on wetlands</a:t>
            </a:r>
            <a:r>
              <a:rPr lang="en-CH" dirty="0"/>
              <a:t>?</a:t>
            </a:r>
          </a:p>
          <a:p>
            <a:pPr marL="285750" indent="-285750">
              <a:buFont typeface="Arial" panose="020B0604020202020204" pitchFamily="34" charset="0"/>
              <a:buChar char="•"/>
            </a:pPr>
            <a:r>
              <a:rPr lang="en-CH" dirty="0"/>
              <a:t>Visibility of </a:t>
            </a:r>
            <a:r>
              <a:rPr lang="en-CH" b="1" dirty="0"/>
              <a:t>electricity lines </a:t>
            </a:r>
            <a:r>
              <a:rPr lang="en-CH" dirty="0"/>
              <a:t>and electrical substations</a:t>
            </a:r>
          </a:p>
          <a:p>
            <a:pPr marL="285750" indent="-285750">
              <a:buFont typeface="Arial" panose="020B0604020202020204" pitchFamily="34" charset="0"/>
              <a:buChar char="•"/>
            </a:pPr>
            <a:r>
              <a:rPr lang="en-CH" dirty="0"/>
              <a:t>Electrical </a:t>
            </a:r>
            <a:r>
              <a:rPr lang="en-CH" b="1" dirty="0"/>
              <a:t>energy consumption </a:t>
            </a:r>
            <a:r>
              <a:rPr lang="en-CH" dirty="0"/>
              <a:t>– will it affect other projects and development? </a:t>
            </a:r>
            <a:r>
              <a:rPr lang="en-GB" dirty="0"/>
              <a:t>H</a:t>
            </a:r>
            <a:r>
              <a:rPr lang="en-CH" dirty="0"/>
              <a:t>ow?</a:t>
            </a:r>
          </a:p>
          <a:p>
            <a:pPr marL="285750" indent="-285750">
              <a:buFont typeface="Arial" panose="020B0604020202020204" pitchFamily="34" charset="0"/>
              <a:buChar char="•"/>
            </a:pPr>
            <a:r>
              <a:rPr lang="en-CH" dirty="0"/>
              <a:t>What about impacts on </a:t>
            </a:r>
            <a:r>
              <a:rPr lang="en-CH" b="1" dirty="0"/>
              <a:t>protected nature zones</a:t>
            </a:r>
            <a:r>
              <a:rPr lang="en-CH" dirty="0"/>
              <a:t>?</a:t>
            </a:r>
          </a:p>
          <a:p>
            <a:pPr marL="285750" indent="-285750">
              <a:buFont typeface="Arial" panose="020B0604020202020204" pitchFamily="34" charset="0"/>
              <a:buChar char="•"/>
            </a:pPr>
            <a:r>
              <a:rPr lang="en-CH" dirty="0"/>
              <a:t>How will the </a:t>
            </a:r>
            <a:r>
              <a:rPr lang="en-CH" b="1" dirty="0"/>
              <a:t>influx of additional workers </a:t>
            </a:r>
            <a:r>
              <a:rPr lang="en-CH" dirty="0"/>
              <a:t>during construction period be managed in terms of housing, traffic, schooling, cultural integration?</a:t>
            </a:r>
          </a:p>
        </p:txBody>
      </p:sp>
      <p:sp>
        <p:nvSpPr>
          <p:cNvPr id="5" name="Title 4">
            <a:extLst>
              <a:ext uri="{FF2B5EF4-FFF2-40B4-BE49-F238E27FC236}">
                <a16:creationId xmlns:a16="http://schemas.microsoft.com/office/drawing/2014/main" id="{A5C6F072-878D-DE3B-93AD-1CB35B12BAE3}"/>
              </a:ext>
            </a:extLst>
          </p:cNvPr>
          <p:cNvSpPr>
            <a:spLocks noGrp="1"/>
          </p:cNvSpPr>
          <p:nvPr>
            <p:ph type="title"/>
          </p:nvPr>
        </p:nvSpPr>
        <p:spPr>
          <a:xfrm>
            <a:off x="442800" y="505792"/>
            <a:ext cx="8263350" cy="505546"/>
          </a:xfrm>
        </p:spPr>
        <p:txBody>
          <a:bodyPr/>
          <a:lstStyle/>
          <a:p>
            <a:r>
              <a:rPr lang="en-CH" dirty="0"/>
              <a:t>Main concerns expressed by people met</a:t>
            </a:r>
          </a:p>
        </p:txBody>
      </p:sp>
    </p:spTree>
    <p:extLst>
      <p:ext uri="{BB962C8B-B14F-4D97-AF65-F5344CB8AC3E}">
        <p14:creationId xmlns:p14="http://schemas.microsoft.com/office/powerpoint/2010/main" val="392707911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0551CB27-64DF-1480-7074-4C09776768D8}"/>
              </a:ext>
            </a:extLst>
          </p:cNvPr>
          <p:cNvSpPr>
            <a:spLocks noGrp="1"/>
          </p:cNvSpPr>
          <p:nvPr>
            <p:ph type="sldNum" sz="quarter" idx="10"/>
          </p:nvPr>
        </p:nvSpPr>
        <p:spPr/>
        <p:txBody>
          <a:bodyPr/>
          <a:lstStyle/>
          <a:p>
            <a:fld id="{88A1DFE4-5FC5-43BD-BB7E-75EAD82B965F}" type="slidenum">
              <a:rPr lang="en-US" noProof="0" smtClean="0"/>
              <a:pPr/>
              <a:t>18</a:t>
            </a:fld>
            <a:endParaRPr lang="en-US" noProof="0" dirty="0"/>
          </a:p>
        </p:txBody>
      </p:sp>
      <p:sp>
        <p:nvSpPr>
          <p:cNvPr id="3" name="Text Placeholder 2">
            <a:extLst>
              <a:ext uri="{FF2B5EF4-FFF2-40B4-BE49-F238E27FC236}">
                <a16:creationId xmlns:a16="http://schemas.microsoft.com/office/drawing/2014/main" id="{EE11251A-62DA-36EB-211A-AF77A4841285}"/>
              </a:ext>
            </a:extLst>
          </p:cNvPr>
          <p:cNvSpPr>
            <a:spLocks noGrp="1"/>
          </p:cNvSpPr>
          <p:nvPr>
            <p:ph type="body" sz="quarter" idx="11"/>
          </p:nvPr>
        </p:nvSpPr>
        <p:spPr>
          <a:xfrm>
            <a:off x="443034" y="987574"/>
            <a:ext cx="8263115" cy="326087"/>
          </a:xfrm>
        </p:spPr>
        <p:txBody>
          <a:bodyPr/>
          <a:lstStyle/>
          <a:p>
            <a:pPr>
              <a:lnSpc>
                <a:spcPct val="100000"/>
              </a:lnSpc>
            </a:pPr>
            <a:r>
              <a:rPr lang="en-CH" dirty="0"/>
              <a:t>We are analysing them and addressing them one-by-one with solid analysis and work.</a:t>
            </a:r>
          </a:p>
          <a:p>
            <a:pPr>
              <a:lnSpc>
                <a:spcPct val="100000"/>
              </a:lnSpc>
            </a:pPr>
            <a:r>
              <a:rPr lang="en-CH" dirty="0"/>
              <a:t>We are convinved that transparency and professionalism is key to obtain the social license. </a:t>
            </a:r>
          </a:p>
        </p:txBody>
      </p:sp>
      <p:sp>
        <p:nvSpPr>
          <p:cNvPr id="5" name="Title 4">
            <a:extLst>
              <a:ext uri="{FF2B5EF4-FFF2-40B4-BE49-F238E27FC236}">
                <a16:creationId xmlns:a16="http://schemas.microsoft.com/office/drawing/2014/main" id="{5EEFB4B8-B759-9986-AC94-725AE97C1188}"/>
              </a:ext>
            </a:extLst>
          </p:cNvPr>
          <p:cNvSpPr>
            <a:spLocks noGrp="1"/>
          </p:cNvSpPr>
          <p:nvPr>
            <p:ph type="title"/>
          </p:nvPr>
        </p:nvSpPr>
        <p:spPr>
          <a:xfrm>
            <a:off x="442800" y="505792"/>
            <a:ext cx="8263350" cy="409774"/>
          </a:xfrm>
        </p:spPr>
        <p:txBody>
          <a:bodyPr/>
          <a:lstStyle/>
          <a:p>
            <a:r>
              <a:rPr lang="en-CH" dirty="0"/>
              <a:t>Concerns and “alternative” facts circulate online</a:t>
            </a:r>
          </a:p>
        </p:txBody>
      </p:sp>
      <p:pic>
        <p:nvPicPr>
          <p:cNvPr id="8" name="Picture 7" descr="A black text on a white background&#10;&#10;Description automatically generated">
            <a:extLst>
              <a:ext uri="{FF2B5EF4-FFF2-40B4-BE49-F238E27FC236}">
                <a16:creationId xmlns:a16="http://schemas.microsoft.com/office/drawing/2014/main" id="{E430152F-7233-E47B-43E6-23D13E1A8A9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81284" y="1635646"/>
            <a:ext cx="2160240" cy="761870"/>
          </a:xfrm>
          <a:prstGeom prst="rect">
            <a:avLst/>
          </a:prstGeom>
        </p:spPr>
      </p:pic>
      <p:pic>
        <p:nvPicPr>
          <p:cNvPr id="10" name="Picture 9" descr="A close-up of a text&#10;&#10;Description automatically generated">
            <a:extLst>
              <a:ext uri="{FF2B5EF4-FFF2-40B4-BE49-F238E27FC236}">
                <a16:creationId xmlns:a16="http://schemas.microsoft.com/office/drawing/2014/main" id="{6CE74E4B-FA7F-7D9A-0394-A1C5F11A0D9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1284" y="2594019"/>
            <a:ext cx="2160240" cy="746265"/>
          </a:xfrm>
          <a:prstGeom prst="rect">
            <a:avLst/>
          </a:prstGeom>
        </p:spPr>
      </p:pic>
      <p:pic>
        <p:nvPicPr>
          <p:cNvPr id="12" name="Picture 11" descr="A black text on a white background&#10;&#10;Description automatically generated">
            <a:extLst>
              <a:ext uri="{FF2B5EF4-FFF2-40B4-BE49-F238E27FC236}">
                <a16:creationId xmlns:a16="http://schemas.microsoft.com/office/drawing/2014/main" id="{D604A271-4483-E0F9-2B9A-7D5E9589F16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60958" y="3537212"/>
            <a:ext cx="2160240" cy="465652"/>
          </a:xfrm>
          <a:prstGeom prst="rect">
            <a:avLst/>
          </a:prstGeom>
        </p:spPr>
      </p:pic>
      <p:pic>
        <p:nvPicPr>
          <p:cNvPr id="14" name="Picture 13" descr="A black text on a white background&#10;&#10;Description automatically generated">
            <a:extLst>
              <a:ext uri="{FF2B5EF4-FFF2-40B4-BE49-F238E27FC236}">
                <a16:creationId xmlns:a16="http://schemas.microsoft.com/office/drawing/2014/main" id="{6635E74E-E077-01A6-D00C-120F94981BB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81284" y="4230034"/>
            <a:ext cx="2160240" cy="723211"/>
          </a:xfrm>
          <a:prstGeom prst="rect">
            <a:avLst/>
          </a:prstGeom>
        </p:spPr>
      </p:pic>
      <p:pic>
        <p:nvPicPr>
          <p:cNvPr id="16" name="Picture 15" descr="A close up of a word&#10;&#10;Description automatically generated">
            <a:extLst>
              <a:ext uri="{FF2B5EF4-FFF2-40B4-BE49-F238E27FC236}">
                <a16:creationId xmlns:a16="http://schemas.microsoft.com/office/drawing/2014/main" id="{F64C4F12-EAD3-44F4-AFEB-CE0D9C0B36F7}"/>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101564" y="1547300"/>
            <a:ext cx="2808312" cy="418783"/>
          </a:xfrm>
          <a:prstGeom prst="rect">
            <a:avLst/>
          </a:prstGeom>
        </p:spPr>
      </p:pic>
      <p:pic>
        <p:nvPicPr>
          <p:cNvPr id="18" name="Picture 17" descr="Black text on a white background&#10;&#10;Description automatically generated">
            <a:extLst>
              <a:ext uri="{FF2B5EF4-FFF2-40B4-BE49-F238E27FC236}">
                <a16:creationId xmlns:a16="http://schemas.microsoft.com/office/drawing/2014/main" id="{524A5013-25EF-2501-437D-0376ACB9FF22}"/>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101564" y="2072456"/>
            <a:ext cx="2525146" cy="533636"/>
          </a:xfrm>
          <a:prstGeom prst="rect">
            <a:avLst/>
          </a:prstGeom>
        </p:spPr>
      </p:pic>
      <p:pic>
        <p:nvPicPr>
          <p:cNvPr id="20" name="Picture 19" descr="Black text on a white background&#10;&#10;Description automatically generated">
            <a:extLst>
              <a:ext uri="{FF2B5EF4-FFF2-40B4-BE49-F238E27FC236}">
                <a16:creationId xmlns:a16="http://schemas.microsoft.com/office/drawing/2014/main" id="{BFE08DC9-A670-6EAB-D147-764A1160FE8E}"/>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3097311" y="2725178"/>
            <a:ext cx="2533418" cy="519816"/>
          </a:xfrm>
          <a:prstGeom prst="rect">
            <a:avLst/>
          </a:prstGeom>
        </p:spPr>
      </p:pic>
      <p:pic>
        <p:nvPicPr>
          <p:cNvPr id="22" name="Picture 21" descr="A black text on a white background&#10;&#10;Description automatically generated">
            <a:extLst>
              <a:ext uri="{FF2B5EF4-FFF2-40B4-BE49-F238E27FC236}">
                <a16:creationId xmlns:a16="http://schemas.microsoft.com/office/drawing/2014/main" id="{E8519200-1F8D-E590-AD76-332A9BD9F999}"/>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3093292" y="3366083"/>
            <a:ext cx="2533418" cy="875682"/>
          </a:xfrm>
          <a:prstGeom prst="rect">
            <a:avLst/>
          </a:prstGeom>
        </p:spPr>
      </p:pic>
      <p:pic>
        <p:nvPicPr>
          <p:cNvPr id="24" name="Picture 23" descr="A close up of black text&#10;&#10;Description automatically generated">
            <a:extLst>
              <a:ext uri="{FF2B5EF4-FFF2-40B4-BE49-F238E27FC236}">
                <a16:creationId xmlns:a16="http://schemas.microsoft.com/office/drawing/2014/main" id="{ABA683B5-3F14-9BFC-CDD4-05C47F4E0F15}"/>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3093292" y="4411442"/>
            <a:ext cx="2533418" cy="540535"/>
          </a:xfrm>
          <a:prstGeom prst="rect">
            <a:avLst/>
          </a:prstGeom>
        </p:spPr>
      </p:pic>
      <p:pic>
        <p:nvPicPr>
          <p:cNvPr id="26" name="Picture 25" descr="A screenshot of a phone&#10;&#10;Description automatically generated">
            <a:extLst>
              <a:ext uri="{FF2B5EF4-FFF2-40B4-BE49-F238E27FC236}">
                <a16:creationId xmlns:a16="http://schemas.microsoft.com/office/drawing/2014/main" id="{82B996BD-B9F2-8434-6EBE-CABFA1634CDD}"/>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6012160" y="1635646"/>
            <a:ext cx="2533418" cy="1129619"/>
          </a:xfrm>
          <a:prstGeom prst="rect">
            <a:avLst/>
          </a:prstGeom>
        </p:spPr>
      </p:pic>
      <p:pic>
        <p:nvPicPr>
          <p:cNvPr id="28" name="Picture 27" descr="A black text on a white background&#10;&#10;Description automatically generated">
            <a:extLst>
              <a:ext uri="{FF2B5EF4-FFF2-40B4-BE49-F238E27FC236}">
                <a16:creationId xmlns:a16="http://schemas.microsoft.com/office/drawing/2014/main" id="{F6DBD09E-132F-7F7E-5B9D-73A52AAF2276}"/>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6012160" y="2918775"/>
            <a:ext cx="2547794" cy="407207"/>
          </a:xfrm>
          <a:prstGeom prst="rect">
            <a:avLst/>
          </a:prstGeom>
        </p:spPr>
      </p:pic>
      <p:pic>
        <p:nvPicPr>
          <p:cNvPr id="30" name="Picture 29" descr="A close-up of a text&#10;&#10;Description automatically generated">
            <a:extLst>
              <a:ext uri="{FF2B5EF4-FFF2-40B4-BE49-F238E27FC236}">
                <a16:creationId xmlns:a16="http://schemas.microsoft.com/office/drawing/2014/main" id="{4F288680-CD39-351A-FE16-A1FA9CD2038B}"/>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6012160" y="3479492"/>
            <a:ext cx="2533418" cy="394818"/>
          </a:xfrm>
          <a:prstGeom prst="rect">
            <a:avLst/>
          </a:prstGeom>
        </p:spPr>
      </p:pic>
      <p:pic>
        <p:nvPicPr>
          <p:cNvPr id="32" name="Picture 31" descr="A close-up of a sign&#10;&#10;Description automatically generated">
            <a:extLst>
              <a:ext uri="{FF2B5EF4-FFF2-40B4-BE49-F238E27FC236}">
                <a16:creationId xmlns:a16="http://schemas.microsoft.com/office/drawing/2014/main" id="{A9BB2549-1F47-5536-73A7-52D064F50370}"/>
              </a:ext>
            </a:extLst>
          </p:cNvPr>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6012160" y="4003562"/>
            <a:ext cx="2547794" cy="375813"/>
          </a:xfrm>
          <a:prstGeom prst="rect">
            <a:avLst/>
          </a:prstGeom>
        </p:spPr>
      </p:pic>
    </p:spTree>
    <p:extLst>
      <p:ext uri="{BB962C8B-B14F-4D97-AF65-F5344CB8AC3E}">
        <p14:creationId xmlns:p14="http://schemas.microsoft.com/office/powerpoint/2010/main" val="96366989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654362C-F652-A88C-F93C-D552A8E99383}"/>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AA9140B1-AEF3-E59D-E204-10B52DF4505B}"/>
              </a:ext>
            </a:extLst>
          </p:cNvPr>
          <p:cNvSpPr>
            <a:spLocks noGrp="1"/>
          </p:cNvSpPr>
          <p:nvPr>
            <p:ph type="sldNum" sz="quarter" idx="10"/>
          </p:nvPr>
        </p:nvSpPr>
        <p:spPr/>
        <p:txBody>
          <a:bodyPr/>
          <a:lstStyle/>
          <a:p>
            <a:fld id="{88A1DFE4-5FC5-43BD-BB7E-75EAD82B965F}" type="slidenum">
              <a:rPr lang="en-US" noProof="0" smtClean="0"/>
              <a:pPr/>
              <a:t>19</a:t>
            </a:fld>
            <a:endParaRPr lang="en-US" noProof="0" dirty="0"/>
          </a:p>
        </p:txBody>
      </p:sp>
      <p:sp>
        <p:nvSpPr>
          <p:cNvPr id="4" name="Text Placeholder 3">
            <a:extLst>
              <a:ext uri="{FF2B5EF4-FFF2-40B4-BE49-F238E27FC236}">
                <a16:creationId xmlns:a16="http://schemas.microsoft.com/office/drawing/2014/main" id="{8625A010-C810-224B-0DF4-1877C329494B}"/>
              </a:ext>
            </a:extLst>
          </p:cNvPr>
          <p:cNvSpPr>
            <a:spLocks noGrp="1"/>
          </p:cNvSpPr>
          <p:nvPr>
            <p:ph type="body" sz="quarter" idx="12"/>
          </p:nvPr>
        </p:nvSpPr>
        <p:spPr>
          <a:xfrm>
            <a:off x="179512" y="1059582"/>
            <a:ext cx="8928992" cy="3960440"/>
          </a:xfrm>
        </p:spPr>
        <p:txBody>
          <a:bodyPr/>
          <a:lstStyle/>
          <a:p>
            <a:pPr marL="285750" indent="-285750">
              <a:buFont typeface="Arial" panose="020B0604020202020204" pitchFamily="34" charset="0"/>
              <a:buChar char="•"/>
            </a:pPr>
            <a:r>
              <a:rPr lang="en-CH" b="1" dirty="0"/>
              <a:t>What is the goal of the research you want to carry out concretely?</a:t>
            </a:r>
          </a:p>
          <a:p>
            <a:pPr marL="625950" lvl="1" indent="-285750"/>
            <a:r>
              <a:rPr lang="en-CH" dirty="0"/>
              <a:t>Explicit request to be able to </a:t>
            </a:r>
            <a:r>
              <a:rPr lang="en-CH" b="1" dirty="0"/>
              <a:t>respond with less than 2 sentences</a:t>
            </a:r>
            <a:br>
              <a:rPr lang="en-CH" dirty="0"/>
            </a:br>
            <a:r>
              <a:rPr lang="en-CH" b="1" dirty="0"/>
              <a:t>and in half a minute without jargon </a:t>
            </a:r>
            <a:r>
              <a:rPr lang="en-CH" dirty="0"/>
              <a:t>terms. This is a challenge! </a:t>
            </a:r>
          </a:p>
          <a:p>
            <a:pPr marL="285750" indent="-285750">
              <a:buFont typeface="Arial" panose="020B0604020202020204" pitchFamily="34" charset="0"/>
              <a:buChar char="•"/>
            </a:pPr>
            <a:r>
              <a:rPr lang="en-CH" b="1" dirty="0"/>
              <a:t>How will the surface site look like?</a:t>
            </a:r>
          </a:p>
          <a:p>
            <a:pPr marL="625950" lvl="1" indent="-285750"/>
            <a:r>
              <a:rPr lang="en-CH" dirty="0"/>
              <a:t>A major challenge, since it is very hard for institutions and persons not involved in science and engineering to accept the iterative technical development process of a project that will operate in 20 years from now.</a:t>
            </a:r>
          </a:p>
          <a:p>
            <a:pPr marL="625950" lvl="1" indent="-285750"/>
            <a:r>
              <a:rPr lang="en-CH" dirty="0"/>
              <a:t>It is a high risk to publish “block-style” surface site layouts, since people cannot detach from the drawings once they see them and keep interpreting them as the design-to-build. Not showing raises equal worries, incorrectly assuming the CERN hides information.</a:t>
            </a:r>
          </a:p>
          <a:p>
            <a:pPr marL="285750" indent="-285750">
              <a:buFont typeface="Arial" panose="020B0604020202020204" pitchFamily="34" charset="0"/>
              <a:buChar char="•"/>
            </a:pPr>
            <a:r>
              <a:rPr lang="en-CH" b="1" dirty="0"/>
              <a:t>What is the site bringing in terms of added value</a:t>
            </a:r>
            <a:br>
              <a:rPr lang="en-CH" b="1" dirty="0"/>
            </a:br>
            <a:r>
              <a:rPr lang="en-CH" b="1" dirty="0"/>
              <a:t>to my municipality and its immediate surrounding?</a:t>
            </a:r>
          </a:p>
          <a:p>
            <a:pPr marL="625950" lvl="1" indent="-285750"/>
            <a:r>
              <a:rPr lang="en-CH" dirty="0"/>
              <a:t>Typically an iterative process in which the individual interests are identified.</a:t>
            </a:r>
          </a:p>
          <a:p>
            <a:pPr marL="625950" lvl="1" indent="-285750"/>
            <a:r>
              <a:rPr lang="en-CH" dirty="0"/>
              <a:t>Subsequently we develop potential benefits jointly.</a:t>
            </a:r>
          </a:p>
          <a:p>
            <a:pPr marL="625950" lvl="1" indent="-285750"/>
            <a:r>
              <a:rPr lang="en-CH" dirty="0"/>
              <a:t>A process that requires ample time and dedicated personnel resources.</a:t>
            </a:r>
          </a:p>
        </p:txBody>
      </p:sp>
      <p:sp>
        <p:nvSpPr>
          <p:cNvPr id="5" name="Title 4">
            <a:extLst>
              <a:ext uri="{FF2B5EF4-FFF2-40B4-BE49-F238E27FC236}">
                <a16:creationId xmlns:a16="http://schemas.microsoft.com/office/drawing/2014/main" id="{C8106DF0-F95E-2124-334B-C26569931B4C}"/>
              </a:ext>
            </a:extLst>
          </p:cNvPr>
          <p:cNvSpPr>
            <a:spLocks noGrp="1"/>
          </p:cNvSpPr>
          <p:nvPr>
            <p:ph type="title"/>
          </p:nvPr>
        </p:nvSpPr>
        <p:spPr>
          <a:xfrm>
            <a:off x="179512" y="483518"/>
            <a:ext cx="8263350" cy="489924"/>
          </a:xfrm>
        </p:spPr>
        <p:txBody>
          <a:bodyPr/>
          <a:lstStyle/>
          <a:p>
            <a:r>
              <a:rPr lang="en-CH" dirty="0"/>
              <a:t>Principal general re-ocurring questions</a:t>
            </a:r>
          </a:p>
        </p:txBody>
      </p:sp>
    </p:spTree>
    <p:extLst>
      <p:ext uri="{BB962C8B-B14F-4D97-AF65-F5344CB8AC3E}">
        <p14:creationId xmlns:p14="http://schemas.microsoft.com/office/powerpoint/2010/main" val="76432104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FC239F3-D0AC-84B7-3E97-D88802E3E7DE}"/>
            </a:ext>
          </a:extLst>
        </p:cNvPr>
        <p:cNvGrpSpPr/>
        <p:nvPr/>
      </p:nvGrpSpPr>
      <p:grpSpPr>
        <a:xfrm>
          <a:off x="0" y="0"/>
          <a:ext cx="0" cy="0"/>
          <a:chOff x="0" y="0"/>
          <a:chExt cx="0" cy="0"/>
        </a:xfrm>
      </p:grpSpPr>
      <p:pic>
        <p:nvPicPr>
          <p:cNvPr id="6" name="Picture Placeholder 7">
            <a:extLst>
              <a:ext uri="{FF2B5EF4-FFF2-40B4-BE49-F238E27FC236}">
                <a16:creationId xmlns:a16="http://schemas.microsoft.com/office/drawing/2014/main" id="{99B36BF4-17A0-DA2B-9B21-E4697269D43D}"/>
              </a:ext>
            </a:extLst>
          </p:cNvPr>
          <p:cNvPicPr>
            <a:picLocks noChangeAspect="1"/>
          </p:cNvPicPr>
          <p:nvPr/>
        </p:nvPicPr>
        <p:blipFill>
          <a:blip r:embed="rId2"/>
          <a:srcRect t="12326" b="12326"/>
          <a:stretch>
            <a:fillRect/>
          </a:stretch>
        </p:blipFill>
        <p:spPr>
          <a:xfrm>
            <a:off x="0" y="345941"/>
            <a:ext cx="9144000" cy="4803998"/>
          </a:xfrm>
          <a:prstGeom prst="rect">
            <a:avLst/>
          </a:prstGeom>
          <a:solidFill>
            <a:schemeClr val="bg1">
              <a:lumMod val="50000"/>
              <a:alpha val="50000"/>
            </a:schemeClr>
          </a:solidFill>
        </p:spPr>
      </p:pic>
      <p:sp>
        <p:nvSpPr>
          <p:cNvPr id="3" name="Slide Number Placeholder 2">
            <a:extLst>
              <a:ext uri="{FF2B5EF4-FFF2-40B4-BE49-F238E27FC236}">
                <a16:creationId xmlns:a16="http://schemas.microsoft.com/office/drawing/2014/main" id="{A9E06C96-2E15-D22D-EC8C-52BC0C7D04B4}"/>
              </a:ext>
            </a:extLst>
          </p:cNvPr>
          <p:cNvSpPr>
            <a:spLocks noGrp="1"/>
          </p:cNvSpPr>
          <p:nvPr>
            <p:ph type="sldNum" sz="quarter" idx="10"/>
          </p:nvPr>
        </p:nvSpPr>
        <p:spPr/>
        <p:txBody>
          <a:bodyPr/>
          <a:lstStyle/>
          <a:p>
            <a:fld id="{88A1DFE4-5FC5-43BD-BB7E-75EAD82B965F}" type="slidenum">
              <a:rPr lang="en-US" noProof="0" smtClean="0"/>
              <a:pPr/>
              <a:t>2</a:t>
            </a:fld>
            <a:endParaRPr lang="en-US" noProof="0" dirty="0"/>
          </a:p>
        </p:txBody>
      </p:sp>
      <p:sp>
        <p:nvSpPr>
          <p:cNvPr id="4" name="Title 3">
            <a:extLst>
              <a:ext uri="{FF2B5EF4-FFF2-40B4-BE49-F238E27FC236}">
                <a16:creationId xmlns:a16="http://schemas.microsoft.com/office/drawing/2014/main" id="{F072F3ED-FE6C-868A-295F-48FDBFDC5073}"/>
              </a:ext>
            </a:extLst>
          </p:cNvPr>
          <p:cNvSpPr>
            <a:spLocks noGrp="1"/>
          </p:cNvSpPr>
          <p:nvPr>
            <p:ph type="ctrTitle" idx="4294967295"/>
          </p:nvPr>
        </p:nvSpPr>
        <p:spPr>
          <a:xfrm>
            <a:off x="1" y="2139701"/>
            <a:ext cx="9144000" cy="1674373"/>
          </a:xfrm>
        </p:spPr>
        <p:txBody>
          <a:bodyPr/>
          <a:lstStyle/>
          <a:p>
            <a:pPr algn="ctr"/>
            <a:r>
              <a:rPr lang="fr-FR" dirty="0">
                <a:solidFill>
                  <a:schemeClr val="bg1"/>
                </a:solidFill>
              </a:rPr>
              <a:t>Future </a:t>
            </a:r>
            <a:r>
              <a:rPr lang="fr-FR" dirty="0" err="1">
                <a:solidFill>
                  <a:schemeClr val="bg1"/>
                </a:solidFill>
              </a:rPr>
              <a:t>Circular</a:t>
            </a:r>
            <a:r>
              <a:rPr lang="fr-FR" dirty="0">
                <a:solidFill>
                  <a:schemeClr val="bg1"/>
                </a:solidFill>
              </a:rPr>
              <a:t> </a:t>
            </a:r>
            <a:r>
              <a:rPr lang="fr-FR" dirty="0" err="1">
                <a:solidFill>
                  <a:schemeClr val="bg1"/>
                </a:solidFill>
              </a:rPr>
              <a:t>Collider</a:t>
            </a:r>
            <a:br>
              <a:rPr lang="fr-FR" dirty="0">
                <a:solidFill>
                  <a:schemeClr val="bg1"/>
                </a:solidFill>
              </a:rPr>
            </a:br>
            <a:br>
              <a:rPr lang="fr-FR" dirty="0">
                <a:solidFill>
                  <a:schemeClr val="bg1"/>
                </a:solidFill>
              </a:rPr>
            </a:br>
            <a:r>
              <a:rPr lang="fr-FR" dirty="0">
                <a:solidFill>
                  <a:schemeClr val="accent2"/>
                </a:solidFill>
              </a:rPr>
              <a:t>Territorial dialogue </a:t>
            </a:r>
            <a:r>
              <a:rPr lang="fr-FR" dirty="0">
                <a:solidFill>
                  <a:schemeClr val="bg1"/>
                </a:solidFill>
              </a:rPr>
              <a:t>&amp; </a:t>
            </a:r>
            <a:r>
              <a:rPr lang="fr-FR" dirty="0" err="1">
                <a:solidFill>
                  <a:schemeClr val="bg1"/>
                </a:solidFill>
              </a:rPr>
              <a:t>Environment</a:t>
            </a:r>
            <a:r>
              <a:rPr lang="fr-FR" dirty="0">
                <a:solidFill>
                  <a:schemeClr val="bg1"/>
                </a:solidFill>
              </a:rPr>
              <a:t> </a:t>
            </a:r>
            <a:r>
              <a:rPr lang="fr-FR" dirty="0" err="1">
                <a:solidFill>
                  <a:schemeClr val="bg1"/>
                </a:solidFill>
              </a:rPr>
              <a:t>studies</a:t>
            </a:r>
            <a:br>
              <a:rPr lang="fr-FR" dirty="0">
                <a:solidFill>
                  <a:schemeClr val="bg1"/>
                </a:solidFill>
              </a:rPr>
            </a:br>
            <a:r>
              <a:rPr lang="fr-FR" sz="1800" dirty="0">
                <a:solidFill>
                  <a:schemeClr val="bg1"/>
                </a:solidFill>
              </a:rPr>
              <a:t>20 </a:t>
            </a:r>
            <a:r>
              <a:rPr lang="fr-FR" sz="1800" dirty="0" err="1">
                <a:solidFill>
                  <a:schemeClr val="bg1"/>
                </a:solidFill>
              </a:rPr>
              <a:t>January</a:t>
            </a:r>
            <a:r>
              <a:rPr lang="fr-FR" sz="1800" dirty="0">
                <a:solidFill>
                  <a:schemeClr val="bg1"/>
                </a:solidFill>
              </a:rPr>
              <a:t> 2023</a:t>
            </a:r>
            <a:br>
              <a:rPr lang="fr-FR" sz="1800" dirty="0">
                <a:solidFill>
                  <a:schemeClr val="bg1"/>
                </a:solidFill>
              </a:rPr>
            </a:br>
            <a:br>
              <a:rPr lang="fr-FR" sz="1800" dirty="0">
                <a:solidFill>
                  <a:schemeClr val="bg1"/>
                </a:solidFill>
              </a:rPr>
            </a:br>
            <a:r>
              <a:rPr lang="fr-FR" sz="1800" dirty="0">
                <a:solidFill>
                  <a:schemeClr val="bg1"/>
                </a:solidFill>
              </a:rPr>
              <a:t>J. </a:t>
            </a:r>
            <a:r>
              <a:rPr lang="fr-FR" sz="1800" dirty="0" err="1">
                <a:solidFill>
                  <a:schemeClr val="bg1"/>
                </a:solidFill>
              </a:rPr>
              <a:t>Gutleber</a:t>
            </a:r>
            <a:r>
              <a:rPr lang="fr-FR" sz="1800" dirty="0">
                <a:solidFill>
                  <a:schemeClr val="bg1"/>
                </a:solidFill>
              </a:rPr>
              <a:t> (CERN)</a:t>
            </a:r>
            <a:br>
              <a:rPr lang="fr-FR" dirty="0"/>
            </a:br>
            <a:r>
              <a:rPr lang="fr-FR" dirty="0">
                <a:solidFill>
                  <a:schemeClr val="bg1"/>
                </a:solidFill>
              </a:rPr>
              <a:t> </a:t>
            </a:r>
          </a:p>
        </p:txBody>
      </p:sp>
    </p:spTree>
    <p:extLst>
      <p:ext uri="{BB962C8B-B14F-4D97-AF65-F5344CB8AC3E}">
        <p14:creationId xmlns:p14="http://schemas.microsoft.com/office/powerpoint/2010/main" val="119436447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descr="A picture containing text, screenshot, design&#10;&#10;Description automatically generated">
            <a:extLst>
              <a:ext uri="{FF2B5EF4-FFF2-40B4-BE49-F238E27FC236}">
                <a16:creationId xmlns:a16="http://schemas.microsoft.com/office/drawing/2014/main" id="{6955392D-7679-BB6E-1C88-9678AFA09A2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06896" y="2715766"/>
            <a:ext cx="4697594" cy="2283718"/>
          </a:xfrm>
          <a:prstGeom prst="rect">
            <a:avLst/>
          </a:prstGeom>
        </p:spPr>
      </p:pic>
      <p:sp>
        <p:nvSpPr>
          <p:cNvPr id="3" name="Slide Number Placeholder 2">
            <a:extLst>
              <a:ext uri="{FF2B5EF4-FFF2-40B4-BE49-F238E27FC236}">
                <a16:creationId xmlns:a16="http://schemas.microsoft.com/office/drawing/2014/main" id="{50FAEA14-2FD5-586B-51CA-864373978666}"/>
              </a:ext>
            </a:extLst>
          </p:cNvPr>
          <p:cNvSpPr>
            <a:spLocks noGrp="1"/>
          </p:cNvSpPr>
          <p:nvPr>
            <p:ph type="sldNum" sz="quarter" idx="10"/>
          </p:nvPr>
        </p:nvSpPr>
        <p:spPr/>
        <p:txBody>
          <a:bodyPr/>
          <a:lstStyle/>
          <a:p>
            <a:fld id="{88A1DFE4-5FC5-43BD-BB7E-75EAD82B965F}" type="slidenum">
              <a:rPr lang="en-US" noProof="0" smtClean="0"/>
              <a:pPr/>
              <a:t>20</a:t>
            </a:fld>
            <a:endParaRPr lang="en-US" noProof="0" dirty="0"/>
          </a:p>
        </p:txBody>
      </p:sp>
      <p:sp>
        <p:nvSpPr>
          <p:cNvPr id="7" name="Text Placeholder 6">
            <a:extLst>
              <a:ext uri="{FF2B5EF4-FFF2-40B4-BE49-F238E27FC236}">
                <a16:creationId xmlns:a16="http://schemas.microsoft.com/office/drawing/2014/main" id="{07F38FD9-EA45-4B3C-280B-5C040944D6F3}"/>
              </a:ext>
            </a:extLst>
          </p:cNvPr>
          <p:cNvSpPr>
            <a:spLocks noGrp="1"/>
          </p:cNvSpPr>
          <p:nvPr>
            <p:ph type="body" sz="quarter" idx="12"/>
          </p:nvPr>
        </p:nvSpPr>
        <p:spPr>
          <a:xfrm>
            <a:off x="367386" y="1049783"/>
            <a:ext cx="8776614" cy="1665983"/>
          </a:xfrm>
        </p:spPr>
        <p:txBody>
          <a:bodyPr/>
          <a:lstStyle/>
          <a:p>
            <a:pPr>
              <a:lnSpc>
                <a:spcPct val="100000"/>
              </a:lnSpc>
            </a:pPr>
            <a:r>
              <a:rPr lang="en-CH" dirty="0"/>
              <a:t>Communication plan has been established in the frame of a “tripartie territorial dialogue group”</a:t>
            </a:r>
          </a:p>
          <a:p>
            <a:pPr>
              <a:lnSpc>
                <a:spcPct val="100000"/>
              </a:lnSpc>
            </a:pPr>
            <a:r>
              <a:rPr lang="en-CH" b="0" dirty="0"/>
              <a:t>This body has been established to assure that CERN, France and Switzerland can proceed “in phase”.</a:t>
            </a:r>
          </a:p>
          <a:p>
            <a:pPr>
              <a:lnSpc>
                <a:spcPct val="100000"/>
              </a:lnSpc>
            </a:pPr>
            <a:r>
              <a:rPr lang="en-CH" b="0" dirty="0"/>
              <a:t>Mid-term review revealed that web and in particular social-media presence needs netter planning and work. Consequently we will put a focus on this with a dedicated expert in “concertation publique”, leveraging existing experience of other large projects and platforms in place for such activities in France.</a:t>
            </a:r>
          </a:p>
        </p:txBody>
      </p:sp>
      <p:sp>
        <p:nvSpPr>
          <p:cNvPr id="6" name="Title 5">
            <a:extLst>
              <a:ext uri="{FF2B5EF4-FFF2-40B4-BE49-F238E27FC236}">
                <a16:creationId xmlns:a16="http://schemas.microsoft.com/office/drawing/2014/main" id="{56212B44-CC6F-7FAD-6806-09B0677740F2}"/>
              </a:ext>
            </a:extLst>
          </p:cNvPr>
          <p:cNvSpPr>
            <a:spLocks noGrp="1"/>
          </p:cNvSpPr>
          <p:nvPr>
            <p:ph type="title"/>
          </p:nvPr>
        </p:nvSpPr>
        <p:spPr>
          <a:xfrm>
            <a:off x="367386" y="505793"/>
            <a:ext cx="8597102" cy="481782"/>
          </a:xfrm>
        </p:spPr>
        <p:txBody>
          <a:bodyPr/>
          <a:lstStyle/>
          <a:p>
            <a:r>
              <a:rPr lang="en-CH" sz="2800" b="1" dirty="0"/>
              <a:t>Information kit to accompany field investigations</a:t>
            </a:r>
          </a:p>
        </p:txBody>
      </p:sp>
    </p:spTree>
    <p:extLst>
      <p:ext uri="{BB962C8B-B14F-4D97-AF65-F5344CB8AC3E}">
        <p14:creationId xmlns:p14="http://schemas.microsoft.com/office/powerpoint/2010/main" val="317619571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335E4BE9-A8FA-A7A1-EEFE-51532912E162}"/>
              </a:ext>
            </a:extLst>
          </p:cNvPr>
          <p:cNvSpPr>
            <a:spLocks noGrp="1"/>
          </p:cNvSpPr>
          <p:nvPr>
            <p:ph type="sldNum" sz="quarter" idx="10"/>
          </p:nvPr>
        </p:nvSpPr>
        <p:spPr/>
        <p:txBody>
          <a:bodyPr/>
          <a:lstStyle/>
          <a:p>
            <a:fld id="{88A1DFE4-5FC5-43BD-BB7E-75EAD82B965F}" type="slidenum">
              <a:rPr lang="en-US" noProof="0" smtClean="0"/>
              <a:pPr/>
              <a:t>21</a:t>
            </a:fld>
            <a:endParaRPr lang="en-US" noProof="0" dirty="0"/>
          </a:p>
        </p:txBody>
      </p:sp>
      <p:pic>
        <p:nvPicPr>
          <p:cNvPr id="11" name="Picture 10">
            <a:extLst>
              <a:ext uri="{FF2B5EF4-FFF2-40B4-BE49-F238E27FC236}">
                <a16:creationId xmlns:a16="http://schemas.microsoft.com/office/drawing/2014/main" id="{3AAE382D-D313-C49E-8570-E8277CF5344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9221" y="471340"/>
            <a:ext cx="3228430" cy="4573609"/>
          </a:xfrm>
          <a:prstGeom prst="rect">
            <a:avLst/>
          </a:prstGeom>
        </p:spPr>
      </p:pic>
      <p:pic>
        <p:nvPicPr>
          <p:cNvPr id="13" name="Picture 12" descr="A group of people standing in a room&#10;&#10;Description automatically generated with medium confidence">
            <a:extLst>
              <a:ext uri="{FF2B5EF4-FFF2-40B4-BE49-F238E27FC236}">
                <a16:creationId xmlns:a16="http://schemas.microsoft.com/office/drawing/2014/main" id="{0822D1C7-DA17-92B9-39A1-F04E84094C1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47813" y="471339"/>
            <a:ext cx="3356435" cy="4509884"/>
          </a:xfrm>
          <a:prstGeom prst="rect">
            <a:avLst/>
          </a:prstGeom>
        </p:spPr>
      </p:pic>
      <p:pic>
        <p:nvPicPr>
          <p:cNvPr id="15" name="Picture 14" descr="A screenshot of a phone&#10;&#10;Description automatically generated with medium confidence">
            <a:extLst>
              <a:ext uri="{FF2B5EF4-FFF2-40B4-BE49-F238E27FC236}">
                <a16:creationId xmlns:a16="http://schemas.microsoft.com/office/drawing/2014/main" id="{0BC174AA-6E8C-3FB1-F008-C9E8BF81DAD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016392" y="3125255"/>
            <a:ext cx="5018387" cy="1923280"/>
          </a:xfrm>
          <a:prstGeom prst="rect">
            <a:avLst/>
          </a:prstGeom>
          <a:ln>
            <a:noFill/>
          </a:ln>
          <a:effectLst>
            <a:outerShdw blurRad="292100" dist="139700" dir="2700000" algn="tl" rotWithShape="0">
              <a:srgbClr val="333333">
                <a:alpha val="65000"/>
              </a:srgbClr>
            </a:outerShdw>
          </a:effectLst>
        </p:spPr>
      </p:pic>
      <p:sp>
        <p:nvSpPr>
          <p:cNvPr id="16" name="TextBox 15">
            <a:extLst>
              <a:ext uri="{FF2B5EF4-FFF2-40B4-BE49-F238E27FC236}">
                <a16:creationId xmlns:a16="http://schemas.microsoft.com/office/drawing/2014/main" id="{F085AC99-B47C-5159-2EF6-C85AC4EF3018}"/>
              </a:ext>
            </a:extLst>
          </p:cNvPr>
          <p:cNvSpPr txBox="1"/>
          <p:nvPr/>
        </p:nvSpPr>
        <p:spPr>
          <a:xfrm>
            <a:off x="6732240" y="411573"/>
            <a:ext cx="2379994" cy="830997"/>
          </a:xfrm>
          <a:prstGeom prst="rect">
            <a:avLst/>
          </a:prstGeom>
          <a:noFill/>
        </p:spPr>
        <p:txBody>
          <a:bodyPr wrap="square" rtlCol="0">
            <a:spAutoFit/>
          </a:bodyPr>
          <a:lstStyle/>
          <a:p>
            <a:pPr algn="r"/>
            <a:r>
              <a:rPr lang="en-GB" sz="2400" dirty="0"/>
              <a:t>Web site:</a:t>
            </a:r>
          </a:p>
          <a:p>
            <a:pPr algn="r"/>
            <a:r>
              <a:rPr lang="en-GB" sz="2400" dirty="0" err="1"/>
              <a:t>fcc-faisabilite.eu</a:t>
            </a:r>
            <a:endParaRPr lang="en-CH" sz="2400" dirty="0"/>
          </a:p>
        </p:txBody>
      </p:sp>
    </p:spTree>
    <p:extLst>
      <p:ext uri="{BB962C8B-B14F-4D97-AF65-F5344CB8AC3E}">
        <p14:creationId xmlns:p14="http://schemas.microsoft.com/office/powerpoint/2010/main" val="109246507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92B67520-9381-0942-0DF7-A1EB018C8628}"/>
              </a:ext>
            </a:extLst>
          </p:cNvPr>
          <p:cNvSpPr>
            <a:spLocks noGrp="1"/>
          </p:cNvSpPr>
          <p:nvPr>
            <p:ph type="sldNum" sz="quarter" idx="10"/>
          </p:nvPr>
        </p:nvSpPr>
        <p:spPr/>
        <p:txBody>
          <a:bodyPr/>
          <a:lstStyle/>
          <a:p>
            <a:fld id="{88A1DFE4-5FC5-43BD-BB7E-75EAD82B965F}" type="slidenum">
              <a:rPr lang="en-US" noProof="0" smtClean="0"/>
              <a:pPr/>
              <a:t>22</a:t>
            </a:fld>
            <a:endParaRPr lang="en-US" noProof="0" dirty="0"/>
          </a:p>
        </p:txBody>
      </p:sp>
      <p:sp>
        <p:nvSpPr>
          <p:cNvPr id="7" name="Text Placeholder 6">
            <a:extLst>
              <a:ext uri="{FF2B5EF4-FFF2-40B4-BE49-F238E27FC236}">
                <a16:creationId xmlns:a16="http://schemas.microsoft.com/office/drawing/2014/main" id="{A8EE1B84-55C2-01C6-B783-131A2EA73B85}"/>
              </a:ext>
            </a:extLst>
          </p:cNvPr>
          <p:cNvSpPr>
            <a:spLocks noGrp="1"/>
          </p:cNvSpPr>
          <p:nvPr>
            <p:ph type="body" sz="quarter" idx="12"/>
          </p:nvPr>
        </p:nvSpPr>
        <p:spPr>
          <a:xfrm>
            <a:off x="442800" y="1087655"/>
            <a:ext cx="4023000" cy="3801979"/>
          </a:xfrm>
        </p:spPr>
        <p:txBody>
          <a:bodyPr/>
          <a:lstStyle/>
          <a:p>
            <a:pPr>
              <a:lnSpc>
                <a:spcPct val="100000"/>
              </a:lnSpc>
              <a:spcBef>
                <a:spcPts val="788"/>
              </a:spcBef>
            </a:pPr>
            <a:r>
              <a:rPr lang="en-CH" dirty="0"/>
              <a:t>Reference</a:t>
            </a:r>
            <a:r>
              <a:rPr lang="en-CH" b="0" dirty="0"/>
              <a:t> </a:t>
            </a:r>
            <a:r>
              <a:rPr lang="en-CH" dirty="0"/>
              <a:t>scenario</a:t>
            </a:r>
            <a:r>
              <a:rPr lang="en-CH" b="0" dirty="0"/>
              <a:t> is </a:t>
            </a:r>
            <a:r>
              <a:rPr lang="en-CH" dirty="0"/>
              <a:t>established, communicated and reviewed by host states and with municipalities hosting sites.</a:t>
            </a:r>
          </a:p>
          <a:p>
            <a:pPr>
              <a:lnSpc>
                <a:spcPct val="100000"/>
              </a:lnSpc>
              <a:spcBef>
                <a:spcPts val="788"/>
              </a:spcBef>
            </a:pPr>
            <a:r>
              <a:rPr lang="en-CH" dirty="0"/>
              <a:t>Engagement</a:t>
            </a:r>
            <a:r>
              <a:rPr lang="en-CH" b="0" dirty="0"/>
              <a:t> is overall </a:t>
            </a:r>
            <a:r>
              <a:rPr lang="en-CH" dirty="0"/>
              <a:t>positive</a:t>
            </a:r>
            <a:r>
              <a:rPr lang="en-CH" b="0" dirty="0"/>
              <a:t>, but worries and concerns exist and are expressed.</a:t>
            </a:r>
          </a:p>
          <a:p>
            <a:pPr>
              <a:lnSpc>
                <a:spcPct val="100000"/>
              </a:lnSpc>
              <a:spcBef>
                <a:spcPts val="788"/>
              </a:spcBef>
            </a:pPr>
            <a:r>
              <a:rPr lang="en-CH" dirty="0"/>
              <a:t>Associations are teaming up against CERN</a:t>
            </a:r>
            <a:r>
              <a:rPr lang="en-CH" b="0" dirty="0"/>
              <a:t> and the situation leads to a “one-sided” painting of the project picture, e.g. </a:t>
            </a:r>
            <a:r>
              <a:rPr lang="en-GB" b="0" dirty="0">
                <a:hlinkClick r:id="rId2"/>
              </a:rPr>
              <a:t>https://</a:t>
            </a:r>
            <a:r>
              <a:rPr lang="en-GB" b="0" dirty="0" err="1">
                <a:hlinkClick r:id="rId2"/>
              </a:rPr>
              <a:t>www.change.org</a:t>
            </a:r>
            <a:r>
              <a:rPr lang="en-GB" b="0" dirty="0">
                <a:hlinkClick r:id="rId2"/>
              </a:rPr>
              <a:t>/p/le-</a:t>
            </a:r>
            <a:r>
              <a:rPr lang="en-GB" b="0" dirty="0" err="1">
                <a:hlinkClick r:id="rId2"/>
              </a:rPr>
              <a:t>cern</a:t>
            </a:r>
            <a:r>
              <a:rPr lang="en-GB" b="0" dirty="0">
                <a:hlinkClick r:id="rId2"/>
              </a:rPr>
              <a:t>-</a:t>
            </a:r>
            <a:r>
              <a:rPr lang="en-GB" b="0" dirty="0" err="1">
                <a:hlinkClick r:id="rId2"/>
              </a:rPr>
              <a:t>peut</a:t>
            </a:r>
            <a:r>
              <a:rPr lang="en-GB" b="0" dirty="0">
                <a:hlinkClick r:id="rId2"/>
              </a:rPr>
              <a:t>-il-tout-se-</a:t>
            </a:r>
            <a:r>
              <a:rPr lang="en-GB" b="0" dirty="0" err="1">
                <a:hlinkClick r:id="rId2"/>
              </a:rPr>
              <a:t>permettre</a:t>
            </a:r>
            <a:endParaRPr lang="en-CH" b="0" dirty="0"/>
          </a:p>
          <a:p>
            <a:pPr>
              <a:lnSpc>
                <a:spcPct val="100000"/>
              </a:lnSpc>
              <a:spcBef>
                <a:spcPts val="788"/>
              </a:spcBef>
            </a:pPr>
            <a:r>
              <a:rPr lang="en-CH" dirty="0"/>
              <a:t>We are not able to answer to some of questions and worries </a:t>
            </a:r>
            <a:r>
              <a:rPr lang="en-CH" b="0" dirty="0"/>
              <a:t>exhaustively (yet).</a:t>
            </a:r>
          </a:p>
          <a:p>
            <a:pPr marL="151388" indent="-152400">
              <a:lnSpc>
                <a:spcPct val="100000"/>
              </a:lnSpc>
              <a:spcBef>
                <a:spcPts val="788"/>
              </a:spcBef>
              <a:buFont typeface="Arial" panose="020B0604020202020204" pitchFamily="34" charset="0"/>
              <a:buChar char="•"/>
              <a:tabLst>
                <a:tab pos="3954463" algn="r"/>
              </a:tabLst>
            </a:pPr>
            <a:r>
              <a:rPr lang="en-CH" b="0" dirty="0"/>
              <a:t>If we knew it all, we would not need to study.</a:t>
            </a:r>
          </a:p>
          <a:p>
            <a:pPr>
              <a:lnSpc>
                <a:spcPct val="100000"/>
              </a:lnSpc>
              <a:spcBef>
                <a:spcPts val="788"/>
              </a:spcBef>
            </a:pPr>
            <a:endParaRPr lang="en-CH" b="0" dirty="0"/>
          </a:p>
        </p:txBody>
      </p:sp>
      <p:sp>
        <p:nvSpPr>
          <p:cNvPr id="8" name="Text Placeholder 7">
            <a:extLst>
              <a:ext uri="{FF2B5EF4-FFF2-40B4-BE49-F238E27FC236}">
                <a16:creationId xmlns:a16="http://schemas.microsoft.com/office/drawing/2014/main" id="{4BCDD5D6-3C61-BCFF-1C6D-F9818F45D7A6}"/>
              </a:ext>
            </a:extLst>
          </p:cNvPr>
          <p:cNvSpPr>
            <a:spLocks noGrp="1"/>
          </p:cNvSpPr>
          <p:nvPr>
            <p:ph type="body" sz="quarter" idx="13"/>
          </p:nvPr>
        </p:nvSpPr>
        <p:spPr>
          <a:xfrm>
            <a:off x="4722300" y="1087655"/>
            <a:ext cx="4170180" cy="3960880"/>
          </a:xfrm>
        </p:spPr>
        <p:txBody>
          <a:bodyPr/>
          <a:lstStyle/>
          <a:p>
            <a:pPr>
              <a:lnSpc>
                <a:spcPct val="100000"/>
              </a:lnSpc>
              <a:spcBef>
                <a:spcPts val="788"/>
              </a:spcBef>
            </a:pPr>
            <a:r>
              <a:rPr lang="en-CH" dirty="0"/>
              <a:t>Development of synergy potentials </a:t>
            </a:r>
            <a:r>
              <a:rPr lang="en-CH" b="0" dirty="0"/>
              <a:t>with municipalities has </a:t>
            </a:r>
            <a:r>
              <a:rPr lang="en-CH" dirty="0"/>
              <a:t>started</a:t>
            </a:r>
            <a:r>
              <a:rPr lang="en-CH" b="0" dirty="0"/>
              <a:t>.</a:t>
            </a:r>
          </a:p>
          <a:p>
            <a:pPr>
              <a:lnSpc>
                <a:spcPct val="100000"/>
              </a:lnSpc>
              <a:spcBef>
                <a:spcPts val="788"/>
              </a:spcBef>
            </a:pPr>
            <a:r>
              <a:rPr lang="en-CH" dirty="0"/>
              <a:t>Environmental aspect analysis is ongoing</a:t>
            </a:r>
            <a:r>
              <a:rPr lang="en-CH" b="0" dirty="0"/>
              <a:t>.</a:t>
            </a:r>
          </a:p>
          <a:p>
            <a:pPr>
              <a:lnSpc>
                <a:spcPct val="100000"/>
              </a:lnSpc>
              <a:spcBef>
                <a:spcPts val="788"/>
              </a:spcBef>
            </a:pPr>
            <a:r>
              <a:rPr lang="en-CH" dirty="0"/>
              <a:t>Managed documentation </a:t>
            </a:r>
            <a:r>
              <a:rPr lang="en-CH" b="0" dirty="0"/>
              <a:t>exists</a:t>
            </a:r>
          </a:p>
          <a:p>
            <a:pPr>
              <a:lnSpc>
                <a:spcPct val="100000"/>
              </a:lnSpc>
              <a:spcBef>
                <a:spcPts val="788"/>
              </a:spcBef>
            </a:pPr>
            <a:r>
              <a:rPr lang="en-CH" dirty="0"/>
              <a:t>Environmental </a:t>
            </a:r>
            <a:r>
              <a:rPr lang="en-US" dirty="0"/>
              <a:t>I</a:t>
            </a:r>
            <a:r>
              <a:rPr lang="en-CH" dirty="0"/>
              <a:t>nformation </a:t>
            </a:r>
            <a:r>
              <a:rPr lang="en-US" dirty="0"/>
              <a:t>S</a:t>
            </a:r>
            <a:r>
              <a:rPr lang="en-CH" dirty="0"/>
              <a:t>ystem </a:t>
            </a:r>
            <a:r>
              <a:rPr lang="en-CH" b="0" dirty="0"/>
              <a:t>rolled out. </a:t>
            </a:r>
          </a:p>
          <a:p>
            <a:pPr>
              <a:lnSpc>
                <a:spcPct val="100000"/>
              </a:lnSpc>
              <a:spcBef>
                <a:spcPts val="788"/>
              </a:spcBef>
            </a:pPr>
            <a:r>
              <a:rPr lang="en-CH" b="0" dirty="0"/>
              <a:t>The </a:t>
            </a:r>
            <a:r>
              <a:rPr lang="en-CH" dirty="0"/>
              <a:t>territory is continuously evolving</a:t>
            </a:r>
            <a:r>
              <a:rPr lang="en-CH" b="0" dirty="0"/>
              <a:t>. No obvious alternative feasible scenario has been identified.</a:t>
            </a:r>
          </a:p>
        </p:txBody>
      </p:sp>
      <p:sp>
        <p:nvSpPr>
          <p:cNvPr id="6" name="Title 5">
            <a:extLst>
              <a:ext uri="{FF2B5EF4-FFF2-40B4-BE49-F238E27FC236}">
                <a16:creationId xmlns:a16="http://schemas.microsoft.com/office/drawing/2014/main" id="{3C1C82B9-A855-AD2D-5018-7C76805CED6B}"/>
              </a:ext>
            </a:extLst>
          </p:cNvPr>
          <p:cNvSpPr>
            <a:spLocks noGrp="1"/>
          </p:cNvSpPr>
          <p:nvPr>
            <p:ph type="title"/>
          </p:nvPr>
        </p:nvSpPr>
        <p:spPr>
          <a:xfrm>
            <a:off x="442800" y="577800"/>
            <a:ext cx="8263350" cy="509855"/>
          </a:xfrm>
        </p:spPr>
        <p:txBody>
          <a:bodyPr/>
          <a:lstStyle/>
          <a:p>
            <a:r>
              <a:rPr lang="en-CH" dirty="0"/>
              <a:t>General summary</a:t>
            </a:r>
          </a:p>
        </p:txBody>
      </p:sp>
    </p:spTree>
    <p:extLst>
      <p:ext uri="{BB962C8B-B14F-4D97-AF65-F5344CB8AC3E}">
        <p14:creationId xmlns:p14="http://schemas.microsoft.com/office/powerpoint/2010/main" val="54719378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50025DA-1ED5-F21B-937D-CE5FFE4920CF}"/>
            </a:ext>
          </a:extLst>
        </p:cNvPr>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6EAF60D7-A4EF-94B1-4308-2688B6DFA810}"/>
              </a:ext>
            </a:extLst>
          </p:cNvPr>
          <p:cNvSpPr>
            <a:spLocks noGrp="1"/>
          </p:cNvSpPr>
          <p:nvPr>
            <p:ph type="sldNum" sz="quarter" idx="10"/>
          </p:nvPr>
        </p:nvSpPr>
        <p:spPr/>
        <p:txBody>
          <a:bodyPr/>
          <a:lstStyle/>
          <a:p>
            <a:fld id="{88A1DFE4-5FC5-43BD-BB7E-75EAD82B965F}" type="slidenum">
              <a:rPr lang="en-US" noProof="0" smtClean="0"/>
              <a:pPr/>
              <a:t>23</a:t>
            </a:fld>
            <a:endParaRPr lang="en-US" noProof="0" dirty="0"/>
          </a:p>
        </p:txBody>
      </p:sp>
      <p:sp>
        <p:nvSpPr>
          <p:cNvPr id="8" name="Text Placeholder 7">
            <a:extLst>
              <a:ext uri="{FF2B5EF4-FFF2-40B4-BE49-F238E27FC236}">
                <a16:creationId xmlns:a16="http://schemas.microsoft.com/office/drawing/2014/main" id="{DBD5DD55-ACE6-FA8A-116B-9FE95FB1E9FF}"/>
              </a:ext>
            </a:extLst>
          </p:cNvPr>
          <p:cNvSpPr>
            <a:spLocks noGrp="1"/>
          </p:cNvSpPr>
          <p:nvPr>
            <p:ph type="body" sz="quarter" idx="13"/>
          </p:nvPr>
        </p:nvSpPr>
        <p:spPr>
          <a:xfrm>
            <a:off x="539552" y="1404000"/>
            <a:ext cx="8352928" cy="3644535"/>
          </a:xfrm>
        </p:spPr>
        <p:txBody>
          <a:bodyPr/>
          <a:lstStyle/>
          <a:p>
            <a:pPr>
              <a:lnSpc>
                <a:spcPct val="100000"/>
              </a:lnSpc>
            </a:pPr>
            <a:r>
              <a:rPr lang="en-CH" b="0" dirty="0"/>
              <a:t>A </a:t>
            </a:r>
            <a:r>
              <a:rPr lang="en-CH" dirty="0"/>
              <a:t>project scope and splitting </a:t>
            </a:r>
            <a:r>
              <a:rPr lang="en-CH" b="0" dirty="0"/>
              <a:t>has been proposed to the host states. It is currently under review.</a:t>
            </a:r>
            <a:br>
              <a:rPr lang="en-CH" b="0" dirty="0"/>
            </a:br>
            <a:r>
              <a:rPr lang="en-CH" b="0" dirty="0"/>
              <a:t>An agreement between France, Switzerland and CERN on this proceeding is a pre-condition to</a:t>
            </a:r>
            <a:br>
              <a:rPr lang="en-CH" b="0" dirty="0"/>
            </a:br>
            <a:r>
              <a:rPr lang="en-CH" b="0" dirty="0"/>
              <a:t>be able to advance on the preparatory tasks for a project.</a:t>
            </a:r>
          </a:p>
          <a:p>
            <a:pPr>
              <a:lnSpc>
                <a:spcPct val="100000"/>
              </a:lnSpc>
            </a:pPr>
            <a:r>
              <a:rPr lang="en-CH" b="0" dirty="0"/>
              <a:t>Subsequently, targeted participation of host state services in both countries are required in the near future to be able to assure a timely preparation of a potential construction project, before a decision is taken and before a project authorisation is issued.</a:t>
            </a:r>
            <a:endParaRPr lang="en-CH" dirty="0"/>
          </a:p>
          <a:p>
            <a:pPr>
              <a:lnSpc>
                <a:spcPct val="100000"/>
              </a:lnSpc>
            </a:pPr>
            <a:r>
              <a:rPr lang="en-CH" b="0" dirty="0"/>
              <a:t>The development of the authorisation / permitting processes in the two host states has started.</a:t>
            </a:r>
          </a:p>
          <a:p>
            <a:pPr>
              <a:lnSpc>
                <a:spcPct val="100000"/>
              </a:lnSpc>
            </a:pPr>
            <a:r>
              <a:rPr lang="en-CH" dirty="0"/>
              <a:t>Land plot reservation for study purposes has started </a:t>
            </a:r>
            <a:r>
              <a:rPr lang="en-CH" b="0" dirty="0"/>
              <a:t>in France and in Switzerland.</a:t>
            </a:r>
          </a:p>
        </p:txBody>
      </p:sp>
      <p:sp>
        <p:nvSpPr>
          <p:cNvPr id="6" name="Title 5">
            <a:extLst>
              <a:ext uri="{FF2B5EF4-FFF2-40B4-BE49-F238E27FC236}">
                <a16:creationId xmlns:a16="http://schemas.microsoft.com/office/drawing/2014/main" id="{455EB258-15C1-AF1E-EE3E-06896DF34D45}"/>
              </a:ext>
            </a:extLst>
          </p:cNvPr>
          <p:cNvSpPr>
            <a:spLocks noGrp="1"/>
          </p:cNvSpPr>
          <p:nvPr>
            <p:ph type="title"/>
          </p:nvPr>
        </p:nvSpPr>
        <p:spPr>
          <a:xfrm>
            <a:off x="442800" y="577800"/>
            <a:ext cx="8263350" cy="509855"/>
          </a:xfrm>
        </p:spPr>
        <p:txBody>
          <a:bodyPr/>
          <a:lstStyle/>
          <a:p>
            <a:r>
              <a:rPr lang="en-CH" dirty="0"/>
              <a:t>Summary of work with instutions</a:t>
            </a:r>
          </a:p>
        </p:txBody>
      </p:sp>
    </p:spTree>
    <p:extLst>
      <p:ext uri="{BB962C8B-B14F-4D97-AF65-F5344CB8AC3E}">
        <p14:creationId xmlns:p14="http://schemas.microsoft.com/office/powerpoint/2010/main" val="60589720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707803A3-F913-54F3-B0A3-660BB368E38F}"/>
              </a:ext>
            </a:extLst>
          </p:cNvPr>
          <p:cNvSpPr>
            <a:spLocks noGrp="1"/>
          </p:cNvSpPr>
          <p:nvPr>
            <p:ph type="sldNum" sz="quarter" idx="10"/>
          </p:nvPr>
        </p:nvSpPr>
        <p:spPr/>
        <p:txBody>
          <a:bodyPr/>
          <a:lstStyle/>
          <a:p>
            <a:fld id="{88A1DFE4-5FC5-43BD-BB7E-75EAD82B965F}" type="slidenum">
              <a:rPr lang="en-US" noProof="0" smtClean="0"/>
              <a:pPr/>
              <a:t>24</a:t>
            </a:fld>
            <a:endParaRPr lang="en-US" noProof="0" dirty="0"/>
          </a:p>
        </p:txBody>
      </p:sp>
      <p:sp>
        <p:nvSpPr>
          <p:cNvPr id="3" name="Text Placeholder 2">
            <a:extLst>
              <a:ext uri="{FF2B5EF4-FFF2-40B4-BE49-F238E27FC236}">
                <a16:creationId xmlns:a16="http://schemas.microsoft.com/office/drawing/2014/main" id="{64251DF0-3E03-C01A-BF53-5739BF56D71E}"/>
              </a:ext>
            </a:extLst>
          </p:cNvPr>
          <p:cNvSpPr>
            <a:spLocks noGrp="1"/>
          </p:cNvSpPr>
          <p:nvPr>
            <p:ph type="body" sz="quarter" idx="12"/>
          </p:nvPr>
        </p:nvSpPr>
        <p:spPr>
          <a:xfrm>
            <a:off x="323528" y="1059583"/>
            <a:ext cx="4248472" cy="3433217"/>
          </a:xfrm>
        </p:spPr>
        <p:txBody>
          <a:bodyPr/>
          <a:lstStyle/>
          <a:p>
            <a:pPr marL="342900" indent="-342900">
              <a:lnSpc>
                <a:spcPct val="100000"/>
              </a:lnSpc>
              <a:spcBef>
                <a:spcPts val="788"/>
              </a:spcBef>
              <a:buFont typeface="+mj-lt"/>
              <a:buAutoNum type="arabicPeriod"/>
            </a:pPr>
            <a:r>
              <a:rPr lang="en-CH"/>
              <a:t>Unite </a:t>
            </a:r>
            <a:r>
              <a:rPr lang="en-CH" dirty="0"/>
              <a:t>as a community</a:t>
            </a:r>
          </a:p>
          <a:p>
            <a:pPr marL="342900" indent="-342900">
              <a:lnSpc>
                <a:spcPct val="100000"/>
              </a:lnSpc>
              <a:spcBef>
                <a:spcPts val="788"/>
              </a:spcBef>
              <a:buFont typeface="+mj-lt"/>
              <a:buAutoNum type="arabicPeriod"/>
            </a:pPr>
            <a:r>
              <a:rPr lang="en-CH" dirty="0"/>
              <a:t>Formalise collaborations</a:t>
            </a:r>
          </a:p>
          <a:p>
            <a:pPr marL="342900" indent="-342900">
              <a:lnSpc>
                <a:spcPct val="100000"/>
              </a:lnSpc>
              <a:spcBef>
                <a:spcPts val="788"/>
              </a:spcBef>
              <a:buFont typeface="+mj-lt"/>
              <a:buAutoNum type="arabicPeriod"/>
            </a:pPr>
            <a:r>
              <a:rPr lang="en-CH" dirty="0"/>
              <a:t>Be publicly visible as an entity with a vision</a:t>
            </a:r>
          </a:p>
          <a:p>
            <a:pPr>
              <a:lnSpc>
                <a:spcPct val="100000"/>
              </a:lnSpc>
            </a:pPr>
            <a:r>
              <a:rPr lang="en-CH" dirty="0"/>
              <a:t>Explain </a:t>
            </a:r>
            <a:r>
              <a:rPr lang="en-CH" b="0" dirty="0"/>
              <a:t>to your partners, families, friends,companies you work with, people you meet in a bar, at the airport, at the train station, in the supermarket, on the bus, in the elevator, in the taxi, in the shops, on the beach, in the hotel, at school, at the kindergarten, ... </a:t>
            </a:r>
          </a:p>
          <a:p>
            <a:pPr>
              <a:lnSpc>
                <a:spcPct val="100000"/>
              </a:lnSpc>
            </a:pPr>
            <a:r>
              <a:rPr lang="en-CH" u="sng" dirty="0"/>
              <a:t>Please</a:t>
            </a:r>
            <a:r>
              <a:rPr lang="en-CH" dirty="0"/>
              <a:t> listen to the worries</a:t>
            </a:r>
            <a:r>
              <a:rPr lang="en-CH" b="0" dirty="0"/>
              <a:t>, the fears of the people.</a:t>
            </a:r>
          </a:p>
          <a:p>
            <a:pPr>
              <a:lnSpc>
                <a:spcPct val="100000"/>
              </a:lnSpc>
            </a:pPr>
            <a:r>
              <a:rPr lang="en-CH" dirty="0"/>
              <a:t>Respect, accept and understand the criticism.</a:t>
            </a:r>
          </a:p>
        </p:txBody>
      </p:sp>
      <p:sp>
        <p:nvSpPr>
          <p:cNvPr id="4" name="Text Placeholder 3">
            <a:extLst>
              <a:ext uri="{FF2B5EF4-FFF2-40B4-BE49-F238E27FC236}">
                <a16:creationId xmlns:a16="http://schemas.microsoft.com/office/drawing/2014/main" id="{CF74BBBE-8360-EED8-6F7B-28258F3B6561}"/>
              </a:ext>
            </a:extLst>
          </p:cNvPr>
          <p:cNvSpPr>
            <a:spLocks noGrp="1"/>
          </p:cNvSpPr>
          <p:nvPr>
            <p:ph type="body" sz="quarter" idx="13"/>
          </p:nvPr>
        </p:nvSpPr>
        <p:spPr>
          <a:xfrm>
            <a:off x="4938324" y="1059583"/>
            <a:ext cx="3882148" cy="1550464"/>
          </a:xfrm>
          <a:solidFill>
            <a:schemeClr val="accent2"/>
          </a:solidFill>
          <a:ln w="28575">
            <a:solidFill>
              <a:schemeClr val="tx1"/>
            </a:solidFill>
          </a:ln>
        </p:spPr>
        <p:txBody>
          <a:bodyPr/>
          <a:lstStyle/>
          <a:p>
            <a:pPr>
              <a:lnSpc>
                <a:spcPct val="100000"/>
              </a:lnSpc>
            </a:pPr>
            <a:r>
              <a:rPr lang="en-CH" dirty="0"/>
              <a:t>Sustainability of a Research Infrastructure relies on the long-term commitment of a sufficiently large and determined user community.</a:t>
            </a:r>
          </a:p>
          <a:p>
            <a:pPr>
              <a:lnSpc>
                <a:spcPct val="100000"/>
              </a:lnSpc>
            </a:pPr>
            <a:r>
              <a:rPr lang="en-CH" dirty="0"/>
              <a:t>Opponents aim at dividing the community. Unity is a fundamental pre-requisite.</a:t>
            </a:r>
          </a:p>
        </p:txBody>
      </p:sp>
      <p:sp>
        <p:nvSpPr>
          <p:cNvPr id="5" name="Title 4">
            <a:extLst>
              <a:ext uri="{FF2B5EF4-FFF2-40B4-BE49-F238E27FC236}">
                <a16:creationId xmlns:a16="http://schemas.microsoft.com/office/drawing/2014/main" id="{B0818FCE-494D-1186-D0EC-D61AC375EF7D}"/>
              </a:ext>
            </a:extLst>
          </p:cNvPr>
          <p:cNvSpPr>
            <a:spLocks noGrp="1"/>
          </p:cNvSpPr>
          <p:nvPr>
            <p:ph type="title"/>
          </p:nvPr>
        </p:nvSpPr>
        <p:spPr>
          <a:xfrm>
            <a:off x="362678" y="472081"/>
            <a:ext cx="8457794" cy="481783"/>
          </a:xfrm>
        </p:spPr>
        <p:txBody>
          <a:bodyPr/>
          <a:lstStyle/>
          <a:p>
            <a:r>
              <a:rPr lang="en-CH" dirty="0"/>
              <a:t>How can we make the FCC happen?</a:t>
            </a:r>
          </a:p>
        </p:txBody>
      </p:sp>
      <p:pic>
        <p:nvPicPr>
          <p:cNvPr id="7" name="Picture 6" descr="A screenshot of a news article&#10;&#10;Description automatically generated">
            <a:extLst>
              <a:ext uri="{FF2B5EF4-FFF2-40B4-BE49-F238E27FC236}">
                <a16:creationId xmlns:a16="http://schemas.microsoft.com/office/drawing/2014/main" id="{A9082368-D63C-1760-135D-7BE9ADF4221C}"/>
              </a:ext>
            </a:extLst>
          </p:cNvPr>
          <p:cNvPicPr>
            <a:picLocks noChangeAspect="1"/>
          </p:cNvPicPr>
          <p:nvPr/>
        </p:nvPicPr>
        <p:blipFill rotWithShape="1">
          <a:blip r:embed="rId2">
            <a:extLst>
              <a:ext uri="{28A0092B-C50C-407E-A947-70E740481C1C}">
                <a14:useLocalDpi xmlns:a14="http://schemas.microsoft.com/office/drawing/2010/main" val="0"/>
              </a:ext>
            </a:extLst>
          </a:blip>
          <a:srcRect l="1594" r="1594"/>
          <a:stretch/>
        </p:blipFill>
        <p:spPr>
          <a:xfrm>
            <a:off x="4938324" y="2715766"/>
            <a:ext cx="3882148" cy="2303176"/>
          </a:xfrm>
          <a:prstGeom prst="rect">
            <a:avLst/>
          </a:prstGeom>
        </p:spPr>
      </p:pic>
      <p:sp>
        <p:nvSpPr>
          <p:cNvPr id="8" name="Oval 7">
            <a:extLst>
              <a:ext uri="{FF2B5EF4-FFF2-40B4-BE49-F238E27FC236}">
                <a16:creationId xmlns:a16="http://schemas.microsoft.com/office/drawing/2014/main" id="{DA4E0EAE-677A-EC49-1777-425CCD643833}"/>
              </a:ext>
            </a:extLst>
          </p:cNvPr>
          <p:cNvSpPr/>
          <p:nvPr/>
        </p:nvSpPr>
        <p:spPr>
          <a:xfrm>
            <a:off x="6732240" y="3283289"/>
            <a:ext cx="792088" cy="402292"/>
          </a:xfrm>
          <a:prstGeom prst="ellipse">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Tree>
    <p:extLst>
      <p:ext uri="{BB962C8B-B14F-4D97-AF65-F5344CB8AC3E}">
        <p14:creationId xmlns:p14="http://schemas.microsoft.com/office/powerpoint/2010/main" val="62901023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Oval Callout 30">
            <a:extLst>
              <a:ext uri="{FF2B5EF4-FFF2-40B4-BE49-F238E27FC236}">
                <a16:creationId xmlns:a16="http://schemas.microsoft.com/office/drawing/2014/main" id="{0C6D25C7-944A-F7E2-A67E-376715ACC669}"/>
              </a:ext>
            </a:extLst>
          </p:cNvPr>
          <p:cNvSpPr/>
          <p:nvPr/>
        </p:nvSpPr>
        <p:spPr>
          <a:xfrm>
            <a:off x="4368764" y="368686"/>
            <a:ext cx="3180084" cy="2681245"/>
          </a:xfrm>
          <a:prstGeom prst="wedgeEllipseCallout">
            <a:avLst>
              <a:gd name="adj1" fmla="val 16911"/>
              <a:gd name="adj2" fmla="val 55682"/>
            </a:avLst>
          </a:prstGeom>
          <a:solidFill>
            <a:schemeClr val="bg1">
              <a:lumMod val="85000"/>
            </a:schemeClr>
          </a:solidFill>
        </p:spPr>
        <p:style>
          <a:lnRef idx="2">
            <a:schemeClr val="accent1">
              <a:shade val="15000"/>
            </a:schemeClr>
          </a:lnRef>
          <a:fillRef idx="1">
            <a:schemeClr val="accent1"/>
          </a:fillRef>
          <a:effectRef idx="0">
            <a:schemeClr val="accent1"/>
          </a:effectRef>
          <a:fontRef idx="minor">
            <a:schemeClr val="lt1"/>
          </a:fontRef>
        </p:style>
        <p:txBody>
          <a:bodyPr wrap="square" lIns="0" tIns="0" rIns="0" bIns="0" rtlCol="0" anchor="ctr"/>
          <a:lstStyle/>
          <a:p>
            <a:pPr algn="ctr"/>
            <a:r>
              <a:rPr lang="en-GB" sz="1100" dirty="0">
                <a:solidFill>
                  <a:schemeClr val="tx1"/>
                </a:solidFill>
                <a:latin typeface="Chalkduster" panose="03050602040202020205" pitchFamily="66" charset="77"/>
              </a:rPr>
              <a:t>The SM, as the </a:t>
            </a:r>
            <a:r>
              <a:rPr lang="en-GB" sz="1100" dirty="0" err="1">
                <a:solidFill>
                  <a:schemeClr val="tx1"/>
                </a:solidFill>
                <a:latin typeface="Chalkduster" panose="03050602040202020205" pitchFamily="66" charset="77"/>
              </a:rPr>
              <a:t>renormalisable</a:t>
            </a:r>
            <a:r>
              <a:rPr lang="en-GB" sz="1100" dirty="0">
                <a:solidFill>
                  <a:schemeClr val="tx1"/>
                </a:solidFill>
                <a:latin typeface="Chalkduster" panose="03050602040202020205" pitchFamily="66" charset="77"/>
              </a:rPr>
              <a:t> SU(3)SU(2)U(1) chiral gauge theory of three generations of quarks and leptons, is a consistent theory,</a:t>
            </a:r>
            <a:br>
              <a:rPr lang="en-GB" sz="1100" dirty="0">
                <a:solidFill>
                  <a:schemeClr val="tx1"/>
                </a:solidFill>
                <a:latin typeface="Chalkduster" panose="03050602040202020205" pitchFamily="66" charset="77"/>
              </a:rPr>
            </a:br>
            <a:r>
              <a:rPr lang="en-GB" sz="1100" dirty="0">
                <a:solidFill>
                  <a:schemeClr val="tx1"/>
                </a:solidFill>
                <a:latin typeface="Chalkduster" panose="03050602040202020205" pitchFamily="66" charset="77"/>
              </a:rPr>
              <a:t>closed under radiative corrections, except maybe a hypercharge Landau pole at very high energy. But we know that it is not complete and it should be considered only as a low-energy EFT …</a:t>
            </a:r>
            <a:endParaRPr lang="en-CH" sz="1100" dirty="0">
              <a:solidFill>
                <a:schemeClr val="tx1"/>
              </a:solidFill>
              <a:latin typeface="Chalkduster" panose="03050602040202020205" pitchFamily="66" charset="77"/>
            </a:endParaRPr>
          </a:p>
        </p:txBody>
      </p:sp>
      <p:pic>
        <p:nvPicPr>
          <p:cNvPr id="21" name="Picture 20" descr="A drawing of a person kneeling&#10;&#10;Description automatically generated">
            <a:extLst>
              <a:ext uri="{FF2B5EF4-FFF2-40B4-BE49-F238E27FC236}">
                <a16:creationId xmlns:a16="http://schemas.microsoft.com/office/drawing/2014/main" id="{EF691F7D-62D3-2766-7FC6-277088AEBEE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395536" y="3374454"/>
            <a:ext cx="1460500" cy="1778000"/>
          </a:xfrm>
          <a:prstGeom prst="rect">
            <a:avLst/>
          </a:prstGeom>
        </p:spPr>
      </p:pic>
      <p:pic>
        <p:nvPicPr>
          <p:cNvPr id="15" name="Picture 14" descr="A cartoon of a person&#10;&#10;Description automatically generated">
            <a:extLst>
              <a:ext uri="{FF2B5EF4-FFF2-40B4-BE49-F238E27FC236}">
                <a16:creationId xmlns:a16="http://schemas.microsoft.com/office/drawing/2014/main" id="{6DDDC6E6-7108-154B-848F-E893D8098D9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H="1">
            <a:off x="1691680" y="3162209"/>
            <a:ext cx="1511300" cy="1993900"/>
          </a:xfrm>
          <a:prstGeom prst="rect">
            <a:avLst/>
          </a:prstGeom>
        </p:spPr>
      </p:pic>
      <p:sp>
        <p:nvSpPr>
          <p:cNvPr id="2" name="Slide Number Placeholder 1">
            <a:extLst>
              <a:ext uri="{FF2B5EF4-FFF2-40B4-BE49-F238E27FC236}">
                <a16:creationId xmlns:a16="http://schemas.microsoft.com/office/drawing/2014/main" id="{A85EB2CE-327B-F6B4-3030-11C0308AF66A}"/>
              </a:ext>
            </a:extLst>
          </p:cNvPr>
          <p:cNvSpPr>
            <a:spLocks noGrp="1"/>
          </p:cNvSpPr>
          <p:nvPr>
            <p:ph type="sldNum" sz="quarter" idx="10"/>
          </p:nvPr>
        </p:nvSpPr>
        <p:spPr/>
        <p:txBody>
          <a:bodyPr/>
          <a:lstStyle/>
          <a:p>
            <a:fld id="{88A1DFE4-5FC5-43BD-BB7E-75EAD82B965F}" type="slidenum">
              <a:rPr lang="en-US" noProof="0" smtClean="0"/>
              <a:pPr/>
              <a:t>25</a:t>
            </a:fld>
            <a:endParaRPr lang="en-US" noProof="0" dirty="0"/>
          </a:p>
        </p:txBody>
      </p:sp>
      <p:sp>
        <p:nvSpPr>
          <p:cNvPr id="3" name="Text Placeholder 2">
            <a:extLst>
              <a:ext uri="{FF2B5EF4-FFF2-40B4-BE49-F238E27FC236}">
                <a16:creationId xmlns:a16="http://schemas.microsoft.com/office/drawing/2014/main" id="{4673E131-45B0-F856-F0CA-753A67E47EA5}"/>
              </a:ext>
            </a:extLst>
          </p:cNvPr>
          <p:cNvSpPr>
            <a:spLocks noGrp="1"/>
          </p:cNvSpPr>
          <p:nvPr>
            <p:ph type="body" sz="quarter" idx="12"/>
          </p:nvPr>
        </p:nvSpPr>
        <p:spPr>
          <a:xfrm>
            <a:off x="157151" y="927422"/>
            <a:ext cx="4308649" cy="1104428"/>
          </a:xfrm>
        </p:spPr>
        <p:txBody>
          <a:bodyPr/>
          <a:lstStyle/>
          <a:p>
            <a:pPr>
              <a:lnSpc>
                <a:spcPct val="100000"/>
              </a:lnSpc>
            </a:pPr>
            <a:r>
              <a:rPr lang="en-CH" dirty="0"/>
              <a:t>Help us to develop easy to understand and</a:t>
            </a:r>
            <a:br>
              <a:rPr lang="en-CH" dirty="0"/>
            </a:br>
            <a:r>
              <a:rPr lang="en-CH" dirty="0"/>
              <a:t>short explanations</a:t>
            </a:r>
          </a:p>
          <a:p>
            <a:pPr>
              <a:lnSpc>
                <a:spcPct val="100000"/>
              </a:lnSpc>
            </a:pPr>
            <a:r>
              <a:rPr lang="en-CH" u="sng" dirty="0"/>
              <a:t>WHY</a:t>
            </a:r>
            <a:r>
              <a:rPr lang="en-CH" dirty="0"/>
              <a:t> do we want to carry out research with a future circular collider?</a:t>
            </a:r>
          </a:p>
          <a:p>
            <a:r>
              <a:rPr lang="en-CH" u="sng" dirty="0"/>
              <a:t>WHAT is the scientific research</a:t>
            </a:r>
            <a:r>
              <a:rPr lang="en-CH" dirty="0"/>
              <a:t> we want to do?</a:t>
            </a:r>
          </a:p>
        </p:txBody>
      </p:sp>
      <p:pic>
        <p:nvPicPr>
          <p:cNvPr id="9" name="Picture 8" descr="A cartoon character with a mustache&#10;&#10;Description automatically generated">
            <a:extLst>
              <a:ext uri="{FF2B5EF4-FFF2-40B4-BE49-F238E27FC236}">
                <a16:creationId xmlns:a16="http://schemas.microsoft.com/office/drawing/2014/main" id="{27FD15C5-06FC-61CC-0726-62A602F52FF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095365" y="2960021"/>
            <a:ext cx="1346200" cy="2070100"/>
          </a:xfrm>
          <a:prstGeom prst="rect">
            <a:avLst/>
          </a:prstGeom>
        </p:spPr>
      </p:pic>
      <p:pic>
        <p:nvPicPr>
          <p:cNvPr id="23" name="Picture 22" descr="A cartoon character with arms up&#10;&#10;Description automatically generated with medium confidence">
            <a:extLst>
              <a:ext uri="{FF2B5EF4-FFF2-40B4-BE49-F238E27FC236}">
                <a16:creationId xmlns:a16="http://schemas.microsoft.com/office/drawing/2014/main" id="{FD1B74B0-0485-30D1-492E-20071C6AF49C}"/>
              </a:ext>
            </a:extLst>
          </p:cNvPr>
          <p:cNvPicPr>
            <a:picLocks noChangeAspect="1"/>
          </p:cNvPicPr>
          <p:nvPr/>
        </p:nvPicPr>
        <p:blipFill rotWithShape="1">
          <a:blip r:embed="rId5">
            <a:extLst>
              <a:ext uri="{28A0092B-C50C-407E-A947-70E740481C1C}">
                <a14:useLocalDpi xmlns:a14="http://schemas.microsoft.com/office/drawing/2010/main" val="0"/>
              </a:ext>
            </a:extLst>
          </a:blip>
          <a:srcRect l="5508" r="6274" b="5824"/>
          <a:stretch/>
        </p:blipFill>
        <p:spPr>
          <a:xfrm>
            <a:off x="4490090" y="3043328"/>
            <a:ext cx="1531819" cy="1949772"/>
          </a:xfrm>
          <a:prstGeom prst="rect">
            <a:avLst/>
          </a:prstGeom>
        </p:spPr>
      </p:pic>
      <p:pic>
        <p:nvPicPr>
          <p:cNvPr id="27" name="Picture 26" descr="A cartoon character holding a pen&#10;&#10;Description automatically generated">
            <a:extLst>
              <a:ext uri="{FF2B5EF4-FFF2-40B4-BE49-F238E27FC236}">
                <a16:creationId xmlns:a16="http://schemas.microsoft.com/office/drawing/2014/main" id="{D48BD05F-6499-7140-3296-8045EADD6D90}"/>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113476" y="2948400"/>
            <a:ext cx="1587500" cy="2044700"/>
          </a:xfrm>
          <a:prstGeom prst="rect">
            <a:avLst/>
          </a:prstGeom>
        </p:spPr>
      </p:pic>
      <p:sp>
        <p:nvSpPr>
          <p:cNvPr id="28" name="Rectangle 27">
            <a:extLst>
              <a:ext uri="{FF2B5EF4-FFF2-40B4-BE49-F238E27FC236}">
                <a16:creationId xmlns:a16="http://schemas.microsoft.com/office/drawing/2014/main" id="{58D43D2E-582A-7435-3E31-C724E6A9490E}"/>
              </a:ext>
            </a:extLst>
          </p:cNvPr>
          <p:cNvSpPr/>
          <p:nvPr/>
        </p:nvSpPr>
        <p:spPr>
          <a:xfrm>
            <a:off x="4860032" y="4028635"/>
            <a:ext cx="3672408" cy="746179"/>
          </a:xfrm>
          <a:prstGeom prst="rect">
            <a:avLst/>
          </a:prstGeom>
          <a:noFill/>
          <a:ln w="381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9" name="Rectangle 28">
            <a:extLst>
              <a:ext uri="{FF2B5EF4-FFF2-40B4-BE49-F238E27FC236}">
                <a16:creationId xmlns:a16="http://schemas.microsoft.com/office/drawing/2014/main" id="{0C5FD36D-674C-5DF9-5348-8433A2A50ABB}"/>
              </a:ext>
            </a:extLst>
          </p:cNvPr>
          <p:cNvSpPr/>
          <p:nvPr/>
        </p:nvSpPr>
        <p:spPr>
          <a:xfrm>
            <a:off x="7236296" y="3651870"/>
            <a:ext cx="312552" cy="361304"/>
          </a:xfrm>
          <a:prstGeom prst="rect">
            <a:avLst/>
          </a:prstGeom>
          <a:solidFill>
            <a:schemeClr val="bg1"/>
          </a:solidFill>
          <a:ln w="381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pic>
        <p:nvPicPr>
          <p:cNvPr id="19" name="Picture 18" descr="A cartoon of a person waving&#10;&#10;Description automatically generated">
            <a:extLst>
              <a:ext uri="{FF2B5EF4-FFF2-40B4-BE49-F238E27FC236}">
                <a16:creationId xmlns:a16="http://schemas.microsoft.com/office/drawing/2014/main" id="{6D769AEE-FD19-E795-C73A-211C2854AB66}"/>
              </a:ext>
            </a:extLst>
          </p:cNvPr>
          <p:cNvPicPr>
            <a:picLocks noChangeAspect="1"/>
          </p:cNvPicPr>
          <p:nvPr/>
        </p:nvPicPr>
        <p:blipFill>
          <a:blip r:embed="rId7">
            <a:extLst>
              <a:ext uri="{BEBA8EAE-BF5A-486C-A8C5-ECC9F3942E4B}">
                <a14:imgProps xmlns:a14="http://schemas.microsoft.com/office/drawing/2010/main">
                  <a14:imgLayer r:embed="rId8">
                    <a14:imgEffect>
                      <a14:backgroundRemoval t="7097" b="94839" l="9664" r="89916">
                        <a14:foregroundMark x1="63866" y1="22581" x2="63866" y2="22581"/>
                        <a14:foregroundMark x1="34874" y1="34516" x2="34874" y2="34516"/>
                        <a14:foregroundMark x1="58403" y1="30645" x2="58403" y2="30645"/>
                        <a14:foregroundMark x1="64706" y1="14839" x2="64706" y2="14839"/>
                        <a14:foregroundMark x1="44958" y1="10645" x2="44958" y2="10645"/>
                        <a14:foregroundMark x1="34454" y1="15806" x2="34454" y2="15806"/>
                        <a14:foregroundMark x1="24370" y1="26129" x2="51681" y2="38387"/>
                        <a14:foregroundMark x1="51681" y1="38387" x2="73109" y2="20000"/>
                        <a14:foregroundMark x1="73109" y1="20000" x2="44118" y2="8065"/>
                        <a14:foregroundMark x1="44118" y1="8065" x2="24370" y2="26774"/>
                        <a14:foregroundMark x1="50000" y1="49355" x2="50000" y2="48710"/>
                        <a14:foregroundMark x1="53361" y1="48387" x2="54622" y2="48065"/>
                        <a14:foregroundMark x1="52941" y1="47742" x2="39076" y2="59355"/>
                        <a14:foregroundMark x1="60924" y1="92581" x2="60504" y2="88710"/>
                        <a14:foregroundMark x1="47899" y1="94839" x2="47059" y2="89677"/>
                        <a14:foregroundMark x1="59244" y1="7097" x2="28151" y2="12903"/>
                        <a14:foregroundMark x1="15126" y1="41613" x2="13445" y2="39355"/>
                        <a14:backgroundMark x1="90756" y1="5484" x2="87815" y2="30323"/>
                        <a14:backgroundMark x1="87815" y1="30323" x2="73529" y2="52903"/>
                        <a14:backgroundMark x1="73529" y1="52903" x2="81092" y2="76774"/>
                        <a14:backgroundMark x1="81092" y1="76774" x2="96218" y2="24839"/>
                        <a14:backgroundMark x1="96218" y1="24839" x2="88655" y2="6129"/>
                      </a14:backgroundRemoval>
                    </a14:imgEffect>
                  </a14:imgLayer>
                </a14:imgProps>
              </a:ext>
              <a:ext uri="{28A0092B-C50C-407E-A947-70E740481C1C}">
                <a14:useLocalDpi xmlns:a14="http://schemas.microsoft.com/office/drawing/2010/main" val="0"/>
              </a:ext>
            </a:extLst>
          </a:blip>
          <a:stretch>
            <a:fillRect/>
          </a:stretch>
        </p:blipFill>
        <p:spPr>
          <a:xfrm flipH="1">
            <a:off x="5929573" y="3153359"/>
            <a:ext cx="1511300" cy="1968500"/>
          </a:xfrm>
          <a:prstGeom prst="rect">
            <a:avLst/>
          </a:prstGeom>
          <a:noFill/>
        </p:spPr>
      </p:pic>
      <p:sp>
        <p:nvSpPr>
          <p:cNvPr id="30" name="Oval Callout 29">
            <a:extLst>
              <a:ext uri="{FF2B5EF4-FFF2-40B4-BE49-F238E27FC236}">
                <a16:creationId xmlns:a16="http://schemas.microsoft.com/office/drawing/2014/main" id="{392BAF7C-7CFE-2517-FBF1-B4232C44AE00}"/>
              </a:ext>
            </a:extLst>
          </p:cNvPr>
          <p:cNvSpPr/>
          <p:nvPr/>
        </p:nvSpPr>
        <p:spPr>
          <a:xfrm>
            <a:off x="7381036" y="1367719"/>
            <a:ext cx="1653743" cy="853141"/>
          </a:xfrm>
          <a:prstGeom prst="wedgeEllipseCallout">
            <a:avLst>
              <a:gd name="adj1" fmla="val -7368"/>
              <a:gd name="adj2" fmla="val 126073"/>
            </a:avLst>
          </a:prstGeom>
          <a:solidFill>
            <a:schemeClr val="bg1">
              <a:lumMod val="85000"/>
            </a:schemeClr>
          </a:solidFill>
        </p:spPr>
        <p:style>
          <a:lnRef idx="2">
            <a:schemeClr val="accent1">
              <a:shade val="15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CH" sz="1200" dirty="0">
                <a:solidFill>
                  <a:schemeClr val="tx1"/>
                </a:solidFill>
                <a:latin typeface="Chalkduster" panose="03050602040202020205" pitchFamily="66" charset="77"/>
              </a:rPr>
              <a:t>What will you do with this particle collider?</a:t>
            </a:r>
          </a:p>
        </p:txBody>
      </p:sp>
      <p:sp>
        <p:nvSpPr>
          <p:cNvPr id="35" name="TextBox 34">
            <a:extLst>
              <a:ext uri="{FF2B5EF4-FFF2-40B4-BE49-F238E27FC236}">
                <a16:creationId xmlns:a16="http://schemas.microsoft.com/office/drawing/2014/main" id="{F385971F-1B09-60E8-738A-2EBECB1CD2D1}"/>
              </a:ext>
            </a:extLst>
          </p:cNvPr>
          <p:cNvSpPr txBox="1"/>
          <p:nvPr/>
        </p:nvSpPr>
        <p:spPr>
          <a:xfrm>
            <a:off x="7252696" y="4070142"/>
            <a:ext cx="1279744" cy="400110"/>
          </a:xfrm>
          <a:prstGeom prst="rect">
            <a:avLst/>
          </a:prstGeom>
          <a:noFill/>
        </p:spPr>
        <p:txBody>
          <a:bodyPr wrap="square" rtlCol="0">
            <a:spAutoFit/>
          </a:bodyPr>
          <a:lstStyle/>
          <a:p>
            <a:pPr algn="ctr"/>
            <a:r>
              <a:rPr lang="en-CH" sz="2000" b="1" dirty="0"/>
              <a:t>CAISSE</a:t>
            </a:r>
          </a:p>
        </p:txBody>
      </p:sp>
      <p:sp>
        <p:nvSpPr>
          <p:cNvPr id="5" name="Title 4">
            <a:extLst>
              <a:ext uri="{FF2B5EF4-FFF2-40B4-BE49-F238E27FC236}">
                <a16:creationId xmlns:a16="http://schemas.microsoft.com/office/drawing/2014/main" id="{12AA97BF-18C7-2B1D-82D7-A356D3674999}"/>
              </a:ext>
            </a:extLst>
          </p:cNvPr>
          <p:cNvSpPr>
            <a:spLocks noGrp="1"/>
          </p:cNvSpPr>
          <p:nvPr>
            <p:ph type="title"/>
          </p:nvPr>
        </p:nvSpPr>
        <p:spPr>
          <a:xfrm>
            <a:off x="146388" y="448864"/>
            <a:ext cx="8263350" cy="804066"/>
          </a:xfrm>
        </p:spPr>
        <p:txBody>
          <a:bodyPr/>
          <a:lstStyle/>
          <a:p>
            <a:r>
              <a:rPr lang="en-CH" dirty="0"/>
              <a:t>Your engagement counts!</a:t>
            </a:r>
          </a:p>
        </p:txBody>
      </p:sp>
      <p:sp>
        <p:nvSpPr>
          <p:cNvPr id="36" name="TextBox 35">
            <a:extLst>
              <a:ext uri="{FF2B5EF4-FFF2-40B4-BE49-F238E27FC236}">
                <a16:creationId xmlns:a16="http://schemas.microsoft.com/office/drawing/2014/main" id="{3A0A628E-8E48-A137-0BE8-F1A88BCC0377}"/>
              </a:ext>
            </a:extLst>
          </p:cNvPr>
          <p:cNvSpPr txBox="1"/>
          <p:nvPr/>
        </p:nvSpPr>
        <p:spPr>
          <a:xfrm>
            <a:off x="260537" y="2581152"/>
            <a:ext cx="2735871" cy="461665"/>
          </a:xfrm>
          <a:prstGeom prst="rect">
            <a:avLst/>
          </a:prstGeom>
          <a:solidFill>
            <a:schemeClr val="accent2"/>
          </a:solidFill>
          <a:ln w="38100">
            <a:solidFill>
              <a:schemeClr val="tx1"/>
            </a:solidFill>
          </a:ln>
        </p:spPr>
        <p:txBody>
          <a:bodyPr wrap="square" rtlCol="0">
            <a:spAutoFit/>
          </a:bodyPr>
          <a:lstStyle/>
          <a:p>
            <a:pPr algn="l"/>
            <a:r>
              <a:rPr lang="en-GB" sz="2400" dirty="0"/>
              <a:t>f</a:t>
            </a:r>
            <a:r>
              <a:rPr lang="en-CH" sz="2400" dirty="0"/>
              <a:t>cc-what@cern.ch</a:t>
            </a:r>
          </a:p>
        </p:txBody>
      </p:sp>
    </p:spTree>
    <p:extLst>
      <p:ext uri="{BB962C8B-B14F-4D97-AF65-F5344CB8AC3E}">
        <p14:creationId xmlns:p14="http://schemas.microsoft.com/office/powerpoint/2010/main" val="271353168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C3738380-2051-3BF3-5266-92F1F3A98C4A}"/>
              </a:ext>
            </a:extLst>
          </p:cNvPr>
          <p:cNvSpPr>
            <a:spLocks noGrp="1"/>
          </p:cNvSpPr>
          <p:nvPr>
            <p:ph type="sldNum" sz="quarter" idx="10"/>
          </p:nvPr>
        </p:nvSpPr>
        <p:spPr/>
        <p:txBody>
          <a:bodyPr/>
          <a:lstStyle/>
          <a:p>
            <a:fld id="{88A1DFE4-5FC5-43BD-BB7E-75EAD82B965F}" type="slidenum">
              <a:rPr lang="en-US" noProof="0" smtClean="0"/>
              <a:pPr/>
              <a:t>3</a:t>
            </a:fld>
            <a:endParaRPr lang="en-US" noProof="0" dirty="0"/>
          </a:p>
        </p:txBody>
      </p:sp>
      <p:sp>
        <p:nvSpPr>
          <p:cNvPr id="8" name="Text Placeholder 7">
            <a:extLst>
              <a:ext uri="{FF2B5EF4-FFF2-40B4-BE49-F238E27FC236}">
                <a16:creationId xmlns:a16="http://schemas.microsoft.com/office/drawing/2014/main" id="{D2359CA4-4A24-E43A-3E9E-026F76E0DCEC}"/>
              </a:ext>
            </a:extLst>
          </p:cNvPr>
          <p:cNvSpPr>
            <a:spLocks noGrp="1"/>
          </p:cNvSpPr>
          <p:nvPr>
            <p:ph type="body" sz="quarter" idx="12"/>
          </p:nvPr>
        </p:nvSpPr>
        <p:spPr>
          <a:xfrm>
            <a:off x="323528" y="1198125"/>
            <a:ext cx="5018807" cy="3173825"/>
          </a:xfrm>
        </p:spPr>
        <p:txBody>
          <a:bodyPr/>
          <a:lstStyle/>
          <a:p>
            <a:pPr marL="285750" indent="-285750">
              <a:lnSpc>
                <a:spcPct val="100000"/>
              </a:lnSpc>
              <a:spcAft>
                <a:spcPts val="600"/>
              </a:spcAft>
              <a:buFont typeface="Arial" panose="020B0604020202020204" pitchFamily="34" charset="0"/>
              <a:buChar char="•"/>
            </a:pPr>
            <a:r>
              <a:rPr lang="en-CH" dirty="0"/>
              <a:t>Embraces </a:t>
            </a:r>
            <a:r>
              <a:rPr lang="en-CH" b="1" dirty="0"/>
              <a:t>everything into which the project is “embedded”</a:t>
            </a:r>
          </a:p>
          <a:p>
            <a:pPr marL="285750" indent="-285750">
              <a:lnSpc>
                <a:spcPct val="100000"/>
              </a:lnSpc>
              <a:spcAft>
                <a:spcPts val="600"/>
              </a:spcAft>
              <a:buFont typeface="Arial" panose="020B0604020202020204" pitchFamily="34" charset="0"/>
              <a:buChar char="•"/>
            </a:pPr>
            <a:r>
              <a:rPr lang="en-CH" dirty="0"/>
              <a:t>Includes “natural” and “artificial” elements</a:t>
            </a:r>
          </a:p>
          <a:p>
            <a:pPr marL="285750" indent="-285750">
              <a:lnSpc>
                <a:spcPct val="100000"/>
              </a:lnSpc>
              <a:spcAft>
                <a:spcPts val="600"/>
              </a:spcAft>
              <a:buFont typeface="Arial" panose="020B0604020202020204" pitchFamily="34" charset="0"/>
              <a:buChar char="•"/>
            </a:pPr>
            <a:r>
              <a:rPr lang="en-CH" dirty="0"/>
              <a:t>Applicable legal frameworks require an </a:t>
            </a:r>
            <a:r>
              <a:rPr lang="en-CH" b="1" dirty="0"/>
              <a:t>interpretation in the “large sense”</a:t>
            </a:r>
          </a:p>
          <a:p>
            <a:pPr marL="625950" lvl="1" indent="-285750">
              <a:lnSpc>
                <a:spcPct val="100000"/>
              </a:lnSpc>
              <a:spcAft>
                <a:spcPts val="600"/>
              </a:spcAft>
            </a:pPr>
            <a:r>
              <a:rPr lang="en-CH" dirty="0"/>
              <a:t>Unordered set of exemplary topics:</a:t>
            </a:r>
            <a:br>
              <a:rPr lang="en-CH" dirty="0"/>
            </a:br>
            <a:r>
              <a:rPr lang="en-CH" dirty="0"/>
              <a:t>climate, soil, water, air, energy, subsurface, natural resources, biodiversity, habitats, patrimony and heritage, landscape, human environment, traffic and mobility, public health, technical infrastructures and risks, nuisances, waste, different types of radiation (light, magnetic, ionising), demography, economy, education.</a:t>
            </a:r>
          </a:p>
        </p:txBody>
      </p:sp>
      <p:sp>
        <p:nvSpPr>
          <p:cNvPr id="6" name="Title 5">
            <a:extLst>
              <a:ext uri="{FF2B5EF4-FFF2-40B4-BE49-F238E27FC236}">
                <a16:creationId xmlns:a16="http://schemas.microsoft.com/office/drawing/2014/main" id="{1FECFF02-B8B4-CA98-4BC4-1B03C717A329}"/>
              </a:ext>
            </a:extLst>
          </p:cNvPr>
          <p:cNvSpPr>
            <a:spLocks noGrp="1"/>
          </p:cNvSpPr>
          <p:nvPr>
            <p:ph type="title"/>
          </p:nvPr>
        </p:nvSpPr>
        <p:spPr>
          <a:xfrm>
            <a:off x="442800" y="577800"/>
            <a:ext cx="8263350" cy="481782"/>
          </a:xfrm>
        </p:spPr>
        <p:txBody>
          <a:bodyPr/>
          <a:lstStyle/>
          <a:p>
            <a:r>
              <a:rPr lang="en-CH" dirty="0"/>
              <a:t>Term: “Environment”</a:t>
            </a:r>
          </a:p>
        </p:txBody>
      </p:sp>
      <p:pic>
        <p:nvPicPr>
          <p:cNvPr id="2050" name="Picture 2">
            <a:extLst>
              <a:ext uri="{FF2B5EF4-FFF2-40B4-BE49-F238E27FC236}">
                <a16:creationId xmlns:a16="http://schemas.microsoft.com/office/drawing/2014/main" id="{489625D7-FDED-C834-1803-ABBE2221AD2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42335" y="1203170"/>
            <a:ext cx="3706862" cy="353242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5749564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1374BD06-03AB-A22E-EAAF-1E1E010E8268}"/>
              </a:ext>
            </a:extLst>
          </p:cNvPr>
          <p:cNvSpPr>
            <a:spLocks noGrp="1"/>
          </p:cNvSpPr>
          <p:nvPr>
            <p:ph type="body" sz="quarter" idx="12"/>
          </p:nvPr>
        </p:nvSpPr>
        <p:spPr>
          <a:xfrm>
            <a:off x="442800" y="960758"/>
            <a:ext cx="4023000" cy="1527790"/>
          </a:xfrm>
        </p:spPr>
        <p:txBody>
          <a:bodyPr/>
          <a:lstStyle/>
          <a:p>
            <a:pPr>
              <a:lnSpc>
                <a:spcPct val="100000"/>
              </a:lnSpc>
            </a:pPr>
            <a:r>
              <a:rPr lang="en-CH" dirty="0"/>
              <a:t>Switzerland</a:t>
            </a:r>
          </a:p>
          <a:p>
            <a:pPr>
              <a:lnSpc>
                <a:spcPct val="100000"/>
              </a:lnSpc>
            </a:pPr>
            <a:r>
              <a:rPr lang="en-CH" b="0" dirty="0"/>
              <a:t>Development of a so called “</a:t>
            </a:r>
            <a:r>
              <a:rPr lang="en-CH" dirty="0"/>
              <a:t>plan sectoriel</a:t>
            </a:r>
            <a:r>
              <a:rPr lang="en-CH" b="0" dirty="0"/>
              <a:t>” to establish a legal framework to </a:t>
            </a:r>
            <a:r>
              <a:rPr lang="en-CH" dirty="0"/>
              <a:t>provide planning security for CERN’s future projects</a:t>
            </a:r>
            <a:r>
              <a:rPr lang="en-CH" b="0" dirty="0"/>
              <a:t>.</a:t>
            </a:r>
          </a:p>
          <a:p>
            <a:pPr>
              <a:lnSpc>
                <a:spcPct val="100000"/>
              </a:lnSpc>
            </a:pPr>
            <a:r>
              <a:rPr lang="en-CH" dirty="0"/>
              <a:t>2 step authorisation process:</a:t>
            </a:r>
          </a:p>
        </p:txBody>
      </p:sp>
      <p:sp>
        <p:nvSpPr>
          <p:cNvPr id="2" name="Slide Number Placeholder 1">
            <a:extLst>
              <a:ext uri="{FF2B5EF4-FFF2-40B4-BE49-F238E27FC236}">
                <a16:creationId xmlns:a16="http://schemas.microsoft.com/office/drawing/2014/main" id="{F1C267E3-3A85-95CA-C0C1-63F5141DA1D8}"/>
              </a:ext>
            </a:extLst>
          </p:cNvPr>
          <p:cNvSpPr>
            <a:spLocks noGrp="1"/>
          </p:cNvSpPr>
          <p:nvPr>
            <p:ph type="sldNum" sz="quarter" idx="10"/>
          </p:nvPr>
        </p:nvSpPr>
        <p:spPr/>
        <p:txBody>
          <a:bodyPr/>
          <a:lstStyle/>
          <a:p>
            <a:fld id="{88A1DFE4-5FC5-43BD-BB7E-75EAD82B965F}" type="slidenum">
              <a:rPr lang="en-US" noProof="0" smtClean="0"/>
              <a:pPr/>
              <a:t>4</a:t>
            </a:fld>
            <a:endParaRPr lang="en-US" noProof="0" dirty="0"/>
          </a:p>
        </p:txBody>
      </p:sp>
      <p:sp>
        <p:nvSpPr>
          <p:cNvPr id="5" name="Text Placeholder 4">
            <a:extLst>
              <a:ext uri="{FF2B5EF4-FFF2-40B4-BE49-F238E27FC236}">
                <a16:creationId xmlns:a16="http://schemas.microsoft.com/office/drawing/2014/main" id="{E5C01A7A-BADB-8AF8-DC29-C49B9AE36B7B}"/>
              </a:ext>
            </a:extLst>
          </p:cNvPr>
          <p:cNvSpPr>
            <a:spLocks noGrp="1"/>
          </p:cNvSpPr>
          <p:nvPr>
            <p:ph type="body" sz="quarter" idx="13"/>
          </p:nvPr>
        </p:nvSpPr>
        <p:spPr>
          <a:xfrm>
            <a:off x="4465800" y="960758"/>
            <a:ext cx="4498688" cy="2233215"/>
          </a:xfrm>
        </p:spPr>
        <p:txBody>
          <a:bodyPr/>
          <a:lstStyle/>
          <a:p>
            <a:pPr>
              <a:lnSpc>
                <a:spcPct val="100000"/>
              </a:lnSpc>
            </a:pPr>
            <a:r>
              <a:rPr lang="en-CH" dirty="0"/>
              <a:t>France</a:t>
            </a:r>
          </a:p>
          <a:p>
            <a:pPr>
              <a:lnSpc>
                <a:spcPct val="100000"/>
              </a:lnSpc>
            </a:pPr>
            <a:r>
              <a:rPr lang="en-CH" b="0" dirty="0"/>
              <a:t>To be further developed. Large scale projects are </a:t>
            </a:r>
            <a:r>
              <a:rPr lang="en-CH" dirty="0"/>
              <a:t>typically authorised via a so called “procedure unique” </a:t>
            </a:r>
            <a:r>
              <a:rPr lang="en-CH" b="0" dirty="0"/>
              <a:t>based on an “environmental evaluation” that </a:t>
            </a:r>
            <a:r>
              <a:rPr lang="en-CH" dirty="0"/>
              <a:t>encompasses a diversity of topics.</a:t>
            </a:r>
            <a:br>
              <a:rPr lang="en-CH" dirty="0"/>
            </a:br>
            <a:r>
              <a:rPr lang="en-CH" b="0" dirty="0"/>
              <a:t>Usually it is put in place with a particular law (similar to the “Sektorplan”) to be voted in the national assembly.</a:t>
            </a:r>
          </a:p>
        </p:txBody>
      </p:sp>
      <p:sp>
        <p:nvSpPr>
          <p:cNvPr id="3" name="Title 2">
            <a:extLst>
              <a:ext uri="{FF2B5EF4-FFF2-40B4-BE49-F238E27FC236}">
                <a16:creationId xmlns:a16="http://schemas.microsoft.com/office/drawing/2014/main" id="{10B41059-87EC-6EDD-73A4-F897B954E5F1}"/>
              </a:ext>
            </a:extLst>
          </p:cNvPr>
          <p:cNvSpPr>
            <a:spLocks noGrp="1"/>
          </p:cNvSpPr>
          <p:nvPr>
            <p:ph type="title"/>
          </p:nvPr>
        </p:nvSpPr>
        <p:spPr>
          <a:xfrm>
            <a:off x="442800" y="479943"/>
            <a:ext cx="8263350" cy="423462"/>
          </a:xfrm>
        </p:spPr>
        <p:txBody>
          <a:bodyPr/>
          <a:lstStyle/>
          <a:p>
            <a:r>
              <a:rPr lang="en-CH" dirty="0"/>
              <a:t>Motivation: project authorisation process</a:t>
            </a:r>
          </a:p>
        </p:txBody>
      </p:sp>
      <p:pic>
        <p:nvPicPr>
          <p:cNvPr id="7" name="Picture 6" descr="A blue arrows with white text&#10;&#10;Description automatically generated">
            <a:extLst>
              <a:ext uri="{FF2B5EF4-FFF2-40B4-BE49-F238E27FC236}">
                <a16:creationId xmlns:a16="http://schemas.microsoft.com/office/drawing/2014/main" id="{9FB1F339-9779-ADB3-C48D-4F2C32FAF44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15037" y="2545901"/>
            <a:ext cx="3738723" cy="2258097"/>
          </a:xfrm>
          <a:prstGeom prst="rect">
            <a:avLst/>
          </a:prstGeom>
        </p:spPr>
      </p:pic>
      <p:pic>
        <p:nvPicPr>
          <p:cNvPr id="8" name="Image 6" descr="1_3_2_Participation">
            <a:extLst>
              <a:ext uri="{FF2B5EF4-FFF2-40B4-BE49-F238E27FC236}">
                <a16:creationId xmlns:a16="http://schemas.microsoft.com/office/drawing/2014/main" id="{9FB89BC3-0C10-4FCA-9640-89E75D0CD05B}"/>
              </a:ext>
            </a:extLst>
          </p:cNvPr>
          <p:cNvPicPr/>
          <p:nvPr/>
        </p:nvPicPr>
        <p:blipFill>
          <a:blip r:embed="rId3"/>
          <a:stretch>
            <a:fillRect/>
          </a:stretch>
        </p:blipFill>
        <p:spPr bwMode="auto">
          <a:xfrm>
            <a:off x="5004048" y="2787773"/>
            <a:ext cx="3312368" cy="2291725"/>
          </a:xfrm>
          <a:prstGeom prst="rect">
            <a:avLst/>
          </a:prstGeom>
        </p:spPr>
      </p:pic>
    </p:spTree>
    <p:extLst>
      <p:ext uri="{BB962C8B-B14F-4D97-AF65-F5344CB8AC3E}">
        <p14:creationId xmlns:p14="http://schemas.microsoft.com/office/powerpoint/2010/main" val="195805274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01ED72C1-FCA3-CF7E-35E6-8ECD008BD8D0}"/>
              </a:ext>
            </a:extLst>
          </p:cNvPr>
          <p:cNvSpPr>
            <a:spLocks noGrp="1"/>
          </p:cNvSpPr>
          <p:nvPr>
            <p:ph type="sldNum" sz="quarter" idx="10"/>
          </p:nvPr>
        </p:nvSpPr>
        <p:spPr/>
        <p:txBody>
          <a:bodyPr/>
          <a:lstStyle/>
          <a:p>
            <a:fld id="{88A1DFE4-5FC5-43BD-BB7E-75EAD82B965F}" type="slidenum">
              <a:rPr lang="en-US" noProof="0" smtClean="0"/>
              <a:pPr/>
              <a:t>5</a:t>
            </a:fld>
            <a:endParaRPr lang="en-US" noProof="0" dirty="0"/>
          </a:p>
        </p:txBody>
      </p:sp>
      <p:sp>
        <p:nvSpPr>
          <p:cNvPr id="7" name="Text Placeholder 6">
            <a:extLst>
              <a:ext uri="{FF2B5EF4-FFF2-40B4-BE49-F238E27FC236}">
                <a16:creationId xmlns:a16="http://schemas.microsoft.com/office/drawing/2014/main" id="{85BFAA75-E180-A959-6EEC-895F0B3640D3}"/>
              </a:ext>
            </a:extLst>
          </p:cNvPr>
          <p:cNvSpPr>
            <a:spLocks noGrp="1"/>
          </p:cNvSpPr>
          <p:nvPr>
            <p:ph type="body" sz="quarter" idx="12"/>
          </p:nvPr>
        </p:nvSpPr>
        <p:spPr>
          <a:xfrm>
            <a:off x="323528" y="1131590"/>
            <a:ext cx="4142272" cy="3361210"/>
          </a:xfrm>
        </p:spPr>
        <p:txBody>
          <a:bodyPr/>
          <a:lstStyle/>
          <a:p>
            <a:pPr>
              <a:lnSpc>
                <a:spcPct val="100000"/>
              </a:lnSpc>
              <a:spcBef>
                <a:spcPts val="600"/>
              </a:spcBef>
            </a:pPr>
            <a:r>
              <a:rPr lang="en-CH" dirty="0"/>
              <a:t>Commonalities</a:t>
            </a:r>
          </a:p>
          <a:p>
            <a:pPr>
              <a:lnSpc>
                <a:spcPct val="100000"/>
              </a:lnSpc>
              <a:spcBef>
                <a:spcPts val="600"/>
              </a:spcBef>
            </a:pPr>
            <a:r>
              <a:rPr lang="en-CH" b="0" dirty="0"/>
              <a:t>Requirement for </a:t>
            </a:r>
            <a:r>
              <a:rPr lang="en-CH" dirty="0"/>
              <a:t>public engagement and dialogue</a:t>
            </a:r>
            <a:r>
              <a:rPr lang="en-CH" b="0" dirty="0"/>
              <a:t> throughout the entire process.</a:t>
            </a:r>
          </a:p>
          <a:p>
            <a:pPr>
              <a:lnSpc>
                <a:spcPct val="100000"/>
              </a:lnSpc>
              <a:spcBef>
                <a:spcPts val="600"/>
              </a:spcBef>
            </a:pPr>
            <a:r>
              <a:rPr lang="en-CH" b="0" dirty="0"/>
              <a:t>Requirements for</a:t>
            </a:r>
          </a:p>
          <a:p>
            <a:pPr marL="342900" indent="-342900">
              <a:lnSpc>
                <a:spcPct val="100000"/>
              </a:lnSpc>
              <a:spcBef>
                <a:spcPts val="600"/>
              </a:spcBef>
              <a:buAutoNum type="arabicParenR"/>
            </a:pPr>
            <a:r>
              <a:rPr lang="en-GB" b="0" dirty="0"/>
              <a:t>Analysis of the </a:t>
            </a:r>
            <a:r>
              <a:rPr lang="en-GB" dirty="0"/>
              <a:t>initial state </a:t>
            </a:r>
            <a:r>
              <a:rPr lang="en-GB" b="0" dirty="0"/>
              <a:t>of the environment</a:t>
            </a:r>
          </a:p>
          <a:p>
            <a:pPr marL="342900" indent="-342900">
              <a:lnSpc>
                <a:spcPct val="100000"/>
              </a:lnSpc>
              <a:spcBef>
                <a:spcPts val="600"/>
              </a:spcBef>
              <a:buAutoNum type="arabicParenR"/>
            </a:pPr>
            <a:r>
              <a:rPr lang="en-GB" b="0" dirty="0"/>
              <a:t>Assessment of territorial </a:t>
            </a:r>
            <a:r>
              <a:rPr lang="en-GB" dirty="0"/>
              <a:t>evolution with and without the project</a:t>
            </a:r>
          </a:p>
          <a:p>
            <a:pPr marL="342900" indent="-342900">
              <a:lnSpc>
                <a:spcPct val="100000"/>
              </a:lnSpc>
              <a:spcBef>
                <a:spcPts val="600"/>
              </a:spcBef>
              <a:buAutoNum type="arabicParenR"/>
            </a:pPr>
            <a:r>
              <a:rPr lang="en-GB" b="0" dirty="0"/>
              <a:t>Presentation of </a:t>
            </a:r>
            <a:r>
              <a:rPr lang="en-GB" dirty="0"/>
              <a:t>variants and versions</a:t>
            </a:r>
          </a:p>
          <a:p>
            <a:pPr marL="342900" indent="-342900">
              <a:lnSpc>
                <a:spcPct val="100000"/>
              </a:lnSpc>
              <a:spcBef>
                <a:spcPts val="600"/>
              </a:spcBef>
              <a:buFont typeface="Arial" panose="020B0604020202020204" pitchFamily="34" charset="0"/>
              <a:buAutoNum type="arabicParenR"/>
            </a:pPr>
            <a:r>
              <a:rPr lang="en-GB" b="0" dirty="0"/>
              <a:t>Application of the </a:t>
            </a:r>
            <a:r>
              <a:rPr lang="en-GB" dirty="0"/>
              <a:t>Avoid-Reduce-Compensate</a:t>
            </a:r>
            <a:r>
              <a:rPr lang="en-GB" b="0" dirty="0"/>
              <a:t> approach in the project and project element design</a:t>
            </a:r>
          </a:p>
          <a:p>
            <a:pPr marL="342900" indent="-342900">
              <a:lnSpc>
                <a:spcPct val="100000"/>
              </a:lnSpc>
              <a:spcBef>
                <a:spcPts val="600"/>
              </a:spcBef>
              <a:buAutoNum type="arabicParenR"/>
            </a:pPr>
            <a:r>
              <a:rPr lang="en-GB" b="0" dirty="0"/>
              <a:t>Environmental </a:t>
            </a:r>
            <a:r>
              <a:rPr lang="en-GB" dirty="0"/>
              <a:t>impact assessment of the specific plans </a:t>
            </a:r>
            <a:r>
              <a:rPr lang="en-GB" b="0" dirty="0"/>
              <a:t>in the project location.</a:t>
            </a:r>
          </a:p>
          <a:p>
            <a:pPr marL="342900" indent="-342900">
              <a:lnSpc>
                <a:spcPct val="100000"/>
              </a:lnSpc>
              <a:spcBef>
                <a:spcPts val="600"/>
              </a:spcBef>
              <a:buAutoNum type="arabicParenR"/>
            </a:pPr>
            <a:r>
              <a:rPr lang="en-GB" dirty="0"/>
              <a:t>Socio-economic impact generation</a:t>
            </a:r>
            <a:endParaRPr lang="en-CH" dirty="0"/>
          </a:p>
          <a:p>
            <a:pPr>
              <a:lnSpc>
                <a:spcPct val="100000"/>
              </a:lnSpc>
              <a:spcBef>
                <a:spcPts val="600"/>
              </a:spcBef>
            </a:pPr>
            <a:endParaRPr lang="en-CH" dirty="0"/>
          </a:p>
        </p:txBody>
      </p:sp>
      <p:sp>
        <p:nvSpPr>
          <p:cNvPr id="8" name="Text Placeholder 7">
            <a:extLst>
              <a:ext uri="{FF2B5EF4-FFF2-40B4-BE49-F238E27FC236}">
                <a16:creationId xmlns:a16="http://schemas.microsoft.com/office/drawing/2014/main" id="{ACA26669-211C-5FB8-E83D-F2FF0C491CDD}"/>
              </a:ext>
            </a:extLst>
          </p:cNvPr>
          <p:cNvSpPr>
            <a:spLocks noGrp="1"/>
          </p:cNvSpPr>
          <p:nvPr>
            <p:ph type="body" sz="quarter" idx="13"/>
          </p:nvPr>
        </p:nvSpPr>
        <p:spPr>
          <a:xfrm>
            <a:off x="4687200" y="987574"/>
            <a:ext cx="4133272" cy="3505226"/>
          </a:xfrm>
        </p:spPr>
        <p:txBody>
          <a:bodyPr/>
          <a:lstStyle/>
          <a:p>
            <a:pPr>
              <a:lnSpc>
                <a:spcPct val="100000"/>
              </a:lnSpc>
              <a:spcBef>
                <a:spcPts val="600"/>
              </a:spcBef>
            </a:pPr>
            <a:r>
              <a:rPr lang="en-CH" dirty="0"/>
              <a:t>Differences</a:t>
            </a:r>
          </a:p>
          <a:p>
            <a:pPr marL="285750" indent="-285750">
              <a:lnSpc>
                <a:spcPct val="100000"/>
              </a:lnSpc>
              <a:spcBef>
                <a:spcPts val="600"/>
              </a:spcBef>
              <a:buFont typeface="Arial" panose="020B0604020202020204" pitchFamily="34" charset="0"/>
              <a:buChar char="•"/>
            </a:pPr>
            <a:r>
              <a:rPr lang="en-CH" b="0" dirty="0"/>
              <a:t>Project scope definition</a:t>
            </a:r>
          </a:p>
          <a:p>
            <a:pPr marL="285750" indent="-285750">
              <a:lnSpc>
                <a:spcPct val="100000"/>
              </a:lnSpc>
              <a:spcBef>
                <a:spcPts val="600"/>
              </a:spcBef>
              <a:buFont typeface="Arial" panose="020B0604020202020204" pitchFamily="34" charset="0"/>
              <a:buChar char="•"/>
            </a:pPr>
            <a:r>
              <a:rPr lang="en-CH" b="0" dirty="0"/>
              <a:t>Materials and methods for the analysis</a:t>
            </a:r>
          </a:p>
          <a:p>
            <a:pPr marL="285750" indent="-285750">
              <a:lnSpc>
                <a:spcPct val="100000"/>
              </a:lnSpc>
              <a:spcBef>
                <a:spcPts val="600"/>
              </a:spcBef>
              <a:buFont typeface="Arial" panose="020B0604020202020204" pitchFamily="34" charset="0"/>
              <a:buChar char="•"/>
            </a:pPr>
            <a:r>
              <a:rPr lang="en-CH" b="0" dirty="0"/>
              <a:t>Limits and threshold values</a:t>
            </a:r>
          </a:p>
          <a:p>
            <a:pPr marL="285750" indent="-285750">
              <a:lnSpc>
                <a:spcPct val="100000"/>
              </a:lnSpc>
              <a:spcBef>
                <a:spcPts val="600"/>
              </a:spcBef>
              <a:buFont typeface="Arial" panose="020B0604020202020204" pitchFamily="34" charset="0"/>
              <a:buChar char="•"/>
            </a:pPr>
            <a:r>
              <a:rPr lang="en-CH" b="0" dirty="0"/>
              <a:t>Scope of the topics to be assessed</a:t>
            </a:r>
          </a:p>
          <a:p>
            <a:pPr marL="285750" indent="-285750">
              <a:lnSpc>
                <a:spcPct val="100000"/>
              </a:lnSpc>
              <a:spcBef>
                <a:spcPts val="600"/>
              </a:spcBef>
              <a:buFont typeface="Arial" panose="020B0604020202020204" pitchFamily="34" charset="0"/>
              <a:buChar char="•"/>
            </a:pPr>
            <a:r>
              <a:rPr lang="en-CH" b="0" dirty="0"/>
              <a:t>Possibilities for improvement and compensation actions</a:t>
            </a:r>
          </a:p>
          <a:p>
            <a:pPr marL="285750" indent="-285750">
              <a:lnSpc>
                <a:spcPct val="100000"/>
              </a:lnSpc>
              <a:spcBef>
                <a:spcPts val="600"/>
              </a:spcBef>
              <a:buFont typeface="Arial" panose="020B0604020202020204" pitchFamily="34" charset="0"/>
              <a:buChar char="•"/>
            </a:pPr>
            <a:r>
              <a:rPr lang="en-CH" b="0" dirty="0"/>
              <a:t>Formalisms of processes</a:t>
            </a:r>
          </a:p>
          <a:p>
            <a:pPr marL="285750" indent="-285750">
              <a:lnSpc>
                <a:spcPct val="100000"/>
              </a:lnSpc>
              <a:spcBef>
                <a:spcPts val="600"/>
              </a:spcBef>
              <a:buFont typeface="Arial" panose="020B0604020202020204" pitchFamily="34" charset="0"/>
              <a:buChar char="•"/>
            </a:pPr>
            <a:r>
              <a:rPr lang="en-CH" b="0" dirty="0"/>
              <a:t>Decision and arbitration bodies</a:t>
            </a:r>
          </a:p>
          <a:p>
            <a:pPr marL="285750" indent="-285750">
              <a:lnSpc>
                <a:spcPct val="100000"/>
              </a:lnSpc>
              <a:spcBef>
                <a:spcPts val="600"/>
              </a:spcBef>
              <a:buFont typeface="Arial" panose="020B0604020202020204" pitchFamily="34" charset="0"/>
              <a:buChar char="•"/>
            </a:pPr>
            <a:r>
              <a:rPr lang="en-CH" b="0" dirty="0"/>
              <a:t>Types, number and levels of notified bodies</a:t>
            </a:r>
          </a:p>
          <a:p>
            <a:pPr marL="285750" indent="-285750">
              <a:lnSpc>
                <a:spcPct val="100000"/>
              </a:lnSpc>
              <a:spcBef>
                <a:spcPts val="600"/>
              </a:spcBef>
              <a:buFont typeface="Arial" panose="020B0604020202020204" pitchFamily="34" charset="0"/>
              <a:buChar char="•"/>
            </a:pPr>
            <a:r>
              <a:rPr lang="en-CH" b="0" dirty="0"/>
              <a:t>Default perimeter of the stakeholder engagement (from national to local, from institutional to private)</a:t>
            </a:r>
          </a:p>
          <a:p>
            <a:pPr>
              <a:lnSpc>
                <a:spcPct val="100000"/>
              </a:lnSpc>
              <a:spcBef>
                <a:spcPts val="600"/>
              </a:spcBef>
            </a:pPr>
            <a:r>
              <a:rPr lang="en-CH" b="0" dirty="0"/>
              <a:t>&gt; Differences have significant impact potential on the authorisation process duration.</a:t>
            </a:r>
          </a:p>
        </p:txBody>
      </p:sp>
      <p:sp>
        <p:nvSpPr>
          <p:cNvPr id="6" name="Title 5">
            <a:extLst>
              <a:ext uri="{FF2B5EF4-FFF2-40B4-BE49-F238E27FC236}">
                <a16:creationId xmlns:a16="http://schemas.microsoft.com/office/drawing/2014/main" id="{2E52F69C-4920-1A49-9A5D-B8FAE8DB6E21}"/>
              </a:ext>
            </a:extLst>
          </p:cNvPr>
          <p:cNvSpPr>
            <a:spLocks noGrp="1"/>
          </p:cNvSpPr>
          <p:nvPr>
            <p:ph type="title"/>
          </p:nvPr>
        </p:nvSpPr>
        <p:spPr>
          <a:xfrm>
            <a:off x="334124" y="483518"/>
            <a:ext cx="8630363" cy="504056"/>
          </a:xfrm>
        </p:spPr>
        <p:txBody>
          <a:bodyPr/>
          <a:lstStyle/>
          <a:p>
            <a:r>
              <a:rPr lang="en-CH" dirty="0"/>
              <a:t>France/Switzerland: commonalities &amp; differences</a:t>
            </a:r>
          </a:p>
        </p:txBody>
      </p:sp>
    </p:spTree>
    <p:extLst>
      <p:ext uri="{BB962C8B-B14F-4D97-AF65-F5344CB8AC3E}">
        <p14:creationId xmlns:p14="http://schemas.microsoft.com/office/powerpoint/2010/main" val="89353318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Placeholder 6">
            <a:extLst>
              <a:ext uri="{FF2B5EF4-FFF2-40B4-BE49-F238E27FC236}">
                <a16:creationId xmlns:a16="http://schemas.microsoft.com/office/drawing/2014/main" id="{6BBCDC7A-B756-1049-8148-16318491ECAD}"/>
              </a:ext>
            </a:extLst>
          </p:cNvPr>
          <p:cNvPicPr>
            <a:picLocks noGrp="1" noChangeAspect="1"/>
          </p:cNvPicPr>
          <p:nvPr>
            <p:ph type="pic" sz="quarter" idx="13"/>
          </p:nvPr>
        </p:nvPicPr>
        <p:blipFill rotWithShape="1">
          <a:blip r:embed="rId2">
            <a:extLst>
              <a:ext uri="{28A0092B-C50C-407E-A947-70E740481C1C}">
                <a14:useLocalDpi xmlns:a14="http://schemas.microsoft.com/office/drawing/2010/main" val="0"/>
              </a:ext>
            </a:extLst>
          </a:blip>
          <a:srcRect t="2304" b="27650"/>
          <a:stretch/>
        </p:blipFill>
        <p:spPr>
          <a:xfrm>
            <a:off x="0" y="339502"/>
            <a:ext cx="9144000" cy="4803998"/>
          </a:xfrm>
        </p:spPr>
      </p:pic>
      <p:sp>
        <p:nvSpPr>
          <p:cNvPr id="4" name="Slide Number Placeholder 3">
            <a:extLst>
              <a:ext uri="{FF2B5EF4-FFF2-40B4-BE49-F238E27FC236}">
                <a16:creationId xmlns:a16="http://schemas.microsoft.com/office/drawing/2014/main" id="{359F8E68-13C9-214D-B573-C5324291D2EC}"/>
              </a:ext>
            </a:extLst>
          </p:cNvPr>
          <p:cNvSpPr>
            <a:spLocks noGrp="1"/>
          </p:cNvSpPr>
          <p:nvPr>
            <p:ph type="sldNum" sz="quarter" idx="10"/>
          </p:nvPr>
        </p:nvSpPr>
        <p:spPr/>
        <p:txBody>
          <a:bodyPr/>
          <a:lstStyle/>
          <a:p>
            <a:pPr algn="r" rtl="0"/>
            <a:fld id="{88A1DFE4-5FC5-43BD-BB7E-75EAD82B965F}" type="slidenum">
              <a:rPr lang="en-US" smtClean="0"/>
              <a:pPr algn="r" rtl="0"/>
              <a:t>6</a:t>
            </a:fld>
            <a:endParaRPr lang="en-US"/>
          </a:p>
        </p:txBody>
      </p:sp>
      <p:sp>
        <p:nvSpPr>
          <p:cNvPr id="11" name="Titel 5">
            <a:extLst>
              <a:ext uri="{FF2B5EF4-FFF2-40B4-BE49-F238E27FC236}">
                <a16:creationId xmlns:a16="http://schemas.microsoft.com/office/drawing/2014/main" id="{1DD61F1E-A713-7349-9BE5-AFF76A6EC02D}"/>
              </a:ext>
            </a:extLst>
          </p:cNvPr>
          <p:cNvSpPr txBox="1">
            <a:spLocks/>
          </p:cNvSpPr>
          <p:nvPr/>
        </p:nvSpPr>
        <p:spPr>
          <a:xfrm>
            <a:off x="5954887" y="551745"/>
            <a:ext cx="2958353" cy="806653"/>
          </a:xfrm>
          <a:prstGeom prst="rect">
            <a:avLst/>
          </a:prstGeom>
        </p:spPr>
        <p:txBody>
          <a:bodyPr/>
          <a:lstStyle>
            <a:lvl1pPr algn="l" defTabSz="685800" rtl="0" eaLnBrk="1" latinLnBrk="0" hangingPunct="1">
              <a:lnSpc>
                <a:spcPts val="3000"/>
              </a:lnSpc>
              <a:spcBef>
                <a:spcPct val="0"/>
              </a:spcBef>
              <a:buNone/>
              <a:defRPr sz="3000" kern="1200">
                <a:solidFill>
                  <a:schemeClr val="tx1"/>
                </a:solidFill>
                <a:latin typeface="+mj-lt"/>
                <a:ea typeface="+mj-ea"/>
                <a:cs typeface="+mj-cs"/>
              </a:defRPr>
            </a:lvl1pPr>
          </a:lstStyle>
          <a:p>
            <a:pPr algn="ctr" rtl="0">
              <a:lnSpc>
                <a:spcPct val="100000"/>
              </a:lnSpc>
            </a:pPr>
            <a:r>
              <a:rPr lang="en-US" sz="2000" b="1" i="0" u="none" baseline="0" dirty="0"/>
              <a:t>Territorial impacts</a:t>
            </a:r>
            <a:endParaRPr lang="en-US" sz="2000" b="0" i="0" u="none" baseline="0" dirty="0"/>
          </a:p>
          <a:p>
            <a:pPr algn="ctr" rtl="0">
              <a:lnSpc>
                <a:spcPct val="100000"/>
              </a:lnSpc>
            </a:pPr>
            <a:r>
              <a:rPr lang="en-US" sz="2000" b="0" i="0" u="none" baseline="0" dirty="0">
                <a:solidFill>
                  <a:schemeClr val="bg1"/>
                </a:solidFill>
              </a:rPr>
              <a:t>= </a:t>
            </a:r>
            <a:r>
              <a:rPr lang="en-US" sz="2000" b="1" dirty="0">
                <a:solidFill>
                  <a:schemeClr val="bg1"/>
                </a:solidFill>
              </a:rPr>
              <a:t>Societal acceptance</a:t>
            </a:r>
            <a:endParaRPr lang="en-US" sz="2000" b="1" i="0" u="none" baseline="0" dirty="0">
              <a:solidFill>
                <a:schemeClr val="bg1"/>
              </a:solidFill>
            </a:endParaRPr>
          </a:p>
        </p:txBody>
      </p:sp>
      <p:sp>
        <p:nvSpPr>
          <p:cNvPr id="5" name="Text Placeholder 4">
            <a:extLst>
              <a:ext uri="{FF2B5EF4-FFF2-40B4-BE49-F238E27FC236}">
                <a16:creationId xmlns:a16="http://schemas.microsoft.com/office/drawing/2014/main" id="{BF182F74-2D3D-9B9F-DA22-4C1045841CD4}"/>
              </a:ext>
            </a:extLst>
          </p:cNvPr>
          <p:cNvSpPr>
            <a:spLocks noGrp="1"/>
          </p:cNvSpPr>
          <p:nvPr>
            <p:ph type="body" sz="quarter" idx="19"/>
          </p:nvPr>
        </p:nvSpPr>
        <p:spPr/>
        <p:txBody>
          <a:bodyPr/>
          <a:lstStyle/>
          <a:p>
            <a:endParaRPr lang="en-US"/>
          </a:p>
        </p:txBody>
      </p:sp>
      <p:sp>
        <p:nvSpPr>
          <p:cNvPr id="10" name="Titel 5">
            <a:extLst>
              <a:ext uri="{FF2B5EF4-FFF2-40B4-BE49-F238E27FC236}">
                <a16:creationId xmlns:a16="http://schemas.microsoft.com/office/drawing/2014/main" id="{B0E800B0-3717-6944-A45B-49DEBA368913}"/>
              </a:ext>
            </a:extLst>
          </p:cNvPr>
          <p:cNvSpPr txBox="1">
            <a:spLocks/>
          </p:cNvSpPr>
          <p:nvPr/>
        </p:nvSpPr>
        <p:spPr>
          <a:xfrm>
            <a:off x="6301132" y="3599118"/>
            <a:ext cx="2612108" cy="1143127"/>
          </a:xfrm>
          <a:prstGeom prst="rect">
            <a:avLst/>
          </a:prstGeom>
        </p:spPr>
        <p:txBody>
          <a:bodyPr/>
          <a:lstStyle>
            <a:lvl1pPr algn="l" defTabSz="685800" rtl="0" eaLnBrk="1" latinLnBrk="0" hangingPunct="1">
              <a:lnSpc>
                <a:spcPts val="3000"/>
              </a:lnSpc>
              <a:spcBef>
                <a:spcPct val="0"/>
              </a:spcBef>
              <a:buNone/>
              <a:defRPr sz="3000" kern="1200">
                <a:solidFill>
                  <a:schemeClr val="tx1"/>
                </a:solidFill>
                <a:latin typeface="+mj-lt"/>
                <a:ea typeface="+mj-ea"/>
                <a:cs typeface="+mj-cs"/>
              </a:defRPr>
            </a:lvl1pPr>
          </a:lstStyle>
          <a:p>
            <a:pPr algn="ctr" rtl="0">
              <a:lnSpc>
                <a:spcPct val="100000"/>
              </a:lnSpc>
            </a:pPr>
            <a:r>
              <a:rPr lang="en-US" sz="2000" b="1" i="0" u="none" baseline="0"/>
              <a:t>Technical feasibility and cost</a:t>
            </a:r>
            <a:endParaRPr lang="en-US" sz="2000" b="0" i="0" u="none" baseline="0"/>
          </a:p>
          <a:p>
            <a:pPr algn="ctr" rtl="0">
              <a:lnSpc>
                <a:spcPct val="100000"/>
              </a:lnSpc>
            </a:pPr>
            <a:r>
              <a:rPr lang="en-US" sz="2000" b="0" i="0" u="none" baseline="0">
                <a:solidFill>
                  <a:schemeClr val="bg1"/>
                </a:solidFill>
              </a:rPr>
              <a:t>= </a:t>
            </a:r>
            <a:r>
              <a:rPr lang="en-US" sz="2000" b="1" i="0" u="none" baseline="0">
                <a:solidFill>
                  <a:schemeClr val="bg1"/>
                </a:solidFill>
              </a:rPr>
              <a:t>Acceptable risks</a:t>
            </a:r>
            <a:endParaRPr lang="en-US" sz="2000" b="0" i="0" u="none" baseline="0">
              <a:solidFill>
                <a:schemeClr val="bg1"/>
              </a:solidFill>
            </a:endParaRPr>
          </a:p>
        </p:txBody>
      </p:sp>
      <p:sp>
        <p:nvSpPr>
          <p:cNvPr id="9" name="Titel 5">
            <a:extLst>
              <a:ext uri="{FF2B5EF4-FFF2-40B4-BE49-F238E27FC236}">
                <a16:creationId xmlns:a16="http://schemas.microsoft.com/office/drawing/2014/main" id="{92589A4B-F89A-6F41-9225-4334987E29C4}"/>
              </a:ext>
            </a:extLst>
          </p:cNvPr>
          <p:cNvSpPr txBox="1">
            <a:spLocks/>
          </p:cNvSpPr>
          <p:nvPr/>
        </p:nvSpPr>
        <p:spPr>
          <a:xfrm>
            <a:off x="107504" y="3350348"/>
            <a:ext cx="3168806" cy="1143127"/>
          </a:xfrm>
          <a:prstGeom prst="rect">
            <a:avLst/>
          </a:prstGeom>
        </p:spPr>
        <p:txBody>
          <a:bodyPr/>
          <a:lstStyle>
            <a:lvl1pPr algn="l" defTabSz="685800" rtl="0" eaLnBrk="1" latinLnBrk="0" hangingPunct="1">
              <a:lnSpc>
                <a:spcPts val="3000"/>
              </a:lnSpc>
              <a:spcBef>
                <a:spcPct val="0"/>
              </a:spcBef>
              <a:buNone/>
              <a:defRPr sz="3000" kern="1200">
                <a:solidFill>
                  <a:schemeClr val="tx1"/>
                </a:solidFill>
                <a:latin typeface="+mj-lt"/>
                <a:ea typeface="+mj-ea"/>
                <a:cs typeface="+mj-cs"/>
              </a:defRPr>
            </a:lvl1pPr>
          </a:lstStyle>
          <a:p>
            <a:pPr algn="ctr" rtl="0">
              <a:lnSpc>
                <a:spcPct val="100000"/>
              </a:lnSpc>
            </a:pPr>
            <a:r>
              <a:rPr lang="en-US" sz="2000" b="1" i="0" u="none" baseline="0"/>
              <a:t>Performance of</a:t>
            </a:r>
          </a:p>
          <a:p>
            <a:pPr algn="ctr" rtl="0">
              <a:lnSpc>
                <a:spcPct val="100000"/>
              </a:lnSpc>
            </a:pPr>
            <a:r>
              <a:rPr lang="en-US" sz="2000" b="1" i="0" u="none" baseline="0"/>
              <a:t>the </a:t>
            </a:r>
            <a:r>
              <a:rPr lang="en-US" sz="2000" b="1"/>
              <a:t>collider</a:t>
            </a:r>
            <a:endParaRPr lang="en-US" sz="2000" b="0" i="0" u="none" baseline="0"/>
          </a:p>
          <a:p>
            <a:pPr algn="ctr" rtl="0">
              <a:lnSpc>
                <a:spcPct val="100000"/>
              </a:lnSpc>
            </a:pPr>
            <a:r>
              <a:rPr lang="en-US" sz="2000" b="0" i="0" u="none" baseline="0">
                <a:solidFill>
                  <a:schemeClr val="bg1"/>
                </a:solidFill>
              </a:rPr>
              <a:t>= </a:t>
            </a:r>
            <a:r>
              <a:rPr lang="en-US" sz="2000" b="1" i="0" u="none" baseline="0">
                <a:solidFill>
                  <a:schemeClr val="bg1"/>
                </a:solidFill>
              </a:rPr>
              <a:t>Scientific excellence</a:t>
            </a:r>
          </a:p>
        </p:txBody>
      </p:sp>
      <p:sp>
        <p:nvSpPr>
          <p:cNvPr id="2" name="Titel 5">
            <a:extLst>
              <a:ext uri="{FF2B5EF4-FFF2-40B4-BE49-F238E27FC236}">
                <a16:creationId xmlns:a16="http://schemas.microsoft.com/office/drawing/2014/main" id="{6FBB56F0-9572-693B-156A-A51AC2756B29}"/>
              </a:ext>
            </a:extLst>
          </p:cNvPr>
          <p:cNvSpPr txBox="1">
            <a:spLocks/>
          </p:cNvSpPr>
          <p:nvPr/>
        </p:nvSpPr>
        <p:spPr>
          <a:xfrm>
            <a:off x="107504" y="442015"/>
            <a:ext cx="5616624" cy="513057"/>
          </a:xfrm>
          <a:prstGeom prst="rect">
            <a:avLst/>
          </a:prstGeom>
        </p:spPr>
        <p:txBody>
          <a:bodyPr/>
          <a:lstStyle>
            <a:lvl1pPr algn="l" defTabSz="685800" rtl="0" eaLnBrk="1" latinLnBrk="0" hangingPunct="1">
              <a:lnSpc>
                <a:spcPts val="3000"/>
              </a:lnSpc>
              <a:spcBef>
                <a:spcPct val="0"/>
              </a:spcBef>
              <a:buNone/>
              <a:defRPr sz="3000" kern="1200">
                <a:solidFill>
                  <a:schemeClr val="tx1"/>
                </a:solidFill>
                <a:latin typeface="+mj-lt"/>
                <a:ea typeface="+mj-ea"/>
                <a:cs typeface="+mj-cs"/>
              </a:defRPr>
            </a:lvl1pPr>
          </a:lstStyle>
          <a:p>
            <a:pPr algn="l" rtl="0"/>
            <a:r>
              <a:rPr lang="fr" sz="2400" b="1" i="0" u="none" baseline="0" dirty="0"/>
              <a:t>A balance of </a:t>
            </a:r>
            <a:r>
              <a:rPr lang="fr" sz="2400" b="1" i="0" u="none" baseline="0" dirty="0" err="1"/>
              <a:t>stakes</a:t>
            </a:r>
            <a:endParaRPr lang="fr" sz="2400" b="1" i="0" u="none" baseline="0" dirty="0"/>
          </a:p>
          <a:p>
            <a:pPr algn="l" rtl="0"/>
            <a:r>
              <a:rPr lang="en-US" sz="2000" dirty="0"/>
              <a:t>« </a:t>
            </a:r>
            <a:r>
              <a:rPr lang="en-US" sz="2000" b="1" dirty="0"/>
              <a:t>A</a:t>
            </a:r>
            <a:r>
              <a:rPr lang="en-US" sz="2000" dirty="0"/>
              <a:t>void-</a:t>
            </a:r>
            <a:r>
              <a:rPr lang="en-US" sz="2000" b="1" dirty="0"/>
              <a:t>R</a:t>
            </a:r>
            <a:r>
              <a:rPr lang="en-US" sz="2000" dirty="0"/>
              <a:t>educe-</a:t>
            </a:r>
            <a:r>
              <a:rPr lang="en-US" sz="2000" b="1" dirty="0"/>
              <a:t>C</a:t>
            </a:r>
            <a:r>
              <a:rPr lang="en-US" sz="2000" dirty="0"/>
              <a:t>ompensate » approach to iteratively develop a well-balanced scenario</a:t>
            </a:r>
            <a:endParaRPr lang="en-US" sz="2000" i="0" u="none" baseline="0" dirty="0"/>
          </a:p>
        </p:txBody>
      </p:sp>
    </p:spTree>
    <p:extLst>
      <p:ext uri="{BB962C8B-B14F-4D97-AF65-F5344CB8AC3E}">
        <p14:creationId xmlns:p14="http://schemas.microsoft.com/office/powerpoint/2010/main" val="417584476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5F7B8893-0FE7-9DE1-D36E-BEA2ACFF5D7B}"/>
              </a:ext>
            </a:extLst>
          </p:cNvPr>
          <p:cNvSpPr>
            <a:spLocks noGrp="1"/>
          </p:cNvSpPr>
          <p:nvPr>
            <p:ph type="sldNum" sz="quarter" idx="10"/>
          </p:nvPr>
        </p:nvSpPr>
        <p:spPr/>
        <p:txBody>
          <a:bodyPr/>
          <a:lstStyle/>
          <a:p>
            <a:fld id="{88A1DFE4-5FC5-43BD-BB7E-75EAD82B965F}" type="slidenum">
              <a:rPr lang="en-US" noProof="0" smtClean="0"/>
              <a:pPr/>
              <a:t>7</a:t>
            </a:fld>
            <a:endParaRPr lang="en-US" noProof="0" dirty="0"/>
          </a:p>
        </p:txBody>
      </p:sp>
      <p:sp>
        <p:nvSpPr>
          <p:cNvPr id="6" name="Title 5">
            <a:extLst>
              <a:ext uri="{FF2B5EF4-FFF2-40B4-BE49-F238E27FC236}">
                <a16:creationId xmlns:a16="http://schemas.microsoft.com/office/drawing/2014/main" id="{47FBB0AD-FC35-C562-0E93-75246121CD1C}"/>
              </a:ext>
            </a:extLst>
          </p:cNvPr>
          <p:cNvSpPr>
            <a:spLocks noGrp="1"/>
          </p:cNvSpPr>
          <p:nvPr>
            <p:ph type="title"/>
          </p:nvPr>
        </p:nvSpPr>
        <p:spPr>
          <a:xfrm>
            <a:off x="187876" y="444703"/>
            <a:ext cx="8263350" cy="412014"/>
          </a:xfrm>
        </p:spPr>
        <p:txBody>
          <a:bodyPr/>
          <a:lstStyle/>
          <a:p>
            <a:r>
              <a:rPr lang="fr-FR" sz="2400" b="1" dirty="0"/>
              <a:t>Reference scenario PA31</a:t>
            </a:r>
            <a:endParaRPr lang="en-CH" sz="2400" b="1" dirty="0"/>
          </a:p>
        </p:txBody>
      </p:sp>
      <p:grpSp>
        <p:nvGrpSpPr>
          <p:cNvPr id="5" name="Group 4">
            <a:extLst>
              <a:ext uri="{FF2B5EF4-FFF2-40B4-BE49-F238E27FC236}">
                <a16:creationId xmlns:a16="http://schemas.microsoft.com/office/drawing/2014/main" id="{9BFAEC5B-8E28-D857-85D4-5A58D5408176}"/>
              </a:ext>
            </a:extLst>
          </p:cNvPr>
          <p:cNvGrpSpPr/>
          <p:nvPr/>
        </p:nvGrpSpPr>
        <p:grpSpPr>
          <a:xfrm>
            <a:off x="4767059" y="992998"/>
            <a:ext cx="4193381" cy="3832477"/>
            <a:chOff x="4841398" y="1116046"/>
            <a:chExt cx="4193381" cy="3832477"/>
          </a:xfrm>
        </p:grpSpPr>
        <p:pic>
          <p:nvPicPr>
            <p:cNvPr id="4" name="Image60">
              <a:extLst>
                <a:ext uri="{FF2B5EF4-FFF2-40B4-BE49-F238E27FC236}">
                  <a16:creationId xmlns:a16="http://schemas.microsoft.com/office/drawing/2014/main" id="{7902321D-8323-FC48-D4F5-15F5B02CE384}"/>
                </a:ext>
              </a:extLst>
            </p:cNvPr>
            <p:cNvPicPr/>
            <p:nvPr/>
          </p:nvPicPr>
          <p:blipFill rotWithShape="1">
            <a:blip r:embed="rId3">
              <a:extLst>
                <a:ext uri="{28A0092B-C50C-407E-A947-70E740481C1C}">
                  <a14:useLocalDpi xmlns:a14="http://schemas.microsoft.com/office/drawing/2010/main" val="0"/>
                </a:ext>
              </a:extLst>
            </a:blip>
            <a:srcRect l="11085" t="1068" r="18451"/>
            <a:stretch/>
          </p:blipFill>
          <p:spPr>
            <a:xfrm>
              <a:off x="4841398" y="1116046"/>
              <a:ext cx="4193381" cy="3832477"/>
            </a:xfrm>
            <a:prstGeom prst="rect">
              <a:avLst/>
            </a:prstGeom>
            <a:ln>
              <a:noFill/>
              <a:prstDash/>
            </a:ln>
          </p:spPr>
        </p:pic>
        <p:sp>
          <p:nvSpPr>
            <p:cNvPr id="2" name="Oval 1">
              <a:extLst>
                <a:ext uri="{FF2B5EF4-FFF2-40B4-BE49-F238E27FC236}">
                  <a16:creationId xmlns:a16="http://schemas.microsoft.com/office/drawing/2014/main" id="{72891609-A094-61F7-F037-83A9ACA673EE}"/>
                </a:ext>
              </a:extLst>
            </p:cNvPr>
            <p:cNvSpPr/>
            <p:nvPr/>
          </p:nvSpPr>
          <p:spPr>
            <a:xfrm>
              <a:off x="7956073" y="3661623"/>
              <a:ext cx="236483" cy="236483"/>
            </a:xfrm>
            <a:prstGeom prst="ellipse">
              <a:avLst/>
            </a:prstGeom>
            <a:solidFill>
              <a:schemeClr val="accent4">
                <a:lumMod val="20000"/>
                <a:lumOff val="80000"/>
              </a:schemeClr>
            </a:solidFill>
            <a:ln w="19050">
              <a:solidFill>
                <a:schemeClr val="accent4">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CH" sz="900" dirty="0">
                  <a:solidFill>
                    <a:schemeClr val="accent4">
                      <a:lumMod val="50000"/>
                    </a:schemeClr>
                  </a:solidFill>
                </a:rPr>
                <a:t>PF</a:t>
              </a:r>
            </a:p>
          </p:txBody>
        </p:sp>
        <p:sp>
          <p:nvSpPr>
            <p:cNvPr id="7" name="Oval 6">
              <a:extLst>
                <a:ext uri="{FF2B5EF4-FFF2-40B4-BE49-F238E27FC236}">
                  <a16:creationId xmlns:a16="http://schemas.microsoft.com/office/drawing/2014/main" id="{E0B4F369-FF32-DAE8-A70E-10540C762661}"/>
                </a:ext>
              </a:extLst>
            </p:cNvPr>
            <p:cNvSpPr/>
            <p:nvPr/>
          </p:nvSpPr>
          <p:spPr>
            <a:xfrm>
              <a:off x="6994376" y="4276478"/>
              <a:ext cx="236483" cy="236483"/>
            </a:xfrm>
            <a:prstGeom prst="ellipse">
              <a:avLst/>
            </a:prstGeom>
            <a:solidFill>
              <a:schemeClr val="accent1">
                <a:lumMod val="20000"/>
                <a:lumOff val="80000"/>
              </a:schemeClr>
            </a:solid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CH" sz="900" dirty="0">
                  <a:solidFill>
                    <a:schemeClr val="accent1"/>
                  </a:solidFill>
                </a:rPr>
                <a:t>PG</a:t>
              </a:r>
            </a:p>
          </p:txBody>
        </p:sp>
        <p:sp>
          <p:nvSpPr>
            <p:cNvPr id="8" name="Oval 7">
              <a:extLst>
                <a:ext uri="{FF2B5EF4-FFF2-40B4-BE49-F238E27FC236}">
                  <a16:creationId xmlns:a16="http://schemas.microsoft.com/office/drawing/2014/main" id="{139941CD-FDED-6EC4-08C1-33697F5D32B4}"/>
                </a:ext>
              </a:extLst>
            </p:cNvPr>
            <p:cNvSpPr/>
            <p:nvPr/>
          </p:nvSpPr>
          <p:spPr>
            <a:xfrm>
              <a:off x="5890789" y="3987444"/>
              <a:ext cx="236483" cy="236483"/>
            </a:xfrm>
            <a:prstGeom prst="ellipse">
              <a:avLst/>
            </a:prstGeom>
            <a:solidFill>
              <a:schemeClr val="accent4">
                <a:lumMod val="20000"/>
                <a:lumOff val="80000"/>
              </a:schemeClr>
            </a:solidFill>
            <a:ln w="19050">
              <a:solidFill>
                <a:schemeClr val="accent4">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CH" sz="900" dirty="0">
                  <a:solidFill>
                    <a:schemeClr val="accent4">
                      <a:lumMod val="50000"/>
                    </a:schemeClr>
                  </a:solidFill>
                </a:rPr>
                <a:t>PH</a:t>
              </a:r>
            </a:p>
          </p:txBody>
        </p:sp>
        <p:sp>
          <p:nvSpPr>
            <p:cNvPr id="9" name="Oval 8">
              <a:extLst>
                <a:ext uri="{FF2B5EF4-FFF2-40B4-BE49-F238E27FC236}">
                  <a16:creationId xmlns:a16="http://schemas.microsoft.com/office/drawing/2014/main" id="{D89EE19B-2951-1BEE-411E-9E7B62CB55F6}"/>
                </a:ext>
              </a:extLst>
            </p:cNvPr>
            <p:cNvSpPr/>
            <p:nvPr/>
          </p:nvSpPr>
          <p:spPr>
            <a:xfrm>
              <a:off x="5260168" y="3120341"/>
              <a:ext cx="236483" cy="236483"/>
            </a:xfrm>
            <a:prstGeom prst="ellipse">
              <a:avLst/>
            </a:prstGeom>
            <a:solidFill>
              <a:schemeClr val="accent1">
                <a:lumMod val="20000"/>
                <a:lumOff val="80000"/>
              </a:schemeClr>
            </a:solid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CH" sz="900" dirty="0">
                  <a:solidFill>
                    <a:schemeClr val="accent1"/>
                  </a:solidFill>
                </a:rPr>
                <a:t>PJ</a:t>
              </a:r>
            </a:p>
          </p:txBody>
        </p:sp>
        <p:sp>
          <p:nvSpPr>
            <p:cNvPr id="11" name="Oval 10">
              <a:extLst>
                <a:ext uri="{FF2B5EF4-FFF2-40B4-BE49-F238E27FC236}">
                  <a16:creationId xmlns:a16="http://schemas.microsoft.com/office/drawing/2014/main" id="{3850409C-D0B9-742D-DE9D-919F5CC3B430}"/>
                </a:ext>
              </a:extLst>
            </p:cNvPr>
            <p:cNvSpPr/>
            <p:nvPr/>
          </p:nvSpPr>
          <p:spPr>
            <a:xfrm>
              <a:off x="8195897" y="2611206"/>
              <a:ext cx="236483" cy="236483"/>
            </a:xfrm>
            <a:prstGeom prst="ellipse">
              <a:avLst/>
            </a:prstGeom>
            <a:solidFill>
              <a:schemeClr val="accent1">
                <a:lumMod val="20000"/>
                <a:lumOff val="80000"/>
              </a:schemeClr>
            </a:solid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CH" sz="900" dirty="0">
                  <a:solidFill>
                    <a:schemeClr val="accent1"/>
                  </a:solidFill>
                </a:rPr>
                <a:t>PD</a:t>
              </a:r>
            </a:p>
          </p:txBody>
        </p:sp>
        <p:sp>
          <p:nvSpPr>
            <p:cNvPr id="12" name="Oval 11">
              <a:extLst>
                <a:ext uri="{FF2B5EF4-FFF2-40B4-BE49-F238E27FC236}">
                  <a16:creationId xmlns:a16="http://schemas.microsoft.com/office/drawing/2014/main" id="{A97E4E15-212C-89E9-4812-DC780D4F9E01}"/>
                </a:ext>
              </a:extLst>
            </p:cNvPr>
            <p:cNvSpPr/>
            <p:nvPr/>
          </p:nvSpPr>
          <p:spPr>
            <a:xfrm>
              <a:off x="5551831" y="2049042"/>
              <a:ext cx="236483" cy="236483"/>
            </a:xfrm>
            <a:prstGeom prst="ellipse">
              <a:avLst/>
            </a:prstGeom>
            <a:solidFill>
              <a:schemeClr val="accent4">
                <a:lumMod val="20000"/>
                <a:lumOff val="80000"/>
              </a:schemeClr>
            </a:solidFill>
            <a:ln w="19050">
              <a:solidFill>
                <a:schemeClr val="accent4">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CH" sz="900" dirty="0">
                  <a:solidFill>
                    <a:schemeClr val="accent4">
                      <a:lumMod val="50000"/>
                    </a:schemeClr>
                  </a:solidFill>
                </a:rPr>
                <a:t>PL</a:t>
              </a:r>
            </a:p>
          </p:txBody>
        </p:sp>
        <p:sp>
          <p:nvSpPr>
            <p:cNvPr id="13" name="Oval 12">
              <a:extLst>
                <a:ext uri="{FF2B5EF4-FFF2-40B4-BE49-F238E27FC236}">
                  <a16:creationId xmlns:a16="http://schemas.microsoft.com/office/drawing/2014/main" id="{E1E81C81-A3EF-41DE-C467-C9FF2ADFC433}"/>
                </a:ext>
              </a:extLst>
            </p:cNvPr>
            <p:cNvSpPr/>
            <p:nvPr/>
          </p:nvSpPr>
          <p:spPr>
            <a:xfrm>
              <a:off x="6492697" y="1438433"/>
              <a:ext cx="236483" cy="236483"/>
            </a:xfrm>
            <a:prstGeom prst="ellipse">
              <a:avLst/>
            </a:prstGeom>
            <a:solidFill>
              <a:schemeClr val="tx2">
                <a:lumMod val="20000"/>
                <a:lumOff val="80000"/>
              </a:schemeClr>
            </a:solid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CH" sz="900" dirty="0">
                  <a:solidFill>
                    <a:schemeClr val="tx2"/>
                  </a:solidFill>
                </a:rPr>
                <a:t>PA</a:t>
              </a:r>
            </a:p>
          </p:txBody>
        </p:sp>
        <p:sp>
          <p:nvSpPr>
            <p:cNvPr id="14" name="Oval 13">
              <a:extLst>
                <a:ext uri="{FF2B5EF4-FFF2-40B4-BE49-F238E27FC236}">
                  <a16:creationId xmlns:a16="http://schemas.microsoft.com/office/drawing/2014/main" id="{1E94FF59-C874-931B-7040-21CAD9E6BA8F}"/>
                </a:ext>
              </a:extLst>
            </p:cNvPr>
            <p:cNvSpPr/>
            <p:nvPr/>
          </p:nvSpPr>
          <p:spPr>
            <a:xfrm>
              <a:off x="7584954" y="1722582"/>
              <a:ext cx="236483" cy="236483"/>
            </a:xfrm>
            <a:prstGeom prst="ellipse">
              <a:avLst/>
            </a:prstGeom>
            <a:solidFill>
              <a:schemeClr val="accent5">
                <a:lumMod val="20000"/>
                <a:lumOff val="80000"/>
              </a:schemeClr>
            </a:solidFill>
            <a:ln w="19050">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CH" sz="900" dirty="0">
                  <a:solidFill>
                    <a:schemeClr val="accent5">
                      <a:lumMod val="50000"/>
                    </a:schemeClr>
                  </a:solidFill>
                </a:rPr>
                <a:t>PB</a:t>
              </a:r>
            </a:p>
          </p:txBody>
        </p:sp>
      </p:grpSp>
      <p:sp>
        <p:nvSpPr>
          <p:cNvPr id="15" name="Text Placeholder 8">
            <a:extLst>
              <a:ext uri="{FF2B5EF4-FFF2-40B4-BE49-F238E27FC236}">
                <a16:creationId xmlns:a16="http://schemas.microsoft.com/office/drawing/2014/main" id="{323EE9AA-5141-B99A-CA54-FB6E683251D9}"/>
              </a:ext>
            </a:extLst>
          </p:cNvPr>
          <p:cNvSpPr>
            <a:spLocks noGrp="1"/>
          </p:cNvSpPr>
          <p:nvPr>
            <p:ph type="body" sz="quarter" idx="12"/>
          </p:nvPr>
        </p:nvSpPr>
        <p:spPr>
          <a:xfrm>
            <a:off x="66409" y="992999"/>
            <a:ext cx="5063152" cy="3107880"/>
          </a:xfrm>
        </p:spPr>
        <p:txBody>
          <a:bodyPr/>
          <a:lstStyle/>
          <a:p>
            <a:pPr>
              <a:lnSpc>
                <a:spcPct val="100000"/>
              </a:lnSpc>
            </a:pPr>
            <a:r>
              <a:rPr lang="en-CH" b="0" dirty="0"/>
              <a:t>1. </a:t>
            </a:r>
            <a:r>
              <a:rPr lang="en-CH" dirty="0"/>
              <a:t>PA – Ferney Voltaire </a:t>
            </a:r>
            <a:r>
              <a:rPr lang="en-CH" b="0" dirty="0"/>
              <a:t>(FR, 01) – experiment</a:t>
            </a:r>
          </a:p>
          <a:p>
            <a:pPr>
              <a:lnSpc>
                <a:spcPct val="100000"/>
              </a:lnSpc>
            </a:pPr>
            <a:r>
              <a:rPr lang="en-CH" b="0" dirty="0"/>
              <a:t>2. </a:t>
            </a:r>
            <a:r>
              <a:rPr lang="en-CH" dirty="0"/>
              <a:t>PB – Choulex </a:t>
            </a:r>
            <a:r>
              <a:rPr lang="en-CH" b="0" dirty="0"/>
              <a:t>(CH) – technical</a:t>
            </a:r>
          </a:p>
          <a:p>
            <a:pPr>
              <a:lnSpc>
                <a:spcPct val="100000"/>
              </a:lnSpc>
            </a:pPr>
            <a:r>
              <a:rPr lang="en-CH" b="0" dirty="0"/>
              <a:t>3.</a:t>
            </a:r>
            <a:r>
              <a:rPr lang="en-CH" dirty="0"/>
              <a:t> PD – Nangy </a:t>
            </a:r>
            <a:r>
              <a:rPr lang="en-CH" b="0" dirty="0"/>
              <a:t>(FR, 74) – experiment</a:t>
            </a:r>
          </a:p>
          <a:p>
            <a:pPr>
              <a:lnSpc>
                <a:spcPct val="100000"/>
              </a:lnSpc>
            </a:pPr>
            <a:r>
              <a:rPr lang="en-CH" b="0" dirty="0"/>
              <a:t>4.</a:t>
            </a:r>
            <a:r>
              <a:rPr lang="en-CH" dirty="0"/>
              <a:t> PF – Etaux </a:t>
            </a:r>
            <a:r>
              <a:rPr lang="en-CH" b="0" dirty="0"/>
              <a:t>(FR, 74) – technical</a:t>
            </a:r>
          </a:p>
          <a:p>
            <a:pPr>
              <a:lnSpc>
                <a:spcPct val="100000"/>
              </a:lnSpc>
            </a:pPr>
            <a:r>
              <a:rPr lang="en-CH" b="0" dirty="0"/>
              <a:t>5.</a:t>
            </a:r>
            <a:r>
              <a:rPr lang="en-CH" dirty="0"/>
              <a:t> PG – Charvonnex/Groisy </a:t>
            </a:r>
            <a:r>
              <a:rPr lang="en-CH" b="0" dirty="0"/>
              <a:t>(FR, 74) - experiment</a:t>
            </a:r>
          </a:p>
          <a:p>
            <a:pPr>
              <a:lnSpc>
                <a:spcPct val="100000"/>
              </a:lnSpc>
            </a:pPr>
            <a:r>
              <a:rPr lang="en-CH" b="0" dirty="0"/>
              <a:t>6.</a:t>
            </a:r>
            <a:r>
              <a:rPr lang="en-CH" dirty="0"/>
              <a:t> PH – Cercier/Marlioz </a:t>
            </a:r>
            <a:r>
              <a:rPr lang="en-CH" b="0" dirty="0"/>
              <a:t>(FR, 74) – technical</a:t>
            </a:r>
          </a:p>
          <a:p>
            <a:pPr>
              <a:lnSpc>
                <a:spcPct val="100000"/>
              </a:lnSpc>
            </a:pPr>
            <a:r>
              <a:rPr lang="en-CH" b="0" dirty="0"/>
              <a:t>7.</a:t>
            </a:r>
            <a:r>
              <a:rPr lang="en-CH" dirty="0"/>
              <a:t> PJ – Vulbens/Dingy en Vuache </a:t>
            </a:r>
            <a:r>
              <a:rPr lang="en-CH" b="0" dirty="0"/>
              <a:t>(FR, 74) – experiment</a:t>
            </a:r>
          </a:p>
          <a:p>
            <a:pPr>
              <a:lnSpc>
                <a:spcPct val="100000"/>
              </a:lnSpc>
            </a:pPr>
            <a:r>
              <a:rPr lang="en-CH" b="0" dirty="0"/>
              <a:t>8.</a:t>
            </a:r>
            <a:r>
              <a:rPr lang="en-CH" dirty="0"/>
              <a:t> PL – Challex </a:t>
            </a:r>
            <a:r>
              <a:rPr lang="en-CH" b="0" dirty="0"/>
              <a:t>(FR, 01) – technical</a:t>
            </a:r>
            <a:endParaRPr lang="en-CH" dirty="0"/>
          </a:p>
        </p:txBody>
      </p:sp>
      <p:sp>
        <p:nvSpPr>
          <p:cNvPr id="10" name="TextBox 9">
            <a:extLst>
              <a:ext uri="{FF2B5EF4-FFF2-40B4-BE49-F238E27FC236}">
                <a16:creationId xmlns:a16="http://schemas.microsoft.com/office/drawing/2014/main" id="{6082BEA9-80A2-0272-B429-371F72B2A1E1}"/>
              </a:ext>
            </a:extLst>
          </p:cNvPr>
          <p:cNvSpPr txBox="1"/>
          <p:nvPr/>
        </p:nvSpPr>
        <p:spPr>
          <a:xfrm>
            <a:off x="121772" y="4237161"/>
            <a:ext cx="4255170" cy="523220"/>
          </a:xfrm>
          <a:prstGeom prst="rect">
            <a:avLst/>
          </a:prstGeom>
          <a:noFill/>
        </p:spPr>
        <p:txBody>
          <a:bodyPr wrap="square" rtlCol="0">
            <a:spAutoFit/>
          </a:bodyPr>
          <a:lstStyle/>
          <a:p>
            <a:pPr marL="342900" indent="-342900" algn="l">
              <a:buFont typeface="Arial" panose="020B0604020202020204" pitchFamily="34" charset="0"/>
              <a:buChar char="•"/>
            </a:pPr>
            <a:r>
              <a:rPr lang="en-CH" sz="1400" dirty="0"/>
              <a:t>1 site in Switzerland</a:t>
            </a:r>
          </a:p>
          <a:p>
            <a:pPr marL="342900" indent="-342900" algn="l">
              <a:buFont typeface="Arial" panose="020B0604020202020204" pitchFamily="34" charset="0"/>
              <a:buChar char="•"/>
            </a:pPr>
            <a:r>
              <a:rPr lang="en-CH" sz="1400" dirty="0"/>
              <a:t>7 sites in France</a:t>
            </a:r>
          </a:p>
        </p:txBody>
      </p:sp>
    </p:spTree>
    <p:extLst>
      <p:ext uri="{BB962C8B-B14F-4D97-AF65-F5344CB8AC3E}">
        <p14:creationId xmlns:p14="http://schemas.microsoft.com/office/powerpoint/2010/main" val="334500867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2E234A3B-B567-1956-5A36-9B5CCABF4C0F}"/>
              </a:ext>
            </a:extLst>
          </p:cNvPr>
          <p:cNvPicPr>
            <a:picLocks noChangeAspect="1"/>
          </p:cNvPicPr>
          <p:nvPr/>
        </p:nvPicPr>
        <p:blipFill>
          <a:blip r:embed="rId2"/>
          <a:stretch>
            <a:fillRect/>
          </a:stretch>
        </p:blipFill>
        <p:spPr>
          <a:xfrm>
            <a:off x="139222" y="518425"/>
            <a:ext cx="3162204" cy="4474917"/>
          </a:xfrm>
          <a:prstGeom prst="rect">
            <a:avLst/>
          </a:prstGeom>
          <a:solidFill>
            <a:schemeClr val="bg1"/>
          </a:solidFill>
          <a:ln>
            <a:noFill/>
          </a:ln>
          <a:effectLst>
            <a:outerShdw blurRad="292100" dist="139700" dir="2700000" algn="tl" rotWithShape="0">
              <a:srgbClr val="333333">
                <a:alpha val="65000"/>
              </a:srgbClr>
            </a:outerShdw>
          </a:effectLst>
        </p:spPr>
      </p:pic>
      <p:sp>
        <p:nvSpPr>
          <p:cNvPr id="2" name="Slide Number Placeholder 1">
            <a:extLst>
              <a:ext uri="{FF2B5EF4-FFF2-40B4-BE49-F238E27FC236}">
                <a16:creationId xmlns:a16="http://schemas.microsoft.com/office/drawing/2014/main" id="{7A3EC508-9DA9-8D79-26E8-985E1CE2E32A}"/>
              </a:ext>
            </a:extLst>
          </p:cNvPr>
          <p:cNvSpPr>
            <a:spLocks noGrp="1"/>
          </p:cNvSpPr>
          <p:nvPr>
            <p:ph type="sldNum" sz="quarter" idx="10"/>
          </p:nvPr>
        </p:nvSpPr>
        <p:spPr/>
        <p:txBody>
          <a:bodyPr/>
          <a:lstStyle/>
          <a:p>
            <a:fld id="{88A1DFE4-5FC5-43BD-BB7E-75EAD82B965F}" type="slidenum">
              <a:rPr lang="en-US" noProof="0" smtClean="0"/>
              <a:pPr/>
              <a:t>8</a:t>
            </a:fld>
            <a:endParaRPr lang="en-US" noProof="0" dirty="0"/>
          </a:p>
        </p:txBody>
      </p:sp>
      <p:sp>
        <p:nvSpPr>
          <p:cNvPr id="8" name="Text Placeholder 7">
            <a:extLst>
              <a:ext uri="{FF2B5EF4-FFF2-40B4-BE49-F238E27FC236}">
                <a16:creationId xmlns:a16="http://schemas.microsoft.com/office/drawing/2014/main" id="{BF991FA6-3206-E190-6FC7-6294393149BF}"/>
              </a:ext>
            </a:extLst>
          </p:cNvPr>
          <p:cNvSpPr>
            <a:spLocks noGrp="1"/>
          </p:cNvSpPr>
          <p:nvPr>
            <p:ph type="body" sz="quarter" idx="13"/>
          </p:nvPr>
        </p:nvSpPr>
        <p:spPr>
          <a:xfrm>
            <a:off x="3707903" y="518425"/>
            <a:ext cx="5326875" cy="1477261"/>
          </a:xfrm>
        </p:spPr>
        <p:txBody>
          <a:bodyPr/>
          <a:lstStyle/>
          <a:p>
            <a:pPr>
              <a:lnSpc>
                <a:spcPct val="100000"/>
              </a:lnSpc>
              <a:spcAft>
                <a:spcPts val="600"/>
              </a:spcAft>
            </a:pPr>
            <a:r>
              <a:rPr lang="en-US" dirty="0"/>
              <a:t>Single source of information for the implementation scenario</a:t>
            </a:r>
          </a:p>
          <a:p>
            <a:pPr marL="758250" lvl="1" indent="-285750">
              <a:lnSpc>
                <a:spcPct val="100000"/>
              </a:lnSpc>
              <a:spcAft>
                <a:spcPts val="600"/>
              </a:spcAft>
              <a:buFont typeface="Arial" panose="020B0604020202020204" pitchFamily="34" charset="0"/>
              <a:buChar char="•"/>
            </a:pPr>
            <a:r>
              <a:rPr lang="en-US" dirty="0"/>
              <a:t>Periodically updated via editorial process, about once per year</a:t>
            </a:r>
          </a:p>
          <a:p>
            <a:pPr marL="758250" lvl="1" indent="-285750">
              <a:lnSpc>
                <a:spcPct val="100000"/>
              </a:lnSpc>
              <a:spcAft>
                <a:spcPts val="600"/>
              </a:spcAft>
              <a:buFont typeface="Arial" panose="020B0604020202020204" pitchFamily="34" charset="0"/>
              <a:buChar char="•"/>
            </a:pPr>
            <a:r>
              <a:rPr lang="en-US" b="1" dirty="0"/>
              <a:t>V2.0 published in December 2023</a:t>
            </a:r>
          </a:p>
          <a:p>
            <a:pPr marL="758250" lvl="1" indent="-285750">
              <a:lnSpc>
                <a:spcPct val="100000"/>
              </a:lnSpc>
              <a:spcAft>
                <a:spcPts val="600"/>
              </a:spcAft>
              <a:buFont typeface="Arial" panose="020B0604020202020204" pitchFamily="34" charset="0"/>
              <a:buChar char="•"/>
            </a:pPr>
            <a:r>
              <a:rPr lang="en-US" dirty="0"/>
              <a:t>120 persons contributed to this work</a:t>
            </a:r>
          </a:p>
        </p:txBody>
      </p:sp>
      <p:sp>
        <p:nvSpPr>
          <p:cNvPr id="4" name="TextBox 3">
            <a:extLst>
              <a:ext uri="{FF2B5EF4-FFF2-40B4-BE49-F238E27FC236}">
                <a16:creationId xmlns:a16="http://schemas.microsoft.com/office/drawing/2014/main" id="{C94BC580-9886-6E7D-AF96-C9F28C123D60}"/>
              </a:ext>
            </a:extLst>
          </p:cNvPr>
          <p:cNvSpPr txBox="1"/>
          <p:nvPr/>
        </p:nvSpPr>
        <p:spPr>
          <a:xfrm>
            <a:off x="4788539" y="1787074"/>
            <a:ext cx="3926075" cy="338554"/>
          </a:xfrm>
          <a:prstGeom prst="rect">
            <a:avLst/>
          </a:prstGeom>
          <a:solidFill>
            <a:schemeClr val="accent2"/>
          </a:solidFill>
          <a:ln>
            <a:solidFill>
              <a:schemeClr val="accent2">
                <a:lumMod val="50000"/>
              </a:schemeClr>
            </a:solidFill>
          </a:ln>
        </p:spPr>
        <p:txBody>
          <a:bodyPr wrap="none" rtlCol="0">
            <a:spAutoFit/>
          </a:bodyPr>
          <a:lstStyle/>
          <a:p>
            <a:pPr algn="l"/>
            <a:r>
              <a:rPr lang="en-GB" sz="1600" dirty="0"/>
              <a:t>https://</a:t>
            </a:r>
            <a:r>
              <a:rPr lang="en-GB" sz="1600" dirty="0" err="1"/>
              <a:t>doi.org</a:t>
            </a:r>
            <a:r>
              <a:rPr lang="en-GB" sz="1600" dirty="0"/>
              <a:t>/10.5281/zenodo.10369593</a:t>
            </a:r>
            <a:endParaRPr lang="en-CH" sz="1600" dirty="0"/>
          </a:p>
        </p:txBody>
      </p:sp>
      <p:pic>
        <p:nvPicPr>
          <p:cNvPr id="5" name="Picture 4" descr="A close up of a logo&#10;&#10;Description automatically generated">
            <a:extLst>
              <a:ext uri="{FF2B5EF4-FFF2-40B4-BE49-F238E27FC236}">
                <a16:creationId xmlns:a16="http://schemas.microsoft.com/office/drawing/2014/main" id="{9A8A0A0A-1151-AB81-D7BE-A06A7C14DCB5}"/>
              </a:ext>
            </a:extLst>
          </p:cNvPr>
          <p:cNvPicPr/>
          <p:nvPr/>
        </p:nvPicPr>
        <p:blipFill>
          <a:blip r:embed="rId3">
            <a:lum/>
            <a:alphaModFix/>
          </a:blip>
          <a:srcRect/>
          <a:stretch>
            <a:fillRect/>
          </a:stretch>
        </p:blipFill>
        <p:spPr>
          <a:xfrm>
            <a:off x="269522" y="4098318"/>
            <a:ext cx="447571" cy="298132"/>
          </a:xfrm>
          <a:prstGeom prst="rect">
            <a:avLst/>
          </a:prstGeom>
          <a:noFill/>
          <a:ln>
            <a:noFill/>
            <a:prstDash/>
          </a:ln>
        </p:spPr>
      </p:pic>
      <p:sp>
        <p:nvSpPr>
          <p:cNvPr id="6" name="TextBox 5">
            <a:extLst>
              <a:ext uri="{FF2B5EF4-FFF2-40B4-BE49-F238E27FC236}">
                <a16:creationId xmlns:a16="http://schemas.microsoft.com/office/drawing/2014/main" id="{FF862C33-FD71-EEC5-875D-EEC84F759CBF}"/>
              </a:ext>
            </a:extLst>
          </p:cNvPr>
          <p:cNvSpPr txBox="1"/>
          <p:nvPr/>
        </p:nvSpPr>
        <p:spPr>
          <a:xfrm>
            <a:off x="717093" y="4013651"/>
            <a:ext cx="2336551" cy="646331"/>
          </a:xfrm>
          <a:prstGeom prst="rect">
            <a:avLst/>
          </a:prstGeom>
          <a:noFill/>
        </p:spPr>
        <p:txBody>
          <a:bodyPr wrap="square" rtlCol="0">
            <a:spAutoFit/>
          </a:bodyPr>
          <a:lstStyle/>
          <a:p>
            <a:r>
              <a:rPr lang="fr-FR" sz="900" dirty="0">
                <a:effectLst/>
                <a:latin typeface="Times New Roman" panose="02020603050405020304" pitchFamily="18" charset="0"/>
                <a:ea typeface="Times New Roman" panose="02020603050405020304" pitchFamily="18" charset="0"/>
              </a:rPr>
              <a:t>Ce projet a reçu, de l’Union Européenne, une subvention du programme d’aide de recherche et d’innovation Horizon 2020 sous le numéro d’agrément : 951754.</a:t>
            </a:r>
            <a:endParaRPr lang="en-CH" sz="900" dirty="0">
              <a:effectLst/>
              <a:latin typeface="Times New Roman" panose="02020603050405020304" pitchFamily="18" charset="0"/>
              <a:ea typeface="Times New Roman" panose="02020603050405020304" pitchFamily="18" charset="0"/>
            </a:endParaRPr>
          </a:p>
        </p:txBody>
      </p:sp>
      <p:pic>
        <p:nvPicPr>
          <p:cNvPr id="7" name="Picture 6" descr="A qr code with a blue background&#10;&#10;Description automatically generated">
            <a:extLst>
              <a:ext uri="{FF2B5EF4-FFF2-40B4-BE49-F238E27FC236}">
                <a16:creationId xmlns:a16="http://schemas.microsoft.com/office/drawing/2014/main" id="{9F5F7199-2E0E-5399-E5CE-4CD5AB4C9D4A}"/>
              </a:ext>
            </a:extLst>
          </p:cNvPr>
          <p:cNvPicPr>
            <a:picLocks noChangeAspect="1"/>
          </p:cNvPicPr>
          <p:nvPr/>
        </p:nvPicPr>
        <p:blipFill>
          <a:blip r:embed="rId4"/>
          <a:stretch>
            <a:fillRect/>
          </a:stretch>
        </p:blipFill>
        <p:spPr>
          <a:xfrm>
            <a:off x="3776046" y="1790006"/>
            <a:ext cx="918138" cy="918138"/>
          </a:xfrm>
          <a:prstGeom prst="rect">
            <a:avLst/>
          </a:prstGeom>
        </p:spPr>
      </p:pic>
    </p:spTree>
    <p:extLst>
      <p:ext uri="{BB962C8B-B14F-4D97-AF65-F5344CB8AC3E}">
        <p14:creationId xmlns:p14="http://schemas.microsoft.com/office/powerpoint/2010/main" val="267485188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F00E1CFC-606C-A8E4-7280-21061CEF7FED}"/>
              </a:ext>
            </a:extLst>
          </p:cNvPr>
          <p:cNvSpPr>
            <a:spLocks noGrp="1"/>
          </p:cNvSpPr>
          <p:nvPr>
            <p:ph type="sldNum" sz="quarter" idx="10"/>
          </p:nvPr>
        </p:nvSpPr>
        <p:spPr/>
        <p:txBody>
          <a:bodyPr/>
          <a:lstStyle/>
          <a:p>
            <a:fld id="{88A1DFE4-5FC5-43BD-BB7E-75EAD82B965F}" type="slidenum">
              <a:rPr lang="en-US" noProof="0" smtClean="0"/>
              <a:pPr/>
              <a:t>9</a:t>
            </a:fld>
            <a:endParaRPr lang="en-US" noProof="0" dirty="0"/>
          </a:p>
        </p:txBody>
      </p:sp>
      <p:sp>
        <p:nvSpPr>
          <p:cNvPr id="7" name="Text Placeholder 6">
            <a:extLst>
              <a:ext uri="{FF2B5EF4-FFF2-40B4-BE49-F238E27FC236}">
                <a16:creationId xmlns:a16="http://schemas.microsoft.com/office/drawing/2014/main" id="{4E3A9660-29F2-9857-5DC4-B1ADBD280DB0}"/>
              </a:ext>
            </a:extLst>
          </p:cNvPr>
          <p:cNvSpPr>
            <a:spLocks noGrp="1"/>
          </p:cNvSpPr>
          <p:nvPr>
            <p:ph type="body" sz="quarter" idx="12"/>
          </p:nvPr>
        </p:nvSpPr>
        <p:spPr>
          <a:xfrm>
            <a:off x="179512" y="965300"/>
            <a:ext cx="4277289" cy="3888432"/>
          </a:xfrm>
        </p:spPr>
        <p:txBody>
          <a:bodyPr/>
          <a:lstStyle/>
          <a:p>
            <a:pPr>
              <a:lnSpc>
                <a:spcPct val="100000"/>
              </a:lnSpc>
              <a:spcBef>
                <a:spcPts val="600"/>
              </a:spcBef>
            </a:pPr>
            <a:r>
              <a:rPr lang="en-CH" dirty="0"/>
              <a:t>Environment and sustainability studies</a:t>
            </a:r>
          </a:p>
          <a:p>
            <a:pPr>
              <a:lnSpc>
                <a:spcPct val="100000"/>
              </a:lnSpc>
              <a:spcBef>
                <a:spcPts val="600"/>
              </a:spcBef>
            </a:pPr>
            <a:r>
              <a:rPr lang="en-CH" b="0" u="sng" dirty="0"/>
              <a:t>Not linked to the feasibility, which was confirmed earlier</a:t>
            </a:r>
            <a:r>
              <a:rPr lang="en-CH" b="0" dirty="0"/>
              <a:t> based on maps and databases. </a:t>
            </a:r>
            <a:r>
              <a:rPr lang="en-CH" b="0" u="sng" dirty="0"/>
              <a:t>Complete and validate the knowledge</a:t>
            </a:r>
            <a:r>
              <a:rPr lang="en-CH" b="0" dirty="0"/>
              <a:t>, </a:t>
            </a:r>
            <a:r>
              <a:rPr lang="en-CH" b="0" u="sng" dirty="0"/>
              <a:t>reduce the potential impacts, prepare the environmental assessment</a:t>
            </a:r>
            <a:r>
              <a:rPr lang="en-CH" b="0" dirty="0"/>
              <a:t>.</a:t>
            </a:r>
          </a:p>
          <a:p>
            <a:pPr>
              <a:lnSpc>
                <a:spcPct val="100000"/>
              </a:lnSpc>
              <a:spcBef>
                <a:spcPts val="600"/>
              </a:spcBef>
            </a:pPr>
            <a:r>
              <a:rPr lang="en-CH" b="0" dirty="0"/>
              <a:t>Called “</a:t>
            </a:r>
            <a:r>
              <a:rPr lang="en-CH" dirty="0"/>
              <a:t>état initial</a:t>
            </a:r>
            <a:r>
              <a:rPr lang="en-CH" b="0" dirty="0"/>
              <a:t>” or “état zero” analysis.</a:t>
            </a:r>
          </a:p>
          <a:p>
            <a:pPr>
              <a:lnSpc>
                <a:spcPct val="100000"/>
              </a:lnSpc>
              <a:spcBef>
                <a:spcPts val="600"/>
              </a:spcBef>
            </a:pPr>
            <a:r>
              <a:rPr lang="en-CH" b="0" dirty="0"/>
              <a:t>Identification of </a:t>
            </a:r>
            <a:r>
              <a:rPr lang="en-CH" dirty="0"/>
              <a:t>environmental aspects </a:t>
            </a:r>
            <a:r>
              <a:rPr lang="en-CH" b="0" dirty="0"/>
              <a:t>of the project as far as state of technoloy developments permits.</a:t>
            </a:r>
          </a:p>
          <a:p>
            <a:pPr>
              <a:lnSpc>
                <a:spcPct val="100000"/>
              </a:lnSpc>
              <a:spcBef>
                <a:spcPts val="600"/>
              </a:spcBef>
            </a:pPr>
            <a:r>
              <a:rPr lang="en-CH" dirty="0"/>
              <a:t>Road access </a:t>
            </a:r>
            <a:r>
              <a:rPr lang="en-CH" b="0" dirty="0"/>
              <a:t>and </a:t>
            </a:r>
            <a:r>
              <a:rPr lang="en-CH" dirty="0"/>
              <a:t>railway access </a:t>
            </a:r>
            <a:r>
              <a:rPr lang="en-CH" b="0" dirty="0"/>
              <a:t>as well as excavated </a:t>
            </a:r>
            <a:r>
              <a:rPr lang="en-CH" dirty="0"/>
              <a:t>materials disposal analysis </a:t>
            </a:r>
            <a:r>
              <a:rPr lang="en-CH" b="0" dirty="0"/>
              <a:t>completed.</a:t>
            </a:r>
          </a:p>
          <a:p>
            <a:pPr>
              <a:lnSpc>
                <a:spcPct val="100000"/>
              </a:lnSpc>
              <a:spcBef>
                <a:spcPts val="600"/>
              </a:spcBef>
            </a:pPr>
            <a:r>
              <a:rPr lang="en-CH" dirty="0"/>
              <a:t>Electricity</a:t>
            </a:r>
            <a:r>
              <a:rPr lang="en-CH" b="0" dirty="0"/>
              <a:t> access, initial </a:t>
            </a:r>
            <a:r>
              <a:rPr lang="en-CH" dirty="0"/>
              <a:t>renewable energy </a:t>
            </a:r>
            <a:r>
              <a:rPr lang="en-CH" b="0" dirty="0"/>
              <a:t>supply and </a:t>
            </a:r>
            <a:r>
              <a:rPr lang="en-CH" dirty="0"/>
              <a:t>waste heat supply </a:t>
            </a:r>
            <a:r>
              <a:rPr lang="en-CH" b="0" dirty="0"/>
              <a:t>analysis completed.</a:t>
            </a:r>
          </a:p>
          <a:p>
            <a:pPr>
              <a:lnSpc>
                <a:spcPct val="100000"/>
              </a:lnSpc>
              <a:spcBef>
                <a:spcPts val="600"/>
              </a:spcBef>
            </a:pPr>
            <a:r>
              <a:rPr lang="en-CH" dirty="0"/>
              <a:t>Excavated materials re-use field trials </a:t>
            </a:r>
            <a:r>
              <a:rPr lang="en-CH" b="0" dirty="0"/>
              <a:t>for agriculture and forestry on an open sky field laboratory at P5 in Cessy (1 ha) are being prepared and planned for at least four years.</a:t>
            </a:r>
          </a:p>
        </p:txBody>
      </p:sp>
      <p:sp>
        <p:nvSpPr>
          <p:cNvPr id="8" name="Text Placeholder 7">
            <a:extLst>
              <a:ext uri="{FF2B5EF4-FFF2-40B4-BE49-F238E27FC236}">
                <a16:creationId xmlns:a16="http://schemas.microsoft.com/office/drawing/2014/main" id="{8E4D68F3-3638-5E48-3242-6ED0CF65C359}"/>
              </a:ext>
            </a:extLst>
          </p:cNvPr>
          <p:cNvSpPr>
            <a:spLocks noGrp="1"/>
          </p:cNvSpPr>
          <p:nvPr>
            <p:ph type="body" sz="quarter" idx="13"/>
          </p:nvPr>
        </p:nvSpPr>
        <p:spPr>
          <a:xfrm>
            <a:off x="4687200" y="965300"/>
            <a:ext cx="4023000" cy="3361210"/>
          </a:xfrm>
        </p:spPr>
        <p:txBody>
          <a:bodyPr/>
          <a:lstStyle/>
          <a:p>
            <a:pPr>
              <a:lnSpc>
                <a:spcPct val="100000"/>
              </a:lnSpc>
              <a:spcBef>
                <a:spcPts val="600"/>
              </a:spcBef>
            </a:pPr>
            <a:r>
              <a:rPr lang="en-CH" dirty="0"/>
              <a:t>Engagement of host state stakeholders</a:t>
            </a:r>
          </a:p>
          <a:p>
            <a:pPr>
              <a:lnSpc>
                <a:spcPct val="100000"/>
              </a:lnSpc>
              <a:spcBef>
                <a:spcPts val="600"/>
              </a:spcBef>
            </a:pPr>
            <a:r>
              <a:rPr lang="en-CH" b="0" dirty="0"/>
              <a:t>Regular information meetings and exchanges with </a:t>
            </a:r>
            <a:r>
              <a:rPr lang="en-CH" dirty="0"/>
              <a:t>cantonal services </a:t>
            </a:r>
            <a:r>
              <a:rPr lang="en-CH" b="0" dirty="0"/>
              <a:t>in Switzerland, </a:t>
            </a:r>
            <a:r>
              <a:rPr lang="en-CH" dirty="0"/>
              <a:t>prefecture of the region </a:t>
            </a:r>
            <a:r>
              <a:rPr lang="en-CH" b="0" dirty="0"/>
              <a:t>and the </a:t>
            </a:r>
            <a:r>
              <a:rPr lang="en-CH" dirty="0"/>
              <a:t>departments Haute-Savoie and Ain in France</a:t>
            </a:r>
            <a:r>
              <a:rPr lang="en-CH" b="0" dirty="0"/>
              <a:t>.</a:t>
            </a:r>
          </a:p>
          <a:p>
            <a:pPr>
              <a:lnSpc>
                <a:spcPct val="100000"/>
              </a:lnSpc>
              <a:spcBef>
                <a:spcPts val="600"/>
              </a:spcBef>
            </a:pPr>
            <a:r>
              <a:rPr lang="en-CH" b="0" dirty="0"/>
              <a:t>Periodic meetings with </a:t>
            </a:r>
            <a:r>
              <a:rPr lang="en-CH" dirty="0"/>
              <a:t>the mayors and municipal councils</a:t>
            </a:r>
            <a:r>
              <a:rPr lang="en-CH" b="0" dirty="0"/>
              <a:t> of the communes affected by the surface sites and the subsurface investigations</a:t>
            </a:r>
          </a:p>
          <a:p>
            <a:pPr>
              <a:lnSpc>
                <a:spcPct val="100000"/>
              </a:lnSpc>
              <a:spcBef>
                <a:spcPts val="600"/>
              </a:spcBef>
            </a:pPr>
            <a:r>
              <a:rPr lang="en-CH" b="0" dirty="0"/>
              <a:t>Targeted meetings with </a:t>
            </a:r>
            <a:r>
              <a:rPr lang="en-CH" dirty="0"/>
              <a:t>regional industries </a:t>
            </a:r>
            <a:r>
              <a:rPr lang="en-CH" b="0" dirty="0"/>
              <a:t>where a likelihood for synergy developments has been identified (e.g. water supply and treatment, cheese producers, farmers, fruit producers, service providers)</a:t>
            </a:r>
          </a:p>
        </p:txBody>
      </p:sp>
      <p:sp>
        <p:nvSpPr>
          <p:cNvPr id="6" name="Title 5">
            <a:extLst>
              <a:ext uri="{FF2B5EF4-FFF2-40B4-BE49-F238E27FC236}">
                <a16:creationId xmlns:a16="http://schemas.microsoft.com/office/drawing/2014/main" id="{0A027043-D7F9-2541-C97E-C6DB42720565}"/>
              </a:ext>
            </a:extLst>
          </p:cNvPr>
          <p:cNvSpPr>
            <a:spLocks noGrp="1"/>
          </p:cNvSpPr>
          <p:nvPr>
            <p:ph type="title"/>
          </p:nvPr>
        </p:nvSpPr>
        <p:spPr>
          <a:xfrm>
            <a:off x="265490" y="483518"/>
            <a:ext cx="8382622" cy="481782"/>
          </a:xfrm>
        </p:spPr>
        <p:txBody>
          <a:bodyPr/>
          <a:lstStyle/>
          <a:p>
            <a:r>
              <a:rPr lang="en-CH" dirty="0"/>
              <a:t>Our voluntary anticipating activities since 2021</a:t>
            </a:r>
          </a:p>
        </p:txBody>
      </p:sp>
    </p:spTree>
    <p:extLst>
      <p:ext uri="{BB962C8B-B14F-4D97-AF65-F5344CB8AC3E}">
        <p14:creationId xmlns:p14="http://schemas.microsoft.com/office/powerpoint/2010/main" val="1774682423"/>
      </p:ext>
    </p:extLst>
  </p:cSld>
  <p:clrMapOvr>
    <a:masterClrMapping/>
  </p:clrMapOvr>
</p:sld>
</file>

<file path=ppt/theme/theme1.xml><?xml version="1.0" encoding="utf-8"?>
<a:theme xmlns:a="http://schemas.openxmlformats.org/drawingml/2006/main" name="Introslides">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PT-FCC-template.potx" id="{61BC17D5-F2D1-4022-BE42-46346C78B90B}" vid="{4883A209-7B8A-46EB-84F4-7D42C372EF83}"/>
    </a:ext>
  </a:extLst>
</a:theme>
</file>

<file path=ppt/theme/theme2.xml><?xml version="1.0" encoding="utf-8"?>
<a:theme xmlns:a="http://schemas.openxmlformats.org/drawingml/2006/main" name="Titleslides, Conclusion">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PT-FCC-template.potx" id="{61BC17D5-F2D1-4022-BE42-46346C78B90B}" vid="{D39DB606-C1EC-4187-964F-4A57669AE4E6}"/>
    </a:ext>
  </a:extLst>
</a:theme>
</file>

<file path=ppt/theme/theme3.xml><?xml version="1.0" encoding="utf-8"?>
<a:theme xmlns:a="http://schemas.openxmlformats.org/drawingml/2006/main" name="Content Slides - Deep Blue">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l">
          <a:lnSpc>
            <a:spcPts val="3700"/>
          </a:lnSpc>
          <a:defRPr sz="3000" dirty="0"/>
        </a:defPPr>
      </a:lstStyle>
    </a:txDef>
  </a:objectDefaults>
  <a:extraClrSchemeLst/>
  <a:extLst>
    <a:ext uri="{05A4C25C-085E-4340-85A3-A5531E510DB2}">
      <thm15:themeFamily xmlns:thm15="http://schemas.microsoft.com/office/thememl/2012/main" name="PPT-FCC-template.potx" id="{61BC17D5-F2D1-4022-BE42-46346C78B90B}" vid="{3E267973-3E95-4F95-9FE4-94A439BD0280}"/>
    </a:ext>
  </a:extLst>
</a:theme>
</file>

<file path=ppt/theme/theme4.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PPT-FCC-template</Template>
  <TotalTime>20834</TotalTime>
  <Words>2360</Words>
  <Application>Microsoft Macintosh PowerPoint</Application>
  <PresentationFormat>On-screen Show (16:9)</PresentationFormat>
  <Paragraphs>219</Paragraphs>
  <Slides>25</Slides>
  <Notes>1</Notes>
  <HiddenSlides>0</HiddenSlides>
  <MMClips>0</MMClips>
  <ScaleCrop>false</ScaleCrop>
  <HeadingPairs>
    <vt:vector size="6" baseType="variant">
      <vt:variant>
        <vt:lpstr>Fonts Used</vt:lpstr>
      </vt:variant>
      <vt:variant>
        <vt:i4>5</vt:i4>
      </vt:variant>
      <vt:variant>
        <vt:lpstr>Theme</vt:lpstr>
      </vt:variant>
      <vt:variant>
        <vt:i4>3</vt:i4>
      </vt:variant>
      <vt:variant>
        <vt:lpstr>Slide Titles</vt:lpstr>
      </vt:variant>
      <vt:variant>
        <vt:i4>25</vt:i4>
      </vt:variant>
    </vt:vector>
  </HeadingPairs>
  <TitlesOfParts>
    <vt:vector size="33" baseType="lpstr">
      <vt:lpstr>Arial</vt:lpstr>
      <vt:lpstr>Arial</vt:lpstr>
      <vt:lpstr>Calibri</vt:lpstr>
      <vt:lpstr>Chalkduster</vt:lpstr>
      <vt:lpstr>Times New Roman</vt:lpstr>
      <vt:lpstr>Introslides</vt:lpstr>
      <vt:lpstr>Titleslides, Conclusion</vt:lpstr>
      <vt:lpstr>Content Slides - Deep Blue</vt:lpstr>
      <vt:lpstr>Future Circular Collider  Local Communication &amp; Environment studies 20 January 2023  J. Gutleber (CERN)  </vt:lpstr>
      <vt:lpstr>Future Circular Collider  Territorial dialogue &amp; Environment studies 20 January 2023  J. Gutleber (CERN)  </vt:lpstr>
      <vt:lpstr>Term: “Environment”</vt:lpstr>
      <vt:lpstr>Motivation: project authorisation process</vt:lpstr>
      <vt:lpstr>France/Switzerland: commonalities &amp; differences</vt:lpstr>
      <vt:lpstr>PowerPoint Presentation</vt:lpstr>
      <vt:lpstr>Reference scenario PA31</vt:lpstr>
      <vt:lpstr>PowerPoint Presentation</vt:lpstr>
      <vt:lpstr>Our voluntary anticipating activities since 2021</vt:lpstr>
      <vt:lpstr>Example of nature analysis</vt:lpstr>
      <vt:lpstr>Example of landscape analysis</vt:lpstr>
      <vt:lpstr>Management of the excavated materials: a key topic</vt:lpstr>
      <vt:lpstr>MATEX Open Innovation Example</vt:lpstr>
      <vt:lpstr>Agronomic studies</vt:lpstr>
      <vt:lpstr>Topics included in the work until end 2025</vt:lpstr>
      <vt:lpstr>Working meetings with 42 municipalities</vt:lpstr>
      <vt:lpstr>Main concerns expressed by people met</vt:lpstr>
      <vt:lpstr>Concerns and “alternative” facts circulate online</vt:lpstr>
      <vt:lpstr>Principal general re-ocurring questions</vt:lpstr>
      <vt:lpstr>Information kit to accompany field investigations</vt:lpstr>
      <vt:lpstr>PowerPoint Presentation</vt:lpstr>
      <vt:lpstr>General summary</vt:lpstr>
      <vt:lpstr>Summary of work with instutions</vt:lpstr>
      <vt:lpstr>How can we make the FCC happen?</vt:lpstr>
      <vt:lpstr>Your engagement counts!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Robert Menghini</dc:creator>
  <cp:lastModifiedBy>Johannes Gutleber</cp:lastModifiedBy>
  <cp:revision>641</cp:revision>
  <cp:lastPrinted>2022-05-25T12:27:32Z</cp:lastPrinted>
  <dcterms:created xsi:type="dcterms:W3CDTF">2020-10-27T09:23:42Z</dcterms:created>
  <dcterms:modified xsi:type="dcterms:W3CDTF">2024-01-29T09:54:59Z</dcterms:modified>
</cp:coreProperties>
</file>