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88" r:id="rId3"/>
    <p:sldId id="287" r:id="rId4"/>
    <p:sldId id="264" r:id="rId5"/>
    <p:sldId id="261" r:id="rId6"/>
    <p:sldId id="266" r:id="rId7"/>
    <p:sldId id="289" r:id="rId8"/>
    <p:sldId id="290" r:id="rId9"/>
    <p:sldId id="291" r:id="rId10"/>
    <p:sldId id="262" r:id="rId11"/>
    <p:sldId id="265" r:id="rId12"/>
    <p:sldId id="277" r:id="rId13"/>
    <p:sldId id="267" r:id="rId14"/>
    <p:sldId id="269" r:id="rId15"/>
    <p:sldId id="293" r:id="rId16"/>
    <p:sldId id="270" r:id="rId17"/>
    <p:sldId id="280" r:id="rId18"/>
    <p:sldId id="279" r:id="rId19"/>
    <p:sldId id="271" r:id="rId20"/>
    <p:sldId id="272" r:id="rId21"/>
    <p:sldId id="273" r:id="rId22"/>
    <p:sldId id="274" r:id="rId23"/>
    <p:sldId id="292" r:id="rId24"/>
    <p:sldId id="294" r:id="rId25"/>
    <p:sldId id="295" r:id="rId26"/>
    <p:sldId id="275" r:id="rId27"/>
    <p:sldId id="278" r:id="rId28"/>
    <p:sldId id="276" r:id="rId29"/>
    <p:sldId id="281" r:id="rId30"/>
    <p:sldId id="286" r:id="rId31"/>
    <p:sldId id="268" r:id="rId32"/>
    <p:sldId id="282" r:id="rId33"/>
    <p:sldId id="257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AFD"/>
    <a:srgbClr val="5B9BD5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37" d="100"/>
          <a:sy n="37" d="100"/>
        </p:scale>
        <p:origin x="58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9B7AA-58CF-4A18-A167-30EC89F93876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40D76-A023-4260-8673-CB6ADB28A21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599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9377B-9895-4A7A-97A1-D79138EDB550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019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664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15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16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87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96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522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88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4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2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80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56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E121E-B380-4301-AC7D-96C9C0DB1590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12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18.png"/><Relationship Id="rId7" Type="http://schemas.openxmlformats.org/officeDocument/2006/relationships/image" Target="../media/image2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10" Type="http://schemas.openxmlformats.org/officeDocument/2006/relationships/image" Target="../media/image20.emf"/><Relationship Id="rId4" Type="http://schemas.openxmlformats.org/officeDocument/2006/relationships/image" Target="../media/image21.png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420668" TargetMode="External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2919" y="313652"/>
            <a:ext cx="8162363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/>
              <a:t>Centre-of-mass energy shifts in Z pole run</a:t>
            </a:r>
            <a:endParaRPr lang="fr-FR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2021" y="2478654"/>
            <a:ext cx="9797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/>
              <a:t>Resonant</a:t>
            </a:r>
            <a:r>
              <a:rPr lang="fr-FR" sz="2400" b="1" dirty="0"/>
              <a:t> </a:t>
            </a:r>
            <a:r>
              <a:rPr lang="fr-FR" sz="2400" b="1" dirty="0" err="1"/>
              <a:t>depolarization</a:t>
            </a:r>
            <a:r>
              <a:rPr lang="fr-FR" sz="2400" b="1" dirty="0"/>
              <a:t> </a:t>
            </a:r>
            <a:r>
              <a:rPr lang="fr-FR" sz="2400" b="1" dirty="0" err="1" smtClean="0"/>
              <a:t>frequency</a:t>
            </a:r>
            <a:r>
              <a:rPr lang="fr-FR" sz="2400" b="1" dirty="0" smtClean="0"/>
              <a:t>  </a:t>
            </a:r>
            <a:r>
              <a:rPr lang="en-CH" sz="2800" b="1" dirty="0" smtClean="0">
                <a:sym typeface="Wingdings" panose="05000000000000000000" pitchFamily="2" charset="2"/>
              </a:rPr>
              <a:t></a:t>
            </a:r>
            <a:r>
              <a:rPr lang="en-US" sz="2800" b="1" dirty="0" smtClean="0">
                <a:sym typeface="Wingdings" panose="05000000000000000000" pitchFamily="2" charset="2"/>
              </a:rPr>
              <a:t>  </a:t>
            </a:r>
            <a:r>
              <a:rPr lang="fr-FR" sz="2800" b="1" dirty="0" smtClean="0">
                <a:solidFill>
                  <a:srgbClr val="00B050"/>
                </a:solidFill>
              </a:rPr>
              <a:t>&lt; </a:t>
            </a:r>
            <a:r>
              <a:rPr lang="fr-FR" sz="2800" b="1" dirty="0" err="1" smtClean="0">
                <a:solidFill>
                  <a:srgbClr val="00B050"/>
                </a:solidFill>
              </a:rPr>
              <a:t>E</a:t>
            </a:r>
            <a:r>
              <a:rPr lang="fr-FR" sz="2800" b="1" baseline="30000" dirty="0" err="1" smtClean="0">
                <a:solidFill>
                  <a:srgbClr val="00B050"/>
                </a:solidFill>
              </a:rPr>
              <a:t>+</a:t>
            </a:r>
            <a:r>
              <a:rPr lang="fr-FR" sz="2800" b="1" baseline="-25000" dirty="0" err="1" smtClean="0">
                <a:solidFill>
                  <a:srgbClr val="00B050"/>
                </a:solidFill>
              </a:rPr>
              <a:t>b</a:t>
            </a:r>
            <a:r>
              <a:rPr lang="fr-FR" sz="2800" b="1" baseline="-25000" dirty="0" smtClean="0">
                <a:solidFill>
                  <a:srgbClr val="00B050"/>
                </a:solidFill>
              </a:rPr>
              <a:t> </a:t>
            </a:r>
            <a:r>
              <a:rPr lang="fr-FR" sz="2800" b="1" dirty="0" smtClean="0">
                <a:solidFill>
                  <a:srgbClr val="00B050"/>
                </a:solidFill>
              </a:rPr>
              <a:t>&gt; , &lt; E</a:t>
            </a:r>
            <a:r>
              <a:rPr lang="fr-FR" sz="2800" b="1" baseline="30000" dirty="0" smtClean="0">
                <a:solidFill>
                  <a:srgbClr val="00B050"/>
                </a:solidFill>
              </a:rPr>
              <a:t>-</a:t>
            </a:r>
            <a:r>
              <a:rPr lang="fr-FR" sz="2800" b="1" baseline="-25000" dirty="0" smtClean="0">
                <a:solidFill>
                  <a:srgbClr val="00B050"/>
                </a:solidFill>
              </a:rPr>
              <a:t>b</a:t>
            </a:r>
            <a:r>
              <a:rPr lang="fr-FR" sz="2800" b="1" dirty="0" smtClean="0">
                <a:solidFill>
                  <a:srgbClr val="00B050"/>
                </a:solidFill>
              </a:rPr>
              <a:t>&gt;  </a:t>
            </a:r>
            <a:r>
              <a:rPr lang="en-CH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US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  E</a:t>
            </a:r>
            <a:r>
              <a:rPr lang="en-US" sz="2800" b="1" baseline="-25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CM </a:t>
            </a:r>
            <a:r>
              <a:rPr lang="en-US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(IP</a:t>
            </a:r>
            <a:r>
              <a:rPr lang="en-US" sz="2800" b="1" baseline="-25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1,2,3,4</a:t>
            </a:r>
            <a:r>
              <a:rPr lang="en-US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)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71584" y="1503123"/>
            <a:ext cx="3964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Alain Blondel as </a:t>
            </a:r>
            <a:r>
              <a:rPr lang="fr-FR" dirty="0" err="1" smtClean="0"/>
              <a:t>member</a:t>
            </a:r>
            <a:r>
              <a:rPr lang="fr-FR" dirty="0" smtClean="0"/>
              <a:t> of EPOL group 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630466" y="3607496"/>
            <a:ext cx="771884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-- </a:t>
            </a:r>
            <a:r>
              <a:rPr lang="fr-FR" sz="2000" b="1" dirty="0" err="1" smtClean="0"/>
              <a:t>Energy</a:t>
            </a:r>
            <a:r>
              <a:rPr lang="fr-FR" sz="2000" b="1" dirty="0" smtClean="0"/>
              <a:t> gains and </a:t>
            </a:r>
            <a:r>
              <a:rPr lang="fr-FR" sz="2000" b="1" dirty="0" err="1" smtClean="0"/>
              <a:t>losses</a:t>
            </a:r>
            <a:r>
              <a:rPr lang="fr-FR" sz="2000" b="1" dirty="0" smtClean="0"/>
              <a:t> in the ring </a:t>
            </a:r>
          </a:p>
          <a:p>
            <a:r>
              <a:rPr lang="fr-FR" sz="2000" b="1" dirty="0" smtClean="0"/>
              <a:t>-- </a:t>
            </a:r>
            <a:r>
              <a:rPr lang="fr-FR" sz="2000" b="1" dirty="0" err="1"/>
              <a:t>B</a:t>
            </a:r>
            <a:r>
              <a:rPr lang="fr-FR" sz="2000" b="1" dirty="0" err="1" smtClean="0"/>
              <a:t>eam</a:t>
            </a:r>
            <a:r>
              <a:rPr lang="fr-FR" sz="2000" b="1" dirty="0" smtClean="0"/>
              <a:t> Collision </a:t>
            </a:r>
            <a:r>
              <a:rPr lang="fr-FR" sz="2000" b="1" dirty="0"/>
              <a:t>O</a:t>
            </a:r>
            <a:r>
              <a:rPr lang="fr-FR" sz="2000" b="1" dirty="0" smtClean="0"/>
              <a:t>ffsets X Opposite </a:t>
            </a:r>
            <a:r>
              <a:rPr lang="fr-FR" sz="2000" b="1" dirty="0" err="1"/>
              <a:t>S</a:t>
            </a:r>
            <a:r>
              <a:rPr lang="fr-FR" sz="2000" b="1" dirty="0" err="1" smtClean="0"/>
              <a:t>ign</a:t>
            </a:r>
            <a:r>
              <a:rPr lang="fr-FR" sz="2000" b="1" dirty="0" smtClean="0"/>
              <a:t> Vertical </a:t>
            </a:r>
            <a:r>
              <a:rPr lang="fr-FR" sz="2000" b="1" dirty="0"/>
              <a:t>D</a:t>
            </a:r>
            <a:r>
              <a:rPr lang="fr-FR" sz="2000" b="1" dirty="0" smtClean="0"/>
              <a:t>ispersion (OSVD) </a:t>
            </a:r>
          </a:p>
          <a:p>
            <a:r>
              <a:rPr lang="fr-FR" sz="2000" b="1" dirty="0" smtClean="0"/>
              <a:t>-- EM attraction </a:t>
            </a:r>
            <a:r>
              <a:rPr lang="fr-FR" sz="2000" b="1" dirty="0" err="1" smtClean="0"/>
              <a:t>between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bunches</a:t>
            </a:r>
            <a:endParaRPr lang="fr-FR" sz="2000" b="1" dirty="0" smtClean="0"/>
          </a:p>
          <a:p>
            <a:endParaRPr lang="fr-FR" sz="2000" b="1" dirty="0"/>
          </a:p>
          <a:p>
            <a:r>
              <a:rPr lang="fr-FR" sz="2000" b="1" dirty="0" smtClean="0"/>
              <a:t>and </a:t>
            </a:r>
            <a:r>
              <a:rPr lang="fr-FR" sz="2000" b="1" dirty="0" err="1" smtClean="0"/>
              <a:t>their</a:t>
            </a:r>
            <a:r>
              <a:rPr lang="fr-FR" sz="2000" b="1" dirty="0" smtClean="0"/>
              <a:t> monitoring/</a:t>
            </a:r>
            <a:r>
              <a:rPr lang="fr-FR" sz="2000" b="1" dirty="0" err="1" smtClean="0"/>
              <a:t>measurement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methods</a:t>
            </a:r>
            <a:r>
              <a:rPr lang="fr-FR" sz="2000" b="1" dirty="0" smtClean="0"/>
              <a:t> </a:t>
            </a:r>
          </a:p>
          <a:p>
            <a:endParaRPr lang="fr-FR" sz="2000" b="1" dirty="0"/>
          </a:p>
          <a:p>
            <a:r>
              <a:rPr lang="fr-FR" sz="2000" b="1" dirty="0" err="1"/>
              <a:t>E</a:t>
            </a:r>
            <a:r>
              <a:rPr lang="fr-FR" sz="2000" b="1" dirty="0" err="1" smtClean="0"/>
              <a:t>rror</a:t>
            </a:r>
            <a:r>
              <a:rPr lang="fr-FR" sz="2000" b="1" dirty="0" smtClean="0"/>
              <a:t> budget on E</a:t>
            </a:r>
            <a:r>
              <a:rPr lang="fr-FR" sz="2000" b="1" baseline="-25000" dirty="0" smtClean="0"/>
              <a:t>CM</a:t>
            </a:r>
            <a:r>
              <a:rPr lang="fr-FR" sz="2000" b="1" dirty="0" smtClean="0"/>
              <a:t> : &lt;&lt; 100 </a:t>
            </a:r>
            <a:r>
              <a:rPr lang="fr-FR" sz="2000" b="1" dirty="0" err="1" smtClean="0"/>
              <a:t>keV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absolute</a:t>
            </a:r>
            <a:r>
              <a:rPr lang="fr-FR" sz="2000" b="1" dirty="0" smtClean="0"/>
              <a:t>,  ~&lt;4keV point-to-point</a:t>
            </a:r>
          </a:p>
          <a:p>
            <a:endParaRPr lang="fr-FR" sz="2000" b="1" dirty="0"/>
          </a:p>
          <a:p>
            <a:r>
              <a:rPr lang="fr-FR" sz="2000" b="1" dirty="0" smtClean="0">
                <a:solidFill>
                  <a:srgbClr val="FF0000"/>
                </a:solidFill>
              </a:rPr>
              <a:t>  PROGRESS_REPORT </a:t>
            </a:r>
            <a:r>
              <a:rPr lang="fr-FR" sz="2000" b="1" dirty="0" err="1" smtClean="0">
                <a:solidFill>
                  <a:srgbClr val="FF0000"/>
                </a:solidFill>
              </a:rPr>
              <a:t>January</a:t>
            </a:r>
            <a:r>
              <a:rPr lang="fr-FR" sz="2000" b="1" dirty="0" smtClean="0">
                <a:solidFill>
                  <a:srgbClr val="FF0000"/>
                </a:solidFill>
              </a:rPr>
              <a:t> 2024 Annecy </a:t>
            </a:r>
            <a:r>
              <a:rPr lang="fr-FR" sz="2000" b="1" dirty="0" err="1" smtClean="0">
                <a:solidFill>
                  <a:srgbClr val="FF0000"/>
                </a:solidFill>
              </a:rPr>
              <a:t>based</a:t>
            </a:r>
            <a:r>
              <a:rPr lang="fr-FR" sz="2000" b="1" dirty="0" smtClean="0">
                <a:solidFill>
                  <a:srgbClr val="FF0000"/>
                </a:solidFill>
              </a:rPr>
              <a:t> on </a:t>
            </a:r>
            <a:r>
              <a:rPr lang="fr-FR" sz="2000" b="1" dirty="0" err="1" smtClean="0">
                <a:solidFill>
                  <a:srgbClr val="FF0000"/>
                </a:solidFill>
              </a:rPr>
              <a:t>June</a:t>
            </a:r>
            <a:r>
              <a:rPr lang="fr-FR" sz="2000" b="1" dirty="0" smtClean="0">
                <a:solidFill>
                  <a:srgbClr val="FF0000"/>
                </a:solidFill>
              </a:rPr>
              <a:t> 2023 London</a:t>
            </a:r>
            <a:endParaRPr lang="fr-F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19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4" y="0"/>
            <a:ext cx="11679870" cy="66078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09211" y="6208038"/>
            <a:ext cx="39892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No longitudinal </a:t>
            </a:r>
            <a:r>
              <a:rPr lang="fr-FR" b="1" dirty="0" err="1" smtClean="0"/>
              <a:t>impedance</a:t>
            </a:r>
            <a:r>
              <a:rPr lang="fr-FR" b="1" dirty="0" smtClean="0"/>
              <a:t> </a:t>
            </a:r>
            <a:r>
              <a:rPr lang="fr-FR" b="1" dirty="0" err="1" smtClean="0"/>
              <a:t>included</a:t>
            </a:r>
            <a:r>
              <a:rPr lang="fr-FR" b="1" dirty="0" smtClean="0"/>
              <a:t> </a:t>
            </a:r>
            <a:r>
              <a:rPr lang="fr-FR" b="1" dirty="0" err="1" smtClean="0"/>
              <a:t>yet</a:t>
            </a:r>
            <a:endParaRPr lang="fr-FR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4500" y="0"/>
            <a:ext cx="212834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MAD-X simulation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820365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080" y="713984"/>
            <a:ext cx="5090001" cy="30147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8411" y="3903345"/>
            <a:ext cx="1162805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-- The centre of mass 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/>
              <a:t> </a:t>
            </a:r>
            <a:r>
              <a:rPr lang="fr-FR" b="1" dirty="0" err="1" smtClean="0"/>
              <a:t>equal</a:t>
            </a:r>
            <a:r>
              <a:rPr lang="fr-FR" b="1" dirty="0" smtClean="0"/>
              <a:t> to the ’</a:t>
            </a:r>
            <a:r>
              <a:rPr lang="fr-FR" b="1" dirty="0" err="1" smtClean="0"/>
              <a:t>zero</a:t>
            </a:r>
            <a:r>
              <a:rPr lang="fr-FR" b="1" dirty="0" smtClean="0"/>
              <a:t>’ value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great</a:t>
            </a:r>
            <a:r>
              <a:rPr lang="fr-FR" b="1" dirty="0" smtClean="0"/>
              <a:t> </a:t>
            </a:r>
            <a:r>
              <a:rPr lang="fr-FR" b="1" dirty="0" err="1" smtClean="0"/>
              <a:t>precision</a:t>
            </a:r>
            <a:r>
              <a:rPr lang="fr-FR" b="1" dirty="0" smtClean="0"/>
              <a:t>, </a:t>
            </a:r>
            <a:r>
              <a:rPr lang="fr-FR" b="1" dirty="0" smtClean="0">
                <a:solidFill>
                  <a:srgbClr val="FF0000"/>
                </a:solidFill>
              </a:rPr>
              <a:t>(8 </a:t>
            </a:r>
            <a:r>
              <a:rPr lang="fr-FR" b="1" dirty="0" err="1" smtClean="0">
                <a:solidFill>
                  <a:srgbClr val="FF0000"/>
                </a:solidFill>
              </a:rPr>
              <a:t>keV</a:t>
            </a:r>
            <a:r>
              <a:rPr lang="fr-FR" b="1" dirty="0" smtClean="0">
                <a:solidFill>
                  <a:srgbClr val="FF0000"/>
                </a:solidFill>
              </a:rPr>
              <a:t>) </a:t>
            </a:r>
            <a:r>
              <a:rPr lang="fr-FR" b="1" dirty="0" err="1" smtClean="0"/>
              <a:t>even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beamstrahlung</a:t>
            </a:r>
            <a:r>
              <a:rPr lang="fr-FR" b="1" dirty="0" smtClean="0"/>
              <a:t> </a:t>
            </a:r>
            <a:r>
              <a:rPr lang="fr-FR" b="1" dirty="0" err="1" smtClean="0"/>
              <a:t>included</a:t>
            </a:r>
            <a:r>
              <a:rPr lang="fr-FR" b="1" dirty="0" smtClean="0"/>
              <a:t>  </a:t>
            </a:r>
          </a:p>
          <a:p>
            <a:r>
              <a:rPr lang="fr-FR" b="1" dirty="0" smtClean="0"/>
              <a:t>--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checked</a:t>
            </a:r>
            <a:r>
              <a:rPr lang="fr-FR" b="1" dirty="0" smtClean="0"/>
              <a:t>: the </a:t>
            </a:r>
            <a:r>
              <a:rPr lang="fr-FR" b="1" dirty="0" err="1" smtClean="0"/>
              <a:t>average</a:t>
            </a:r>
            <a:r>
              <a:rPr lang="fr-FR" b="1" dirty="0" smtClean="0"/>
              <a:t> 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given</a:t>
            </a:r>
            <a:r>
              <a:rPr lang="fr-FR" b="1" dirty="0" smtClean="0"/>
              <a:t> by </a:t>
            </a:r>
            <a:r>
              <a:rPr lang="fr-FR" b="1" dirty="0" err="1" smtClean="0"/>
              <a:t>resonant</a:t>
            </a:r>
            <a:r>
              <a:rPr lang="fr-FR" b="1" dirty="0" smtClean="0"/>
              <a:t> </a:t>
            </a:r>
            <a:r>
              <a:rPr lang="fr-FR" b="1" dirty="0" err="1" smtClean="0"/>
              <a:t>depolarization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not </a:t>
            </a:r>
            <a:r>
              <a:rPr lang="fr-FR" b="1" dirty="0" err="1" smtClean="0"/>
              <a:t>exactly</a:t>
            </a:r>
            <a:r>
              <a:rPr lang="fr-FR" b="1" dirty="0" smtClean="0"/>
              <a:t> E</a:t>
            </a:r>
            <a:r>
              <a:rPr lang="fr-FR" b="1" baseline="-25000" dirty="0" smtClean="0"/>
              <a:t>0</a:t>
            </a:r>
            <a:r>
              <a:rPr lang="fr-FR" b="1" dirty="0" smtClean="0"/>
              <a:t> but close </a:t>
            </a:r>
            <a:br>
              <a:rPr lang="fr-FR" b="1" dirty="0" smtClean="0"/>
            </a:br>
            <a:r>
              <a:rPr lang="fr-FR" b="1" dirty="0" smtClean="0"/>
              <a:t>-- </a:t>
            </a:r>
            <a:r>
              <a:rPr lang="fr-FR" b="1" dirty="0" err="1" smtClean="0"/>
              <a:t>this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due to the </a:t>
            </a:r>
            <a:r>
              <a:rPr lang="fr-FR" b="1" dirty="0" err="1" smtClean="0"/>
              <a:t>virtue</a:t>
            </a:r>
            <a:r>
              <a:rPr lang="fr-FR" b="1" dirty="0" smtClean="0"/>
              <a:t> of </a:t>
            </a:r>
            <a:r>
              <a:rPr lang="fr-FR" b="1" dirty="0" err="1" smtClean="0"/>
              <a:t>having</a:t>
            </a:r>
            <a:r>
              <a:rPr lang="fr-FR" b="1" dirty="0" smtClean="0"/>
              <a:t> </a:t>
            </a:r>
            <a:r>
              <a:rPr lang="fr-FR" b="1" dirty="0" err="1" smtClean="0"/>
              <a:t>only</a:t>
            </a:r>
            <a:r>
              <a:rPr lang="fr-FR" b="1" dirty="0" smtClean="0"/>
              <a:t> one RF section. </a:t>
            </a:r>
          </a:p>
          <a:p>
            <a:r>
              <a:rPr lang="fr-FR" b="1" dirty="0" smtClean="0"/>
              <a:t>-- the </a:t>
            </a:r>
            <a:r>
              <a:rPr lang="fr-FR" b="1" dirty="0" err="1"/>
              <a:t>b</a:t>
            </a:r>
            <a:r>
              <a:rPr lang="fr-FR" b="1" dirty="0" err="1" smtClean="0"/>
              <a:t>oosts</a:t>
            </a:r>
            <a:r>
              <a:rPr lang="fr-FR" b="1" dirty="0" smtClean="0"/>
              <a:t> are large and not as </a:t>
            </a:r>
            <a:r>
              <a:rPr lang="fr-FR" b="1" dirty="0" err="1" smtClean="0"/>
              <a:t>symmetric</a:t>
            </a:r>
            <a:r>
              <a:rPr lang="fr-FR" b="1" dirty="0" smtClean="0"/>
              <a:t> as </a:t>
            </a:r>
            <a:r>
              <a:rPr lang="fr-FR" b="1" dirty="0" err="1" smtClean="0"/>
              <a:t>expected</a:t>
            </a:r>
            <a:r>
              <a:rPr lang="fr-FR" b="1" dirty="0" smtClean="0"/>
              <a:t>. 3B(A)=-3B(D) = B(J)=-B(G) </a:t>
            </a:r>
            <a:r>
              <a:rPr lang="fr-FR" dirty="0" smtClean="0"/>
              <a:t>; </a:t>
            </a:r>
            <a:r>
              <a:rPr lang="en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to be understood in detail why. </a:t>
            </a:r>
          </a:p>
          <a:p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Every 8 minutes the boosts are measured with a precision of 50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keV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. 5keV per shift.... 0.5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keV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for 30days of run.</a:t>
            </a:r>
            <a:b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Applying the constraints can fix the energy loss model effectively. </a:t>
            </a:r>
          </a:p>
          <a:p>
            <a:r>
              <a:rPr lang="en-US" sz="2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THE GRAND TEST IN FINE:  ALL MEASURED Z MASSES SHOULD BE THE SAME</a:t>
            </a:r>
          </a:p>
          <a:p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437" y="110473"/>
            <a:ext cx="3402102" cy="582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0833" y="726510"/>
            <a:ext cx="2780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Exact </a:t>
            </a:r>
            <a:r>
              <a:rPr lang="fr-FR" sz="2000" b="1" dirty="0" err="1" smtClean="0"/>
              <a:t>numbers</a:t>
            </a:r>
            <a:r>
              <a:rPr lang="fr-FR" sz="2000" b="1" dirty="0" smtClean="0"/>
              <a:t> not final!</a:t>
            </a:r>
            <a:endParaRPr lang="fr-FR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592854" y="1929008"/>
            <a:ext cx="3432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sum</a:t>
            </a:r>
            <a:r>
              <a:rPr lang="fr-FR" dirty="0" smtClean="0"/>
              <a:t> of |</a:t>
            </a:r>
            <a:r>
              <a:rPr lang="fr-FR" dirty="0" err="1" smtClean="0"/>
              <a:t>boosts</a:t>
            </a:r>
            <a:r>
              <a:rPr lang="fr-FR" dirty="0" smtClean="0"/>
              <a:t>|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indeed</a:t>
            </a:r>
            <a:r>
              <a:rPr lang="fr-FR" dirty="0" smtClean="0"/>
              <a:t> </a:t>
            </a:r>
          </a:p>
          <a:p>
            <a:r>
              <a:rPr lang="fr-FR" dirty="0" smtClean="0"/>
              <a:t>  2X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/>
              <a:t>!</a:t>
            </a:r>
            <a:r>
              <a:rPr lang="fr-FR" dirty="0" smtClean="0"/>
              <a:t> (41.48 MeV x 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6078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03" y="325678"/>
            <a:ext cx="8939717" cy="34261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18114" y="488515"/>
            <a:ext cx="164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B050"/>
                </a:solidFill>
              </a:rPr>
              <a:t>Jorg </a:t>
            </a:r>
            <a:r>
              <a:rPr lang="fr-FR" i="1" dirty="0" err="1" smtClean="0">
                <a:solidFill>
                  <a:srgbClr val="00B050"/>
                </a:solidFill>
              </a:rPr>
              <a:t>Wenninger</a:t>
            </a:r>
            <a:endParaRPr lang="fr-FR" i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992" y="3344448"/>
            <a:ext cx="88934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boosts, Qs and orbit differences will depend on beam intensity via both </a:t>
            </a:r>
            <a:r>
              <a:rPr lang="en-US" b="1" dirty="0" err="1" smtClean="0">
                <a:sym typeface="Wingdings" panose="05000000000000000000" pitchFamily="2" charset="2"/>
              </a:rPr>
              <a:t>beamstrahlung</a:t>
            </a:r>
            <a:r>
              <a:rPr lang="en-US" b="1" dirty="0" smtClean="0">
                <a:sym typeface="Wingdings" panose="05000000000000000000" pitchFamily="2" charset="2"/>
              </a:rPr>
              <a:t> and  variation of impedance, which somewhat compensate </a:t>
            </a:r>
            <a:r>
              <a:rPr lang="en-US" b="1" dirty="0" err="1" smtClean="0">
                <a:sym typeface="Wingdings" panose="05000000000000000000" pitchFamily="2" charset="2"/>
              </a:rPr>
              <a:t>eachother</a:t>
            </a:r>
            <a:endParaRPr lang="en-US" b="1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Important to check, since pilot bunches will have different </a:t>
            </a:r>
            <a:r>
              <a:rPr lang="en-US" b="1" dirty="0" err="1" smtClean="0">
                <a:sym typeface="Wingdings" panose="05000000000000000000" pitchFamily="2" charset="2"/>
              </a:rPr>
              <a:t>behaviour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than colliding ones!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(of course on &lt;average energy&gt; this is all compensated by the RF!</a:t>
            </a:r>
          </a:p>
          <a:p>
            <a:endParaRPr lang="fr-FR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989" y="4444177"/>
            <a:ext cx="7144011" cy="241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178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981596" cy="44517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8619" y="4772416"/>
            <a:ext cx="108099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solidFill>
                  <a:srgbClr val="FF0000"/>
                </a:solidFill>
              </a:rPr>
              <a:t>Concludes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that</a:t>
            </a:r>
            <a:r>
              <a:rPr lang="fr-FR" sz="2400" b="1" dirty="0" smtClean="0">
                <a:solidFill>
                  <a:srgbClr val="FF0000"/>
                </a:solidFill>
              </a:rPr>
              <a:t> the </a:t>
            </a:r>
            <a:r>
              <a:rPr lang="fr-FR" sz="2400" b="1" dirty="0" err="1" smtClean="0">
                <a:solidFill>
                  <a:srgbClr val="FF0000"/>
                </a:solidFill>
              </a:rPr>
              <a:t>energy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losses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can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can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be</a:t>
            </a:r>
            <a:r>
              <a:rPr lang="fr-FR" sz="2400" b="1" dirty="0" smtClean="0">
                <a:solidFill>
                  <a:srgbClr val="FF0000"/>
                </a:solidFill>
              </a:rPr>
              <a:t> fit to </a:t>
            </a:r>
            <a:r>
              <a:rPr lang="fr-FR" sz="2400" b="1" dirty="0" err="1" smtClean="0">
                <a:solidFill>
                  <a:srgbClr val="FF0000"/>
                </a:solidFill>
              </a:rPr>
              <a:t>extremely</a:t>
            </a:r>
            <a:r>
              <a:rPr lang="fr-FR" sz="2400" b="1" dirty="0" smtClean="0">
                <a:solidFill>
                  <a:srgbClr val="FF0000"/>
                </a:solidFill>
              </a:rPr>
              <a:t> high </a:t>
            </a:r>
            <a:r>
              <a:rPr lang="fr-FR" sz="2400" b="1" dirty="0" err="1" smtClean="0">
                <a:solidFill>
                  <a:srgbClr val="FF0000"/>
                </a:solidFill>
              </a:rPr>
              <a:t>accuracy</a:t>
            </a:r>
            <a:r>
              <a:rPr lang="fr-FR" sz="2400" b="1" dirty="0" smtClean="0">
                <a:solidFill>
                  <a:srgbClr val="FF0000"/>
                </a:solidFill>
              </a:rPr>
              <a:t>.  </a:t>
            </a:r>
            <a:r>
              <a:rPr lang="fr-FR" sz="2400" dirty="0" smtClean="0"/>
              <a:t>(and for instance the power </a:t>
            </a:r>
            <a:r>
              <a:rPr lang="fr-FR" sz="2400" dirty="0" err="1" smtClean="0"/>
              <a:t>law</a:t>
            </a:r>
            <a:r>
              <a:rPr lang="fr-FR" sz="2400" dirty="0" smtClean="0"/>
              <a:t> E</a:t>
            </a:r>
            <a:r>
              <a:rPr lang="fr-FR" sz="2400" baseline="30000" dirty="0" smtClean="0"/>
              <a:t>4</a:t>
            </a:r>
            <a:r>
              <a:rPr lang="fr-FR" sz="2400" dirty="0" smtClean="0"/>
              <a:t>  </a:t>
            </a:r>
            <a:r>
              <a:rPr lang="fr-FR" sz="2400" dirty="0" err="1" smtClean="0"/>
              <a:t>verified</a:t>
            </a:r>
            <a:r>
              <a:rPr lang="fr-FR" sz="2400" dirty="0" smtClean="0"/>
              <a:t> by </a:t>
            </a:r>
            <a:r>
              <a:rPr lang="fr-FR" sz="2400" dirty="0" err="1" smtClean="0"/>
              <a:t>fitting</a:t>
            </a:r>
            <a:r>
              <a:rPr lang="fr-FR" sz="2400" dirty="0" smtClean="0"/>
              <a:t> the </a:t>
            </a:r>
            <a:r>
              <a:rPr lang="fr-FR" sz="2400" dirty="0" err="1" smtClean="0"/>
              <a:t>exponent</a:t>
            </a:r>
            <a:r>
              <a:rPr lang="fr-FR" sz="2400" dirty="0" smtClean="0"/>
              <a:t>) </a:t>
            </a:r>
            <a:endParaRPr lang="fr-FR" sz="2400" dirty="0"/>
          </a:p>
          <a:p>
            <a:r>
              <a:rPr lang="fr-FR" sz="2400" b="1" i="1" dirty="0" err="1" smtClean="0"/>
              <a:t>Work</a:t>
            </a:r>
            <a:r>
              <a:rPr lang="fr-FR" sz="2400" b="1" i="1" dirty="0" smtClean="0"/>
              <a:t> in </a:t>
            </a:r>
            <a:r>
              <a:rPr lang="fr-FR" sz="2400" b="1" i="1" dirty="0" err="1" smtClean="0"/>
              <a:t>progress</a:t>
            </a:r>
            <a:r>
              <a:rPr lang="fr-FR" sz="2400" b="1" i="1" dirty="0" smtClean="0"/>
              <a:t>!.. </a:t>
            </a:r>
          </a:p>
          <a:p>
            <a:r>
              <a:rPr lang="fr-FR" sz="2400" b="1" i="1" dirty="0" err="1" smtClean="0"/>
              <a:t>e.g</a:t>
            </a:r>
            <a:r>
              <a:rPr lang="fr-FR" sz="2400" b="1" i="1" dirty="0" smtClean="0"/>
              <a:t>. </a:t>
            </a:r>
            <a:r>
              <a:rPr lang="fr-FR" sz="2400" b="1" i="1" dirty="0" err="1"/>
              <a:t>n</a:t>
            </a:r>
            <a:r>
              <a:rPr lang="fr-FR" sz="2400" b="1" i="1" dirty="0" err="1" smtClean="0"/>
              <a:t>eed</a:t>
            </a:r>
            <a:r>
              <a:rPr lang="fr-FR" sz="2400" b="1" i="1" dirty="0" smtClean="0"/>
              <a:t> </a:t>
            </a:r>
            <a:r>
              <a:rPr lang="fr-FR" sz="2400" b="1" i="1" dirty="0" err="1" smtClean="0"/>
              <a:t>cosmics</a:t>
            </a:r>
            <a:r>
              <a:rPr lang="fr-FR" sz="2400" b="1" i="1" dirty="0" smtClean="0"/>
              <a:t> or </a:t>
            </a:r>
            <a:r>
              <a:rPr lang="fr-FR" sz="2400" b="1" i="1" dirty="0" err="1" smtClean="0"/>
              <a:t>some</a:t>
            </a:r>
            <a:r>
              <a:rPr lang="fr-FR" sz="2400" b="1" i="1" dirty="0" smtClean="0"/>
              <a:t> </a:t>
            </a:r>
            <a:r>
              <a:rPr lang="fr-FR" sz="2400" b="1" i="1" dirty="0" err="1" smtClean="0"/>
              <a:t>other</a:t>
            </a:r>
            <a:r>
              <a:rPr lang="fr-FR" sz="2400" b="1" i="1" dirty="0" smtClean="0"/>
              <a:t> </a:t>
            </a:r>
            <a:r>
              <a:rPr lang="fr-FR" sz="2400" b="1" i="1" dirty="0" err="1" smtClean="0"/>
              <a:t>method</a:t>
            </a:r>
            <a:r>
              <a:rPr lang="fr-FR" sz="2400" b="1" i="1" dirty="0" smtClean="0"/>
              <a:t> to </a:t>
            </a:r>
            <a:r>
              <a:rPr lang="fr-FR" sz="2400" b="1" i="1" dirty="0" err="1" smtClean="0"/>
              <a:t>constrain</a:t>
            </a:r>
            <a:r>
              <a:rPr lang="fr-FR" sz="2400" b="1" i="1" dirty="0" smtClean="0"/>
              <a:t> the </a:t>
            </a:r>
            <a:r>
              <a:rPr lang="fr-FR" sz="2400" b="1" i="1" dirty="0" err="1" smtClean="0"/>
              <a:t>boost</a:t>
            </a:r>
            <a:r>
              <a:rPr lang="fr-FR" sz="2400" b="1" i="1" dirty="0" smtClean="0"/>
              <a:t> </a:t>
            </a:r>
            <a:r>
              <a:rPr lang="fr-FR" sz="2400" b="1" i="1" dirty="0" err="1" smtClean="0"/>
              <a:t>measurements</a:t>
            </a:r>
            <a:r>
              <a:rPr lang="fr-FR" sz="2400" b="1" i="1" dirty="0" smtClean="0"/>
              <a:t>.</a:t>
            </a:r>
            <a:endParaRPr lang="fr-FR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18531" y="1089763"/>
            <a:ext cx="1791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 smtClean="0">
                <a:solidFill>
                  <a:srgbClr val="00B050"/>
                </a:solidFill>
              </a:rPr>
              <a:t>Ivan </a:t>
            </a:r>
            <a:r>
              <a:rPr lang="fr-FR" sz="2000" i="1" dirty="0" err="1" smtClean="0">
                <a:solidFill>
                  <a:srgbClr val="00B050"/>
                </a:solidFill>
              </a:rPr>
              <a:t>Koop</a:t>
            </a:r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41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07736" y="1006988"/>
            <a:ext cx="4800600" cy="41548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Experience from </a:t>
            </a:r>
            <a:r>
              <a:rPr lang="en-US" sz="2400" dirty="0" smtClean="0"/>
              <a:t>LEP: Vernier </a:t>
            </a:r>
            <a:r>
              <a:rPr lang="en-US" sz="2400" dirty="0"/>
              <a:t>scans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FCC-ee EPOL session FCC week 2022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019" y="2161851"/>
            <a:ext cx="3563069" cy="3146236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76202" y="889259"/>
            <a:ext cx="4609756" cy="2286759"/>
            <a:chOff x="76200" y="989842"/>
            <a:chExt cx="4609756" cy="2286758"/>
          </a:xfrm>
        </p:grpSpPr>
        <p:grpSp>
          <p:nvGrpSpPr>
            <p:cNvPr id="16" name="Group 15"/>
            <p:cNvGrpSpPr/>
            <p:nvPr/>
          </p:nvGrpSpPr>
          <p:grpSpPr>
            <a:xfrm>
              <a:off x="76200" y="1574664"/>
              <a:ext cx="1937087" cy="1701936"/>
              <a:chOff x="472513" y="1485898"/>
              <a:chExt cx="1937087" cy="1701936"/>
            </a:xfrm>
          </p:grpSpPr>
          <p:sp>
            <p:nvSpPr>
              <p:cNvPr id="10" name="Right Arrow 9"/>
              <p:cNvSpPr/>
              <p:nvPr/>
            </p:nvSpPr>
            <p:spPr>
              <a:xfrm>
                <a:off x="609600" y="1485898"/>
                <a:ext cx="126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ight Arrow 11"/>
              <p:cNvSpPr/>
              <p:nvPr/>
            </p:nvSpPr>
            <p:spPr>
              <a:xfrm>
                <a:off x="609600" y="1782558"/>
                <a:ext cx="144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Right Arrow 12"/>
              <p:cNvSpPr/>
              <p:nvPr/>
            </p:nvSpPr>
            <p:spPr>
              <a:xfrm>
                <a:off x="609600" y="2087358"/>
                <a:ext cx="162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Right Arrow 13"/>
              <p:cNvSpPr/>
              <p:nvPr/>
            </p:nvSpPr>
            <p:spPr>
              <a:xfrm>
                <a:off x="609600" y="2392158"/>
                <a:ext cx="180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defTabSz="914354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lang="en-GB" sz="32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4" name="Group 23"/>
            <p:cNvGrpSpPr/>
            <p:nvPr/>
          </p:nvGrpSpPr>
          <p:grpSpPr>
            <a:xfrm>
              <a:off x="2380956" y="989842"/>
              <a:ext cx="1937087" cy="1688873"/>
              <a:chOff x="2558713" y="4254727"/>
              <a:chExt cx="1937087" cy="1688873"/>
            </a:xfrm>
          </p:grpSpPr>
          <p:grpSp>
            <p:nvGrpSpPr>
              <p:cNvPr id="17" name="Group 16"/>
              <p:cNvGrpSpPr/>
              <p:nvPr/>
            </p:nvGrpSpPr>
            <p:grpSpPr>
              <a:xfrm flipH="1" flipV="1">
                <a:off x="2558713" y="4821340"/>
                <a:ext cx="1800000" cy="1122260"/>
                <a:chOff x="609600" y="1485898"/>
                <a:chExt cx="1800000" cy="1122260"/>
              </a:xfrm>
              <a:solidFill>
                <a:schemeClr val="accent1"/>
              </a:solidFill>
            </p:grpSpPr>
            <p:sp>
              <p:nvSpPr>
                <p:cNvPr id="18" name="Right Arrow 17"/>
                <p:cNvSpPr/>
                <p:nvPr/>
              </p:nvSpPr>
              <p:spPr>
                <a:xfrm>
                  <a:off x="609600" y="1485898"/>
                  <a:ext cx="126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54"/>
                  <a:endParaRPr lang="en-GB" sz="1867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" name="Right Arrow 18"/>
                <p:cNvSpPr/>
                <p:nvPr/>
              </p:nvSpPr>
              <p:spPr>
                <a:xfrm>
                  <a:off x="609600" y="1782558"/>
                  <a:ext cx="144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54"/>
                  <a:endParaRPr lang="en-GB" sz="1867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Right Arrow 19"/>
                <p:cNvSpPr/>
                <p:nvPr/>
              </p:nvSpPr>
              <p:spPr>
                <a:xfrm>
                  <a:off x="609600" y="2087358"/>
                  <a:ext cx="162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54"/>
                  <a:endParaRPr lang="en-GB" sz="1867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Right Arrow 20"/>
                <p:cNvSpPr/>
                <p:nvPr/>
              </p:nvSpPr>
              <p:spPr>
                <a:xfrm>
                  <a:off x="609600" y="2392158"/>
                  <a:ext cx="180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54"/>
                  <a:endParaRPr lang="en-GB" sz="1867">
                    <a:solidFill>
                      <a:prstClr val="white"/>
                    </a:solidFill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defTabSz="914354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3200" i="1">
                                  <a:solidFill>
                                    <a:srgbClr val="4F81B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4F81BD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sz="3200" i="1">
                                      <a:solidFill>
                                        <a:srgbClr val="4F81BD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solidFill>
                                        <a:srgbClr val="4F81BD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solidFill>
                                        <a:srgbClr val="4F81BD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lang="en-GB" sz="3200" dirty="0">
                      <a:solidFill>
                        <a:srgbClr val="4F81BD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6" name="Straight Connector 25"/>
            <p:cNvCxnSpPr/>
            <p:nvPr/>
          </p:nvCxnSpPr>
          <p:spPr>
            <a:xfrm>
              <a:off x="213287" y="2129856"/>
              <a:ext cx="4472669" cy="0"/>
            </a:xfrm>
            <a:prstGeom prst="line">
              <a:avLst/>
            </a:prstGeom>
            <a:ln w="57150">
              <a:solidFill>
                <a:srgbClr val="FDB6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428803" y="2870465"/>
            <a:ext cx="3861980" cy="615551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defTabSz="914354"/>
            <a:r>
              <a:rPr lang="en-US" sz="2000" dirty="0">
                <a:solidFill>
                  <a:prstClr val="black"/>
                </a:solidFill>
              </a:rPr>
              <a:t>No </a:t>
            </a:r>
            <a:r>
              <a:rPr lang="en-US" sz="2000" dirty="0" smtClean="0">
                <a:solidFill>
                  <a:prstClr val="black"/>
                </a:solidFill>
              </a:rPr>
              <a:t>effect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on ECM  if no offset</a:t>
            </a:r>
            <a:endParaRPr lang="en-GB" sz="2000" dirty="0">
              <a:solidFill>
                <a:prstClr val="black"/>
              </a:solidFill>
            </a:endParaRPr>
          </a:p>
          <a:p>
            <a:pPr defTabSz="914354"/>
            <a:r>
              <a:rPr lang="fr-CH" sz="1400" dirty="0">
                <a:solidFill>
                  <a:prstClr val="black"/>
                </a:solidFill>
              </a:rPr>
              <a:t>NB </a:t>
            </a:r>
            <a:r>
              <a:rPr lang="fr-CH" sz="1400" dirty="0" err="1">
                <a:solidFill>
                  <a:prstClr val="black"/>
                </a:solidFill>
              </a:rPr>
              <a:t>energy</a:t>
            </a:r>
            <a:r>
              <a:rPr lang="fr-CH" sz="1400" dirty="0">
                <a:solidFill>
                  <a:prstClr val="black"/>
                </a:solidFill>
              </a:rPr>
              <a:t> spread </a:t>
            </a:r>
            <a:r>
              <a:rPr lang="fr-CH" sz="1400" dirty="0" err="1">
                <a:solidFill>
                  <a:prstClr val="black"/>
                </a:solidFill>
              </a:rPr>
              <a:t>is</a:t>
            </a:r>
            <a:r>
              <a:rPr lang="fr-CH" sz="1400" dirty="0">
                <a:solidFill>
                  <a:prstClr val="black"/>
                </a:solidFill>
              </a:rPr>
              <a:t> </a:t>
            </a:r>
            <a:r>
              <a:rPr lang="fr-CH" sz="1400" dirty="0" err="1">
                <a:solidFill>
                  <a:prstClr val="black"/>
                </a:solidFill>
              </a:rPr>
              <a:t>reduced</a:t>
            </a:r>
            <a:r>
              <a:rPr lang="fr-CH" sz="1400" dirty="0">
                <a:solidFill>
                  <a:prstClr val="black"/>
                </a:solidFill>
              </a:rPr>
              <a:t>. </a:t>
            </a:r>
            <a:endParaRPr lang="en-GB" sz="1400" dirty="0">
              <a:solidFill>
                <a:prstClr val="black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6203" y="4317864"/>
            <a:ext cx="1937087" cy="1701936"/>
            <a:chOff x="472513" y="1485898"/>
            <a:chExt cx="1937087" cy="1701936"/>
          </a:xfrm>
        </p:grpSpPr>
        <p:sp>
          <p:nvSpPr>
            <p:cNvPr id="40" name="Right Arrow 39"/>
            <p:cNvSpPr/>
            <p:nvPr/>
          </p:nvSpPr>
          <p:spPr>
            <a:xfrm>
              <a:off x="609600" y="1485898"/>
              <a:ext cx="126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GB" sz="1867">
                <a:solidFill>
                  <a:prstClr val="white"/>
                </a:solidFill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609600" y="1782558"/>
              <a:ext cx="144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GB" sz="1867">
                <a:solidFill>
                  <a:prstClr val="white"/>
                </a:solidFill>
              </a:endParaRPr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609600" y="2087358"/>
              <a:ext cx="162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GB" sz="1867">
                <a:solidFill>
                  <a:prstClr val="white"/>
                </a:solidFill>
              </a:endParaRPr>
            </a:p>
          </p:txBody>
        </p:sp>
        <p:sp>
          <p:nvSpPr>
            <p:cNvPr id="43" name="Right Arrow 42"/>
            <p:cNvSpPr/>
            <p:nvPr/>
          </p:nvSpPr>
          <p:spPr>
            <a:xfrm>
              <a:off x="609600" y="2392158"/>
              <a:ext cx="180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GB" sz="1867">
                <a:solidFill>
                  <a:prstClr val="white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472513" y="2692698"/>
                  <a:ext cx="1894174" cy="49513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54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GB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oMath>
                    </m:oMathPara>
                  </a14:m>
                  <a:endParaRPr lang="en-GB" sz="3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513" y="2692698"/>
                  <a:ext cx="1894174" cy="49513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/>
          <p:cNvGrpSpPr/>
          <p:nvPr/>
        </p:nvGrpSpPr>
        <p:grpSpPr>
          <a:xfrm>
            <a:off x="2380959" y="3429002"/>
            <a:ext cx="1937087" cy="1688873"/>
            <a:chOff x="2558713" y="3950685"/>
            <a:chExt cx="1937087" cy="1688873"/>
          </a:xfrm>
        </p:grpSpPr>
        <p:grpSp>
          <p:nvGrpSpPr>
            <p:cNvPr id="34" name="Group 33"/>
            <p:cNvGrpSpPr/>
            <p:nvPr/>
          </p:nvGrpSpPr>
          <p:grpSpPr>
            <a:xfrm flipH="1" flipV="1">
              <a:off x="2558713" y="4517298"/>
              <a:ext cx="1800000" cy="1122260"/>
              <a:chOff x="609600" y="1789940"/>
              <a:chExt cx="1800000" cy="1122260"/>
            </a:xfrm>
            <a:solidFill>
              <a:schemeClr val="accent1"/>
            </a:solidFill>
          </p:grpSpPr>
          <p:sp>
            <p:nvSpPr>
              <p:cNvPr id="36" name="Right Arrow 35"/>
              <p:cNvSpPr/>
              <p:nvPr/>
            </p:nvSpPr>
            <p:spPr>
              <a:xfrm>
                <a:off x="609600" y="1789940"/>
                <a:ext cx="126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ight Arrow 36"/>
              <p:cNvSpPr/>
              <p:nvPr/>
            </p:nvSpPr>
            <p:spPr>
              <a:xfrm>
                <a:off x="609600" y="2086600"/>
                <a:ext cx="144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Right Arrow 37"/>
              <p:cNvSpPr/>
              <p:nvPr/>
            </p:nvSpPr>
            <p:spPr>
              <a:xfrm>
                <a:off x="609600" y="2391400"/>
                <a:ext cx="162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Right Arrow 38"/>
              <p:cNvSpPr/>
              <p:nvPr/>
            </p:nvSpPr>
            <p:spPr>
              <a:xfrm>
                <a:off x="609600" y="2696200"/>
                <a:ext cx="180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2601626" y="3950685"/>
                  <a:ext cx="1894174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54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3200" i="1">
                                <a:solidFill>
                                  <a:srgbClr val="4F81B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rgbClr val="4F81BD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GB" sz="3200" i="1">
                                    <a:solidFill>
                                      <a:srgbClr val="4F81BD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i="1">
                                    <a:solidFill>
                                      <a:srgbClr val="4F81BD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3200" i="1">
                                    <a:solidFill>
                                      <a:srgbClr val="4F81BD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oMath>
                    </m:oMathPara>
                  </a14:m>
                  <a:endParaRPr lang="en-GB" sz="3200" dirty="0">
                    <a:solidFill>
                      <a:srgbClr val="4F81BD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1626" y="3950685"/>
                  <a:ext cx="1894174" cy="49244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3" name="Straight Connector 32"/>
          <p:cNvCxnSpPr/>
          <p:nvPr/>
        </p:nvCxnSpPr>
        <p:spPr>
          <a:xfrm>
            <a:off x="213288" y="4876800"/>
            <a:ext cx="4472669" cy="0"/>
          </a:xfrm>
          <a:prstGeom prst="line">
            <a:avLst/>
          </a:prstGeom>
          <a:ln w="57150">
            <a:solidFill>
              <a:srgbClr val="FDB6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09655" y="1458118"/>
            <a:ext cx="3304577" cy="5847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354"/>
            <a:r>
              <a:rPr lang="en-US" sz="1600" dirty="0">
                <a:solidFill>
                  <a:prstClr val="black"/>
                </a:solidFill>
              </a:rPr>
              <a:t>Relative position of beams measured to </a:t>
            </a:r>
            <a:r>
              <a:rPr lang="en-US" sz="1600" dirty="0" smtClean="0">
                <a:solidFill>
                  <a:prstClr val="black"/>
                </a:solidFill>
              </a:rPr>
              <a:t>+- 80 </a:t>
            </a:r>
            <a:r>
              <a:rPr lang="en-US" sz="1600" dirty="0">
                <a:solidFill>
                  <a:prstClr val="black"/>
                </a:solidFill>
              </a:rPr>
              <a:t>nanometers from one scan</a:t>
            </a:r>
            <a:endParaRPr lang="en-GB" sz="1600" dirty="0">
              <a:solidFill>
                <a:prstClr val="black"/>
              </a:solidFill>
            </a:endParaRP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4" t="11562" r="30656"/>
          <a:stretch/>
        </p:blipFill>
        <p:spPr bwMode="auto">
          <a:xfrm>
            <a:off x="1510397" y="5813666"/>
            <a:ext cx="4188465" cy="96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4491772" y="103466"/>
            <a:ext cx="3530309" cy="4924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fr-CH" sz="2400" b="1" dirty="0" err="1"/>
              <a:t>F</a:t>
            </a:r>
            <a:r>
              <a:rPr lang="fr-CH" sz="2400" b="1" dirty="0" err="1" smtClean="0"/>
              <a:t>rom</a:t>
            </a:r>
            <a:r>
              <a:rPr lang="fr-CH" sz="2400" b="1" dirty="0" smtClean="0"/>
              <a:t> </a:t>
            </a:r>
            <a:r>
              <a:rPr lang="fr-CH" sz="2400" b="1" dirty="0" err="1"/>
              <a:t>beam</a:t>
            </a:r>
            <a:r>
              <a:rPr lang="fr-CH" sz="2400" b="1" dirty="0"/>
              <a:t> </a:t>
            </a:r>
            <a:r>
              <a:rPr lang="fr-CH" sz="2400" b="1" dirty="0" err="1"/>
              <a:t>energy</a:t>
            </a:r>
            <a:r>
              <a:rPr lang="fr-CH" sz="2400" b="1" dirty="0"/>
              <a:t> to E</a:t>
            </a:r>
            <a:r>
              <a:rPr lang="fr-CH" sz="2400" b="1" baseline="-25000" dirty="0"/>
              <a:t>CM </a:t>
            </a:r>
            <a:endParaRPr lang="en-GB" sz="2400" b="1" baseline="-25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2" y="497401"/>
            <a:ext cx="326929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srgbClr val="FF0000"/>
                </a:solidFill>
              </a:rPr>
              <a:t>opposite </a:t>
            </a:r>
            <a:r>
              <a:rPr lang="fr-CH" sz="2400" b="1" dirty="0" err="1">
                <a:solidFill>
                  <a:srgbClr val="FF0000"/>
                </a:solidFill>
              </a:rPr>
              <a:t>sign</a:t>
            </a:r>
            <a:r>
              <a:rPr lang="fr-CH" sz="2400" b="1" dirty="0">
                <a:solidFill>
                  <a:srgbClr val="FF0000"/>
                </a:solidFill>
              </a:rPr>
              <a:t> dispersion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0" y="6110823"/>
            <a:ext cx="1495385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defTabSz="914354"/>
            <a:r>
              <a:rPr lang="en-US" dirty="0">
                <a:solidFill>
                  <a:prstClr val="black"/>
                </a:solidFill>
              </a:rPr>
              <a:t>ECM </a:t>
            </a:r>
            <a:r>
              <a:rPr lang="en-US" dirty="0" smtClean="0">
                <a:solidFill>
                  <a:prstClr val="black"/>
                </a:solidFill>
              </a:rPr>
              <a:t>lowered: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8860" y="5317018"/>
            <a:ext cx="2637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</a:t>
            </a:r>
            <a:r>
              <a:rPr lang="fr-FR" dirty="0" err="1" smtClean="0"/>
              <a:t>going</a:t>
            </a:r>
            <a:r>
              <a:rPr lang="fr-FR" dirty="0" smtClean="0"/>
              <a:t> </a:t>
            </a:r>
          </a:p>
          <a:p>
            <a:r>
              <a:rPr lang="fr-FR" dirty="0" smtClean="0"/>
              <a:t>far </a:t>
            </a:r>
            <a:r>
              <a:rPr lang="fr-FR" dirty="0" err="1" smtClean="0"/>
              <a:t>from</a:t>
            </a:r>
            <a:r>
              <a:rPr lang="fr-FR" dirty="0" smtClean="0"/>
              <a:t> maximum </a:t>
            </a:r>
            <a:br>
              <a:rPr lang="fr-FR" dirty="0" smtClean="0"/>
            </a:b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/>
              <a:t>loose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? </a:t>
            </a:r>
            <a:endParaRPr lang="fr-FR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66967" y="1956381"/>
            <a:ext cx="3562478" cy="356719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flipH="1">
            <a:off x="9381306" y="5486399"/>
            <a:ext cx="254072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T</a:t>
            </a:r>
            <a:r>
              <a:rPr lang="fr-FR" dirty="0" err="1" smtClean="0"/>
              <a:t>ry</a:t>
            </a:r>
            <a:r>
              <a:rPr lang="fr-FR" dirty="0" smtClean="0"/>
              <a:t> </a:t>
            </a:r>
            <a:r>
              <a:rPr lang="fr-FR" dirty="0" err="1" smtClean="0"/>
              <a:t>beam-beam</a:t>
            </a:r>
            <a:r>
              <a:rPr lang="fr-FR" dirty="0" smtClean="0"/>
              <a:t> </a:t>
            </a:r>
            <a:r>
              <a:rPr lang="fr-FR" dirty="0" err="1" smtClean="0"/>
              <a:t>deflection</a:t>
            </a:r>
            <a:r>
              <a:rPr lang="fr-FR" dirty="0" smtClean="0"/>
              <a:t>?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01/06/2022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6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757" y="2313614"/>
            <a:ext cx="3608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C00000"/>
                </a:solidFill>
              </a:rPr>
              <a:t>GO TO PAGE 22 (23-25)</a:t>
            </a:r>
            <a:endParaRPr lang="fr-FR" sz="28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https://indico.cern.ch/event/1307378/attachments/2734070/4792124/FCC_7_Physics_Workshop_Post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152" y="116632"/>
            <a:ext cx="4658074" cy="659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981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79" y="848714"/>
            <a:ext cx="6311988" cy="498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6286450" y="428667"/>
                <a:ext cx="5905551" cy="5602524"/>
              </a:xfrm>
              <a:prstGeom prst="rect">
                <a:avLst/>
              </a:prstGeom>
            </p:spPr>
            <p:txBody>
              <a:bodyPr vert="horz" lIns="121920" tIns="60960" rIns="121920" bIns="6096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667" dirty="0"/>
                  <a:t>For FCC-</a:t>
                </a:r>
                <a:r>
                  <a:rPr lang="en-GB" sz="2667" dirty="0" err="1"/>
                  <a:t>ee</a:t>
                </a:r>
                <a:r>
                  <a:rPr lang="en-GB" sz="2667" dirty="0"/>
                  <a:t> at the Z we have in vertical direction:</a:t>
                </a:r>
              </a:p>
              <a:p>
                <a:r>
                  <a:rPr lang="en-GB" sz="2667" dirty="0"/>
                  <a:t>Parasitic dispersion of e+ and e- beams at IP  </a:t>
                </a:r>
                <a:r>
                  <a:rPr lang="en-GB" sz="2667" dirty="0">
                    <a:solidFill>
                      <a:srgbClr val="FF0000"/>
                    </a:solidFill>
                  </a:rPr>
                  <a:t>10um</a:t>
                </a:r>
                <a:r>
                  <a:rPr lang="en-GB" sz="2667" dirty="0"/>
                  <a:t> </a:t>
                </a:r>
              </a:p>
              <a:p>
                <a:pPr marL="0" indent="0">
                  <a:buNone/>
                </a:pPr>
                <a:r>
                  <a:rPr lang="en-GB" sz="2667" dirty="0"/>
                  <a:t>         the difference is </a:t>
                </a:r>
                <a14:m>
                  <m:oMath xmlns:m="http://schemas.openxmlformats.org/officeDocument/2006/math">
                    <m:r>
                      <a:rPr lang="en-GB" sz="26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sz="26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6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6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sz="26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2667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667" i="1">
                        <a:latin typeface="Cambria Math"/>
                      </a:rPr>
                      <m:t>14</m:t>
                    </m:r>
                    <m:r>
                      <a:rPr lang="en-GB" sz="26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6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667" dirty="0"/>
                  <a:t>.</a:t>
                </a:r>
              </a:p>
              <a:p>
                <a:r>
                  <a:rPr lang="en-GB" sz="2667" dirty="0" err="1"/>
                  <a:t>Sigma_y</a:t>
                </a:r>
                <a:r>
                  <a:rPr lang="en-GB" sz="2667" dirty="0"/>
                  <a:t> is 28nm</a:t>
                </a:r>
              </a:p>
              <a:p>
                <a:r>
                  <a:rPr lang="en-GB" sz="2667" dirty="0" err="1"/>
                  <a:t>Sigma_E</a:t>
                </a:r>
                <a:r>
                  <a:rPr lang="en-GB" sz="2667" dirty="0"/>
                  <a:t> is 0.132%*45000MeV=60MeV</a:t>
                </a:r>
                <a:endParaRPr lang="en-GB" sz="2667" b="1" dirty="0"/>
              </a:p>
              <a:p>
                <a:r>
                  <a:rPr lang="en-GB" sz="2667" b="1" dirty="0" err="1"/>
                  <a:t>Delta_ECM</a:t>
                </a:r>
                <a:r>
                  <a:rPr lang="en-GB" sz="2667" b="1" dirty="0"/>
                  <a:t> is therefore </a:t>
                </a:r>
                <a:r>
                  <a:rPr lang="en-GB" sz="2667" b="1" dirty="0">
                    <a:solidFill>
                      <a:srgbClr val="FF0000"/>
                    </a:solidFill>
                  </a:rPr>
                  <a:t>1.4MeV</a:t>
                </a:r>
                <a:r>
                  <a:rPr lang="en-GB" sz="2667" b="1" dirty="0"/>
                  <a:t> for a 1nm offset</a:t>
                </a:r>
                <a:r>
                  <a:rPr lang="en-GB" sz="2667" dirty="0"/>
                  <a:t> </a:t>
                </a:r>
              </a:p>
              <a:p>
                <a:r>
                  <a:rPr lang="en-GB" sz="2667" dirty="0"/>
                  <a:t>Note that we cannot perform Vernier scans like at LEP, we can only displace the two beams by ~10%sigma_y </a:t>
                </a:r>
              </a:p>
              <a:p>
                <a:r>
                  <a:rPr lang="en-GB" sz="2667" dirty="0"/>
                  <a:t>Assume each Vernier scan is accurate to 1% </a:t>
                </a:r>
                <a:r>
                  <a:rPr lang="en-GB" sz="2667" dirty="0" err="1"/>
                  <a:t>sigma_y</a:t>
                </a:r>
                <a:r>
                  <a:rPr lang="en-GB" sz="2667" dirty="0"/>
                  <a:t>, </a:t>
                </a:r>
                <a:br>
                  <a:rPr lang="en-GB" sz="2667" dirty="0"/>
                </a:br>
                <a:r>
                  <a:rPr lang="en-GB" sz="2667" dirty="0"/>
                  <a:t>we get a precision of 400 keV. </a:t>
                </a:r>
              </a:p>
              <a:p>
                <a:pPr marL="0" indent="0">
                  <a:buNone/>
                </a:pPr>
                <a:r>
                  <a:rPr lang="fr-CH" sz="2667" dirty="0"/>
                  <a:t>         </a:t>
                </a:r>
                <a:r>
                  <a:rPr lang="fr-CH" sz="2667" b="1" dirty="0"/>
                  <a:t>the </a:t>
                </a:r>
                <a:r>
                  <a:rPr lang="fr-CH" sz="2667" b="1" dirty="0" err="1"/>
                  <a:t>process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should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be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simulated</a:t>
                </a:r>
                <a:r>
                  <a:rPr lang="fr-CH" sz="2667" b="1" dirty="0"/>
                  <a:t/>
                </a:r>
                <a:br>
                  <a:rPr lang="fr-CH" sz="2667" b="1" dirty="0"/>
                </a:br>
                <a:endParaRPr lang="en-GB" sz="2667" b="1" dirty="0"/>
              </a:p>
              <a:p>
                <a:r>
                  <a:rPr lang="en-GB" sz="2667" dirty="0"/>
                  <a:t>we need 100 beams scans to get an E</a:t>
                </a:r>
                <a:r>
                  <a:rPr lang="en-GB" sz="2667" baseline="-25000" dirty="0"/>
                  <a:t>CM</a:t>
                </a:r>
                <a:r>
                  <a:rPr lang="en-GB" sz="2667" dirty="0"/>
                  <a:t> accuracy of 40keV – suggestion: </a:t>
                </a:r>
                <a:r>
                  <a:rPr lang="en-GB" sz="2667" dirty="0" err="1"/>
                  <a:t>vernier</a:t>
                </a:r>
                <a:r>
                  <a:rPr lang="en-GB" sz="2667" dirty="0"/>
                  <a:t> scan every hour or more. </a:t>
                </a:r>
              </a:p>
              <a:p>
                <a:r>
                  <a:rPr lang="en-GB" sz="2667" dirty="0"/>
                  <a:t>It is likely that Vernier scans will be performed regularly at least once per hour or more. (</a:t>
                </a:r>
                <a:r>
                  <a:rPr lang="en-GB" sz="2667" dirty="0">
                    <a:sym typeface="Wingdings" panose="05000000000000000000" pitchFamily="2" charset="2"/>
                  </a:rPr>
                  <a:t></a:t>
                </a:r>
                <a:r>
                  <a:rPr lang="en-GB" sz="2667" dirty="0"/>
                  <a:t>100 per week) we end up with an uncertainty of ~10keV  </a:t>
                </a:r>
                <a:r>
                  <a:rPr lang="fr-CH" sz="2667" dirty="0"/>
                  <a:t>over the </a:t>
                </a:r>
                <a:r>
                  <a:rPr lang="fr-CH" sz="2667" dirty="0" err="1"/>
                  <a:t>whole</a:t>
                </a:r>
                <a:r>
                  <a:rPr lang="fr-CH" sz="2667" dirty="0"/>
                  <a:t> running </a:t>
                </a:r>
                <a:r>
                  <a:rPr lang="fr-CH" sz="2667" dirty="0" err="1"/>
                  <a:t>period</a:t>
                </a:r>
                <a:r>
                  <a:rPr lang="fr-CH" sz="2667" dirty="0"/>
                  <a:t>. </a:t>
                </a:r>
                <a:r>
                  <a:rPr lang="fr-CH" sz="2667" b="1" i="1" dirty="0" smtClean="0">
                    <a:solidFill>
                      <a:srgbClr val="FF0000"/>
                    </a:solidFill>
                  </a:rPr>
                  <a:t>(</a:t>
                </a:r>
                <a:r>
                  <a:rPr lang="fr-CH" sz="2667" b="1" i="1" dirty="0" err="1" smtClean="0">
                    <a:solidFill>
                      <a:srgbClr val="FF0000"/>
                    </a:solidFill>
                  </a:rPr>
                  <a:t>provided</a:t>
                </a:r>
                <a:r>
                  <a:rPr lang="fr-CH" sz="2667" b="1" i="1" dirty="0" smtClean="0">
                    <a:solidFill>
                      <a:srgbClr val="FF0000"/>
                    </a:solidFill>
                  </a:rPr>
                  <a:t> no </a:t>
                </a:r>
                <a:r>
                  <a:rPr lang="fr-CH" sz="2667" b="1" i="1" dirty="0" err="1" smtClean="0">
                    <a:solidFill>
                      <a:srgbClr val="FF0000"/>
                    </a:solidFill>
                  </a:rPr>
                  <a:t>systematic</a:t>
                </a:r>
                <a:r>
                  <a:rPr lang="fr-CH" sz="2667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fr-CH" sz="2667" b="1" i="1" dirty="0" err="1" smtClean="0">
                    <a:solidFill>
                      <a:srgbClr val="FF0000"/>
                    </a:solidFill>
                  </a:rPr>
                  <a:t>effects</a:t>
                </a:r>
                <a:r>
                  <a:rPr lang="fr-CH" sz="2667" b="1" i="1" dirty="0" smtClean="0">
                    <a:solidFill>
                      <a:srgbClr val="FF0000"/>
                    </a:solidFill>
                  </a:rPr>
                  <a:t> show up)</a:t>
                </a:r>
                <a:r>
                  <a:rPr lang="fr-CH" sz="2667" dirty="0"/>
                  <a:t/>
                </a:r>
                <a:br>
                  <a:rPr lang="fr-CH" sz="2667" dirty="0"/>
                </a:br>
                <a:endParaRPr lang="en-GB" sz="2667" dirty="0"/>
              </a:p>
              <a:p>
                <a:r>
                  <a:rPr lang="fr-CH" sz="2667" b="1" dirty="0"/>
                  <a:t>The dispersion must </a:t>
                </a:r>
                <a:r>
                  <a:rPr lang="fr-CH" sz="2667" b="1" dirty="0" err="1"/>
                  <a:t>be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measured</a:t>
                </a:r>
                <a:r>
                  <a:rPr lang="fr-CH" sz="2667" b="1" dirty="0"/>
                  <a:t> as </a:t>
                </a:r>
                <a:r>
                  <a:rPr lang="fr-CH" sz="2667" b="1" dirty="0" err="1"/>
                  <a:t>well</a:t>
                </a:r>
                <a:r>
                  <a:rPr lang="fr-CH" sz="2667" b="1" dirty="0"/>
                  <a:t>; </a:t>
                </a:r>
                <a:r>
                  <a:rPr lang="fr-CH" sz="2667" b="1" dirty="0" err="1"/>
                  <a:t>this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can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be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done</a:t>
                </a:r>
                <a:r>
                  <a:rPr lang="fr-CH" sz="2667" b="1" dirty="0"/>
                  <a:t> by </a:t>
                </a:r>
                <a:r>
                  <a:rPr lang="fr-CH" sz="2667" b="1" dirty="0" err="1"/>
                  <a:t>using</a:t>
                </a:r>
                <a:r>
                  <a:rPr lang="fr-CH" sz="2667" b="1" dirty="0"/>
                  <a:t> the vernier scans </a:t>
                </a:r>
                <a:r>
                  <a:rPr lang="fr-CH" sz="2667" b="1" dirty="0" err="1"/>
                  <a:t>with</a:t>
                </a:r>
                <a:r>
                  <a:rPr lang="fr-CH" sz="2667" b="1" dirty="0"/>
                  <a:t> offset RF </a:t>
                </a:r>
                <a:r>
                  <a:rPr lang="fr-CH" sz="2667" b="1" dirty="0" err="1"/>
                  <a:t>frequency</a:t>
                </a:r>
                <a:endParaRPr lang="fr-CH" sz="2667" b="1" dirty="0"/>
              </a:p>
              <a:p>
                <a:pPr marL="0" indent="0">
                  <a:buNone/>
                </a:pPr>
                <a:endParaRPr lang="fr-CH" sz="2667" dirty="0"/>
              </a:p>
              <a:p>
                <a:r>
                  <a:rPr lang="en-GB" sz="2667" dirty="0" smtClean="0"/>
                  <a:t>this would lead to lots of Vernier scans!</a:t>
                </a:r>
                <a:endParaRPr lang="en-GB" sz="2667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450" y="428667"/>
                <a:ext cx="5905551" cy="5602524"/>
              </a:xfrm>
              <a:prstGeom prst="rect">
                <a:avLst/>
              </a:prstGeom>
              <a:blipFill>
                <a:blip r:embed="rId3"/>
                <a:stretch>
                  <a:fillRect l="-103" t="-871" b="-9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55340" y="6031193"/>
            <a:ext cx="1130046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i="1" dirty="0" err="1"/>
              <a:t>critical</a:t>
            </a:r>
            <a:r>
              <a:rPr lang="fr-CH" sz="2400" b="1" i="1" dirty="0"/>
              <a:t> </a:t>
            </a:r>
            <a:r>
              <a:rPr lang="fr-CH" sz="2400" b="1" i="1" dirty="0" err="1"/>
              <a:t>effect</a:t>
            </a:r>
            <a:r>
              <a:rPr lang="fr-CH" sz="2400" b="1" i="1" dirty="0"/>
              <a:t> </a:t>
            </a:r>
            <a:r>
              <a:rPr lang="fr-CH" sz="2400" b="1" i="1" dirty="0" err="1"/>
              <a:t>is</a:t>
            </a:r>
            <a:r>
              <a:rPr lang="fr-CH" sz="2400" b="1" i="1" dirty="0"/>
              <a:t> in the </a:t>
            </a:r>
            <a:r>
              <a:rPr lang="fr-CH" sz="2400" b="1" i="1"/>
              <a:t>vertical </a:t>
            </a:r>
            <a:r>
              <a:rPr lang="fr-CH" sz="2400" b="1" i="1" smtClean="0"/>
              <a:t>plane, but horizontal plane should be investigated as well</a:t>
            </a:r>
            <a:endParaRPr lang="en-GB" sz="2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377387" y="162044"/>
            <a:ext cx="185672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vernier scans</a:t>
            </a:r>
            <a:endParaRPr lang="fr-FR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45699" y="438411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b="1" i="1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arXiv:1909.12245</a:t>
            </a:r>
            <a:endParaRPr lang="en-US" altLang="en-US" b="1" i="1" dirty="0">
              <a:solidFill>
                <a:schemeClr val="accent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72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9764" y="714168"/>
            <a:ext cx="10115846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CONJECTURE:</a:t>
            </a:r>
          </a:p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sz="2400" i="1" dirty="0" err="1" smtClean="0">
                <a:solidFill>
                  <a:srgbClr val="00B050"/>
                </a:solidFill>
              </a:rPr>
              <a:t>Because</a:t>
            </a:r>
            <a:r>
              <a:rPr lang="fr-FR" sz="2400" i="1" dirty="0" smtClean="0">
                <a:solidFill>
                  <a:srgbClr val="00B050"/>
                </a:solidFill>
              </a:rPr>
              <a:t> the </a:t>
            </a:r>
            <a:r>
              <a:rPr lang="fr-FR" sz="2400" i="1" dirty="0" err="1" smtClean="0">
                <a:solidFill>
                  <a:srgbClr val="00B050"/>
                </a:solidFill>
              </a:rPr>
              <a:t>beams</a:t>
            </a:r>
            <a:r>
              <a:rPr lang="fr-FR" sz="2400" i="1" dirty="0" smtClean="0">
                <a:solidFill>
                  <a:srgbClr val="00B050"/>
                </a:solidFill>
              </a:rPr>
              <a:t> are </a:t>
            </a:r>
            <a:r>
              <a:rPr lang="fr-FR" sz="2400" i="1" dirty="0" err="1" smtClean="0">
                <a:solidFill>
                  <a:srgbClr val="00B050"/>
                </a:solidFill>
              </a:rPr>
              <a:t>crossing</a:t>
            </a:r>
            <a:r>
              <a:rPr lang="fr-FR" sz="2400" i="1" dirty="0" smtClean="0">
                <a:solidFill>
                  <a:srgbClr val="00B050"/>
                </a:solidFill>
              </a:rPr>
              <a:t> </a:t>
            </a:r>
            <a:r>
              <a:rPr lang="fr-FR" sz="2400" i="1" dirty="0" err="1" smtClean="0">
                <a:solidFill>
                  <a:srgbClr val="00B050"/>
                </a:solidFill>
              </a:rPr>
              <a:t>each</a:t>
            </a:r>
            <a:r>
              <a:rPr lang="fr-FR" sz="2400" i="1" dirty="0" smtClean="0">
                <a:solidFill>
                  <a:srgbClr val="00B050"/>
                </a:solidFill>
              </a:rPr>
              <a:t> </a:t>
            </a:r>
            <a:r>
              <a:rPr lang="fr-FR" sz="2400" i="1" dirty="0" err="1" smtClean="0">
                <a:solidFill>
                  <a:srgbClr val="00B050"/>
                </a:solidFill>
              </a:rPr>
              <a:t>other</a:t>
            </a:r>
            <a:r>
              <a:rPr lang="fr-FR" sz="2400" i="1" dirty="0" smtClean="0">
                <a:solidFill>
                  <a:srgbClr val="00B050"/>
                </a:solidFill>
              </a:rPr>
              <a:t> at an angle in the horizontal plane,  </a:t>
            </a:r>
          </a:p>
          <a:p>
            <a:r>
              <a:rPr lang="fr-FR" sz="2400" i="1" dirty="0" smtClean="0">
                <a:solidFill>
                  <a:srgbClr val="00B050"/>
                </a:solidFill>
              </a:rPr>
              <a:t>horizontal dispersion or offsets are not relevant </a:t>
            </a: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 smtClean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 smtClean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 smtClean="0">
              <a:solidFill>
                <a:srgbClr val="00B050"/>
              </a:solidFill>
            </a:endParaRPr>
          </a:p>
          <a:p>
            <a:r>
              <a:rPr lang="fr-FR" sz="2400" i="1" dirty="0" err="1" smtClean="0">
                <a:solidFill>
                  <a:srgbClr val="00B050"/>
                </a:solidFill>
              </a:rPr>
              <a:t>every</a:t>
            </a:r>
            <a:r>
              <a:rPr lang="fr-FR" sz="2400" i="1" dirty="0" smtClean="0">
                <a:solidFill>
                  <a:srgbClr val="00B050"/>
                </a:solidFill>
              </a:rPr>
              <a:t> x slice of one </a:t>
            </a:r>
            <a:r>
              <a:rPr lang="fr-FR" sz="2400" i="1" dirty="0" err="1" smtClean="0">
                <a:solidFill>
                  <a:srgbClr val="00B050"/>
                </a:solidFill>
              </a:rPr>
              <a:t>beam</a:t>
            </a:r>
            <a:r>
              <a:rPr lang="fr-FR" sz="2400" i="1" dirty="0" smtClean="0">
                <a:solidFill>
                  <a:srgbClr val="00B050"/>
                </a:solidFill>
              </a:rPr>
              <a:t> crosses </a:t>
            </a:r>
            <a:r>
              <a:rPr lang="fr-FR" sz="2400" i="1" dirty="0" err="1" smtClean="0">
                <a:solidFill>
                  <a:srgbClr val="00B050"/>
                </a:solidFill>
              </a:rPr>
              <a:t>every</a:t>
            </a:r>
            <a:r>
              <a:rPr lang="fr-FR" sz="2400" i="1" dirty="0" smtClean="0">
                <a:solidFill>
                  <a:srgbClr val="00B050"/>
                </a:solidFill>
              </a:rPr>
              <a:t> x slice of the </a:t>
            </a:r>
            <a:r>
              <a:rPr lang="fr-FR" sz="2400" i="1" dirty="0" err="1" smtClean="0">
                <a:solidFill>
                  <a:srgbClr val="00B050"/>
                </a:solidFill>
              </a:rPr>
              <a:t>other</a:t>
            </a:r>
            <a:endParaRPr lang="fr-FR" sz="2400" i="1" dirty="0">
              <a:solidFill>
                <a:srgbClr val="00B05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 rot="272266">
            <a:off x="2615678" y="3262103"/>
            <a:ext cx="5586435" cy="3504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val 3"/>
          <p:cNvSpPr/>
          <p:nvPr/>
        </p:nvSpPr>
        <p:spPr>
          <a:xfrm rot="21327734" flipV="1">
            <a:off x="2609288" y="3278905"/>
            <a:ext cx="5591060" cy="351986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7315200" y="5674290"/>
            <a:ext cx="3264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C00000"/>
                </a:solidFill>
              </a:rPr>
              <a:t>Check </a:t>
            </a:r>
            <a:r>
              <a:rPr lang="fr-FR" sz="2800" b="1" dirty="0" err="1" smtClean="0">
                <a:solidFill>
                  <a:srgbClr val="C00000"/>
                </a:solidFill>
              </a:rPr>
              <a:t>this</a:t>
            </a:r>
            <a:r>
              <a:rPr lang="fr-FR" sz="2800" b="1" dirty="0" smtClean="0">
                <a:solidFill>
                  <a:srgbClr val="C00000"/>
                </a:solidFill>
              </a:rPr>
              <a:t> </a:t>
            </a:r>
            <a:r>
              <a:rPr lang="fr-FR" sz="2800" b="1" dirty="0" err="1" smtClean="0">
                <a:solidFill>
                  <a:srgbClr val="C00000"/>
                </a:solidFill>
              </a:rPr>
              <a:t>is</a:t>
            </a:r>
            <a:r>
              <a:rPr lang="fr-FR" sz="2800" b="1" dirty="0" smtClean="0">
                <a:solidFill>
                  <a:srgbClr val="C00000"/>
                </a:solidFill>
              </a:rPr>
              <a:t> correct!</a:t>
            </a:r>
            <a:endParaRPr lang="fr-FR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727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62" y="0"/>
            <a:ext cx="10566132" cy="59660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8070" y="6048831"/>
            <a:ext cx="1024629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good news </a:t>
            </a:r>
            <a:r>
              <a:rPr lang="fr-FR" dirty="0" err="1" smtClean="0"/>
              <a:t>because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 (</a:t>
            </a:r>
            <a:r>
              <a:rPr lang="fr-FR" dirty="0" err="1" smtClean="0"/>
              <a:t>problem</a:t>
            </a:r>
            <a:r>
              <a:rPr lang="fr-FR" dirty="0" smtClean="0"/>
              <a:t>) </a:t>
            </a:r>
            <a:r>
              <a:rPr lang="fr-FR" dirty="0" err="1" smtClean="0"/>
              <a:t>is</a:t>
            </a:r>
            <a:r>
              <a:rPr lang="fr-FR" dirty="0" smtClean="0"/>
              <a:t> 10 times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thought</a:t>
            </a:r>
            <a:r>
              <a:rPr lang="fr-FR" dirty="0" smtClean="0"/>
              <a:t>.... 40keV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4 </a:t>
            </a:r>
            <a:r>
              <a:rPr lang="en-US" dirty="0" err="1" smtClean="0">
                <a:sym typeface="Wingdings" panose="05000000000000000000" pitchFamily="2" charset="2"/>
              </a:rPr>
              <a:t>keV</a:t>
            </a:r>
            <a:r>
              <a:rPr lang="en-US" dirty="0" smtClean="0">
                <a:sym typeface="Wingdings" panose="05000000000000000000" pitchFamily="2" charset="2"/>
              </a:rPr>
              <a:t> (stat!)</a:t>
            </a:r>
            <a:endParaRPr lang="fr-FR" dirty="0" smtClean="0"/>
          </a:p>
          <a:p>
            <a:r>
              <a:rPr lang="fr-FR" dirty="0" smtClean="0"/>
              <a:t>but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wont</a:t>
            </a:r>
            <a:r>
              <a:rPr lang="fr-FR" dirty="0" smtClean="0"/>
              <a:t> </a:t>
            </a:r>
            <a:r>
              <a:rPr lang="fr-FR" dirty="0" err="1" smtClean="0"/>
              <a:t>believe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until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measure</a:t>
            </a:r>
            <a:r>
              <a:rPr lang="fr-FR" dirty="0" smtClean="0"/>
              <a:t> </a:t>
            </a:r>
            <a:r>
              <a:rPr lang="fr-FR" dirty="0" err="1" smtClean="0"/>
              <a:t>it!</a:t>
            </a:r>
            <a:r>
              <a:rPr lang="fr-FR" dirty="0" smtClean="0"/>
              <a:t> (How do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measure</a:t>
            </a:r>
            <a:r>
              <a:rPr lang="fr-FR" dirty="0" smtClean="0"/>
              <a:t> vertical dispersion at IP?)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1748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1978" y="0"/>
            <a:ext cx="9794561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beam-beam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deflection</a:t>
            </a:r>
            <a:r>
              <a:rPr lang="fr-FR" sz="2400" b="1" dirty="0" smtClean="0"/>
              <a:t> </a:t>
            </a:r>
            <a:r>
              <a:rPr lang="fr-FR" sz="2400" b="1" dirty="0" smtClean="0"/>
              <a:t>scans</a:t>
            </a:r>
            <a:br>
              <a:rPr lang="fr-FR" sz="2400" b="1" dirty="0" smtClean="0"/>
            </a:br>
            <a:r>
              <a:rPr lang="fr-FR" sz="2400" b="1" dirty="0" err="1" smtClean="0"/>
              <a:t>already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used</a:t>
            </a:r>
            <a:r>
              <a:rPr lang="fr-FR" sz="2400" b="1" dirty="0" smtClean="0"/>
              <a:t> at SLC, KEK and </a:t>
            </a:r>
            <a:r>
              <a:rPr lang="fr-FR" sz="2400" b="1" dirty="0" smtClean="0"/>
              <a:t>LEP, and </a:t>
            </a:r>
            <a:r>
              <a:rPr lang="fr-FR" sz="2400" b="1" dirty="0" err="1" smtClean="0"/>
              <a:t>now</a:t>
            </a:r>
            <a:r>
              <a:rPr lang="fr-FR" sz="2400" b="1" dirty="0" smtClean="0"/>
              <a:t> at </a:t>
            </a:r>
            <a:r>
              <a:rPr lang="fr-FR" sz="2400" b="1" dirty="0" err="1" smtClean="0"/>
              <a:t>SuperKEKb</a:t>
            </a:r>
            <a:endParaRPr lang="fr-FR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934" y="939809"/>
            <a:ext cx="7636801" cy="18300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1469983" y="2581155"/>
            <a:ext cx="6771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CERN-SL-96-025</a:t>
            </a:r>
          </a:p>
          <a:p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inspirehep.net/literature/420668</a:t>
            </a:r>
            <a:endParaRPr lang="fr-FR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0854" y="2380040"/>
            <a:ext cx="3831541" cy="4477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07940" y="3703899"/>
            <a:ext cx="48808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U</a:t>
            </a:r>
            <a:r>
              <a:rPr lang="fr-FR" sz="2000" b="1" dirty="0" err="1" smtClean="0"/>
              <a:t>ncertainty</a:t>
            </a:r>
            <a:r>
              <a:rPr lang="fr-FR" sz="2000" b="1" dirty="0" smtClean="0"/>
              <a:t> on </a:t>
            </a:r>
            <a:r>
              <a:rPr lang="en-CH" sz="2000" b="1" dirty="0" smtClean="0">
                <a:sym typeface="Symbol" panose="05050102010706020507" pitchFamily="18" charset="2"/>
              </a:rPr>
              <a:t></a:t>
            </a:r>
            <a:r>
              <a:rPr lang="en-US" sz="2000" b="1" dirty="0" err="1" smtClean="0">
                <a:sym typeface="Symbol" panose="05050102010706020507" pitchFamily="18" charset="2"/>
              </a:rPr>
              <a:t>y</a:t>
            </a:r>
            <a:r>
              <a:rPr lang="en-US" sz="2000" b="1" baseline="-25000" dirty="0" err="1" smtClean="0">
                <a:sym typeface="Symbol" panose="05050102010706020507" pitchFamily="18" charset="2"/>
              </a:rPr>
              <a:t>opt</a:t>
            </a:r>
            <a:r>
              <a:rPr lang="en-US" sz="2000" b="1" baseline="-25000" dirty="0" smtClean="0">
                <a:sym typeface="Symbol" panose="05050102010706020507" pitchFamily="18" charset="2"/>
              </a:rPr>
              <a:t>  </a:t>
            </a:r>
            <a:r>
              <a:rPr lang="en-US" sz="2000" b="1" dirty="0" smtClean="0">
                <a:sym typeface="Symbol" panose="05050102010706020507" pitchFamily="18" charset="2"/>
              </a:rPr>
              <a:t>= -5.6</a:t>
            </a:r>
            <a:r>
              <a:rPr lang="en-CH" sz="2000" b="1" dirty="0" smtClean="0">
                <a:sym typeface="Symbol" panose="05050102010706020507" pitchFamily="18" charset="2"/>
              </a:rPr>
              <a:t></a:t>
            </a:r>
            <a:r>
              <a:rPr lang="en-US" sz="2000" b="1" dirty="0" smtClean="0">
                <a:sym typeface="Symbol" panose="05050102010706020507" pitchFamily="18" charset="2"/>
              </a:rPr>
              <a:t>0.1 </a:t>
            </a:r>
            <a:r>
              <a:rPr lang="en-CH" sz="2000" b="1" dirty="0" smtClean="0">
                <a:sym typeface="Symbol" panose="05050102010706020507" pitchFamily="18" charset="2"/>
              </a:rPr>
              <a:t></a:t>
            </a:r>
            <a:r>
              <a:rPr lang="en-US" sz="2000" b="1" dirty="0" smtClean="0">
                <a:sym typeface="Symbol" panose="05050102010706020507" pitchFamily="18" charset="2"/>
              </a:rPr>
              <a:t>m </a:t>
            </a:r>
          </a:p>
          <a:p>
            <a:r>
              <a:rPr lang="en-US" sz="2000" b="1" dirty="0" smtClean="0">
                <a:sym typeface="Symbol" panose="05050102010706020507" pitchFamily="18" charset="2"/>
              </a:rPr>
              <a:t>is 1/40 of the vertical beam size 3.8</a:t>
            </a:r>
            <a:r>
              <a:rPr lang="en-CH" sz="2000" b="1" dirty="0" smtClean="0">
                <a:sym typeface="Symbol" panose="05050102010706020507" pitchFamily="18" charset="2"/>
              </a:rPr>
              <a:t></a:t>
            </a:r>
            <a:r>
              <a:rPr lang="en-US" sz="2000" b="1" dirty="0" smtClean="0">
                <a:sym typeface="Symbol" panose="05050102010706020507" pitchFamily="18" charset="2"/>
              </a:rPr>
              <a:t>0.2</a:t>
            </a:r>
            <a:r>
              <a:rPr lang="en-CH" sz="2000" b="1" dirty="0">
                <a:sym typeface="Symbol" panose="05050102010706020507" pitchFamily="18" charset="2"/>
              </a:rPr>
              <a:t> </a:t>
            </a:r>
            <a:r>
              <a:rPr lang="en-US" sz="2000" b="1" dirty="0" smtClean="0">
                <a:sym typeface="Symbol" panose="05050102010706020507" pitchFamily="18" charset="2"/>
              </a:rPr>
              <a:t>m </a:t>
            </a:r>
          </a:p>
          <a:p>
            <a:r>
              <a:rPr lang="en-US" sz="2000" b="1" dirty="0" smtClean="0">
                <a:sym typeface="Symbol" panose="05050102010706020507" pitchFamily="18" charset="2"/>
              </a:rPr>
              <a:t>which was itself measured in the process</a:t>
            </a:r>
          </a:p>
        </p:txBody>
      </p:sp>
    </p:spTree>
    <p:extLst>
      <p:ext uri="{BB962C8B-B14F-4D97-AF65-F5344CB8AC3E}">
        <p14:creationId xmlns:p14="http://schemas.microsoft.com/office/powerpoint/2010/main" val="36072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7343" y="1490597"/>
            <a:ext cx="3316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</a:rPr>
              <a:t>GO TO PAGE 5, 6-9</a:t>
            </a:r>
            <a:endParaRPr lang="fr-FR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indico.cern.ch/event/1307378/attachments/2734070/4792124/FCC_7_Physics_Workshop_Post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152" y="116632"/>
            <a:ext cx="4658074" cy="659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18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2141220" y="579120"/>
            <a:ext cx="4290060" cy="4290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270760" y="601980"/>
            <a:ext cx="4312920" cy="42748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368991" y="877550"/>
            <a:ext cx="9236" cy="5033819"/>
          </a:xfrm>
          <a:prstGeom prst="line">
            <a:avLst/>
          </a:prstGeom>
          <a:ln>
            <a:prstDash val="dash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2612272" y="3737728"/>
            <a:ext cx="922779" cy="714867"/>
            <a:chOff x="8636000" y="1201918"/>
            <a:chExt cx="922779" cy="714867"/>
          </a:xfrm>
        </p:grpSpPr>
        <p:sp>
          <p:nvSpPr>
            <p:cNvPr id="13" name="Oval 12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" name="Rectangle 17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77934" y="3701592"/>
            <a:ext cx="922779" cy="714867"/>
            <a:chOff x="8636000" y="1201918"/>
            <a:chExt cx="922779" cy="714867"/>
          </a:xfrm>
        </p:grpSpPr>
        <p:sp>
          <p:nvSpPr>
            <p:cNvPr id="25" name="Oval 24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Rectangle 29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236066" y="1205061"/>
            <a:ext cx="922779" cy="714867"/>
            <a:chOff x="8636000" y="1201918"/>
            <a:chExt cx="922779" cy="714867"/>
          </a:xfrm>
        </p:grpSpPr>
        <p:sp>
          <p:nvSpPr>
            <p:cNvPr id="35" name="Oval 34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Rectangle 39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730108" y="1225485"/>
            <a:ext cx="922779" cy="714867"/>
            <a:chOff x="8636000" y="1201918"/>
            <a:chExt cx="922779" cy="714867"/>
          </a:xfrm>
        </p:grpSpPr>
        <p:sp>
          <p:nvSpPr>
            <p:cNvPr id="45" name="Oval 44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" name="Oval 46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" name="Oval 48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0" name="Rectangle 49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Rectangle 50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Rectangle 51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52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94264" y="85677"/>
            <a:ext cx="1154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beam-beam</a:t>
            </a:r>
            <a:r>
              <a:rPr lang="fr-FR" b="1" dirty="0" smtClean="0"/>
              <a:t> </a:t>
            </a:r>
            <a:r>
              <a:rPr lang="fr-FR" b="1" dirty="0" err="1" smtClean="0"/>
              <a:t>deflection</a:t>
            </a:r>
            <a:r>
              <a:rPr lang="fr-FR" b="1" dirty="0" smtClean="0"/>
              <a:t> </a:t>
            </a:r>
            <a:r>
              <a:rPr lang="fr-FR" b="1" dirty="0" err="1" smtClean="0"/>
              <a:t>measurement</a:t>
            </a:r>
            <a:r>
              <a:rPr lang="fr-FR" b="1" dirty="0" smtClean="0"/>
              <a:t> at FCC-</a:t>
            </a:r>
            <a:r>
              <a:rPr lang="fr-FR" b="1" dirty="0" err="1" smtClean="0"/>
              <a:t>ee</a:t>
            </a:r>
            <a:r>
              <a:rPr lang="fr-FR" b="1" dirty="0" smtClean="0"/>
              <a:t>  as if in « </a:t>
            </a:r>
            <a:r>
              <a:rPr lang="fr-FR" b="1" dirty="0" err="1" smtClean="0"/>
              <a:t>squished</a:t>
            </a:r>
            <a:r>
              <a:rPr lang="fr-FR" b="1" dirty="0" smtClean="0"/>
              <a:t> perspective » </a:t>
            </a:r>
            <a:r>
              <a:rPr lang="fr-FR" b="1" dirty="0" err="1" smtClean="0"/>
              <a:t>looking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behind</a:t>
            </a:r>
            <a:r>
              <a:rPr lang="fr-FR" b="1" dirty="0" smtClean="0"/>
              <a:t> detectors </a:t>
            </a:r>
            <a:r>
              <a:rPr lang="fr-FR" b="1" dirty="0" err="1" smtClean="0"/>
              <a:t>endcaps</a:t>
            </a:r>
            <a:endParaRPr lang="fr-FR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429081" y="4826523"/>
            <a:ext cx="47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e-</a:t>
            </a:r>
            <a:endParaRPr lang="fr-FR" sz="28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543773" y="397497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e+</a:t>
            </a:r>
            <a:endParaRPr lang="fr-FR" sz="28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619892" y="5986021"/>
            <a:ext cx="3054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detector z  axis</a:t>
            </a:r>
            <a:endParaRPr lang="fr-FR" dirty="0"/>
          </a:p>
        </p:txBody>
      </p:sp>
      <p:sp>
        <p:nvSpPr>
          <p:cNvPr id="58" name="TextBox 57"/>
          <p:cNvSpPr txBox="1"/>
          <p:nvPr/>
        </p:nvSpPr>
        <p:spPr>
          <a:xfrm>
            <a:off x="150828" y="1321167"/>
            <a:ext cx="2394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             U-BPM</a:t>
            </a:r>
            <a:endParaRPr lang="fr-FR" dirty="0" smtClean="0"/>
          </a:p>
          <a:p>
            <a:r>
              <a:rPr lang="fr-FR" dirty="0" err="1" smtClean="0"/>
              <a:t>upstream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endParaRPr lang="fr-FR" dirty="0" smtClean="0"/>
          </a:p>
          <a:p>
            <a:r>
              <a:rPr lang="fr-FR" dirty="0" err="1" smtClean="0"/>
              <a:t>beam</a:t>
            </a:r>
            <a:r>
              <a:rPr lang="fr-FR" dirty="0" smtClean="0"/>
              <a:t> position monitor</a:t>
            </a:r>
          </a:p>
          <a:p>
            <a:r>
              <a:rPr lang="fr-FR" dirty="0" err="1" smtClean="0"/>
              <a:t>located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</a:p>
          <a:p>
            <a:r>
              <a:rPr lang="fr-FR" dirty="0" smtClean="0"/>
              <a:t>final focus quads and </a:t>
            </a:r>
          </a:p>
          <a:p>
            <a:r>
              <a:rPr lang="fr-FR" dirty="0" err="1" smtClean="0"/>
              <a:t>compensating</a:t>
            </a:r>
            <a:r>
              <a:rPr lang="fr-FR" dirty="0" smtClean="0"/>
              <a:t> </a:t>
            </a:r>
            <a:r>
              <a:rPr lang="fr-FR" dirty="0" err="1" smtClean="0"/>
              <a:t>solenoid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9" name="TextBox 58"/>
          <p:cNvSpPr txBox="1"/>
          <p:nvPr/>
        </p:nvSpPr>
        <p:spPr>
          <a:xfrm>
            <a:off x="791852" y="3893270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U</a:t>
            </a:r>
            <a:r>
              <a:rPr lang="fr-FR" b="1" dirty="0" smtClean="0">
                <a:solidFill>
                  <a:srgbClr val="FF0000"/>
                </a:solidFill>
              </a:rPr>
              <a:t>+BPM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43773" y="1359031"/>
            <a:ext cx="240880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D+BPM</a:t>
            </a:r>
          </a:p>
          <a:p>
            <a:r>
              <a:rPr lang="fr-FR" dirty="0" err="1" smtClean="0"/>
              <a:t>downstream</a:t>
            </a:r>
            <a:r>
              <a:rPr lang="fr-FR" dirty="0" smtClean="0"/>
              <a:t> positron</a:t>
            </a:r>
            <a:endParaRPr lang="fr-FR" dirty="0"/>
          </a:p>
          <a:p>
            <a:r>
              <a:rPr lang="fr-FR" dirty="0" err="1"/>
              <a:t>beam</a:t>
            </a:r>
            <a:r>
              <a:rPr lang="fr-FR" dirty="0"/>
              <a:t> position monitor</a:t>
            </a:r>
          </a:p>
          <a:p>
            <a:r>
              <a:rPr lang="fr-FR" dirty="0" err="1"/>
              <a:t>located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</a:p>
          <a:p>
            <a:r>
              <a:rPr lang="fr-FR" dirty="0"/>
              <a:t>final focus quads and </a:t>
            </a:r>
          </a:p>
          <a:p>
            <a:r>
              <a:rPr lang="fr-FR" dirty="0" err="1"/>
              <a:t>compensating</a:t>
            </a:r>
            <a:r>
              <a:rPr lang="fr-FR" dirty="0"/>
              <a:t> </a:t>
            </a:r>
            <a:r>
              <a:rPr lang="fr-FR" dirty="0" err="1"/>
              <a:t>solenoid</a:t>
            </a:r>
            <a:r>
              <a:rPr lang="fr-FR" dirty="0"/>
              <a:t> </a:t>
            </a:r>
          </a:p>
          <a:p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513922" y="3893270"/>
            <a:ext cx="978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D-BPM</a:t>
            </a:r>
            <a:endParaRPr lang="fr-FR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2"/>
          <a:srcRect r="19164"/>
          <a:stretch/>
        </p:blipFill>
        <p:spPr>
          <a:xfrm>
            <a:off x="7700441" y="3745800"/>
            <a:ext cx="4491559" cy="3112200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8866208" y="3356658"/>
            <a:ext cx="2085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BPM in arc </a:t>
            </a:r>
            <a:r>
              <a:rPr lang="fr-FR" b="1" dirty="0" err="1" smtClean="0"/>
              <a:t>magnets</a:t>
            </a:r>
            <a:endParaRPr lang="fr-FR" b="1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4352081" y="2812648"/>
            <a:ext cx="15278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787342" y="2708476"/>
            <a:ext cx="68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 axis</a:t>
            </a:r>
            <a:endParaRPr lang="fr-FR" dirty="0"/>
          </a:p>
        </p:txBody>
      </p:sp>
      <p:cxnSp>
        <p:nvCxnSpPr>
          <p:cNvPr id="68" name="Straight Arrow Connector 67"/>
          <p:cNvCxnSpPr/>
          <p:nvPr/>
        </p:nvCxnSpPr>
        <p:spPr>
          <a:xfrm flipH="1" flipV="1">
            <a:off x="4352081" y="1527858"/>
            <a:ext cx="1" cy="12847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051139" y="1041722"/>
            <a:ext cx="692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y axis</a:t>
            </a:r>
            <a:endParaRPr lang="fr-FR" dirty="0"/>
          </a:p>
        </p:txBody>
      </p:sp>
      <p:sp>
        <p:nvSpPr>
          <p:cNvPr id="75" name="TextBox 74"/>
          <p:cNvSpPr txBox="1"/>
          <p:nvPr/>
        </p:nvSpPr>
        <p:spPr>
          <a:xfrm>
            <a:off x="3796496" y="2673752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IP</a:t>
            </a:r>
            <a:endParaRPr lang="fr-FR" dirty="0"/>
          </a:p>
        </p:txBody>
      </p:sp>
      <p:sp>
        <p:nvSpPr>
          <p:cNvPr id="76" name="TextBox 75"/>
          <p:cNvSpPr txBox="1"/>
          <p:nvPr/>
        </p:nvSpPr>
        <p:spPr>
          <a:xfrm flipH="1">
            <a:off x="4826063" y="2187615"/>
            <a:ext cx="104230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d=2.1m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4444678" y="1551008"/>
            <a:ext cx="1226917" cy="1238491"/>
          </a:xfrm>
          <a:prstGeom prst="straightConnector1">
            <a:avLst/>
          </a:prstGeom>
          <a:ln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50471" y="5683170"/>
            <a:ext cx="337980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BPM </a:t>
            </a:r>
            <a:r>
              <a:rPr lang="fr-FR" b="1" dirty="0" err="1" smtClean="0"/>
              <a:t>precision</a:t>
            </a:r>
            <a:r>
              <a:rPr lang="fr-FR" b="1" dirty="0" smtClean="0"/>
              <a:t> over 10</a:t>
            </a:r>
            <a:r>
              <a:rPr lang="fr-FR" b="1" baseline="30000" dirty="0" smtClean="0"/>
              <a:t>8 </a:t>
            </a:r>
            <a:r>
              <a:rPr lang="fr-FR" b="1" dirty="0" err="1" smtClean="0"/>
              <a:t>bunch</a:t>
            </a:r>
            <a:r>
              <a:rPr lang="fr-FR" b="1" dirty="0" smtClean="0"/>
              <a:t> passages </a:t>
            </a:r>
            <a:r>
              <a:rPr lang="fr-FR" b="1" dirty="0" err="1" smtClean="0"/>
              <a:t>is</a:t>
            </a:r>
            <a:r>
              <a:rPr lang="fr-FR" b="1" dirty="0" smtClean="0"/>
              <a:t> ~</a:t>
            </a:r>
            <a:r>
              <a:rPr lang="fr-FR" b="1" dirty="0" smtClean="0">
                <a:solidFill>
                  <a:srgbClr val="FF0000"/>
                </a:solidFill>
              </a:rPr>
              <a:t>1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m</a:t>
            </a:r>
            <a:r>
              <a:rPr lang="fr-FR" b="1" dirty="0" smtClean="0">
                <a:solidFill>
                  <a:srgbClr val="FF0000"/>
                </a:solidFill>
              </a:rPr>
              <a:t> 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201611" y="2604305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X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17097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88827" y="254525"/>
            <a:ext cx="2129410" cy="1860224"/>
            <a:chOff x="8636000" y="1201918"/>
            <a:chExt cx="922779" cy="714867"/>
          </a:xfrm>
        </p:grpSpPr>
        <p:sp>
          <p:nvSpPr>
            <p:cNvPr id="3" name="Oval 2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Oval 3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Rectangle 7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108914" y="340937"/>
            <a:ext cx="2129410" cy="1860224"/>
            <a:chOff x="8636000" y="1201918"/>
            <a:chExt cx="922779" cy="714867"/>
          </a:xfrm>
        </p:grpSpPr>
        <p:sp>
          <p:nvSpPr>
            <p:cNvPr id="32" name="Oval 3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Rectangle 3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228106" y="4752682"/>
            <a:ext cx="2129410" cy="1860224"/>
            <a:chOff x="8636000" y="1201918"/>
            <a:chExt cx="922779" cy="714867"/>
          </a:xfrm>
        </p:grpSpPr>
        <p:sp>
          <p:nvSpPr>
            <p:cNvPr id="42" name="Oval 4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Oval 4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" name="Oval 4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" name="Rectangle 4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063352" y="4678839"/>
            <a:ext cx="2129410" cy="1860224"/>
            <a:chOff x="8636000" y="1201918"/>
            <a:chExt cx="922779" cy="714867"/>
          </a:xfrm>
        </p:grpSpPr>
        <p:sp>
          <p:nvSpPr>
            <p:cNvPr id="52" name="Oval 5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Rectangle 5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Rectangle 5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139888" y="1197205"/>
            <a:ext cx="8061488" cy="4526438"/>
            <a:chOff x="2139888" y="1197205"/>
            <a:chExt cx="8061488" cy="4526438"/>
          </a:xfrm>
        </p:grpSpPr>
        <p:grpSp>
          <p:nvGrpSpPr>
            <p:cNvPr id="30" name="Group 29"/>
            <p:cNvGrpSpPr/>
            <p:nvPr/>
          </p:nvGrpSpPr>
          <p:grpSpPr>
            <a:xfrm>
              <a:off x="6036299" y="3443926"/>
              <a:ext cx="454058" cy="56560"/>
              <a:chOff x="7026111" y="3443926"/>
              <a:chExt cx="454058" cy="5656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7026111" y="3454767"/>
                <a:ext cx="452487" cy="45719"/>
              </a:xfrm>
              <a:prstGeom prst="ellipse">
                <a:avLst/>
              </a:prstGeom>
              <a:ln>
                <a:tailEnd type="stealth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027682" y="3443926"/>
                <a:ext cx="452487" cy="549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62" name="Straight Connector 61"/>
            <p:cNvCxnSpPr/>
            <p:nvPr/>
          </p:nvCxnSpPr>
          <p:spPr>
            <a:xfrm>
              <a:off x="2139888" y="1197205"/>
              <a:ext cx="7979786" cy="4425886"/>
            </a:xfrm>
            <a:prstGeom prst="line">
              <a:avLst/>
            </a:prstGeom>
            <a:ln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2226300" y="1283617"/>
              <a:ext cx="7975076" cy="4440026"/>
            </a:xfrm>
            <a:prstGeom prst="line">
              <a:avLst/>
            </a:prstGeom>
            <a:ln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94030" y="2617072"/>
            <a:ext cx="48660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1.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r>
              <a:rPr lang="fr-FR" dirty="0" err="1" smtClean="0"/>
              <a:t>collide</a:t>
            </a:r>
            <a:r>
              <a:rPr lang="fr-FR" dirty="0" smtClean="0"/>
              <a:t> </a:t>
            </a:r>
            <a:r>
              <a:rPr lang="fr-FR" dirty="0" err="1" smtClean="0"/>
              <a:t>head</a:t>
            </a:r>
            <a:r>
              <a:rPr lang="fr-FR" dirty="0" smtClean="0"/>
              <a:t> on</a:t>
            </a:r>
          </a:p>
          <a:p>
            <a:r>
              <a:rPr lang="fr-FR" dirty="0" smtClean="0"/>
              <a:t>    -- or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endParaRPr lang="fr-FR" dirty="0" smtClean="0"/>
          </a:p>
          <a:p>
            <a:r>
              <a:rPr lang="fr-FR" dirty="0" smtClean="0"/>
              <a:t>1’. pilot </a:t>
            </a:r>
            <a:r>
              <a:rPr lang="fr-FR" dirty="0" err="1" smtClean="0"/>
              <a:t>bunches</a:t>
            </a:r>
            <a:r>
              <a:rPr lang="fr-FR" dirty="0" smtClean="0"/>
              <a:t>  (not </a:t>
            </a:r>
            <a:r>
              <a:rPr lang="fr-FR" dirty="0" err="1" smtClean="0"/>
              <a:t>colliding</a:t>
            </a:r>
            <a:r>
              <a:rPr lang="fr-FR" dirty="0" smtClean="0"/>
              <a:t>) all the time</a:t>
            </a:r>
          </a:p>
          <a:p>
            <a:r>
              <a:rPr lang="fr-FR" dirty="0" smtClean="0"/>
              <a:t>1’’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calibrated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vernier scan</a:t>
            </a:r>
          </a:p>
          <a:p>
            <a:r>
              <a:rPr lang="fr-FR" dirty="0" smtClean="0"/>
              <a:t>1’’’ or </a:t>
            </a:r>
            <a:r>
              <a:rPr lang="fr-FR" dirty="0" err="1" smtClean="0"/>
              <a:t>occasional</a:t>
            </a:r>
            <a:r>
              <a:rPr lang="fr-FR" dirty="0" smtClean="0"/>
              <a:t> vernier scan </a:t>
            </a:r>
            <a:endParaRPr lang="fr-FR" dirty="0"/>
          </a:p>
        </p:txBody>
      </p:sp>
      <p:sp>
        <p:nvSpPr>
          <p:cNvPr id="75" name="Oval 74"/>
          <p:cNvSpPr/>
          <p:nvPr/>
        </p:nvSpPr>
        <p:spPr>
          <a:xfrm flipH="1">
            <a:off x="2113019" y="115949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Oval 75"/>
          <p:cNvSpPr/>
          <p:nvPr/>
        </p:nvSpPr>
        <p:spPr>
          <a:xfrm>
            <a:off x="10154236" y="1255335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2227867" y="5678073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Oval 77"/>
          <p:cNvSpPr/>
          <p:nvPr/>
        </p:nvSpPr>
        <p:spPr>
          <a:xfrm>
            <a:off x="10100820" y="5575957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TextBox 83"/>
          <p:cNvSpPr txBox="1"/>
          <p:nvPr/>
        </p:nvSpPr>
        <p:spPr>
          <a:xfrm>
            <a:off x="5266481" y="370390"/>
            <a:ext cx="164019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REFERENCE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47706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88827" y="254525"/>
            <a:ext cx="2129410" cy="1860224"/>
            <a:chOff x="8636000" y="1201918"/>
            <a:chExt cx="922779" cy="714867"/>
          </a:xfrm>
        </p:grpSpPr>
        <p:sp>
          <p:nvSpPr>
            <p:cNvPr id="3" name="Oval 2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Oval 3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Rectangle 7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069094" y="3426368"/>
            <a:ext cx="454058" cy="84841"/>
            <a:chOff x="6721311" y="3139126"/>
            <a:chExt cx="454058" cy="84841"/>
          </a:xfrm>
        </p:grpSpPr>
        <p:sp>
          <p:nvSpPr>
            <p:cNvPr id="27" name="Oval 26"/>
            <p:cNvSpPr/>
            <p:nvPr/>
          </p:nvSpPr>
          <p:spPr>
            <a:xfrm>
              <a:off x="6721311" y="3139126"/>
              <a:ext cx="452487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Oval 27"/>
            <p:cNvSpPr/>
            <p:nvPr/>
          </p:nvSpPr>
          <p:spPr>
            <a:xfrm>
              <a:off x="6722882" y="3168978"/>
              <a:ext cx="452487" cy="549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108914" y="340937"/>
            <a:ext cx="2129410" cy="1860224"/>
            <a:chOff x="8636000" y="1201918"/>
            <a:chExt cx="922779" cy="714867"/>
          </a:xfrm>
        </p:grpSpPr>
        <p:sp>
          <p:nvSpPr>
            <p:cNvPr id="32" name="Oval 3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Rectangle 3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228106" y="4752682"/>
            <a:ext cx="2129410" cy="1860224"/>
            <a:chOff x="8636000" y="1201918"/>
            <a:chExt cx="922779" cy="714867"/>
          </a:xfrm>
        </p:grpSpPr>
        <p:sp>
          <p:nvSpPr>
            <p:cNvPr id="42" name="Oval 4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Oval 4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" name="Oval 4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" name="Rectangle 4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063352" y="4678839"/>
            <a:ext cx="2129410" cy="1860224"/>
            <a:chOff x="8636000" y="1201918"/>
            <a:chExt cx="922779" cy="714867"/>
          </a:xfrm>
        </p:grpSpPr>
        <p:sp>
          <p:nvSpPr>
            <p:cNvPr id="52" name="Oval 5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Rectangle 5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Rectangle 5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232925" y="2119362"/>
            <a:ext cx="445436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2. </a:t>
            </a:r>
            <a:r>
              <a:rPr lang="fr-FR" b="1" dirty="0" smtClean="0">
                <a:solidFill>
                  <a:srgbClr val="0070C0"/>
                </a:solidFill>
              </a:rPr>
              <a:t>offset by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</a:t>
            </a:r>
            <a:r>
              <a:rPr lang="en-US" b="1" baseline="-25000" dirty="0" smtClean="0">
                <a:solidFill>
                  <a:srgbClr val="0070C0"/>
                </a:solidFill>
                <a:sym typeface="Symbol" panose="05050102010706020507" pitchFamily="18" charset="2"/>
              </a:rPr>
              <a:t>y  </a:t>
            </a:r>
            <a:r>
              <a:rPr lang="en-US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= </a:t>
            </a:r>
            <a:r>
              <a:rPr lang="fr-FR" b="1" dirty="0" smtClean="0">
                <a:solidFill>
                  <a:srgbClr val="0070C0"/>
                </a:solidFill>
              </a:rPr>
              <a:t>0.1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</a:t>
            </a:r>
            <a:r>
              <a:rPr lang="en-US" b="1" baseline="-25000" dirty="0" smtClean="0">
                <a:solidFill>
                  <a:srgbClr val="0070C0"/>
                </a:solidFill>
                <a:sym typeface="Symbol" panose="05050102010706020507" pitchFamily="18" charset="2"/>
              </a:rPr>
              <a:t>y</a:t>
            </a:r>
            <a:r>
              <a:rPr lang="fr-FR" b="1" dirty="0" smtClean="0">
                <a:solidFill>
                  <a:srgbClr val="0070C0"/>
                </a:solidFill>
              </a:rPr>
              <a:t> (=3.5nm)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opposite kick by </a:t>
            </a:r>
            <a:r>
              <a:rPr lang="en-US" dirty="0" smtClean="0">
                <a:sym typeface="Symbol" panose="05050102010706020507" pitchFamily="18" charset="2"/>
              </a:rPr>
              <a:t>4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rad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dirty="0" err="1" smtClean="0">
                <a:sym typeface="Symbol" panose="05050102010706020507" pitchFamily="18" charset="2"/>
              </a:rPr>
              <a:t>Shatilov</a:t>
            </a:r>
            <a:r>
              <a:rPr lang="en-US" dirty="0" smtClean="0">
                <a:sym typeface="Symbol" panose="05050102010706020507" pitchFamily="18" charset="2"/>
              </a:rPr>
              <a:t>) in opposite directions for e+ and e- 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movement in the BPMs by </a:t>
            </a:r>
          </a:p>
          <a:p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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2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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rad x 2.1m =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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4.2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</a:t>
            </a:r>
            <a:r>
              <a:rPr lang="en-US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m</a:t>
            </a:r>
          </a:p>
          <a:p>
            <a:r>
              <a:rPr lang="en-US" dirty="0" smtClean="0">
                <a:solidFill>
                  <a:srgbClr val="0070C0"/>
                </a:solidFill>
                <a:sym typeface="Symbol" panose="05050102010706020507" pitchFamily="18" charset="2"/>
              </a:rPr>
              <a:t>(x1000 demagnification due to optics)</a:t>
            </a:r>
          </a:p>
          <a:p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with a very specific pattern of movements</a:t>
            </a:r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75" name="Oval 74"/>
          <p:cNvSpPr/>
          <p:nvPr/>
        </p:nvSpPr>
        <p:spPr>
          <a:xfrm flipH="1">
            <a:off x="2113019" y="115949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Oval 75"/>
          <p:cNvSpPr/>
          <p:nvPr/>
        </p:nvSpPr>
        <p:spPr>
          <a:xfrm>
            <a:off x="10154236" y="1255335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2227867" y="5678073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Oval 77"/>
          <p:cNvSpPr/>
          <p:nvPr/>
        </p:nvSpPr>
        <p:spPr>
          <a:xfrm>
            <a:off x="10100820" y="5575957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Straight Arrow Connector 14"/>
          <p:cNvCxnSpPr>
            <a:stCxn id="28" idx="4"/>
          </p:cNvCxnSpPr>
          <p:nvPr/>
        </p:nvCxnSpPr>
        <p:spPr>
          <a:xfrm flipV="1">
            <a:off x="6296909" y="1111170"/>
            <a:ext cx="3865663" cy="24000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 noChangeAspect="1"/>
          </p:cNvCxnSpPr>
          <p:nvPr/>
        </p:nvCxnSpPr>
        <p:spPr>
          <a:xfrm flipV="1">
            <a:off x="2210764" y="2673752"/>
            <a:ext cx="5798441" cy="28687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10144586" y="1072068"/>
            <a:ext cx="47134" cy="754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Oval 68"/>
          <p:cNvSpPr/>
          <p:nvPr/>
        </p:nvSpPr>
        <p:spPr>
          <a:xfrm>
            <a:off x="2229422" y="5483956"/>
            <a:ext cx="47134" cy="754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Straight Arrow Connector 60"/>
          <p:cNvCxnSpPr>
            <a:stCxn id="27" idx="0"/>
          </p:cNvCxnSpPr>
          <p:nvPr/>
        </p:nvCxnSpPr>
        <p:spPr>
          <a:xfrm>
            <a:off x="6295338" y="3426368"/>
            <a:ext cx="3832510" cy="2337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endCxn id="27" idx="0"/>
          </p:cNvCxnSpPr>
          <p:nvPr/>
        </p:nvCxnSpPr>
        <p:spPr>
          <a:xfrm>
            <a:off x="2118167" y="1342663"/>
            <a:ext cx="4177171" cy="2083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10114321" y="5728357"/>
            <a:ext cx="47134" cy="75414"/>
          </a:xfrm>
          <a:prstGeom prst="ellipse">
            <a:avLst/>
          </a:prstGeom>
          <a:solidFill>
            <a:srgbClr val="0070C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Oval 79"/>
          <p:cNvSpPr/>
          <p:nvPr/>
        </p:nvSpPr>
        <p:spPr>
          <a:xfrm>
            <a:off x="2094987" y="1308755"/>
            <a:ext cx="47134" cy="75414"/>
          </a:xfrm>
          <a:prstGeom prst="ellipse">
            <a:avLst/>
          </a:prstGeom>
          <a:solidFill>
            <a:srgbClr val="0070C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1" name="Straight Connector 70"/>
          <p:cNvCxnSpPr>
            <a:cxnSpLocks noChangeAspect="1"/>
            <a:stCxn id="77" idx="0"/>
            <a:endCxn id="76" idx="2"/>
          </p:cNvCxnSpPr>
          <p:nvPr/>
        </p:nvCxnSpPr>
        <p:spPr>
          <a:xfrm flipV="1">
            <a:off x="2251434" y="1293041"/>
            <a:ext cx="7915362" cy="439200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5" idx="7"/>
            <a:endCxn id="78" idx="6"/>
          </p:cNvCxnSpPr>
          <p:nvPr/>
        </p:nvCxnSpPr>
        <p:spPr>
          <a:xfrm>
            <a:off x="2119714" y="1166192"/>
            <a:ext cx="8028240" cy="444747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576577" y="5370744"/>
            <a:ext cx="5103067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Vertical beam size at the IP: </a:t>
            </a:r>
            <a:r>
              <a:rPr lang="en-US" sz="2000" dirty="0" smtClean="0">
                <a:sym typeface="Symbol"/>
              </a:rPr>
              <a:t>35 nm (at Z pole)</a:t>
            </a:r>
            <a:r>
              <a:rPr lang="en-US" sz="2000" dirty="0" smtClean="0"/>
              <a:t>. Vertical offset of </a:t>
            </a:r>
            <a:r>
              <a:rPr lang="en-US" sz="2000" dirty="0" smtClean="0">
                <a:sym typeface="Symbol"/>
              </a:rPr>
              <a:t>0.1</a:t>
            </a:r>
            <a:r>
              <a:rPr lang="en-US" sz="2000" i="1" dirty="0" smtClean="0">
                <a:sym typeface="Symbol"/>
              </a:rPr>
              <a:t></a:t>
            </a:r>
            <a:r>
              <a:rPr lang="en-US" sz="2000" baseline="-25000" dirty="0" smtClean="0">
                <a:sym typeface="Symbol"/>
              </a:rPr>
              <a:t>y</a:t>
            </a:r>
            <a:r>
              <a:rPr lang="en-US" sz="2000" dirty="0" smtClean="0"/>
              <a:t> leads to additional orbit angles about </a:t>
            </a:r>
            <a:r>
              <a:rPr lang="en-US" sz="2000" dirty="0" smtClean="0">
                <a:sym typeface="Symbol"/>
              </a:rPr>
              <a:t>2 rad for the nominal bunch population 2.5E+11. </a:t>
            </a:r>
            <a:r>
              <a:rPr lang="en-US" sz="2000" b="1" i="1" dirty="0" smtClean="0">
                <a:solidFill>
                  <a:schemeClr val="accent6"/>
                </a:solidFill>
                <a:sym typeface="Symbol"/>
              </a:rPr>
              <a:t>(D. </a:t>
            </a:r>
            <a:r>
              <a:rPr lang="en-US" sz="2000" b="1" i="1" dirty="0" err="1" smtClean="0">
                <a:solidFill>
                  <a:schemeClr val="accent6"/>
                </a:solidFill>
                <a:sym typeface="Symbol"/>
              </a:rPr>
              <a:t>Shatilov</a:t>
            </a:r>
            <a:r>
              <a:rPr lang="en-US" sz="2000" b="1" i="1" dirty="0" smtClean="0">
                <a:solidFill>
                  <a:schemeClr val="accent6"/>
                </a:solidFill>
                <a:sym typeface="Symbol"/>
              </a:rPr>
              <a:t>, simulation)</a:t>
            </a:r>
            <a:endParaRPr lang="ru-RU" sz="2000" b="1" i="1" dirty="0">
              <a:solidFill>
                <a:schemeClr val="accent6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0359342" y="1018572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4.2 </a:t>
            </a:r>
            <a:r>
              <a:rPr lang="en-CH" dirty="0">
                <a:sym typeface="Symbol" panose="05050102010706020507" pitchFamily="18" charset="2"/>
              </a:rPr>
              <a:t></a:t>
            </a:r>
            <a:r>
              <a:rPr lang="en-US" dirty="0">
                <a:sym typeface="Symbol" panose="05050102010706020507" pitchFamily="18" charset="2"/>
              </a:rPr>
              <a:t>m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86" name="Straight Arrow Connector 85"/>
          <p:cNvCxnSpPr/>
          <p:nvPr/>
        </p:nvCxnSpPr>
        <p:spPr>
          <a:xfrm flipV="1">
            <a:off x="10289894" y="1041719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2120097" y="5453603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10291822" y="5592502"/>
            <a:ext cx="0" cy="252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1948399" y="1149750"/>
            <a:ext cx="0" cy="252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648446" y="300942"/>
            <a:ext cx="2146293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COLLISION OFFSET</a:t>
            </a:r>
            <a:endParaRPr lang="fr-FR" sz="2000" b="1" dirty="0"/>
          </a:p>
        </p:txBody>
      </p:sp>
      <p:sp>
        <p:nvSpPr>
          <p:cNvPr id="99" name="Arc 98"/>
          <p:cNvSpPr/>
          <p:nvPr/>
        </p:nvSpPr>
        <p:spPr>
          <a:xfrm>
            <a:off x="7789761" y="2569580"/>
            <a:ext cx="115747" cy="277793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TextBox 99"/>
          <p:cNvSpPr txBox="1"/>
          <p:nvPr/>
        </p:nvSpPr>
        <p:spPr>
          <a:xfrm>
            <a:off x="7986531" y="2523281"/>
            <a:ext cx="74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CH" dirty="0" smtClean="0">
                <a:solidFill>
                  <a:schemeClr val="accent5">
                    <a:lumMod val="75000"/>
                  </a:schemeClr>
                </a:solidFill>
                <a:sym typeface="Symbol" panose="05050102010706020507" pitchFamily="18" charset="2"/>
              </a:rPr>
              <a:t>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sym typeface="Symbol" panose="05050102010706020507" pitchFamily="18" charset="2"/>
              </a:rPr>
              <a:t>rad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26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5075" y="150312"/>
            <a:ext cx="445057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accent5">
                    <a:lumMod val="75000"/>
                  </a:schemeClr>
                </a:solidFill>
              </a:rPr>
              <a:t>GOOD NEWS: THE LCAL BPM</a:t>
            </a:r>
            <a:endParaRPr lang="fr-FR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27726" y="764876"/>
            <a:ext cx="45469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M. Wendt </a:t>
            </a:r>
            <a:r>
              <a:rPr lang="en-US" dirty="0"/>
              <a:t>proposed </a:t>
            </a:r>
            <a:r>
              <a:rPr lang="en-US" dirty="0" err="1"/>
              <a:t>LumiCal</a:t>
            </a:r>
            <a:r>
              <a:rPr lang="en-US" dirty="0"/>
              <a:t> BPM </a:t>
            </a:r>
            <a:r>
              <a:rPr lang="en-US" dirty="0" smtClean="0"/>
              <a:t>pickups Wendt@fccweek2023 </a:t>
            </a:r>
          </a:p>
          <a:p>
            <a:r>
              <a:rPr lang="en-US" dirty="0" smtClean="0"/>
              <a:t>-- 1.15 m </a:t>
            </a:r>
            <a:r>
              <a:rPr lang="en-US" dirty="0"/>
              <a:t>away from the interaction </a:t>
            </a:r>
            <a:r>
              <a:rPr lang="en-US" dirty="0" smtClean="0"/>
              <a:t>point 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-- both e+ and e- measured in the same device!</a:t>
            </a:r>
          </a:p>
          <a:p>
            <a:r>
              <a:rPr lang="en-US" dirty="0" smtClean="0"/>
              <a:t>-- ideal </a:t>
            </a:r>
            <a:r>
              <a:rPr lang="en-US" dirty="0"/>
              <a:t>place to measure relative beam-beam motion </a:t>
            </a:r>
            <a:r>
              <a:rPr lang="en-US" dirty="0" smtClean="0"/>
              <a:t>accurately.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451" y="2913721"/>
            <a:ext cx="7553009" cy="39442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6512"/>
            <a:ext cx="4734838" cy="301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1098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45" y="113128"/>
            <a:ext cx="6230219" cy="65064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26060" y="538618"/>
            <a:ext cx="556155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 </a:t>
            </a: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parameters of </a:t>
            </a:r>
            <a:endParaRPr lang="en-US" dirty="0" smtClean="0"/>
          </a:p>
          <a:p>
            <a:r>
              <a:rPr lang="en-US" dirty="0" smtClean="0"/>
              <a:t>beam-beam </a:t>
            </a:r>
            <a:r>
              <a:rPr lang="en-US" dirty="0"/>
              <a:t>tune shift </a:t>
            </a:r>
            <a:r>
              <a:rPr lang="en-US" dirty="0" err="1"/>
              <a:t>ξy</a:t>
            </a:r>
            <a:r>
              <a:rPr lang="en-US" dirty="0"/>
              <a:t> = 0.14, </a:t>
            </a:r>
            <a:endParaRPr lang="en-US" dirty="0" smtClean="0"/>
          </a:p>
          <a:p>
            <a:r>
              <a:rPr lang="en-US" dirty="0" smtClean="0"/>
              <a:t>β</a:t>
            </a:r>
            <a:r>
              <a:rPr lang="en-US" dirty="0"/>
              <a:t>∗y = 0.8 mm and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σy</a:t>
            </a:r>
            <a:r>
              <a:rPr lang="en-US" dirty="0"/>
              <a:t> = 30 nm, </a:t>
            </a:r>
            <a:endParaRPr lang="en-US" dirty="0" smtClean="0"/>
          </a:p>
          <a:p>
            <a:r>
              <a:rPr lang="en-US" dirty="0" smtClean="0"/>
              <a:t>vertical </a:t>
            </a:r>
            <a:r>
              <a:rPr lang="en-US" dirty="0"/>
              <a:t>collision offset of </a:t>
            </a:r>
            <a:r>
              <a:rPr lang="en-US" dirty="0" smtClean="0"/>
              <a:t>3nm (</a:t>
            </a:r>
            <a:r>
              <a:rPr lang="en-US" dirty="0">
                <a:sym typeface="Symbol"/>
              </a:rPr>
              <a:t>0.1</a:t>
            </a:r>
            <a:r>
              <a:rPr lang="en-US" i="1" dirty="0">
                <a:sym typeface="Symbol"/>
              </a:rPr>
              <a:t></a:t>
            </a:r>
            <a:r>
              <a:rPr lang="en-US" baseline="-25000" dirty="0">
                <a:sym typeface="Symbol"/>
              </a:rPr>
              <a:t>y </a:t>
            </a:r>
            <a:r>
              <a:rPr lang="en-US" baseline="-2500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) </a:t>
            </a:r>
          </a:p>
          <a:p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     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beam-beam deflection </a:t>
            </a:r>
            <a:r>
              <a:rPr lang="en-US" dirty="0"/>
              <a:t>of </a:t>
            </a:r>
            <a:r>
              <a:rPr lang="en-US" dirty="0" smtClean="0"/>
              <a:t>6.6μrad,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or 3.8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m in each of the four BPMs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-- Assuming  BPM resolution of 1</a:t>
            </a:r>
            <a:r>
              <a:rPr lang="en-CH" dirty="0">
                <a:sym typeface="Symbol" panose="05050102010706020507" pitchFamily="18" charset="2"/>
              </a:rPr>
              <a:t></a:t>
            </a:r>
            <a:r>
              <a:rPr lang="en-US" dirty="0">
                <a:sym typeface="Symbol" panose="05050102010706020507" pitchFamily="18" charset="2"/>
              </a:rPr>
              <a:t>m for </a:t>
            </a:r>
            <a:r>
              <a:rPr lang="en-US" dirty="0"/>
              <a:t> 10</a:t>
            </a:r>
            <a:r>
              <a:rPr lang="en-US" baseline="30000" dirty="0"/>
              <a:t>8</a:t>
            </a:r>
            <a:r>
              <a:rPr lang="en-US" dirty="0"/>
              <a:t> bunch passages, (3 seconds for 10</a:t>
            </a:r>
            <a:r>
              <a:rPr lang="en-US" baseline="30000" dirty="0"/>
              <a:t>4</a:t>
            </a:r>
            <a:r>
              <a:rPr lang="en-US" dirty="0"/>
              <a:t> bunches) of each beam, </a:t>
            </a:r>
          </a:p>
          <a:p>
            <a:r>
              <a:rPr lang="en-US" dirty="0"/>
              <a:t>the relative difference of </a:t>
            </a:r>
            <a:r>
              <a:rPr lang="en-US" dirty="0" smtClean="0"/>
              <a:t>7.6 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m</a:t>
            </a:r>
            <a:r>
              <a:rPr lang="en-US" dirty="0" smtClean="0"/>
              <a:t> btw e+ and e-  bunches can </a:t>
            </a:r>
            <a:r>
              <a:rPr lang="en-US" dirty="0"/>
              <a:t>be measured with a precision of </a:t>
            </a:r>
            <a:r>
              <a:rPr lang="en-US" dirty="0" smtClean="0"/>
              <a:t>1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m 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/>
              <a:t>precision </a:t>
            </a:r>
            <a:r>
              <a:rPr lang="en-US" dirty="0"/>
              <a:t>of 0.4~nm on the collision offset </a:t>
            </a:r>
            <a:endParaRPr lang="en-US" dirty="0" smtClean="0"/>
          </a:p>
          <a:p>
            <a:r>
              <a:rPr lang="en-US" dirty="0" smtClean="0"/>
              <a:t>                        (</a:t>
            </a:r>
            <a:r>
              <a:rPr lang="en-US" dirty="0"/>
              <a:t>1.3 </a:t>
            </a:r>
            <a:r>
              <a:rPr lang="en-US" dirty="0" smtClean="0"/>
              <a:t>% of </a:t>
            </a:r>
            <a:r>
              <a:rPr lang="en-US" i="1" dirty="0">
                <a:sym typeface="Symbol"/>
              </a:rPr>
              <a:t></a:t>
            </a:r>
            <a:r>
              <a:rPr lang="en-US" baseline="-25000" dirty="0" smtClean="0">
                <a:sym typeface="Symbol"/>
              </a:rPr>
              <a:t>y</a:t>
            </a:r>
            <a:r>
              <a:rPr lang="en-US" baseline="-25000" dirty="0">
                <a:sym typeface="Symbol"/>
              </a:rPr>
              <a:t> </a:t>
            </a:r>
            <a:r>
              <a:rPr lang="en-US" dirty="0" smtClean="0"/>
              <a:t>)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0984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6378" y="288099"/>
            <a:ext cx="64886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C00000"/>
                </a:solidFill>
              </a:rPr>
              <a:t>Measurement</a:t>
            </a:r>
            <a:r>
              <a:rPr lang="fr-FR" b="1" dirty="0" smtClean="0">
                <a:solidFill>
                  <a:srgbClr val="C00000"/>
                </a:solidFill>
              </a:rPr>
              <a:t> of opposite </a:t>
            </a:r>
            <a:r>
              <a:rPr lang="fr-FR" b="1" dirty="0" err="1" smtClean="0">
                <a:solidFill>
                  <a:srgbClr val="C00000"/>
                </a:solidFill>
              </a:rPr>
              <a:t>sign</a:t>
            </a:r>
            <a:r>
              <a:rPr lang="fr-FR" b="1" dirty="0" smtClean="0">
                <a:solidFill>
                  <a:srgbClr val="C00000"/>
                </a:solidFill>
              </a:rPr>
              <a:t> vertical dispersion (OSVD) at the IP 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307" y="814192"/>
            <a:ext cx="11807143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to close the </a:t>
            </a:r>
            <a:r>
              <a:rPr lang="fr-FR" dirty="0" err="1" smtClean="0"/>
              <a:t>loop</a:t>
            </a:r>
            <a:r>
              <a:rPr lang="fr-FR" dirty="0" smtClean="0"/>
              <a:t> one </a:t>
            </a:r>
            <a:r>
              <a:rPr lang="fr-FR" dirty="0" err="1" smtClean="0"/>
              <a:t>needs</a:t>
            </a:r>
            <a:r>
              <a:rPr lang="fr-FR" dirty="0" smtClean="0"/>
              <a:t> to </a:t>
            </a:r>
            <a:r>
              <a:rPr lang="fr-FR" dirty="0" err="1" smtClean="0"/>
              <a:t>measure</a:t>
            </a:r>
            <a:r>
              <a:rPr lang="fr-FR" dirty="0" smtClean="0"/>
              <a:t> the OSVD at the IP for the </a:t>
            </a:r>
            <a:r>
              <a:rPr lang="fr-FR" dirty="0" err="1" smtClean="0"/>
              <a:t>colliding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. </a:t>
            </a:r>
          </a:p>
          <a:p>
            <a:r>
              <a:rPr lang="fr-FR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OSVD can be directly estimated by varying both beam energies with a modification</a:t>
            </a:r>
          </a:p>
          <a:p>
            <a:r>
              <a:rPr lang="en-US" dirty="0"/>
              <a:t>of the revolution frequency. </a:t>
            </a:r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/>
              <a:t>, although this method was successful at LEP, </a:t>
            </a:r>
            <a:r>
              <a:rPr lang="en-US" dirty="0" smtClean="0"/>
              <a:t>the feasibility </a:t>
            </a:r>
            <a:r>
              <a:rPr lang="en-US" dirty="0"/>
              <a:t>of performing this procedure </a:t>
            </a:r>
            <a:r>
              <a:rPr lang="en-US" dirty="0" smtClean="0"/>
              <a:t>on colliding beams </a:t>
            </a:r>
          </a:p>
          <a:p>
            <a:r>
              <a:rPr lang="en-US" dirty="0" smtClean="0"/>
              <a:t>remains </a:t>
            </a:r>
            <a:r>
              <a:rPr lang="en-US" dirty="0"/>
              <a:t>to </a:t>
            </a:r>
            <a:r>
              <a:rPr lang="en-US" dirty="0" smtClean="0"/>
              <a:t>be demonstrated</a:t>
            </a:r>
            <a:r>
              <a:rPr lang="en-US" dirty="0"/>
              <a:t>. Furthermore, this could lead to a cross-talk between the IPs, due to their</a:t>
            </a:r>
          </a:p>
          <a:p>
            <a:r>
              <a:rPr lang="en-US" dirty="0"/>
              <a:t>individual collision offsets and OSVD, which remains to be investigated. </a:t>
            </a:r>
            <a:endParaRPr lang="en-US" dirty="0" smtClean="0"/>
          </a:p>
          <a:p>
            <a:r>
              <a:rPr lang="en-US" dirty="0" smtClean="0"/>
              <a:t>-- Non-dispersive collision knobs need to be designed</a:t>
            </a:r>
          </a:p>
          <a:p>
            <a:r>
              <a:rPr lang="en-US" dirty="0" smtClean="0"/>
              <a:t>-- procedure needs to be simulated </a:t>
            </a:r>
          </a:p>
          <a:p>
            <a:r>
              <a:rPr lang="en-US" dirty="0" smtClean="0"/>
              <a:t>-- suggested that one could take advantage of tidal effect which is in fact a continuous </a:t>
            </a:r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a </a:t>
            </a:r>
            <a:r>
              <a:rPr lang="en-US" dirty="0" smtClean="0"/>
              <a:t>modification of </a:t>
            </a:r>
            <a:r>
              <a:rPr lang="en-US" dirty="0"/>
              <a:t>the energy by 10−3, the above measurement of collision offsets with a precision of 0.4nm</a:t>
            </a:r>
          </a:p>
          <a:p>
            <a:r>
              <a:rPr lang="en-US" dirty="0"/>
              <a:t>corresponds to a measurement of </a:t>
            </a:r>
            <a:r>
              <a:rPr lang="en-US" dirty="0" smtClean="0"/>
              <a:t>the </a:t>
            </a:r>
            <a:r>
              <a:rPr lang="en-US" dirty="0"/>
              <a:t>combined effect of collision offsets and OSVD on the </a:t>
            </a:r>
            <a:r>
              <a:rPr lang="en-US" dirty="0" err="1"/>
              <a:t>centre</a:t>
            </a:r>
            <a:r>
              <a:rPr lang="en-US" dirty="0"/>
              <a:t>-of-mass energy with an</a:t>
            </a:r>
          </a:p>
          <a:p>
            <a:r>
              <a:rPr lang="en-US" dirty="0"/>
              <a:t>accuracy of 20 </a:t>
            </a:r>
            <a:r>
              <a:rPr lang="en-US" dirty="0" err="1"/>
              <a:t>keV</a:t>
            </a:r>
            <a:r>
              <a:rPr lang="en-US" dirty="0"/>
              <a:t> every 30 minutes.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a four times smaller relative excursion of </a:t>
            </a:r>
            <a:r>
              <a:rPr lang="en-US" dirty="0" smtClean="0"/>
              <a:t>energy of </a:t>
            </a:r>
            <a:r>
              <a:rPr lang="en-US" dirty="0"/>
              <a:t>2.5 × 10−4 is preferred, the same result will be obtained after </a:t>
            </a:r>
            <a:endParaRPr lang="en-US" dirty="0" smtClean="0"/>
          </a:p>
          <a:p>
            <a:r>
              <a:rPr lang="en-US" dirty="0" smtClean="0"/>
              <a:t>16 </a:t>
            </a:r>
            <a:r>
              <a:rPr lang="en-US" dirty="0"/>
              <a:t>such </a:t>
            </a:r>
            <a:r>
              <a:rPr lang="en-US" dirty="0" smtClean="0"/>
              <a:t>measurements, providing </a:t>
            </a:r>
            <a:r>
              <a:rPr lang="en-US" dirty="0"/>
              <a:t>a precision of 20 </a:t>
            </a:r>
            <a:r>
              <a:rPr lang="en-US" dirty="0" err="1"/>
              <a:t>keV</a:t>
            </a:r>
            <a:r>
              <a:rPr lang="en-US" dirty="0"/>
              <a:t> on the </a:t>
            </a:r>
            <a:r>
              <a:rPr lang="en-US" dirty="0" err="1"/>
              <a:t>centre</a:t>
            </a:r>
            <a:r>
              <a:rPr lang="en-US" dirty="0"/>
              <a:t>-of-mass energy every 8 hours, which would</a:t>
            </a:r>
          </a:p>
          <a:p>
            <a:r>
              <a:rPr lang="fr-FR" dirty="0" err="1"/>
              <a:t>constitute</a:t>
            </a:r>
            <a:r>
              <a:rPr lang="fr-FR" dirty="0"/>
              <a:t> a </a:t>
            </a:r>
            <a:r>
              <a:rPr lang="fr-FR" dirty="0" err="1"/>
              <a:t>perfectly</a:t>
            </a:r>
            <a:r>
              <a:rPr lang="fr-FR" dirty="0"/>
              <a:t> acceptable solution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en-US" dirty="0"/>
              <a:t>It has recently been proposed to use the horizontal orbit correctors to modify the </a:t>
            </a:r>
            <a:r>
              <a:rPr lang="en-US" dirty="0" smtClean="0"/>
              <a:t>path length</a:t>
            </a:r>
            <a:r>
              <a:rPr lang="en-US" dirty="0"/>
              <a:t>, </a:t>
            </a:r>
            <a:r>
              <a:rPr lang="en-US" dirty="0" smtClean="0"/>
              <a:t>as </a:t>
            </a:r>
            <a:r>
              <a:rPr lang="en-US" dirty="0"/>
              <a:t>an alternative to adjusting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RF frequency. This technique could only </a:t>
            </a:r>
            <a:r>
              <a:rPr lang="en-US" dirty="0" smtClean="0"/>
              <a:t>be performed </a:t>
            </a:r>
            <a:r>
              <a:rPr lang="en-US" dirty="0"/>
              <a:t>on non-colliding pilot bunches. It would therefore be necessary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assume </a:t>
            </a:r>
            <a:r>
              <a:rPr lang="en-US" dirty="0" smtClean="0"/>
              <a:t>that these </a:t>
            </a:r>
            <a:r>
              <a:rPr lang="en-US" dirty="0"/>
              <a:t>pilots possess the same OSVD as the colliding </a:t>
            </a:r>
            <a:r>
              <a:rPr lang="en-US" dirty="0" smtClean="0"/>
              <a:t>bunches.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61333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1073" y="92597"/>
            <a:ext cx="6927602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b="1" dirty="0" err="1"/>
              <a:t>M</a:t>
            </a:r>
            <a:r>
              <a:rPr lang="fr-FR" b="1" dirty="0" err="1" smtClean="0"/>
              <a:t>easurements</a:t>
            </a:r>
            <a:r>
              <a:rPr lang="fr-FR" b="1" dirty="0" smtClean="0"/>
              <a:t> of offsets and Opposite </a:t>
            </a:r>
            <a:r>
              <a:rPr lang="fr-FR" b="1" dirty="0" err="1" smtClean="0"/>
              <a:t>Sign</a:t>
            </a:r>
            <a:r>
              <a:rPr lang="fr-FR" b="1" dirty="0" smtClean="0"/>
              <a:t> Vertical Dispersion (OSVD)</a:t>
            </a:r>
            <a:endParaRPr lang="fr-FR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8897" y="520859"/>
            <a:ext cx="11647990" cy="61863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70C0"/>
                </a:solidFill>
              </a:rPr>
              <a:t>Purely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statistical</a:t>
            </a:r>
            <a:r>
              <a:rPr lang="fr-FR" b="1" dirty="0" smtClean="0">
                <a:solidFill>
                  <a:srgbClr val="0070C0"/>
                </a:solidFill>
              </a:rPr>
              <a:t> and </a:t>
            </a:r>
            <a:r>
              <a:rPr lang="fr-FR" b="1" dirty="0" err="1" smtClean="0">
                <a:solidFill>
                  <a:srgbClr val="0070C0"/>
                </a:solidFill>
              </a:rPr>
              <a:t>preliminary</a:t>
            </a:r>
            <a:r>
              <a:rPr lang="fr-FR" b="1" dirty="0" smtClean="0">
                <a:solidFill>
                  <a:srgbClr val="0070C0"/>
                </a:solidFill>
              </a:rPr>
              <a:t> arguments: </a:t>
            </a:r>
          </a:p>
          <a:p>
            <a:endParaRPr lang="fr-FR" b="1" dirty="0">
              <a:solidFill>
                <a:srgbClr val="0070C0"/>
              </a:solidFill>
            </a:endParaRPr>
          </a:p>
          <a:p>
            <a:r>
              <a:rPr lang="fr-FR" b="1" dirty="0" smtClean="0">
                <a:solidFill>
                  <a:srgbClr val="0070C0"/>
                </a:solidFill>
              </a:rPr>
              <a:t>OFFSETS:</a:t>
            </a:r>
            <a:endParaRPr lang="fr-FR" dirty="0"/>
          </a:p>
          <a:p>
            <a:r>
              <a:rPr lang="fr-FR" dirty="0" smtClean="0"/>
              <a:t>Four </a:t>
            </a:r>
            <a:r>
              <a:rPr lang="fr-FR" dirty="0" err="1" smtClean="0"/>
              <a:t>measurements</a:t>
            </a:r>
            <a:r>
              <a:rPr lang="fr-FR" dirty="0" smtClean="0"/>
              <a:t> of 4.2 micron </a:t>
            </a:r>
            <a:r>
              <a:rPr lang="fr-FR" dirty="0" err="1" smtClean="0"/>
              <a:t>displacement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1 micron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made </a:t>
            </a:r>
            <a:r>
              <a:rPr lang="fr-FR" dirty="0" err="1" smtClean="0"/>
              <a:t>with</a:t>
            </a:r>
            <a:r>
              <a:rPr lang="fr-FR" dirty="0" smtClean="0"/>
              <a:t> 10</a:t>
            </a:r>
            <a:r>
              <a:rPr lang="fr-FR" baseline="30000" dirty="0" smtClean="0"/>
              <a:t>8 </a:t>
            </a:r>
            <a:r>
              <a:rPr lang="fr-FR" dirty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passages </a:t>
            </a:r>
            <a:br>
              <a:rPr lang="fr-FR" dirty="0" smtClean="0"/>
            </a:br>
            <a:r>
              <a:rPr lang="fr-FR" dirty="0" smtClean="0"/>
              <a:t>(assume 10000 </a:t>
            </a:r>
            <a:r>
              <a:rPr lang="fr-FR" dirty="0" err="1" smtClean="0"/>
              <a:t>bunches</a:t>
            </a:r>
            <a:r>
              <a:rPr lang="fr-FR" dirty="0" smtClean="0"/>
              <a:t> in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)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b="1" dirty="0" err="1" smtClean="0">
                <a:solidFill>
                  <a:srgbClr val="FF0000"/>
                </a:solidFill>
              </a:rPr>
              <a:t>every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>
                <a:solidFill>
                  <a:srgbClr val="FF0000"/>
                </a:solidFill>
              </a:rPr>
              <a:t>3 seconds </a:t>
            </a:r>
            <a:endParaRPr lang="fr-FR" b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measurement of beam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beam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offset with precision of 0.1 * 35nm / 4.2 / 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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4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=  1/80 of beam size or ~0.4nm</a:t>
            </a:r>
          </a:p>
          <a:p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NB no need of a scan in principle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if a good and stable reference can be demonstrated.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CAN WE USE THE PILOT BUNCHES?</a:t>
            </a:r>
            <a:r>
              <a:rPr lang="en-US" dirty="0" smtClean="0">
                <a:sym typeface="Wingdings" panose="05000000000000000000" pitchFamily="2" charset="2"/>
              </a:rPr>
              <a:t/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LEP did not have pilot bunches, but maybe we can use them? (there is a debate on this)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Pilot bunches would provide 10^8 bunch measurements in 2 minutes (only 250 bunches of each beam)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Even better use a second set of (</a:t>
            </a:r>
            <a:r>
              <a:rPr lang="en-US" b="1" dirty="0" err="1" smtClean="0">
                <a:sym typeface="Wingdings" panose="05000000000000000000" pitchFamily="2" charset="2"/>
              </a:rPr>
              <a:t>unpolarized</a:t>
            </a:r>
            <a:r>
              <a:rPr lang="en-US" b="1" dirty="0" smtClean="0">
                <a:sym typeface="Wingdings" panose="05000000000000000000" pitchFamily="2" charset="2"/>
              </a:rPr>
              <a:t>) pilot bunches with full intensity. How many are needed? </a:t>
            </a:r>
            <a:br>
              <a:rPr lang="en-US" b="1" dirty="0" smtClean="0">
                <a:sym typeface="Wingdings" panose="05000000000000000000" pitchFamily="2" charset="2"/>
              </a:rPr>
            </a:br>
            <a:r>
              <a:rPr lang="en-US" b="1" dirty="0" smtClean="0">
                <a:sym typeface="Wingdings" panose="05000000000000000000" pitchFamily="2" charset="2"/>
              </a:rPr>
              <a:t>Question is asked (to M. Wendt) about impact of bunch length which is different of pilot and colliding bunches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OSVD (this requires simulation of a 4IP machine because the beam </a:t>
            </a:r>
            <a:r>
              <a:rPr lang="en-US" b="1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beam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effect will result in cross-talk between IPs)</a:t>
            </a:r>
            <a:b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we cannot really measure the dispersion at IP directly, 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but the beams will move in opposite directions upon a change of RF frequency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we measure the opposite sign vertical dispersion (OSVD) this way!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Assuming that a relative momentum </a:t>
            </a:r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change of 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10-3 is feasible, this measurement </a:t>
            </a:r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corresponds to a measurement of opposite sign vertical dispersion D*y(e+)-D*y(e-) with a precision of 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0.4 </a:t>
            </a:r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micrometer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.  </a:t>
            </a:r>
            <a:endParaRPr lang="en-US" dirty="0">
              <a:sym typeface="Wingdings" panose="05000000000000000000" pitchFamily="2" charset="2"/>
            </a:endParaRPr>
          </a:p>
          <a:p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err="1" smtClean="0">
                <a:solidFill>
                  <a:srgbClr val="FF0000"/>
                </a:solidFill>
              </a:rPr>
              <a:t>Potential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great</a:t>
            </a:r>
            <a:r>
              <a:rPr lang="fr-FR" b="1" dirty="0" smtClean="0">
                <a:solidFill>
                  <a:srgbClr val="FF0000"/>
                </a:solidFill>
              </a:rPr>
              <a:t> but the </a:t>
            </a:r>
            <a:r>
              <a:rPr lang="fr-FR" b="1" dirty="0" err="1" smtClean="0">
                <a:solidFill>
                  <a:srgbClr val="FF0000"/>
                </a:solidFill>
              </a:rPr>
              <a:t>devil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in the </a:t>
            </a:r>
            <a:r>
              <a:rPr lang="fr-FR" b="1" dirty="0" err="1" smtClean="0">
                <a:solidFill>
                  <a:srgbClr val="FF0000"/>
                </a:solidFill>
              </a:rPr>
              <a:t>details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04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4581" y="551145"/>
            <a:ext cx="4610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OSVD and collision offsets -- </a:t>
            </a:r>
            <a:r>
              <a:rPr lang="fr-FR" sz="2400" b="1" dirty="0" err="1" smtClean="0"/>
              <a:t>status</a:t>
            </a:r>
            <a:endParaRPr lang="fr-FR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8203" y="1490597"/>
            <a:ext cx="1185379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THIS IS VERY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PROMISING:</a:t>
            </a:r>
            <a:b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sz="2400" dirty="0" smtClean="0">
                <a:sym typeface="Wingdings" panose="05000000000000000000" pitchFamily="2" charset="2"/>
              </a:rPr>
              <a:t>possible </a:t>
            </a:r>
            <a:r>
              <a:rPr lang="en-US" sz="2400" dirty="0">
                <a:sym typeface="Wingdings" panose="05000000000000000000" pitchFamily="2" charset="2"/>
              </a:rPr>
              <a:t>shift in energy </a:t>
            </a:r>
            <a:r>
              <a:rPr lang="en-US" sz="2400" dirty="0" smtClean="0">
                <a:sym typeface="Wingdings" panose="05000000000000000000" pitchFamily="2" charset="2"/>
              </a:rPr>
              <a:t>(or absence thereof ) with </a:t>
            </a:r>
            <a:r>
              <a:rPr lang="en-US" sz="2400" dirty="0">
                <a:sym typeface="Wingdings" panose="05000000000000000000" pitchFamily="2" charset="2"/>
              </a:rPr>
              <a:t>a precision </a:t>
            </a:r>
            <a:r>
              <a:rPr lang="en-US" sz="2400" b="1" dirty="0">
                <a:sym typeface="Wingdings" panose="05000000000000000000" pitchFamily="2" charset="2"/>
              </a:rPr>
              <a:t>of </a:t>
            </a:r>
            <a:r>
              <a:rPr lang="en-CH" sz="2400" b="1" dirty="0">
                <a:sym typeface="Symbol" panose="05050102010706020507" pitchFamily="18" charset="2"/>
              </a:rPr>
              <a:t></a:t>
            </a:r>
            <a:r>
              <a:rPr lang="en-US" sz="2400" b="1" dirty="0">
                <a:sym typeface="Symbol" panose="05050102010706020507" pitchFamily="18" charset="2"/>
              </a:rPr>
              <a:t> </a:t>
            </a:r>
            <a:r>
              <a:rPr lang="en-US" sz="2400" b="1" dirty="0">
                <a:sym typeface="Wingdings" panose="05000000000000000000" pitchFamily="2" charset="2"/>
              </a:rPr>
              <a:t>20 </a:t>
            </a:r>
            <a:r>
              <a:rPr lang="en-US" sz="2400" b="1" dirty="0" err="1">
                <a:sym typeface="Wingdings" panose="05000000000000000000" pitchFamily="2" charset="2"/>
              </a:rPr>
              <a:t>keV</a:t>
            </a:r>
            <a:r>
              <a:rPr lang="en-US" sz="2400" b="1" dirty="0">
                <a:sym typeface="Wingdings" panose="05000000000000000000" pitchFamily="2" charset="2"/>
              </a:rPr>
              <a:t> each time the dispersion measurement is done. </a:t>
            </a:r>
            <a:endParaRPr lang="en-US" sz="2400" b="1" dirty="0" smtClean="0">
              <a:sym typeface="Wingdings" panose="05000000000000000000" pitchFamily="2" charset="2"/>
            </a:endParaRPr>
          </a:p>
          <a:p>
            <a:r>
              <a:rPr lang="en-US" sz="2400" b="1" dirty="0" smtClean="0">
                <a:sym typeface="Wingdings" panose="05000000000000000000" pitchFamily="2" charset="2"/>
              </a:rPr>
              <a:t>If the pilot bunches can be used as reference because it saves large </a:t>
            </a:r>
            <a:r>
              <a:rPr lang="en-US" sz="2400" b="1" dirty="0">
                <a:sym typeface="Wingdings" panose="05000000000000000000" pitchFamily="2" charset="2"/>
              </a:rPr>
              <a:t>scanning across the </a:t>
            </a:r>
            <a:r>
              <a:rPr lang="en-US" sz="2400" b="1" dirty="0" smtClean="0">
                <a:sym typeface="Wingdings" panose="05000000000000000000" pitchFamily="2" charset="2"/>
              </a:rPr>
              <a:t>beams </a:t>
            </a: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from a combination of ‘beam-beam offset scans’ (Vernier or Van der Meer scans) 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and direct beam-beam collision offset measurements 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we have two methods providing </a:t>
            </a:r>
            <a:r>
              <a:rPr lang="en-US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potentially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a large sample of measurements with a precision of O(20keV) 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-- more simulations needed to ascertain feasibility of IP dispersion measurement</a:t>
            </a: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09875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4268" y="237993"/>
            <a:ext cx="750309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Energy</a:t>
            </a:r>
            <a:r>
              <a:rPr lang="fr-FR" sz="2400" b="1" dirty="0" smtClean="0"/>
              <a:t> shifts </a:t>
            </a:r>
            <a:r>
              <a:rPr lang="fr-FR" sz="2400" b="1" dirty="0" err="1" smtClean="0"/>
              <a:t>from</a:t>
            </a:r>
            <a:r>
              <a:rPr lang="fr-FR" sz="2400" b="1" dirty="0" smtClean="0"/>
              <a:t>  EM interaction </a:t>
            </a:r>
            <a:r>
              <a:rPr lang="fr-FR" sz="2400" b="1" dirty="0" err="1" smtClean="0"/>
              <a:t>between</a:t>
            </a:r>
            <a:r>
              <a:rPr lang="fr-FR" sz="2400" b="1" dirty="0" smtClean="0"/>
              <a:t> the </a:t>
            </a:r>
            <a:r>
              <a:rPr lang="fr-FR" sz="2400" b="1" dirty="0" err="1" smtClean="0"/>
              <a:t>bunches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32" y="889255"/>
            <a:ext cx="6805966" cy="37077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52778" y="1315233"/>
            <a:ext cx="46110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chemeClr val="accent6"/>
                </a:solidFill>
              </a:rPr>
              <a:t>This </a:t>
            </a:r>
            <a:r>
              <a:rPr lang="fr-FR" b="1" i="1" dirty="0" err="1" smtClean="0">
                <a:solidFill>
                  <a:schemeClr val="accent6"/>
                </a:solidFill>
              </a:rPr>
              <a:t>was</a:t>
            </a:r>
            <a:r>
              <a:rPr lang="fr-FR" b="1" i="1" dirty="0" smtClean="0">
                <a:solidFill>
                  <a:schemeClr val="accent6"/>
                </a:solidFill>
              </a:rPr>
              <a:t> </a:t>
            </a:r>
            <a:r>
              <a:rPr lang="fr-FR" b="1" i="1" dirty="0" err="1" smtClean="0">
                <a:solidFill>
                  <a:schemeClr val="accent6"/>
                </a:solidFill>
              </a:rPr>
              <a:t>discussed</a:t>
            </a:r>
            <a:r>
              <a:rPr lang="fr-FR" b="1" i="1" dirty="0" smtClean="0">
                <a:solidFill>
                  <a:schemeClr val="accent6"/>
                </a:solidFill>
              </a:rPr>
              <a:t> </a:t>
            </a:r>
            <a:r>
              <a:rPr lang="fr-FR" b="1" i="1" dirty="0" err="1" smtClean="0">
                <a:solidFill>
                  <a:schemeClr val="accent6"/>
                </a:solidFill>
              </a:rPr>
              <a:t>already</a:t>
            </a:r>
            <a:r>
              <a:rPr lang="fr-FR" b="1" i="1" dirty="0" smtClean="0">
                <a:solidFill>
                  <a:schemeClr val="accent6"/>
                </a:solidFill>
              </a:rPr>
              <a:t> in the </a:t>
            </a:r>
            <a:r>
              <a:rPr lang="fr-FR" b="1" i="1" dirty="0" err="1" smtClean="0">
                <a:solidFill>
                  <a:schemeClr val="accent6"/>
                </a:solidFill>
              </a:rPr>
              <a:t>EPOl</a:t>
            </a:r>
            <a:r>
              <a:rPr lang="fr-FR" b="1" i="1" dirty="0" smtClean="0">
                <a:solidFill>
                  <a:schemeClr val="accent6"/>
                </a:solidFill>
              </a:rPr>
              <a:t> </a:t>
            </a:r>
            <a:r>
              <a:rPr lang="fr-FR" b="1" i="1" dirty="0" err="1" smtClean="0">
                <a:solidFill>
                  <a:schemeClr val="accent6"/>
                </a:solidFill>
              </a:rPr>
              <a:t>paper</a:t>
            </a:r>
            <a:endParaRPr lang="fr-FR" b="1" i="1" dirty="0" smtClean="0">
              <a:solidFill>
                <a:schemeClr val="accent6"/>
              </a:solidFill>
            </a:endParaRPr>
          </a:p>
          <a:p>
            <a:r>
              <a:rPr lang="fr-FR" b="1" i="1" dirty="0" smtClean="0">
                <a:solidFill>
                  <a:schemeClr val="accent6"/>
                </a:solidFill>
              </a:rPr>
              <a:t>Section 7.5.2 and 8.1.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critical</a:t>
            </a:r>
            <a:r>
              <a:rPr lang="fr-FR" dirty="0" smtClean="0"/>
              <a:t> point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the EM forces </a:t>
            </a:r>
            <a:r>
              <a:rPr lang="fr-FR" b="1" dirty="0" err="1" smtClean="0">
                <a:solidFill>
                  <a:srgbClr val="FF0000"/>
                </a:solidFill>
              </a:rPr>
              <a:t>being</a:t>
            </a:r>
            <a:r>
              <a:rPr lang="fr-FR" b="1" dirty="0" smtClean="0">
                <a:solidFill>
                  <a:srgbClr val="FF0000"/>
                </a:solidFill>
              </a:rPr>
              <a:t> conservative, </a:t>
            </a:r>
            <a:r>
              <a:rPr lang="fr-FR" b="1" dirty="0" err="1" smtClean="0">
                <a:solidFill>
                  <a:srgbClr val="FF0000"/>
                </a:solidFill>
              </a:rPr>
              <a:t>they</a:t>
            </a:r>
            <a:r>
              <a:rPr lang="fr-FR" b="1" dirty="0" smtClean="0">
                <a:solidFill>
                  <a:srgbClr val="FF0000"/>
                </a:solidFill>
              </a:rPr>
              <a:t> do not 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modify</a:t>
            </a:r>
            <a:r>
              <a:rPr lang="fr-FR" b="1" dirty="0" smtClean="0">
                <a:solidFill>
                  <a:srgbClr val="FF0000"/>
                </a:solidFill>
              </a:rPr>
              <a:t> the centre-of-mass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r>
              <a:rPr lang="fr-FR" b="1" dirty="0" smtClean="0">
                <a:solidFill>
                  <a:srgbClr val="FF0000"/>
                </a:solidFill>
              </a:rPr>
              <a:t>, 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they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modify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both</a:t>
            </a:r>
            <a:r>
              <a:rPr lang="fr-FR" b="1" dirty="0" smtClean="0">
                <a:solidFill>
                  <a:srgbClr val="FF0000"/>
                </a:solidFill>
              </a:rPr>
              <a:t> :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the </a:t>
            </a:r>
            <a:r>
              <a:rPr lang="fr-FR" b="1" dirty="0" err="1" smtClean="0">
                <a:solidFill>
                  <a:srgbClr val="FF0000"/>
                </a:solidFill>
              </a:rPr>
              <a:t>beam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energies</a:t>
            </a:r>
            <a:r>
              <a:rPr lang="fr-FR" b="1" dirty="0" smtClean="0">
                <a:solidFill>
                  <a:srgbClr val="FF0000"/>
                </a:solidFill>
              </a:rPr>
              <a:t> and the </a:t>
            </a:r>
            <a:r>
              <a:rPr lang="fr-FR" b="1" dirty="0" err="1" smtClean="0">
                <a:solidFill>
                  <a:srgbClr val="FF0000"/>
                </a:solidFill>
              </a:rPr>
              <a:t>crossing</a:t>
            </a:r>
            <a:r>
              <a:rPr lang="fr-FR" b="1" dirty="0" smtClean="0">
                <a:solidFill>
                  <a:srgbClr val="FF0000"/>
                </a:solidFill>
              </a:rPr>
              <a:t> angle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net </a:t>
            </a:r>
            <a:r>
              <a:rPr lang="fr-FR" b="1" dirty="0" err="1" smtClean="0">
                <a:solidFill>
                  <a:srgbClr val="FF0000"/>
                </a:solidFill>
              </a:rPr>
              <a:t>effect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about 60 </a:t>
            </a:r>
            <a:r>
              <a:rPr lang="fr-FR" b="1" dirty="0" err="1" smtClean="0">
                <a:solidFill>
                  <a:srgbClr val="FF0000"/>
                </a:solidFill>
              </a:rPr>
              <a:t>keV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correction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272" y="3785331"/>
            <a:ext cx="3457200" cy="4397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5571" y="4797468"/>
            <a:ext cx="1162832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“The </a:t>
            </a:r>
            <a:r>
              <a:rPr lang="en-US" sz="2000" b="1" dirty="0"/>
              <a:t>determination of the average </a:t>
            </a:r>
            <a:r>
              <a:rPr lang="en-US" sz="2000" b="1" dirty="0" err="1"/>
              <a:t>centre</a:t>
            </a:r>
            <a:r>
              <a:rPr lang="en-US" sz="2000" b="1" dirty="0"/>
              <a:t>-of-mass energy </a:t>
            </a:r>
            <a:r>
              <a:rPr lang="en-US" sz="2000" b="1" dirty="0" smtClean="0"/>
              <a:t>therefore requires</a:t>
            </a:r>
          </a:p>
          <a:p>
            <a:pPr marL="342900" indent="-342900">
              <a:buAutoNum type="arabicPeriod"/>
            </a:pPr>
            <a:r>
              <a:rPr lang="en-US" sz="2000" b="1" dirty="0" smtClean="0"/>
              <a:t>the </a:t>
            </a:r>
            <a:r>
              <a:rPr lang="en-US" sz="2000" b="1" dirty="0"/>
              <a:t>average beam energy from pilot bunches with </a:t>
            </a:r>
            <a:r>
              <a:rPr lang="en-US" sz="2000" b="1" dirty="0" smtClean="0"/>
              <a:t>resonant </a:t>
            </a:r>
            <a:r>
              <a:rPr lang="fr-FR" sz="2000" b="1" dirty="0" err="1" smtClean="0"/>
              <a:t>depolarization</a:t>
            </a:r>
            <a:r>
              <a:rPr lang="fr-FR" sz="2000" b="1" dirty="0"/>
              <a:t> 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fr-FR" sz="2000" b="1" dirty="0" smtClean="0"/>
              <a:t>                (+ correction for </a:t>
            </a:r>
            <a:r>
              <a:rPr lang="fr-FR" sz="2000" b="1" dirty="0" err="1" smtClean="0"/>
              <a:t>energy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losses</a:t>
            </a:r>
            <a:r>
              <a:rPr lang="fr-FR" sz="2000" b="1" dirty="0" smtClean="0"/>
              <a:t> as </a:t>
            </a:r>
            <a:r>
              <a:rPr lang="fr-FR" sz="2000" b="1" dirty="0" err="1" smtClean="0"/>
              <a:t>above</a:t>
            </a:r>
            <a:r>
              <a:rPr lang="fr-FR" sz="2000" b="1" dirty="0" smtClean="0"/>
              <a:t>)</a:t>
            </a:r>
          </a:p>
          <a:p>
            <a:pPr marL="342900" indent="-342900">
              <a:buAutoNum type="arabicPeriod"/>
            </a:pPr>
            <a:r>
              <a:rPr lang="en-US" sz="2000" b="1" dirty="0"/>
              <a:t>the measurement of the crossing angle in </a:t>
            </a:r>
            <a:r>
              <a:rPr lang="en-US" sz="2000" b="1" dirty="0" smtClean="0"/>
              <a:t>collision </a:t>
            </a:r>
          </a:p>
          <a:p>
            <a:pPr marL="342900" indent="-342900">
              <a:buAutoNum type="arabicPeriod" startAt="3"/>
            </a:pPr>
            <a:r>
              <a:rPr lang="fr-FR" sz="2000" b="1" dirty="0" smtClean="0"/>
              <a:t>the </a:t>
            </a:r>
            <a:r>
              <a:rPr lang="fr-FR" sz="2000" b="1" dirty="0" err="1" smtClean="0"/>
              <a:t>determination</a:t>
            </a:r>
            <a:r>
              <a:rPr lang="fr-FR" sz="2000" b="1" dirty="0"/>
              <a:t> </a:t>
            </a:r>
            <a:r>
              <a:rPr lang="en-US" sz="2000" b="1" dirty="0" smtClean="0"/>
              <a:t>of </a:t>
            </a:r>
            <a:r>
              <a:rPr lang="en-US" sz="2000" b="1" dirty="0"/>
              <a:t>the crossing angle increase due to beam-beam </a:t>
            </a:r>
            <a:r>
              <a:rPr lang="en-US" sz="2000" b="1" dirty="0" smtClean="0"/>
              <a:t>effects”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61358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098" y="162838"/>
            <a:ext cx="110082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With 10</a:t>
            </a:r>
            <a:r>
              <a:rPr lang="en-US" b="1" baseline="30000" dirty="0"/>
              <a:t>6 </a:t>
            </a:r>
            <a:r>
              <a:rPr lang="en-US" b="1" dirty="0" err="1"/>
              <a:t>dimuon</a:t>
            </a:r>
            <a:r>
              <a:rPr lang="en-US" b="1" dirty="0"/>
              <a:t> events, expected to be recorded in </a:t>
            </a:r>
            <a:r>
              <a:rPr lang="en-US" b="1" dirty="0" smtClean="0"/>
              <a:t>~10 </a:t>
            </a:r>
            <a:r>
              <a:rPr lang="en-US" b="1" dirty="0"/>
              <a:t>minutes at the Z </a:t>
            </a:r>
            <a:r>
              <a:rPr lang="en-US" b="1" dirty="0" smtClean="0"/>
              <a:t>pole (</a:t>
            </a:r>
            <a:r>
              <a:rPr lang="en-US" b="1" dirty="0" err="1" smtClean="0"/>
              <a:t>exp</a:t>
            </a:r>
            <a:r>
              <a:rPr lang="en-US" b="1" dirty="0" smtClean="0"/>
              <a:t>)</a:t>
            </a:r>
            <a:endParaRPr lang="en-US" b="1" dirty="0"/>
          </a:p>
          <a:p>
            <a:r>
              <a:rPr lang="en-US" b="1" dirty="0"/>
              <a:t>the crossing angle (taken as the peak of the fitted </a:t>
            </a:r>
            <a:r>
              <a:rPr lang="en-US" b="1" dirty="0" err="1"/>
              <a:t>Voigtian</a:t>
            </a:r>
            <a:r>
              <a:rPr lang="en-US" b="1" dirty="0"/>
              <a:t> function) can be determined</a:t>
            </a:r>
          </a:p>
          <a:p>
            <a:r>
              <a:rPr lang="en-US" b="1" dirty="0"/>
              <a:t>with a </a:t>
            </a:r>
            <a:r>
              <a:rPr lang="en-US" b="1" dirty="0" smtClean="0"/>
              <a:t>sub-</a:t>
            </a:r>
            <a:r>
              <a:rPr lang="en-US" b="1" dirty="0" err="1" smtClean="0"/>
              <a:t>microrad</a:t>
            </a:r>
            <a:r>
              <a:rPr lang="en-US" b="1" dirty="0" smtClean="0"/>
              <a:t> </a:t>
            </a:r>
            <a:r>
              <a:rPr lang="en-US" b="1" i="1" dirty="0">
                <a:solidFill>
                  <a:srgbClr val="FF0000"/>
                </a:solidFill>
              </a:rPr>
              <a:t>statistical</a:t>
            </a:r>
            <a:r>
              <a:rPr lang="en-US" b="1" dirty="0"/>
              <a:t> precision</a:t>
            </a:r>
            <a:r>
              <a:rPr lang="en-US" b="1" dirty="0" smtClean="0"/>
              <a:t>:  </a:t>
            </a:r>
            <a:r>
              <a:rPr lang="en-US" b="1" dirty="0"/>
              <a:t> </a:t>
            </a:r>
            <a:r>
              <a:rPr lang="fr-FR" b="1" dirty="0" smtClean="0"/>
              <a:t> </a:t>
            </a:r>
            <a:r>
              <a:rPr lang="en-CH" b="1" dirty="0" smtClean="0">
                <a:sym typeface="Symbol" panose="05050102010706020507" pitchFamily="18" charset="2"/>
              </a:rPr>
              <a:t></a:t>
            </a:r>
            <a:r>
              <a:rPr lang="fr-FR" b="1" dirty="0" smtClean="0"/>
              <a:t>= 29.9998  0.0003 </a:t>
            </a:r>
            <a:r>
              <a:rPr lang="fr-FR" b="1" dirty="0" err="1" smtClean="0"/>
              <a:t>mrad</a:t>
            </a:r>
            <a:r>
              <a:rPr lang="fr-FR" b="1" dirty="0" smtClean="0"/>
              <a:t>   </a:t>
            </a:r>
            <a:endParaRPr lang="fr-FR" b="1" dirty="0"/>
          </a:p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perform</a:t>
            </a:r>
            <a:r>
              <a:rPr lang="fr-FR" dirty="0" smtClean="0"/>
              <a:t> in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filling</a:t>
            </a:r>
            <a:r>
              <a:rPr lang="fr-FR" dirty="0" smtClean="0"/>
              <a:t> a progressive </a:t>
            </a:r>
            <a:r>
              <a:rPr lang="fr-FR" dirty="0" err="1" smtClean="0"/>
              <a:t>mesurement</a:t>
            </a:r>
            <a:r>
              <a:rPr lang="fr-FR" dirty="0" smtClean="0"/>
              <a:t> of </a:t>
            </a:r>
            <a:r>
              <a:rPr lang="fr-FR" dirty="0" err="1" smtClean="0"/>
              <a:t>crossing</a:t>
            </a:r>
            <a:r>
              <a:rPr lang="fr-FR" dirty="0" smtClean="0"/>
              <a:t> angle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increasing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charges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878" y="1826933"/>
            <a:ext cx="8462401" cy="50310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30225" y="1891430"/>
            <a:ext cx="377738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shown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</a:p>
          <a:p>
            <a:r>
              <a:rPr lang="fr-FR" dirty="0" err="1" smtClean="0"/>
              <a:t>result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natural</a:t>
            </a:r>
            <a:r>
              <a:rPr lang="fr-FR" dirty="0" smtClean="0"/>
              <a:t> variation of </a:t>
            </a:r>
            <a:r>
              <a:rPr lang="fr-FR" dirty="0" err="1" smtClean="0"/>
              <a:t>intensity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fill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b="1" dirty="0" smtClean="0"/>
              <a:t>NB Issues of </a:t>
            </a:r>
            <a:r>
              <a:rPr lang="fr-FR" b="1" dirty="0" err="1" smtClean="0"/>
              <a:t>stability</a:t>
            </a:r>
            <a:r>
              <a:rPr lang="fr-FR" b="1" dirty="0" smtClean="0"/>
              <a:t> and </a:t>
            </a:r>
            <a:r>
              <a:rPr lang="fr-FR" b="1" dirty="0" err="1" smtClean="0"/>
              <a:t>systematics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are </a:t>
            </a:r>
            <a:r>
              <a:rPr lang="fr-FR" b="1" dirty="0" err="1" smtClean="0"/>
              <a:t>really</a:t>
            </a:r>
            <a:r>
              <a:rPr lang="fr-FR" b="1" dirty="0" smtClean="0"/>
              <a:t> crucial </a:t>
            </a:r>
            <a:r>
              <a:rPr lang="fr-FR" b="1" dirty="0" err="1" smtClean="0"/>
              <a:t>here</a:t>
            </a:r>
            <a:r>
              <a:rPr lang="fr-FR" b="1" dirty="0" smtClean="0"/>
              <a:t>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</a:t>
            </a:r>
            <a:r>
              <a:rPr lang="en-CH" b="1" dirty="0" smtClean="0">
                <a:sym typeface="Wingdings" panose="05000000000000000000" pitchFamily="2" charset="2"/>
              </a:rPr>
              <a:t></a:t>
            </a:r>
            <a:r>
              <a:rPr lang="en-US" b="1" dirty="0" smtClean="0">
                <a:sym typeface="Wingdings" panose="05000000000000000000" pitchFamily="2" charset="2"/>
              </a:rPr>
              <a:t> more understanding/discussion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 needed!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164305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343" y="275062"/>
            <a:ext cx="6921657" cy="65829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2696229">
            <a:off x="6379581" y="5249419"/>
            <a:ext cx="676569" cy="414313"/>
          </a:xfrm>
          <a:prstGeom prst="rect">
            <a:avLst/>
          </a:prstGeom>
          <a:solidFill>
            <a:srgbClr val="ED7D31">
              <a:alpha val="5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190375" y="2203104"/>
            <a:ext cx="733518" cy="492434"/>
          </a:xfrm>
          <a:prstGeom prst="rect">
            <a:avLst/>
          </a:prstGeom>
          <a:noFill/>
        </p:spPr>
        <p:txBody>
          <a:bodyPr wrap="none" lIns="121912" tIns="60956" rIns="121912" bIns="60956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sym typeface="Symbol"/>
              </a:rPr>
              <a:t></a:t>
            </a:r>
            <a:r>
              <a:rPr lang="en-GB" sz="2400" baseline="-25000" dirty="0" err="1">
                <a:solidFill>
                  <a:srgbClr val="0000FF"/>
                </a:solidFill>
                <a:sym typeface="Symbol"/>
              </a:rPr>
              <a:t>SRi</a:t>
            </a:r>
            <a:r>
              <a:rPr lang="en-GB" sz="2400" baseline="-25000" dirty="0">
                <a:solidFill>
                  <a:srgbClr val="0000FF"/>
                </a:solidFill>
                <a:sym typeface="Symbol"/>
              </a:rPr>
              <a:t> 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6631" y="1835938"/>
            <a:ext cx="808475" cy="492434"/>
          </a:xfrm>
          <a:prstGeom prst="rect">
            <a:avLst/>
          </a:prstGeom>
        </p:spPr>
        <p:txBody>
          <a:bodyPr wrap="none" lIns="121912" tIns="60956" rIns="121912" bIns="60956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GB" sz="2400" baseline="-25000" dirty="0" err="1">
                <a:solidFill>
                  <a:srgbClr val="FF0000"/>
                </a:solidFill>
                <a:sym typeface="Symbol"/>
              </a:rPr>
              <a:t>SRe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7013" y="260403"/>
            <a:ext cx="492917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Orders</a:t>
            </a:r>
            <a:r>
              <a:rPr lang="fr-FR" sz="3200" b="1" dirty="0" smtClean="0"/>
              <a:t> of magnitude, basics</a:t>
            </a:r>
            <a:endParaRPr lang="fr-FR" sz="3200" b="1" dirty="0"/>
          </a:p>
        </p:txBody>
      </p:sp>
      <p:sp>
        <p:nvSpPr>
          <p:cNvPr id="13" name="Rectangle 12"/>
          <p:cNvSpPr/>
          <p:nvPr/>
        </p:nvSpPr>
        <p:spPr>
          <a:xfrm>
            <a:off x="298675" y="1279766"/>
            <a:ext cx="4459266" cy="20313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fr-CH" b="1" dirty="0"/>
              <a:t>the </a:t>
            </a:r>
            <a:r>
              <a:rPr lang="fr-CH" b="1" dirty="0" err="1"/>
              <a:t>average</a:t>
            </a:r>
            <a:r>
              <a:rPr lang="fr-CH" b="1" dirty="0"/>
              <a:t> </a:t>
            </a:r>
            <a:r>
              <a:rPr lang="fr-CH" b="1" dirty="0" err="1"/>
              <a:t>energies</a:t>
            </a:r>
            <a:r>
              <a:rPr lang="fr-CH" b="1" dirty="0"/>
              <a:t> E</a:t>
            </a:r>
            <a:r>
              <a:rPr lang="fr-CH" b="1" baseline="-25000" dirty="0"/>
              <a:t>0 </a:t>
            </a:r>
            <a:r>
              <a:rPr lang="fr-CH" b="1" dirty="0" err="1"/>
              <a:t>around</a:t>
            </a:r>
            <a:r>
              <a:rPr lang="fr-CH" b="1" dirty="0"/>
              <a:t> the ring </a:t>
            </a:r>
          </a:p>
          <a:p>
            <a:r>
              <a:rPr lang="fr-CH" b="1" dirty="0"/>
              <a:t>are </a:t>
            </a:r>
            <a:r>
              <a:rPr lang="fr-CH" b="1" dirty="0" err="1"/>
              <a:t>determined</a:t>
            </a:r>
            <a:r>
              <a:rPr lang="fr-CH" b="1" dirty="0"/>
              <a:t> by the </a:t>
            </a:r>
            <a:r>
              <a:rPr lang="fr-CH" b="1" dirty="0" err="1"/>
              <a:t>magnetic</a:t>
            </a:r>
            <a:r>
              <a:rPr lang="fr-CH" b="1" dirty="0"/>
              <a:t> </a:t>
            </a:r>
            <a:r>
              <a:rPr lang="fr-CH" b="1" dirty="0" err="1"/>
              <a:t>fields</a:t>
            </a:r>
            <a:r>
              <a:rPr lang="fr-CH" b="1" dirty="0"/>
              <a:t> </a:t>
            </a:r>
            <a:r>
              <a:rPr lang="fr-CH" b="1" dirty="0" smtClean="0"/>
              <a:t>and RF </a:t>
            </a:r>
            <a:r>
              <a:rPr lang="fr-CH" b="1" dirty="0" err="1" smtClean="0"/>
              <a:t>frequency</a:t>
            </a:r>
            <a:endParaRPr lang="fr-CH" b="1" dirty="0"/>
          </a:p>
          <a:p>
            <a:r>
              <a:rPr lang="fr-CH" b="1" u="sng" dirty="0">
                <a:sym typeface="Wingdings" panose="05000000000000000000" pitchFamily="2" charset="2"/>
              </a:rPr>
              <a:t></a:t>
            </a:r>
            <a:r>
              <a:rPr lang="fr-CH" b="1" u="sng" dirty="0" err="1"/>
              <a:t>same</a:t>
            </a:r>
            <a:r>
              <a:rPr lang="fr-CH" b="1" u="sng" dirty="0"/>
              <a:t> for </a:t>
            </a:r>
            <a:r>
              <a:rPr lang="fr-CH" b="1" u="sng" dirty="0" err="1"/>
              <a:t>colliding</a:t>
            </a:r>
            <a:r>
              <a:rPr lang="fr-CH" b="1" u="sng" dirty="0"/>
              <a:t> or non-</a:t>
            </a:r>
            <a:r>
              <a:rPr lang="fr-CH" b="1" u="sng" dirty="0" err="1"/>
              <a:t>colliding</a:t>
            </a:r>
            <a:r>
              <a:rPr lang="fr-CH" b="1" u="sng" dirty="0"/>
              <a:t> </a:t>
            </a:r>
            <a:r>
              <a:rPr lang="fr-CH" b="1" u="sng" dirty="0" err="1"/>
              <a:t>beams</a:t>
            </a:r>
            <a:r>
              <a:rPr lang="fr-CH" b="1" u="sng" dirty="0"/>
              <a:t> </a:t>
            </a:r>
          </a:p>
          <a:p>
            <a:r>
              <a:rPr lang="fr-CH" b="1" dirty="0"/>
              <a:t>-- </a:t>
            </a:r>
            <a:r>
              <a:rPr lang="fr-CH" b="1" dirty="0" err="1"/>
              <a:t>measured</a:t>
            </a:r>
            <a:r>
              <a:rPr lang="fr-CH" b="1" dirty="0"/>
              <a:t> by </a:t>
            </a:r>
            <a:r>
              <a:rPr lang="fr-CH" b="1" dirty="0" err="1"/>
              <a:t>resonant</a:t>
            </a:r>
            <a:r>
              <a:rPr lang="fr-CH" b="1" dirty="0"/>
              <a:t> </a:t>
            </a:r>
            <a:r>
              <a:rPr lang="fr-CH" b="1" dirty="0" err="1"/>
              <a:t>depolarization</a:t>
            </a:r>
            <a:r>
              <a:rPr lang="fr-CH" b="1" dirty="0"/>
              <a:t> </a:t>
            </a:r>
          </a:p>
          <a:p>
            <a:r>
              <a:rPr lang="fr-CH" b="1" u="sng" dirty="0"/>
              <a:t>-- </a:t>
            </a:r>
            <a:r>
              <a:rPr lang="fr-CH" b="1" u="sng" dirty="0" err="1"/>
              <a:t>can</a:t>
            </a:r>
            <a:r>
              <a:rPr lang="fr-CH" b="1" u="sng" dirty="0"/>
              <a:t> </a:t>
            </a:r>
            <a:r>
              <a:rPr lang="fr-CH" b="1" u="sng" dirty="0" err="1"/>
              <a:t>be</a:t>
            </a:r>
            <a:r>
              <a:rPr lang="fr-CH" b="1" u="sng" dirty="0"/>
              <a:t> </a:t>
            </a:r>
            <a:r>
              <a:rPr lang="fr-CH" b="1" u="sng" dirty="0" err="1"/>
              <a:t>different</a:t>
            </a:r>
            <a:r>
              <a:rPr lang="fr-CH" b="1" u="sng" dirty="0"/>
              <a:t> for e</a:t>
            </a:r>
            <a:r>
              <a:rPr lang="fr-CH" b="1" u="sng" baseline="30000" dirty="0"/>
              <a:t>+</a:t>
            </a:r>
            <a:r>
              <a:rPr lang="fr-CH" b="1" u="sng" dirty="0"/>
              <a:t> and e</a:t>
            </a:r>
            <a:r>
              <a:rPr lang="fr-CH" b="1" u="sng" baseline="30000" dirty="0"/>
              <a:t>-  </a:t>
            </a:r>
            <a:endParaRPr lang="fr-CH" b="1" u="sng" baseline="30000" dirty="0" smtClean="0"/>
          </a:p>
          <a:p>
            <a:r>
              <a:rPr lang="fr-CH" b="1" u="sng" dirty="0" smtClean="0">
                <a:solidFill>
                  <a:srgbClr val="FF0000"/>
                </a:solidFill>
              </a:rPr>
              <a:t>ESSENTIAL TO HAVE ALL RF IN ONE POINT  </a:t>
            </a:r>
            <a:endParaRPr lang="fr-CH" b="1" u="sng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26685" y="4935255"/>
            <a:ext cx="67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RF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3704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40" y="488617"/>
            <a:ext cx="11676019" cy="352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067" y="3789041"/>
            <a:ext cx="122576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the point-to-point </a:t>
            </a:r>
            <a:r>
              <a:rPr lang="fr-CH" sz="2400" dirty="0" err="1"/>
              <a:t>uncertainty</a:t>
            </a:r>
            <a:r>
              <a:rPr lang="fr-CH" sz="2400" dirty="0"/>
              <a:t> </a:t>
            </a:r>
            <a:r>
              <a:rPr lang="fr-CH" sz="2400" dirty="0" err="1"/>
              <a:t>dominates</a:t>
            </a:r>
            <a:r>
              <a:rPr lang="fr-CH" sz="2400" dirty="0"/>
              <a:t> the </a:t>
            </a:r>
            <a:r>
              <a:rPr lang="fr-CH" sz="2400" dirty="0" err="1"/>
              <a:t>physics</a:t>
            </a:r>
            <a:r>
              <a:rPr lang="fr-CH" sz="2400" dirty="0"/>
              <a:t> output. It </a:t>
            </a:r>
            <a:r>
              <a:rPr lang="fr-CH" sz="2400" dirty="0" err="1"/>
              <a:t>can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controlled</a:t>
            </a:r>
            <a:r>
              <a:rPr lang="fr-CH" sz="2400" dirty="0"/>
              <a:t> in </a:t>
            </a:r>
            <a:r>
              <a:rPr lang="fr-CH" sz="2400" dirty="0" err="1"/>
              <a:t>two</a:t>
            </a:r>
            <a:r>
              <a:rPr lang="fr-CH" sz="2400" dirty="0"/>
              <a:t> </a:t>
            </a:r>
            <a:r>
              <a:rPr lang="fr-CH" sz="2400" dirty="0" err="1"/>
              <a:t>ways</a:t>
            </a:r>
            <a:r>
              <a:rPr lang="fr-CH" sz="2400" dirty="0"/>
              <a:t> </a:t>
            </a:r>
            <a:br>
              <a:rPr lang="fr-CH" sz="2400" dirty="0"/>
            </a:br>
            <a:r>
              <a:rPr lang="fr-CH" sz="2400" dirty="0"/>
              <a:t>1. compare the </a:t>
            </a:r>
            <a:r>
              <a:rPr lang="fr-CH" sz="2400" dirty="0" err="1"/>
              <a:t>momentum</a:t>
            </a:r>
            <a:r>
              <a:rPr lang="fr-CH" sz="2400" dirty="0"/>
              <a:t> as </a:t>
            </a:r>
            <a:r>
              <a:rPr lang="fr-CH" sz="2400" dirty="0" err="1"/>
              <a:t>measured</a:t>
            </a:r>
            <a:r>
              <a:rPr lang="fr-CH" sz="2400" dirty="0"/>
              <a:t> </a:t>
            </a:r>
            <a:r>
              <a:rPr lang="fr-CH" sz="2400" dirty="0" err="1"/>
              <a:t>with</a:t>
            </a:r>
            <a:r>
              <a:rPr lang="fr-CH" sz="2400" dirty="0"/>
              <a:t> the </a:t>
            </a:r>
            <a:r>
              <a:rPr lang="fr-CH" sz="2400" dirty="0" err="1"/>
              <a:t>polarimter</a:t>
            </a:r>
            <a:r>
              <a:rPr lang="fr-CH" sz="2400" dirty="0"/>
              <a:t> </a:t>
            </a:r>
            <a:r>
              <a:rPr lang="fr-CH" sz="2400" dirty="0" err="1"/>
              <a:t>spectrometer</a:t>
            </a:r>
            <a:r>
              <a:rPr lang="fr-CH" sz="2400" dirty="0"/>
              <a:t> </a:t>
            </a:r>
            <a:r>
              <a:rPr lang="fr-CH" sz="2400" dirty="0" err="1"/>
              <a:t>between</a:t>
            </a:r>
            <a:r>
              <a:rPr lang="fr-CH" sz="2400" dirty="0"/>
              <a:t> </a:t>
            </a:r>
            <a:r>
              <a:rPr lang="fr-CH" sz="2400" dirty="0" err="1"/>
              <a:t>different</a:t>
            </a:r>
            <a:r>
              <a:rPr lang="fr-CH" sz="2400" dirty="0"/>
              <a:t> </a:t>
            </a:r>
          </a:p>
          <a:p>
            <a:r>
              <a:rPr lang="fr-CH" sz="2400" dirty="0" err="1"/>
              <a:t>energies</a:t>
            </a:r>
            <a:r>
              <a:rPr lang="fr-CH" sz="2400" dirty="0"/>
              <a:t> (</a:t>
            </a:r>
            <a:r>
              <a:rPr lang="fr-CH" sz="2400" dirty="0" err="1"/>
              <a:t>monitored</a:t>
            </a:r>
            <a:r>
              <a:rPr lang="fr-CH" sz="2400" dirty="0"/>
              <a:t> </a:t>
            </a:r>
            <a:r>
              <a:rPr lang="fr-CH" sz="2400" dirty="0" err="1"/>
              <a:t>constantly</a:t>
            </a:r>
            <a:r>
              <a:rPr lang="fr-CH" sz="2400" dirty="0"/>
              <a:t> at </a:t>
            </a:r>
            <a:r>
              <a:rPr lang="fr-CH" sz="2400" dirty="0" err="1"/>
              <a:t>each</a:t>
            </a:r>
            <a:r>
              <a:rPr lang="fr-CH" sz="2400" dirty="0"/>
              <a:t> </a:t>
            </a:r>
            <a:r>
              <a:rPr lang="fr-CH" sz="2400" dirty="0" err="1"/>
              <a:t>energy</a:t>
            </a:r>
            <a:r>
              <a:rPr lang="fr-CH" sz="2400" dirty="0"/>
              <a:t>) </a:t>
            </a:r>
            <a:br>
              <a:rPr lang="fr-CH" sz="2400" dirty="0"/>
            </a:br>
            <a:r>
              <a:rPr lang="fr-CH" sz="2400" dirty="0">
                <a:sym typeface="Wingdings" panose="05000000000000000000" pitchFamily="2" charset="2"/>
              </a:rPr>
              <a:t> </a:t>
            </a:r>
            <a:r>
              <a:rPr lang="fr-CH" sz="2400" dirty="0" err="1"/>
              <a:t>Magnet</a:t>
            </a:r>
            <a:r>
              <a:rPr lang="fr-CH" sz="2400" dirty="0"/>
              <a:t> must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very</a:t>
            </a:r>
            <a:r>
              <a:rPr lang="fr-CH" sz="2400" dirty="0"/>
              <a:t> </a:t>
            </a:r>
            <a:r>
              <a:rPr lang="fr-CH" sz="2400" dirty="0" err="1"/>
              <a:t>precisely</a:t>
            </a:r>
            <a:r>
              <a:rPr lang="fr-CH" sz="2400" dirty="0"/>
              <a:t> </a:t>
            </a:r>
            <a:r>
              <a:rPr lang="fr-CH" sz="2400" dirty="0" err="1"/>
              <a:t>monitored</a:t>
            </a:r>
            <a:r>
              <a:rPr lang="fr-CH" sz="2400" dirty="0"/>
              <a:t> (&lt;10-6) and </a:t>
            </a:r>
            <a:r>
              <a:rPr lang="fr-CH" sz="2400" dirty="0" err="1"/>
              <a:t>dedicated</a:t>
            </a:r>
            <a:r>
              <a:rPr lang="fr-CH" sz="2400" dirty="0"/>
              <a:t> monitoring of the main </a:t>
            </a:r>
            <a:r>
              <a:rPr lang="fr-CH" sz="2400" dirty="0" err="1"/>
              <a:t>beam</a:t>
            </a:r>
            <a:r>
              <a:rPr lang="fr-CH" sz="2400" dirty="0"/>
              <a:t> </a:t>
            </a:r>
            <a:r>
              <a:rPr lang="fr-CH" sz="2400" dirty="0" err="1"/>
              <a:t>after</a:t>
            </a:r>
            <a:r>
              <a:rPr lang="fr-CH" sz="2400" dirty="0"/>
              <a:t> the collision and </a:t>
            </a:r>
            <a:r>
              <a:rPr lang="fr-CH" sz="2400" dirty="0" err="1"/>
              <a:t>magnet</a:t>
            </a:r>
            <a:r>
              <a:rPr lang="fr-CH" sz="2400" dirty="0"/>
              <a:t> </a:t>
            </a:r>
            <a:r>
              <a:rPr lang="fr-CH" sz="2400" dirty="0" err="1"/>
              <a:t>should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discussed</a:t>
            </a:r>
            <a:r>
              <a:rPr lang="fr-CH" sz="2400" dirty="0"/>
              <a:t>. </a:t>
            </a:r>
          </a:p>
          <a:p>
            <a:pPr marL="380990" indent="-380990">
              <a:buFont typeface="Wingdings"/>
              <a:buChar char="è"/>
            </a:pPr>
            <a:r>
              <a:rPr lang="fr-CH" sz="2400" dirty="0" err="1">
                <a:sym typeface="Wingdings" panose="05000000000000000000" pitchFamily="2" charset="2"/>
              </a:rPr>
              <a:t>this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requires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dedicated</a:t>
            </a:r>
            <a:r>
              <a:rPr lang="fr-CH" sz="2400" dirty="0">
                <a:sym typeface="Wingdings" panose="05000000000000000000" pitchFamily="2" charset="2"/>
              </a:rPr>
              <a:t> design of </a:t>
            </a:r>
            <a:r>
              <a:rPr lang="fr-CH" sz="2400" dirty="0" err="1">
                <a:sym typeface="Wingdings" panose="05000000000000000000" pitchFamily="2" charset="2"/>
              </a:rPr>
              <a:t>polarimeter</a:t>
            </a:r>
            <a:endParaRPr lang="fr-CH" sz="2400" dirty="0">
              <a:sym typeface="Wingdings" panose="05000000000000000000" pitchFamily="2" charset="2"/>
            </a:endParaRPr>
          </a:p>
          <a:p>
            <a:r>
              <a:rPr lang="fr-CH" sz="2400" dirty="0">
                <a:sym typeface="Wingdings" panose="05000000000000000000" pitchFamily="2" charset="2"/>
              </a:rPr>
              <a:t>2. use the </a:t>
            </a:r>
            <a:r>
              <a:rPr lang="fr-CH" sz="2400" dirty="0" err="1">
                <a:sym typeface="Wingdings" panose="05000000000000000000" pitchFamily="2" charset="2"/>
              </a:rPr>
              <a:t>e+e</a:t>
            </a:r>
            <a:r>
              <a:rPr lang="fr-CH" sz="2400" dirty="0">
                <a:sym typeface="Wingdings" panose="05000000000000000000" pitchFamily="2" charset="2"/>
              </a:rPr>
              <a:t>-  </a:t>
            </a:r>
            <a:r>
              <a:rPr lang="fr-CH" sz="2400" dirty="0">
                <a:sym typeface="Symbol"/>
              </a:rPr>
              <a:t>+- </a:t>
            </a:r>
            <a:r>
              <a:rPr lang="fr-CH" sz="2400" dirty="0" err="1">
                <a:sym typeface="Symbol"/>
              </a:rPr>
              <a:t>events</a:t>
            </a:r>
            <a:r>
              <a:rPr lang="fr-CH" sz="2400" dirty="0">
                <a:sym typeface="Symbol"/>
              </a:rPr>
              <a:t> in the detectors to </a:t>
            </a:r>
            <a:r>
              <a:rPr lang="fr-CH" sz="2400" dirty="0" err="1">
                <a:sym typeface="Symbol"/>
              </a:rPr>
              <a:t>measure</a:t>
            </a:r>
            <a:r>
              <a:rPr lang="fr-CH" sz="2400" dirty="0">
                <a:sym typeface="Symbol"/>
              </a:rPr>
              <a:t> ECM for </a:t>
            </a:r>
            <a:r>
              <a:rPr lang="fr-CH" sz="2400" dirty="0" err="1">
                <a:sym typeface="Symbol"/>
              </a:rPr>
              <a:t>each</a:t>
            </a:r>
            <a:r>
              <a:rPr lang="fr-CH" sz="2400" dirty="0">
                <a:sym typeface="Symbol"/>
              </a:rPr>
              <a:t> of the </a:t>
            </a:r>
            <a:r>
              <a:rPr lang="fr-CH" sz="2400" dirty="0" err="1">
                <a:sym typeface="Symbol"/>
              </a:rPr>
              <a:t>energies</a:t>
            </a:r>
            <a:r>
              <a:rPr lang="fr-CH" sz="2400" dirty="0">
                <a:sym typeface="Symbol"/>
              </a:rPr>
              <a:t>. </a:t>
            </a:r>
            <a:endParaRPr lang="en-GB" sz="2400" dirty="0">
              <a:sym typeface="Symbol"/>
            </a:endParaRPr>
          </a:p>
          <a:p>
            <a:r>
              <a:rPr lang="fr-CH" sz="2400" dirty="0">
                <a:sym typeface="Wingdings" panose="05000000000000000000" pitchFamily="2" charset="2"/>
              </a:rPr>
              <a:t> monitor </a:t>
            </a:r>
            <a:r>
              <a:rPr lang="fr-CH" sz="2400" dirty="0" err="1">
                <a:sym typeface="Wingdings" panose="05000000000000000000" pitchFamily="2" charset="2"/>
              </a:rPr>
              <a:t>experimental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magnet</a:t>
            </a:r>
            <a:r>
              <a:rPr lang="fr-CH" sz="2400" dirty="0">
                <a:sym typeface="Wingdings" panose="05000000000000000000" pitchFamily="2" charset="2"/>
              </a:rPr>
              <a:t> to (&lt;10-6) </a:t>
            </a:r>
            <a:r>
              <a:rPr lang="fr-CH" sz="2400" dirty="0" err="1">
                <a:sym typeface="Wingdings" panose="05000000000000000000" pitchFamily="2" charset="2"/>
              </a:rPr>
              <a:t>precision</a:t>
            </a:r>
            <a:r>
              <a:rPr lang="fr-CH" sz="2400" dirty="0">
                <a:sym typeface="Wingdings" panose="05000000000000000000" pitchFamily="2" charset="2"/>
              </a:rPr>
              <a:t> + QED issues etc.. </a:t>
            </a:r>
            <a:endParaRPr lang="fr-CH" sz="2400" dirty="0">
              <a:sym typeface="Symbo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/>
            <a:r>
              <a:rPr lang="fr-FR" sz="2400" b="1" dirty="0" err="1" smtClean="0"/>
              <a:t>Assigning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energy</a:t>
            </a:r>
            <a:r>
              <a:rPr lang="fr-FR" sz="2400" b="1" dirty="0" smtClean="0"/>
              <a:t> shift </a:t>
            </a:r>
            <a:r>
              <a:rPr lang="fr-FR" sz="2400" b="1" dirty="0" err="1" smtClean="0"/>
              <a:t>errors</a:t>
            </a:r>
            <a:r>
              <a:rPr lang="fr-FR" sz="2400" b="1" dirty="0" smtClean="0"/>
              <a:t> to </a:t>
            </a:r>
            <a:r>
              <a:rPr lang="fr-FR" sz="2400" b="1" dirty="0" err="1" smtClean="0"/>
              <a:t>absolute</a:t>
            </a:r>
            <a:r>
              <a:rPr lang="fr-FR" sz="2400" b="1" dirty="0" smtClean="0"/>
              <a:t> or point to point (</a:t>
            </a:r>
            <a:r>
              <a:rPr lang="fr-FR" sz="2400" b="1" dirty="0" err="1" smtClean="0"/>
              <a:t>recap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from</a:t>
            </a:r>
            <a:r>
              <a:rPr lang="fr-FR" sz="2400" b="1" dirty="0" smtClean="0"/>
              <a:t> </a:t>
            </a:r>
            <a:r>
              <a:rPr lang="en-US" altLang="en-US" sz="2400" b="1" dirty="0" smtClean="0">
                <a:latin typeface="Arial" charset="0"/>
                <a:cs typeface="Arial" charset="0"/>
              </a:rPr>
              <a:t>arXiv:1909.12245)</a:t>
            </a:r>
            <a:endParaRPr lang="en-US" altLang="en-US" sz="24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3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50" y="342588"/>
            <a:ext cx="8192023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Assigning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energy</a:t>
            </a:r>
            <a:r>
              <a:rPr lang="fr-FR" sz="2400" b="1" dirty="0" smtClean="0"/>
              <a:t> shift </a:t>
            </a:r>
            <a:r>
              <a:rPr lang="fr-FR" sz="2400" b="1" dirty="0" err="1" smtClean="0"/>
              <a:t>errors</a:t>
            </a:r>
            <a:r>
              <a:rPr lang="fr-FR" sz="2400" b="1" dirty="0" smtClean="0"/>
              <a:t> to </a:t>
            </a:r>
            <a:r>
              <a:rPr lang="fr-FR" sz="2400" b="1" dirty="0" err="1" smtClean="0"/>
              <a:t>absolute</a:t>
            </a:r>
            <a:r>
              <a:rPr lang="fr-FR" sz="2400" b="1" dirty="0" smtClean="0"/>
              <a:t> or point to point</a:t>
            </a:r>
            <a:endParaRPr lang="fr-FR" sz="24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857" y="1223442"/>
            <a:ext cx="5901508" cy="388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9394816" y="1445872"/>
            <a:ext cx="162541" cy="18251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10837397" y="4090951"/>
            <a:ext cx="162541" cy="18251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7820716" y="4155664"/>
            <a:ext cx="162541" cy="18251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325676" y="1240076"/>
            <a:ext cx="569934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For the Z  line-</a:t>
            </a:r>
            <a:r>
              <a:rPr lang="fr-FR" b="1" dirty="0" err="1" smtClean="0"/>
              <a:t>shape</a:t>
            </a:r>
            <a:r>
              <a:rPr lang="fr-FR" b="1" dirty="0" smtClean="0"/>
              <a:t> </a:t>
            </a:r>
            <a:r>
              <a:rPr lang="fr-FR" b="1" dirty="0" err="1" smtClean="0"/>
              <a:t>measurement</a:t>
            </a:r>
            <a:r>
              <a:rPr lang="fr-FR" b="1" dirty="0" smtClean="0"/>
              <a:t> (and for </a:t>
            </a:r>
            <a:r>
              <a:rPr lang="fr-FR" b="1" dirty="0" err="1" smtClean="0"/>
              <a:t>asymmetries</a:t>
            </a:r>
            <a:r>
              <a:rPr lang="fr-FR" b="1" dirty="0" smtClean="0"/>
              <a:t>)</a:t>
            </a:r>
          </a:p>
          <a:p>
            <a:r>
              <a:rPr lang="fr-FR" b="1" dirty="0" smtClean="0"/>
              <a:t>the point-to-point </a:t>
            </a:r>
            <a:r>
              <a:rPr lang="fr-FR" b="1" dirty="0" err="1" smtClean="0"/>
              <a:t>errors</a:t>
            </a:r>
            <a:r>
              <a:rPr lang="fr-FR" b="1" dirty="0" smtClean="0"/>
              <a:t> </a:t>
            </a:r>
            <a:r>
              <a:rPr lang="fr-FR" b="1" dirty="0" err="1" smtClean="0"/>
              <a:t>dominate</a:t>
            </a:r>
            <a:r>
              <a:rPr lang="fr-FR" b="1" dirty="0" smtClean="0"/>
              <a:t>. </a:t>
            </a:r>
          </a:p>
          <a:p>
            <a:endParaRPr lang="fr-FR" dirty="0"/>
          </a:p>
          <a:p>
            <a:r>
              <a:rPr lang="fr-FR" b="1" dirty="0" smtClean="0"/>
              <a:t>The </a:t>
            </a:r>
            <a:r>
              <a:rPr lang="fr-FR" b="1" dirty="0" err="1" smtClean="0"/>
              <a:t>above</a:t>
            </a:r>
            <a:r>
              <a:rPr lang="fr-FR" b="1" dirty="0" smtClean="0"/>
              <a:t> </a:t>
            </a:r>
            <a:r>
              <a:rPr lang="fr-FR" b="1" dirty="0" err="1" smtClean="0"/>
              <a:t>error</a:t>
            </a:r>
            <a:r>
              <a:rPr lang="fr-FR" b="1" dirty="0" smtClean="0"/>
              <a:t> </a:t>
            </a:r>
            <a:r>
              <a:rPr lang="fr-FR" b="1" dirty="0" err="1" smtClean="0"/>
              <a:t>estimates</a:t>
            </a:r>
            <a:r>
              <a:rPr lang="fr-FR" b="1" dirty="0" smtClean="0"/>
              <a:t> O(20 </a:t>
            </a:r>
            <a:r>
              <a:rPr lang="fr-FR" b="1" dirty="0" err="1" smtClean="0"/>
              <a:t>keV</a:t>
            </a:r>
            <a:r>
              <a:rPr lang="fr-FR" b="1" dirty="0" smtClean="0"/>
              <a:t>) are </a:t>
            </a:r>
            <a:r>
              <a:rPr lang="fr-FR" b="1" dirty="0" err="1" smtClean="0"/>
              <a:t>really</a:t>
            </a:r>
            <a:r>
              <a:rPr lang="fr-FR" b="1" dirty="0" smtClean="0"/>
              <a:t> applicable for the </a:t>
            </a:r>
            <a:r>
              <a:rPr lang="fr-FR" b="1" dirty="0" err="1" smtClean="0"/>
              <a:t>Absolute</a:t>
            </a:r>
            <a:r>
              <a:rPr lang="fr-FR" b="1" dirty="0" smtClean="0"/>
              <a:t> </a:t>
            </a:r>
            <a:r>
              <a:rPr lang="fr-FR" b="1" dirty="0" err="1" smtClean="0"/>
              <a:t>Scale</a:t>
            </a:r>
            <a:r>
              <a:rPr lang="fr-FR" b="1" dirty="0" smtClean="0"/>
              <a:t> </a:t>
            </a:r>
            <a:r>
              <a:rPr lang="fr-FR" b="1" dirty="0" err="1"/>
              <a:t>U</a:t>
            </a:r>
            <a:r>
              <a:rPr lang="fr-FR" b="1" dirty="0" err="1" smtClean="0"/>
              <a:t>ncertainty</a:t>
            </a:r>
            <a:r>
              <a:rPr lang="fr-FR" b="1" dirty="0" smtClean="0"/>
              <a:t>. (in addition to </a:t>
            </a:r>
            <a:r>
              <a:rPr lang="fr-FR" b="1" dirty="0" err="1" smtClean="0"/>
              <a:t>error</a:t>
            </a:r>
            <a:r>
              <a:rPr lang="fr-FR" b="1" dirty="0" smtClean="0"/>
              <a:t> in </a:t>
            </a:r>
            <a:br>
              <a:rPr lang="fr-FR" b="1" dirty="0" smtClean="0"/>
            </a:br>
            <a:r>
              <a:rPr lang="fr-FR" b="1" dirty="0" smtClean="0"/>
              <a:t>RDP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b="1" dirty="0" err="1" smtClean="0">
                <a:sym typeface="Wingdings" panose="05000000000000000000" pitchFamily="2" charset="2"/>
              </a:rPr>
              <a:t>Ebeam</a:t>
            </a:r>
            <a:r>
              <a:rPr lang="en-US" b="1" dirty="0" smtClean="0">
                <a:sym typeface="Wingdings" panose="05000000000000000000" pitchFamily="2" charset="2"/>
              </a:rPr>
              <a:t>, for which this analysis need to be done too)</a:t>
            </a:r>
            <a:endParaRPr lang="fr-FR" b="1" dirty="0" smtClean="0"/>
          </a:p>
          <a:p>
            <a:endParaRPr lang="fr-FR" b="1" dirty="0"/>
          </a:p>
          <a:p>
            <a:r>
              <a:rPr lang="fr-FR" b="1" dirty="0" smtClean="0">
                <a:solidFill>
                  <a:srgbClr val="00B050"/>
                </a:solidFill>
              </a:rPr>
              <a:t> The point to point </a:t>
            </a:r>
            <a:r>
              <a:rPr lang="fr-FR" b="1" dirty="0" err="1" smtClean="0">
                <a:solidFill>
                  <a:srgbClr val="00B050"/>
                </a:solidFill>
              </a:rPr>
              <a:t>errors</a:t>
            </a:r>
            <a:r>
              <a:rPr lang="fr-FR" b="1" dirty="0" smtClean="0">
                <a:solidFill>
                  <a:srgbClr val="00B050"/>
                </a:solidFill>
              </a:rPr>
              <a:t> are </a:t>
            </a:r>
            <a:r>
              <a:rPr lang="fr-FR" b="1" dirty="0" err="1" smtClean="0">
                <a:solidFill>
                  <a:srgbClr val="00B050"/>
                </a:solidFill>
              </a:rPr>
              <a:t>normally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much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smaller</a:t>
            </a:r>
            <a:r>
              <a:rPr lang="fr-FR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fr-FR" dirty="0" smtClean="0"/>
              <a:t/>
            </a:r>
            <a:br>
              <a:rPr lang="fr-FR" dirty="0" smtClean="0"/>
            </a:br>
            <a:r>
              <a:rPr lang="en-CH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keep</a:t>
            </a:r>
            <a:r>
              <a:rPr lang="fr-FR" sz="2000" b="1" dirty="0" smtClean="0">
                <a:solidFill>
                  <a:srgbClr val="FF0000"/>
                </a:solidFill>
              </a:rPr>
              <a:t> the running conditions and calibration </a:t>
            </a:r>
            <a:r>
              <a:rPr lang="fr-FR" sz="2000" b="1" dirty="0" err="1" smtClean="0">
                <a:solidFill>
                  <a:srgbClr val="FF0000"/>
                </a:solidFill>
              </a:rPr>
              <a:t>methods</a:t>
            </a:r>
            <a:r>
              <a:rPr lang="fr-FR" sz="2000" b="1" dirty="0" smtClean="0">
                <a:solidFill>
                  <a:srgbClr val="FF0000"/>
                </a:solidFill>
              </a:rPr>
              <a:t> IDENTICAL (as </a:t>
            </a:r>
            <a:r>
              <a:rPr lang="fr-FR" sz="2000" b="1" dirty="0" err="1" smtClean="0">
                <a:solidFill>
                  <a:srgbClr val="FF0000"/>
                </a:solidFill>
              </a:rPr>
              <a:t>much</a:t>
            </a:r>
            <a:r>
              <a:rPr lang="fr-FR" sz="2000" b="1" dirty="0" smtClean="0">
                <a:solidFill>
                  <a:srgbClr val="FF0000"/>
                </a:solidFill>
              </a:rPr>
              <a:t> as possible) </a:t>
            </a:r>
          </a:p>
          <a:p>
            <a:r>
              <a:rPr lang="fr-FR" sz="2000" b="1" dirty="0" smtClean="0">
                <a:solidFill>
                  <a:srgbClr val="FF0000"/>
                </a:solidFill>
              </a:rPr>
              <a:t>for the (</a:t>
            </a:r>
            <a:r>
              <a:rPr lang="fr-FR" sz="2000" b="1" dirty="0" err="1" smtClean="0">
                <a:solidFill>
                  <a:srgbClr val="FF0000"/>
                </a:solidFill>
              </a:rPr>
              <a:t>typically</a:t>
            </a:r>
            <a:r>
              <a:rPr lang="fr-FR" sz="2000" b="1" dirty="0" smtClean="0">
                <a:solidFill>
                  <a:srgbClr val="FF0000"/>
                </a:solidFill>
              </a:rPr>
              <a:t> 3 or 3 groups) of data </a:t>
            </a:r>
            <a:r>
              <a:rPr lang="fr-FR" sz="2000" b="1" dirty="0" err="1" smtClean="0">
                <a:solidFill>
                  <a:srgbClr val="FF0000"/>
                </a:solidFill>
              </a:rPr>
              <a:t>taken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2000" b="1" dirty="0" err="1" smtClean="0">
                <a:solidFill>
                  <a:srgbClr val="FF0000"/>
                </a:solidFill>
              </a:rPr>
              <a:t>below</a:t>
            </a:r>
            <a:r>
              <a:rPr lang="fr-FR" sz="2000" b="1" dirty="0" smtClean="0">
                <a:solidFill>
                  <a:srgbClr val="FF0000"/>
                </a:solidFill>
              </a:rPr>
              <a:t> at and </a:t>
            </a:r>
            <a:r>
              <a:rPr lang="fr-FR" sz="2000" b="1" dirty="0" err="1" smtClean="0">
                <a:solidFill>
                  <a:srgbClr val="FF0000"/>
                </a:solidFill>
              </a:rPr>
              <a:t>above</a:t>
            </a:r>
            <a:r>
              <a:rPr lang="fr-FR" sz="2000" b="1" dirty="0" smtClean="0">
                <a:solidFill>
                  <a:srgbClr val="FF0000"/>
                </a:solidFill>
              </a:rPr>
              <a:t> the Z </a:t>
            </a:r>
            <a:r>
              <a:rPr lang="fr-FR" sz="2000" b="1" dirty="0" err="1" smtClean="0">
                <a:solidFill>
                  <a:srgbClr val="FF0000"/>
                </a:solidFill>
              </a:rPr>
              <a:t>peak</a:t>
            </a:r>
            <a:r>
              <a:rPr lang="fr-FR" sz="2000" b="1" dirty="0" smtClean="0">
                <a:solidFill>
                  <a:srgbClr val="FF0000"/>
                </a:solidFill>
              </a:rPr>
              <a:t> (88,91,94 </a:t>
            </a:r>
            <a:r>
              <a:rPr lang="fr-FR" sz="2000" b="1" dirty="0" err="1" smtClean="0">
                <a:solidFill>
                  <a:srgbClr val="FF0000"/>
                </a:solidFill>
              </a:rPr>
              <a:t>GeV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E</a:t>
            </a:r>
            <a:r>
              <a:rPr lang="fr-FR" sz="2000" b="1" baseline="-25000" dirty="0" err="1" smtClean="0">
                <a:solidFill>
                  <a:srgbClr val="FF0000"/>
                </a:solidFill>
              </a:rPr>
              <a:t>cm</a:t>
            </a:r>
            <a:r>
              <a:rPr lang="fr-FR" sz="2000" b="1" dirty="0" smtClean="0">
                <a:solidFill>
                  <a:srgbClr val="FF0000"/>
                </a:solidFill>
              </a:rPr>
              <a:t>)</a:t>
            </a:r>
          </a:p>
          <a:p>
            <a:endParaRPr lang="fr-FR" dirty="0"/>
          </a:p>
          <a:p>
            <a:r>
              <a:rPr lang="fr-FR" dirty="0" err="1" smtClean="0"/>
              <a:t>Typically</a:t>
            </a:r>
            <a:r>
              <a:rPr lang="fr-FR" dirty="0"/>
              <a:t>:</a:t>
            </a:r>
            <a:endParaRPr lang="fr-FR" dirty="0" smtClean="0"/>
          </a:p>
          <a:p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errors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point-to-point</a:t>
            </a:r>
          </a:p>
          <a:p>
            <a:r>
              <a:rPr lang="en-US" dirty="0">
                <a:sym typeface="Wingdings" panose="05000000000000000000" pitchFamily="2" charset="2"/>
              </a:rPr>
              <a:t>M</a:t>
            </a:r>
            <a:r>
              <a:rPr lang="en-US" dirty="0" smtClean="0">
                <a:sym typeface="Wingdings" panose="05000000000000000000" pitchFamily="2" charset="2"/>
              </a:rPr>
              <a:t>ethod uncertainties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absolute scale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91860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5481" y="0"/>
            <a:ext cx="7028463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Conclusions : </a:t>
            </a:r>
            <a:r>
              <a:rPr lang="fr-FR" sz="3200" b="1" dirty="0" err="1" smtClean="0"/>
              <a:t>progress</a:t>
            </a:r>
            <a:r>
              <a:rPr lang="fr-FR" sz="3200" b="1" dirty="0" smtClean="0"/>
              <a:t>, and </a:t>
            </a:r>
            <a:r>
              <a:rPr lang="fr-FR" sz="3200" b="1" dirty="0" err="1" smtClean="0"/>
              <a:t>way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forward</a:t>
            </a:r>
            <a:endParaRPr lang="fr-FR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0416" y="662489"/>
            <a:ext cx="11887200" cy="6278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outlined</a:t>
            </a:r>
            <a:r>
              <a:rPr lang="fr-FR" dirty="0" smtClean="0"/>
              <a:t> the main </a:t>
            </a:r>
            <a:r>
              <a:rPr lang="fr-FR" dirty="0" err="1" smtClean="0"/>
              <a:t>methods</a:t>
            </a:r>
            <a:r>
              <a:rPr lang="fr-FR" dirty="0" smtClean="0"/>
              <a:t> and excellent </a:t>
            </a:r>
            <a:r>
              <a:rPr lang="fr-FR" dirty="0" err="1" smtClean="0"/>
              <a:t>potential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r>
              <a:rPr lang="fr-FR" dirty="0" smtClean="0"/>
              <a:t> for the control of </a:t>
            </a:r>
            <a:r>
              <a:rPr lang="fr-FR" dirty="0" err="1" smtClean="0"/>
              <a:t>energy</a:t>
            </a:r>
            <a:r>
              <a:rPr lang="fr-FR" dirty="0" smtClean="0"/>
              <a:t> shifts </a:t>
            </a:r>
          </a:p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 to </a:t>
            </a:r>
            <a:r>
              <a:rPr lang="fr-FR" dirty="0" err="1" smtClean="0"/>
              <a:t>give</a:t>
            </a:r>
            <a:r>
              <a:rPr lang="fr-FR" dirty="0" smtClean="0"/>
              <a:t> new </a:t>
            </a:r>
            <a:r>
              <a:rPr lang="fr-FR" dirty="0" err="1" smtClean="0"/>
              <a:t>estimates</a:t>
            </a:r>
            <a:r>
              <a:rPr lang="fr-FR" dirty="0" smtClean="0"/>
              <a:t> but </a:t>
            </a:r>
            <a:r>
              <a:rPr lang="fr-FR" dirty="0" err="1" smtClean="0"/>
              <a:t>aim</a:t>
            </a:r>
            <a:r>
              <a:rPr lang="fr-FR" dirty="0" smtClean="0"/>
              <a:t> to </a:t>
            </a:r>
            <a:r>
              <a:rPr lang="fr-FR" dirty="0" err="1" smtClean="0"/>
              <a:t>give</a:t>
            </a:r>
            <a:r>
              <a:rPr lang="fr-FR" dirty="0" smtClean="0"/>
              <a:t> new values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significant</a:t>
            </a:r>
            <a:r>
              <a:rPr lang="fr-FR" dirty="0" smtClean="0"/>
              <a:t> </a:t>
            </a:r>
            <a:r>
              <a:rPr lang="fr-FR" dirty="0" err="1" smtClean="0"/>
              <a:t>improvements</a:t>
            </a:r>
            <a:r>
              <a:rPr lang="fr-FR" dirty="0" smtClean="0"/>
              <a:t> for the </a:t>
            </a:r>
            <a:r>
              <a:rPr lang="fr-FR" dirty="0" err="1"/>
              <a:t>F</a:t>
            </a:r>
            <a:r>
              <a:rPr lang="fr-FR" dirty="0" err="1" smtClean="0"/>
              <a:t>easibility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 report.</a:t>
            </a:r>
          </a:p>
          <a:p>
            <a:r>
              <a:rPr lang="fr-FR" sz="2400" b="1" dirty="0" smtClean="0">
                <a:solidFill>
                  <a:srgbClr val="C00000"/>
                </a:solidFill>
              </a:rPr>
              <a:t>Progress </a:t>
            </a:r>
            <a:r>
              <a:rPr lang="fr-FR" sz="2400" b="1" dirty="0" err="1" smtClean="0">
                <a:solidFill>
                  <a:srgbClr val="C00000"/>
                </a:solidFill>
              </a:rPr>
              <a:t>is</a:t>
            </a:r>
            <a:r>
              <a:rPr lang="fr-FR" sz="2400" b="1" dirty="0" smtClean="0">
                <a:solidFill>
                  <a:srgbClr val="C00000"/>
                </a:solidFill>
              </a:rPr>
              <a:t> </a:t>
            </a:r>
            <a:r>
              <a:rPr lang="fr-FR" sz="2400" b="1" dirty="0" err="1" smtClean="0">
                <a:solidFill>
                  <a:srgbClr val="C00000"/>
                </a:solidFill>
              </a:rPr>
              <a:t>ongoing</a:t>
            </a:r>
            <a:endParaRPr lang="fr-FR" sz="2400" b="1" dirty="0" smtClean="0">
              <a:solidFill>
                <a:srgbClr val="C00000"/>
              </a:solidFill>
            </a:endParaRPr>
          </a:p>
          <a:p>
            <a:r>
              <a:rPr lang="fr-FR" b="1" dirty="0" smtClean="0"/>
              <a:t>ENERGY LOSSES</a:t>
            </a:r>
            <a:endParaRPr lang="fr-FR" b="1" dirty="0"/>
          </a:p>
          <a:p>
            <a:r>
              <a:rPr lang="fr-FR" dirty="0" smtClean="0"/>
              <a:t>-- the </a:t>
            </a:r>
            <a:r>
              <a:rPr lang="fr-FR" dirty="0" err="1" smtClean="0"/>
              <a:t>boost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in the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basically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of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 at </a:t>
            </a:r>
            <a:r>
              <a:rPr lang="fr-FR" dirty="0" err="1" smtClean="0"/>
              <a:t>keV</a:t>
            </a:r>
            <a:r>
              <a:rPr lang="fr-FR" dirty="0" smtClean="0"/>
              <a:t> </a:t>
            </a:r>
            <a:r>
              <a:rPr lang="fr-FR" dirty="0" err="1" smtClean="0"/>
              <a:t>levels</a:t>
            </a:r>
            <a:r>
              <a:rPr lang="fr-FR" dirty="0" smtClean="0"/>
              <a:t> on </a:t>
            </a:r>
            <a:r>
              <a:rPr lang="fr-FR" dirty="0" err="1" smtClean="0"/>
              <a:t>daily</a:t>
            </a:r>
            <a:r>
              <a:rPr lang="fr-FR" dirty="0" smtClean="0"/>
              <a:t>                   basis. </a:t>
            </a:r>
            <a:r>
              <a:rPr lang="fr-FR" dirty="0" err="1" smtClean="0"/>
              <a:t>Uncertainty</a:t>
            </a:r>
            <a:r>
              <a:rPr lang="fr-FR" dirty="0" smtClean="0"/>
              <a:t> </a:t>
            </a:r>
            <a:r>
              <a:rPr lang="fr-FR" dirty="0" err="1" smtClean="0"/>
              <a:t>anlysis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made </a:t>
            </a:r>
            <a:r>
              <a:rPr lang="en-US" dirty="0" smtClean="0"/>
              <a:t>including </a:t>
            </a:r>
            <a:r>
              <a:rPr lang="fr-FR" dirty="0" smtClean="0"/>
              <a:t>impact of </a:t>
            </a:r>
            <a:r>
              <a:rPr lang="fr-FR" dirty="0" err="1" smtClean="0"/>
              <a:t>beamstrahlung</a:t>
            </a:r>
            <a:r>
              <a:rPr lang="fr-FR" dirty="0" smtClean="0"/>
              <a:t>. 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b="1" dirty="0" err="1" smtClean="0">
                <a:solidFill>
                  <a:srgbClr val="C00000"/>
                </a:solidFill>
              </a:rPr>
              <a:t>Alignment</a:t>
            </a:r>
            <a:r>
              <a:rPr lang="fr-FR" b="1" dirty="0" smtClean="0">
                <a:solidFill>
                  <a:srgbClr val="C00000"/>
                </a:solidFill>
              </a:rPr>
              <a:t> of </a:t>
            </a:r>
            <a:r>
              <a:rPr lang="fr-FR" b="1" dirty="0" err="1" smtClean="0">
                <a:solidFill>
                  <a:srgbClr val="C00000"/>
                </a:solidFill>
              </a:rPr>
              <a:t>inner</a:t>
            </a:r>
            <a:r>
              <a:rPr lang="fr-FR" b="1" dirty="0" smtClean="0">
                <a:solidFill>
                  <a:srgbClr val="C00000"/>
                </a:solidFill>
              </a:rPr>
              <a:t> vs </a:t>
            </a:r>
            <a:r>
              <a:rPr lang="fr-FR" b="1" dirty="0" err="1" smtClean="0">
                <a:solidFill>
                  <a:srgbClr val="C00000"/>
                </a:solidFill>
              </a:rPr>
              <a:t>outer</a:t>
            </a:r>
            <a:r>
              <a:rPr lang="fr-FR" b="1" dirty="0" smtClean="0">
                <a:solidFill>
                  <a:srgbClr val="C00000"/>
                </a:solidFill>
              </a:rPr>
              <a:t> central detector to </a:t>
            </a:r>
            <a:r>
              <a:rPr lang="en-CH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</a:t>
            </a:r>
            <a:r>
              <a:rPr lang="fr-FR" b="1" dirty="0" smtClean="0">
                <a:solidFill>
                  <a:srgbClr val="C00000"/>
                </a:solidFill>
              </a:rPr>
              <a:t>0.1 microns </a:t>
            </a:r>
            <a:r>
              <a:rPr lang="fr-FR" b="1" dirty="0" err="1" smtClean="0">
                <a:solidFill>
                  <a:srgbClr val="C00000"/>
                </a:solidFill>
              </a:rPr>
              <a:t>is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required</a:t>
            </a:r>
            <a:r>
              <a:rPr lang="fr-FR" b="1" dirty="0" smtClean="0">
                <a:solidFill>
                  <a:srgbClr val="C00000"/>
                </a:solidFill>
              </a:rPr>
              <a:t> for 4 </a:t>
            </a:r>
            <a:r>
              <a:rPr lang="fr-FR" b="1" dirty="0" err="1" smtClean="0">
                <a:solidFill>
                  <a:srgbClr val="C00000"/>
                </a:solidFill>
              </a:rPr>
              <a:t>keV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boost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measurement</a:t>
            </a:r>
            <a:r>
              <a:rPr lang="fr-FR" b="1" dirty="0" smtClean="0">
                <a:solidFill>
                  <a:srgbClr val="C00000"/>
                </a:solidFill>
              </a:rPr>
              <a:t>. </a:t>
            </a:r>
            <a:r>
              <a:rPr lang="fr-FR" b="1" dirty="0" err="1" smtClean="0">
                <a:solidFill>
                  <a:srgbClr val="C00000"/>
                </a:solidFill>
              </a:rPr>
              <a:t>dimuons</a:t>
            </a:r>
            <a:r>
              <a:rPr lang="fr-FR" b="1" dirty="0" smtClean="0">
                <a:solidFill>
                  <a:srgbClr val="C00000"/>
                </a:solidFill>
              </a:rPr>
              <a:t>? </a:t>
            </a:r>
            <a:r>
              <a:rPr lang="fr-FR" b="1" dirty="0" err="1" smtClean="0">
                <a:solidFill>
                  <a:srgbClr val="C00000"/>
                </a:solidFill>
              </a:rPr>
              <a:t>Cosmics</a:t>
            </a:r>
            <a:r>
              <a:rPr lang="fr-FR" b="1" dirty="0" smtClean="0">
                <a:solidFill>
                  <a:srgbClr val="C00000"/>
                </a:solidFill>
              </a:rPr>
              <a:t>?</a:t>
            </a:r>
            <a:endParaRPr lang="fr-FR" b="1" dirty="0" smtClean="0">
              <a:solidFill>
                <a:srgbClr val="C00000"/>
              </a:solidFill>
            </a:endParaRPr>
          </a:p>
          <a:p>
            <a:endParaRPr lang="fr-FR" dirty="0"/>
          </a:p>
          <a:p>
            <a:r>
              <a:rPr lang="fr-FR" b="1" dirty="0" smtClean="0"/>
              <a:t>Collision offsets x OSVD</a:t>
            </a:r>
            <a:endParaRPr lang="fr-FR" b="1" dirty="0"/>
          </a:p>
          <a:p>
            <a:r>
              <a:rPr lang="fr-FR" dirty="0" smtClean="0"/>
              <a:t>-- vernier scans and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deflection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collision offsets and IP dispersion </a:t>
            </a:r>
            <a:r>
              <a:rPr lang="fr-FR" dirty="0" err="1" smtClean="0"/>
              <a:t>measurements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   at 20 </a:t>
            </a:r>
            <a:r>
              <a:rPr lang="fr-FR" dirty="0" err="1" smtClean="0"/>
              <a:t>keV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every</a:t>
            </a:r>
            <a:r>
              <a:rPr lang="fr-FR" dirty="0" smtClean="0"/>
              <a:t> time a dispersion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made.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>
                <a:solidFill>
                  <a:srgbClr val="C00000"/>
                </a:solidFill>
              </a:rPr>
              <a:t>-- new LCAL BPM </a:t>
            </a:r>
            <a:r>
              <a:rPr lang="fr-FR" b="1" dirty="0" err="1" smtClean="0">
                <a:solidFill>
                  <a:srgbClr val="C00000"/>
                </a:solidFill>
              </a:rPr>
              <a:t>is</a:t>
            </a:r>
            <a:r>
              <a:rPr lang="fr-FR" b="1" dirty="0" smtClean="0">
                <a:solidFill>
                  <a:srgbClr val="C00000"/>
                </a:solidFill>
              </a:rPr>
              <a:t> a real </a:t>
            </a:r>
            <a:r>
              <a:rPr lang="fr-FR" b="1" dirty="0" err="1" smtClean="0">
                <a:solidFill>
                  <a:srgbClr val="C00000"/>
                </a:solidFill>
              </a:rPr>
              <a:t>jewel</a:t>
            </a:r>
            <a:endParaRPr lang="fr-FR" b="1" dirty="0" smtClean="0">
              <a:solidFill>
                <a:srgbClr val="C00000"/>
              </a:solidFill>
            </a:endParaRPr>
          </a:p>
          <a:p>
            <a:r>
              <a:rPr lang="fr-FR" dirty="0"/>
              <a:t> </a:t>
            </a:r>
            <a:r>
              <a:rPr lang="fr-FR" dirty="0" smtClean="0"/>
              <a:t>     -- </a:t>
            </a:r>
            <a:r>
              <a:rPr lang="fr-FR" dirty="0" err="1" smtClean="0"/>
              <a:t>many</a:t>
            </a:r>
            <a:r>
              <a:rPr lang="fr-FR" dirty="0" smtClean="0"/>
              <a:t> questions </a:t>
            </a:r>
            <a:r>
              <a:rPr lang="fr-FR" dirty="0" err="1" smtClean="0"/>
              <a:t>remain</a:t>
            </a:r>
            <a:r>
              <a:rPr lang="fr-FR" dirty="0" smtClean="0"/>
              <a:t> </a:t>
            </a:r>
            <a:r>
              <a:rPr lang="fr-FR" dirty="0" err="1" smtClean="0"/>
              <a:t>e.g</a:t>
            </a:r>
            <a:r>
              <a:rPr lang="fr-FR" dirty="0" smtClean="0"/>
              <a:t>. </a:t>
            </a:r>
          </a:p>
          <a:p>
            <a:r>
              <a:rPr lang="fr-FR" dirty="0"/>
              <a:t> </a:t>
            </a:r>
            <a:r>
              <a:rPr lang="fr-FR" dirty="0" smtClean="0"/>
              <a:t>            -- </a:t>
            </a:r>
            <a:r>
              <a:rPr lang="fr-FR" dirty="0" err="1" smtClean="0"/>
              <a:t>feasibility</a:t>
            </a:r>
            <a:r>
              <a:rPr lang="fr-FR" dirty="0" smtClean="0"/>
              <a:t> and </a:t>
            </a:r>
            <a:r>
              <a:rPr lang="fr-FR" dirty="0" err="1" smtClean="0"/>
              <a:t>reliability</a:t>
            </a:r>
            <a:r>
              <a:rPr lang="fr-FR" dirty="0" smtClean="0"/>
              <a:t> </a:t>
            </a:r>
            <a:r>
              <a:rPr lang="fr-FR" dirty="0" smtClean="0"/>
              <a:t>of full charge pilot </a:t>
            </a:r>
            <a:r>
              <a:rPr lang="fr-FR" dirty="0" err="1" smtClean="0"/>
              <a:t>bunches</a:t>
            </a:r>
            <a:r>
              <a:rPr lang="fr-FR" dirty="0" smtClean="0"/>
              <a:t> as </a:t>
            </a:r>
            <a:r>
              <a:rPr lang="fr-FR" dirty="0" err="1" smtClean="0"/>
              <a:t>reference</a:t>
            </a:r>
            <a:r>
              <a:rPr lang="fr-FR" dirty="0" smtClean="0"/>
              <a:t> (impossible, </a:t>
            </a:r>
            <a:r>
              <a:rPr lang="fr-FR" dirty="0" err="1" smtClean="0"/>
              <a:t>needs</a:t>
            </a:r>
            <a:r>
              <a:rPr lang="fr-FR" dirty="0" smtClean="0"/>
              <a:t> to </a:t>
            </a:r>
            <a:r>
              <a:rPr lang="fr-FR" dirty="0" err="1" smtClean="0"/>
              <a:t>reduce</a:t>
            </a:r>
            <a:r>
              <a:rPr lang="fr-FR" dirty="0" smtClean="0"/>
              <a:t> the </a:t>
            </a:r>
            <a:r>
              <a:rPr lang="fr-FR" dirty="0" err="1" smtClean="0"/>
              <a:t>current</a:t>
            </a:r>
            <a:r>
              <a:rPr lang="fr-FR" dirty="0"/>
              <a:t>.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-- </a:t>
            </a:r>
            <a:r>
              <a:rPr lang="fr-FR" dirty="0" smtClean="0"/>
              <a:t>OSVD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smtClean="0"/>
              <a:t>on </a:t>
            </a:r>
            <a:r>
              <a:rPr lang="fr-FR" dirty="0" err="1" smtClean="0"/>
              <a:t>colliding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?  </a:t>
            </a:r>
            <a:r>
              <a:rPr lang="fr-FR" dirty="0" err="1" smtClean="0"/>
              <a:t>resulting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collision offsets in all four </a:t>
            </a:r>
            <a:r>
              <a:rPr lang="fr-FR" dirty="0" err="1" smtClean="0"/>
              <a:t>experiments</a:t>
            </a:r>
            <a:r>
              <a:rPr lang="fr-FR" dirty="0" smtClean="0"/>
              <a:t> at once</a:t>
            </a:r>
            <a:r>
              <a:rPr lang="fr-FR" dirty="0" smtClean="0"/>
              <a:t>. </a:t>
            </a:r>
            <a:br>
              <a:rPr lang="fr-FR" dirty="0" smtClean="0"/>
            </a:br>
            <a:r>
              <a:rPr lang="fr-FR" dirty="0" smtClean="0"/>
              <a:t>                       </a:t>
            </a:r>
            <a:r>
              <a:rPr lang="fr-FR" b="1" dirty="0" err="1" smtClean="0">
                <a:solidFill>
                  <a:srgbClr val="C00000"/>
                </a:solidFill>
              </a:rPr>
              <a:t>need</a:t>
            </a:r>
            <a:r>
              <a:rPr lang="fr-FR" b="1" dirty="0" smtClean="0">
                <a:solidFill>
                  <a:srgbClr val="C00000"/>
                </a:solidFill>
              </a:rPr>
              <a:t> to design </a:t>
            </a:r>
            <a:r>
              <a:rPr lang="fr-FR" b="1" dirty="0" err="1" smtClean="0">
                <a:solidFill>
                  <a:srgbClr val="C00000"/>
                </a:solidFill>
              </a:rPr>
              <a:t>method</a:t>
            </a:r>
            <a:r>
              <a:rPr lang="fr-FR" b="1" dirty="0" smtClean="0">
                <a:solidFill>
                  <a:srgbClr val="C00000"/>
                </a:solidFill>
              </a:rPr>
              <a:t> and </a:t>
            </a:r>
            <a:r>
              <a:rPr lang="fr-FR" b="1" dirty="0" err="1" smtClean="0">
                <a:solidFill>
                  <a:srgbClr val="C00000"/>
                </a:solidFill>
              </a:rPr>
              <a:t>knobs</a:t>
            </a:r>
            <a:r>
              <a:rPr lang="fr-FR" b="1" dirty="0" smtClean="0">
                <a:solidFill>
                  <a:srgbClr val="C00000"/>
                </a:solidFill>
              </a:rPr>
              <a:t>  and </a:t>
            </a:r>
            <a:r>
              <a:rPr lang="fr-FR" b="1" dirty="0" err="1" smtClean="0">
                <a:solidFill>
                  <a:srgbClr val="C00000"/>
                </a:solidFill>
              </a:rPr>
              <a:t>simulate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it</a:t>
            </a:r>
            <a:r>
              <a:rPr lang="fr-FR" b="1" dirty="0" err="1">
                <a:solidFill>
                  <a:srgbClr val="C00000"/>
                </a:solidFill>
              </a:rPr>
              <a:t>!</a:t>
            </a:r>
            <a:endParaRPr lang="fr-FR" b="1" dirty="0" smtClean="0">
              <a:solidFill>
                <a:srgbClr val="C00000"/>
              </a:solidFill>
            </a:endParaRPr>
          </a:p>
          <a:p>
            <a:r>
              <a:rPr lang="fr-FR" dirty="0"/>
              <a:t> </a:t>
            </a:r>
            <a:r>
              <a:rPr lang="fr-FR" dirty="0" smtClean="0"/>
              <a:t>           </a:t>
            </a:r>
          </a:p>
          <a:p>
            <a:r>
              <a:rPr lang="fr-FR" b="1" dirty="0" err="1" smtClean="0"/>
              <a:t>Beam</a:t>
            </a:r>
            <a:r>
              <a:rPr lang="fr-FR" b="1" dirty="0" smtClean="0"/>
              <a:t> </a:t>
            </a:r>
            <a:r>
              <a:rPr lang="fr-FR" b="1" dirty="0" err="1" smtClean="0"/>
              <a:t>beam</a:t>
            </a:r>
            <a:r>
              <a:rPr lang="fr-FR" b="1" dirty="0" smtClean="0"/>
              <a:t> transverse attraction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beam-crossing</a:t>
            </a:r>
            <a:r>
              <a:rPr lang="fr-FR" dirty="0" smtClean="0"/>
              <a:t> angle </a:t>
            </a:r>
            <a:r>
              <a:rPr lang="fr-FR" dirty="0" err="1" smtClean="0"/>
              <a:t>measurement</a:t>
            </a:r>
            <a:r>
              <a:rPr lang="fr-FR" dirty="0" smtClean="0"/>
              <a:t> 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charges are </a:t>
            </a:r>
            <a:r>
              <a:rPr lang="fr-FR" dirty="0" err="1" smtClean="0"/>
              <a:t>increased</a:t>
            </a:r>
            <a:r>
              <a:rPr lang="fr-FR" dirty="0" smtClean="0"/>
              <a:t> </a:t>
            </a:r>
            <a:r>
              <a:rPr lang="fr-FR" dirty="0" err="1" smtClean="0"/>
              <a:t>measures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(</a:t>
            </a:r>
            <a:r>
              <a:rPr lang="fr-FR" dirty="0" err="1" smtClean="0"/>
              <a:t>stability</a:t>
            </a:r>
            <a:r>
              <a:rPr lang="fr-FR" dirty="0" smtClean="0"/>
              <a:t> issues</a:t>
            </a:r>
            <a:r>
              <a:rPr lang="fr-FR" dirty="0" smtClean="0"/>
              <a:t>?)</a:t>
            </a:r>
            <a:endParaRPr lang="fr-FR" dirty="0" smtClean="0"/>
          </a:p>
          <a:p>
            <a:r>
              <a:rPr lang="fr-FR" b="1" dirty="0" smtClean="0"/>
              <a:t>Point-to-point </a:t>
            </a:r>
            <a:r>
              <a:rPr lang="fr-FR" b="1" dirty="0" err="1" smtClean="0"/>
              <a:t>uncertainties</a:t>
            </a:r>
            <a:r>
              <a:rPr lang="fr-FR" b="1" dirty="0" smtClean="0"/>
              <a:t> 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These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effects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will</a:t>
            </a:r>
            <a:r>
              <a:rPr lang="fr-FR" b="1" dirty="0" smtClean="0">
                <a:solidFill>
                  <a:srgbClr val="FF0000"/>
                </a:solidFill>
              </a:rPr>
              <a:t> not </a:t>
            </a:r>
            <a:r>
              <a:rPr lang="fr-FR" b="1" dirty="0" err="1" smtClean="0">
                <a:solidFill>
                  <a:srgbClr val="FF0000"/>
                </a:solidFill>
              </a:rPr>
              <a:t>generate</a:t>
            </a:r>
            <a:r>
              <a:rPr lang="fr-FR" b="1" dirty="0" smtClean="0">
                <a:solidFill>
                  <a:srgbClr val="FF0000"/>
                </a:solidFill>
              </a:rPr>
              <a:t> large point-to-point </a:t>
            </a:r>
            <a:r>
              <a:rPr lang="fr-FR" b="1" dirty="0" err="1" smtClean="0">
                <a:solidFill>
                  <a:srgbClr val="FF0000"/>
                </a:solidFill>
              </a:rPr>
              <a:t>errors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provided</a:t>
            </a:r>
            <a:r>
              <a:rPr lang="fr-FR" b="1" dirty="0" smtClean="0">
                <a:solidFill>
                  <a:srgbClr val="FF0000"/>
                </a:solidFill>
              </a:rPr>
              <a:t> running conditions are </a:t>
            </a:r>
            <a:r>
              <a:rPr lang="fr-FR" b="1" dirty="0" err="1" smtClean="0">
                <a:solidFill>
                  <a:srgbClr val="FF0000"/>
                </a:solidFill>
              </a:rPr>
              <a:t>kept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identical</a:t>
            </a:r>
            <a:r>
              <a:rPr lang="fr-FR" b="1" dirty="0" smtClean="0">
                <a:solidFill>
                  <a:srgbClr val="FF0000"/>
                </a:solidFill>
              </a:rPr>
              <a:t> for the scan points</a:t>
            </a:r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contribute</a:t>
            </a:r>
            <a:r>
              <a:rPr lang="fr-FR" dirty="0" smtClean="0"/>
              <a:t> to </a:t>
            </a:r>
            <a:r>
              <a:rPr lang="fr-FR" dirty="0" err="1" smtClean="0"/>
              <a:t>absolute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/>
              <a:t> </a:t>
            </a:r>
            <a:r>
              <a:rPr lang="fr-FR" dirty="0" err="1" smtClean="0"/>
              <a:t>error</a:t>
            </a:r>
            <a:r>
              <a:rPr lang="fr-FR" dirty="0" smtClean="0"/>
              <a:t>.  </a:t>
            </a:r>
            <a:r>
              <a:rPr lang="fr-FR" b="1" dirty="0" smtClean="0">
                <a:solidFill>
                  <a:srgbClr val="00B050"/>
                </a:solidFill>
              </a:rPr>
              <a:t>All </a:t>
            </a:r>
            <a:r>
              <a:rPr lang="fr-FR" b="1" dirty="0" err="1" smtClean="0">
                <a:solidFill>
                  <a:srgbClr val="00B050"/>
                </a:solidFill>
              </a:rPr>
              <a:t>experiments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should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measure</a:t>
            </a:r>
            <a:r>
              <a:rPr lang="fr-FR" b="1" dirty="0" smtClean="0">
                <a:solidFill>
                  <a:srgbClr val="00B050"/>
                </a:solidFill>
              </a:rPr>
              <a:t> the </a:t>
            </a:r>
            <a:r>
              <a:rPr lang="fr-FR" b="1" dirty="0" err="1" smtClean="0">
                <a:solidFill>
                  <a:srgbClr val="00B050"/>
                </a:solidFill>
              </a:rPr>
              <a:t>same</a:t>
            </a:r>
            <a:r>
              <a:rPr lang="fr-FR" b="1" dirty="0" smtClean="0">
                <a:solidFill>
                  <a:srgbClr val="00B050"/>
                </a:solidFill>
              </a:rPr>
              <a:t> Z mass!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733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379" y="0"/>
            <a:ext cx="85093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024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311" y="0"/>
            <a:ext cx="800373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Orders</a:t>
            </a:r>
            <a:r>
              <a:rPr lang="fr-FR" sz="3200" b="1" dirty="0" smtClean="0"/>
              <a:t> of magnitude, Longitudinal </a:t>
            </a:r>
            <a:r>
              <a:rPr lang="fr-FR" sz="3200" b="1" dirty="0" err="1" smtClean="0"/>
              <a:t>Impedance</a:t>
            </a:r>
            <a:endParaRPr lang="fr-FR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520"/>
            <a:ext cx="2476800" cy="17007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24760"/>
            <a:ext cx="2931090" cy="20229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89707"/>
            <a:ext cx="3121304" cy="26682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7818" y="687917"/>
            <a:ext cx="5237401" cy="24508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7036" y="4324792"/>
            <a:ext cx="7793923" cy="26334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2920" y="3118168"/>
            <a:ext cx="7667028" cy="129099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511452" y="3432132"/>
            <a:ext cx="52233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713956" y="3672214"/>
            <a:ext cx="52233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92888" y="3920646"/>
            <a:ext cx="959911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The </a:t>
            </a:r>
            <a:r>
              <a:rPr lang="fr-FR" sz="2400" b="1" dirty="0" err="1" smtClean="0"/>
              <a:t>bunch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lench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increases</a:t>
            </a:r>
            <a:r>
              <a:rPr lang="fr-FR" sz="2400" b="1" dirty="0" smtClean="0"/>
              <a:t> for </a:t>
            </a:r>
            <a:r>
              <a:rPr lang="fr-FR" sz="2400" b="1" dirty="0" err="1" smtClean="0"/>
              <a:t>colliding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beams</a:t>
            </a:r>
            <a:r>
              <a:rPr lang="fr-FR" sz="2400" b="1" dirty="0" smtClean="0"/>
              <a:t> </a:t>
            </a:r>
            <a:r>
              <a:rPr lang="en-CH" sz="2400" b="1" dirty="0" smtClean="0">
                <a:sym typeface="Wingdings" panose="05000000000000000000" pitchFamily="2" charset="2"/>
              </a:rPr>
              <a:t>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energy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losses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decrease</a:t>
            </a:r>
            <a:r>
              <a:rPr lang="fr-FR" sz="2400" b="1" dirty="0" smtClean="0"/>
              <a:t>.</a:t>
            </a:r>
            <a:endParaRPr lang="fr-FR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1912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resistive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wall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035469"/>
            <a:ext cx="1179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Bellows</a:t>
            </a:r>
            <a:endParaRPr lang="fr-FR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450398" y="638827"/>
            <a:ext cx="374160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i="1" dirty="0" err="1">
                <a:solidFill>
                  <a:schemeClr val="accent6"/>
                </a:solidFill>
              </a:rPr>
              <a:t>Emanuela</a:t>
            </a:r>
            <a:r>
              <a:rPr lang="en-US" b="1" i="1" dirty="0">
                <a:solidFill>
                  <a:schemeClr val="accent6"/>
                </a:solidFill>
              </a:rPr>
              <a:t> </a:t>
            </a:r>
            <a:r>
              <a:rPr lang="en-US" b="1" i="1" dirty="0" err="1" smtClean="0">
                <a:solidFill>
                  <a:schemeClr val="accent6"/>
                </a:solidFill>
              </a:rPr>
              <a:t>Carideo</a:t>
            </a:r>
            <a:r>
              <a:rPr lang="en-US" b="1" i="1" dirty="0" smtClean="0">
                <a:solidFill>
                  <a:schemeClr val="accent6"/>
                </a:solidFill>
              </a:rPr>
              <a:t>, EPOL workshop 2 </a:t>
            </a:r>
            <a:endParaRPr lang="fr-FR" b="1" i="1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81786" y="1640910"/>
            <a:ext cx="275024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Uniformly</a:t>
            </a:r>
            <a:r>
              <a:rPr lang="fr-FR" b="1" dirty="0" smtClean="0"/>
              <a:t> </a:t>
            </a:r>
            <a:r>
              <a:rPr lang="fr-FR" b="1" dirty="0" err="1" smtClean="0"/>
              <a:t>distributed</a:t>
            </a:r>
            <a:endParaRPr lang="fr-FR" b="1" dirty="0" smtClean="0"/>
          </a:p>
          <a:p>
            <a:r>
              <a:rPr lang="fr-FR" b="1" dirty="0" err="1" smtClean="0"/>
              <a:t>depends</a:t>
            </a:r>
            <a:r>
              <a:rPr lang="fr-FR" b="1" dirty="0" smtClean="0"/>
              <a:t> on </a:t>
            </a:r>
            <a:r>
              <a:rPr lang="fr-FR" b="1" dirty="0" err="1" smtClean="0"/>
              <a:t>bunch</a:t>
            </a:r>
            <a:r>
              <a:rPr lang="fr-FR" b="1" dirty="0" smtClean="0"/>
              <a:t> </a:t>
            </a:r>
            <a:r>
              <a:rPr lang="fr-FR" b="1" dirty="0" err="1" smtClean="0"/>
              <a:t>length</a:t>
            </a:r>
            <a:r>
              <a:rPr lang="fr-FR" b="1" dirty="0" smtClean="0"/>
              <a:t>!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94199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5547" y="26506"/>
            <a:ext cx="5311310" cy="615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fr-CH" sz="3200" b="1" dirty="0" err="1" smtClean="0"/>
              <a:t>From</a:t>
            </a:r>
            <a:r>
              <a:rPr lang="fr-CH" sz="3200" b="1" dirty="0" smtClean="0"/>
              <a:t> EPOL Workshop I (2017)</a:t>
            </a:r>
            <a:endParaRPr lang="en-GB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24680" y="604962"/>
                <a:ext cx="12336310" cy="479880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lIns="121912" tIns="60956" rIns="121912" bIns="60956" rtlCol="0">
                <a:spAutoFit/>
              </a:bodyPr>
              <a:lstStyle/>
              <a:p>
                <a:r>
                  <a:rPr lang="fr-CH" sz="2400" dirty="0"/>
                  <a:t>3. </a:t>
                </a:r>
                <a:r>
                  <a:rPr lang="fr-CH" sz="2400" b="1" dirty="0" err="1"/>
                  <a:t>From</a:t>
                </a:r>
                <a:r>
                  <a:rPr lang="fr-CH" sz="2400" b="1" dirty="0"/>
                  <a:t> spin tune </a:t>
                </a:r>
                <a:r>
                  <a:rPr lang="fr-CH" sz="2400" b="1" dirty="0" err="1"/>
                  <a:t>measurement</a:t>
                </a:r>
                <a:r>
                  <a:rPr lang="fr-CH" sz="2400" b="1" dirty="0"/>
                  <a:t>  to center-of-mass </a:t>
                </a:r>
                <a:r>
                  <a:rPr lang="fr-CH" sz="2400" b="1" dirty="0" err="1"/>
                  <a:t>determination</a:t>
                </a:r>
                <a:r>
                  <a:rPr lang="fr-CH" sz="2400" b="1" dirty="0"/>
                  <a:t> </a:t>
                </a:r>
                <a:r>
                  <a:rPr lang="fr-CH" sz="2400" dirty="0">
                    <a:sym typeface="Symbol"/>
                  </a:rPr>
                  <a:t></a:t>
                </a:r>
                <a:r>
                  <a:rPr lang="fr-CH" sz="2400" baseline="-25000" dirty="0">
                    <a:sym typeface="Symbol"/>
                  </a:rPr>
                  <a:t>s </a:t>
                </a:r>
                <a:r>
                  <a:rPr lang="fr-CH" sz="2400" dirty="0">
                    <a:sym typeface="Symbol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2400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𝑔</m:t>
                        </m:r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−2</m:t>
                        </m:r>
                      </m:num>
                      <m:den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fr-CH" sz="2400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sz="2400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𝑚</m:t>
                        </m:r>
                        <m:r>
                          <a:rPr lang="fr-CH" sz="2400" i="1" baseline="-25000" dirty="0">
                            <a:latin typeface="Cambria Math"/>
                            <a:sym typeface="Symbol"/>
                          </a:rPr>
                          <m:t>𝑒</m:t>
                        </m:r>
                        <m:r>
                          <a:rPr lang="fr-CH" sz="2400" i="1" baseline="-25000" dirty="0">
                            <a:latin typeface="Cambria Math"/>
                            <a:sym typeface="Symbol"/>
                          </a:rPr>
                          <m:t> </m:t>
                        </m:r>
                      </m:den>
                    </m:f>
                    <m:r>
                      <a:rPr lang="fr-CH" sz="2400" i="1" dirty="0"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fr-CH" sz="2400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sz="2400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0.4406486(1)</m:t>
                        </m:r>
                      </m:den>
                    </m:f>
                  </m:oMath>
                </a14:m>
                <a:r>
                  <a:rPr lang="fr-CH" sz="2400" dirty="0"/>
                  <a:t> </a:t>
                </a:r>
              </a:p>
              <a:p>
                <a:pPr lvl="1"/>
                <a:r>
                  <a:rPr lang="fr-CH" sz="2400" dirty="0"/>
                  <a:t>3.1 Synchrotron Radiation </a:t>
                </a:r>
                <a:r>
                  <a:rPr lang="fr-CH" sz="2400" dirty="0" err="1"/>
                  <a:t>energy</a:t>
                </a:r>
                <a:r>
                  <a:rPr lang="fr-CH" sz="2400" dirty="0"/>
                  <a:t> </a:t>
                </a:r>
                <a:r>
                  <a:rPr lang="fr-CH" sz="2400" dirty="0" err="1"/>
                  <a:t>loss</a:t>
                </a:r>
                <a:r>
                  <a:rPr lang="fr-CH" sz="2400" dirty="0"/>
                  <a:t> (10 MeV @Z  in 4 ‘arcs’) calculable to &lt; </a:t>
                </a:r>
                <a:r>
                  <a:rPr lang="fr-CH" sz="2400" dirty="0" err="1"/>
                  <a:t>permil</a:t>
                </a:r>
                <a:r>
                  <a:rPr lang="fr-CH" sz="2400" dirty="0"/>
                  <a:t> </a:t>
                </a:r>
                <a:r>
                  <a:rPr lang="fr-CH" sz="2400" dirty="0" err="1"/>
                  <a:t>accuracy</a:t>
                </a:r>
                <a:endParaRPr lang="fr-CH" sz="2400" dirty="0"/>
              </a:p>
              <a:p>
                <a:pPr lvl="1"/>
                <a:r>
                  <a:rPr lang="fr-CH" sz="2400" dirty="0"/>
                  <a:t>3.3 </a:t>
                </a:r>
                <a:r>
                  <a:rPr lang="fr-CH" sz="2400" dirty="0" err="1"/>
                  <a:t>Beamstrahlung</a:t>
                </a:r>
                <a:r>
                  <a:rPr lang="fr-CH" sz="2400" dirty="0"/>
                  <a:t> </a:t>
                </a:r>
                <a:r>
                  <a:rPr lang="fr-CH" sz="2400" dirty="0" err="1"/>
                  <a:t>energy</a:t>
                </a:r>
                <a:r>
                  <a:rPr lang="fr-CH" sz="2400" dirty="0"/>
                  <a:t> </a:t>
                </a:r>
                <a:r>
                  <a:rPr lang="fr-CH" sz="2400" dirty="0" err="1"/>
                  <a:t>loss</a:t>
                </a:r>
                <a:r>
                  <a:rPr lang="fr-CH" sz="2400" dirty="0"/>
                  <a:t> (0.62 MeV per </a:t>
                </a:r>
                <a:r>
                  <a:rPr lang="fr-CH" sz="2400" dirty="0" err="1"/>
                  <a:t>beam</a:t>
                </a:r>
                <a:r>
                  <a:rPr lang="fr-CH" sz="2400" dirty="0"/>
                  <a:t> at Z pole), </a:t>
                </a:r>
                <a:r>
                  <a:rPr lang="fr-CH" sz="2400" dirty="0" err="1"/>
                  <a:t>compensated</a:t>
                </a:r>
                <a:r>
                  <a:rPr lang="fr-CH" sz="2400" dirty="0"/>
                  <a:t> by RF (</a:t>
                </a:r>
                <a:r>
                  <a:rPr lang="fr-CH" sz="2400" dirty="0" err="1"/>
                  <a:t>Shatilov</a:t>
                </a:r>
                <a:r>
                  <a:rPr lang="fr-CH" sz="2400" dirty="0"/>
                  <a:t>)</a:t>
                </a:r>
              </a:p>
              <a:p>
                <a:pPr lvl="1"/>
                <a:r>
                  <a:rPr lang="fr-CH" sz="2400" dirty="0"/>
                  <a:t>3.4 </a:t>
                </a:r>
                <a:r>
                  <a:rPr lang="fr-CH" sz="2400" dirty="0" err="1"/>
                  <a:t>layout</a:t>
                </a:r>
                <a:r>
                  <a:rPr lang="fr-CH" sz="2400" dirty="0"/>
                  <a:t> of </a:t>
                </a:r>
                <a:r>
                  <a:rPr lang="fr-CH" sz="2400" dirty="0" err="1"/>
                  <a:t>accelerator</a:t>
                </a:r>
                <a:r>
                  <a:rPr lang="fr-CH" sz="2400" dirty="0"/>
                  <a:t> </a:t>
                </a:r>
                <a:r>
                  <a:rPr lang="fr-CH" sz="2400" dirty="0" err="1"/>
                  <a:t>with</a:t>
                </a:r>
                <a:r>
                  <a:rPr lang="fr-CH" sz="2400" dirty="0"/>
                  <a:t> </a:t>
                </a:r>
                <a:r>
                  <a:rPr lang="fr-CH" sz="2400" dirty="0" err="1"/>
                  <a:t>IPs</a:t>
                </a:r>
                <a:r>
                  <a:rPr lang="fr-CH" sz="2400" dirty="0"/>
                  <a:t> </a:t>
                </a:r>
                <a:r>
                  <a:rPr lang="fr-CH" sz="2400" dirty="0" err="1"/>
                  <a:t>between</a:t>
                </a:r>
                <a:r>
                  <a:rPr lang="fr-CH" sz="2400" dirty="0"/>
                  <a:t> </a:t>
                </a:r>
                <a:r>
                  <a:rPr lang="fr-CH" sz="2400" dirty="0" err="1"/>
                  <a:t>two</a:t>
                </a:r>
                <a:r>
                  <a:rPr lang="fr-CH" sz="2400" dirty="0"/>
                  <a:t> arcs </a:t>
                </a:r>
                <a:r>
                  <a:rPr lang="fr-CH" sz="2400" dirty="0" err="1"/>
                  <a:t>well</a:t>
                </a:r>
                <a:r>
                  <a:rPr lang="fr-CH" sz="2400" dirty="0"/>
                  <a:t> </a:t>
                </a:r>
                <a:r>
                  <a:rPr lang="fr-CH" sz="2400" dirty="0" err="1"/>
                  <a:t>separated</a:t>
                </a:r>
                <a:r>
                  <a:rPr lang="fr-CH" sz="2400" dirty="0"/>
                  <a:t> </a:t>
                </a:r>
                <a:r>
                  <a:rPr lang="fr-CH" sz="2400" dirty="0" err="1"/>
                  <a:t>from</a:t>
                </a:r>
                <a:r>
                  <a:rPr lang="fr-CH" sz="2400" dirty="0"/>
                  <a:t> single RF section</a:t>
                </a:r>
              </a:p>
              <a:p>
                <a:r>
                  <a:rPr lang="fr-CH" sz="2400" dirty="0"/>
                  <a:t>         3.5 </a:t>
                </a:r>
                <a:r>
                  <a:rPr lang="fr-CH" sz="2400" dirty="0" err="1"/>
                  <a:t>E</a:t>
                </a:r>
                <a:r>
                  <a:rPr lang="fr-CH" sz="2400" baseline="-25000" dirty="0" err="1"/>
                  <a:t>b</a:t>
                </a:r>
                <a:r>
                  <a:rPr lang="fr-CH" sz="2400" baseline="30000" dirty="0"/>
                  <a:t>+</a:t>
                </a:r>
                <a:r>
                  <a:rPr lang="fr-CH" sz="2400" dirty="0"/>
                  <a:t> vs </a:t>
                </a:r>
                <a:r>
                  <a:rPr lang="fr-CH" sz="2400" dirty="0" err="1"/>
                  <a:t>E</a:t>
                </a:r>
                <a:r>
                  <a:rPr lang="fr-CH" sz="2400" baseline="-25000" dirty="0" err="1"/>
                  <a:t>b</a:t>
                </a:r>
                <a:r>
                  <a:rPr lang="fr-CH" sz="2400" baseline="30000" dirty="0"/>
                  <a:t>-</a:t>
                </a:r>
                <a:r>
                  <a:rPr lang="fr-CH" sz="2400" baseline="-25000" dirty="0"/>
                  <a:t> </a:t>
                </a:r>
                <a:r>
                  <a:rPr lang="fr-CH" sz="2400" dirty="0" err="1"/>
                  <a:t>asymmetries</a:t>
                </a:r>
                <a:r>
                  <a:rPr lang="fr-CH" sz="2400" dirty="0"/>
                  <a:t> and </a:t>
                </a:r>
                <a:r>
                  <a:rPr lang="fr-CH" sz="2400" dirty="0" err="1"/>
                  <a:t>energy</a:t>
                </a:r>
                <a:r>
                  <a:rPr lang="fr-CH" sz="2400" dirty="0"/>
                  <a:t> spread </a:t>
                </a:r>
                <a:r>
                  <a:rPr lang="fr-CH" sz="2400" dirty="0" err="1"/>
                  <a:t>can</a:t>
                </a:r>
                <a:r>
                  <a:rPr lang="fr-CH" sz="2400" dirty="0"/>
                  <a:t> </a:t>
                </a:r>
                <a:r>
                  <a:rPr lang="fr-CH" sz="2400" dirty="0" err="1"/>
                  <a:t>be</a:t>
                </a:r>
                <a:r>
                  <a:rPr lang="fr-CH" sz="2400" dirty="0"/>
                  <a:t> </a:t>
                </a:r>
                <a:r>
                  <a:rPr lang="fr-CH" sz="2400" dirty="0" err="1"/>
                  <a:t>measured</a:t>
                </a:r>
                <a:r>
                  <a:rPr lang="fr-CH" sz="2400" dirty="0"/>
                  <a:t>/</a:t>
                </a:r>
                <a:r>
                  <a:rPr lang="fr-CH" sz="2400" dirty="0" err="1"/>
                  <a:t>monitored</a:t>
                </a:r>
                <a:r>
                  <a:rPr lang="fr-CH" sz="2400" dirty="0"/>
                  <a:t> in </a:t>
                </a:r>
                <a:r>
                  <a:rPr lang="fr-CH" sz="2400" dirty="0" err="1"/>
                  <a:t>expt</a:t>
                </a:r>
                <a:r>
                  <a:rPr lang="fr-CH" sz="2400" dirty="0"/>
                  <a:t>:</a:t>
                </a:r>
              </a:p>
              <a:p>
                <a:r>
                  <a:rPr lang="fr-CH" sz="2400" dirty="0"/>
                  <a:t>                         </a:t>
                </a:r>
                <a:r>
                  <a:rPr lang="fr-CH" sz="2400" dirty="0" err="1"/>
                  <a:t>e+e</a:t>
                </a:r>
                <a:r>
                  <a:rPr lang="fr-CH" sz="2400" dirty="0"/>
                  <a:t>- </a:t>
                </a:r>
                <a:r>
                  <a:rPr lang="fr-CH" sz="2400" dirty="0">
                    <a:sym typeface="Symbol"/>
                  </a:rPr>
                  <a:t> + - longitudinal </a:t>
                </a:r>
                <a:r>
                  <a:rPr lang="fr-CH" sz="2400" dirty="0" err="1">
                    <a:sym typeface="Symbol"/>
                  </a:rPr>
                  <a:t>momentum</a:t>
                </a:r>
                <a:r>
                  <a:rPr lang="fr-CH" sz="2400" dirty="0">
                    <a:sym typeface="Symbol"/>
                  </a:rPr>
                  <a:t> shift and spread   (</a:t>
                </a:r>
                <a:r>
                  <a:rPr lang="fr-CH" sz="2400" dirty="0" err="1">
                    <a:sym typeface="Symbol"/>
                  </a:rPr>
                  <a:t>Janot</a:t>
                </a:r>
                <a:r>
                  <a:rPr lang="fr-CH" sz="2400" dirty="0">
                    <a:sym typeface="Symbol"/>
                  </a:rPr>
                  <a:t>)</a:t>
                </a:r>
              </a:p>
              <a:p>
                <a:endParaRPr lang="fr-CH" sz="2400" dirty="0">
                  <a:sym typeface="Symbol"/>
                </a:endParaRPr>
              </a:p>
              <a:p>
                <a:endParaRPr lang="fr-CH" sz="2400" dirty="0">
                  <a:sym typeface="Symbol"/>
                </a:endParaRPr>
              </a:p>
              <a:p>
                <a:endParaRPr lang="fr-CH" sz="2400" dirty="0">
                  <a:sym typeface="Symbol"/>
                </a:endParaRPr>
              </a:p>
              <a:p>
                <a:endParaRPr lang="fr-CH" sz="2400" dirty="0">
                  <a:sym typeface="Symbol"/>
                </a:endParaRPr>
              </a:p>
              <a:p>
                <a:endParaRPr lang="fr-CH" sz="1333" dirty="0">
                  <a:sym typeface="Symbol"/>
                </a:endParaRPr>
              </a:p>
              <a:p>
                <a:endParaRPr lang="fr-CH" sz="1333" dirty="0">
                  <a:sym typeface="Symbol"/>
                </a:endParaRPr>
              </a:p>
              <a:p>
                <a:endParaRPr lang="fr-CH" sz="2400" dirty="0">
                  <a:sym typeface="Symbol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604962"/>
                <a:ext cx="12336310" cy="4798806"/>
              </a:xfrm>
              <a:prstGeom prst="rect">
                <a:avLst/>
              </a:prstGeom>
              <a:blipFill>
                <a:blip r:embed="rId2"/>
                <a:stretch>
                  <a:fillRect l="-5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891" y="3128967"/>
            <a:ext cx="6220544" cy="3658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5347" y="5324161"/>
            <a:ext cx="5936188" cy="16004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121912" tIns="60956" rIns="121912" bIns="60956" rtlCol="0">
            <a:spAutoFit/>
          </a:bodyPr>
          <a:lstStyle/>
          <a:p>
            <a:r>
              <a:rPr lang="fr-CH" sz="2400" dirty="0"/>
              <a:t>P. </a:t>
            </a:r>
            <a:r>
              <a:rPr lang="fr-CH" sz="2400" dirty="0" err="1"/>
              <a:t>Janot</a:t>
            </a:r>
            <a:r>
              <a:rPr lang="fr-CH" sz="2400" dirty="0"/>
              <a:t>: 5 min/</a:t>
            </a:r>
            <a:r>
              <a:rPr lang="fr-CH" sz="2400" dirty="0" err="1"/>
              <a:t>exp</a:t>
            </a:r>
            <a:r>
              <a:rPr lang="fr-CH" sz="2400" dirty="0"/>
              <a:t> @Z </a:t>
            </a:r>
            <a:r>
              <a:rPr lang="fr-CH" sz="2400" dirty="0">
                <a:sym typeface="Wingdings" panose="05000000000000000000" pitchFamily="2" charset="2"/>
              </a:rPr>
              <a:t>  10</a:t>
            </a:r>
            <a:r>
              <a:rPr lang="fr-CH" sz="2400" baseline="30000" dirty="0">
                <a:sym typeface="Wingdings" panose="05000000000000000000" pitchFamily="2" charset="2"/>
              </a:rPr>
              <a:t>6 </a:t>
            </a:r>
            <a:r>
              <a:rPr lang="fr-CH" sz="2400" dirty="0">
                <a:sym typeface="Symbol"/>
              </a:rPr>
              <a:t>+ - /</a:t>
            </a:r>
            <a:r>
              <a:rPr lang="fr-CH" sz="2400" dirty="0" err="1">
                <a:sym typeface="Symbol"/>
              </a:rPr>
              <a:t>expt</a:t>
            </a:r>
            <a:r>
              <a:rPr lang="fr-CH" sz="2400" dirty="0">
                <a:sym typeface="Symbol"/>
              </a:rPr>
              <a:t>  </a:t>
            </a:r>
            <a:r>
              <a:rPr lang="fr-CH" sz="2400" dirty="0">
                <a:sym typeface="Wingdings" panose="05000000000000000000" pitchFamily="2" charset="2"/>
              </a:rPr>
              <a:t></a:t>
            </a:r>
            <a:endParaRPr lang="fr-CH" sz="2400" dirty="0">
              <a:sym typeface="Symbol"/>
            </a:endParaRPr>
          </a:p>
          <a:p>
            <a:pPr marL="380962" indent="-380962">
              <a:buFont typeface="Wingdings"/>
              <a:buChar char="à"/>
            </a:pPr>
            <a:r>
              <a:rPr lang="fr-CH" sz="2400" dirty="0">
                <a:sym typeface="Wingdings" panose="05000000000000000000" pitchFamily="2" charset="2"/>
              </a:rPr>
              <a:t>50 </a:t>
            </a:r>
            <a:r>
              <a:rPr lang="fr-CH" sz="2400" dirty="0" err="1">
                <a:sym typeface="Wingdings" panose="05000000000000000000" pitchFamily="2" charset="2"/>
              </a:rPr>
              <a:t>keV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meast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both</a:t>
            </a:r>
            <a:r>
              <a:rPr lang="fr-CH" sz="2400" dirty="0">
                <a:sym typeface="Wingdings" panose="05000000000000000000" pitchFamily="2" charset="2"/>
              </a:rPr>
              <a:t> on </a:t>
            </a:r>
            <a:r>
              <a:rPr lang="fr-CH" sz="2400" dirty="0">
                <a:sym typeface="Symbol"/>
              </a:rPr>
              <a:t></a:t>
            </a:r>
            <a:r>
              <a:rPr lang="fr-CH" sz="2400" baseline="-25000" dirty="0">
                <a:sym typeface="Symbol"/>
              </a:rPr>
              <a:t>ECM</a:t>
            </a:r>
            <a:r>
              <a:rPr lang="fr-CH" sz="2400" dirty="0">
                <a:sym typeface="Symbol"/>
              </a:rPr>
              <a:t>  and E</a:t>
            </a:r>
            <a:r>
              <a:rPr lang="fr-CH" sz="2400" baseline="30000" dirty="0">
                <a:sym typeface="Symbol"/>
              </a:rPr>
              <a:t>+</a:t>
            </a:r>
            <a:r>
              <a:rPr lang="fr-CH" sz="2400" dirty="0">
                <a:sym typeface="Symbol"/>
              </a:rPr>
              <a:t> - E</a:t>
            </a:r>
            <a:r>
              <a:rPr lang="fr-CH" sz="2400" baseline="30000" dirty="0">
                <a:sym typeface="Symbol"/>
              </a:rPr>
              <a:t>- </a:t>
            </a:r>
          </a:p>
          <a:p>
            <a:pPr marL="380962" indent="-380962">
              <a:buFont typeface="Wingdings"/>
              <a:buChar char="à"/>
            </a:pPr>
            <a:r>
              <a:rPr lang="fr-CH" sz="2400" dirty="0">
                <a:sym typeface="Symbol"/>
              </a:rPr>
              <a:t>and </a:t>
            </a:r>
            <a:r>
              <a:rPr lang="fr-CH" sz="2400" dirty="0" err="1">
                <a:sym typeface="Symbol"/>
              </a:rPr>
              <a:t>beam</a:t>
            </a:r>
            <a:r>
              <a:rPr lang="fr-CH" sz="2400" dirty="0">
                <a:sym typeface="Symbol"/>
              </a:rPr>
              <a:t> </a:t>
            </a:r>
            <a:r>
              <a:rPr lang="fr-CH" sz="2400" dirty="0" err="1">
                <a:sym typeface="Symbol"/>
              </a:rPr>
              <a:t>crossing</a:t>
            </a:r>
            <a:r>
              <a:rPr lang="fr-CH" sz="2400" dirty="0">
                <a:sym typeface="Symbol"/>
              </a:rPr>
              <a:t> angle   (</a:t>
            </a:r>
            <a:r>
              <a:rPr lang="fr-CH" sz="2400" dirty="0" err="1">
                <a:sym typeface="Symbol"/>
              </a:rPr>
              <a:t>error</a:t>
            </a:r>
            <a:r>
              <a:rPr lang="fr-CH" sz="2400" dirty="0">
                <a:sym typeface="Symbol"/>
              </a:rPr>
              <a:t> </a:t>
            </a:r>
            <a:r>
              <a:rPr lang="fr-CH" sz="2400" dirty="0" err="1">
                <a:sym typeface="Symbol"/>
              </a:rPr>
              <a:t>negl</a:t>
            </a:r>
            <a:r>
              <a:rPr lang="fr-CH" sz="2400" dirty="0">
                <a:sym typeface="Symbol"/>
              </a:rPr>
              <a:t>.)   </a:t>
            </a:r>
          </a:p>
          <a:p>
            <a:pPr marL="380962" indent="-380962">
              <a:buFont typeface="Wingdings"/>
              <a:buChar char="à"/>
            </a:pPr>
            <a:r>
              <a:rPr lang="fr-CH" sz="2400" dirty="0" err="1">
                <a:sym typeface="Symbol"/>
              </a:rPr>
              <a:t>also</a:t>
            </a:r>
            <a:r>
              <a:rPr lang="fr-CH" sz="2400" dirty="0">
                <a:sym typeface="Symbol"/>
              </a:rPr>
              <a:t> monitor relative ECM  (p-t-p!)          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516048" y="6429333"/>
            <a:ext cx="408045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176456" y="3674337"/>
            <a:ext cx="1142028" cy="861766"/>
          </a:xfrm>
          <a:prstGeom prst="rect">
            <a:avLst/>
          </a:prstGeom>
          <a:noFill/>
        </p:spPr>
        <p:txBody>
          <a:bodyPr wrap="none" lIns="121912" tIns="60956" rIns="121912" bIns="60956" rtlCol="0">
            <a:spAutoFit/>
          </a:bodyPr>
          <a:lstStyle/>
          <a:p>
            <a:r>
              <a:rPr lang="fr-CH" sz="2400" dirty="0"/>
              <a:t>z </a:t>
            </a:r>
            <a:r>
              <a:rPr lang="fr-CH" sz="2400" dirty="0" err="1"/>
              <a:t>boost</a:t>
            </a:r>
            <a:r>
              <a:rPr lang="fr-CH" sz="2400" baseline="-25000" dirty="0"/>
              <a:t/>
            </a:r>
            <a:br>
              <a:rPr lang="fr-CH" sz="2400" baseline="-25000" dirty="0"/>
            </a:br>
            <a:r>
              <a:rPr lang="fr-CH" sz="2400" dirty="0"/>
              <a:t> </a:t>
            </a:r>
            <a:endParaRPr lang="en-GB" sz="24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553" y="3128967"/>
            <a:ext cx="3955968" cy="222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-24675" y="3319436"/>
            <a:ext cx="2123194" cy="1969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fr-CH" sz="2400" dirty="0"/>
              <a:t>D. </a:t>
            </a:r>
            <a:r>
              <a:rPr lang="fr-CH" sz="2400" dirty="0" err="1"/>
              <a:t>Shatilov</a:t>
            </a:r>
            <a:r>
              <a:rPr lang="fr-CH" sz="2400" dirty="0"/>
              <a:t>:</a:t>
            </a:r>
          </a:p>
          <a:p>
            <a:r>
              <a:rPr lang="fr-CH" sz="2400" dirty="0" err="1"/>
              <a:t>beam</a:t>
            </a:r>
            <a:r>
              <a:rPr lang="fr-CH" sz="2400" dirty="0"/>
              <a:t> </a:t>
            </a:r>
            <a:r>
              <a:rPr lang="fr-CH" sz="2400" dirty="0" err="1"/>
              <a:t>energy</a:t>
            </a:r>
            <a:endParaRPr lang="fr-CH" sz="2400" dirty="0"/>
          </a:p>
          <a:p>
            <a:r>
              <a:rPr lang="fr-CH" sz="2400" dirty="0" err="1"/>
              <a:t>spectrum</a:t>
            </a:r>
            <a:r>
              <a:rPr lang="fr-CH" sz="2400" dirty="0"/>
              <a:t> </a:t>
            </a:r>
          </a:p>
          <a:p>
            <a:r>
              <a:rPr lang="fr-CH" sz="2400" dirty="0" err="1"/>
              <a:t>without</a:t>
            </a:r>
            <a:r>
              <a:rPr lang="fr-CH" sz="2400" dirty="0"/>
              <a:t>/</a:t>
            </a:r>
            <a:r>
              <a:rPr lang="fr-CH" sz="2400" dirty="0" err="1"/>
              <a:t>with</a:t>
            </a:r>
            <a:endParaRPr lang="fr-CH" sz="2400" dirty="0"/>
          </a:p>
          <a:p>
            <a:r>
              <a:rPr lang="fr-CH" sz="2400" dirty="0" err="1"/>
              <a:t>beamstrahlung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8258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796242"/>
            <a:ext cx="10346499" cy="27699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E</a:t>
            </a:r>
            <a:r>
              <a:rPr lang="fr-FR" baseline="30000" dirty="0" smtClean="0"/>
              <a:t>-</a:t>
            </a:r>
            <a:r>
              <a:rPr lang="fr-FR" baseline="-25000" dirty="0" smtClean="0"/>
              <a:t>J</a:t>
            </a:r>
            <a:r>
              <a:rPr lang="fr-FR" dirty="0" smtClean="0"/>
              <a:t>  = E</a:t>
            </a:r>
            <a:r>
              <a:rPr lang="fr-FR" baseline="-25000" dirty="0" smtClean="0"/>
              <a:t>0</a:t>
            </a:r>
            <a:r>
              <a:rPr lang="fr-FR" sz="2400" baseline="30000" dirty="0" smtClean="0"/>
              <a:t>-</a:t>
            </a:r>
            <a:r>
              <a:rPr lang="fr-FR" dirty="0" smtClean="0"/>
              <a:t> +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RF/2  -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err="1" smtClean="0">
                <a:sym typeface="Symbol" panose="05050102010706020507" pitchFamily="18" charset="2"/>
              </a:rPr>
              <a:t>SRi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- </a:t>
            </a:r>
            <a:r>
              <a:rPr lang="fr-FR" dirty="0" smtClean="0"/>
              <a:t>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smtClean="0">
                <a:sym typeface="Symbol" panose="05050102010706020507" pitchFamily="18" charset="2"/>
              </a:rPr>
              <a:t>BS</a:t>
            </a:r>
            <a:r>
              <a:rPr lang="en-US" dirty="0" smtClean="0">
                <a:sym typeface="Symbol" panose="05050102010706020507" pitchFamily="18" charset="2"/>
              </a:rPr>
              <a:t>/2</a:t>
            </a:r>
          </a:p>
          <a:p>
            <a:r>
              <a:rPr lang="en-US" dirty="0" smtClean="0">
                <a:sym typeface="Symbol" panose="05050102010706020507" pitchFamily="18" charset="2"/>
              </a:rPr>
              <a:t>E</a:t>
            </a:r>
            <a:r>
              <a:rPr lang="en-US" baseline="30000" dirty="0" smtClean="0">
                <a:sym typeface="Symbol" panose="05050102010706020507" pitchFamily="18" charset="2"/>
              </a:rPr>
              <a:t>+</a:t>
            </a:r>
            <a:r>
              <a:rPr lang="en-US" baseline="-25000" dirty="0" smtClean="0">
                <a:sym typeface="Symbol" panose="05050102010706020507" pitchFamily="18" charset="2"/>
              </a:rPr>
              <a:t>J </a:t>
            </a:r>
            <a:r>
              <a:rPr lang="fr-FR" dirty="0" smtClean="0">
                <a:sym typeface="Symbol" panose="05050102010706020507" pitchFamily="18" charset="2"/>
              </a:rPr>
              <a:t>= </a:t>
            </a:r>
            <a:r>
              <a:rPr lang="fr-FR" dirty="0" smtClean="0"/>
              <a:t>E</a:t>
            </a:r>
            <a:r>
              <a:rPr lang="fr-FR" baseline="-25000" dirty="0" smtClean="0"/>
              <a:t>0</a:t>
            </a:r>
            <a:r>
              <a:rPr lang="fr-FR" sz="2400" baseline="30000" dirty="0" smtClean="0"/>
              <a:t>+</a:t>
            </a:r>
            <a:r>
              <a:rPr lang="fr-FR" dirty="0" smtClean="0"/>
              <a:t> </a:t>
            </a:r>
            <a:r>
              <a:rPr lang="fr-FR" dirty="0" smtClean="0">
                <a:sym typeface="Symbol" panose="05050102010706020507" pitchFamily="18" charset="2"/>
              </a:rPr>
              <a:t>+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RF/2 - 4</a:t>
            </a:r>
            <a:r>
              <a:rPr lang="en-CH" dirty="0" smtClean="0">
                <a:sym typeface="Symbol" panose="05050102010706020507" pitchFamily="18" charset="2"/>
              </a:rPr>
              <a:t> </a:t>
            </a:r>
            <a:r>
              <a:rPr lang="en-US" baseline="-25000" dirty="0" err="1" smtClean="0">
                <a:sym typeface="Symbol" panose="05050102010706020507" pitchFamily="18" charset="2"/>
              </a:rPr>
              <a:t>SRi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  3</a:t>
            </a:r>
            <a:r>
              <a:rPr lang="en-CH" dirty="0" smtClean="0">
                <a:sym typeface="Symbol" panose="05050102010706020507" pitchFamily="18" charset="2"/>
              </a:rPr>
              <a:t> </a:t>
            </a:r>
            <a:r>
              <a:rPr lang="en-US" baseline="-25000" dirty="0" err="1" smtClean="0">
                <a:sym typeface="Symbol" panose="05050102010706020507" pitchFamily="18" charset="2"/>
              </a:rPr>
              <a:t>SRe</a:t>
            </a:r>
            <a:r>
              <a:rPr lang="en-US" dirty="0" smtClean="0">
                <a:sym typeface="Symbol" panose="05050102010706020507" pitchFamily="18" charset="2"/>
              </a:rPr>
              <a:t> -7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smtClean="0">
                <a:sym typeface="Symbol" panose="05050102010706020507" pitchFamily="18" charset="2"/>
              </a:rPr>
              <a:t>BS</a:t>
            </a:r>
            <a:r>
              <a:rPr lang="en-US" dirty="0" smtClean="0">
                <a:sym typeface="Symbol" panose="05050102010706020507" pitchFamily="18" charset="2"/>
              </a:rPr>
              <a:t>/2</a:t>
            </a:r>
          </a:p>
          <a:p>
            <a:r>
              <a:rPr lang="en-US" dirty="0">
                <a:sym typeface="Symbol" panose="05050102010706020507" pitchFamily="18" charset="2"/>
              </a:rPr>
              <a:t>E</a:t>
            </a:r>
            <a:r>
              <a:rPr lang="en-US" baseline="30000" dirty="0">
                <a:sym typeface="Symbol" panose="05050102010706020507" pitchFamily="18" charset="2"/>
              </a:rPr>
              <a:t>+</a:t>
            </a:r>
            <a:r>
              <a:rPr lang="en-US" baseline="-25000" dirty="0">
                <a:sym typeface="Symbol" panose="05050102010706020507" pitchFamily="18" charset="2"/>
              </a:rPr>
              <a:t>J </a:t>
            </a:r>
            <a:r>
              <a:rPr lang="en-US" dirty="0" smtClean="0">
                <a:sym typeface="Symbol" panose="05050102010706020507" pitchFamily="18" charset="2"/>
              </a:rPr>
              <a:t>+E</a:t>
            </a:r>
            <a:r>
              <a:rPr lang="en-US" baseline="30000" dirty="0" smtClean="0">
                <a:sym typeface="Symbol" panose="05050102010706020507" pitchFamily="18" charset="2"/>
              </a:rPr>
              <a:t>-</a:t>
            </a:r>
            <a:r>
              <a:rPr lang="en-US" baseline="-25000" dirty="0" smtClean="0">
                <a:sym typeface="Symbol" panose="05050102010706020507" pitchFamily="18" charset="2"/>
              </a:rPr>
              <a:t>J</a:t>
            </a:r>
            <a:r>
              <a:rPr lang="fr-FR" dirty="0" smtClean="0">
                <a:sym typeface="Symbol" panose="05050102010706020507" pitchFamily="18" charset="2"/>
              </a:rPr>
              <a:t>= </a:t>
            </a:r>
            <a:r>
              <a:rPr lang="fr-FR" dirty="0"/>
              <a:t>E</a:t>
            </a:r>
            <a:r>
              <a:rPr lang="fr-FR" baseline="-25000" dirty="0"/>
              <a:t>0</a:t>
            </a:r>
            <a:r>
              <a:rPr lang="fr-FR" sz="2400" baseline="30000" dirty="0"/>
              <a:t>+</a:t>
            </a:r>
            <a:r>
              <a:rPr lang="fr-FR" dirty="0"/>
              <a:t> </a:t>
            </a:r>
            <a:r>
              <a:rPr lang="fr-FR" dirty="0" smtClean="0"/>
              <a:t>+ E</a:t>
            </a:r>
            <a:r>
              <a:rPr lang="fr-FR" baseline="-25000" dirty="0" smtClean="0"/>
              <a:t>0</a:t>
            </a:r>
            <a:r>
              <a:rPr lang="fr-FR" sz="2400" baseline="30000" dirty="0"/>
              <a:t>-</a:t>
            </a:r>
            <a:r>
              <a:rPr lang="fr-FR" dirty="0" smtClean="0">
                <a:sym typeface="Symbol" panose="05050102010706020507" pitchFamily="18" charset="2"/>
              </a:rPr>
              <a:t>+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 </a:t>
            </a:r>
            <a:r>
              <a:rPr lang="en-US" dirty="0">
                <a:sym typeface="Symbol" panose="05050102010706020507" pitchFamily="18" charset="2"/>
              </a:rPr>
              <a:t>- </a:t>
            </a:r>
            <a:r>
              <a:rPr lang="en-US" dirty="0" smtClean="0">
                <a:sym typeface="Symbol" panose="05050102010706020507" pitchFamily="18" charset="2"/>
              </a:rPr>
              <a:t>5</a:t>
            </a:r>
            <a:r>
              <a:rPr lang="en-CH" dirty="0" smtClean="0">
                <a:sym typeface="Symbol" panose="05050102010706020507" pitchFamily="18" charset="2"/>
              </a:rPr>
              <a:t>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SRi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-  3</a:t>
            </a:r>
            <a:r>
              <a:rPr lang="en-CH" dirty="0">
                <a:sym typeface="Symbol" panose="05050102010706020507" pitchFamily="18" charset="2"/>
              </a:rPr>
              <a:t> </a:t>
            </a:r>
            <a:r>
              <a:rPr lang="en-US" baseline="-25000" dirty="0" err="1">
                <a:sym typeface="Symbol" panose="05050102010706020507" pitchFamily="18" charset="2"/>
              </a:rPr>
              <a:t>SRe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-4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smtClean="0">
                <a:sym typeface="Symbol" panose="05050102010706020507" pitchFamily="18" charset="2"/>
              </a:rPr>
              <a:t>BS</a:t>
            </a:r>
          </a:p>
          <a:p>
            <a:r>
              <a:rPr lang="en-US" dirty="0" smtClean="0">
                <a:sym typeface="Symbol" panose="05050102010706020507" pitchFamily="18" charset="2"/>
              </a:rPr>
              <a:t>          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b="1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J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+E</a:t>
            </a:r>
            <a:r>
              <a:rPr lang="en-US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-</a:t>
            </a:r>
            <a:r>
              <a:rPr lang="en-US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J</a:t>
            </a:r>
            <a:r>
              <a:rPr lang="fr-FR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= </a:t>
            </a:r>
            <a:r>
              <a:rPr lang="fr-FR" b="1" dirty="0">
                <a:solidFill>
                  <a:srgbClr val="FF0000"/>
                </a:solidFill>
              </a:rPr>
              <a:t>E</a:t>
            </a:r>
            <a:r>
              <a:rPr lang="fr-FR" b="1" baseline="-25000" dirty="0">
                <a:solidFill>
                  <a:srgbClr val="FF0000"/>
                </a:solidFill>
              </a:rPr>
              <a:t>0</a:t>
            </a:r>
            <a:r>
              <a:rPr lang="fr-FR" sz="2400" b="1" baseline="30000" dirty="0">
                <a:solidFill>
                  <a:srgbClr val="FF0000"/>
                </a:solidFill>
              </a:rPr>
              <a:t>+</a:t>
            </a:r>
            <a:r>
              <a:rPr lang="fr-FR" b="1" dirty="0">
                <a:solidFill>
                  <a:srgbClr val="FF0000"/>
                </a:solidFill>
              </a:rPr>
              <a:t> + E</a:t>
            </a:r>
            <a:r>
              <a:rPr lang="fr-FR" b="1" baseline="-25000" dirty="0">
                <a:solidFill>
                  <a:srgbClr val="FF0000"/>
                </a:solidFill>
              </a:rPr>
              <a:t>0</a:t>
            </a:r>
            <a:r>
              <a:rPr lang="fr-FR" sz="2400" b="1" baseline="30000" dirty="0">
                <a:solidFill>
                  <a:srgbClr val="FF0000"/>
                </a:solidFill>
              </a:rPr>
              <a:t>-</a:t>
            </a:r>
            <a:r>
              <a:rPr lang="fr-FR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CH" b="1" dirty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SRe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- </a:t>
            </a:r>
            <a:r>
              <a:rPr lang="en-CH" b="1" dirty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SRi</a:t>
            </a:r>
            <a:r>
              <a:rPr lang="en-US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endParaRPr lang="en-US" b="1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fr-FR" dirty="0" smtClean="0"/>
              <a:t>E</a:t>
            </a:r>
            <a:r>
              <a:rPr lang="fr-FR" baseline="30000" dirty="0" smtClean="0"/>
              <a:t>-</a:t>
            </a:r>
            <a:r>
              <a:rPr lang="fr-FR" baseline="-25000" dirty="0" smtClean="0"/>
              <a:t>A</a:t>
            </a:r>
            <a:r>
              <a:rPr lang="fr-FR" dirty="0" smtClean="0"/>
              <a:t>  </a:t>
            </a:r>
            <a:r>
              <a:rPr lang="fr-FR" dirty="0"/>
              <a:t>= E</a:t>
            </a:r>
            <a:r>
              <a:rPr lang="fr-FR" baseline="-25000" dirty="0"/>
              <a:t>0</a:t>
            </a:r>
            <a:r>
              <a:rPr lang="fr-FR" sz="2400" baseline="30000" dirty="0"/>
              <a:t>-</a:t>
            </a:r>
            <a:r>
              <a:rPr lang="fr-FR" dirty="0"/>
              <a:t> +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RF/2  </a:t>
            </a:r>
            <a:r>
              <a:rPr lang="en-US" dirty="0">
                <a:sym typeface="Symbol" panose="05050102010706020507" pitchFamily="18" charset="2"/>
              </a:rPr>
              <a:t>- </a:t>
            </a:r>
            <a:r>
              <a:rPr lang="en-US" dirty="0" smtClean="0">
                <a:sym typeface="Symbol" panose="05050102010706020507" pitchFamily="18" charset="2"/>
              </a:rPr>
              <a:t>2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SRi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  -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SRe</a:t>
            </a:r>
            <a:r>
              <a:rPr lang="fr-FR" dirty="0" smtClean="0"/>
              <a:t>  - 3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>
                <a:sym typeface="Symbol" panose="05050102010706020507" pitchFamily="18" charset="2"/>
              </a:rPr>
              <a:t>BS</a:t>
            </a:r>
            <a:r>
              <a:rPr lang="en-US" dirty="0">
                <a:sym typeface="Symbol" panose="05050102010706020507" pitchFamily="18" charset="2"/>
              </a:rPr>
              <a:t>/2</a:t>
            </a:r>
          </a:p>
          <a:p>
            <a:r>
              <a:rPr lang="en-US" dirty="0" smtClean="0">
                <a:sym typeface="Symbol" panose="05050102010706020507" pitchFamily="18" charset="2"/>
              </a:rPr>
              <a:t>E</a:t>
            </a:r>
            <a:r>
              <a:rPr lang="en-US" baseline="30000" dirty="0" smtClean="0">
                <a:sym typeface="Symbol" panose="05050102010706020507" pitchFamily="18" charset="2"/>
              </a:rPr>
              <a:t>+</a:t>
            </a:r>
            <a:r>
              <a:rPr lang="en-US" baseline="-25000" dirty="0" smtClean="0">
                <a:sym typeface="Symbol" panose="05050102010706020507" pitchFamily="18" charset="2"/>
              </a:rPr>
              <a:t>A </a:t>
            </a:r>
            <a:r>
              <a:rPr lang="fr-FR" dirty="0">
                <a:sym typeface="Symbol" panose="05050102010706020507" pitchFamily="18" charset="2"/>
              </a:rPr>
              <a:t>= </a:t>
            </a:r>
            <a:r>
              <a:rPr lang="fr-FR" dirty="0"/>
              <a:t>E</a:t>
            </a:r>
            <a:r>
              <a:rPr lang="fr-FR" baseline="-25000" dirty="0"/>
              <a:t>0</a:t>
            </a:r>
            <a:r>
              <a:rPr lang="fr-FR" sz="2400" baseline="30000" dirty="0"/>
              <a:t>+</a:t>
            </a:r>
            <a:r>
              <a:rPr lang="fr-FR" dirty="0"/>
              <a:t> </a:t>
            </a:r>
            <a:r>
              <a:rPr lang="fr-FR" dirty="0">
                <a:sym typeface="Symbol" panose="05050102010706020507" pitchFamily="18" charset="2"/>
              </a:rPr>
              <a:t>+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dirty="0">
                <a:sym typeface="Symbol" panose="05050102010706020507" pitchFamily="18" charset="2"/>
              </a:rPr>
              <a:t>RF/2 - </a:t>
            </a:r>
            <a:r>
              <a:rPr lang="en-US" dirty="0" smtClean="0">
                <a:sym typeface="Symbol" panose="05050102010706020507" pitchFamily="18" charset="2"/>
              </a:rPr>
              <a:t>3</a:t>
            </a:r>
            <a:r>
              <a:rPr lang="en-CH" dirty="0" smtClean="0">
                <a:sym typeface="Symbol" panose="05050102010706020507" pitchFamily="18" charset="2"/>
              </a:rPr>
              <a:t>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SRi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-  2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SRe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-5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>
                <a:sym typeface="Symbol" panose="05050102010706020507" pitchFamily="18" charset="2"/>
              </a:rPr>
              <a:t>BS</a:t>
            </a:r>
            <a:r>
              <a:rPr lang="en-US" dirty="0">
                <a:sym typeface="Symbol" panose="05050102010706020507" pitchFamily="18" charset="2"/>
              </a:rPr>
              <a:t>/2</a:t>
            </a:r>
          </a:p>
          <a:p>
            <a:r>
              <a:rPr lang="en-US" dirty="0" smtClean="0">
                <a:sym typeface="Symbol" panose="05050102010706020507" pitchFamily="18" charset="2"/>
              </a:rPr>
              <a:t>E</a:t>
            </a:r>
            <a:r>
              <a:rPr lang="en-US" baseline="30000" dirty="0" smtClean="0">
                <a:sym typeface="Symbol" panose="05050102010706020507" pitchFamily="18" charset="2"/>
              </a:rPr>
              <a:t>+</a:t>
            </a:r>
            <a:r>
              <a:rPr lang="en-US" baseline="-25000" dirty="0" smtClean="0">
                <a:sym typeface="Symbol" panose="05050102010706020507" pitchFamily="18" charset="2"/>
              </a:rPr>
              <a:t>A</a:t>
            </a:r>
            <a:r>
              <a:rPr lang="en-US" dirty="0" smtClean="0">
                <a:sym typeface="Symbol" panose="05050102010706020507" pitchFamily="18" charset="2"/>
              </a:rPr>
              <a:t>+E</a:t>
            </a:r>
            <a:r>
              <a:rPr lang="en-US" baseline="30000" dirty="0" smtClean="0">
                <a:sym typeface="Symbol" panose="05050102010706020507" pitchFamily="18" charset="2"/>
              </a:rPr>
              <a:t>-</a:t>
            </a:r>
            <a:r>
              <a:rPr lang="en-US" baseline="-25000" dirty="0">
                <a:sym typeface="Symbol" panose="05050102010706020507" pitchFamily="18" charset="2"/>
              </a:rPr>
              <a:t>A</a:t>
            </a:r>
            <a:r>
              <a:rPr lang="fr-FR" dirty="0" smtClean="0">
                <a:sym typeface="Symbol" panose="05050102010706020507" pitchFamily="18" charset="2"/>
              </a:rPr>
              <a:t>= </a:t>
            </a:r>
            <a:r>
              <a:rPr lang="fr-FR" dirty="0"/>
              <a:t>E</a:t>
            </a:r>
            <a:r>
              <a:rPr lang="fr-FR" baseline="-25000" dirty="0"/>
              <a:t>0</a:t>
            </a:r>
            <a:r>
              <a:rPr lang="fr-FR" sz="2400" baseline="30000" dirty="0"/>
              <a:t>+</a:t>
            </a:r>
            <a:r>
              <a:rPr lang="fr-FR" dirty="0"/>
              <a:t> + E</a:t>
            </a:r>
            <a:r>
              <a:rPr lang="fr-FR" baseline="-25000" dirty="0"/>
              <a:t>0</a:t>
            </a:r>
            <a:r>
              <a:rPr lang="fr-FR" sz="2400" baseline="30000" dirty="0"/>
              <a:t>-</a:t>
            </a:r>
            <a:r>
              <a:rPr lang="fr-FR" dirty="0">
                <a:sym typeface="Symbol" panose="05050102010706020507" pitchFamily="18" charset="2"/>
              </a:rPr>
              <a:t>+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dirty="0">
                <a:sym typeface="Symbol" panose="05050102010706020507" pitchFamily="18" charset="2"/>
              </a:rPr>
              <a:t>RF - 5</a:t>
            </a:r>
            <a:r>
              <a:rPr lang="en-CH" dirty="0">
                <a:sym typeface="Symbol" panose="05050102010706020507" pitchFamily="18" charset="2"/>
              </a:rPr>
              <a:t> </a:t>
            </a:r>
            <a:r>
              <a:rPr lang="en-US" baseline="-25000" dirty="0" err="1">
                <a:sym typeface="Symbol" panose="05050102010706020507" pitchFamily="18" charset="2"/>
              </a:rPr>
              <a:t>SRi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-  3</a:t>
            </a:r>
            <a:r>
              <a:rPr lang="en-CH" dirty="0">
                <a:sym typeface="Symbol" panose="05050102010706020507" pitchFamily="18" charset="2"/>
              </a:rPr>
              <a:t> </a:t>
            </a:r>
            <a:r>
              <a:rPr lang="en-US" baseline="-25000" dirty="0" err="1">
                <a:sym typeface="Symbol" panose="05050102010706020507" pitchFamily="18" charset="2"/>
              </a:rPr>
              <a:t>SRe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- 4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baseline="-25000" dirty="0" smtClean="0">
                <a:sym typeface="Symbol" panose="05050102010706020507" pitchFamily="18" charset="2"/>
              </a:rPr>
              <a:t>BS</a:t>
            </a:r>
          </a:p>
          <a:p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baseline="-25000" dirty="0" smtClean="0">
                <a:sym typeface="Symbol" panose="05050102010706020507" pitchFamily="18" charset="2"/>
              </a:rPr>
              <a:t>              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b="1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+E</a:t>
            </a:r>
            <a:r>
              <a:rPr lang="en-US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-</a:t>
            </a:r>
            <a:r>
              <a:rPr lang="en-US" b="1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fr-FR" b="1" dirty="0">
                <a:solidFill>
                  <a:srgbClr val="FF0000"/>
                </a:solidFill>
                <a:sym typeface="Symbol" panose="05050102010706020507" pitchFamily="18" charset="2"/>
              </a:rPr>
              <a:t>= </a:t>
            </a:r>
            <a:r>
              <a:rPr lang="fr-FR" b="1" dirty="0">
                <a:solidFill>
                  <a:srgbClr val="FF0000"/>
                </a:solidFill>
              </a:rPr>
              <a:t>E</a:t>
            </a:r>
            <a:r>
              <a:rPr lang="fr-FR" b="1" baseline="-25000" dirty="0">
                <a:solidFill>
                  <a:srgbClr val="FF0000"/>
                </a:solidFill>
              </a:rPr>
              <a:t>0</a:t>
            </a:r>
            <a:r>
              <a:rPr lang="fr-FR" sz="2400" b="1" baseline="30000" dirty="0">
                <a:solidFill>
                  <a:srgbClr val="FF0000"/>
                </a:solidFill>
              </a:rPr>
              <a:t>+</a:t>
            </a:r>
            <a:r>
              <a:rPr lang="fr-FR" b="1" dirty="0">
                <a:solidFill>
                  <a:srgbClr val="FF0000"/>
                </a:solidFill>
              </a:rPr>
              <a:t> + </a:t>
            </a:r>
            <a:r>
              <a:rPr lang="fr-FR" b="1" dirty="0" smtClean="0">
                <a:solidFill>
                  <a:srgbClr val="FF0000"/>
                </a:solidFill>
              </a:rPr>
              <a:t>E</a:t>
            </a:r>
            <a:r>
              <a:rPr lang="fr-FR" b="1" baseline="-25000" dirty="0" smtClean="0">
                <a:solidFill>
                  <a:srgbClr val="FF0000"/>
                </a:solidFill>
              </a:rPr>
              <a:t>0</a:t>
            </a:r>
            <a:r>
              <a:rPr lang="fr-FR" sz="2400" b="1" baseline="30000" dirty="0" smtClean="0">
                <a:solidFill>
                  <a:srgbClr val="FF0000"/>
                </a:solidFill>
              </a:rPr>
              <a:t>-</a:t>
            </a:r>
            <a:r>
              <a:rPr lang="fr-FR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SRe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- </a:t>
            </a:r>
            <a:r>
              <a:rPr lang="en-CH" b="1" dirty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SRi</a:t>
            </a:r>
            <a:r>
              <a:rPr lang="en-US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</a:p>
          <a:p>
            <a:endParaRPr lang="en-US" baseline="-25000" dirty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8003" y="137786"/>
            <a:ext cx="4586524" cy="43620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 rot="2696229">
            <a:off x="8231068" y="3404335"/>
            <a:ext cx="676569" cy="414313"/>
          </a:xfrm>
          <a:prstGeom prst="rect">
            <a:avLst/>
          </a:prstGeom>
          <a:solidFill>
            <a:srgbClr val="ED7D31">
              <a:alpha val="5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208713" y="739036"/>
            <a:ext cx="951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e</a:t>
            </a:r>
            <a:r>
              <a:rPr lang="fr-FR" sz="2400" b="1" baseline="30000" dirty="0" smtClean="0">
                <a:solidFill>
                  <a:srgbClr val="0070C0"/>
                </a:solidFill>
              </a:rPr>
              <a:t>+</a:t>
            </a:r>
            <a:endParaRPr lang="fr-FR" sz="24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58406" y="753650"/>
            <a:ext cx="951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e</a:t>
            </a:r>
            <a:r>
              <a:rPr lang="fr-FR" sz="2400" b="1" baseline="30000" dirty="0">
                <a:solidFill>
                  <a:srgbClr val="FF0000"/>
                </a:solidFill>
              </a:rPr>
              <a:t>-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18116" y="3093929"/>
            <a:ext cx="67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RF</a:t>
            </a:r>
            <a:endParaRPr lang="fr-FR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9/29/2022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first go at ECM uncertainties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4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242010"/>
            <a:ext cx="3634569" cy="492434"/>
          </a:xfrm>
          <a:prstGeom prst="rect">
            <a:avLst/>
          </a:prstGeom>
          <a:solidFill>
            <a:srgbClr val="FFC000"/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en-GB" sz="2400" dirty="0">
                <a:sym typeface="Symbol"/>
              </a:rPr>
              <a:t> </a:t>
            </a:r>
            <a:r>
              <a:rPr lang="en-GB" sz="2400" baseline="-25000" dirty="0">
                <a:sym typeface="Symbol"/>
              </a:rPr>
              <a:t>RF</a:t>
            </a:r>
            <a:r>
              <a:rPr lang="en-GB" sz="2400" dirty="0">
                <a:sym typeface="Symbol"/>
              </a:rPr>
              <a:t> = </a:t>
            </a:r>
            <a:r>
              <a:rPr lang="en-GB" sz="2400" dirty="0" smtClean="0">
                <a:sym typeface="Symbol"/>
              </a:rPr>
              <a:t>4</a:t>
            </a:r>
            <a:r>
              <a:rPr lang="en-GB" sz="2400" baseline="-25000" dirty="0">
                <a:sym typeface="Symbol"/>
              </a:rPr>
              <a:t>SRi </a:t>
            </a:r>
            <a:r>
              <a:rPr lang="en-GB" sz="2400" dirty="0">
                <a:sym typeface="Symbol"/>
              </a:rPr>
              <a:t>+ </a:t>
            </a:r>
            <a:r>
              <a:rPr lang="en-GB" sz="2400" dirty="0" smtClean="0">
                <a:sym typeface="Symbol"/>
              </a:rPr>
              <a:t>4</a:t>
            </a:r>
            <a:r>
              <a:rPr lang="en-GB" sz="2400" baseline="-25000" dirty="0">
                <a:sym typeface="Symbol"/>
              </a:rPr>
              <a:t>SRe</a:t>
            </a:r>
            <a:r>
              <a:rPr lang="en-GB" sz="2400" dirty="0">
                <a:sym typeface="Symbol"/>
              </a:rPr>
              <a:t> + 4</a:t>
            </a:r>
            <a:r>
              <a:rPr lang="en-GB" sz="2400" dirty="0" smtClean="0">
                <a:sym typeface="Symbol"/>
              </a:rPr>
              <a:t></a:t>
            </a:r>
            <a:r>
              <a:rPr lang="en-GB" sz="2400" baseline="-25000" dirty="0">
                <a:sym typeface="Symbol"/>
              </a:rPr>
              <a:t>BS </a:t>
            </a:r>
            <a:r>
              <a:rPr lang="en-GB" sz="2400" dirty="0">
                <a:sym typeface="Symbol"/>
              </a:rPr>
              <a:t>  </a:t>
            </a:r>
            <a:r>
              <a:rPr lang="en-GB" sz="2400" baseline="-25000" dirty="0">
                <a:sym typeface="Symbol"/>
              </a:rPr>
              <a:t>  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4092260" y="2675295"/>
            <a:ext cx="3560029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-- ECM shift due to  SR in </a:t>
            </a:r>
            <a:r>
              <a:rPr lang="en-CH" dirty="0">
                <a:sym typeface="Symbol" panose="05050102010706020507" pitchFamily="18" charset="2"/>
              </a:rPr>
              <a:t></a:t>
            </a:r>
            <a:r>
              <a:rPr lang="fr-FR" dirty="0"/>
              <a:t> </a:t>
            </a:r>
            <a:r>
              <a:rPr lang="fr-FR" dirty="0" err="1"/>
              <a:t>ext</a:t>
            </a:r>
            <a:endParaRPr lang="fr-FR" dirty="0" smtClean="0"/>
          </a:p>
          <a:p>
            <a:r>
              <a:rPr lang="fr-FR" b="1" dirty="0" smtClean="0">
                <a:solidFill>
                  <a:srgbClr val="0070C0"/>
                </a:solidFill>
              </a:rPr>
              <a:t>-- all </a:t>
            </a:r>
            <a:r>
              <a:rPr lang="fr-FR" b="1" dirty="0" err="1" smtClean="0">
                <a:solidFill>
                  <a:srgbClr val="0070C0"/>
                </a:solidFill>
              </a:rPr>
              <a:t>Ecm</a:t>
            </a:r>
            <a:r>
              <a:rPr lang="fr-FR" b="1" dirty="0" smtClean="0">
                <a:solidFill>
                  <a:srgbClr val="0070C0"/>
                </a:solidFill>
              </a:rPr>
              <a:t> are the </a:t>
            </a:r>
            <a:r>
              <a:rPr lang="fr-FR" b="1" dirty="0" err="1" smtClean="0">
                <a:solidFill>
                  <a:srgbClr val="0070C0"/>
                </a:solidFill>
              </a:rPr>
              <a:t>same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-- </a:t>
            </a:r>
            <a:r>
              <a:rPr lang="fr-FR" b="1" dirty="0" err="1" smtClean="0">
                <a:solidFill>
                  <a:srgbClr val="FF0000"/>
                </a:solidFill>
              </a:rPr>
              <a:t>boosts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measure</a:t>
            </a:r>
            <a:r>
              <a:rPr lang="fr-FR" b="1" dirty="0" smtClean="0">
                <a:solidFill>
                  <a:srgbClr val="FF0000"/>
                </a:solidFill>
              </a:rPr>
              <a:t> the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losses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u="sng" dirty="0" smtClean="0"/>
              <a:t>-- </a:t>
            </a:r>
            <a:r>
              <a:rPr lang="fr-FR" b="1" u="sng" dirty="0" err="1" smtClean="0"/>
              <a:t>differences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between</a:t>
            </a:r>
            <a:r>
              <a:rPr lang="fr-FR" b="1" u="sng" dirty="0" smtClean="0"/>
              <a:t> the rings </a:t>
            </a:r>
            <a:r>
              <a:rPr lang="fr-FR" b="1" u="sng" dirty="0" err="1" smtClean="0"/>
              <a:t>will</a:t>
            </a:r>
            <a:r>
              <a:rPr lang="fr-FR" b="1" u="sng" dirty="0" smtClean="0"/>
              <a:t> show up. </a:t>
            </a:r>
          </a:p>
          <a:p>
            <a:r>
              <a:rPr lang="fr-FR" dirty="0" smtClean="0"/>
              <a:t>-- assumes BS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collision </a:t>
            </a:r>
            <a:r>
              <a:rPr lang="fr-FR" dirty="0" err="1" smtClean="0"/>
              <a:t>is</a:t>
            </a:r>
            <a:r>
              <a:rPr lang="fr-FR" dirty="0"/>
              <a:t> </a:t>
            </a:r>
            <a:r>
              <a:rPr lang="fr-FR" dirty="0" smtClean="0"/>
              <a:t>on </a:t>
            </a:r>
            <a:r>
              <a:rPr lang="fr-FR" dirty="0" err="1" smtClean="0"/>
              <a:t>average</a:t>
            </a:r>
            <a:r>
              <a:rPr lang="fr-FR" dirty="0" smtClean="0"/>
              <a:t> </a:t>
            </a:r>
            <a:r>
              <a:rPr lang="fr-FR" dirty="0" err="1" smtClean="0"/>
              <a:t>half</a:t>
            </a:r>
            <a:r>
              <a:rPr lang="fr-FR" dirty="0" smtClean="0"/>
              <a:t> of full </a:t>
            </a:r>
            <a:r>
              <a:rPr lang="fr-FR" dirty="0" err="1" smtClean="0"/>
              <a:t>beamstrahlung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19041" y="677618"/>
            <a:ext cx="6434582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in </a:t>
            </a:r>
            <a:r>
              <a:rPr lang="fr-FR" dirty="0" err="1" smtClean="0"/>
              <a:t>this</a:t>
            </a:r>
            <a:r>
              <a:rPr lang="fr-FR" dirty="0" smtClean="0"/>
              <a:t> slide, </a:t>
            </a:r>
            <a:r>
              <a:rPr lang="fr-FR" dirty="0" err="1" smtClean="0"/>
              <a:t>many</a:t>
            </a:r>
            <a:r>
              <a:rPr lang="fr-FR" dirty="0" smtClean="0"/>
              <a:t>  </a:t>
            </a:r>
            <a:r>
              <a:rPr lang="fr-FR" dirty="0" err="1" smtClean="0"/>
              <a:t>simplifying</a:t>
            </a:r>
            <a:r>
              <a:rPr lang="fr-FR" dirty="0" smtClean="0"/>
              <a:t> </a:t>
            </a:r>
            <a:r>
              <a:rPr lang="fr-FR" dirty="0" err="1" smtClean="0"/>
              <a:t>assumptions</a:t>
            </a:r>
            <a:endParaRPr lang="fr-FR" dirty="0" smtClean="0"/>
          </a:p>
          <a:p>
            <a:r>
              <a:rPr lang="fr-FR" dirty="0" smtClean="0"/>
              <a:t>--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fr-FR" dirty="0" smtClean="0"/>
              <a:t>BS </a:t>
            </a:r>
            <a:r>
              <a:rPr lang="fr-FR" dirty="0" err="1" smtClean="0"/>
              <a:t>same</a:t>
            </a:r>
            <a:r>
              <a:rPr lang="fr-FR" dirty="0" smtClean="0"/>
              <a:t> for all IP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 </a:t>
            </a:r>
            <a:r>
              <a:rPr lang="fr-FR" dirty="0" err="1" smtClean="0"/>
              <a:t>same</a:t>
            </a:r>
            <a:r>
              <a:rPr lang="fr-FR" dirty="0" smtClean="0"/>
              <a:t> for all arcs, </a:t>
            </a:r>
            <a:r>
              <a:rPr lang="fr-FR" dirty="0" err="1" smtClean="0"/>
              <a:t>include</a:t>
            </a:r>
            <a:r>
              <a:rPr lang="fr-FR" dirty="0" smtClean="0"/>
              <a:t> SR and Long. </a:t>
            </a:r>
            <a:r>
              <a:rPr lang="fr-FR" dirty="0" err="1" smtClean="0"/>
              <a:t>Impedance</a:t>
            </a:r>
            <a:endParaRPr lang="fr-FR" dirty="0" smtClean="0"/>
          </a:p>
          <a:p>
            <a:r>
              <a:rPr lang="fr-FR" dirty="0" smtClean="0"/>
              <a:t>-- </a:t>
            </a:r>
            <a:r>
              <a:rPr lang="en-CH" dirty="0" smtClean="0">
                <a:sym typeface="Symbol" panose="05050102010706020507" pitchFamily="18" charset="2"/>
              </a:rPr>
              <a:t></a:t>
            </a:r>
            <a:r>
              <a:rPr lang="en-US" baseline="30000" dirty="0" smtClean="0">
                <a:sym typeface="Symbol" panose="05050102010706020507" pitchFamily="18" charset="2"/>
              </a:rPr>
              <a:t>4 </a:t>
            </a:r>
            <a:r>
              <a:rPr lang="fr-FR" dirty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effect</a:t>
            </a:r>
            <a:r>
              <a:rPr lang="fr-FR" dirty="0" smtClean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ignored</a:t>
            </a:r>
            <a:endParaRPr lang="fr-FR" dirty="0" smtClean="0">
              <a:sym typeface="Symbol" panose="05050102010706020507" pitchFamily="18" charset="2"/>
            </a:endParaRPr>
          </a:p>
          <a:p>
            <a:r>
              <a:rPr lang="fr-FR" dirty="0" smtClean="0">
                <a:sym typeface="Symbol" panose="05050102010706020507" pitchFamily="18" charset="2"/>
              </a:rPr>
              <a:t>-- E</a:t>
            </a:r>
            <a:r>
              <a:rPr lang="fr-FR" baseline="-25000" dirty="0" smtClean="0">
                <a:sym typeface="Symbol" panose="05050102010706020507" pitchFamily="18" charset="2"/>
              </a:rPr>
              <a:t>0 </a:t>
            </a:r>
            <a:r>
              <a:rPr lang="fr-FR" dirty="0" smtClean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measured</a:t>
            </a:r>
            <a:r>
              <a:rPr lang="fr-FR" dirty="0" smtClean="0">
                <a:sym typeface="Symbol" panose="05050102010706020507" pitchFamily="18" charset="2"/>
              </a:rPr>
              <a:t> by </a:t>
            </a:r>
            <a:r>
              <a:rPr lang="fr-FR" dirty="0" err="1" smtClean="0">
                <a:sym typeface="Symbol" panose="05050102010706020507" pitchFamily="18" charset="2"/>
              </a:rPr>
              <a:t>Resonant</a:t>
            </a:r>
            <a:r>
              <a:rPr lang="fr-FR" dirty="0" smtClean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depolarization</a:t>
            </a:r>
            <a:endParaRPr lang="en-US" baseline="-25000" dirty="0" smtClean="0">
              <a:sym typeface="Symbol" panose="05050102010706020507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54686" y="0"/>
            <a:ext cx="683732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Orders</a:t>
            </a:r>
            <a:r>
              <a:rPr lang="fr-FR" sz="3200" b="1" dirty="0" smtClean="0"/>
              <a:t> of magnitude </a:t>
            </a:r>
            <a:r>
              <a:rPr lang="en-CH" sz="3200" b="1" dirty="0" smtClean="0"/>
              <a:t>–</a:t>
            </a:r>
            <a:r>
              <a:rPr lang="fr-FR" sz="3200" b="1" dirty="0" smtClean="0"/>
              <a:t> ECM and </a:t>
            </a:r>
            <a:r>
              <a:rPr lang="fr-FR" sz="3200" b="1" dirty="0" err="1" smtClean="0"/>
              <a:t>Boosts</a:t>
            </a:r>
            <a:endParaRPr lang="fr-FR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5196007"/>
            <a:ext cx="11952375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Boost(J)</a:t>
            </a:r>
            <a:r>
              <a:rPr lang="en-US" sz="2400" dirty="0" smtClean="0">
                <a:sym typeface="Symbol" panose="05050102010706020507" pitchFamily="18" charset="2"/>
              </a:rPr>
              <a:t> 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=   E</a:t>
            </a:r>
            <a:r>
              <a:rPr lang="en-US" sz="2400" b="1" baseline="30000" dirty="0">
                <a:solidFill>
                  <a:srgbClr val="00B050"/>
                </a:solidFill>
                <a:sym typeface="Symbol" panose="05050102010706020507" pitchFamily="18" charset="2"/>
              </a:rPr>
              <a:t>-</a:t>
            </a:r>
            <a:r>
              <a:rPr lang="en-US" sz="2400" b="1" baseline="-25000" dirty="0">
                <a:solidFill>
                  <a:srgbClr val="00B050"/>
                </a:solidFill>
                <a:sym typeface="Symbol" panose="05050102010706020507" pitchFamily="18" charset="2"/>
              </a:rPr>
              <a:t>J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- E</a:t>
            </a:r>
            <a:r>
              <a:rPr lang="en-US" sz="2400" b="1" baseline="30000" dirty="0">
                <a:solidFill>
                  <a:srgbClr val="00B050"/>
                </a:solidFill>
                <a:sym typeface="Symbol" panose="05050102010706020507" pitchFamily="18" charset="2"/>
              </a:rPr>
              <a:t>+</a:t>
            </a:r>
            <a:r>
              <a:rPr lang="en-US" sz="2400" b="1" baseline="-25000" dirty="0">
                <a:solidFill>
                  <a:srgbClr val="00B050"/>
                </a:solidFill>
                <a:sym typeface="Symbol" panose="05050102010706020507" pitchFamily="18" charset="2"/>
              </a:rPr>
              <a:t>J  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= </a:t>
            </a:r>
            <a:r>
              <a:rPr lang="fr-FR" sz="2400" b="1" dirty="0">
                <a:solidFill>
                  <a:srgbClr val="00B050"/>
                </a:solidFill>
              </a:rPr>
              <a:t>E</a:t>
            </a:r>
            <a:r>
              <a:rPr lang="fr-FR" sz="2400" b="1" baseline="-25000" dirty="0">
                <a:solidFill>
                  <a:srgbClr val="00B050"/>
                </a:solidFill>
              </a:rPr>
              <a:t>0</a:t>
            </a:r>
            <a:r>
              <a:rPr lang="fr-FR" sz="2400" b="1" baseline="30000" dirty="0">
                <a:solidFill>
                  <a:srgbClr val="00B050"/>
                </a:solidFill>
              </a:rPr>
              <a:t>-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- </a:t>
            </a:r>
            <a:r>
              <a:rPr lang="fr-FR" sz="2400" b="1" dirty="0">
                <a:solidFill>
                  <a:srgbClr val="00B050"/>
                </a:solidFill>
              </a:rPr>
              <a:t>E</a:t>
            </a:r>
            <a:r>
              <a:rPr lang="fr-FR" sz="2400" b="1" baseline="-25000" dirty="0">
                <a:solidFill>
                  <a:srgbClr val="00B050"/>
                </a:solidFill>
              </a:rPr>
              <a:t>0</a:t>
            </a:r>
            <a:r>
              <a:rPr lang="fr-FR" sz="2400" b="1" baseline="30000" dirty="0">
                <a:solidFill>
                  <a:srgbClr val="00B050"/>
                </a:solidFill>
              </a:rPr>
              <a:t>+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 + 3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 </a:t>
            </a:r>
            <a:r>
              <a:rPr lang="en-US" sz="2400" b="1" dirty="0" err="1">
                <a:solidFill>
                  <a:srgbClr val="00B050"/>
                </a:solidFill>
                <a:sym typeface="Symbol" panose="05050102010706020507" pitchFamily="18" charset="2"/>
              </a:rPr>
              <a:t>SRi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+ 3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 </a:t>
            </a:r>
            <a:r>
              <a:rPr lang="en-US" sz="2400" b="1" dirty="0" err="1">
                <a:solidFill>
                  <a:srgbClr val="00B050"/>
                </a:solidFill>
                <a:sym typeface="Symbol" panose="05050102010706020507" pitchFamily="18" charset="2"/>
              </a:rPr>
              <a:t>SRe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+ 3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 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BS  </a:t>
            </a:r>
            <a:r>
              <a:rPr lang="en-CH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</a:t>
            </a:r>
            <a:r>
              <a:rPr lang="en-US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measures </a:t>
            </a:r>
            <a:r>
              <a:rPr lang="en-CH" sz="2400" b="1" dirty="0">
                <a:solidFill>
                  <a:srgbClr val="FF0000"/>
                </a:solidFill>
                <a:sym typeface="Symbol" panose="05050102010706020507" pitchFamily="18" charset="2"/>
              </a:rPr>
              <a:t>¾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 of </a:t>
            </a:r>
            <a:r>
              <a:rPr lang="en-US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 losses in J and G</a:t>
            </a:r>
            <a:endParaRPr lang="en-US" sz="2400" b="1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Boost(A)=   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E</a:t>
            </a:r>
            <a:r>
              <a:rPr lang="en-US" sz="2400" b="1" baseline="30000" dirty="0">
                <a:solidFill>
                  <a:srgbClr val="00B050"/>
                </a:solidFill>
                <a:sym typeface="Symbol" panose="05050102010706020507" pitchFamily="18" charset="2"/>
              </a:rPr>
              <a:t>-</a:t>
            </a:r>
            <a:r>
              <a:rPr lang="en-US" sz="2400" b="1" baseline="-25000" dirty="0">
                <a:solidFill>
                  <a:srgbClr val="00B050"/>
                </a:solidFill>
                <a:sym typeface="Symbol" panose="05050102010706020507" pitchFamily="18" charset="2"/>
              </a:rPr>
              <a:t>A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- E</a:t>
            </a:r>
            <a:r>
              <a:rPr lang="en-US" sz="2400" b="1" baseline="30000" dirty="0">
                <a:solidFill>
                  <a:srgbClr val="00B050"/>
                </a:solidFill>
                <a:sym typeface="Symbol" panose="05050102010706020507" pitchFamily="18" charset="2"/>
              </a:rPr>
              <a:t>+</a:t>
            </a:r>
            <a:r>
              <a:rPr lang="en-US" sz="2400" b="1" baseline="-25000" dirty="0">
                <a:solidFill>
                  <a:srgbClr val="00B050"/>
                </a:solidFill>
                <a:sym typeface="Symbol" panose="05050102010706020507" pitchFamily="18" charset="2"/>
              </a:rPr>
              <a:t>A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= </a:t>
            </a:r>
            <a:r>
              <a:rPr lang="fr-FR" sz="2400" b="1" dirty="0">
                <a:solidFill>
                  <a:srgbClr val="00B050"/>
                </a:solidFill>
              </a:rPr>
              <a:t>E</a:t>
            </a:r>
            <a:r>
              <a:rPr lang="fr-FR" sz="2400" b="1" baseline="-25000" dirty="0">
                <a:solidFill>
                  <a:srgbClr val="00B050"/>
                </a:solidFill>
              </a:rPr>
              <a:t>0</a:t>
            </a:r>
            <a:r>
              <a:rPr lang="fr-FR" sz="2400" b="1" baseline="30000" dirty="0">
                <a:solidFill>
                  <a:srgbClr val="00B050"/>
                </a:solidFill>
              </a:rPr>
              <a:t>-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- </a:t>
            </a:r>
            <a:r>
              <a:rPr lang="fr-FR" sz="2400" b="1" dirty="0">
                <a:solidFill>
                  <a:srgbClr val="00B050"/>
                </a:solidFill>
              </a:rPr>
              <a:t>E</a:t>
            </a:r>
            <a:r>
              <a:rPr lang="fr-FR" sz="2400" b="1" baseline="-25000" dirty="0">
                <a:solidFill>
                  <a:srgbClr val="00B050"/>
                </a:solidFill>
              </a:rPr>
              <a:t>0</a:t>
            </a:r>
            <a:r>
              <a:rPr lang="fr-FR" sz="2400" b="1" baseline="30000" dirty="0">
                <a:solidFill>
                  <a:srgbClr val="00B050"/>
                </a:solidFill>
              </a:rPr>
              <a:t>+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  + 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</a:t>
            </a:r>
            <a:r>
              <a:rPr lang="en-US" sz="2400" b="1" dirty="0" err="1">
                <a:solidFill>
                  <a:srgbClr val="00B050"/>
                </a:solidFill>
                <a:sym typeface="Symbol" panose="05050102010706020507" pitchFamily="18" charset="2"/>
              </a:rPr>
              <a:t>SRi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+ 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</a:t>
            </a:r>
            <a:r>
              <a:rPr lang="en-US" sz="2400" b="1" dirty="0" err="1">
                <a:solidFill>
                  <a:srgbClr val="00B050"/>
                </a:solidFill>
                <a:sym typeface="Symbol" panose="05050102010706020507" pitchFamily="18" charset="2"/>
              </a:rPr>
              <a:t>SRe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+ 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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BS  </a:t>
            </a:r>
            <a:r>
              <a:rPr lang="en-US" sz="24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      </a:t>
            </a:r>
            <a:r>
              <a:rPr lang="en-US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                             </a:t>
            </a:r>
            <a:r>
              <a:rPr lang="en-CH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¼</a:t>
            </a:r>
            <a:r>
              <a:rPr lang="en-US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                 in A and D</a:t>
            </a:r>
            <a:endParaRPr lang="en-US" sz="2400" b="1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b="1" dirty="0">
                <a:solidFill>
                  <a:srgbClr val="00B050"/>
                </a:solidFill>
                <a:sym typeface="Symbol" panose="05050102010706020507" pitchFamily="18" charset="2"/>
              </a:rPr>
              <a:t> (other two ibid with reverse sign)</a:t>
            </a:r>
            <a:endParaRPr lang="en-US" sz="2400" b="1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r>
              <a:rPr lang="en-US" sz="2400" b="1" u="sng" dirty="0">
                <a:solidFill>
                  <a:srgbClr val="00B050"/>
                </a:solidFill>
                <a:sym typeface="Symbol" panose="05050102010706020507" pitchFamily="18" charset="2"/>
              </a:rPr>
              <a:t>considerable information </a:t>
            </a:r>
            <a:r>
              <a:rPr lang="en-US" sz="2400" b="1" u="sng" dirty="0" smtClean="0">
                <a:solidFill>
                  <a:srgbClr val="00B050"/>
                </a:solidFill>
                <a:sym typeface="Symbol" panose="05050102010706020507" pitchFamily="18" charset="2"/>
              </a:rPr>
              <a:t>contained in </a:t>
            </a:r>
            <a:r>
              <a:rPr lang="en-US" sz="2400" b="1" u="sng" dirty="0">
                <a:solidFill>
                  <a:srgbClr val="00B050"/>
                </a:solidFill>
                <a:sym typeface="Symbol" panose="05050102010706020507" pitchFamily="18" charset="2"/>
              </a:rPr>
              <a:t>the </a:t>
            </a:r>
            <a:r>
              <a:rPr lang="en-US" sz="2400" b="1" u="sng" dirty="0" smtClean="0">
                <a:solidFill>
                  <a:srgbClr val="00B050"/>
                </a:solidFill>
                <a:sym typeface="Symbol" panose="05050102010706020507" pitchFamily="18" charset="2"/>
              </a:rPr>
              <a:t>boosts </a:t>
            </a:r>
            <a:r>
              <a:rPr lang="en-US" sz="2400" b="1" u="sng" dirty="0">
                <a:solidFill>
                  <a:srgbClr val="00B050"/>
                </a:solidFill>
                <a:sym typeface="Symbol" panose="05050102010706020507" pitchFamily="18" charset="2"/>
              </a:rPr>
              <a:t>measured by the experiments</a:t>
            </a:r>
            <a:r>
              <a:rPr lang="en-US" b="1" u="sng" dirty="0">
                <a:solidFill>
                  <a:srgbClr val="00B050"/>
                </a:solidFill>
                <a:sym typeface="Symbol" panose="05050102010706020507" pitchFamily="18" charset="2"/>
              </a:rPr>
              <a:t>!</a:t>
            </a:r>
            <a:endParaRPr lang="fr-FR" u="sng" dirty="0"/>
          </a:p>
          <a:p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8298575" y="1504604"/>
            <a:ext cx="733518" cy="492434"/>
          </a:xfrm>
          <a:prstGeom prst="rect">
            <a:avLst/>
          </a:prstGeom>
          <a:noFill/>
        </p:spPr>
        <p:txBody>
          <a:bodyPr wrap="none" lIns="121912" tIns="60956" rIns="121912" bIns="60956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sym typeface="Symbol"/>
              </a:rPr>
              <a:t></a:t>
            </a:r>
            <a:r>
              <a:rPr lang="en-GB" sz="2400" baseline="-25000" dirty="0" err="1">
                <a:solidFill>
                  <a:srgbClr val="0000FF"/>
                </a:solidFill>
                <a:sym typeface="Symbol"/>
              </a:rPr>
              <a:t>SRi</a:t>
            </a:r>
            <a:r>
              <a:rPr lang="en-GB" sz="2400" baseline="-25000" dirty="0">
                <a:solidFill>
                  <a:srgbClr val="0000FF"/>
                </a:solidFill>
                <a:sym typeface="Symbol"/>
              </a:rPr>
              <a:t> 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424831" y="1137438"/>
            <a:ext cx="808475" cy="492434"/>
          </a:xfrm>
          <a:prstGeom prst="rect">
            <a:avLst/>
          </a:prstGeom>
        </p:spPr>
        <p:txBody>
          <a:bodyPr wrap="none" lIns="121912" tIns="60956" rIns="121912" bIns="60956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GB" sz="2400" baseline="-25000" dirty="0" err="1">
                <a:solidFill>
                  <a:srgbClr val="FF0000"/>
                </a:solidFill>
                <a:sym typeface="Symbol"/>
              </a:rPr>
              <a:t>SRe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72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9858AB9E-7064-47AB-A3CB-455C611C92E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01.02.2024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Low angle cuts for the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dilepton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and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diphoton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selections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19633" y="308919"/>
            <a:ext cx="603543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About the </a:t>
            </a:r>
            <a:r>
              <a:rPr lang="fr-FR" sz="2400" b="1" dirty="0" err="1" smtClean="0"/>
              <a:t>boost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measurement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using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dimuons</a:t>
            </a:r>
            <a:endParaRPr lang="fr-FR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8984" y="856325"/>
            <a:ext cx="113064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refer</a:t>
            </a:r>
            <a:r>
              <a:rPr lang="fr-FR" dirty="0" smtClean="0"/>
              <a:t> to </a:t>
            </a:r>
            <a:r>
              <a:rPr lang="fr-FR" dirty="0" err="1" smtClean="0"/>
              <a:t>Patrick’s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r>
              <a:rPr lang="fr-FR" dirty="0" smtClean="0"/>
              <a:t> in London, </a:t>
            </a:r>
            <a:r>
              <a:rPr lang="fr-FR" dirty="0" err="1" smtClean="0"/>
              <a:t>based</a:t>
            </a:r>
            <a:r>
              <a:rPr lang="fr-FR" dirty="0" smtClean="0"/>
              <a:t> on </a:t>
            </a:r>
            <a:r>
              <a:rPr lang="fr-FR" dirty="0" err="1" smtClean="0"/>
              <a:t>measurement</a:t>
            </a:r>
            <a:r>
              <a:rPr lang="fr-FR" dirty="0" smtClean="0"/>
              <a:t> of the </a:t>
            </a:r>
            <a:r>
              <a:rPr lang="fr-FR" dirty="0" err="1" smtClean="0"/>
              <a:t>acollinearity</a:t>
            </a:r>
            <a:r>
              <a:rPr lang="fr-FR" dirty="0" smtClean="0"/>
              <a:t> in 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CH" dirty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  events </a:t>
            </a:r>
            <a:endParaRPr lang="fr-FR" dirty="0"/>
          </a:p>
          <a:p>
            <a:r>
              <a:rPr lang="fr-FR" b="1" dirty="0" smtClean="0"/>
              <a:t>This </a:t>
            </a:r>
            <a:r>
              <a:rPr lang="fr-FR" b="1" dirty="0" err="1" smtClean="0"/>
              <a:t>is</a:t>
            </a:r>
            <a:r>
              <a:rPr lang="fr-FR" b="1" dirty="0" smtClean="0"/>
              <a:t> a </a:t>
            </a:r>
            <a:r>
              <a:rPr lang="fr-FR" b="1" dirty="0" err="1" smtClean="0"/>
              <a:t>beautiful</a:t>
            </a:r>
            <a:r>
              <a:rPr lang="fr-FR" b="1" dirty="0" smtClean="0"/>
              <a:t> and </a:t>
            </a:r>
            <a:r>
              <a:rPr lang="fr-FR" b="1" dirty="0" err="1" smtClean="0"/>
              <a:t>potentially</a:t>
            </a:r>
            <a:r>
              <a:rPr lang="fr-FR" b="1" dirty="0" smtClean="0"/>
              <a:t> </a:t>
            </a:r>
            <a:r>
              <a:rPr lang="fr-FR" b="1" dirty="0" err="1" smtClean="0"/>
              <a:t>very</a:t>
            </a:r>
            <a:r>
              <a:rPr lang="fr-FR" b="1" dirty="0" smtClean="0"/>
              <a:t> </a:t>
            </a:r>
            <a:r>
              <a:rPr lang="fr-FR" b="1" dirty="0" err="1" smtClean="0"/>
              <a:t>powerful</a:t>
            </a:r>
            <a:r>
              <a:rPr lang="fr-FR" b="1" dirty="0" smtClean="0"/>
              <a:t> </a:t>
            </a:r>
            <a:r>
              <a:rPr lang="fr-FR" b="1" dirty="0" err="1" smtClean="0"/>
              <a:t>method</a:t>
            </a:r>
            <a:r>
              <a:rPr lang="fr-FR" dirty="0" smtClean="0"/>
              <a:t>. The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quickly</a:t>
            </a:r>
            <a:r>
              <a:rPr lang="fr-FR" dirty="0" smtClean="0"/>
              <a:t> </a:t>
            </a:r>
            <a:r>
              <a:rPr lang="fr-FR" dirty="0" err="1" smtClean="0"/>
              <a:t>sufficient</a:t>
            </a:r>
            <a:r>
              <a:rPr lang="fr-FR" dirty="0"/>
              <a:t>.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A </a:t>
            </a:r>
            <a:r>
              <a:rPr lang="fr-FR" dirty="0" err="1" smtClean="0"/>
              <a:t>fundamental</a:t>
            </a:r>
            <a:r>
              <a:rPr lang="fr-FR" dirty="0" smtClean="0"/>
              <a:t> </a:t>
            </a:r>
            <a:r>
              <a:rPr lang="fr-FR" dirty="0" err="1" smtClean="0"/>
              <a:t>difficulty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many</a:t>
            </a:r>
            <a:r>
              <a:rPr lang="fr-FR" dirty="0" smtClean="0"/>
              <a:t> sources of </a:t>
            </a:r>
            <a:r>
              <a:rPr lang="fr-FR" dirty="0" err="1" smtClean="0"/>
              <a:t>misalignment</a:t>
            </a:r>
            <a:r>
              <a:rPr lang="fr-FR" dirty="0" smtClean="0"/>
              <a:t> </a:t>
            </a:r>
            <a:r>
              <a:rPr lang="fr-FR" dirty="0" err="1" smtClean="0"/>
              <a:t>exist</a:t>
            </a:r>
            <a:r>
              <a:rPr lang="fr-FR" dirty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affect the </a:t>
            </a:r>
            <a:r>
              <a:rPr lang="fr-FR" dirty="0" err="1" smtClean="0"/>
              <a:t>measurement</a:t>
            </a:r>
            <a:r>
              <a:rPr lang="fr-FR" dirty="0" smtClean="0"/>
              <a:t> of </a:t>
            </a:r>
            <a:r>
              <a:rPr lang="fr-FR" dirty="0" err="1" smtClean="0"/>
              <a:t>track</a:t>
            </a:r>
            <a:r>
              <a:rPr lang="fr-FR" dirty="0" smtClean="0"/>
              <a:t> angles. </a:t>
            </a:r>
          </a:p>
          <a:p>
            <a:endParaRPr lang="fr-FR" dirty="0"/>
          </a:p>
          <a:p>
            <a:r>
              <a:rPr lang="fr-FR" sz="2000" b="1" dirty="0" err="1" smtClean="0">
                <a:solidFill>
                  <a:srgbClr val="C00000"/>
                </a:solidFill>
              </a:rPr>
              <a:t>Example</a:t>
            </a:r>
            <a:r>
              <a:rPr lang="fr-FR" sz="2000" b="1" dirty="0" smtClean="0">
                <a:solidFill>
                  <a:srgbClr val="C00000"/>
                </a:solidFill>
              </a:rPr>
              <a:t> of a </a:t>
            </a:r>
            <a:r>
              <a:rPr lang="fr-FR" sz="2000" b="1" dirty="0" err="1" smtClean="0">
                <a:solidFill>
                  <a:srgbClr val="C00000"/>
                </a:solidFill>
              </a:rPr>
              <a:t>difficulty</a:t>
            </a:r>
            <a:r>
              <a:rPr lang="fr-FR" sz="2000" b="1" dirty="0" smtClean="0">
                <a:solidFill>
                  <a:srgbClr val="C00000"/>
                </a:solidFill>
              </a:rPr>
              <a:t>: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</a:t>
            </a:r>
            <a:r>
              <a:rPr lang="en-US" dirty="0"/>
              <a:t>internal alignment of the detector leads to systematic uncertainties in the track angle measurements -- we are not measuring the angle directly, but basically from the position of a set of space points</a:t>
            </a:r>
            <a:r>
              <a:rPr lang="en-US" dirty="0" smtClean="0"/>
              <a:t>. A relative shift of the vertex detector assembly </a:t>
            </a:r>
            <a:r>
              <a:rPr lang="en-US" dirty="0" err="1" smtClean="0"/>
              <a:t>wrt</a:t>
            </a:r>
            <a:r>
              <a:rPr lang="en-US" dirty="0" smtClean="0"/>
              <a:t> the outer part (wrapper) of the tracker by only 30 microns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acollinearity</a:t>
            </a:r>
            <a:r>
              <a:rPr lang="en-US" b="1" dirty="0" smtClean="0">
                <a:solidFill>
                  <a:srgbClr val="C00000"/>
                </a:solidFill>
              </a:rPr>
              <a:t>  shift by 30microrad</a:t>
            </a:r>
            <a:r>
              <a:rPr lang="en-US" dirty="0" smtClean="0"/>
              <a:t>.  </a:t>
            </a:r>
            <a:r>
              <a:rPr lang="en-US" b="1" dirty="0" smtClean="0">
                <a:solidFill>
                  <a:srgbClr val="C00000"/>
                </a:solidFill>
              </a:rPr>
              <a:t>This is very similar to a longitudinal shift in CM boost of 1.5 MeV!</a:t>
            </a:r>
            <a:r>
              <a:rPr lang="en-US" dirty="0" smtClean="0"/>
              <a:t>. The slight difference can be observed by analysis of the </a:t>
            </a:r>
            <a:r>
              <a:rPr lang="en-US" dirty="0" err="1" smtClean="0"/>
              <a:t>dilepton</a:t>
            </a:r>
            <a:r>
              <a:rPr lang="en-US" dirty="0" smtClean="0"/>
              <a:t> sample, but can also be mimicked by a small deformation of the outside detector, in which one </a:t>
            </a:r>
            <a:r>
              <a:rPr lang="en-US" dirty="0" err="1" smtClean="0"/>
              <a:t>encap</a:t>
            </a:r>
            <a:r>
              <a:rPr lang="en-US" dirty="0" smtClean="0"/>
              <a:t> has a slightly larger diameter than the other.</a:t>
            </a:r>
            <a:endParaRPr lang="fr-FR" dirty="0" smtClean="0"/>
          </a:p>
        </p:txBody>
      </p:sp>
      <p:sp>
        <p:nvSpPr>
          <p:cNvPr id="8" name="Rectangle 7"/>
          <p:cNvSpPr/>
          <p:nvPr/>
        </p:nvSpPr>
        <p:spPr>
          <a:xfrm>
            <a:off x="2063578" y="4151875"/>
            <a:ext cx="4176584" cy="49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075934" y="5968318"/>
            <a:ext cx="4164227" cy="49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6610865" y="4003593"/>
            <a:ext cx="1075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wrapper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6528487" y="5737658"/>
            <a:ext cx="114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wrapper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6697363" y="4868567"/>
            <a:ext cx="46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vtx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7208108" y="4872686"/>
            <a:ext cx="529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vtx</a:t>
            </a:r>
            <a:r>
              <a:rPr lang="fr-FR" dirty="0" smtClean="0"/>
              <a:t>’</a:t>
            </a:r>
            <a:endParaRPr lang="fr-FR" dirty="0"/>
          </a:p>
        </p:txBody>
      </p:sp>
      <p:grpSp>
        <p:nvGrpSpPr>
          <p:cNvPr id="26" name="Group 25"/>
          <p:cNvGrpSpPr/>
          <p:nvPr/>
        </p:nvGrpSpPr>
        <p:grpSpPr>
          <a:xfrm>
            <a:off x="3842955" y="4164232"/>
            <a:ext cx="506628" cy="1804088"/>
            <a:chOff x="3855307" y="3941805"/>
            <a:chExt cx="506628" cy="1804088"/>
          </a:xfrm>
        </p:grpSpPr>
        <p:sp>
          <p:nvSpPr>
            <p:cNvPr id="7" name="Rectangle 6"/>
            <p:cNvSpPr/>
            <p:nvPr/>
          </p:nvSpPr>
          <p:spPr>
            <a:xfrm>
              <a:off x="3991232" y="4819134"/>
              <a:ext cx="370703" cy="1235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6" name="Straight Arrow Connector 15"/>
            <p:cNvCxnSpPr>
              <a:stCxn id="7" idx="0"/>
            </p:cNvCxnSpPr>
            <p:nvPr/>
          </p:nvCxnSpPr>
          <p:spPr>
            <a:xfrm flipV="1">
              <a:off x="4176584" y="3941805"/>
              <a:ext cx="135924" cy="8773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3855307" y="4930346"/>
              <a:ext cx="284206" cy="8155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>
            <a:off x="4106561" y="5045679"/>
            <a:ext cx="370703" cy="123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Straight Arrow Connector 28"/>
          <p:cNvCxnSpPr>
            <a:stCxn id="28" idx="0"/>
          </p:cNvCxnSpPr>
          <p:nvPr/>
        </p:nvCxnSpPr>
        <p:spPr>
          <a:xfrm flipV="1">
            <a:off x="4291913" y="4151875"/>
            <a:ext cx="8238" cy="893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3830595" y="5156891"/>
            <a:ext cx="424249" cy="8237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402595" y="4015946"/>
            <a:ext cx="3249827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In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words</a:t>
            </a:r>
            <a:r>
              <a:rPr lang="fr-FR" dirty="0" smtClean="0"/>
              <a:t>, the ‘global’ in-situ </a:t>
            </a:r>
            <a:r>
              <a:rPr lang="fr-FR" dirty="0" err="1" smtClean="0"/>
              <a:t>alignment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a ‘global’ fit to a </a:t>
            </a:r>
            <a:r>
              <a:rPr lang="fr-FR" dirty="0" err="1" smtClean="0"/>
              <a:t>great</a:t>
            </a:r>
            <a:r>
              <a:rPr lang="fr-FR" dirty="0" smtClean="0"/>
              <a:t> </a:t>
            </a:r>
            <a:r>
              <a:rPr lang="fr-FR" dirty="0" err="1" smtClean="0"/>
              <a:t>many</a:t>
            </a:r>
            <a:r>
              <a:rPr lang="fr-FR" dirty="0" smtClean="0"/>
              <a:t> sources of </a:t>
            </a:r>
            <a:r>
              <a:rPr lang="fr-FR" dirty="0" err="1" smtClean="0"/>
              <a:t>misalignment</a:t>
            </a:r>
            <a:r>
              <a:rPr lang="fr-FR" dirty="0" smtClean="0"/>
              <a:t> </a:t>
            </a:r>
            <a:r>
              <a:rPr lang="fr-FR" dirty="0" err="1" smtClean="0"/>
              <a:t>simultaneously</a:t>
            </a:r>
            <a:r>
              <a:rPr lang="fr-FR" dirty="0" smtClean="0"/>
              <a:t>, and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guaranteed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not </a:t>
            </a:r>
            <a:r>
              <a:rPr lang="fr-FR" dirty="0" err="1" smtClean="0"/>
              <a:t>remain</a:t>
            </a:r>
            <a:r>
              <a:rPr lang="fr-FR" dirty="0" smtClean="0"/>
              <a:t> </a:t>
            </a:r>
            <a:r>
              <a:rPr lang="fr-FR" dirty="0" err="1" smtClean="0"/>
              <a:t>blind</a:t>
            </a:r>
            <a:r>
              <a:rPr lang="fr-FR" dirty="0" smtClean="0"/>
              <a:t> directions.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866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9858AB9E-7064-47AB-A3CB-455C611C92E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01.02.2024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61286" y="864974"/>
            <a:ext cx="4176584" cy="49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273642" y="2681417"/>
            <a:ext cx="4164227" cy="49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808573" y="716692"/>
            <a:ext cx="1075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wrapper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726195" y="2450757"/>
            <a:ext cx="114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wrapper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895071" y="1581666"/>
            <a:ext cx="46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vtx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7405816" y="1585785"/>
            <a:ext cx="529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vtx</a:t>
            </a:r>
            <a:r>
              <a:rPr lang="fr-FR" dirty="0" smtClean="0"/>
              <a:t>’</a:t>
            </a:r>
            <a:endParaRPr lang="fr-FR" dirty="0"/>
          </a:p>
        </p:txBody>
      </p:sp>
      <p:grpSp>
        <p:nvGrpSpPr>
          <p:cNvPr id="11" name="Group 10"/>
          <p:cNvGrpSpPr/>
          <p:nvPr/>
        </p:nvGrpSpPr>
        <p:grpSpPr>
          <a:xfrm>
            <a:off x="4040663" y="877331"/>
            <a:ext cx="506628" cy="1804088"/>
            <a:chOff x="3855307" y="3941805"/>
            <a:chExt cx="506628" cy="1804088"/>
          </a:xfrm>
        </p:grpSpPr>
        <p:sp>
          <p:nvSpPr>
            <p:cNvPr id="12" name="Rectangle 11"/>
            <p:cNvSpPr/>
            <p:nvPr/>
          </p:nvSpPr>
          <p:spPr>
            <a:xfrm>
              <a:off x="3991232" y="4819134"/>
              <a:ext cx="370703" cy="1235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3" name="Straight Arrow Connector 12"/>
            <p:cNvCxnSpPr>
              <a:stCxn id="12" idx="0"/>
            </p:cNvCxnSpPr>
            <p:nvPr/>
          </p:nvCxnSpPr>
          <p:spPr>
            <a:xfrm flipV="1">
              <a:off x="4176584" y="3941805"/>
              <a:ext cx="135924" cy="8773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3855307" y="4930346"/>
              <a:ext cx="284206" cy="8155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4304269" y="1758778"/>
            <a:ext cx="370703" cy="123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flipV="1">
            <a:off x="4489621" y="864974"/>
            <a:ext cx="8238" cy="893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028303" y="1869990"/>
            <a:ext cx="424249" cy="8237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9595" y="2833912"/>
            <a:ext cx="117100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type of </a:t>
            </a:r>
            <a:r>
              <a:rPr lang="fr-FR" dirty="0" err="1" smtClean="0"/>
              <a:t>misalignment</a:t>
            </a:r>
            <a:r>
              <a:rPr lang="fr-FR" dirty="0" smtClean="0"/>
              <a:t> </a:t>
            </a:r>
            <a:r>
              <a:rPr lang="fr-FR" dirty="0" err="1" smtClean="0"/>
              <a:t>cannot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eliminated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r>
              <a:rPr lang="fr-FR" dirty="0" smtClean="0"/>
              <a:t> </a:t>
            </a:r>
            <a:r>
              <a:rPr lang="fr-FR" dirty="0" err="1" smtClean="0"/>
              <a:t>originating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vertex,  </a:t>
            </a:r>
            <a:r>
              <a:rPr lang="fr-FR" b="1" dirty="0" err="1">
                <a:solidFill>
                  <a:srgbClr val="00B050"/>
                </a:solidFill>
              </a:rPr>
              <a:t>t</a:t>
            </a:r>
            <a:r>
              <a:rPr lang="fr-FR" b="1" dirty="0" err="1" smtClean="0">
                <a:solidFill>
                  <a:srgbClr val="00B050"/>
                </a:solidFill>
              </a:rPr>
              <a:t>raditionally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this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is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constrained</a:t>
            </a:r>
            <a:r>
              <a:rPr lang="fr-FR" b="1" dirty="0" smtClean="0">
                <a:solidFill>
                  <a:srgbClr val="00B050"/>
                </a:solidFill>
              </a:rPr>
              <a:t> by </a:t>
            </a:r>
            <a:r>
              <a:rPr lang="fr-FR" b="1" dirty="0" err="1" smtClean="0">
                <a:solidFill>
                  <a:srgbClr val="00B050"/>
                </a:solidFill>
              </a:rPr>
              <a:t>using</a:t>
            </a:r>
            <a:r>
              <a:rPr lang="fr-FR" b="1" dirty="0" smtClean="0">
                <a:solidFill>
                  <a:srgbClr val="00B050"/>
                </a:solidFill>
              </a:rPr>
              <a:t>  </a:t>
            </a:r>
            <a:r>
              <a:rPr lang="fr-FR" b="1" dirty="0" err="1" smtClean="0">
                <a:solidFill>
                  <a:srgbClr val="00B050"/>
                </a:solidFill>
              </a:rPr>
              <a:t>cosmic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tracks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that</a:t>
            </a:r>
            <a:r>
              <a:rPr lang="fr-FR" b="1" dirty="0" smtClean="0">
                <a:solidFill>
                  <a:srgbClr val="00B050"/>
                </a:solidFill>
              </a:rPr>
              <a:t> are </a:t>
            </a:r>
            <a:r>
              <a:rPr lang="fr-FR" b="1" dirty="0" err="1" smtClean="0">
                <a:solidFill>
                  <a:srgbClr val="00B050"/>
                </a:solidFill>
              </a:rPr>
              <a:t>going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through</a:t>
            </a:r>
            <a:r>
              <a:rPr lang="fr-FR" b="1" dirty="0" smtClean="0">
                <a:solidFill>
                  <a:srgbClr val="00B050"/>
                </a:solidFill>
              </a:rPr>
              <a:t> all the detectors of </a:t>
            </a:r>
            <a:r>
              <a:rPr lang="fr-FR" b="1" dirty="0" err="1" smtClean="0">
                <a:solidFill>
                  <a:srgbClr val="00B050"/>
                </a:solidFill>
              </a:rPr>
              <a:t>concern</a:t>
            </a:r>
            <a:r>
              <a:rPr lang="fr-FR" b="1" dirty="0" smtClean="0">
                <a:solidFill>
                  <a:srgbClr val="00B050"/>
                </a:solidFill>
              </a:rPr>
              <a:t>. </a:t>
            </a:r>
          </a:p>
          <a:p>
            <a:r>
              <a:rPr lang="fr-FR" dirty="0"/>
              <a:t>T</a:t>
            </a:r>
            <a:r>
              <a:rPr lang="fr-FR" dirty="0" smtClean="0"/>
              <a:t>he FCC </a:t>
            </a:r>
            <a:r>
              <a:rPr lang="fr-FR" dirty="0" err="1" smtClean="0"/>
              <a:t>caverns</a:t>
            </a:r>
            <a:r>
              <a:rPr lang="fr-FR" dirty="0" smtClean="0"/>
              <a:t> are far </a:t>
            </a:r>
            <a:r>
              <a:rPr lang="fr-FR" dirty="0" err="1" smtClean="0"/>
              <a:t>deeper</a:t>
            </a:r>
            <a:r>
              <a:rPr lang="fr-FR" dirty="0" smtClean="0"/>
              <a:t> (over 200m) </a:t>
            </a:r>
            <a:r>
              <a:rPr lang="fr-FR" dirty="0" err="1" smtClean="0"/>
              <a:t>than</a:t>
            </a:r>
            <a:r>
              <a:rPr lang="fr-FR" dirty="0" smtClean="0"/>
              <a:t> CMS (~70m), ATLAS (~57m)  or </a:t>
            </a:r>
            <a:r>
              <a:rPr lang="fr-FR" dirty="0" err="1" smtClean="0"/>
              <a:t>even</a:t>
            </a:r>
            <a:r>
              <a:rPr lang="fr-FR" dirty="0" smtClean="0"/>
              <a:t> ALEPH (125m) (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slide)</a:t>
            </a:r>
          </a:p>
          <a:p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smallness</a:t>
            </a:r>
            <a:r>
              <a:rPr lang="fr-FR" dirty="0" smtClean="0"/>
              <a:t> of the vertex detector and the </a:t>
            </a:r>
            <a:r>
              <a:rPr lang="fr-FR" dirty="0" err="1" smtClean="0"/>
              <a:t>depth</a:t>
            </a:r>
            <a:r>
              <a:rPr lang="fr-FR" dirty="0" smtClean="0"/>
              <a:t> of the </a:t>
            </a:r>
            <a:r>
              <a:rPr lang="fr-FR" dirty="0" err="1" smtClean="0"/>
              <a:t>caverns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reduce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useful</a:t>
            </a:r>
            <a:r>
              <a:rPr lang="fr-FR" dirty="0" smtClean="0"/>
              <a:t> </a:t>
            </a:r>
            <a:r>
              <a:rPr lang="fr-FR" dirty="0" err="1" smtClean="0"/>
              <a:t>cosmic</a:t>
            </a:r>
            <a:r>
              <a:rPr lang="fr-FR" dirty="0" smtClean="0"/>
              <a:t> muons. </a:t>
            </a:r>
            <a:br>
              <a:rPr lang="fr-FR" dirty="0" smtClean="0"/>
            </a:br>
            <a:r>
              <a:rPr lang="fr-FR" dirty="0" err="1" smtClean="0"/>
              <a:t>Energy</a:t>
            </a:r>
            <a:r>
              <a:rPr lang="fr-FR" dirty="0" smtClean="0"/>
              <a:t> of the muons has to </a:t>
            </a:r>
            <a:r>
              <a:rPr lang="fr-FR" dirty="0" err="1" smtClean="0"/>
              <a:t>be</a:t>
            </a:r>
            <a:r>
              <a:rPr lang="fr-FR" dirty="0" smtClean="0"/>
              <a:t> &gt;~5 </a:t>
            </a:r>
            <a:r>
              <a:rPr lang="fr-FR" dirty="0" err="1" smtClean="0"/>
              <a:t>GeV</a:t>
            </a:r>
            <a:r>
              <a:rPr lang="fr-FR" dirty="0" smtClean="0"/>
              <a:t> at entrance </a:t>
            </a:r>
            <a:r>
              <a:rPr lang="fr-FR" dirty="0" err="1" smtClean="0"/>
              <a:t>into</a:t>
            </a:r>
            <a:r>
              <a:rPr lang="fr-FR" dirty="0" smtClean="0"/>
              <a:t> detector. </a:t>
            </a:r>
            <a:r>
              <a:rPr lang="fr-FR" dirty="0" err="1" smtClean="0"/>
              <a:t>Each</a:t>
            </a:r>
            <a:r>
              <a:rPr lang="fr-FR" dirty="0" smtClean="0"/>
              <a:t> muon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an </a:t>
            </a:r>
            <a:r>
              <a:rPr lang="fr-FR" dirty="0" err="1" smtClean="0"/>
              <a:t>alignment</a:t>
            </a:r>
            <a:r>
              <a:rPr lang="fr-FR" dirty="0" smtClean="0"/>
              <a:t> </a:t>
            </a:r>
            <a:r>
              <a:rPr lang="fr-FR" dirty="0" err="1" smtClean="0"/>
              <a:t>constraint</a:t>
            </a:r>
            <a:r>
              <a:rPr lang="fr-FR" dirty="0" smtClean="0"/>
              <a:t> </a:t>
            </a:r>
            <a:r>
              <a:rPr lang="fr-FR" dirty="0" err="1" smtClean="0"/>
              <a:t>equivalent</a:t>
            </a:r>
            <a:r>
              <a:rPr lang="fr-FR" dirty="0" smtClean="0"/>
              <a:t> to ~3-5 microns on the relative longitudinal position of the  </a:t>
            </a:r>
            <a:r>
              <a:rPr lang="fr-FR" dirty="0" err="1" smtClean="0"/>
              <a:t>vtx</a:t>
            </a:r>
            <a:r>
              <a:rPr lang="fr-FR" dirty="0" smtClean="0"/>
              <a:t> detector. </a:t>
            </a:r>
          </a:p>
          <a:p>
            <a:endParaRPr lang="fr-FR" dirty="0" smtClean="0"/>
          </a:p>
          <a:p>
            <a:r>
              <a:rPr lang="fr-FR" dirty="0" smtClean="0"/>
              <a:t>A few 100 </a:t>
            </a:r>
            <a:r>
              <a:rPr lang="fr-FR" dirty="0" err="1" smtClean="0"/>
              <a:t>cosmics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sufficient</a:t>
            </a:r>
            <a:r>
              <a:rPr lang="fr-FR" dirty="0" smtClean="0"/>
              <a:t> to </a:t>
            </a:r>
            <a:r>
              <a:rPr lang="fr-FR" dirty="0" err="1" smtClean="0"/>
              <a:t>efficiently</a:t>
            </a:r>
            <a:r>
              <a:rPr lang="fr-FR" dirty="0" smtClean="0"/>
              <a:t> </a:t>
            </a:r>
            <a:r>
              <a:rPr lang="fr-FR" dirty="0" err="1" smtClean="0"/>
              <a:t>constrain</a:t>
            </a:r>
            <a:r>
              <a:rPr lang="fr-FR" dirty="0" smtClean="0"/>
              <a:t> the longitudinal </a:t>
            </a:r>
            <a:r>
              <a:rPr lang="fr-FR" dirty="0" err="1" smtClean="0"/>
              <a:t>boost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micron </a:t>
            </a:r>
            <a:r>
              <a:rPr lang="fr-FR" dirty="0" err="1" smtClean="0"/>
              <a:t>level</a:t>
            </a:r>
            <a:r>
              <a:rPr lang="fr-FR" dirty="0" smtClean="0"/>
              <a:t>. 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In </a:t>
            </a:r>
            <a:r>
              <a:rPr lang="fr-FR" b="1" dirty="0" err="1" smtClean="0">
                <a:solidFill>
                  <a:srgbClr val="00B050"/>
                </a:solidFill>
              </a:rPr>
              <a:t>order</a:t>
            </a:r>
            <a:r>
              <a:rPr lang="fr-FR" b="1" dirty="0" smtClean="0">
                <a:solidFill>
                  <a:srgbClr val="00B050"/>
                </a:solidFill>
              </a:rPr>
              <a:t> to </a:t>
            </a:r>
            <a:r>
              <a:rPr lang="fr-FR" b="1" dirty="0" err="1" smtClean="0">
                <a:solidFill>
                  <a:srgbClr val="00B050"/>
                </a:solidFill>
              </a:rPr>
              <a:t>obtain</a:t>
            </a:r>
            <a:r>
              <a:rPr lang="fr-FR" b="1" dirty="0" smtClean="0">
                <a:solidFill>
                  <a:srgbClr val="00B050"/>
                </a:solidFill>
              </a:rPr>
              <a:t> a </a:t>
            </a:r>
            <a:r>
              <a:rPr lang="fr-FR" b="1" dirty="0" err="1" smtClean="0">
                <a:solidFill>
                  <a:srgbClr val="00B050"/>
                </a:solidFill>
              </a:rPr>
              <a:t>precision</a:t>
            </a:r>
            <a:r>
              <a:rPr lang="fr-FR" b="1" dirty="0" smtClean="0">
                <a:solidFill>
                  <a:srgbClr val="00B050"/>
                </a:solidFill>
              </a:rPr>
              <a:t> of 5keV on the longitudinal </a:t>
            </a:r>
            <a:r>
              <a:rPr lang="fr-FR" b="1" dirty="0" err="1" smtClean="0">
                <a:solidFill>
                  <a:srgbClr val="00B050"/>
                </a:solidFill>
              </a:rPr>
              <a:t>boost</a:t>
            </a:r>
            <a:r>
              <a:rPr lang="fr-FR" b="1" dirty="0" smtClean="0">
                <a:solidFill>
                  <a:srgbClr val="00B050"/>
                </a:solidFill>
              </a:rPr>
              <a:t> as </a:t>
            </a:r>
            <a:r>
              <a:rPr lang="fr-FR" b="1" dirty="0" err="1" smtClean="0">
                <a:solidFill>
                  <a:srgbClr val="00B050"/>
                </a:solidFill>
              </a:rPr>
              <a:t>desirable</a:t>
            </a:r>
            <a:r>
              <a:rPr lang="fr-FR" b="1" dirty="0" smtClean="0">
                <a:solidFill>
                  <a:srgbClr val="00B050"/>
                </a:solidFill>
              </a:rPr>
              <a:t> for the Z mass </a:t>
            </a:r>
            <a:r>
              <a:rPr lang="fr-FR" b="1" dirty="0" err="1" smtClean="0">
                <a:solidFill>
                  <a:srgbClr val="00B050"/>
                </a:solidFill>
              </a:rPr>
              <a:t>measurement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b="1" dirty="0" err="1" smtClean="0">
                <a:solidFill>
                  <a:srgbClr val="00B050"/>
                </a:solidFill>
              </a:rPr>
              <a:t>around</a:t>
            </a:r>
            <a:r>
              <a:rPr lang="fr-FR" b="1" dirty="0" smtClean="0">
                <a:solidFill>
                  <a:srgbClr val="00B050"/>
                </a:solidFill>
              </a:rPr>
              <a:t> O(&gt;100’000) </a:t>
            </a:r>
            <a:r>
              <a:rPr lang="fr-FR" b="1" dirty="0" err="1" smtClean="0">
                <a:solidFill>
                  <a:srgbClr val="00B050"/>
                </a:solidFill>
              </a:rPr>
              <a:t>useful</a:t>
            </a:r>
            <a:r>
              <a:rPr lang="fr-FR" b="1" dirty="0" smtClean="0">
                <a:solidFill>
                  <a:srgbClr val="00B050"/>
                </a:solidFill>
              </a:rPr>
              <a:t> muons </a:t>
            </a:r>
            <a:r>
              <a:rPr lang="fr-FR" b="1" dirty="0" err="1" smtClean="0">
                <a:solidFill>
                  <a:srgbClr val="00B050"/>
                </a:solidFill>
              </a:rPr>
              <a:t>might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be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necessary</a:t>
            </a:r>
            <a:r>
              <a:rPr lang="fr-FR" b="1" dirty="0" smtClean="0">
                <a:solidFill>
                  <a:srgbClr val="00B050"/>
                </a:solidFill>
              </a:rPr>
              <a:t>. Is </a:t>
            </a:r>
            <a:r>
              <a:rPr lang="fr-FR" b="1" dirty="0" err="1" smtClean="0">
                <a:solidFill>
                  <a:srgbClr val="00B050"/>
                </a:solidFill>
              </a:rPr>
              <a:t>this</a:t>
            </a:r>
            <a:r>
              <a:rPr lang="fr-FR" b="1" dirty="0" smtClean="0">
                <a:solidFill>
                  <a:srgbClr val="00B050"/>
                </a:solidFill>
              </a:rPr>
              <a:t> possible? </a:t>
            </a:r>
            <a:r>
              <a:rPr lang="fr-FR" b="1" dirty="0" smtClean="0">
                <a:solidFill>
                  <a:schemeClr val="accent6"/>
                </a:solidFill>
              </a:rPr>
              <a:t>  </a:t>
            </a:r>
            <a:r>
              <a:rPr lang="fr-FR" b="1" dirty="0" smtClean="0"/>
              <a:t>TO BE FOLLOWED! </a:t>
            </a:r>
            <a:br>
              <a:rPr lang="fr-FR" b="1" dirty="0" smtClean="0"/>
            </a:br>
            <a:r>
              <a:rPr lang="fr-FR" b="1" dirty="0" smtClean="0"/>
              <a:t>Hope to </a:t>
            </a:r>
            <a:r>
              <a:rPr lang="fr-FR" b="1" dirty="0" err="1" smtClean="0"/>
              <a:t>improve</a:t>
            </a:r>
            <a:r>
              <a:rPr lang="fr-FR" b="1" dirty="0" smtClean="0"/>
              <a:t> </a:t>
            </a:r>
            <a:r>
              <a:rPr lang="fr-FR" b="1" dirty="0" err="1" smtClean="0"/>
              <a:t>also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dimuon</a:t>
            </a:r>
            <a:r>
              <a:rPr lang="fr-FR" b="1" dirty="0" smtClean="0"/>
              <a:t> 3D </a:t>
            </a:r>
            <a:r>
              <a:rPr lang="fr-FR" b="1" dirty="0" err="1" smtClean="0"/>
              <a:t>boost</a:t>
            </a:r>
            <a:r>
              <a:rPr lang="fr-FR" b="1" dirty="0" smtClean="0"/>
              <a:t> </a:t>
            </a:r>
            <a:r>
              <a:rPr lang="fr-FR" b="1" dirty="0" err="1" smtClean="0"/>
              <a:t>measurement</a:t>
            </a:r>
            <a:r>
              <a:rPr lang="fr-FR" b="1" dirty="0" smtClean="0"/>
              <a:t> and </a:t>
            </a:r>
            <a:r>
              <a:rPr lang="fr-FR" b="1" dirty="0" err="1" smtClean="0"/>
              <a:t>constraints</a:t>
            </a:r>
            <a:r>
              <a:rPr lang="fr-FR" b="1" dirty="0" smtClean="0"/>
              <a:t>. </a:t>
            </a:r>
            <a:endParaRPr lang="fr-FR" b="1" dirty="0"/>
          </a:p>
          <a:p>
            <a:r>
              <a:rPr lang="fr-FR" b="1" dirty="0" smtClean="0">
                <a:solidFill>
                  <a:srgbClr val="C00000"/>
                </a:solidFill>
              </a:rPr>
              <a:t>The </a:t>
            </a:r>
            <a:r>
              <a:rPr lang="fr-FR" b="1" dirty="0" err="1" smtClean="0">
                <a:solidFill>
                  <a:srgbClr val="C00000"/>
                </a:solidFill>
              </a:rPr>
              <a:t>availability</a:t>
            </a:r>
            <a:r>
              <a:rPr lang="fr-FR" b="1" dirty="0" smtClean="0">
                <a:solidFill>
                  <a:srgbClr val="C00000"/>
                </a:solidFill>
              </a:rPr>
              <a:t> of </a:t>
            </a:r>
            <a:r>
              <a:rPr lang="fr-FR" b="1" dirty="0" err="1" smtClean="0">
                <a:solidFill>
                  <a:srgbClr val="C00000"/>
                </a:solidFill>
              </a:rPr>
              <a:t>both</a:t>
            </a:r>
            <a:r>
              <a:rPr lang="fr-FR" b="1" dirty="0" smtClean="0">
                <a:solidFill>
                  <a:srgbClr val="C00000"/>
                </a:solidFill>
              </a:rPr>
              <a:t>, </a:t>
            </a:r>
            <a:r>
              <a:rPr lang="fr-FR" b="1" dirty="0" err="1" smtClean="0">
                <a:solidFill>
                  <a:srgbClr val="C00000"/>
                </a:solidFill>
              </a:rPr>
              <a:t>cosmics</a:t>
            </a:r>
            <a:r>
              <a:rPr lang="fr-FR" b="1" dirty="0" smtClean="0">
                <a:solidFill>
                  <a:srgbClr val="C00000"/>
                </a:solidFill>
              </a:rPr>
              <a:t> and in-situ </a:t>
            </a:r>
            <a:r>
              <a:rPr lang="fr-FR" b="1" dirty="0" err="1" smtClean="0">
                <a:solidFill>
                  <a:srgbClr val="C00000"/>
                </a:solidFill>
              </a:rPr>
              <a:t>alignment</a:t>
            </a:r>
            <a:r>
              <a:rPr lang="fr-FR" b="1" dirty="0" smtClean="0">
                <a:solidFill>
                  <a:srgbClr val="C00000"/>
                </a:solidFill>
              </a:rPr>
              <a:t>, </a:t>
            </a:r>
            <a:r>
              <a:rPr lang="fr-FR" b="1" dirty="0" err="1" smtClean="0">
                <a:solidFill>
                  <a:srgbClr val="C00000"/>
                </a:solidFill>
              </a:rPr>
              <a:t>is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precious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redundancy</a:t>
            </a:r>
            <a:r>
              <a:rPr lang="fr-FR" b="1" dirty="0" smtClean="0">
                <a:solidFill>
                  <a:srgbClr val="C00000"/>
                </a:solidFill>
              </a:rPr>
              <a:t> and </a:t>
            </a:r>
            <a:r>
              <a:rPr lang="fr-FR" b="1" dirty="0" err="1" smtClean="0">
                <a:solidFill>
                  <a:srgbClr val="C00000"/>
                </a:solidFill>
              </a:rPr>
              <a:t>should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be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pursued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25113" y="160637"/>
            <a:ext cx="272266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The </a:t>
            </a:r>
            <a:r>
              <a:rPr lang="fr-FR" b="1" dirty="0" err="1" smtClean="0"/>
              <a:t>need</a:t>
            </a:r>
            <a:r>
              <a:rPr lang="fr-FR" b="1" dirty="0" smtClean="0"/>
              <a:t> of </a:t>
            </a:r>
            <a:r>
              <a:rPr lang="fr-FR" b="1" dirty="0" err="1" smtClean="0"/>
              <a:t>cosmic</a:t>
            </a:r>
            <a:r>
              <a:rPr lang="fr-FR" b="1" dirty="0" smtClean="0"/>
              <a:t> muons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7511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9858AB9E-7064-47AB-A3CB-455C611C92E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01.02.2024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92" y="984860"/>
            <a:ext cx="12084908" cy="26542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60789" y="259492"/>
            <a:ext cx="21700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T. </a:t>
            </a:r>
            <a:r>
              <a:rPr lang="fr-FR" dirty="0" err="1" smtClean="0"/>
              <a:t>Watson’s</a:t>
            </a:r>
            <a:r>
              <a:rPr lang="fr-FR" dirty="0" smtClean="0"/>
              <a:t> talk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17385"/>
          <a:stretch/>
        </p:blipFill>
        <p:spPr>
          <a:xfrm>
            <a:off x="203567" y="3670640"/>
            <a:ext cx="10880443" cy="250011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5557" y="3698378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10064" y="3571102"/>
            <a:ext cx="1186249" cy="266905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870886" y="3575221"/>
            <a:ext cx="1186249" cy="266905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556421" y="3542269"/>
            <a:ext cx="1186249" cy="266905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316097" y="3546389"/>
            <a:ext cx="1186249" cy="266905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63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11904</TotalTime>
  <Words>2173</Words>
  <Application>Microsoft Office PowerPoint</Application>
  <PresentationFormat>Widescreen</PresentationFormat>
  <Paragraphs>371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77</cp:revision>
  <dcterms:created xsi:type="dcterms:W3CDTF">2023-06-01T16:01:05Z</dcterms:created>
  <dcterms:modified xsi:type="dcterms:W3CDTF">2024-02-01T15:54:41Z</dcterms:modified>
</cp:coreProperties>
</file>