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Lst>
  <p:notesMasterIdLst>
    <p:notesMasterId r:id="rId22"/>
  </p:notesMasterIdLst>
  <p:handoutMasterIdLst>
    <p:handoutMasterId r:id="rId23"/>
  </p:handoutMasterIdLst>
  <p:sldIdLst>
    <p:sldId id="256" r:id="rId2"/>
    <p:sldId id="2076" r:id="rId3"/>
    <p:sldId id="2077" r:id="rId4"/>
    <p:sldId id="2085" r:id="rId5"/>
    <p:sldId id="2090" r:id="rId6"/>
    <p:sldId id="2040" r:id="rId7"/>
    <p:sldId id="2047" r:id="rId8"/>
    <p:sldId id="2048" r:id="rId9"/>
    <p:sldId id="2055" r:id="rId10"/>
    <p:sldId id="2052" r:id="rId11"/>
    <p:sldId id="2087" r:id="rId12"/>
    <p:sldId id="2088" r:id="rId13"/>
    <p:sldId id="2089" r:id="rId14"/>
    <p:sldId id="2086" r:id="rId15"/>
    <p:sldId id="2046" r:id="rId16"/>
    <p:sldId id="326" r:id="rId17"/>
    <p:sldId id="2081" r:id="rId18"/>
    <p:sldId id="2057" r:id="rId19"/>
    <p:sldId id="2091" r:id="rId20"/>
    <p:sldId id="2084"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31C83A8-4A90-2F4C-8A61-251FB332805A}">
          <p14:sldIdLst>
            <p14:sldId id="256"/>
            <p14:sldId id="2076"/>
            <p14:sldId id="2077"/>
            <p14:sldId id="2085"/>
            <p14:sldId id="2090"/>
            <p14:sldId id="2040"/>
            <p14:sldId id="2047"/>
            <p14:sldId id="2048"/>
            <p14:sldId id="2055"/>
            <p14:sldId id="2052"/>
            <p14:sldId id="2087"/>
            <p14:sldId id="2088"/>
            <p14:sldId id="2089"/>
            <p14:sldId id="2086"/>
            <p14:sldId id="2046"/>
            <p14:sldId id="326"/>
            <p14:sldId id="2081"/>
            <p14:sldId id="2057"/>
            <p14:sldId id="2091"/>
            <p14:sldId id="2084"/>
          </p14:sldIdLst>
        </p14:section>
        <p14:section name="Untitled Section" id="{7580621C-DC13-FB43-B5CC-0AC9A05901B0}">
          <p14:sldIdLst/>
        </p14:section>
      </p14:sectionLst>
    </p:ext>
    <p:ext uri="{EFAFB233-063F-42B5-8137-9DF3F51BA10A}">
      <p15:sldGuideLst xmlns:p15="http://schemas.microsoft.com/office/powerpoint/2012/main">
        <p15:guide id="1" orient="horz" pos="2160" userDrawn="1">
          <p15:clr>
            <a:srgbClr val="A4A3A4"/>
          </p15:clr>
        </p15:guide>
        <p15:guide id="2" orient="horz" pos="346" userDrawn="1">
          <p15:clr>
            <a:srgbClr val="A4A3A4"/>
          </p15:clr>
        </p15:guide>
        <p15:guide id="3" orient="horz" pos="3974" userDrawn="1">
          <p15:clr>
            <a:srgbClr val="A4A3A4"/>
          </p15:clr>
        </p15:guide>
        <p15:guide id="4" orient="horz" pos="1026" userDrawn="1">
          <p15:clr>
            <a:srgbClr val="A4A3A4"/>
          </p15:clr>
        </p15:guide>
        <p15:guide id="5" pos="3840" userDrawn="1">
          <p15:clr>
            <a:srgbClr val="A4A3A4"/>
          </p15:clr>
        </p15:guide>
        <p15:guide id="6" pos="695" userDrawn="1">
          <p15:clr>
            <a:srgbClr val="A4A3A4"/>
          </p15:clr>
        </p15:guide>
        <p15:guide id="7" pos="698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AT Isabelle" initials="P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577"/>
    <a:srgbClr val="AF007C"/>
    <a:srgbClr val="FFFFCC"/>
    <a:srgbClr val="51A026"/>
    <a:srgbClr val="4AB151"/>
    <a:srgbClr val="0000FF"/>
    <a:srgbClr val="1429FA"/>
    <a:srgbClr val="ED7703"/>
    <a:srgbClr val="F2F2F2"/>
    <a:srgbClr val="C3E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EABC29-C4F2-4379-BE72-3E7123FFBDFB}" v="49" dt="2024-01-30T13:39:11.579"/>
    <p1510:client id="{A8094BFB-CA47-4ED2-AEFA-A6FD426F74AE}" v="281" dt="2024-01-31T16:40:04.7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0" autoAdjust="0"/>
    <p:restoredTop sz="96670" autoAdjust="0"/>
  </p:normalViewPr>
  <p:slideViewPr>
    <p:cSldViewPr showGuides="1">
      <p:cViewPr varScale="1">
        <p:scale>
          <a:sx n="93" d="100"/>
          <a:sy n="93" d="100"/>
        </p:scale>
        <p:origin x="78" y="366"/>
      </p:cViewPr>
      <p:guideLst>
        <p:guide orient="horz" pos="2160"/>
        <p:guide orient="horz" pos="346"/>
        <p:guide orient="horz" pos="3974"/>
        <p:guide orient="horz" pos="1026"/>
        <p:guide pos="3840"/>
        <p:guide pos="695"/>
        <p:guide pos="6985"/>
      </p:guideLst>
    </p:cSldViewPr>
  </p:slideViewPr>
  <p:outlineViewPr>
    <p:cViewPr>
      <p:scale>
        <a:sx n="33" d="100"/>
        <a:sy n="33" d="100"/>
      </p:scale>
      <p:origin x="0" y="-76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Daniel Joel Andre" clId="Web-{27EABC29-C4F2-4379-BE72-3E7123FFBDFB}"/>
    <pc:docChg chg="modSld">
      <pc:chgData name="Kevin Daniel Joel Andre" userId="" providerId="" clId="Web-{27EABC29-C4F2-4379-BE72-3E7123FFBDFB}" dt="2024-01-30T13:39:09.673" v="31" actId="20577"/>
      <pc:docMkLst>
        <pc:docMk/>
      </pc:docMkLst>
      <pc:sldChg chg="modSp">
        <pc:chgData name="Kevin Daniel Joel Andre" userId="" providerId="" clId="Web-{27EABC29-C4F2-4379-BE72-3E7123FFBDFB}" dt="2024-01-30T13:31:50.583" v="16" actId="20577"/>
        <pc:sldMkLst>
          <pc:docMk/>
          <pc:sldMk cId="1803776267" sldId="256"/>
        </pc:sldMkLst>
        <pc:spChg chg="mod">
          <ac:chgData name="Kevin Daniel Joel Andre" userId="" providerId="" clId="Web-{27EABC29-C4F2-4379-BE72-3E7123FFBDFB}" dt="2024-01-30T13:31:50.583" v="16" actId="20577"/>
          <ac:spMkLst>
            <pc:docMk/>
            <pc:sldMk cId="1803776267" sldId="256"/>
            <ac:spMk id="5" creationId="{00000000-0000-0000-0000-000000000000}"/>
          </ac:spMkLst>
        </pc:spChg>
        <pc:spChg chg="mod">
          <ac:chgData name="Kevin Daniel Joel Andre" userId="" providerId="" clId="Web-{27EABC29-C4F2-4379-BE72-3E7123FFBDFB}" dt="2024-01-30T13:31:44.880" v="14" actId="20577"/>
          <ac:spMkLst>
            <pc:docMk/>
            <pc:sldMk cId="1803776267" sldId="256"/>
            <ac:spMk id="6" creationId="{00000000-0000-0000-0000-000000000000}"/>
          </ac:spMkLst>
        </pc:spChg>
      </pc:sldChg>
      <pc:sldChg chg="modSp">
        <pc:chgData name="Kevin Daniel Joel Andre" userId="" providerId="" clId="Web-{27EABC29-C4F2-4379-BE72-3E7123FFBDFB}" dt="2024-01-30T13:37:28.811" v="26" actId="20577"/>
        <pc:sldMkLst>
          <pc:docMk/>
          <pc:sldMk cId="3417908990" sldId="2046"/>
        </pc:sldMkLst>
        <pc:spChg chg="mod">
          <ac:chgData name="Kevin Daniel Joel Andre" userId="" providerId="" clId="Web-{27EABC29-C4F2-4379-BE72-3E7123FFBDFB}" dt="2024-01-30T13:37:28.811" v="26" actId="20577"/>
          <ac:spMkLst>
            <pc:docMk/>
            <pc:sldMk cId="3417908990" sldId="2046"/>
            <ac:spMk id="7" creationId="{4FC32AAD-86AA-016A-DE42-A7048A5DE9B0}"/>
          </ac:spMkLst>
        </pc:spChg>
      </pc:sldChg>
      <pc:sldChg chg="modSp">
        <pc:chgData name="Kevin Daniel Joel Andre" userId="" providerId="" clId="Web-{27EABC29-C4F2-4379-BE72-3E7123FFBDFB}" dt="2024-01-30T13:39:09.673" v="31" actId="20577"/>
        <pc:sldMkLst>
          <pc:docMk/>
          <pc:sldMk cId="1804025881" sldId="2052"/>
        </pc:sldMkLst>
        <pc:spChg chg="mod">
          <ac:chgData name="Kevin Daniel Joel Andre" userId="" providerId="" clId="Web-{27EABC29-C4F2-4379-BE72-3E7123FFBDFB}" dt="2024-01-30T13:39:09.673" v="31" actId="20577"/>
          <ac:spMkLst>
            <pc:docMk/>
            <pc:sldMk cId="1804025881" sldId="2052"/>
            <ac:spMk id="12" creationId="{4E6D5F5E-E3F7-8E5D-FFAF-B6BA0F8C069C}"/>
          </ac:spMkLst>
        </pc:spChg>
      </pc:sldChg>
      <pc:sldChg chg="modSp">
        <pc:chgData name="Kevin Daniel Joel Andre" userId="" providerId="" clId="Web-{27EABC29-C4F2-4379-BE72-3E7123FFBDFB}" dt="2024-01-30T13:38:10.718" v="28" actId="20577"/>
        <pc:sldMkLst>
          <pc:docMk/>
          <pc:sldMk cId="1060684404" sldId="2057"/>
        </pc:sldMkLst>
        <pc:spChg chg="mod">
          <ac:chgData name="Kevin Daniel Joel Andre" userId="" providerId="" clId="Web-{27EABC29-C4F2-4379-BE72-3E7123FFBDFB}" dt="2024-01-30T13:38:10.718" v="28" actId="20577"/>
          <ac:spMkLst>
            <pc:docMk/>
            <pc:sldMk cId="1060684404" sldId="2057"/>
            <ac:spMk id="3" creationId="{00000000-0000-0000-0000-000000000000}"/>
          </ac:spMkLst>
        </pc:spChg>
      </pc:sldChg>
      <pc:sldChg chg="modSp">
        <pc:chgData name="Kevin Daniel Joel Andre" userId="" providerId="" clId="Web-{27EABC29-C4F2-4379-BE72-3E7123FFBDFB}" dt="2024-01-30T13:31:58.005" v="17" actId="20577"/>
        <pc:sldMkLst>
          <pc:docMk/>
          <pc:sldMk cId="337214369" sldId="2075"/>
        </pc:sldMkLst>
        <pc:spChg chg="mod">
          <ac:chgData name="Kevin Daniel Joel Andre" userId="" providerId="" clId="Web-{27EABC29-C4F2-4379-BE72-3E7123FFBDFB}" dt="2024-01-30T13:31:58.005" v="17" actId="20577"/>
          <ac:spMkLst>
            <pc:docMk/>
            <pc:sldMk cId="337214369" sldId="2075"/>
            <ac:spMk id="3" creationId="{00000000-0000-0000-0000-000000000000}"/>
          </ac:spMkLst>
        </pc:spChg>
      </pc:sldChg>
      <pc:sldChg chg="modSp">
        <pc:chgData name="Kevin Daniel Joel Andre" userId="" providerId="" clId="Web-{27EABC29-C4F2-4379-BE72-3E7123FFBDFB}" dt="2024-01-30T13:32:15.521" v="19" actId="20577"/>
        <pc:sldMkLst>
          <pc:docMk/>
          <pc:sldMk cId="2768857012" sldId="2076"/>
        </pc:sldMkLst>
        <pc:spChg chg="mod">
          <ac:chgData name="Kevin Daniel Joel Andre" userId="" providerId="" clId="Web-{27EABC29-C4F2-4379-BE72-3E7123FFBDFB}" dt="2024-01-30T13:32:15.521" v="19" actId="20577"/>
          <ac:spMkLst>
            <pc:docMk/>
            <pc:sldMk cId="2768857012" sldId="2076"/>
            <ac:spMk id="10" creationId="{A7E6688A-7B31-7234-858E-346F9C6BCF17}"/>
          </ac:spMkLst>
        </pc:spChg>
      </pc:sldChg>
      <pc:sldChg chg="modSp">
        <pc:chgData name="Kevin Daniel Joel Andre" userId="" providerId="" clId="Web-{27EABC29-C4F2-4379-BE72-3E7123FFBDFB}" dt="2024-01-30T13:32:42.600" v="23" actId="20577"/>
        <pc:sldMkLst>
          <pc:docMk/>
          <pc:sldMk cId="985502019" sldId="2085"/>
        </pc:sldMkLst>
        <pc:spChg chg="mod">
          <ac:chgData name="Kevin Daniel Joel Andre" userId="" providerId="" clId="Web-{27EABC29-C4F2-4379-BE72-3E7123FFBDFB}" dt="2024-01-30T13:32:42.600" v="23" actId="20577"/>
          <ac:spMkLst>
            <pc:docMk/>
            <pc:sldMk cId="985502019" sldId="2085"/>
            <ac:spMk id="14" creationId="{B10BFE2D-F1BC-2017-B037-0718964A4E2F}"/>
          </ac:spMkLst>
        </pc:spChg>
      </pc:sldChg>
      <pc:sldChg chg="modSp">
        <pc:chgData name="Kevin Daniel Joel Andre" userId="" providerId="" clId="Web-{27EABC29-C4F2-4379-BE72-3E7123FFBDFB}" dt="2024-01-30T13:34:08.227" v="24" actId="20577"/>
        <pc:sldMkLst>
          <pc:docMk/>
          <pc:sldMk cId="1957245175" sldId="2087"/>
        </pc:sldMkLst>
        <pc:spChg chg="mod">
          <ac:chgData name="Kevin Daniel Joel Andre" userId="" providerId="" clId="Web-{27EABC29-C4F2-4379-BE72-3E7123FFBDFB}" dt="2024-01-30T13:34:08.227" v="24" actId="20577"/>
          <ac:spMkLst>
            <pc:docMk/>
            <pc:sldMk cId="1957245175" sldId="2087"/>
            <ac:spMk id="10" creationId="{A7E6688A-7B31-7234-858E-346F9C6BCF17}"/>
          </ac:spMkLst>
        </pc:spChg>
      </pc:sldChg>
    </pc:docChg>
  </pc:docChgLst>
  <pc:docChgLst>
    <pc:chgData name="Kevin Daniel Joel Andre" clId="Web-{A8094BFB-CA47-4ED2-AEFA-A6FD426F74AE}"/>
    <pc:docChg chg="addSld delSld modSld modSection">
      <pc:chgData name="Kevin Daniel Joel Andre" userId="" providerId="" clId="Web-{A8094BFB-CA47-4ED2-AEFA-A6FD426F74AE}" dt="2024-01-31T16:40:02.001" v="202" actId="20577"/>
      <pc:docMkLst>
        <pc:docMk/>
      </pc:docMkLst>
      <pc:sldChg chg="modSp">
        <pc:chgData name="Kevin Daniel Joel Andre" userId="" providerId="" clId="Web-{A8094BFB-CA47-4ED2-AEFA-A6FD426F74AE}" dt="2024-01-31T16:26:32.961" v="0" actId="20577"/>
        <pc:sldMkLst>
          <pc:docMk/>
          <pc:sldMk cId="1803776267" sldId="256"/>
        </pc:sldMkLst>
        <pc:spChg chg="mod">
          <ac:chgData name="Kevin Daniel Joel Andre" userId="" providerId="" clId="Web-{A8094BFB-CA47-4ED2-AEFA-A6FD426F74AE}" dt="2024-01-31T16:26:32.961" v="0" actId="20577"/>
          <ac:spMkLst>
            <pc:docMk/>
            <pc:sldMk cId="1803776267" sldId="256"/>
            <ac:spMk id="6" creationId="{00000000-0000-0000-0000-000000000000}"/>
          </ac:spMkLst>
        </pc:spChg>
      </pc:sldChg>
      <pc:sldChg chg="modSp">
        <pc:chgData name="Kevin Daniel Joel Andre" userId="" providerId="" clId="Web-{A8094BFB-CA47-4ED2-AEFA-A6FD426F74AE}" dt="2024-01-31T16:40:02.001" v="202" actId="20577"/>
        <pc:sldMkLst>
          <pc:docMk/>
          <pc:sldMk cId="1268612955" sldId="2040"/>
        </pc:sldMkLst>
        <pc:spChg chg="mod">
          <ac:chgData name="Kevin Daniel Joel Andre" userId="" providerId="" clId="Web-{A8094BFB-CA47-4ED2-AEFA-A6FD426F74AE}" dt="2024-01-31T16:40:02.001" v="202" actId="20577"/>
          <ac:spMkLst>
            <pc:docMk/>
            <pc:sldMk cId="1268612955" sldId="2040"/>
            <ac:spMk id="5" creationId="{738E2762-5992-4B65-5C5C-B158541AFC5F}"/>
          </ac:spMkLst>
        </pc:spChg>
      </pc:sldChg>
      <pc:sldChg chg="modSp">
        <pc:chgData name="Kevin Daniel Joel Andre" userId="" providerId="" clId="Web-{A8094BFB-CA47-4ED2-AEFA-A6FD426F74AE}" dt="2024-01-31T16:39:57.579" v="201" actId="20577"/>
        <pc:sldMkLst>
          <pc:docMk/>
          <pc:sldMk cId="2523111684" sldId="2047"/>
        </pc:sldMkLst>
        <pc:spChg chg="mod">
          <ac:chgData name="Kevin Daniel Joel Andre" userId="" providerId="" clId="Web-{A8094BFB-CA47-4ED2-AEFA-A6FD426F74AE}" dt="2024-01-31T16:39:57.579" v="201" actId="20577"/>
          <ac:spMkLst>
            <pc:docMk/>
            <pc:sldMk cId="2523111684" sldId="2047"/>
            <ac:spMk id="5" creationId="{738E2762-5992-4B65-5C5C-B158541AFC5F}"/>
          </ac:spMkLst>
        </pc:spChg>
        <pc:spChg chg="mod">
          <ac:chgData name="Kevin Daniel Joel Andre" userId="" providerId="" clId="Web-{A8094BFB-CA47-4ED2-AEFA-A6FD426F74AE}" dt="2024-01-31T16:38:31.500" v="184" actId="20577"/>
          <ac:spMkLst>
            <pc:docMk/>
            <pc:sldMk cId="2523111684" sldId="2047"/>
            <ac:spMk id="6" creationId="{8512678F-DC05-8933-F5FF-EF25C68D3C40}"/>
          </ac:spMkLst>
        </pc:spChg>
      </pc:sldChg>
      <pc:sldChg chg="modSp">
        <pc:chgData name="Kevin Daniel Joel Andre" userId="" providerId="" clId="Web-{A8094BFB-CA47-4ED2-AEFA-A6FD426F74AE}" dt="2024-01-31T16:39:52.501" v="200" actId="20577"/>
        <pc:sldMkLst>
          <pc:docMk/>
          <pc:sldMk cId="293420375" sldId="2048"/>
        </pc:sldMkLst>
        <pc:spChg chg="mod">
          <ac:chgData name="Kevin Daniel Joel Andre" userId="" providerId="" clId="Web-{A8094BFB-CA47-4ED2-AEFA-A6FD426F74AE}" dt="2024-01-31T16:39:52.501" v="200" actId="20577"/>
          <ac:spMkLst>
            <pc:docMk/>
            <pc:sldMk cId="293420375" sldId="2048"/>
            <ac:spMk id="5" creationId="{738E2762-5992-4B65-5C5C-B158541AFC5F}"/>
          </ac:spMkLst>
        </pc:spChg>
        <pc:spChg chg="mod">
          <ac:chgData name="Kevin Daniel Joel Andre" userId="" providerId="" clId="Web-{A8094BFB-CA47-4ED2-AEFA-A6FD426F74AE}" dt="2024-01-31T16:39:25.251" v="197" actId="20577"/>
          <ac:spMkLst>
            <pc:docMk/>
            <pc:sldMk cId="293420375" sldId="2048"/>
            <ac:spMk id="6" creationId="{8512678F-DC05-8933-F5FF-EF25C68D3C40}"/>
          </ac:spMkLst>
        </pc:spChg>
      </pc:sldChg>
      <pc:sldChg chg="addSp delSp modSp">
        <pc:chgData name="Kevin Daniel Joel Andre" userId="" providerId="" clId="Web-{A8094BFB-CA47-4ED2-AEFA-A6FD426F74AE}" dt="2024-01-31T16:39:43.985" v="198" actId="20577"/>
        <pc:sldMkLst>
          <pc:docMk/>
          <pc:sldMk cId="1804025881" sldId="2052"/>
        </pc:sldMkLst>
        <pc:spChg chg="mod">
          <ac:chgData name="Kevin Daniel Joel Andre" userId="" providerId="" clId="Web-{A8094BFB-CA47-4ED2-AEFA-A6FD426F74AE}" dt="2024-01-31T16:39:43.985" v="198" actId="20577"/>
          <ac:spMkLst>
            <pc:docMk/>
            <pc:sldMk cId="1804025881" sldId="2052"/>
            <ac:spMk id="5" creationId="{738E2762-5992-4B65-5C5C-B158541AFC5F}"/>
          </ac:spMkLst>
        </pc:spChg>
        <pc:spChg chg="add del mod">
          <ac:chgData name="Kevin Daniel Joel Andre" userId="" providerId="" clId="Web-{A8094BFB-CA47-4ED2-AEFA-A6FD426F74AE}" dt="2024-01-31T16:32:25.949" v="39" actId="20577"/>
          <ac:spMkLst>
            <pc:docMk/>
            <pc:sldMk cId="1804025881" sldId="2052"/>
            <ac:spMk id="12" creationId="{4E6D5F5E-E3F7-8E5D-FFAF-B6BA0F8C069C}"/>
          </ac:spMkLst>
        </pc:spChg>
      </pc:sldChg>
      <pc:sldChg chg="modSp">
        <pc:chgData name="Kevin Daniel Joel Andre" userId="" providerId="" clId="Web-{A8094BFB-CA47-4ED2-AEFA-A6FD426F74AE}" dt="2024-01-31T16:39:48.579" v="199" actId="20577"/>
        <pc:sldMkLst>
          <pc:docMk/>
          <pc:sldMk cId="3657229861" sldId="2055"/>
        </pc:sldMkLst>
        <pc:spChg chg="mod">
          <ac:chgData name="Kevin Daniel Joel Andre" userId="" providerId="" clId="Web-{A8094BFB-CA47-4ED2-AEFA-A6FD426F74AE}" dt="2024-01-31T16:39:48.579" v="199" actId="20577"/>
          <ac:spMkLst>
            <pc:docMk/>
            <pc:sldMk cId="3657229861" sldId="2055"/>
            <ac:spMk id="5" creationId="{738E2762-5992-4B65-5C5C-B158541AFC5F}"/>
          </ac:spMkLst>
        </pc:spChg>
        <pc:spChg chg="mod">
          <ac:chgData name="Kevin Daniel Joel Andre" userId="" providerId="" clId="Web-{A8094BFB-CA47-4ED2-AEFA-A6FD426F74AE}" dt="2024-01-31T16:32:02.105" v="33" actId="20577"/>
          <ac:spMkLst>
            <pc:docMk/>
            <pc:sldMk cId="3657229861" sldId="2055"/>
            <ac:spMk id="12" creationId="{4E6D5F5E-E3F7-8E5D-FFAF-B6BA0F8C069C}"/>
          </ac:spMkLst>
        </pc:spChg>
      </pc:sldChg>
      <pc:sldChg chg="modSp">
        <pc:chgData name="Kevin Daniel Joel Andre" userId="" providerId="" clId="Web-{A8094BFB-CA47-4ED2-AEFA-A6FD426F74AE}" dt="2024-01-31T16:35:17.482" v="136" actId="20577"/>
        <pc:sldMkLst>
          <pc:docMk/>
          <pc:sldMk cId="1060684404" sldId="2057"/>
        </pc:sldMkLst>
        <pc:spChg chg="mod">
          <ac:chgData name="Kevin Daniel Joel Andre" userId="" providerId="" clId="Web-{A8094BFB-CA47-4ED2-AEFA-A6FD426F74AE}" dt="2024-01-31T16:35:17.482" v="136" actId="20577"/>
          <ac:spMkLst>
            <pc:docMk/>
            <pc:sldMk cId="1060684404" sldId="2057"/>
            <ac:spMk id="3" creationId="{00000000-0000-0000-0000-000000000000}"/>
          </ac:spMkLst>
        </pc:spChg>
      </pc:sldChg>
      <pc:sldChg chg="del">
        <pc:chgData name="Kevin Daniel Joel Andre" userId="" providerId="" clId="Web-{A8094BFB-CA47-4ED2-AEFA-A6FD426F74AE}" dt="2024-01-31T16:26:35.570" v="1"/>
        <pc:sldMkLst>
          <pc:docMk/>
          <pc:sldMk cId="337214369" sldId="2075"/>
        </pc:sldMkLst>
      </pc:sldChg>
      <pc:sldChg chg="modSp">
        <pc:chgData name="Kevin Daniel Joel Andre" userId="" providerId="" clId="Web-{A8094BFB-CA47-4ED2-AEFA-A6FD426F74AE}" dt="2024-01-31T16:38:59.938" v="188" actId="20577"/>
        <pc:sldMkLst>
          <pc:docMk/>
          <pc:sldMk cId="2768857012" sldId="2076"/>
        </pc:sldMkLst>
        <pc:spChg chg="mod">
          <ac:chgData name="Kevin Daniel Joel Andre" userId="" providerId="" clId="Web-{A8094BFB-CA47-4ED2-AEFA-A6FD426F74AE}" dt="2024-01-31T16:38:59.938" v="188" actId="20577"/>
          <ac:spMkLst>
            <pc:docMk/>
            <pc:sldMk cId="2768857012" sldId="2076"/>
            <ac:spMk id="10" creationId="{A7E6688A-7B31-7234-858E-346F9C6BCF17}"/>
          </ac:spMkLst>
        </pc:spChg>
      </pc:sldChg>
      <pc:sldChg chg="delAnim">
        <pc:chgData name="Kevin Daniel Joel Andre" userId="" providerId="" clId="Web-{A8094BFB-CA47-4ED2-AEFA-A6FD426F74AE}" dt="2024-01-31T16:27:56.821" v="9"/>
        <pc:sldMkLst>
          <pc:docMk/>
          <pc:sldMk cId="4022834350" sldId="2077"/>
        </pc:sldMkLst>
      </pc:sldChg>
      <pc:sldChg chg="modSp">
        <pc:chgData name="Kevin Daniel Joel Andre" userId="" providerId="" clId="Web-{A8094BFB-CA47-4ED2-AEFA-A6FD426F74AE}" dt="2024-01-31T16:35:13.607" v="135" actId="20577"/>
        <pc:sldMkLst>
          <pc:docMk/>
          <pc:sldMk cId="1270558205" sldId="2081"/>
        </pc:sldMkLst>
        <pc:spChg chg="mod">
          <ac:chgData name="Kevin Daniel Joel Andre" userId="" providerId="" clId="Web-{A8094BFB-CA47-4ED2-AEFA-A6FD426F74AE}" dt="2024-01-31T16:35:13.607" v="135" actId="20577"/>
          <ac:spMkLst>
            <pc:docMk/>
            <pc:sldMk cId="1270558205" sldId="2081"/>
            <ac:spMk id="3" creationId="{00000000-0000-0000-0000-000000000000}"/>
          </ac:spMkLst>
        </pc:spChg>
      </pc:sldChg>
      <pc:sldChg chg="delSp modSp delAnim">
        <pc:chgData name="Kevin Daniel Joel Andre" userId="" providerId="" clId="Web-{A8094BFB-CA47-4ED2-AEFA-A6FD426F74AE}" dt="2024-01-31T16:30:06.182" v="28" actId="20577"/>
        <pc:sldMkLst>
          <pc:docMk/>
          <pc:sldMk cId="985502019" sldId="2085"/>
        </pc:sldMkLst>
        <pc:spChg chg="mod">
          <ac:chgData name="Kevin Daniel Joel Andre" userId="" providerId="" clId="Web-{A8094BFB-CA47-4ED2-AEFA-A6FD426F74AE}" dt="2024-01-31T16:30:06.182" v="28" actId="20577"/>
          <ac:spMkLst>
            <pc:docMk/>
            <pc:sldMk cId="985502019" sldId="2085"/>
            <ac:spMk id="5" creationId="{248B7332-B0E3-A1C8-8DAF-0F3F6559EB5A}"/>
          </ac:spMkLst>
        </pc:spChg>
        <pc:spChg chg="mod">
          <ac:chgData name="Kevin Daniel Joel Andre" userId="" providerId="" clId="Web-{A8094BFB-CA47-4ED2-AEFA-A6FD426F74AE}" dt="2024-01-31T16:28:48.072" v="13" actId="1076"/>
          <ac:spMkLst>
            <pc:docMk/>
            <pc:sldMk cId="985502019" sldId="2085"/>
            <ac:spMk id="6" creationId="{C4C9BFD4-37AD-6B6B-CAC6-37D593A9E436}"/>
          </ac:spMkLst>
        </pc:spChg>
        <pc:picChg chg="mod">
          <ac:chgData name="Kevin Daniel Joel Andre" userId="" providerId="" clId="Web-{A8094BFB-CA47-4ED2-AEFA-A6FD426F74AE}" dt="2024-01-31T16:28:05.790" v="10" actId="1076"/>
          <ac:picMkLst>
            <pc:docMk/>
            <pc:sldMk cId="985502019" sldId="2085"/>
            <ac:picMk id="4" creationId="{AA58857B-3664-84E2-8473-99C67B751832}"/>
          </ac:picMkLst>
        </pc:picChg>
        <pc:picChg chg="del">
          <ac:chgData name="Kevin Daniel Joel Andre" userId="" providerId="" clId="Web-{A8094BFB-CA47-4ED2-AEFA-A6FD426F74AE}" dt="2024-01-31T16:29:37.025" v="21"/>
          <ac:picMkLst>
            <pc:docMk/>
            <pc:sldMk cId="985502019" sldId="2085"/>
            <ac:picMk id="36" creationId="{2A914F63-D38B-72B9-155A-C32D1027AA21}"/>
          </ac:picMkLst>
        </pc:picChg>
      </pc:sldChg>
      <pc:sldChg chg="modSp">
        <pc:chgData name="Kevin Daniel Joel Andre" userId="" providerId="" clId="Web-{A8094BFB-CA47-4ED2-AEFA-A6FD426F74AE}" dt="2024-01-31T16:36:08.592" v="153" actId="1076"/>
        <pc:sldMkLst>
          <pc:docMk/>
          <pc:sldMk cId="341833935" sldId="2086"/>
        </pc:sldMkLst>
        <pc:spChg chg="mod">
          <ac:chgData name="Kevin Daniel Joel Andre" userId="" providerId="" clId="Web-{A8094BFB-CA47-4ED2-AEFA-A6FD426F74AE}" dt="2024-01-31T16:36:08.592" v="153" actId="1076"/>
          <ac:spMkLst>
            <pc:docMk/>
            <pc:sldMk cId="341833935" sldId="2086"/>
            <ac:spMk id="17" creationId="{145A3156-2C23-F251-ED99-3B1F56DD5B33}"/>
          </ac:spMkLst>
        </pc:spChg>
      </pc:sldChg>
      <pc:sldChg chg="modSp">
        <pc:chgData name="Kevin Daniel Joel Andre" userId="" providerId="" clId="Web-{A8094BFB-CA47-4ED2-AEFA-A6FD426F74AE}" dt="2024-01-31T16:34:27.810" v="127" actId="1076"/>
        <pc:sldMkLst>
          <pc:docMk/>
          <pc:sldMk cId="2647419125" sldId="2088"/>
        </pc:sldMkLst>
        <pc:spChg chg="mod">
          <ac:chgData name="Kevin Daniel Joel Andre" userId="" providerId="" clId="Web-{A8094BFB-CA47-4ED2-AEFA-A6FD426F74AE}" dt="2024-01-31T16:34:27.810" v="126" actId="1076"/>
          <ac:spMkLst>
            <pc:docMk/>
            <pc:sldMk cId="2647419125" sldId="2088"/>
            <ac:spMk id="23" creationId="{28D672D1-99A4-F702-90BE-7880E358B40F}"/>
          </ac:spMkLst>
        </pc:spChg>
        <pc:cxnChg chg="mod">
          <ac:chgData name="Kevin Daniel Joel Andre" userId="" providerId="" clId="Web-{A8094BFB-CA47-4ED2-AEFA-A6FD426F74AE}" dt="2024-01-31T16:34:27.810" v="127" actId="1076"/>
          <ac:cxnSpMkLst>
            <pc:docMk/>
            <pc:sldMk cId="2647419125" sldId="2088"/>
            <ac:cxnSpMk id="27" creationId="{3E47EC72-2936-9ACC-AF92-AE7537DB870B}"/>
          </ac:cxnSpMkLst>
        </pc:cxnChg>
      </pc:sldChg>
      <pc:sldChg chg="modSp">
        <pc:chgData name="Kevin Daniel Joel Andre" userId="" providerId="" clId="Web-{A8094BFB-CA47-4ED2-AEFA-A6FD426F74AE}" dt="2024-01-31T16:36:32.436" v="165" actId="14100"/>
        <pc:sldMkLst>
          <pc:docMk/>
          <pc:sldMk cId="3539020386" sldId="2089"/>
        </pc:sldMkLst>
        <pc:spChg chg="mod">
          <ac:chgData name="Kevin Daniel Joel Andre" userId="" providerId="" clId="Web-{A8094BFB-CA47-4ED2-AEFA-A6FD426F74AE}" dt="2024-01-31T16:36:32.436" v="165" actId="14100"/>
          <ac:spMkLst>
            <pc:docMk/>
            <pc:sldMk cId="3539020386" sldId="2089"/>
            <ac:spMk id="11" creationId="{64B64613-2DF9-8598-5188-1D3C341C6B82}"/>
          </ac:spMkLst>
        </pc:spChg>
        <pc:spChg chg="mod">
          <ac:chgData name="Kevin Daniel Joel Andre" userId="" providerId="" clId="Web-{A8094BFB-CA47-4ED2-AEFA-A6FD426F74AE}" dt="2024-01-31T16:36:18.327" v="160" actId="20577"/>
          <ac:spMkLst>
            <pc:docMk/>
            <pc:sldMk cId="3539020386" sldId="2089"/>
            <ac:spMk id="13" creationId="{A8CFF589-44D2-9E1C-BEF4-13898A32C5DB}"/>
          </ac:spMkLst>
        </pc:spChg>
      </pc:sldChg>
      <pc:sldChg chg="delSp modSp add replId">
        <pc:chgData name="Kevin Daniel Joel Andre" userId="" providerId="" clId="Web-{A8094BFB-CA47-4ED2-AEFA-A6FD426F74AE}" dt="2024-01-31T16:29:55.510" v="26" actId="20577"/>
        <pc:sldMkLst>
          <pc:docMk/>
          <pc:sldMk cId="3783651563" sldId="2090"/>
        </pc:sldMkLst>
        <pc:spChg chg="mod">
          <ac:chgData name="Kevin Daniel Joel Andre" userId="" providerId="" clId="Web-{A8094BFB-CA47-4ED2-AEFA-A6FD426F74AE}" dt="2024-01-31T16:29:27.385" v="20" actId="1076"/>
          <ac:spMkLst>
            <pc:docMk/>
            <pc:sldMk cId="3783651563" sldId="2090"/>
            <ac:spMk id="3" creationId="{FA3E4B31-5A85-B762-C82E-107202F3EE47}"/>
          </ac:spMkLst>
        </pc:spChg>
        <pc:spChg chg="mod">
          <ac:chgData name="Kevin Daniel Joel Andre" userId="" providerId="" clId="Web-{A8094BFB-CA47-4ED2-AEFA-A6FD426F74AE}" dt="2024-01-31T16:29:55.510" v="26" actId="20577"/>
          <ac:spMkLst>
            <pc:docMk/>
            <pc:sldMk cId="3783651563" sldId="2090"/>
            <ac:spMk id="5" creationId="{9F92EC9E-24AC-30EB-FE1F-205391333B2F}"/>
          </ac:spMkLst>
        </pc:spChg>
        <pc:spChg chg="del mod">
          <ac:chgData name="Kevin Daniel Joel Andre" userId="" providerId="" clId="Web-{A8094BFB-CA47-4ED2-AEFA-A6FD426F74AE}" dt="2024-01-31T16:29:15.666" v="17"/>
          <ac:spMkLst>
            <pc:docMk/>
            <pc:sldMk cId="3783651563" sldId="2090"/>
            <ac:spMk id="6" creationId="{616B5267-8037-9C99-56A1-AE24FF20C685}"/>
          </ac:spMkLst>
        </pc:spChg>
        <pc:picChg chg="del">
          <ac:chgData name="Kevin Daniel Joel Andre" userId="" providerId="" clId="Web-{A8094BFB-CA47-4ED2-AEFA-A6FD426F74AE}" dt="2024-01-31T16:29:11.760" v="15"/>
          <ac:picMkLst>
            <pc:docMk/>
            <pc:sldMk cId="3783651563" sldId="2090"/>
            <ac:picMk id="4" creationId="{2D41B324-3C52-1483-C0C5-A3895EA734CD}"/>
          </ac:picMkLst>
        </pc:picChg>
        <pc:picChg chg="mod">
          <ac:chgData name="Kevin Daniel Joel Andre" userId="" providerId="" clId="Web-{A8094BFB-CA47-4ED2-AEFA-A6FD426F74AE}" dt="2024-01-31T16:29:24.822" v="19" actId="1076"/>
          <ac:picMkLst>
            <pc:docMk/>
            <pc:sldMk cId="3783651563" sldId="2090"/>
            <ac:picMk id="36" creationId="{49228CBA-123C-DA8B-407D-87654FD6B6E1}"/>
          </ac:picMkLst>
        </pc:picChg>
      </pc:sldChg>
      <pc:sldChg chg="modSp new">
        <pc:chgData name="Kevin Daniel Joel Andre" userId="" providerId="" clId="Web-{A8094BFB-CA47-4ED2-AEFA-A6FD426F74AE}" dt="2024-01-31T16:35:40.358" v="152" actId="20577"/>
        <pc:sldMkLst>
          <pc:docMk/>
          <pc:sldMk cId="2970556073" sldId="2091"/>
        </pc:sldMkLst>
        <pc:spChg chg="mod">
          <ac:chgData name="Kevin Daniel Joel Andre" userId="" providerId="" clId="Web-{A8094BFB-CA47-4ED2-AEFA-A6FD426F74AE}" dt="2024-01-31T16:35:40.358" v="152" actId="20577"/>
          <ac:spMkLst>
            <pc:docMk/>
            <pc:sldMk cId="2970556073" sldId="2091"/>
            <ac:spMk id="4" creationId="{E7531F4A-41CF-1081-F55A-374A97F6F85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3453A9-2717-AA4F-815A-292CD94D0432}" type="datetimeFigureOut">
              <a:rPr lang="en-US" smtClean="0"/>
              <a:pPr/>
              <a:t>1/31/2024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7DF195-CAF6-9240-87FA-88F33FF6902A}" type="slidenum">
              <a:rPr lang="en-GB" smtClean="0"/>
              <a:pPr/>
              <a:t>‹#›</a:t>
            </a:fld>
            <a:endParaRPr lang="en-GB"/>
          </a:p>
        </p:txBody>
      </p:sp>
    </p:spTree>
    <p:extLst>
      <p:ext uri="{BB962C8B-B14F-4D97-AF65-F5344CB8AC3E}">
        <p14:creationId xmlns:p14="http://schemas.microsoft.com/office/powerpoint/2010/main" val="3123377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0E798-53FF-4C51-A981-953463752515}" type="datetimeFigureOut">
              <a:rPr lang="fr-FR" smtClean="0"/>
              <a:pPr/>
              <a:t>31/01/2024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134084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2386380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62D4A-6CA8-3E38-8EC1-BBA60A96CF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A932BB-F091-0333-E367-F0F43C4988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02FE5E-CA1D-E101-17B0-7FAA49C4F29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74E5AF7-2375-E657-F86E-371EBF04235F}"/>
              </a:ext>
            </a:extLst>
          </p:cNvPr>
          <p:cNvSpPr>
            <a:spLocks noGrp="1"/>
          </p:cNvSpPr>
          <p:nvPr>
            <p:ph type="sldNum" sz="quarter" idx="5"/>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1249457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3020318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Title 0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208799" cy="68688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57912" y="6196868"/>
            <a:ext cx="3034088" cy="661133"/>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6140196"/>
            <a:ext cx="2631445" cy="717805"/>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bg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742951" y="3646170"/>
            <a:ext cx="10653183" cy="2187702"/>
          </a:xfrm>
        </p:spPr>
        <p:txBody>
          <a:bodyPr>
            <a:noAutofit/>
          </a:bodyPr>
          <a:lstStyle>
            <a:lvl1pPr marL="0" indent="0" algn="l">
              <a:lnSpc>
                <a:spcPct val="110000"/>
              </a:lnSpc>
              <a:buNone/>
              <a:defRPr sz="1600" b="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4200" b="0">
                <a:solidFill>
                  <a:schemeClr val="bg1"/>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1167913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12" name="Footer Placeholder 11"/>
          <p:cNvSpPr>
            <a:spLocks noGrp="1"/>
          </p:cNvSpPr>
          <p:nvPr>
            <p:ph type="ftr" sz="quarter" idx="13"/>
          </p:nvPr>
        </p:nvSpPr>
        <p:spPr>
          <a:xfrm>
            <a:off x="593963" y="6543674"/>
            <a:ext cx="7432437" cy="314326"/>
          </a:xfrm>
        </p:spPr>
        <p:txBody>
          <a:bodyPr/>
          <a:lstStyle/>
          <a:p>
            <a:r>
              <a:rPr lang="nl-NL" b="1"/>
              <a:t>X. Huang (SLAC)</a:t>
            </a:r>
            <a:endParaRPr lang="en-US" dirty="0"/>
          </a:p>
        </p:txBody>
      </p:sp>
      <p:sp>
        <p:nvSpPr>
          <p:cNvPr id="16" name="Content Placeholder 15"/>
          <p:cNvSpPr>
            <a:spLocks noGrp="1"/>
          </p:cNvSpPr>
          <p:nvPr>
            <p:ph sz="quarter" idx="14"/>
          </p:nvPr>
        </p:nvSpPr>
        <p:spPr>
          <a:xfrm>
            <a:off x="304800" y="1252728"/>
            <a:ext cx="11275563" cy="5065523"/>
          </a:xfrm>
        </p:spPr>
        <p:txBody>
          <a:bodyPr/>
          <a:lstStyle>
            <a:lvl1pPr>
              <a:buClr>
                <a:srgbClr val="981E32"/>
              </a:buClr>
              <a:defRPr/>
            </a:lvl1pPr>
            <a:lvl2pPr>
              <a:buClr>
                <a:srgbClr val="981E32"/>
              </a:buClr>
              <a:defRPr sz="2400"/>
            </a:lvl2pPr>
            <a:lvl3pPr>
              <a:buClr>
                <a:srgbClr val="981E32"/>
              </a:buClr>
              <a:defRPr sz="1800"/>
            </a:lvl3pPr>
            <a:lvl4pPr>
              <a:buClr>
                <a:srgbClr val="981E32"/>
              </a:buClr>
              <a:defRPr/>
            </a:lvl4pPr>
            <a:lvl5pPr>
              <a:buClr>
                <a:srgbClr val="981E3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0722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486037" cy="314326"/>
          </a:xfrm>
        </p:spPr>
        <p:txBody>
          <a:bodyPr/>
          <a:lstStyle/>
          <a:p>
            <a:r>
              <a:rPr lang="nl-NL" b="1"/>
              <a:t>X. Huang (SLAC)</a:t>
            </a:r>
            <a:endParaRPr lang="en-US" dirty="0"/>
          </a:p>
        </p:txBody>
      </p:sp>
      <p:sp>
        <p:nvSpPr>
          <p:cNvPr id="5" name="Picture Placeholder 4"/>
          <p:cNvSpPr>
            <a:spLocks noGrp="1"/>
          </p:cNvSpPr>
          <p:nvPr>
            <p:ph type="pic" sz="quarter" idx="15"/>
          </p:nvPr>
        </p:nvSpPr>
        <p:spPr>
          <a:xfrm>
            <a:off x="4861984" y="1723840"/>
            <a:ext cx="3256453" cy="2224216"/>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4861984" y="4094034"/>
            <a:ext cx="3256453" cy="2224216"/>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8323939" y="1723840"/>
            <a:ext cx="3256453" cy="4594410"/>
          </a:xfrm>
        </p:spPr>
        <p:txBody>
          <a:bodyPr/>
          <a:lstStyle/>
          <a:p>
            <a:r>
              <a:rPr lang="en-US"/>
              <a:t>Click icon to add picture</a:t>
            </a:r>
            <a:endParaRPr lang="en-CA" dirty="0"/>
          </a:p>
        </p:txBody>
      </p:sp>
      <p:sp>
        <p:nvSpPr>
          <p:cNvPr id="3" name="Content Placeholder 2"/>
          <p:cNvSpPr>
            <a:spLocks noGrp="1"/>
          </p:cNvSpPr>
          <p:nvPr>
            <p:ph sz="quarter" idx="18"/>
          </p:nvPr>
        </p:nvSpPr>
        <p:spPr>
          <a:xfrm>
            <a:off x="594785" y="1670050"/>
            <a:ext cx="401743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6305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689237" cy="314326"/>
          </a:xfrm>
        </p:spPr>
        <p:txBody>
          <a:bodyPr/>
          <a:lstStyle/>
          <a:p>
            <a:r>
              <a:rPr lang="nl-NL" b="1"/>
              <a:t>X. Huang (SLAC)</a:t>
            </a:r>
            <a:endParaRPr lang="en-US" dirty="0"/>
          </a:p>
        </p:txBody>
      </p:sp>
      <p:sp>
        <p:nvSpPr>
          <p:cNvPr id="3" name="Chart Placeholder 2"/>
          <p:cNvSpPr>
            <a:spLocks noGrp="1"/>
          </p:cNvSpPr>
          <p:nvPr>
            <p:ph type="chart" sz="quarter" idx="15"/>
          </p:nvPr>
        </p:nvSpPr>
        <p:spPr>
          <a:xfrm>
            <a:off x="8009467" y="1670050"/>
            <a:ext cx="3556000" cy="4648200"/>
          </a:xfrm>
        </p:spPr>
        <p:txBody>
          <a:bodyPr/>
          <a:lstStyle/>
          <a:p>
            <a:r>
              <a:rPr lang="en-US"/>
              <a:t>Click icon to add chart</a:t>
            </a:r>
            <a:endParaRPr lang="en-CA" dirty="0"/>
          </a:p>
        </p:txBody>
      </p:sp>
      <p:sp>
        <p:nvSpPr>
          <p:cNvPr id="5" name="Content Placeholder 4"/>
          <p:cNvSpPr>
            <a:spLocks noGrp="1"/>
          </p:cNvSpPr>
          <p:nvPr>
            <p:ph sz="quarter" idx="16"/>
          </p:nvPr>
        </p:nvSpPr>
        <p:spPr>
          <a:xfrm>
            <a:off x="594784" y="1670050"/>
            <a:ext cx="731308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1073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2192000" cy="6858000"/>
          </a:xfrm>
        </p:spPr>
        <p:txBody>
          <a:bodyPr lIns="432000"/>
          <a:lstStyle>
            <a:lvl1pPr>
              <a:defRPr b="1" baseline="0">
                <a:solidFill>
                  <a:srgbClr val="FF0000"/>
                </a:solidFill>
              </a:defRPr>
            </a:lvl1pPr>
          </a:lstStyle>
          <a:p>
            <a:br>
              <a:rPr lang="en-CA" dirty="0"/>
            </a:br>
            <a:br>
              <a:rPr lang="en-CA" dirty="0"/>
            </a:br>
            <a:br>
              <a:rPr lang="en-CA" dirty="0"/>
            </a:br>
            <a:br>
              <a:rPr lang="en-CA" dirty="0"/>
            </a:br>
            <a:br>
              <a:rPr lang="en-CA" dirty="0"/>
            </a:br>
            <a:br>
              <a:rPr lang="en-CA" dirty="0"/>
            </a:br>
            <a:r>
              <a:rPr lang="en-CA" dirty="0"/>
              <a:t>***INSTRUCTIONS FOR APPLYING IMAGE BACKGROUNDTO SLIDE LAYOUT***</a:t>
            </a:r>
            <a:br>
              <a:rPr lang="en-CA" dirty="0"/>
            </a:br>
            <a:r>
              <a:rPr lang="en-CA" dirty="0"/>
              <a:t>STEP 1: Click icon to insert image</a:t>
            </a:r>
            <a:br>
              <a:rPr lang="en-CA" dirty="0"/>
            </a:br>
            <a:r>
              <a:rPr lang="en-CA" dirty="0"/>
              <a:t>STEP 2: Once image is inserted, right-click image, and choose ‘Send to Back’</a:t>
            </a:r>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1282356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a:t>Click to edit Master title style</a:t>
            </a:r>
            <a:endParaRPr lang="fr-FR" dirty="0"/>
          </a:p>
        </p:txBody>
      </p:sp>
      <p:sp>
        <p:nvSpPr>
          <p:cNvPr id="3" name="Espace réservé du contenu 2"/>
          <p:cNvSpPr>
            <a:spLocks noGrp="1"/>
          </p:cNvSpPr>
          <p:nvPr>
            <p:ph idx="1"/>
          </p:nvPr>
        </p:nvSpPr>
        <p:spPr bwMode="gray">
          <a:xfrm>
            <a:off x="970251" y="764704"/>
            <a:ext cx="10982400" cy="5400000"/>
          </a:xfrm>
        </p:spPr>
        <p:txBody>
          <a:bodyPr/>
          <a:lstStyle>
            <a:lvl1pPr>
              <a:defRPr baseline="0"/>
            </a:lvl1pPr>
            <a:lvl2pPr>
              <a:defRPr>
                <a:solidFill>
                  <a:schemeClr val="tx1"/>
                </a:solidFill>
              </a:defRPr>
            </a:lvl2pPr>
            <a:lvl4pPr>
              <a:spcBef>
                <a:spcPts val="0"/>
              </a:spcBef>
              <a:spcAft>
                <a:spcPts val="300"/>
              </a:spcAft>
              <a:buSzPct val="80000"/>
              <a:defRPr/>
            </a:lvl4pPr>
            <a:lvl5pPr>
              <a:spcAft>
                <a:spcPts val="3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du numéro de diapositive 7"/>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sp>
        <p:nvSpPr>
          <p:cNvPr id="9" name="Espace réservé du pied de page 8"/>
          <p:cNvSpPr>
            <a:spLocks noGrp="1"/>
          </p:cNvSpPr>
          <p:nvPr>
            <p:ph type="ftr" sz="quarter" idx="12"/>
          </p:nvPr>
        </p:nvSpPr>
        <p:spPr/>
        <p:txBody>
          <a:bodyPr/>
          <a:lstStyle/>
          <a:p>
            <a:r>
              <a:rPr lang="en-US"/>
              <a:t>l 7th FCC-ee physics workshop l 29Jan-2Feb 2024 l S.M.Liuzzo, P.Raimondi, M.Hofer</a:t>
            </a:r>
            <a:endParaRPr lang="fr-FR" dirty="0"/>
          </a:p>
        </p:txBody>
      </p:sp>
    </p:spTree>
    <p:extLst>
      <p:ext uri="{BB962C8B-B14F-4D97-AF65-F5344CB8AC3E}">
        <p14:creationId xmlns:p14="http://schemas.microsoft.com/office/powerpoint/2010/main" val="29005907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2429" y="129091"/>
            <a:ext cx="1080476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93965" y="1667866"/>
            <a:ext cx="10813225" cy="4650384"/>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93963" y="6543674"/>
            <a:ext cx="4486037" cy="314326"/>
          </a:xfrm>
          <a:prstGeom prst="rect">
            <a:avLst/>
          </a:prstGeom>
        </p:spPr>
        <p:txBody>
          <a:bodyPr vert="horz" lIns="0" tIns="0" rIns="0" bIns="0" rtlCol="0" anchor="t" anchorCtr="0"/>
          <a:lstStyle>
            <a:lvl1pPr algn="l">
              <a:defRPr sz="1050">
                <a:solidFill>
                  <a:schemeClr val="bg2"/>
                </a:solidFill>
                <a:latin typeface="Arial" pitchFamily="34" charset="0"/>
                <a:cs typeface="Arial" pitchFamily="34" charset="0"/>
              </a:defRPr>
            </a:lvl1pPr>
          </a:lstStyle>
          <a:p>
            <a:r>
              <a:rPr lang="nl-NL" b="1"/>
              <a:t>X. Huang (SLAC)</a:t>
            </a:r>
            <a:endParaRPr lang="en-US" dirty="0"/>
          </a:p>
        </p:txBody>
      </p:sp>
      <p:sp>
        <p:nvSpPr>
          <p:cNvPr id="6" name="Slide Number Placeholder 5"/>
          <p:cNvSpPr>
            <a:spLocks noGrp="1"/>
          </p:cNvSpPr>
          <p:nvPr>
            <p:ph type="sldNum" sz="quarter" idx="4"/>
          </p:nvPr>
        </p:nvSpPr>
        <p:spPr>
          <a:xfrm>
            <a:off x="11421533" y="6318251"/>
            <a:ext cx="425243" cy="539750"/>
          </a:xfrm>
          <a:prstGeom prst="rect">
            <a:avLst/>
          </a:prstGeom>
        </p:spPr>
        <p:txBody>
          <a:bodyPr vert="horz" lIns="72000" tIns="57600" rIns="72000" bIns="45720" rtlCol="0" anchor="ctr"/>
          <a:lstStyle>
            <a:lvl1pPr algn="l">
              <a:defRPr sz="105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162949057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hf hdr="0" dt="0"/>
  <p:txStyles>
    <p:titleStyle>
      <a:lvl1pPr algn="l" defTabSz="914400" rtl="0" eaLnBrk="1" latinLnBrk="0" hangingPunct="1">
        <a:spcBef>
          <a:spcPct val="0"/>
        </a:spcBef>
        <a:buNone/>
        <a:defRPr sz="2400" b="1" kern="1200">
          <a:solidFill>
            <a:schemeClr val="tx1"/>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1600" b="0" kern="1200" baseline="0">
          <a:solidFill>
            <a:schemeClr val="bg2"/>
          </a:solidFill>
          <a:latin typeface="Arial" pitchFamily="34" charset="0"/>
          <a:ea typeface="+mn-ea"/>
          <a:cs typeface="Arial" pitchFamily="34" charset="0"/>
        </a:defRPr>
      </a:lvl1pPr>
      <a:lvl2pPr marL="180000" indent="-180000" algn="l" defTabSz="914400" rtl="0" eaLnBrk="1" latinLnBrk="0" hangingPunct="1">
        <a:lnSpc>
          <a:spcPct val="120000"/>
        </a:lnSpc>
        <a:spcBef>
          <a:spcPts val="800"/>
        </a:spcBef>
        <a:spcAft>
          <a:spcPts val="0"/>
        </a:spcAft>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2pPr>
      <a:lvl3pPr marL="504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3pPr>
      <a:lvl4pPr marL="828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mailto:1.5@Z" TargetMode="Externa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mailto:Dx=0.285m@SD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Dx=0.355m@SDs"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271464" y="548680"/>
            <a:ext cx="9649072" cy="1008608"/>
          </a:xfrm>
          <a:noFill/>
        </p:spPr>
        <p:txBody>
          <a:bodyPr/>
          <a:lstStyle/>
          <a:p>
            <a:pPr algn="ctr"/>
            <a:r>
              <a:rPr lang="en-US" sz="2800" dirty="0">
                <a:solidFill>
                  <a:srgbClr val="132577"/>
                </a:solidFill>
              </a:rPr>
              <a:t>Local chromatic correction Arc &amp; Final Focus</a:t>
            </a:r>
            <a:endParaRPr lang="en-CA" sz="2800" dirty="0">
              <a:solidFill>
                <a:srgbClr val="132577"/>
              </a:solidFill>
            </a:endParaRPr>
          </a:p>
        </p:txBody>
      </p:sp>
      <p:sp>
        <p:nvSpPr>
          <p:cNvPr id="6" name="Subtitle 5"/>
          <p:cNvSpPr>
            <a:spLocks noGrp="1"/>
          </p:cNvSpPr>
          <p:nvPr>
            <p:ph type="subTitle" idx="1"/>
          </p:nvPr>
        </p:nvSpPr>
        <p:spPr>
          <a:xfrm>
            <a:off x="742951" y="2852936"/>
            <a:ext cx="10653183" cy="1008608"/>
          </a:xfrm>
        </p:spPr>
        <p:txBody>
          <a:bodyPr vert="horz" lIns="0" tIns="0" rIns="0" bIns="0" rtlCol="0" anchor="t">
            <a:noAutofit/>
          </a:bodyPr>
          <a:lstStyle/>
          <a:p>
            <a:pPr algn="ctr"/>
            <a:r>
              <a:rPr lang="en-CA" sz="2400" dirty="0">
                <a:solidFill>
                  <a:schemeClr val="bg2"/>
                </a:solidFill>
                <a:latin typeface="Arial"/>
                <a:cs typeface="Arial"/>
              </a:rPr>
              <a:t>Kevin André, Pantaleo Raimondi</a:t>
            </a:r>
          </a:p>
          <a:p>
            <a:pPr algn="ctr"/>
            <a:r>
              <a:rPr lang="en-CA" sz="2400" dirty="0">
                <a:solidFill>
                  <a:schemeClr val="bg2"/>
                </a:solidFill>
              </a:rPr>
              <a:t>SLAC National Accelerator Laboratory</a:t>
            </a:r>
          </a:p>
        </p:txBody>
      </p:sp>
      <p:sp>
        <p:nvSpPr>
          <p:cNvPr id="5" name="Text Placeholder 4"/>
          <p:cNvSpPr>
            <a:spLocks noGrp="1"/>
          </p:cNvSpPr>
          <p:nvPr>
            <p:ph type="body" sz="quarter" idx="11"/>
          </p:nvPr>
        </p:nvSpPr>
        <p:spPr>
          <a:xfrm>
            <a:off x="2098420" y="1844824"/>
            <a:ext cx="8008937" cy="763334"/>
          </a:xfrm>
        </p:spPr>
        <p:txBody>
          <a:bodyPr vert="horz" lIns="0" tIns="0" rIns="0" bIns="0" rtlCol="0" anchor="t">
            <a:noAutofit/>
          </a:bodyPr>
          <a:lstStyle/>
          <a:p>
            <a:pPr algn="ctr"/>
            <a:r>
              <a:rPr lang="en-CA" sz="2400" dirty="0">
                <a:solidFill>
                  <a:srgbClr val="C00000"/>
                </a:solidFill>
                <a:latin typeface="Arial"/>
                <a:cs typeface="Arial"/>
              </a:rPr>
              <a:t>7th FCC Physics Workshop</a:t>
            </a:r>
          </a:p>
          <a:p>
            <a:pPr algn="ctr"/>
            <a:r>
              <a:rPr lang="en-CA" sz="2400" dirty="0">
                <a:solidFill>
                  <a:srgbClr val="C00000"/>
                </a:solidFill>
                <a:latin typeface="Arial"/>
                <a:cs typeface="Arial"/>
              </a:rPr>
              <a:t>Annecy, January 31st, 2023</a:t>
            </a:r>
          </a:p>
        </p:txBody>
      </p:sp>
      <p:sp>
        <p:nvSpPr>
          <p:cNvPr id="3" name="TextBox 2"/>
          <p:cNvSpPr txBox="1"/>
          <p:nvPr/>
        </p:nvSpPr>
        <p:spPr>
          <a:xfrm>
            <a:off x="5248102" y="6658502"/>
            <a:ext cx="184666" cy="369332"/>
          </a:xfrm>
          <a:prstGeom prst="rect">
            <a:avLst/>
          </a:prstGeom>
          <a:noFill/>
        </p:spPr>
        <p:txBody>
          <a:bodyPr wrap="none" rtlCol="0">
            <a:spAutoFit/>
          </a:bodyPr>
          <a:lstStyle/>
          <a:p>
            <a:endParaRPr lang="en-US" dirty="0">
              <a:solidFill>
                <a:srgbClr val="A4001D"/>
              </a:solidFill>
              <a:latin typeface="Arial"/>
            </a:endParaRPr>
          </a:p>
        </p:txBody>
      </p:sp>
    </p:spTree>
    <p:extLst>
      <p:ext uri="{BB962C8B-B14F-4D97-AF65-F5344CB8AC3E}">
        <p14:creationId xmlns:p14="http://schemas.microsoft.com/office/powerpoint/2010/main" val="1803776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10</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latin typeface="Arial"/>
                <a:cs typeface="Arial"/>
              </a:rPr>
              <a:t>Full ring transverse DA                                                     v_67 ttbar optics</a:t>
            </a:r>
            <a:endParaRPr lang="en-US" dirty="0"/>
          </a:p>
        </p:txBody>
      </p:sp>
      <p:sp>
        <p:nvSpPr>
          <p:cNvPr id="12" name="TextBox 11">
            <a:extLst>
              <a:ext uri="{FF2B5EF4-FFF2-40B4-BE49-F238E27FC236}">
                <a16:creationId xmlns:a16="http://schemas.microsoft.com/office/drawing/2014/main" id="{4E6D5F5E-E3F7-8E5D-FFAF-B6BA0F8C069C}"/>
              </a:ext>
            </a:extLst>
          </p:cNvPr>
          <p:cNvSpPr txBox="1"/>
          <p:nvPr/>
        </p:nvSpPr>
        <p:spPr>
          <a:xfrm>
            <a:off x="8393794" y="1988840"/>
            <a:ext cx="3240360" cy="1754326"/>
          </a:xfrm>
          <a:prstGeom prst="rect">
            <a:avLst/>
          </a:prstGeom>
          <a:noFill/>
        </p:spPr>
        <p:txBody>
          <a:bodyPr wrap="square" lIns="91440" tIns="45720" rIns="91440" bIns="45720" rtlCol="0" anchor="t">
            <a:spAutoFit/>
          </a:bodyPr>
          <a:lstStyle/>
          <a:p>
            <a:r>
              <a:rPr lang="en-US" dirty="0"/>
              <a:t>On-energy dynamic is linear.</a:t>
            </a:r>
          </a:p>
          <a:p>
            <a:r>
              <a:rPr lang="en-US" dirty="0"/>
              <a:t>“Resonances” are virtually not existing.</a:t>
            </a:r>
          </a:p>
          <a:p>
            <a:r>
              <a:rPr lang="en-US" dirty="0"/>
              <a:t>Extremely favorable dynamics to minimize beam-beam degradation (DS)</a:t>
            </a:r>
          </a:p>
        </p:txBody>
      </p:sp>
      <p:pic>
        <p:nvPicPr>
          <p:cNvPr id="4" name="Picture 3">
            <a:extLst>
              <a:ext uri="{FF2B5EF4-FFF2-40B4-BE49-F238E27FC236}">
                <a16:creationId xmlns:a16="http://schemas.microsoft.com/office/drawing/2014/main" id="{30F4B0E8-8F80-5459-C47E-7CE070F058BC}"/>
              </a:ext>
            </a:extLst>
          </p:cNvPr>
          <p:cNvPicPr>
            <a:picLocks noChangeAspect="1"/>
          </p:cNvPicPr>
          <p:nvPr/>
        </p:nvPicPr>
        <p:blipFill>
          <a:blip r:embed="rId2"/>
          <a:stretch>
            <a:fillRect/>
          </a:stretch>
        </p:blipFill>
        <p:spPr>
          <a:xfrm>
            <a:off x="263352" y="1379691"/>
            <a:ext cx="2540485" cy="4972756"/>
          </a:xfrm>
          <a:prstGeom prst="rect">
            <a:avLst/>
          </a:prstGeom>
        </p:spPr>
      </p:pic>
      <p:pic>
        <p:nvPicPr>
          <p:cNvPr id="8" name="Picture 7">
            <a:extLst>
              <a:ext uri="{FF2B5EF4-FFF2-40B4-BE49-F238E27FC236}">
                <a16:creationId xmlns:a16="http://schemas.microsoft.com/office/drawing/2014/main" id="{A9C89EE4-9156-E9DE-915D-C440E570993F}"/>
              </a:ext>
            </a:extLst>
          </p:cNvPr>
          <p:cNvPicPr>
            <a:picLocks noChangeAspect="1"/>
          </p:cNvPicPr>
          <p:nvPr/>
        </p:nvPicPr>
        <p:blipFill>
          <a:blip r:embed="rId3"/>
          <a:stretch>
            <a:fillRect/>
          </a:stretch>
        </p:blipFill>
        <p:spPr>
          <a:xfrm>
            <a:off x="2711624" y="1340768"/>
            <a:ext cx="2808312" cy="5125953"/>
          </a:xfrm>
          <a:prstGeom prst="rect">
            <a:avLst/>
          </a:prstGeom>
        </p:spPr>
      </p:pic>
      <p:pic>
        <p:nvPicPr>
          <p:cNvPr id="11" name="Picture 10">
            <a:extLst>
              <a:ext uri="{FF2B5EF4-FFF2-40B4-BE49-F238E27FC236}">
                <a16:creationId xmlns:a16="http://schemas.microsoft.com/office/drawing/2014/main" id="{496FF934-0194-D07D-C1ED-E270A353AE42}"/>
              </a:ext>
            </a:extLst>
          </p:cNvPr>
          <p:cNvPicPr>
            <a:picLocks noChangeAspect="1"/>
          </p:cNvPicPr>
          <p:nvPr/>
        </p:nvPicPr>
        <p:blipFill>
          <a:blip r:embed="rId4"/>
          <a:stretch>
            <a:fillRect/>
          </a:stretch>
        </p:blipFill>
        <p:spPr>
          <a:xfrm>
            <a:off x="5459900" y="1412776"/>
            <a:ext cx="2725997" cy="4972756"/>
          </a:xfrm>
          <a:prstGeom prst="rect">
            <a:avLst/>
          </a:prstGeom>
        </p:spPr>
      </p:pic>
      <p:sp>
        <p:nvSpPr>
          <p:cNvPr id="3" name="TextBox 2">
            <a:extLst>
              <a:ext uri="{FF2B5EF4-FFF2-40B4-BE49-F238E27FC236}">
                <a16:creationId xmlns:a16="http://schemas.microsoft.com/office/drawing/2014/main" id="{6DF25DB7-B905-46F5-D296-73ECC3695D72}"/>
              </a:ext>
            </a:extLst>
          </p:cNvPr>
          <p:cNvSpPr txBox="1"/>
          <p:nvPr/>
        </p:nvSpPr>
        <p:spPr>
          <a:xfrm>
            <a:off x="8393794" y="4388217"/>
            <a:ext cx="3288080" cy="923330"/>
          </a:xfrm>
          <a:prstGeom prst="rect">
            <a:avLst/>
          </a:prstGeom>
          <a:noFill/>
        </p:spPr>
        <p:txBody>
          <a:bodyPr wrap="none" rtlCol="0">
            <a:spAutoFit/>
          </a:bodyPr>
          <a:lstStyle/>
          <a:p>
            <a:r>
              <a:rPr lang="en-US" dirty="0">
                <a:solidFill>
                  <a:srgbClr val="132577"/>
                </a:solidFill>
              </a:rPr>
              <a:t>The quest/dream for a “quasi” </a:t>
            </a:r>
          </a:p>
          <a:p>
            <a:r>
              <a:rPr lang="en-US" dirty="0">
                <a:solidFill>
                  <a:srgbClr val="132577"/>
                </a:solidFill>
              </a:rPr>
              <a:t>time-independent trajectory is</a:t>
            </a:r>
          </a:p>
          <a:p>
            <a:r>
              <a:rPr lang="en-US" dirty="0">
                <a:solidFill>
                  <a:srgbClr val="132577"/>
                </a:solidFill>
              </a:rPr>
              <a:t>at reach!</a:t>
            </a:r>
          </a:p>
        </p:txBody>
      </p:sp>
    </p:spTree>
    <p:extLst>
      <p:ext uri="{BB962C8B-B14F-4D97-AF65-F5344CB8AC3E}">
        <p14:creationId xmlns:p14="http://schemas.microsoft.com/office/powerpoint/2010/main" val="1804025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11</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Cancelation of the Energy dependent Y &amp; XY detuning with </a:t>
            </a:r>
            <a:r>
              <a:rPr lang="en-US" dirty="0" err="1"/>
              <a:t>decapoles</a:t>
            </a:r>
            <a:endParaRPr lang="en-US" dirty="0"/>
          </a:p>
        </p:txBody>
      </p:sp>
      <p:sp>
        <p:nvSpPr>
          <p:cNvPr id="10" name="TextBox 9">
            <a:extLst>
              <a:ext uri="{FF2B5EF4-FFF2-40B4-BE49-F238E27FC236}">
                <a16:creationId xmlns:a16="http://schemas.microsoft.com/office/drawing/2014/main" id="{A7E6688A-7B31-7234-858E-346F9C6BCF17}"/>
              </a:ext>
            </a:extLst>
          </p:cNvPr>
          <p:cNvSpPr txBox="1"/>
          <p:nvPr/>
        </p:nvSpPr>
        <p:spPr>
          <a:xfrm>
            <a:off x="407368" y="1196752"/>
            <a:ext cx="11367400" cy="5355312"/>
          </a:xfrm>
          <a:prstGeom prst="rect">
            <a:avLst/>
          </a:prstGeom>
          <a:noFill/>
        </p:spPr>
        <p:txBody>
          <a:bodyPr wrap="square" lIns="91440" tIns="45720" rIns="91440" bIns="45720" rtlCol="0" anchor="t">
            <a:spAutoFit/>
          </a:bodyPr>
          <a:lstStyle/>
          <a:p>
            <a:r>
              <a:rPr lang="en-US" dirty="0"/>
              <a:t>The trick adopted is to use the Left and Right </a:t>
            </a:r>
            <a:r>
              <a:rPr lang="en-US" dirty="0" err="1"/>
              <a:t>decapoles</a:t>
            </a:r>
            <a:r>
              <a:rPr lang="en-US" dirty="0"/>
              <a:t> pairs to cancel “globally” the detuning:</a:t>
            </a:r>
          </a:p>
          <a:p>
            <a:r>
              <a:rPr lang="en-US" dirty="0"/>
              <a:t>FFL&amp;R instead of FFL and FFR individually. </a:t>
            </a:r>
          </a:p>
          <a:p>
            <a:endParaRPr lang="en-US" dirty="0"/>
          </a:p>
          <a:p>
            <a:pPr marL="342900" indent="-342900">
              <a:buAutoNum type="arabicParenR"/>
            </a:pPr>
            <a:r>
              <a:rPr lang="en-US" dirty="0" err="1"/>
              <a:t>CCSy_Left</a:t>
            </a:r>
            <a:r>
              <a:rPr lang="en-US" dirty="0"/>
              <a:t> </a:t>
            </a:r>
            <a:r>
              <a:rPr lang="en-US" dirty="0" err="1"/>
              <a:t>decapoles</a:t>
            </a:r>
            <a:r>
              <a:rPr lang="en-US" dirty="0"/>
              <a:t> are negative and cancel </a:t>
            </a:r>
            <a:r>
              <a:rPr lang="en-US" dirty="0" err="1"/>
              <a:t>de_xy_detuning</a:t>
            </a:r>
            <a:endParaRPr lang="en-US" dirty="0"/>
          </a:p>
          <a:p>
            <a:pPr marL="342900" indent="-342900">
              <a:buAutoNum type="arabicParenR"/>
            </a:pPr>
            <a:r>
              <a:rPr lang="en-US" dirty="0" err="1"/>
              <a:t>CCSy_Right</a:t>
            </a:r>
            <a:r>
              <a:rPr lang="en-US" dirty="0"/>
              <a:t> </a:t>
            </a:r>
            <a:r>
              <a:rPr lang="en-US" dirty="0" err="1"/>
              <a:t>decapoles</a:t>
            </a:r>
            <a:r>
              <a:rPr lang="en-US" dirty="0"/>
              <a:t> are positive and cancel </a:t>
            </a:r>
            <a:r>
              <a:rPr lang="en-US" dirty="0" err="1"/>
              <a:t>de_y_detuning</a:t>
            </a:r>
            <a:endParaRPr lang="en-US" dirty="0"/>
          </a:p>
          <a:p>
            <a:pPr marL="342900" indent="-342900">
              <a:buAutoNum type="arabicParenR"/>
            </a:pPr>
            <a:r>
              <a:rPr lang="en-US" dirty="0" err="1"/>
              <a:t>CCSx_L&amp;R</a:t>
            </a:r>
            <a:r>
              <a:rPr lang="en-US" dirty="0"/>
              <a:t> </a:t>
            </a:r>
            <a:r>
              <a:rPr lang="en-US" dirty="0" err="1"/>
              <a:t>decapoles</a:t>
            </a:r>
            <a:r>
              <a:rPr lang="en-US" dirty="0"/>
              <a:t> are positive and cancel </a:t>
            </a:r>
            <a:r>
              <a:rPr lang="en-US" dirty="0" err="1"/>
              <a:t>de_x_detuning</a:t>
            </a:r>
            <a:endParaRPr lang="en-US" dirty="0"/>
          </a:p>
          <a:p>
            <a:r>
              <a:rPr lang="en-US" dirty="0" err="1"/>
              <a:t>Betax</a:t>
            </a:r>
            <a:r>
              <a:rPr lang="en-US" dirty="0"/>
              <a:t>/</a:t>
            </a:r>
            <a:r>
              <a:rPr lang="en-US" dirty="0" err="1"/>
              <a:t>y@CCSyL</a:t>
            </a:r>
            <a:r>
              <a:rPr lang="en-US" dirty="0"/>
              <a:t>/R are set to maximize the </a:t>
            </a:r>
            <a:r>
              <a:rPr lang="en-US" dirty="0" err="1"/>
              <a:t>decapole</a:t>
            </a:r>
            <a:r>
              <a:rPr lang="en-US" dirty="0"/>
              <a:t> effectiveness:</a:t>
            </a:r>
          </a:p>
          <a:p>
            <a:endParaRPr lang="en-US" dirty="0"/>
          </a:p>
          <a:p>
            <a:r>
              <a:rPr lang="en-US" dirty="0" err="1"/>
              <a:t>CCSy_L</a:t>
            </a:r>
            <a:r>
              <a:rPr lang="en-US" dirty="0"/>
              <a:t>:   </a:t>
            </a:r>
            <a:r>
              <a:rPr lang="en-US" dirty="0" err="1"/>
              <a:t>betay</a:t>
            </a:r>
            <a:r>
              <a:rPr lang="en-US" dirty="0"/>
              <a:t>=7100m,  </a:t>
            </a:r>
            <a:r>
              <a:rPr lang="en-US" dirty="0" err="1"/>
              <a:t>betax</a:t>
            </a:r>
            <a:r>
              <a:rPr lang="en-US" dirty="0"/>
              <a:t>=250m    dx=0.30m    K4L_DECDL ~    -2200</a:t>
            </a:r>
          </a:p>
          <a:p>
            <a:r>
              <a:rPr lang="en-US" dirty="0" err="1"/>
              <a:t>CCSy_R</a:t>
            </a:r>
            <a:r>
              <a:rPr lang="en-US" dirty="0"/>
              <a:t>:  </a:t>
            </a:r>
            <a:r>
              <a:rPr lang="en-US" dirty="0" err="1"/>
              <a:t>betay</a:t>
            </a:r>
            <a:r>
              <a:rPr lang="en-US" dirty="0"/>
              <a:t>=7100m,  </a:t>
            </a:r>
            <a:r>
              <a:rPr lang="en-US" dirty="0" err="1"/>
              <a:t>betax</a:t>
            </a:r>
            <a:r>
              <a:rPr lang="en-US" dirty="0"/>
              <a:t>=65m      dx=0.40m    K4L_DECDR ~   +3000</a:t>
            </a:r>
          </a:p>
          <a:p>
            <a:r>
              <a:rPr lang="en-US" dirty="0" err="1"/>
              <a:t>CCSx_L&amp;R</a:t>
            </a:r>
            <a:r>
              <a:rPr lang="en-US" dirty="0"/>
              <a:t> betay~30,  betax~650            dx~0.60m    K4L_DECFL&amp;R ~ +500</a:t>
            </a:r>
          </a:p>
          <a:p>
            <a:endParaRPr lang="en-US" dirty="0"/>
          </a:p>
          <a:p>
            <a:r>
              <a:rPr lang="en-US" dirty="0"/>
              <a:t>Given the very high order of the aberration the </a:t>
            </a:r>
            <a:r>
              <a:rPr lang="en-US" dirty="0" err="1"/>
              <a:t>decapoles</a:t>
            </a:r>
            <a:r>
              <a:rPr lang="en-US" dirty="0"/>
              <a:t> pairs are very orthogonal</a:t>
            </a:r>
          </a:p>
          <a:p>
            <a:endParaRPr lang="en-US" dirty="0"/>
          </a:p>
          <a:p>
            <a:r>
              <a:rPr lang="en-US" dirty="0"/>
              <a:t>The transverse (mainly vertical) residual nonlinearities of the </a:t>
            </a:r>
            <a:r>
              <a:rPr lang="en-US" dirty="0" err="1"/>
              <a:t>CCSy</a:t>
            </a:r>
            <a:r>
              <a:rPr lang="en-US" dirty="0"/>
              <a:t> </a:t>
            </a:r>
            <a:r>
              <a:rPr lang="en-US" dirty="0" err="1"/>
              <a:t>decapoles</a:t>
            </a:r>
            <a:r>
              <a:rPr lang="en-US" dirty="0"/>
              <a:t> are </a:t>
            </a:r>
          </a:p>
          <a:p>
            <a:r>
              <a:rPr lang="en-US" dirty="0"/>
              <a:t>canceled altogether because the opposite sign of the Left/Right ones. </a:t>
            </a:r>
          </a:p>
          <a:p>
            <a:r>
              <a:rPr lang="en-US" dirty="0"/>
              <a:t>The are no side effects on the DA and on </a:t>
            </a:r>
            <a:r>
              <a:rPr lang="en-US" dirty="0" err="1"/>
              <a:t>on_energy</a:t>
            </a:r>
            <a:r>
              <a:rPr lang="en-US" dirty="0"/>
              <a:t> </a:t>
            </a:r>
            <a:r>
              <a:rPr lang="en-US" dirty="0" err="1"/>
              <a:t>detunings</a:t>
            </a:r>
            <a:endParaRPr lang="en-US" dirty="0"/>
          </a:p>
          <a:p>
            <a:r>
              <a:rPr lang="en-US" dirty="0"/>
              <a:t>The third order chromaticity is weakly effected, this result in a small change in the</a:t>
            </a:r>
          </a:p>
          <a:p>
            <a:r>
              <a:rPr lang="en-US" dirty="0" err="1"/>
              <a:t>IP_phase</a:t>
            </a:r>
            <a:r>
              <a:rPr lang="en-US" dirty="0"/>
              <a:t> </a:t>
            </a:r>
            <a:r>
              <a:rPr lang="en-US" dirty="0" err="1"/>
              <a:t>sextupoles</a:t>
            </a:r>
            <a:r>
              <a:rPr lang="en-US" dirty="0"/>
              <a:t> settings. Makes the x-</a:t>
            </a:r>
            <a:r>
              <a:rPr lang="en-US" dirty="0" err="1"/>
              <a:t>IP_phase_sextupoles</a:t>
            </a:r>
            <a:r>
              <a:rPr lang="en-US" dirty="0"/>
              <a:t> 10% weaker</a:t>
            </a:r>
          </a:p>
        </p:txBody>
      </p:sp>
      <p:pic>
        <p:nvPicPr>
          <p:cNvPr id="3" name="Picture 2">
            <a:extLst>
              <a:ext uri="{FF2B5EF4-FFF2-40B4-BE49-F238E27FC236}">
                <a16:creationId xmlns:a16="http://schemas.microsoft.com/office/drawing/2014/main" id="{98012D5F-E36D-4BFA-1873-6A0FE8B7CAB9}"/>
              </a:ext>
            </a:extLst>
          </p:cNvPr>
          <p:cNvPicPr>
            <a:picLocks noChangeAspect="1"/>
          </p:cNvPicPr>
          <p:nvPr/>
        </p:nvPicPr>
        <p:blipFill>
          <a:blip r:embed="rId2"/>
          <a:stretch>
            <a:fillRect/>
          </a:stretch>
        </p:blipFill>
        <p:spPr>
          <a:xfrm>
            <a:off x="8920076" y="1561476"/>
            <a:ext cx="3168352" cy="2555929"/>
          </a:xfrm>
          <a:prstGeom prst="rect">
            <a:avLst/>
          </a:prstGeom>
        </p:spPr>
      </p:pic>
      <p:pic>
        <p:nvPicPr>
          <p:cNvPr id="4" name="Picture 3">
            <a:extLst>
              <a:ext uri="{FF2B5EF4-FFF2-40B4-BE49-F238E27FC236}">
                <a16:creationId xmlns:a16="http://schemas.microsoft.com/office/drawing/2014/main" id="{9263ADCC-6C7C-0EDD-3640-349A8E150DDA}"/>
              </a:ext>
            </a:extLst>
          </p:cNvPr>
          <p:cNvPicPr>
            <a:picLocks noChangeAspect="1"/>
          </p:cNvPicPr>
          <p:nvPr/>
        </p:nvPicPr>
        <p:blipFill>
          <a:blip r:embed="rId3"/>
          <a:stretch>
            <a:fillRect/>
          </a:stretch>
        </p:blipFill>
        <p:spPr>
          <a:xfrm>
            <a:off x="8920076" y="4201898"/>
            <a:ext cx="3168352" cy="2602121"/>
          </a:xfrm>
          <a:prstGeom prst="rect">
            <a:avLst/>
          </a:prstGeom>
        </p:spPr>
      </p:pic>
    </p:spTree>
    <p:extLst>
      <p:ext uri="{BB962C8B-B14F-4D97-AF65-F5344CB8AC3E}">
        <p14:creationId xmlns:p14="http://schemas.microsoft.com/office/powerpoint/2010/main" val="1957245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12</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Beam dynamics: v_89</a:t>
            </a:r>
          </a:p>
        </p:txBody>
      </p:sp>
      <p:pic>
        <p:nvPicPr>
          <p:cNvPr id="12" name="Picture 11">
            <a:extLst>
              <a:ext uri="{FF2B5EF4-FFF2-40B4-BE49-F238E27FC236}">
                <a16:creationId xmlns:a16="http://schemas.microsoft.com/office/drawing/2014/main" id="{817A22AE-EC9A-036B-B007-8B5EE29F54EC}"/>
              </a:ext>
            </a:extLst>
          </p:cNvPr>
          <p:cNvPicPr>
            <a:picLocks noChangeAspect="1"/>
          </p:cNvPicPr>
          <p:nvPr/>
        </p:nvPicPr>
        <p:blipFill rotWithShape="1">
          <a:blip r:embed="rId2"/>
          <a:srcRect l="7727" t="-348" r="13030" b="54818"/>
          <a:stretch/>
        </p:blipFill>
        <p:spPr>
          <a:xfrm>
            <a:off x="407368" y="1247583"/>
            <a:ext cx="1995518" cy="2179891"/>
          </a:xfrm>
          <a:prstGeom prst="rect">
            <a:avLst/>
          </a:prstGeom>
        </p:spPr>
      </p:pic>
      <p:pic>
        <p:nvPicPr>
          <p:cNvPr id="16" name="Picture 15">
            <a:extLst>
              <a:ext uri="{FF2B5EF4-FFF2-40B4-BE49-F238E27FC236}">
                <a16:creationId xmlns:a16="http://schemas.microsoft.com/office/drawing/2014/main" id="{62D58BDF-49E1-C1CE-6710-A0678BA0605D}"/>
              </a:ext>
            </a:extLst>
          </p:cNvPr>
          <p:cNvPicPr>
            <a:picLocks noChangeAspect="1"/>
          </p:cNvPicPr>
          <p:nvPr/>
        </p:nvPicPr>
        <p:blipFill>
          <a:blip r:embed="rId3"/>
          <a:stretch>
            <a:fillRect/>
          </a:stretch>
        </p:blipFill>
        <p:spPr>
          <a:xfrm>
            <a:off x="5053884" y="27384"/>
            <a:ext cx="1618180" cy="6858000"/>
          </a:xfrm>
          <a:prstGeom prst="rect">
            <a:avLst/>
          </a:prstGeom>
        </p:spPr>
      </p:pic>
      <p:pic>
        <p:nvPicPr>
          <p:cNvPr id="18" name="Picture 17">
            <a:extLst>
              <a:ext uri="{FF2B5EF4-FFF2-40B4-BE49-F238E27FC236}">
                <a16:creationId xmlns:a16="http://schemas.microsoft.com/office/drawing/2014/main" id="{6B846F39-75CB-3787-EFE9-2213055507CB}"/>
              </a:ext>
            </a:extLst>
          </p:cNvPr>
          <p:cNvPicPr>
            <a:picLocks noChangeAspect="1"/>
          </p:cNvPicPr>
          <p:nvPr/>
        </p:nvPicPr>
        <p:blipFill>
          <a:blip r:embed="rId4"/>
          <a:stretch>
            <a:fillRect/>
          </a:stretch>
        </p:blipFill>
        <p:spPr>
          <a:xfrm>
            <a:off x="6866454" y="27384"/>
            <a:ext cx="1677818" cy="6858000"/>
          </a:xfrm>
          <a:prstGeom prst="rect">
            <a:avLst/>
          </a:prstGeom>
        </p:spPr>
      </p:pic>
      <p:sp>
        <p:nvSpPr>
          <p:cNvPr id="10" name="TextBox 9">
            <a:extLst>
              <a:ext uri="{FF2B5EF4-FFF2-40B4-BE49-F238E27FC236}">
                <a16:creationId xmlns:a16="http://schemas.microsoft.com/office/drawing/2014/main" id="{A7E6688A-7B31-7234-858E-346F9C6BCF17}"/>
              </a:ext>
            </a:extLst>
          </p:cNvPr>
          <p:cNvSpPr txBox="1"/>
          <p:nvPr/>
        </p:nvSpPr>
        <p:spPr>
          <a:xfrm>
            <a:off x="1165903" y="3443678"/>
            <a:ext cx="3053271" cy="369332"/>
          </a:xfrm>
          <a:prstGeom prst="rect">
            <a:avLst/>
          </a:prstGeom>
          <a:noFill/>
        </p:spPr>
        <p:txBody>
          <a:bodyPr wrap="square" rtlCol="0">
            <a:spAutoFit/>
          </a:bodyPr>
          <a:lstStyle/>
          <a:p>
            <a:r>
              <a:rPr lang="en-US" dirty="0"/>
              <a:t>Bandwidth around +/-2.2%</a:t>
            </a:r>
          </a:p>
        </p:txBody>
      </p:sp>
      <p:pic>
        <p:nvPicPr>
          <p:cNvPr id="20" name="Picture 19">
            <a:extLst>
              <a:ext uri="{FF2B5EF4-FFF2-40B4-BE49-F238E27FC236}">
                <a16:creationId xmlns:a16="http://schemas.microsoft.com/office/drawing/2014/main" id="{5E31550D-1984-BB13-3007-41BC58EA89CE}"/>
              </a:ext>
            </a:extLst>
          </p:cNvPr>
          <p:cNvPicPr>
            <a:picLocks noChangeAspect="1"/>
          </p:cNvPicPr>
          <p:nvPr/>
        </p:nvPicPr>
        <p:blipFill>
          <a:blip r:embed="rId5"/>
          <a:stretch>
            <a:fillRect/>
          </a:stretch>
        </p:blipFill>
        <p:spPr>
          <a:xfrm>
            <a:off x="8731197" y="27384"/>
            <a:ext cx="1613275" cy="6858000"/>
          </a:xfrm>
          <a:prstGeom prst="rect">
            <a:avLst/>
          </a:prstGeom>
        </p:spPr>
      </p:pic>
      <p:pic>
        <p:nvPicPr>
          <p:cNvPr id="22" name="Picture 21">
            <a:extLst>
              <a:ext uri="{FF2B5EF4-FFF2-40B4-BE49-F238E27FC236}">
                <a16:creationId xmlns:a16="http://schemas.microsoft.com/office/drawing/2014/main" id="{75C2798D-3092-BC89-A378-07F75766C481}"/>
              </a:ext>
            </a:extLst>
          </p:cNvPr>
          <p:cNvPicPr>
            <a:picLocks noChangeAspect="1"/>
          </p:cNvPicPr>
          <p:nvPr/>
        </p:nvPicPr>
        <p:blipFill>
          <a:blip r:embed="rId6"/>
          <a:stretch>
            <a:fillRect/>
          </a:stretch>
        </p:blipFill>
        <p:spPr>
          <a:xfrm>
            <a:off x="10544885" y="27384"/>
            <a:ext cx="1567173" cy="6858000"/>
          </a:xfrm>
          <a:prstGeom prst="rect">
            <a:avLst/>
          </a:prstGeom>
        </p:spPr>
      </p:pic>
      <p:sp>
        <p:nvSpPr>
          <p:cNvPr id="23" name="TextBox 22">
            <a:extLst>
              <a:ext uri="{FF2B5EF4-FFF2-40B4-BE49-F238E27FC236}">
                <a16:creationId xmlns:a16="http://schemas.microsoft.com/office/drawing/2014/main" id="{28D672D1-99A4-F702-90BE-7880E358B40F}"/>
              </a:ext>
            </a:extLst>
          </p:cNvPr>
          <p:cNvSpPr txBox="1"/>
          <p:nvPr/>
        </p:nvSpPr>
        <p:spPr>
          <a:xfrm>
            <a:off x="6646978" y="1564790"/>
            <a:ext cx="3053271" cy="430887"/>
          </a:xfrm>
          <a:prstGeom prst="rect">
            <a:avLst/>
          </a:prstGeom>
          <a:noFill/>
        </p:spPr>
        <p:txBody>
          <a:bodyPr wrap="square" rtlCol="0">
            <a:spAutoFit/>
          </a:bodyPr>
          <a:lstStyle/>
          <a:p>
            <a:r>
              <a:rPr lang="en-US" sz="1100" dirty="0"/>
              <a:t>Vertical phase space deformation due</a:t>
            </a:r>
          </a:p>
          <a:p>
            <a:r>
              <a:rPr lang="en-US" sz="1100" dirty="0"/>
              <a:t> to the </a:t>
            </a:r>
            <a:r>
              <a:rPr lang="en-US" sz="1100" dirty="0" err="1"/>
              <a:t>decapoles</a:t>
            </a:r>
            <a:r>
              <a:rPr lang="en-US" sz="1100" dirty="0"/>
              <a:t> L/R asymmetry</a:t>
            </a:r>
          </a:p>
        </p:txBody>
      </p:sp>
      <p:sp>
        <p:nvSpPr>
          <p:cNvPr id="25" name="TextBox 24">
            <a:extLst>
              <a:ext uri="{FF2B5EF4-FFF2-40B4-BE49-F238E27FC236}">
                <a16:creationId xmlns:a16="http://schemas.microsoft.com/office/drawing/2014/main" id="{0893CD90-C5EA-7D92-C1BB-6A51E20CB174}"/>
              </a:ext>
            </a:extLst>
          </p:cNvPr>
          <p:cNvSpPr txBox="1"/>
          <p:nvPr/>
        </p:nvSpPr>
        <p:spPr>
          <a:xfrm>
            <a:off x="8784086" y="3275692"/>
            <a:ext cx="3538691" cy="369332"/>
          </a:xfrm>
          <a:prstGeom prst="rect">
            <a:avLst/>
          </a:prstGeom>
          <a:noFill/>
        </p:spPr>
        <p:txBody>
          <a:bodyPr wrap="square" rtlCol="0">
            <a:spAutoFit/>
          </a:bodyPr>
          <a:lstStyle/>
          <a:p>
            <a:r>
              <a:rPr lang="en-US" dirty="0"/>
              <a:t>Off energy detuning de=+/-0.2%</a:t>
            </a:r>
          </a:p>
        </p:txBody>
      </p:sp>
      <p:cxnSp>
        <p:nvCxnSpPr>
          <p:cNvPr id="27" name="Straight Arrow Connector 26">
            <a:extLst>
              <a:ext uri="{FF2B5EF4-FFF2-40B4-BE49-F238E27FC236}">
                <a16:creationId xmlns:a16="http://schemas.microsoft.com/office/drawing/2014/main" id="{3E47EC72-2936-9ACC-AF92-AE7537DB870B}"/>
              </a:ext>
            </a:extLst>
          </p:cNvPr>
          <p:cNvCxnSpPr>
            <a:cxnSpLocks/>
          </p:cNvCxnSpPr>
          <p:nvPr/>
        </p:nvCxnSpPr>
        <p:spPr>
          <a:xfrm>
            <a:off x="7683383" y="1995677"/>
            <a:ext cx="180204" cy="1974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2" name="Picture 31" descr="A screen shot of a graph&#10;&#10;Description automatically generated">
            <a:extLst>
              <a:ext uri="{FF2B5EF4-FFF2-40B4-BE49-F238E27FC236}">
                <a16:creationId xmlns:a16="http://schemas.microsoft.com/office/drawing/2014/main" id="{1EED9726-9874-DD4E-34AB-4DA1764E0B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256" y="4186561"/>
            <a:ext cx="4973942" cy="2131690"/>
          </a:xfrm>
          <a:prstGeom prst="rect">
            <a:avLst/>
          </a:prstGeom>
        </p:spPr>
      </p:pic>
      <p:pic>
        <p:nvPicPr>
          <p:cNvPr id="33" name="Picture 32">
            <a:extLst>
              <a:ext uri="{FF2B5EF4-FFF2-40B4-BE49-F238E27FC236}">
                <a16:creationId xmlns:a16="http://schemas.microsoft.com/office/drawing/2014/main" id="{C1162AC8-2F83-9AC0-3A0D-28661A310F07}"/>
              </a:ext>
            </a:extLst>
          </p:cNvPr>
          <p:cNvPicPr>
            <a:picLocks noChangeAspect="1"/>
          </p:cNvPicPr>
          <p:nvPr/>
        </p:nvPicPr>
        <p:blipFill rotWithShape="1">
          <a:blip r:embed="rId2"/>
          <a:srcRect t="55561"/>
          <a:stretch/>
        </p:blipFill>
        <p:spPr>
          <a:xfrm>
            <a:off x="2537667" y="1267863"/>
            <a:ext cx="2518219" cy="2127642"/>
          </a:xfrm>
          <a:prstGeom prst="rect">
            <a:avLst/>
          </a:prstGeom>
        </p:spPr>
      </p:pic>
      <p:sp>
        <p:nvSpPr>
          <p:cNvPr id="34" name="TextBox 33">
            <a:extLst>
              <a:ext uri="{FF2B5EF4-FFF2-40B4-BE49-F238E27FC236}">
                <a16:creationId xmlns:a16="http://schemas.microsoft.com/office/drawing/2014/main" id="{802EFA8B-F4F6-1D71-52AC-203C9153BA42}"/>
              </a:ext>
            </a:extLst>
          </p:cNvPr>
          <p:cNvSpPr txBox="1"/>
          <p:nvPr/>
        </p:nvSpPr>
        <p:spPr>
          <a:xfrm>
            <a:off x="1093382" y="6229433"/>
            <a:ext cx="3198311" cy="369332"/>
          </a:xfrm>
          <a:prstGeom prst="rect">
            <a:avLst/>
          </a:prstGeom>
          <a:noFill/>
        </p:spPr>
        <p:txBody>
          <a:bodyPr wrap="none" rtlCol="0">
            <a:spAutoFit/>
          </a:bodyPr>
          <a:lstStyle/>
          <a:p>
            <a:r>
              <a:rPr lang="en-US" dirty="0"/>
              <a:t>Local momentum acceptance</a:t>
            </a:r>
          </a:p>
        </p:txBody>
      </p:sp>
      <p:sp>
        <p:nvSpPr>
          <p:cNvPr id="24" name="TextBox 23">
            <a:extLst>
              <a:ext uri="{FF2B5EF4-FFF2-40B4-BE49-F238E27FC236}">
                <a16:creationId xmlns:a16="http://schemas.microsoft.com/office/drawing/2014/main" id="{4ED84FF9-955B-9878-E181-33951E1DB246}"/>
              </a:ext>
            </a:extLst>
          </p:cNvPr>
          <p:cNvSpPr txBox="1"/>
          <p:nvPr/>
        </p:nvSpPr>
        <p:spPr>
          <a:xfrm>
            <a:off x="4767694" y="3275692"/>
            <a:ext cx="4136618" cy="369332"/>
          </a:xfrm>
          <a:prstGeom prst="rect">
            <a:avLst/>
          </a:prstGeom>
          <a:noFill/>
        </p:spPr>
        <p:txBody>
          <a:bodyPr wrap="square" rtlCol="0">
            <a:spAutoFit/>
          </a:bodyPr>
          <a:lstStyle/>
          <a:p>
            <a:r>
              <a:rPr lang="en-US" dirty="0"/>
              <a:t>On energy detuning 100 turns tracking</a:t>
            </a:r>
          </a:p>
        </p:txBody>
      </p:sp>
    </p:spTree>
    <p:extLst>
      <p:ext uri="{BB962C8B-B14F-4D97-AF65-F5344CB8AC3E}">
        <p14:creationId xmlns:p14="http://schemas.microsoft.com/office/powerpoint/2010/main" val="2647419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13</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a:xfrm>
            <a:off x="602429" y="129091"/>
            <a:ext cx="5781603" cy="753033"/>
          </a:xfrm>
        </p:spPr>
        <p:txBody>
          <a:bodyPr/>
          <a:lstStyle/>
          <a:p>
            <a:r>
              <a:rPr lang="en-US" dirty="0"/>
              <a:t>Dynamic aperture without and with SR</a:t>
            </a:r>
          </a:p>
        </p:txBody>
      </p:sp>
      <p:pic>
        <p:nvPicPr>
          <p:cNvPr id="4" name="Picture 3" descr="A graph of a number of objects&#10;&#10;Description automatically generated with medium confidence">
            <a:extLst>
              <a:ext uri="{FF2B5EF4-FFF2-40B4-BE49-F238E27FC236}">
                <a16:creationId xmlns:a16="http://schemas.microsoft.com/office/drawing/2014/main" id="{CC2AA317-F263-F39C-8C05-FCE0ADF442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639" y="1389645"/>
            <a:ext cx="5055281" cy="3830149"/>
          </a:xfrm>
          <a:prstGeom prst="rect">
            <a:avLst/>
          </a:prstGeom>
        </p:spPr>
      </p:pic>
      <p:pic>
        <p:nvPicPr>
          <p:cNvPr id="7" name="Picture 6" descr="A graph of a graph showing different types of data&#10;&#10;Description automatically generated with medium confidence">
            <a:extLst>
              <a:ext uri="{FF2B5EF4-FFF2-40B4-BE49-F238E27FC236}">
                <a16:creationId xmlns:a16="http://schemas.microsoft.com/office/drawing/2014/main" id="{0AE43769-D023-0B49-B344-2FA6B29A61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7950" y="1418671"/>
            <a:ext cx="5055281" cy="3849791"/>
          </a:xfrm>
          <a:prstGeom prst="rect">
            <a:avLst/>
          </a:prstGeom>
        </p:spPr>
      </p:pic>
      <p:sp>
        <p:nvSpPr>
          <p:cNvPr id="8" name="TextBox 7">
            <a:extLst>
              <a:ext uri="{FF2B5EF4-FFF2-40B4-BE49-F238E27FC236}">
                <a16:creationId xmlns:a16="http://schemas.microsoft.com/office/drawing/2014/main" id="{ECDF099E-4028-9B40-7F5E-C1672075139D}"/>
              </a:ext>
            </a:extLst>
          </p:cNvPr>
          <p:cNvSpPr txBox="1"/>
          <p:nvPr/>
        </p:nvSpPr>
        <p:spPr>
          <a:xfrm>
            <a:off x="1464519" y="2420888"/>
            <a:ext cx="2185214" cy="369332"/>
          </a:xfrm>
          <a:prstGeom prst="rect">
            <a:avLst/>
          </a:prstGeom>
          <a:noFill/>
        </p:spPr>
        <p:txBody>
          <a:bodyPr wrap="none" rtlCol="0">
            <a:spAutoFit/>
          </a:bodyPr>
          <a:lstStyle/>
          <a:p>
            <a:r>
              <a:rPr lang="en-US" dirty="0"/>
              <a:t>v_87 no </a:t>
            </a:r>
            <a:r>
              <a:rPr lang="en-US" dirty="0" err="1"/>
              <a:t>decapoles</a:t>
            </a:r>
            <a:r>
              <a:rPr lang="en-US" dirty="0"/>
              <a:t> </a:t>
            </a:r>
          </a:p>
        </p:txBody>
      </p:sp>
      <p:sp>
        <p:nvSpPr>
          <p:cNvPr id="9" name="TextBox 8">
            <a:extLst>
              <a:ext uri="{FF2B5EF4-FFF2-40B4-BE49-F238E27FC236}">
                <a16:creationId xmlns:a16="http://schemas.microsoft.com/office/drawing/2014/main" id="{11554BCA-5E47-67C1-326C-C19299EDB671}"/>
              </a:ext>
            </a:extLst>
          </p:cNvPr>
          <p:cNvSpPr txBox="1"/>
          <p:nvPr/>
        </p:nvSpPr>
        <p:spPr>
          <a:xfrm>
            <a:off x="7295162" y="2492896"/>
            <a:ext cx="2339102" cy="369332"/>
          </a:xfrm>
          <a:prstGeom prst="rect">
            <a:avLst/>
          </a:prstGeom>
          <a:noFill/>
        </p:spPr>
        <p:txBody>
          <a:bodyPr wrap="none" rtlCol="0">
            <a:spAutoFit/>
          </a:bodyPr>
          <a:lstStyle/>
          <a:p>
            <a:r>
              <a:rPr lang="en-US" dirty="0"/>
              <a:t>v_89 with </a:t>
            </a:r>
            <a:r>
              <a:rPr lang="en-US" dirty="0" err="1"/>
              <a:t>decapoles</a:t>
            </a:r>
            <a:r>
              <a:rPr lang="en-US" dirty="0"/>
              <a:t> </a:t>
            </a:r>
          </a:p>
        </p:txBody>
      </p:sp>
      <p:sp>
        <p:nvSpPr>
          <p:cNvPr id="11" name="TextBox 10">
            <a:extLst>
              <a:ext uri="{FF2B5EF4-FFF2-40B4-BE49-F238E27FC236}">
                <a16:creationId xmlns:a16="http://schemas.microsoft.com/office/drawing/2014/main" id="{64B64613-2DF9-8598-5188-1D3C341C6B82}"/>
              </a:ext>
            </a:extLst>
          </p:cNvPr>
          <p:cNvSpPr txBox="1"/>
          <p:nvPr/>
        </p:nvSpPr>
        <p:spPr>
          <a:xfrm>
            <a:off x="839416" y="5301208"/>
            <a:ext cx="8507457" cy="923330"/>
          </a:xfrm>
          <a:prstGeom prst="rect">
            <a:avLst/>
          </a:prstGeom>
          <a:noFill/>
        </p:spPr>
        <p:txBody>
          <a:bodyPr wrap="square" lIns="91440" tIns="45720" rIns="91440" bIns="45720" rtlCol="0" anchor="t">
            <a:spAutoFit/>
          </a:bodyPr>
          <a:lstStyle/>
          <a:p>
            <a:r>
              <a:rPr lang="en-US" dirty="0"/>
              <a:t>The effectiveness of the </a:t>
            </a:r>
            <a:r>
              <a:rPr lang="en-US" dirty="0" err="1"/>
              <a:t>decapoles</a:t>
            </a:r>
            <a:r>
              <a:rPr lang="en-US" dirty="0"/>
              <a:t> is evident.</a:t>
            </a:r>
          </a:p>
          <a:p>
            <a:r>
              <a:rPr lang="en-US" dirty="0"/>
              <a:t>This is probably the first time that the degradation due to the quadrupoles-SR and</a:t>
            </a:r>
          </a:p>
          <a:p>
            <a:r>
              <a:rPr lang="en-US" dirty="0"/>
              <a:t>FD-SR in particular is very effectively addressed.</a:t>
            </a:r>
            <a:endParaRPr lang="en-US" dirty="0">
              <a:cs typeface="Arial"/>
            </a:endParaRPr>
          </a:p>
        </p:txBody>
      </p:sp>
      <p:sp>
        <p:nvSpPr>
          <p:cNvPr id="13" name="TextBox 12">
            <a:extLst>
              <a:ext uri="{FF2B5EF4-FFF2-40B4-BE49-F238E27FC236}">
                <a16:creationId xmlns:a16="http://schemas.microsoft.com/office/drawing/2014/main" id="{A8CFF589-44D2-9E1C-BEF4-13898A32C5DB}"/>
              </a:ext>
            </a:extLst>
          </p:cNvPr>
          <p:cNvSpPr txBox="1"/>
          <p:nvPr/>
        </p:nvSpPr>
        <p:spPr>
          <a:xfrm>
            <a:off x="9756787" y="5805009"/>
            <a:ext cx="1739579" cy="523220"/>
          </a:xfrm>
          <a:prstGeom prst="rect">
            <a:avLst/>
          </a:prstGeom>
          <a:noFill/>
        </p:spPr>
        <p:txBody>
          <a:bodyPr wrap="none" lIns="91440" tIns="45720" rIns="91440" bIns="45720" rtlCol="0" anchor="t">
            <a:spAutoFit/>
          </a:bodyPr>
          <a:lstStyle/>
          <a:p>
            <a:r>
              <a:rPr lang="en-US" sz="2800" b="1" dirty="0">
                <a:solidFill>
                  <a:srgbClr val="132577"/>
                </a:solidFill>
              </a:rPr>
              <a:t>S. Liuzzo</a:t>
            </a:r>
          </a:p>
        </p:txBody>
      </p:sp>
    </p:spTree>
    <p:extLst>
      <p:ext uri="{BB962C8B-B14F-4D97-AF65-F5344CB8AC3E}">
        <p14:creationId xmlns:p14="http://schemas.microsoft.com/office/powerpoint/2010/main" val="3539020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14</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a:xfrm>
            <a:off x="602429" y="129091"/>
            <a:ext cx="10678147" cy="753033"/>
          </a:xfrm>
        </p:spPr>
        <p:txBody>
          <a:bodyPr/>
          <a:lstStyle/>
          <a:p>
            <a:r>
              <a:rPr lang="en-US" dirty="0"/>
              <a:t>FF layout                                                                                             v_89       </a:t>
            </a:r>
          </a:p>
        </p:txBody>
      </p:sp>
      <p:sp>
        <p:nvSpPr>
          <p:cNvPr id="17" name="TextBox 16">
            <a:extLst>
              <a:ext uri="{FF2B5EF4-FFF2-40B4-BE49-F238E27FC236}">
                <a16:creationId xmlns:a16="http://schemas.microsoft.com/office/drawing/2014/main" id="{145A3156-2C23-F251-ED99-3B1F56DD5B33}"/>
              </a:ext>
            </a:extLst>
          </p:cNvPr>
          <p:cNvSpPr txBox="1"/>
          <p:nvPr/>
        </p:nvSpPr>
        <p:spPr>
          <a:xfrm>
            <a:off x="6098395" y="1224254"/>
            <a:ext cx="5894792" cy="5632311"/>
          </a:xfrm>
          <a:prstGeom prst="rect">
            <a:avLst/>
          </a:prstGeom>
          <a:noFill/>
        </p:spPr>
        <p:txBody>
          <a:bodyPr wrap="square" rtlCol="0">
            <a:spAutoFit/>
          </a:bodyPr>
          <a:lstStyle/>
          <a:p>
            <a:r>
              <a:rPr lang="en-US" dirty="0">
                <a:solidFill>
                  <a:srgbClr val="132577"/>
                </a:solidFill>
              </a:rPr>
              <a:t>IP offset </a:t>
            </a:r>
            <a:r>
              <a:rPr lang="en-US" dirty="0" err="1">
                <a:solidFill>
                  <a:srgbClr val="132577"/>
                </a:solidFill>
              </a:rPr>
              <a:t>wrt</a:t>
            </a:r>
            <a:r>
              <a:rPr lang="en-US" dirty="0">
                <a:solidFill>
                  <a:srgbClr val="132577"/>
                </a:solidFill>
              </a:rPr>
              <a:t> to baseline is around 11m</a:t>
            </a:r>
          </a:p>
          <a:p>
            <a:endParaRPr lang="en-US" dirty="0">
              <a:solidFill>
                <a:srgbClr val="132577"/>
              </a:solidFill>
            </a:endParaRPr>
          </a:p>
          <a:p>
            <a:r>
              <a:rPr lang="en-US" dirty="0">
                <a:solidFill>
                  <a:srgbClr val="132577"/>
                </a:solidFill>
              </a:rPr>
              <a:t>There are no reverse bends thus simplifying the SR radiation handling for the distributed absorbers</a:t>
            </a:r>
          </a:p>
          <a:p>
            <a:endParaRPr lang="en-US" dirty="0">
              <a:solidFill>
                <a:srgbClr val="132577"/>
              </a:solidFill>
            </a:endParaRPr>
          </a:p>
          <a:p>
            <a:r>
              <a:rPr lang="en-US" dirty="0">
                <a:solidFill>
                  <a:srgbClr val="132577"/>
                </a:solidFill>
              </a:rPr>
              <a:t>The stronger dipoles are in the </a:t>
            </a:r>
            <a:r>
              <a:rPr lang="en-US" dirty="0" err="1">
                <a:solidFill>
                  <a:srgbClr val="132577"/>
                </a:solidFill>
              </a:rPr>
              <a:t>CCSy_R</a:t>
            </a:r>
            <a:r>
              <a:rPr lang="en-US" dirty="0">
                <a:solidFill>
                  <a:srgbClr val="132577"/>
                </a:solidFill>
              </a:rPr>
              <a:t> just downstream the IP, they are anyway about 10% weaker </a:t>
            </a:r>
            <a:r>
              <a:rPr lang="en-US" dirty="0" err="1">
                <a:solidFill>
                  <a:srgbClr val="132577"/>
                </a:solidFill>
              </a:rPr>
              <a:t>wrt</a:t>
            </a:r>
            <a:r>
              <a:rPr lang="en-US" dirty="0">
                <a:solidFill>
                  <a:srgbClr val="132577"/>
                </a:solidFill>
              </a:rPr>
              <a:t> the ARCs ones.</a:t>
            </a:r>
          </a:p>
          <a:p>
            <a:endParaRPr lang="en-US" dirty="0">
              <a:solidFill>
                <a:srgbClr val="132577"/>
              </a:solidFill>
            </a:endParaRPr>
          </a:p>
          <a:p>
            <a:r>
              <a:rPr lang="en-US" dirty="0">
                <a:solidFill>
                  <a:srgbClr val="132577"/>
                </a:solidFill>
              </a:rPr>
              <a:t>The “Soft bend” upstream the IP is about 230m long and has an Ec~130KeV @ttbar</a:t>
            </a:r>
          </a:p>
          <a:p>
            <a:endParaRPr lang="en-US" dirty="0">
              <a:solidFill>
                <a:srgbClr val="132577"/>
              </a:solidFill>
            </a:endParaRPr>
          </a:p>
          <a:p>
            <a:r>
              <a:rPr lang="en-US" dirty="0">
                <a:solidFill>
                  <a:srgbClr val="132577"/>
                </a:solidFill>
              </a:rPr>
              <a:t>Overall the ratio </a:t>
            </a:r>
            <a:r>
              <a:rPr lang="en-US" dirty="0" err="1">
                <a:solidFill>
                  <a:srgbClr val="132577"/>
                </a:solidFill>
              </a:rPr>
              <a:t>FF_Eloss</a:t>
            </a:r>
            <a:r>
              <a:rPr lang="en-US" dirty="0">
                <a:solidFill>
                  <a:srgbClr val="132577"/>
                </a:solidFill>
              </a:rPr>
              <a:t>/</a:t>
            </a:r>
            <a:r>
              <a:rPr lang="en-US" dirty="0" err="1">
                <a:solidFill>
                  <a:srgbClr val="132577"/>
                </a:solidFill>
              </a:rPr>
              <a:t>FF_bend_angle</a:t>
            </a:r>
            <a:r>
              <a:rPr lang="en-US" dirty="0">
                <a:solidFill>
                  <a:srgbClr val="132577"/>
                </a:solidFill>
              </a:rPr>
              <a:t> is</a:t>
            </a:r>
          </a:p>
          <a:p>
            <a:r>
              <a:rPr lang="en-US" dirty="0">
                <a:solidFill>
                  <a:srgbClr val="132577"/>
                </a:solidFill>
              </a:rPr>
              <a:t>very similar to the ARC one.</a:t>
            </a:r>
          </a:p>
          <a:p>
            <a:endParaRPr lang="en-US" dirty="0">
              <a:solidFill>
                <a:srgbClr val="132577"/>
              </a:solidFill>
            </a:endParaRPr>
          </a:p>
          <a:p>
            <a:r>
              <a:rPr lang="en-US" dirty="0">
                <a:solidFill>
                  <a:srgbClr val="132577"/>
                </a:solidFill>
              </a:rPr>
              <a:t>There are no superconducting magnets required except the FD ones (this might change if some zero-leakage quadrupoles are needed). FF </a:t>
            </a:r>
            <a:r>
              <a:rPr lang="en-US" dirty="0" err="1">
                <a:solidFill>
                  <a:srgbClr val="132577"/>
                </a:solidFill>
              </a:rPr>
              <a:t>sextupoles@ttbar</a:t>
            </a:r>
            <a:r>
              <a:rPr lang="en-US" dirty="0">
                <a:solidFill>
                  <a:srgbClr val="132577"/>
                </a:solidFill>
              </a:rPr>
              <a:t> have </a:t>
            </a:r>
            <a:r>
              <a:rPr lang="en-US" dirty="0" err="1">
                <a:solidFill>
                  <a:srgbClr val="132577"/>
                </a:solidFill>
              </a:rPr>
              <a:t>k_values</a:t>
            </a:r>
            <a:r>
              <a:rPr lang="en-US" dirty="0">
                <a:solidFill>
                  <a:srgbClr val="132577"/>
                </a:solidFill>
              </a:rPr>
              <a:t> around 1 (</a:t>
            </a:r>
            <a:r>
              <a:rPr lang="en-US" dirty="0">
                <a:solidFill>
                  <a:srgbClr val="132577"/>
                </a:solidFill>
                <a:hlinkClick r:id="rId2"/>
              </a:rPr>
              <a:t>1.5@Z</a:t>
            </a:r>
            <a:r>
              <a:rPr lang="en-US" dirty="0">
                <a:solidFill>
                  <a:srgbClr val="132577"/>
                </a:solidFill>
              </a:rPr>
              <a:t>) and are 60cm long. </a:t>
            </a:r>
          </a:p>
          <a:p>
            <a:r>
              <a:rPr lang="en-US" dirty="0">
                <a:solidFill>
                  <a:srgbClr val="132577"/>
                </a:solidFill>
              </a:rPr>
              <a:t>FF quads are shorter and weaker </a:t>
            </a:r>
            <a:r>
              <a:rPr lang="en-US" dirty="0" err="1">
                <a:solidFill>
                  <a:srgbClr val="132577"/>
                </a:solidFill>
              </a:rPr>
              <a:t>wrt</a:t>
            </a:r>
            <a:r>
              <a:rPr lang="en-US" dirty="0">
                <a:solidFill>
                  <a:srgbClr val="132577"/>
                </a:solidFill>
              </a:rPr>
              <a:t> ARC’s</a:t>
            </a:r>
            <a:endParaRPr lang="en-US" sz="1400" dirty="0">
              <a:solidFill>
                <a:srgbClr val="132577"/>
              </a:solidFill>
            </a:endParaRPr>
          </a:p>
        </p:txBody>
      </p:sp>
      <p:pic>
        <p:nvPicPr>
          <p:cNvPr id="6" name="Picture 5" descr="A graph of a curve&#10;&#10;Description automatically generated">
            <a:extLst>
              <a:ext uri="{FF2B5EF4-FFF2-40B4-BE49-F238E27FC236}">
                <a16:creationId xmlns:a16="http://schemas.microsoft.com/office/drawing/2014/main" id="{B279CB81-30A3-7A14-261F-85FE72165F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344" y="1412776"/>
            <a:ext cx="2736304" cy="2736304"/>
          </a:xfrm>
          <a:prstGeom prst="rect">
            <a:avLst/>
          </a:prstGeom>
        </p:spPr>
      </p:pic>
      <p:pic>
        <p:nvPicPr>
          <p:cNvPr id="9" name="Picture 8" descr="A graph of a curve&#10;&#10;Description automatically generated">
            <a:extLst>
              <a:ext uri="{FF2B5EF4-FFF2-40B4-BE49-F238E27FC236}">
                <a16:creationId xmlns:a16="http://schemas.microsoft.com/office/drawing/2014/main" id="{9B0408F2-B6F8-F693-3CE2-4C48E92B0C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3672" y="1412776"/>
            <a:ext cx="2736304" cy="2736304"/>
          </a:xfrm>
          <a:prstGeom prst="rect">
            <a:avLst/>
          </a:prstGeom>
        </p:spPr>
      </p:pic>
      <p:sp>
        <p:nvSpPr>
          <p:cNvPr id="10" name="TextBox 9">
            <a:extLst>
              <a:ext uri="{FF2B5EF4-FFF2-40B4-BE49-F238E27FC236}">
                <a16:creationId xmlns:a16="http://schemas.microsoft.com/office/drawing/2014/main" id="{B7ADC186-4FE9-0A2D-43E8-9050633765ED}"/>
              </a:ext>
            </a:extLst>
          </p:cNvPr>
          <p:cNvSpPr txBox="1"/>
          <p:nvPr/>
        </p:nvSpPr>
        <p:spPr>
          <a:xfrm>
            <a:off x="336720" y="4166793"/>
            <a:ext cx="2557110" cy="646331"/>
          </a:xfrm>
          <a:prstGeom prst="rect">
            <a:avLst/>
          </a:prstGeom>
          <a:noFill/>
        </p:spPr>
        <p:txBody>
          <a:bodyPr wrap="none" rtlCol="0">
            <a:spAutoFit/>
          </a:bodyPr>
          <a:lstStyle/>
          <a:p>
            <a:r>
              <a:rPr lang="en-US" dirty="0"/>
              <a:t>Baseline: area 6640m2</a:t>
            </a:r>
          </a:p>
          <a:p>
            <a:r>
              <a:rPr lang="en-US" dirty="0"/>
              <a:t>Max separation 9.6m</a:t>
            </a:r>
          </a:p>
        </p:txBody>
      </p:sp>
      <p:sp>
        <p:nvSpPr>
          <p:cNvPr id="13" name="TextBox 12">
            <a:extLst>
              <a:ext uri="{FF2B5EF4-FFF2-40B4-BE49-F238E27FC236}">
                <a16:creationId xmlns:a16="http://schemas.microsoft.com/office/drawing/2014/main" id="{94285F5B-A3F8-9C3C-C430-1DD812EB7E40}"/>
              </a:ext>
            </a:extLst>
          </p:cNvPr>
          <p:cNvSpPr txBox="1"/>
          <p:nvPr/>
        </p:nvSpPr>
        <p:spPr>
          <a:xfrm>
            <a:off x="3355097" y="4137304"/>
            <a:ext cx="2313454" cy="646331"/>
          </a:xfrm>
          <a:prstGeom prst="rect">
            <a:avLst/>
          </a:prstGeom>
          <a:noFill/>
        </p:spPr>
        <p:txBody>
          <a:bodyPr wrap="none" rtlCol="0">
            <a:spAutoFit/>
          </a:bodyPr>
          <a:lstStyle/>
          <a:p>
            <a:r>
              <a:rPr lang="en-US" dirty="0"/>
              <a:t>LCCO: area 4960m2</a:t>
            </a:r>
          </a:p>
          <a:p>
            <a:r>
              <a:rPr lang="en-US" dirty="0"/>
              <a:t>Max separation 7m</a:t>
            </a:r>
          </a:p>
        </p:txBody>
      </p:sp>
    </p:spTree>
    <p:extLst>
      <p:ext uri="{BB962C8B-B14F-4D97-AF65-F5344CB8AC3E}">
        <p14:creationId xmlns:p14="http://schemas.microsoft.com/office/powerpoint/2010/main" val="341833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15</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ARC layout							Z and ttbar mode</a:t>
            </a:r>
          </a:p>
        </p:txBody>
      </p:sp>
      <p:sp>
        <p:nvSpPr>
          <p:cNvPr id="14" name="TextBox 13">
            <a:extLst>
              <a:ext uri="{FF2B5EF4-FFF2-40B4-BE49-F238E27FC236}">
                <a16:creationId xmlns:a16="http://schemas.microsoft.com/office/drawing/2014/main" id="{B10BFE2D-F1BC-2017-B037-0718964A4E2F}"/>
              </a:ext>
            </a:extLst>
          </p:cNvPr>
          <p:cNvSpPr txBox="1"/>
          <p:nvPr/>
        </p:nvSpPr>
        <p:spPr>
          <a:xfrm>
            <a:off x="4439815" y="1242061"/>
            <a:ext cx="7680176"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arc is a standard FODO sequence with two missing </a:t>
            </a:r>
            <a:r>
              <a:rPr lang="en-US" dirty="0" err="1"/>
              <a:t>sextupole</a:t>
            </a:r>
            <a:r>
              <a:rPr lang="en-US" dirty="0"/>
              <a:t> for every 10 quads.</a:t>
            </a:r>
          </a:p>
          <a:p>
            <a:pPr marL="285750" indent="-285750">
              <a:buFont typeface="Arial" panose="020B0604020202020204" pitchFamily="34" charset="0"/>
              <a:buChar char="•"/>
            </a:pPr>
            <a:r>
              <a:rPr lang="en-US" dirty="0"/>
              <a:t>BPMs are placed at each </a:t>
            </a:r>
            <a:r>
              <a:rPr lang="en-US" dirty="0" err="1"/>
              <a:t>sextupole</a:t>
            </a:r>
            <a:r>
              <a:rPr lang="en-US" dirty="0"/>
              <a:t> location (between sext and quad)</a:t>
            </a:r>
          </a:p>
          <a:p>
            <a:pPr marL="285750" indent="-285750">
              <a:buFont typeface="Arial" panose="020B0604020202020204" pitchFamily="34" charset="0"/>
              <a:buChar char="•"/>
            </a:pPr>
            <a:r>
              <a:rPr lang="en-US" dirty="0"/>
              <a:t>The </a:t>
            </a:r>
            <a:r>
              <a:rPr lang="en-US" dirty="0" err="1"/>
              <a:t>sextupoles</a:t>
            </a:r>
            <a:r>
              <a:rPr lang="en-US" dirty="0"/>
              <a:t> are the ones presently designed and the foreseen trimming coils are all what is needed for orbit and optic correction. </a:t>
            </a:r>
          </a:p>
          <a:p>
            <a:pPr marL="285750" indent="-285750">
              <a:buFont typeface="Arial" panose="020B0604020202020204" pitchFamily="34" charset="0"/>
              <a:buChar char="•"/>
            </a:pPr>
            <a:r>
              <a:rPr lang="en-US" dirty="0" err="1"/>
              <a:t>Sextupoles</a:t>
            </a:r>
            <a:r>
              <a:rPr lang="en-US" dirty="0"/>
              <a:t> are 0.40/0.50m long, power consumption is &lt; 5MW</a:t>
            </a:r>
          </a:p>
          <a:p>
            <a:pPr marL="285750" indent="-285750">
              <a:buFont typeface="Arial" panose="020B0604020202020204" pitchFamily="34" charset="0"/>
              <a:buChar char="•"/>
            </a:pPr>
            <a:r>
              <a:rPr lang="en-US" dirty="0"/>
              <a:t>Quads are 2.4/1.8m long and should consume about 5Kw each, 2240 per ring are needed =&gt; 23MW@ttbar</a:t>
            </a:r>
          </a:p>
          <a:p>
            <a:pPr marL="285750" indent="-285750">
              <a:buFont typeface="Arial" panose="020B0604020202020204" pitchFamily="34" charset="0"/>
              <a:buChar char="•"/>
            </a:pPr>
            <a:r>
              <a:rPr lang="en-US" dirty="0"/>
              <a:t>Dipoles are about 29.6m Long</a:t>
            </a:r>
          </a:p>
        </p:txBody>
      </p:sp>
      <p:pic>
        <p:nvPicPr>
          <p:cNvPr id="4" name="Picture 3">
            <a:extLst>
              <a:ext uri="{FF2B5EF4-FFF2-40B4-BE49-F238E27FC236}">
                <a16:creationId xmlns:a16="http://schemas.microsoft.com/office/drawing/2014/main" id="{AA58857B-3664-84E2-8473-99C67B751832}"/>
              </a:ext>
            </a:extLst>
          </p:cNvPr>
          <p:cNvPicPr>
            <a:picLocks noChangeAspect="1"/>
          </p:cNvPicPr>
          <p:nvPr/>
        </p:nvPicPr>
        <p:blipFill>
          <a:blip r:embed="rId3"/>
          <a:stretch>
            <a:fillRect/>
          </a:stretch>
        </p:blipFill>
        <p:spPr>
          <a:xfrm>
            <a:off x="47328" y="980728"/>
            <a:ext cx="4392487" cy="3616527"/>
          </a:xfrm>
          <a:prstGeom prst="rect">
            <a:avLst/>
          </a:prstGeom>
        </p:spPr>
      </p:pic>
      <p:sp>
        <p:nvSpPr>
          <p:cNvPr id="7" name="TextBox 6">
            <a:extLst>
              <a:ext uri="{FF2B5EF4-FFF2-40B4-BE49-F238E27FC236}">
                <a16:creationId xmlns:a16="http://schemas.microsoft.com/office/drawing/2014/main" id="{4FC32AAD-86AA-016A-DE42-A7048A5DE9B0}"/>
              </a:ext>
            </a:extLst>
          </p:cNvPr>
          <p:cNvSpPr txBox="1"/>
          <p:nvPr/>
        </p:nvSpPr>
        <p:spPr>
          <a:xfrm>
            <a:off x="345224" y="4513286"/>
            <a:ext cx="10071988" cy="2308324"/>
          </a:xfrm>
          <a:prstGeom prst="rect">
            <a:avLst/>
          </a:prstGeom>
          <a:noFill/>
        </p:spPr>
        <p:txBody>
          <a:bodyPr wrap="none" lIns="91440" tIns="45720" rIns="91440" bIns="45720" rtlCol="0" anchor="t">
            <a:spAutoFit/>
          </a:bodyPr>
          <a:lstStyle/>
          <a:p>
            <a:r>
              <a:rPr lang="en-US" dirty="0"/>
              <a:t>In the case of HTS option the </a:t>
            </a:r>
            <a:r>
              <a:rPr lang="en-US" dirty="0" err="1"/>
              <a:t>sextupoles</a:t>
            </a:r>
            <a:r>
              <a:rPr lang="en-US" dirty="0"/>
              <a:t> are wrapped around the quadrupoles.</a:t>
            </a:r>
          </a:p>
          <a:p>
            <a:r>
              <a:rPr lang="en-US" dirty="0"/>
              <a:t>In principle by shifting the arc longitudinally by 30m, the QF will overlap with the QD, it then could</a:t>
            </a:r>
          </a:p>
          <a:p>
            <a:r>
              <a:rPr lang="en-US" dirty="0"/>
              <a:t>be possible to use a 1.8m twin quad + a 0.6m QF on one side only. I think that the cons of this </a:t>
            </a:r>
          </a:p>
          <a:p>
            <a:r>
              <a:rPr lang="en-US" dirty="0"/>
              <a:t>option greatly exceed the pros, nevertheless it should be mentioned.</a:t>
            </a:r>
          </a:p>
          <a:p>
            <a:endParaRPr lang="en-US" dirty="0"/>
          </a:p>
          <a:p>
            <a:r>
              <a:rPr lang="en-US" dirty="0"/>
              <a:t>Another option is to have an about gradient in the dipole (-0.4T/m 2/3 of the length, 0.4T/m 1/3)</a:t>
            </a:r>
          </a:p>
          <a:p>
            <a:r>
              <a:rPr lang="en-US" dirty="0"/>
              <a:t>In this case the QDs will be halved in length and the QF reduced by 25% =&gt; ~15MW power</a:t>
            </a:r>
          </a:p>
          <a:p>
            <a:r>
              <a:rPr lang="en-US" dirty="0"/>
              <a:t>Dipoles will be trickier to make and consume more power, a quick check should be done anyway.</a:t>
            </a:r>
          </a:p>
        </p:txBody>
      </p:sp>
    </p:spTree>
    <p:extLst>
      <p:ext uri="{BB962C8B-B14F-4D97-AF65-F5344CB8AC3E}">
        <p14:creationId xmlns:p14="http://schemas.microsoft.com/office/powerpoint/2010/main" val="341790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3B8F3-212A-6F4D-9306-428F68E560A2}"/>
              </a:ext>
            </a:extLst>
          </p:cNvPr>
          <p:cNvSpPr>
            <a:spLocks noGrp="1"/>
          </p:cNvSpPr>
          <p:nvPr>
            <p:ph type="title"/>
          </p:nvPr>
        </p:nvSpPr>
        <p:spPr/>
        <p:txBody>
          <a:bodyPr/>
          <a:lstStyle/>
          <a:p>
            <a:r>
              <a:rPr lang="en-US" dirty="0" err="1"/>
              <a:t>Sextupoles</a:t>
            </a:r>
            <a:r>
              <a:rPr lang="en-US" dirty="0"/>
              <a:t> gradients (1 octant) Z and </a:t>
            </a:r>
            <a:r>
              <a:rPr lang="en-US"/>
              <a:t>ttbar modes </a:t>
            </a:r>
            <a:endParaRPr lang="en-US" dirty="0"/>
          </a:p>
        </p:txBody>
      </p:sp>
      <p:sp>
        <p:nvSpPr>
          <p:cNvPr id="4" name="Slide Number Placeholder 3">
            <a:extLst>
              <a:ext uri="{FF2B5EF4-FFF2-40B4-BE49-F238E27FC236}">
                <a16:creationId xmlns:a16="http://schemas.microsoft.com/office/drawing/2014/main" id="{37A550C2-8F91-C940-BEF5-AB12549B73E7}"/>
              </a:ext>
            </a:extLst>
          </p:cNvPr>
          <p:cNvSpPr>
            <a:spLocks noGrp="1"/>
          </p:cNvSpPr>
          <p:nvPr>
            <p:ph type="sldNum" sz="quarter" idx="11"/>
          </p:nvPr>
        </p:nvSpPr>
        <p:spPr/>
        <p:txBody>
          <a:bodyPr/>
          <a:lstStyle/>
          <a:p>
            <a:r>
              <a:rPr lang="fr-FR"/>
              <a:t>Page </a:t>
            </a:r>
            <a:fld id="{733122C9-A0B9-462F-8757-0847AD287B63}" type="slidenum">
              <a:rPr lang="fr-FR" smtClean="0"/>
              <a:pPr/>
              <a:t>16</a:t>
            </a:fld>
            <a:endParaRPr lang="fr-FR" dirty="0"/>
          </a:p>
        </p:txBody>
      </p:sp>
      <p:sp>
        <p:nvSpPr>
          <p:cNvPr id="5" name="Footer Placeholder 4">
            <a:extLst>
              <a:ext uri="{FF2B5EF4-FFF2-40B4-BE49-F238E27FC236}">
                <a16:creationId xmlns:a16="http://schemas.microsoft.com/office/drawing/2014/main" id="{DBDB948E-AD74-2D45-9ADE-3F547D98FBB3}"/>
              </a:ext>
            </a:extLst>
          </p:cNvPr>
          <p:cNvSpPr>
            <a:spLocks noGrp="1"/>
          </p:cNvSpPr>
          <p:nvPr>
            <p:ph type="ftr" sz="quarter" idx="12"/>
          </p:nvPr>
        </p:nvSpPr>
        <p:spPr/>
        <p:txBody>
          <a:bodyPr/>
          <a:lstStyle/>
          <a:p>
            <a:r>
              <a:rPr lang="en-US"/>
              <a:t>l 7th FCC-ee physics workshop l 29Jan-2Feb 2024 l S.M.Liuzzo, P.Raimondi, M.Hofer</a:t>
            </a:r>
            <a:endParaRPr lang="fr-FR" dirty="0"/>
          </a:p>
        </p:txBody>
      </p:sp>
      <p:sp>
        <p:nvSpPr>
          <p:cNvPr id="10" name="TextBox 9">
            <a:extLst>
              <a:ext uri="{FF2B5EF4-FFF2-40B4-BE49-F238E27FC236}">
                <a16:creationId xmlns:a16="http://schemas.microsoft.com/office/drawing/2014/main" id="{3D956A32-DE3B-B740-A5CA-BEC69404B724}"/>
              </a:ext>
            </a:extLst>
          </p:cNvPr>
          <p:cNvSpPr txBox="1"/>
          <p:nvPr/>
        </p:nvSpPr>
        <p:spPr>
          <a:xfrm>
            <a:off x="3575720" y="5949280"/>
            <a:ext cx="6356227" cy="369332"/>
          </a:xfrm>
          <a:prstGeom prst="rect">
            <a:avLst/>
          </a:prstGeom>
          <a:noFill/>
        </p:spPr>
        <p:txBody>
          <a:bodyPr wrap="none" rtlCol="0">
            <a:spAutoFit/>
          </a:bodyPr>
          <a:lstStyle/>
          <a:p>
            <a:r>
              <a:rPr lang="en-US" dirty="0"/>
              <a:t>Smaller </a:t>
            </a:r>
            <a:r>
              <a:rPr lang="en-US" dirty="0" err="1"/>
              <a:t>sextupole</a:t>
            </a:r>
            <a:r>
              <a:rPr lang="en-US" dirty="0"/>
              <a:t> gradients </a:t>
            </a:r>
            <a:r>
              <a:rPr lang="en-US" dirty="0">
                <a:sym typeface="Wingdings" pitchFamily="2" charset="2"/>
              </a:rPr>
              <a:t> Usually better performances.</a:t>
            </a:r>
            <a:endParaRPr lang="en-US" dirty="0"/>
          </a:p>
        </p:txBody>
      </p:sp>
      <p:sp>
        <p:nvSpPr>
          <p:cNvPr id="13" name="TextBox 12">
            <a:extLst>
              <a:ext uri="{FF2B5EF4-FFF2-40B4-BE49-F238E27FC236}">
                <a16:creationId xmlns:a16="http://schemas.microsoft.com/office/drawing/2014/main" id="{9E9ADA48-D0F4-4F40-9EE7-F33ECAF1F812}"/>
              </a:ext>
            </a:extLst>
          </p:cNvPr>
          <p:cNvSpPr txBox="1"/>
          <p:nvPr/>
        </p:nvSpPr>
        <p:spPr>
          <a:xfrm>
            <a:off x="10632504" y="1456252"/>
            <a:ext cx="889987" cy="646331"/>
          </a:xfrm>
          <a:prstGeom prst="rect">
            <a:avLst/>
          </a:prstGeom>
          <a:noFill/>
        </p:spPr>
        <p:txBody>
          <a:bodyPr wrap="none" rtlCol="0">
            <a:spAutoFit/>
          </a:bodyPr>
          <a:lstStyle/>
          <a:p>
            <a:r>
              <a:rPr lang="en-US" dirty="0"/>
              <a:t>904 m </a:t>
            </a:r>
          </a:p>
          <a:p>
            <a:r>
              <a:rPr lang="en-US" dirty="0"/>
              <a:t>773 m</a:t>
            </a:r>
          </a:p>
        </p:txBody>
      </p:sp>
      <p:sp>
        <p:nvSpPr>
          <p:cNvPr id="14" name="TextBox 13">
            <a:extLst>
              <a:ext uri="{FF2B5EF4-FFF2-40B4-BE49-F238E27FC236}">
                <a16:creationId xmlns:a16="http://schemas.microsoft.com/office/drawing/2014/main" id="{DFED321B-D624-904A-B33C-F4B134346B93}"/>
              </a:ext>
            </a:extLst>
          </p:cNvPr>
          <p:cNvSpPr txBox="1"/>
          <p:nvPr/>
        </p:nvSpPr>
        <p:spPr>
          <a:xfrm>
            <a:off x="10632503" y="3501008"/>
            <a:ext cx="1018227" cy="646331"/>
          </a:xfrm>
          <a:prstGeom prst="rect">
            <a:avLst/>
          </a:prstGeom>
          <a:noFill/>
        </p:spPr>
        <p:txBody>
          <a:bodyPr wrap="none" rtlCol="0">
            <a:spAutoFit/>
          </a:bodyPr>
          <a:lstStyle/>
          <a:p>
            <a:r>
              <a:rPr lang="en-US" dirty="0"/>
              <a:t>3506 m </a:t>
            </a:r>
          </a:p>
          <a:p>
            <a:r>
              <a:rPr lang="en-US" dirty="0"/>
              <a:t>773 m</a:t>
            </a:r>
          </a:p>
        </p:txBody>
      </p:sp>
      <p:pic>
        <p:nvPicPr>
          <p:cNvPr id="8" name="Picture 7">
            <a:extLst>
              <a:ext uri="{FF2B5EF4-FFF2-40B4-BE49-F238E27FC236}">
                <a16:creationId xmlns:a16="http://schemas.microsoft.com/office/drawing/2014/main" id="{9885C1EB-C3CA-7E48-B898-0F46826BB3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937" y="1358059"/>
            <a:ext cx="9607575" cy="4375197"/>
          </a:xfrm>
          <a:prstGeom prst="rect">
            <a:avLst/>
          </a:prstGeom>
        </p:spPr>
      </p:pic>
      <p:cxnSp>
        <p:nvCxnSpPr>
          <p:cNvPr id="6" name="Straight Arrow Connector 5">
            <a:extLst>
              <a:ext uri="{FF2B5EF4-FFF2-40B4-BE49-F238E27FC236}">
                <a16:creationId xmlns:a16="http://schemas.microsoft.com/office/drawing/2014/main" id="{7E94D2A1-ED7C-2716-F31D-33F7781CFA7C}"/>
              </a:ext>
            </a:extLst>
          </p:cNvPr>
          <p:cNvCxnSpPr>
            <a:cxnSpLocks/>
          </p:cNvCxnSpPr>
          <p:nvPr/>
        </p:nvCxnSpPr>
        <p:spPr>
          <a:xfrm flipH="1" flipV="1">
            <a:off x="1919536" y="3068960"/>
            <a:ext cx="360040" cy="36004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212A90E-B1C4-3C74-D8E5-9FD52C870284}"/>
              </a:ext>
            </a:extLst>
          </p:cNvPr>
          <p:cNvCxnSpPr>
            <a:cxnSpLocks/>
          </p:cNvCxnSpPr>
          <p:nvPr/>
        </p:nvCxnSpPr>
        <p:spPr>
          <a:xfrm flipH="1" flipV="1">
            <a:off x="2135560" y="3068960"/>
            <a:ext cx="144016" cy="36004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358B204-4297-9B9B-F95F-2C492719AE73}"/>
              </a:ext>
            </a:extLst>
          </p:cNvPr>
          <p:cNvSpPr txBox="1"/>
          <p:nvPr/>
        </p:nvSpPr>
        <p:spPr>
          <a:xfrm>
            <a:off x="1775520" y="3408630"/>
            <a:ext cx="2258952" cy="276999"/>
          </a:xfrm>
          <a:prstGeom prst="rect">
            <a:avLst/>
          </a:prstGeom>
          <a:noFill/>
        </p:spPr>
        <p:txBody>
          <a:bodyPr wrap="none" rtlCol="0">
            <a:spAutoFit/>
          </a:bodyPr>
          <a:lstStyle/>
          <a:p>
            <a:r>
              <a:rPr lang="en-US" sz="1200" dirty="0">
                <a:solidFill>
                  <a:srgbClr val="C00000"/>
                </a:solidFill>
              </a:rPr>
              <a:t>Outgoing FF </a:t>
            </a:r>
            <a:r>
              <a:rPr lang="en-US" sz="1200" dirty="0" err="1">
                <a:solidFill>
                  <a:srgbClr val="C00000"/>
                </a:solidFill>
              </a:rPr>
              <a:t>CCSy</a:t>
            </a:r>
            <a:r>
              <a:rPr lang="en-US" sz="1200" dirty="0">
                <a:solidFill>
                  <a:srgbClr val="C00000"/>
                </a:solidFill>
              </a:rPr>
              <a:t> </a:t>
            </a:r>
            <a:r>
              <a:rPr lang="en-US" sz="1200" dirty="0" err="1">
                <a:solidFill>
                  <a:srgbClr val="C00000"/>
                </a:solidFill>
              </a:rPr>
              <a:t>sextupoles</a:t>
            </a:r>
            <a:endParaRPr lang="en-US" sz="1200" dirty="0">
              <a:solidFill>
                <a:srgbClr val="C00000"/>
              </a:solidFill>
            </a:endParaRPr>
          </a:p>
        </p:txBody>
      </p:sp>
      <p:cxnSp>
        <p:nvCxnSpPr>
          <p:cNvPr id="17" name="Straight Arrow Connector 16">
            <a:extLst>
              <a:ext uri="{FF2B5EF4-FFF2-40B4-BE49-F238E27FC236}">
                <a16:creationId xmlns:a16="http://schemas.microsoft.com/office/drawing/2014/main" id="{8278F672-2921-9423-5862-505F0B61D5D1}"/>
              </a:ext>
            </a:extLst>
          </p:cNvPr>
          <p:cNvCxnSpPr>
            <a:cxnSpLocks/>
          </p:cNvCxnSpPr>
          <p:nvPr/>
        </p:nvCxnSpPr>
        <p:spPr>
          <a:xfrm flipH="1" flipV="1">
            <a:off x="2783632" y="3068960"/>
            <a:ext cx="216024" cy="23208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E3560A6-D33D-0E5F-4D70-54F38696EA80}"/>
              </a:ext>
            </a:extLst>
          </p:cNvPr>
          <p:cNvSpPr txBox="1"/>
          <p:nvPr/>
        </p:nvSpPr>
        <p:spPr>
          <a:xfrm>
            <a:off x="2923718" y="3216339"/>
            <a:ext cx="1241045" cy="276999"/>
          </a:xfrm>
          <a:prstGeom prst="rect">
            <a:avLst/>
          </a:prstGeom>
          <a:noFill/>
        </p:spPr>
        <p:txBody>
          <a:bodyPr wrap="none" rtlCol="0">
            <a:spAutoFit/>
          </a:bodyPr>
          <a:lstStyle/>
          <a:p>
            <a:r>
              <a:rPr lang="en-US" sz="1200" dirty="0">
                <a:solidFill>
                  <a:srgbClr val="C00000"/>
                </a:solidFill>
              </a:rPr>
              <a:t>Crab </a:t>
            </a:r>
            <a:r>
              <a:rPr lang="en-US" sz="1200" dirty="0" err="1">
                <a:solidFill>
                  <a:srgbClr val="C00000"/>
                </a:solidFill>
              </a:rPr>
              <a:t>Sextupole</a:t>
            </a:r>
            <a:endParaRPr lang="en-US" sz="1200" dirty="0">
              <a:solidFill>
                <a:srgbClr val="C00000"/>
              </a:solidFill>
            </a:endParaRPr>
          </a:p>
        </p:txBody>
      </p:sp>
    </p:spTree>
    <p:extLst>
      <p:ext uri="{BB962C8B-B14F-4D97-AF65-F5344CB8AC3E}">
        <p14:creationId xmlns:p14="http://schemas.microsoft.com/office/powerpoint/2010/main" val="1706492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17</a:t>
            </a:fld>
            <a:endParaRPr lang="en-US" noProof="0" dirty="0"/>
          </a:p>
        </p:txBody>
      </p:sp>
      <p:sp>
        <p:nvSpPr>
          <p:cNvPr id="3" name="Content Placeholder 2"/>
          <p:cNvSpPr>
            <a:spLocks noGrp="1"/>
          </p:cNvSpPr>
          <p:nvPr>
            <p:ph sz="quarter" idx="14"/>
          </p:nvPr>
        </p:nvSpPr>
        <p:spPr>
          <a:xfrm>
            <a:off x="289088" y="1252728"/>
            <a:ext cx="11275563" cy="5344623"/>
          </a:xfrm>
          <a:solidFill>
            <a:schemeClr val="bg1"/>
          </a:solidFill>
          <a:ln>
            <a:solidFill>
              <a:schemeClr val="tx2"/>
            </a:solidFill>
          </a:ln>
        </p:spPr>
        <p:txBody>
          <a:bodyPr vert="horz" lIns="0" tIns="0" rIns="0" bIns="0" rtlCol="0" anchor="t">
            <a:normAutofit fontScale="92500" lnSpcReduction="20000"/>
          </a:bodyPr>
          <a:lstStyle/>
          <a:p>
            <a:pPr marL="457200" indent="-457200">
              <a:buFont typeface="Wingdings" charset="2"/>
              <a:buChar char="Ø"/>
            </a:pPr>
            <a:r>
              <a:rPr lang="en-US" sz="2400" dirty="0">
                <a:solidFill>
                  <a:srgbClr val="132577"/>
                </a:solidFill>
              </a:rPr>
              <a:t>ARC tuning nearly identical to the EBS one (highest energy ring with lowest horizontal emittance existing so far)</a:t>
            </a:r>
          </a:p>
          <a:p>
            <a:pPr marL="457200" indent="-457200">
              <a:buFont typeface="Wingdings" charset="2"/>
              <a:buChar char="Ø"/>
            </a:pPr>
            <a:r>
              <a:rPr lang="en-US" sz="2400" dirty="0">
                <a:solidFill>
                  <a:srgbClr val="132577"/>
                </a:solidFill>
              </a:rPr>
              <a:t>FF tuning knobs are very standard and can be built accordingly to the SLC/NLC/LEP ones</a:t>
            </a:r>
          </a:p>
          <a:p>
            <a:pPr marL="457200" indent="-457200">
              <a:buFont typeface="Wingdings" charset="2"/>
              <a:buChar char="Ø"/>
            </a:pPr>
            <a:r>
              <a:rPr lang="en-US" sz="2400" dirty="0">
                <a:solidFill>
                  <a:srgbClr val="132577"/>
                </a:solidFill>
              </a:rPr>
              <a:t>Large orthogonality of many fundamental quantities, that can be varied separately with no need to retune other quantities:</a:t>
            </a:r>
          </a:p>
          <a:p>
            <a:r>
              <a:rPr lang="en-US" sz="2400" dirty="0">
                <a:solidFill>
                  <a:srgbClr val="132577"/>
                </a:solidFill>
              </a:rPr>
              <a:t>       - ARC </a:t>
            </a:r>
            <a:r>
              <a:rPr lang="en-US" sz="2400" dirty="0" err="1">
                <a:solidFill>
                  <a:srgbClr val="132577"/>
                </a:solidFill>
              </a:rPr>
              <a:t>chromaticities</a:t>
            </a:r>
            <a:endParaRPr lang="en-US" sz="2400" dirty="0">
              <a:solidFill>
                <a:srgbClr val="132577"/>
              </a:solidFill>
            </a:endParaRPr>
          </a:p>
          <a:p>
            <a:r>
              <a:rPr lang="en-US" sz="2400" dirty="0">
                <a:solidFill>
                  <a:srgbClr val="132577"/>
                </a:solidFill>
              </a:rPr>
              <a:t>       - Machine tunes</a:t>
            </a:r>
          </a:p>
          <a:p>
            <a:r>
              <a:rPr lang="en-US" sz="2400" dirty="0">
                <a:solidFill>
                  <a:srgbClr val="132577"/>
                </a:solidFill>
              </a:rPr>
              <a:t>       - FF </a:t>
            </a:r>
            <a:r>
              <a:rPr lang="en-US" sz="2400" dirty="0" err="1">
                <a:solidFill>
                  <a:srgbClr val="132577"/>
                </a:solidFill>
              </a:rPr>
              <a:t>chromaticities</a:t>
            </a:r>
            <a:endParaRPr lang="en-US" sz="2400" dirty="0">
              <a:solidFill>
                <a:srgbClr val="132577"/>
              </a:solidFill>
            </a:endParaRPr>
          </a:p>
          <a:p>
            <a:r>
              <a:rPr lang="en-US" sz="2400" dirty="0">
                <a:solidFill>
                  <a:srgbClr val="132577"/>
                </a:solidFill>
              </a:rPr>
              <a:t>       - Individual IP betas</a:t>
            </a:r>
          </a:p>
          <a:p>
            <a:r>
              <a:rPr lang="en-US" sz="2400" dirty="0">
                <a:solidFill>
                  <a:srgbClr val="132577"/>
                </a:solidFill>
              </a:rPr>
              <a:t>       - Individual CS pairs</a:t>
            </a:r>
          </a:p>
          <a:p>
            <a:r>
              <a:rPr lang="en-US" sz="2400" dirty="0">
                <a:solidFill>
                  <a:srgbClr val="132577"/>
                </a:solidFill>
              </a:rPr>
              <a:t>       - Local FF tuning knobs</a:t>
            </a:r>
          </a:p>
          <a:p>
            <a:pPr marL="342900" indent="-342900">
              <a:buFont typeface="Wingdings" panose="05000000000000000000" pitchFamily="2" charset="2"/>
              <a:buChar char="Ø"/>
            </a:pPr>
            <a:r>
              <a:rPr lang="en-US" sz="2400" dirty="0">
                <a:solidFill>
                  <a:srgbClr val="132577"/>
                </a:solidFill>
                <a:latin typeface="Arial"/>
                <a:cs typeface="Arial"/>
              </a:rPr>
              <a:t>All requirements on tolerances and stabilities for LCCO are very relaxed (M. Hofer, S. Liuzzo).</a:t>
            </a:r>
            <a:endParaRPr lang="en-US" sz="2400" dirty="0">
              <a:solidFill>
                <a:srgbClr val="132577"/>
              </a:solidFill>
            </a:endParaRPr>
          </a:p>
        </p:txBody>
      </p:sp>
      <p:sp>
        <p:nvSpPr>
          <p:cNvPr id="5" name="Title 4"/>
          <p:cNvSpPr>
            <a:spLocks noGrp="1"/>
          </p:cNvSpPr>
          <p:nvPr>
            <p:ph type="title"/>
          </p:nvPr>
        </p:nvSpPr>
        <p:spPr/>
        <p:txBody>
          <a:bodyPr/>
          <a:lstStyle/>
          <a:p>
            <a:r>
              <a:rPr lang="en-US" sz="2400" dirty="0"/>
              <a:t>Some LCCO highlights</a:t>
            </a:r>
          </a:p>
        </p:txBody>
      </p:sp>
    </p:spTree>
    <p:extLst>
      <p:ext uri="{BB962C8B-B14F-4D97-AF65-F5344CB8AC3E}">
        <p14:creationId xmlns:p14="http://schemas.microsoft.com/office/powerpoint/2010/main" val="1270558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18</a:t>
            </a:fld>
            <a:endParaRPr lang="en-US" noProof="0" dirty="0"/>
          </a:p>
        </p:txBody>
      </p:sp>
      <p:sp>
        <p:nvSpPr>
          <p:cNvPr id="3" name="Content Placeholder 2"/>
          <p:cNvSpPr>
            <a:spLocks noGrp="1"/>
          </p:cNvSpPr>
          <p:nvPr>
            <p:ph sz="quarter" idx="14"/>
          </p:nvPr>
        </p:nvSpPr>
        <p:spPr>
          <a:xfrm>
            <a:off x="304800" y="1252728"/>
            <a:ext cx="11275563" cy="5344623"/>
          </a:xfrm>
          <a:solidFill>
            <a:schemeClr val="bg1"/>
          </a:solidFill>
          <a:ln>
            <a:solidFill>
              <a:schemeClr val="tx2"/>
            </a:solidFill>
          </a:ln>
        </p:spPr>
        <p:txBody>
          <a:bodyPr vert="horz" lIns="0" tIns="0" rIns="0" bIns="0" rtlCol="0" anchor="t">
            <a:normAutofit/>
          </a:bodyPr>
          <a:lstStyle/>
          <a:p>
            <a:pPr marL="457200" indent="-457200">
              <a:buFont typeface="Wingdings" charset="2"/>
              <a:buChar char="Ø"/>
            </a:pPr>
            <a:r>
              <a:rPr lang="en-US" sz="2400" dirty="0">
                <a:solidFill>
                  <a:srgbClr val="132577"/>
                </a:solidFill>
              </a:rPr>
              <a:t>The LCCO beam dynamics is extremely well understood and optimized</a:t>
            </a:r>
          </a:p>
          <a:p>
            <a:pPr marL="457200" indent="-457200">
              <a:buFont typeface="Wingdings" charset="2"/>
              <a:buChar char="Ø"/>
            </a:pPr>
            <a:r>
              <a:rPr lang="en-US" sz="2400" dirty="0">
                <a:solidFill>
                  <a:srgbClr val="132577"/>
                </a:solidFill>
                <a:latin typeface="Arial"/>
                <a:cs typeface="Arial"/>
              </a:rPr>
              <a:t>The understanding of the quads SR on beam dynamics has lead to unprecedented means to mitigate the related DA deterioration. This will be potentially even more beneficial to the higher energies operation.</a:t>
            </a:r>
          </a:p>
          <a:p>
            <a:pPr marL="457200" indent="-457200">
              <a:buFont typeface="Wingdings" charset="2"/>
              <a:buChar char="Ø"/>
            </a:pPr>
            <a:r>
              <a:rPr lang="en-US" sz="2400" dirty="0">
                <a:solidFill>
                  <a:srgbClr val="132577"/>
                </a:solidFill>
              </a:rPr>
              <a:t>DA/MA exceeds the baseline. </a:t>
            </a:r>
          </a:p>
          <a:p>
            <a:pPr marL="457200" indent="-457200">
              <a:buFont typeface="Wingdings" charset="2"/>
              <a:buChar char="Ø"/>
            </a:pPr>
            <a:r>
              <a:rPr lang="en-US" sz="2400" dirty="0">
                <a:solidFill>
                  <a:srgbClr val="132577"/>
                </a:solidFill>
              </a:rPr>
              <a:t>There is only one very well identified aberrations that makes the CS detrimental to the DA. The reduction of this effect seems possible.</a:t>
            </a:r>
          </a:p>
          <a:p>
            <a:pPr marL="457200" indent="-457200">
              <a:buFont typeface="Wingdings" charset="2"/>
              <a:buChar char="Ø"/>
            </a:pPr>
            <a:r>
              <a:rPr lang="en-US" sz="2400" dirty="0">
                <a:solidFill>
                  <a:srgbClr val="132577"/>
                </a:solidFill>
                <a:latin typeface="Arial"/>
                <a:cs typeface="Arial"/>
              </a:rPr>
              <a:t>Hardware requirements for LCCO are much less demanding and are being assessed (as requested by G. Roy)</a:t>
            </a:r>
          </a:p>
          <a:p>
            <a:endParaRPr lang="en-US" sz="2400" dirty="0">
              <a:solidFill>
                <a:srgbClr val="132577"/>
              </a:solidFill>
            </a:endParaRPr>
          </a:p>
        </p:txBody>
      </p:sp>
      <p:sp>
        <p:nvSpPr>
          <p:cNvPr id="5" name="Title 4"/>
          <p:cNvSpPr>
            <a:spLocks noGrp="1"/>
          </p:cNvSpPr>
          <p:nvPr>
            <p:ph type="title"/>
          </p:nvPr>
        </p:nvSpPr>
        <p:spPr/>
        <p:txBody>
          <a:bodyPr/>
          <a:lstStyle/>
          <a:p>
            <a:r>
              <a:rPr lang="en-US" dirty="0"/>
              <a:t>Summary (1)</a:t>
            </a:r>
            <a:endParaRPr lang="en-US" sz="2400" dirty="0"/>
          </a:p>
        </p:txBody>
      </p:sp>
    </p:spTree>
    <p:extLst>
      <p:ext uri="{BB962C8B-B14F-4D97-AF65-F5344CB8AC3E}">
        <p14:creationId xmlns:p14="http://schemas.microsoft.com/office/powerpoint/2010/main" val="1060684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0430E1-E841-C446-4891-99245D5FEE7F}"/>
              </a:ext>
            </a:extLst>
          </p:cNvPr>
          <p:cNvSpPr>
            <a:spLocks noGrp="1"/>
          </p:cNvSpPr>
          <p:nvPr>
            <p:ph type="sldNum" sz="quarter" idx="11"/>
          </p:nvPr>
        </p:nvSpPr>
        <p:spPr/>
        <p:txBody>
          <a:bodyPr/>
          <a:lstStyle/>
          <a:p>
            <a:fld id="{5BD36294-2849-48A8-8531-5354CF3095D2}" type="slidenum">
              <a:rPr lang="en-US" smtClean="0"/>
              <a:pPr/>
              <a:t>19</a:t>
            </a:fld>
            <a:endParaRPr lang="en-US" dirty="0"/>
          </a:p>
        </p:txBody>
      </p:sp>
      <p:sp>
        <p:nvSpPr>
          <p:cNvPr id="3" name="Footer Placeholder 2">
            <a:extLst>
              <a:ext uri="{FF2B5EF4-FFF2-40B4-BE49-F238E27FC236}">
                <a16:creationId xmlns:a16="http://schemas.microsoft.com/office/drawing/2014/main" id="{F1D7008D-2C4D-A831-0CD3-E33D85AF2993}"/>
              </a:ext>
            </a:extLst>
          </p:cNvPr>
          <p:cNvSpPr>
            <a:spLocks noGrp="1"/>
          </p:cNvSpPr>
          <p:nvPr>
            <p:ph type="ftr" sz="quarter" idx="13"/>
          </p:nvPr>
        </p:nvSpPr>
        <p:spPr/>
        <p:txBody>
          <a:bodyPr/>
          <a:lstStyle/>
          <a:p>
            <a:r>
              <a:rPr lang="nl-NL" b="1"/>
              <a:t>X. Huang (SLAC)</a:t>
            </a:r>
            <a:endParaRPr lang="en-US" dirty="0"/>
          </a:p>
        </p:txBody>
      </p:sp>
      <p:sp>
        <p:nvSpPr>
          <p:cNvPr id="4" name="Content Placeholder 3">
            <a:extLst>
              <a:ext uri="{FF2B5EF4-FFF2-40B4-BE49-F238E27FC236}">
                <a16:creationId xmlns:a16="http://schemas.microsoft.com/office/drawing/2014/main" id="{E7531F4A-41CF-1081-F55A-374A97F6F85D}"/>
              </a:ext>
            </a:extLst>
          </p:cNvPr>
          <p:cNvSpPr>
            <a:spLocks noGrp="1"/>
          </p:cNvSpPr>
          <p:nvPr>
            <p:ph sz="quarter" idx="14"/>
          </p:nvPr>
        </p:nvSpPr>
        <p:spPr/>
        <p:txBody>
          <a:bodyPr vert="horz" lIns="0" tIns="0" rIns="0" bIns="0" rtlCol="0" anchor="t">
            <a:normAutofit/>
          </a:bodyPr>
          <a:lstStyle/>
          <a:p>
            <a:pPr marL="285750" indent="-285750">
              <a:buFont typeface="Calibri" pitchFamily="34" charset="0"/>
              <a:buChar char="-"/>
            </a:pPr>
            <a:r>
              <a:rPr lang="en-US" dirty="0">
                <a:latin typeface="Arial"/>
                <a:cs typeface="Arial"/>
              </a:rPr>
              <a:t>LCCO: Local Chromaticity Correction Optics</a:t>
            </a:r>
          </a:p>
          <a:p>
            <a:pPr marL="285750" indent="-285750">
              <a:buFont typeface="Calibri" pitchFamily="34" charset="0"/>
              <a:buChar char="-"/>
            </a:pPr>
            <a:r>
              <a:rPr lang="en-US" dirty="0">
                <a:latin typeface="Arial"/>
                <a:cs typeface="Arial"/>
              </a:rPr>
              <a:t>HFD: Hybrid </a:t>
            </a:r>
            <a:r>
              <a:rPr lang="en-US" dirty="0" err="1">
                <a:latin typeface="Arial"/>
                <a:cs typeface="Arial"/>
              </a:rPr>
              <a:t>FoDo</a:t>
            </a:r>
            <a:endParaRPr lang="en-US" dirty="0">
              <a:latin typeface="Arial"/>
              <a:cs typeface="Arial"/>
            </a:endParaRPr>
          </a:p>
          <a:p>
            <a:pPr marL="285750" indent="-285750">
              <a:buFont typeface="Calibri" pitchFamily="34" charset="0"/>
              <a:buChar char="-"/>
            </a:pPr>
            <a:r>
              <a:rPr lang="en-US" dirty="0">
                <a:latin typeface="Arial"/>
                <a:cs typeface="Arial"/>
              </a:rPr>
              <a:t>SS: Straight Section</a:t>
            </a:r>
          </a:p>
          <a:p>
            <a:pPr marL="285750" indent="-285750">
              <a:buFont typeface="Calibri" pitchFamily="34" charset="0"/>
              <a:buChar char="-"/>
            </a:pPr>
            <a:r>
              <a:rPr lang="en-US" dirty="0">
                <a:latin typeface="Arial"/>
                <a:cs typeface="Arial"/>
              </a:rPr>
              <a:t>FF: Final Focus</a:t>
            </a:r>
            <a:endParaRPr lang="en-US" dirty="0"/>
          </a:p>
          <a:p>
            <a:pPr marL="285750" indent="-285750">
              <a:buFont typeface="Calibri" pitchFamily="34" charset="0"/>
              <a:buChar char="-"/>
            </a:pPr>
            <a:r>
              <a:rPr lang="en-US" dirty="0">
                <a:latin typeface="Arial"/>
                <a:cs typeface="Arial"/>
              </a:rPr>
              <a:t>FD: Final Doublet</a:t>
            </a:r>
            <a:endParaRPr lang="en-US" dirty="0"/>
          </a:p>
          <a:p>
            <a:pPr marL="285750" indent="-285750">
              <a:buFont typeface="Calibri" pitchFamily="34" charset="0"/>
              <a:buChar char="-"/>
            </a:pPr>
            <a:r>
              <a:rPr lang="en-US" dirty="0">
                <a:latin typeface="Arial"/>
                <a:cs typeface="Arial"/>
              </a:rPr>
              <a:t>CCS: Chromaticity Correction </a:t>
            </a:r>
            <a:r>
              <a:rPr lang="en-US" dirty="0" err="1">
                <a:latin typeface="Arial"/>
                <a:cs typeface="Arial"/>
              </a:rPr>
              <a:t>Sextupole</a:t>
            </a:r>
            <a:endParaRPr lang="en-US" dirty="0" err="1"/>
          </a:p>
          <a:p>
            <a:pPr marL="285750" indent="-285750">
              <a:buFont typeface="Calibri" pitchFamily="34" charset="0"/>
              <a:buChar char="-"/>
            </a:pPr>
            <a:r>
              <a:rPr lang="en-US" dirty="0">
                <a:latin typeface="Arial"/>
                <a:cs typeface="Arial"/>
              </a:rPr>
              <a:t>CS: Crab </a:t>
            </a:r>
            <a:r>
              <a:rPr lang="en-US" dirty="0" err="1">
                <a:latin typeface="Arial"/>
                <a:cs typeface="Arial"/>
              </a:rPr>
              <a:t>Sextupole</a:t>
            </a:r>
          </a:p>
          <a:p>
            <a:pPr marL="285750" indent="-285750">
              <a:buFont typeface="Calibri" pitchFamily="34" charset="0"/>
              <a:buChar char="-"/>
            </a:pPr>
            <a:r>
              <a:rPr lang="en-US" dirty="0">
                <a:latin typeface="Arial"/>
                <a:cs typeface="Arial"/>
              </a:rPr>
              <a:t>DA: Dynamic Aperture</a:t>
            </a:r>
            <a:endParaRPr lang="en-US" dirty="0"/>
          </a:p>
          <a:p>
            <a:pPr marL="285750" indent="-285750">
              <a:buFont typeface="Calibri" pitchFamily="34" charset="0"/>
              <a:buChar char="-"/>
            </a:pPr>
            <a:r>
              <a:rPr lang="en-US" dirty="0">
                <a:latin typeface="Arial"/>
                <a:cs typeface="Arial"/>
              </a:rPr>
              <a:t>MA: Momentum Acceptance</a:t>
            </a:r>
            <a:endParaRPr lang="en-US" dirty="0"/>
          </a:p>
          <a:p>
            <a:pPr marL="285750" indent="-285750">
              <a:buFont typeface="Calibri" pitchFamily="34" charset="0"/>
              <a:buChar char="-"/>
            </a:pPr>
            <a:endParaRPr lang="en-US" dirty="0"/>
          </a:p>
          <a:p>
            <a:pPr marL="285750" indent="-285750">
              <a:buFont typeface="Calibri" pitchFamily="34" charset="0"/>
              <a:buChar char="-"/>
            </a:pPr>
            <a:endParaRPr lang="en-US" dirty="0"/>
          </a:p>
        </p:txBody>
      </p:sp>
      <p:sp>
        <p:nvSpPr>
          <p:cNvPr id="5" name="Title 4">
            <a:extLst>
              <a:ext uri="{FF2B5EF4-FFF2-40B4-BE49-F238E27FC236}">
                <a16:creationId xmlns:a16="http://schemas.microsoft.com/office/drawing/2014/main" id="{DA090E23-6B1A-C2B8-8E88-EC4414B2CE8A}"/>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970556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2</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Local Chromatic Correction Optic</a:t>
            </a:r>
          </a:p>
        </p:txBody>
      </p:sp>
      <p:sp>
        <p:nvSpPr>
          <p:cNvPr id="10" name="TextBox 9">
            <a:extLst>
              <a:ext uri="{FF2B5EF4-FFF2-40B4-BE49-F238E27FC236}">
                <a16:creationId xmlns:a16="http://schemas.microsoft.com/office/drawing/2014/main" id="{A7E6688A-7B31-7234-858E-346F9C6BCF17}"/>
              </a:ext>
            </a:extLst>
          </p:cNvPr>
          <p:cNvSpPr txBox="1"/>
          <p:nvPr/>
        </p:nvSpPr>
        <p:spPr>
          <a:xfrm>
            <a:off x="479376" y="1268760"/>
            <a:ext cx="10994805" cy="5509200"/>
          </a:xfrm>
          <a:prstGeom prst="rect">
            <a:avLst/>
          </a:prstGeom>
          <a:noFill/>
        </p:spPr>
        <p:txBody>
          <a:bodyPr wrap="none" lIns="91440" tIns="45720" rIns="91440" bIns="45720" rtlCol="0" anchor="t">
            <a:spAutoFit/>
          </a:bodyPr>
          <a:lstStyle/>
          <a:p>
            <a:r>
              <a:rPr lang="en-US" sz="1600" dirty="0">
                <a:solidFill>
                  <a:srgbClr val="132577"/>
                </a:solidFill>
              </a:rPr>
              <a:t>LCCO based on the development of optics solutions that allow/rely on chromatic and harmonic corrections as </a:t>
            </a:r>
          </a:p>
          <a:p>
            <a:r>
              <a:rPr lang="en-US" sz="1600" dirty="0">
                <a:solidFill>
                  <a:srgbClr val="132577"/>
                </a:solidFill>
              </a:rPr>
              <a:t>local as possible. This has led to the development of:</a:t>
            </a:r>
          </a:p>
          <a:p>
            <a:endParaRPr lang="en-US" sz="1600" dirty="0"/>
          </a:p>
          <a:p>
            <a:r>
              <a:rPr lang="en-US" sz="1600" b="1" dirty="0"/>
              <a:t>HFD ARC lattice. </a:t>
            </a:r>
            <a:endParaRPr lang="en-US" sz="1600" b="1" dirty="0">
              <a:cs typeface="Arial"/>
            </a:endParaRPr>
          </a:p>
          <a:p>
            <a:r>
              <a:rPr lang="en-US" sz="1600" dirty="0"/>
              <a:t>The lattice has been optimized by introducing a “</a:t>
            </a:r>
            <a:r>
              <a:rPr lang="en-US" sz="1600" dirty="0" err="1"/>
              <a:t>beta&amp;phase-modulation</a:t>
            </a:r>
            <a:r>
              <a:rPr lang="en-US" sz="1600" dirty="0"/>
              <a:t>” and relies on 4 </a:t>
            </a:r>
            <a:r>
              <a:rPr lang="en-US" sz="1600" dirty="0" err="1"/>
              <a:t>sextupole</a:t>
            </a:r>
            <a:r>
              <a:rPr lang="en-US" sz="1600" dirty="0"/>
              <a:t> families</a:t>
            </a:r>
          </a:p>
          <a:p>
            <a:r>
              <a:rPr lang="en-US" sz="1600" dirty="0"/>
              <a:t>that results in a second-order achromat and nearly anharmonic lattice. The lattice is periodic over 5 Hybrid-FODO cells.</a:t>
            </a:r>
          </a:p>
          <a:p>
            <a:r>
              <a:rPr lang="en-US" sz="1600" dirty="0"/>
              <a:t>The optimized phase advance for </a:t>
            </a:r>
            <a:r>
              <a:rPr lang="en-US" sz="1600" b="1" dirty="0"/>
              <a:t>ttbar operations is about 100/74</a:t>
            </a:r>
            <a:r>
              <a:rPr lang="en-US" sz="1600" dirty="0"/>
              <a:t>.</a:t>
            </a:r>
          </a:p>
          <a:p>
            <a:r>
              <a:rPr lang="en-US" sz="1600" dirty="0"/>
              <a:t>A weaker lattice that </a:t>
            </a:r>
            <a:r>
              <a:rPr lang="en-US" sz="1600" b="1" dirty="0"/>
              <a:t>utilizes all the ttbar magnets that has a phase advance of about 51/44</a:t>
            </a:r>
            <a:r>
              <a:rPr lang="en-US" sz="1600" dirty="0"/>
              <a:t> is achromatic and</a:t>
            </a:r>
          </a:p>
          <a:p>
            <a:r>
              <a:rPr lang="en-US" sz="1600" dirty="0"/>
              <a:t>anharmonic as well. It is considered to be used for Z operations and all modes that require a large </a:t>
            </a:r>
          </a:p>
          <a:p>
            <a:r>
              <a:rPr lang="en-US" sz="1600" dirty="0"/>
              <a:t>momentum compaction.</a:t>
            </a:r>
          </a:p>
          <a:p>
            <a:r>
              <a:rPr lang="en-US" sz="1600" dirty="0"/>
              <a:t>Both lattices have a MA in excess of +/-3%,</a:t>
            </a:r>
          </a:p>
          <a:p>
            <a:endParaRPr lang="en-US" sz="1600" dirty="0"/>
          </a:p>
          <a:p>
            <a:r>
              <a:rPr lang="en-US" sz="1600" b="1" dirty="0"/>
              <a:t>Long Straight Section (LSS) matching.</a:t>
            </a:r>
            <a:endParaRPr lang="en-US" sz="1600" b="1" dirty="0">
              <a:cs typeface="Arial"/>
            </a:endParaRPr>
          </a:p>
          <a:p>
            <a:r>
              <a:rPr lang="en-US" sz="1600" dirty="0"/>
              <a:t>The insertion of the straight sections is performed by requiring the “Transparency Conditions”. </a:t>
            </a:r>
          </a:p>
          <a:p>
            <a:r>
              <a:rPr lang="en-US" sz="1600" dirty="0"/>
              <a:t>This allows the virtually transparent insertion of any SS in a Ring, without any significative degradation of</a:t>
            </a:r>
          </a:p>
          <a:p>
            <a:r>
              <a:rPr lang="en-US" sz="1600" dirty="0"/>
              <a:t>Its characteristics (DA/MA, detuning </a:t>
            </a:r>
            <a:r>
              <a:rPr lang="en-US" sz="1600" dirty="0" err="1"/>
              <a:t>etc</a:t>
            </a:r>
            <a:r>
              <a:rPr lang="en-US" sz="1600" dirty="0"/>
              <a:t>), neither requiring the introduction of </a:t>
            </a:r>
            <a:r>
              <a:rPr lang="en-US" sz="1600" dirty="0" err="1"/>
              <a:t>sextupole</a:t>
            </a:r>
            <a:r>
              <a:rPr lang="en-US" sz="1600" dirty="0"/>
              <a:t> families.</a:t>
            </a:r>
          </a:p>
          <a:p>
            <a:r>
              <a:rPr lang="en-US" sz="1600" dirty="0"/>
              <a:t>The TCs can be applied for any given SS, provided that 4 quadrupoles/side are available to match the conditions.</a:t>
            </a:r>
          </a:p>
          <a:p>
            <a:endParaRPr lang="en-US" sz="1600" dirty="0"/>
          </a:p>
          <a:p>
            <a:r>
              <a:rPr lang="en-US" sz="1600" b="1" dirty="0"/>
              <a:t>Final Focus (FF).</a:t>
            </a:r>
            <a:endParaRPr lang="en-US" sz="1600" b="1" dirty="0">
              <a:cs typeface="Arial"/>
            </a:endParaRPr>
          </a:p>
          <a:p>
            <a:r>
              <a:rPr lang="en-US" sz="1600" dirty="0"/>
              <a:t>LCCO requirements are fulfilled by correcting the low-beta IP chromaticity in the FF in both planes and nearly entirely.</a:t>
            </a:r>
          </a:p>
          <a:p>
            <a:r>
              <a:rPr lang="en-US" sz="1600" dirty="0"/>
              <a:t>LCCO also results in the need of placing the Crab </a:t>
            </a:r>
            <a:r>
              <a:rPr lang="en-US" sz="1600" dirty="0" err="1"/>
              <a:t>sextupoles</a:t>
            </a:r>
            <a:r>
              <a:rPr lang="en-US" sz="1600" dirty="0"/>
              <a:t> in a nearly “chromatic-free” region: the FF outer ends.</a:t>
            </a:r>
          </a:p>
          <a:p>
            <a:r>
              <a:rPr lang="en-US" sz="1600" dirty="0"/>
              <a:t>This solution has been developed for the </a:t>
            </a:r>
            <a:r>
              <a:rPr lang="en-US" sz="1600" dirty="0" err="1"/>
              <a:t>SuperB</a:t>
            </a:r>
            <a:r>
              <a:rPr lang="en-US" sz="1600" dirty="0"/>
              <a:t> and has been adopted by CEPC as well.</a:t>
            </a:r>
          </a:p>
        </p:txBody>
      </p:sp>
    </p:spTree>
    <p:extLst>
      <p:ext uri="{BB962C8B-B14F-4D97-AF65-F5344CB8AC3E}">
        <p14:creationId xmlns:p14="http://schemas.microsoft.com/office/powerpoint/2010/main" val="2768857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20</a:t>
            </a:fld>
            <a:endParaRPr lang="en-US" noProof="0" dirty="0"/>
          </a:p>
        </p:txBody>
      </p:sp>
      <p:sp>
        <p:nvSpPr>
          <p:cNvPr id="3" name="Content Placeholder 2"/>
          <p:cNvSpPr>
            <a:spLocks noGrp="1"/>
          </p:cNvSpPr>
          <p:nvPr>
            <p:ph sz="quarter" idx="14"/>
          </p:nvPr>
        </p:nvSpPr>
        <p:spPr>
          <a:xfrm>
            <a:off x="304800" y="1684777"/>
            <a:ext cx="11275563" cy="3688439"/>
          </a:xfrm>
          <a:solidFill>
            <a:schemeClr val="bg1"/>
          </a:solidFill>
          <a:ln>
            <a:solidFill>
              <a:schemeClr val="tx2"/>
            </a:solidFill>
          </a:ln>
        </p:spPr>
        <p:txBody>
          <a:bodyPr>
            <a:normAutofit fontScale="92500" lnSpcReduction="10000"/>
          </a:bodyPr>
          <a:lstStyle/>
          <a:p>
            <a:pPr marL="457200" indent="-457200">
              <a:buFont typeface="Wingdings" charset="2"/>
              <a:buChar char="Ø"/>
            </a:pPr>
            <a:r>
              <a:rPr lang="en-US" sz="2400" dirty="0">
                <a:solidFill>
                  <a:srgbClr val="132577"/>
                </a:solidFill>
              </a:rPr>
              <a:t>LCCO includes all the know-how and experience acquired in designing, building, commissioning and operating most of the high-energy and high-luminosity linear and circular colliders that have been operating in the past 30 years.</a:t>
            </a:r>
          </a:p>
          <a:p>
            <a:pPr marL="457200" indent="-457200">
              <a:buFont typeface="Wingdings" charset="2"/>
              <a:buChar char="Ø"/>
            </a:pPr>
            <a:r>
              <a:rPr lang="en-US" sz="2400" dirty="0">
                <a:solidFill>
                  <a:srgbClr val="132577"/>
                </a:solidFill>
              </a:rPr>
              <a:t>Many innovative solutions developed in the very active (and forefront) Synchrotron Radiation Accelerator community are utilized as well</a:t>
            </a:r>
          </a:p>
          <a:p>
            <a:pPr marL="457200" indent="-457200">
              <a:buFont typeface="Wingdings" charset="2"/>
              <a:buChar char="Ø"/>
            </a:pPr>
            <a:r>
              <a:rPr lang="en-US" sz="2400" dirty="0">
                <a:solidFill>
                  <a:srgbClr val="132577"/>
                </a:solidFill>
              </a:rPr>
              <a:t>LCCO hardware requirements are in line with standard (and cheap) solutions adopted for most of the colliders built so far  </a:t>
            </a:r>
          </a:p>
          <a:p>
            <a:pPr marL="457200" indent="-457200">
              <a:buFont typeface="Wingdings" charset="2"/>
              <a:buChar char="Ø"/>
            </a:pPr>
            <a:r>
              <a:rPr lang="en-US" sz="2400" dirty="0">
                <a:solidFill>
                  <a:srgbClr val="132577"/>
                </a:solidFill>
              </a:rPr>
              <a:t>LCCO </a:t>
            </a:r>
            <a:r>
              <a:rPr lang="en-US" sz="2400">
                <a:solidFill>
                  <a:srgbClr val="132577"/>
                </a:solidFill>
              </a:rPr>
              <a:t>is an </a:t>
            </a:r>
            <a:r>
              <a:rPr lang="en-US" sz="2400" dirty="0">
                <a:solidFill>
                  <a:srgbClr val="132577"/>
                </a:solidFill>
              </a:rPr>
              <a:t>invaluable opportunity to further progress in Accelerator Physics and push forward the frontier of High Energy Science </a:t>
            </a:r>
          </a:p>
        </p:txBody>
      </p:sp>
      <p:sp>
        <p:nvSpPr>
          <p:cNvPr id="5" name="Title 4"/>
          <p:cNvSpPr>
            <a:spLocks noGrp="1"/>
          </p:cNvSpPr>
          <p:nvPr>
            <p:ph type="title"/>
          </p:nvPr>
        </p:nvSpPr>
        <p:spPr/>
        <p:txBody>
          <a:bodyPr/>
          <a:lstStyle/>
          <a:p>
            <a:r>
              <a:rPr lang="en-US" sz="2400" dirty="0"/>
              <a:t>Summary (2)</a:t>
            </a:r>
          </a:p>
        </p:txBody>
      </p:sp>
    </p:spTree>
    <p:extLst>
      <p:ext uri="{BB962C8B-B14F-4D97-AF65-F5344CB8AC3E}">
        <p14:creationId xmlns:p14="http://schemas.microsoft.com/office/powerpoint/2010/main" val="262698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3</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t>Ring layout							v_74 ttbar</a:t>
            </a:r>
          </a:p>
        </p:txBody>
      </p:sp>
      <p:sp>
        <p:nvSpPr>
          <p:cNvPr id="10" name="TextBox 9">
            <a:extLst>
              <a:ext uri="{FF2B5EF4-FFF2-40B4-BE49-F238E27FC236}">
                <a16:creationId xmlns:a16="http://schemas.microsoft.com/office/drawing/2014/main" id="{A7E6688A-7B31-7234-858E-346F9C6BCF17}"/>
              </a:ext>
            </a:extLst>
          </p:cNvPr>
          <p:cNvSpPr txBox="1"/>
          <p:nvPr/>
        </p:nvSpPr>
        <p:spPr>
          <a:xfrm>
            <a:off x="479376" y="1268760"/>
            <a:ext cx="9118202" cy="1815882"/>
          </a:xfrm>
          <a:prstGeom prst="rect">
            <a:avLst/>
          </a:prstGeom>
          <a:noFill/>
        </p:spPr>
        <p:txBody>
          <a:bodyPr wrap="none" rtlCol="0">
            <a:spAutoFit/>
          </a:bodyPr>
          <a:lstStyle/>
          <a:p>
            <a:r>
              <a:rPr lang="en-US" sz="1600" dirty="0">
                <a:solidFill>
                  <a:srgbClr val="132577"/>
                </a:solidFill>
              </a:rPr>
              <a:t>V_74 optic matches the baseline layout:</a:t>
            </a:r>
          </a:p>
          <a:p>
            <a:endParaRPr lang="en-US" sz="1600" dirty="0">
              <a:solidFill>
                <a:srgbClr val="132577"/>
              </a:solidFill>
            </a:endParaRPr>
          </a:p>
          <a:p>
            <a:r>
              <a:rPr lang="en-US" sz="1600" dirty="0">
                <a:solidFill>
                  <a:srgbClr val="132577"/>
                </a:solidFill>
              </a:rPr>
              <a:t>- LSS 2032m long             as baseline</a:t>
            </a:r>
          </a:p>
          <a:p>
            <a:r>
              <a:rPr lang="en-US" sz="1600" dirty="0">
                <a:solidFill>
                  <a:srgbClr val="132577"/>
                </a:solidFill>
              </a:rPr>
              <a:t>- ARCs bending radius      as baseline</a:t>
            </a:r>
          </a:p>
          <a:p>
            <a:r>
              <a:rPr lang="en-US" sz="1600" dirty="0">
                <a:solidFill>
                  <a:srgbClr val="132577"/>
                </a:solidFill>
              </a:rPr>
              <a:t>- FF section length set to match overall ring circumference: 90658.609m (tunnel length 90657.609)</a:t>
            </a:r>
          </a:p>
          <a:p>
            <a:endParaRPr lang="en-US" sz="1600" dirty="0">
              <a:solidFill>
                <a:srgbClr val="132577"/>
              </a:solidFill>
            </a:endParaRPr>
          </a:p>
          <a:p>
            <a:r>
              <a:rPr lang="en-US" sz="1600" dirty="0">
                <a:solidFill>
                  <a:srgbClr val="132577"/>
                </a:solidFill>
              </a:rPr>
              <a:t>Specialized LSS optics (injection, collimation, RF) presently not included.</a:t>
            </a:r>
          </a:p>
        </p:txBody>
      </p:sp>
      <p:sp>
        <p:nvSpPr>
          <p:cNvPr id="3" name="TextBox 2">
            <a:extLst>
              <a:ext uri="{FF2B5EF4-FFF2-40B4-BE49-F238E27FC236}">
                <a16:creationId xmlns:a16="http://schemas.microsoft.com/office/drawing/2014/main" id="{08A024A2-F685-CDD1-51DE-AC6C578CA68B}"/>
              </a:ext>
            </a:extLst>
          </p:cNvPr>
          <p:cNvSpPr txBox="1"/>
          <p:nvPr/>
        </p:nvSpPr>
        <p:spPr>
          <a:xfrm>
            <a:off x="7642934" y="6164362"/>
            <a:ext cx="3778599" cy="307777"/>
          </a:xfrm>
          <a:prstGeom prst="rect">
            <a:avLst/>
          </a:prstGeom>
          <a:noFill/>
        </p:spPr>
        <p:txBody>
          <a:bodyPr wrap="none" rtlCol="0">
            <a:spAutoFit/>
          </a:bodyPr>
          <a:lstStyle/>
          <a:p>
            <a:r>
              <a:rPr lang="en-US" sz="1400" dirty="0">
                <a:solidFill>
                  <a:srgbClr val="C00000"/>
                </a:solidFill>
              </a:rPr>
              <a:t>*In the following ttbar case only will be shown</a:t>
            </a:r>
          </a:p>
        </p:txBody>
      </p:sp>
      <p:sp>
        <p:nvSpPr>
          <p:cNvPr id="7" name="TextBox 6">
            <a:extLst>
              <a:ext uri="{FF2B5EF4-FFF2-40B4-BE49-F238E27FC236}">
                <a16:creationId xmlns:a16="http://schemas.microsoft.com/office/drawing/2014/main" id="{FF199070-3C8C-B7E6-63CF-580F8DA8DCD0}"/>
              </a:ext>
            </a:extLst>
          </p:cNvPr>
          <p:cNvSpPr txBox="1"/>
          <p:nvPr/>
        </p:nvSpPr>
        <p:spPr>
          <a:xfrm>
            <a:off x="1091016" y="5795030"/>
            <a:ext cx="1659429" cy="369332"/>
          </a:xfrm>
          <a:prstGeom prst="rect">
            <a:avLst/>
          </a:prstGeom>
          <a:noFill/>
        </p:spPr>
        <p:txBody>
          <a:bodyPr wrap="none" rtlCol="0">
            <a:spAutoFit/>
          </a:bodyPr>
          <a:lstStyle/>
          <a:p>
            <a:r>
              <a:rPr lang="en-US" dirty="0"/>
              <a:t>30 cells/octant</a:t>
            </a:r>
          </a:p>
        </p:txBody>
      </p:sp>
      <p:pic>
        <p:nvPicPr>
          <p:cNvPr id="9" name="Picture 8">
            <a:extLst>
              <a:ext uri="{FF2B5EF4-FFF2-40B4-BE49-F238E27FC236}">
                <a16:creationId xmlns:a16="http://schemas.microsoft.com/office/drawing/2014/main" id="{12606B2A-D20C-C981-355F-F21790261EA1}"/>
              </a:ext>
            </a:extLst>
          </p:cNvPr>
          <p:cNvPicPr>
            <a:picLocks noChangeAspect="1"/>
          </p:cNvPicPr>
          <p:nvPr/>
        </p:nvPicPr>
        <p:blipFill>
          <a:blip r:embed="rId2"/>
          <a:stretch>
            <a:fillRect/>
          </a:stretch>
        </p:blipFill>
        <p:spPr>
          <a:xfrm>
            <a:off x="3935760" y="3084642"/>
            <a:ext cx="3234802" cy="2710388"/>
          </a:xfrm>
          <a:prstGeom prst="rect">
            <a:avLst/>
          </a:prstGeom>
        </p:spPr>
      </p:pic>
      <p:pic>
        <p:nvPicPr>
          <p:cNvPr id="12" name="Picture 11">
            <a:extLst>
              <a:ext uri="{FF2B5EF4-FFF2-40B4-BE49-F238E27FC236}">
                <a16:creationId xmlns:a16="http://schemas.microsoft.com/office/drawing/2014/main" id="{9607F043-0F01-3CF1-4D57-D889F6A45CE8}"/>
              </a:ext>
            </a:extLst>
          </p:cNvPr>
          <p:cNvPicPr>
            <a:picLocks noChangeAspect="1"/>
          </p:cNvPicPr>
          <p:nvPr/>
        </p:nvPicPr>
        <p:blipFill>
          <a:blip r:embed="rId3"/>
          <a:stretch>
            <a:fillRect/>
          </a:stretch>
        </p:blipFill>
        <p:spPr>
          <a:xfrm>
            <a:off x="7318587" y="3023606"/>
            <a:ext cx="3584152" cy="2919541"/>
          </a:xfrm>
          <a:prstGeom prst="rect">
            <a:avLst/>
          </a:prstGeom>
        </p:spPr>
      </p:pic>
      <p:sp>
        <p:nvSpPr>
          <p:cNvPr id="13" name="TextBox 12">
            <a:extLst>
              <a:ext uri="{FF2B5EF4-FFF2-40B4-BE49-F238E27FC236}">
                <a16:creationId xmlns:a16="http://schemas.microsoft.com/office/drawing/2014/main" id="{5FD009A1-0FD3-5281-D707-C99079CA0B0B}"/>
              </a:ext>
            </a:extLst>
          </p:cNvPr>
          <p:cNvSpPr txBox="1"/>
          <p:nvPr/>
        </p:nvSpPr>
        <p:spPr>
          <a:xfrm>
            <a:off x="4295800" y="5795030"/>
            <a:ext cx="2698175" cy="369332"/>
          </a:xfrm>
          <a:prstGeom prst="rect">
            <a:avLst/>
          </a:prstGeom>
          <a:noFill/>
        </p:spPr>
        <p:txBody>
          <a:bodyPr wrap="none" rtlCol="0">
            <a:spAutoFit/>
          </a:bodyPr>
          <a:lstStyle/>
          <a:p>
            <a:r>
              <a:rPr lang="en-US" dirty="0"/>
              <a:t>4 Long Straight Sections</a:t>
            </a:r>
          </a:p>
        </p:txBody>
      </p:sp>
      <p:sp>
        <p:nvSpPr>
          <p:cNvPr id="14" name="TextBox 13">
            <a:extLst>
              <a:ext uri="{FF2B5EF4-FFF2-40B4-BE49-F238E27FC236}">
                <a16:creationId xmlns:a16="http://schemas.microsoft.com/office/drawing/2014/main" id="{138DEA16-16A2-DA6D-B5C9-BE17E25959AB}"/>
              </a:ext>
            </a:extLst>
          </p:cNvPr>
          <p:cNvSpPr txBox="1"/>
          <p:nvPr/>
        </p:nvSpPr>
        <p:spPr>
          <a:xfrm>
            <a:off x="7831050" y="5795030"/>
            <a:ext cx="2480166" cy="369332"/>
          </a:xfrm>
          <a:prstGeom prst="rect">
            <a:avLst/>
          </a:prstGeom>
          <a:noFill/>
        </p:spPr>
        <p:txBody>
          <a:bodyPr wrap="none" rtlCol="0">
            <a:spAutoFit/>
          </a:bodyPr>
          <a:lstStyle/>
          <a:p>
            <a:r>
              <a:rPr lang="en-US" dirty="0"/>
              <a:t>4 Final Focus systems</a:t>
            </a:r>
          </a:p>
        </p:txBody>
      </p:sp>
      <p:pic>
        <p:nvPicPr>
          <p:cNvPr id="4" name="Picture 3">
            <a:extLst>
              <a:ext uri="{FF2B5EF4-FFF2-40B4-BE49-F238E27FC236}">
                <a16:creationId xmlns:a16="http://schemas.microsoft.com/office/drawing/2014/main" id="{F554EFE6-77E1-3D10-0CD2-CE7DD6A6DEE0}"/>
              </a:ext>
            </a:extLst>
          </p:cNvPr>
          <p:cNvPicPr>
            <a:picLocks noChangeAspect="1"/>
          </p:cNvPicPr>
          <p:nvPr/>
        </p:nvPicPr>
        <p:blipFill>
          <a:blip r:embed="rId4"/>
          <a:stretch>
            <a:fillRect/>
          </a:stretch>
        </p:blipFill>
        <p:spPr>
          <a:xfrm>
            <a:off x="339787" y="3068960"/>
            <a:ext cx="3415953" cy="2812504"/>
          </a:xfrm>
          <a:prstGeom prst="rect">
            <a:avLst/>
          </a:prstGeom>
        </p:spPr>
      </p:pic>
    </p:spTree>
    <p:extLst>
      <p:ext uri="{BB962C8B-B14F-4D97-AF65-F5344CB8AC3E}">
        <p14:creationId xmlns:p14="http://schemas.microsoft.com/office/powerpoint/2010/main" val="4022834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latin typeface="Arial"/>
                <a:cs typeface="Arial"/>
              </a:rPr>
              <a:t>HFD_51/44 Z mode</a:t>
            </a:r>
          </a:p>
        </p:txBody>
      </p:sp>
      <p:sp>
        <p:nvSpPr>
          <p:cNvPr id="14" name="TextBox 13">
            <a:extLst>
              <a:ext uri="{FF2B5EF4-FFF2-40B4-BE49-F238E27FC236}">
                <a16:creationId xmlns:a16="http://schemas.microsoft.com/office/drawing/2014/main" id="{B10BFE2D-F1BC-2017-B037-0718964A4E2F}"/>
              </a:ext>
            </a:extLst>
          </p:cNvPr>
          <p:cNvSpPr txBox="1"/>
          <p:nvPr/>
        </p:nvSpPr>
        <p:spPr>
          <a:xfrm>
            <a:off x="6179162" y="1834946"/>
            <a:ext cx="5888217" cy="3970318"/>
          </a:xfrm>
          <a:prstGeom prst="rect">
            <a:avLst/>
          </a:prstGeom>
          <a:noFill/>
        </p:spPr>
        <p:txBody>
          <a:bodyPr wrap="square" lIns="91440" tIns="45720" rIns="91440" bIns="45720" rtlCol="0" anchor="t">
            <a:spAutoFit/>
          </a:bodyPr>
          <a:lstStyle/>
          <a:p>
            <a:r>
              <a:rPr lang="en-US" dirty="0"/>
              <a:t>Given the additional degree of freedom from</a:t>
            </a:r>
          </a:p>
          <a:p>
            <a:r>
              <a:rPr lang="en-US" dirty="0"/>
              <a:t>the 2 additional sexts families, good tunes working points do exist almost continuously.</a:t>
            </a:r>
          </a:p>
          <a:p>
            <a:endParaRPr lang="en-US" dirty="0"/>
          </a:p>
          <a:p>
            <a:r>
              <a:rPr lang="en-US" dirty="0"/>
              <a:t>HFD_51/44 delivers:</a:t>
            </a:r>
          </a:p>
          <a:p>
            <a:r>
              <a:rPr lang="en-US" dirty="0"/>
              <a:t>     Ex = 0.70nm      </a:t>
            </a:r>
            <a:r>
              <a:rPr lang="en-US" dirty="0" err="1"/>
              <a:t>Alphac</a:t>
            </a:r>
            <a:r>
              <a:rPr lang="en-US" dirty="0"/>
              <a:t> =3.30e-5   </a:t>
            </a:r>
          </a:p>
          <a:p>
            <a:r>
              <a:rPr lang="en-US" dirty="0"/>
              <a:t>    (Ex = 0.69nm      </a:t>
            </a:r>
            <a:r>
              <a:rPr lang="en-US" dirty="0" err="1"/>
              <a:t>Alphac</a:t>
            </a:r>
            <a:r>
              <a:rPr lang="en-US" dirty="0"/>
              <a:t> =2.94e-5 for full ring)</a:t>
            </a:r>
          </a:p>
          <a:p>
            <a:endParaRPr lang="en-US" dirty="0"/>
          </a:p>
          <a:p>
            <a:r>
              <a:rPr lang="en-US" dirty="0"/>
              <a:t>Muy has been chosen as best compromise between</a:t>
            </a:r>
          </a:p>
          <a:p>
            <a:r>
              <a:rPr lang="en-US" dirty="0" err="1"/>
              <a:t>chromaticities</a:t>
            </a:r>
            <a:r>
              <a:rPr lang="en-US" dirty="0"/>
              <a:t>, </a:t>
            </a:r>
            <a:r>
              <a:rPr lang="en-US" dirty="0" err="1"/>
              <a:t>detunings</a:t>
            </a:r>
            <a:r>
              <a:rPr lang="en-US" dirty="0"/>
              <a:t> and </a:t>
            </a:r>
            <a:r>
              <a:rPr lang="en-US" dirty="0" err="1"/>
              <a:t>sensitivitiy</a:t>
            </a:r>
            <a:r>
              <a:rPr lang="en-US" dirty="0"/>
              <a:t> to collective effects.</a:t>
            </a:r>
          </a:p>
          <a:p>
            <a:endParaRPr lang="en-US" dirty="0"/>
          </a:p>
          <a:p>
            <a:r>
              <a:rPr lang="en-US" dirty="0"/>
              <a:t>Peak betas are very similar to the HFD100/74 </a:t>
            </a:r>
          </a:p>
          <a:p>
            <a:r>
              <a:rPr lang="en-US" dirty="0"/>
              <a:t>(Long9090 FODO has twice larger betas </a:t>
            </a:r>
            <a:r>
              <a:rPr lang="en-US" dirty="0" err="1"/>
              <a:t>wrt</a:t>
            </a:r>
            <a:r>
              <a:rPr lang="en-US" dirty="0"/>
              <a:t> Short9090)</a:t>
            </a:r>
          </a:p>
        </p:txBody>
      </p:sp>
      <p:sp>
        <p:nvSpPr>
          <p:cNvPr id="3" name="TextBox 2">
            <a:extLst>
              <a:ext uri="{FF2B5EF4-FFF2-40B4-BE49-F238E27FC236}">
                <a16:creationId xmlns:a16="http://schemas.microsoft.com/office/drawing/2014/main" id="{E8B1FE88-8312-2CDE-28D4-417145892038}"/>
              </a:ext>
            </a:extLst>
          </p:cNvPr>
          <p:cNvSpPr txBox="1"/>
          <p:nvPr/>
        </p:nvSpPr>
        <p:spPr>
          <a:xfrm>
            <a:off x="4079776" y="2348880"/>
            <a:ext cx="1368152" cy="369332"/>
          </a:xfrm>
          <a:prstGeom prst="rect">
            <a:avLst/>
          </a:prstGeom>
          <a:noFill/>
        </p:spPr>
        <p:txBody>
          <a:bodyPr wrap="square" rtlCol="0">
            <a:spAutoFit/>
          </a:bodyPr>
          <a:lstStyle/>
          <a:p>
            <a:r>
              <a:rPr lang="en-US" b="1" dirty="0"/>
              <a:t>HFD100/74</a:t>
            </a:r>
          </a:p>
        </p:txBody>
      </p:sp>
      <p:pic>
        <p:nvPicPr>
          <p:cNvPr id="4" name="Picture 3">
            <a:extLst>
              <a:ext uri="{FF2B5EF4-FFF2-40B4-BE49-F238E27FC236}">
                <a16:creationId xmlns:a16="http://schemas.microsoft.com/office/drawing/2014/main" id="{AA58857B-3664-84E2-8473-99C67B751832}"/>
              </a:ext>
            </a:extLst>
          </p:cNvPr>
          <p:cNvPicPr>
            <a:picLocks noChangeAspect="1"/>
          </p:cNvPicPr>
          <p:nvPr/>
        </p:nvPicPr>
        <p:blipFill>
          <a:blip r:embed="rId3"/>
          <a:stretch>
            <a:fillRect/>
          </a:stretch>
        </p:blipFill>
        <p:spPr>
          <a:xfrm>
            <a:off x="55184" y="1330298"/>
            <a:ext cx="6039693" cy="4972744"/>
          </a:xfrm>
          <a:prstGeom prst="rect">
            <a:avLst/>
          </a:prstGeom>
        </p:spPr>
      </p:pic>
      <p:sp>
        <p:nvSpPr>
          <p:cNvPr id="6" name="TextBox 5">
            <a:extLst>
              <a:ext uri="{FF2B5EF4-FFF2-40B4-BE49-F238E27FC236}">
                <a16:creationId xmlns:a16="http://schemas.microsoft.com/office/drawing/2014/main" id="{C4C9BFD4-37AD-6B6B-CAC6-37D593A9E436}"/>
              </a:ext>
            </a:extLst>
          </p:cNvPr>
          <p:cNvSpPr txBox="1"/>
          <p:nvPr/>
        </p:nvSpPr>
        <p:spPr>
          <a:xfrm>
            <a:off x="4198918" y="2537416"/>
            <a:ext cx="1368152" cy="369332"/>
          </a:xfrm>
          <a:prstGeom prst="rect">
            <a:avLst/>
          </a:prstGeom>
          <a:noFill/>
        </p:spPr>
        <p:txBody>
          <a:bodyPr wrap="square" rtlCol="0">
            <a:spAutoFit/>
          </a:bodyPr>
          <a:lstStyle/>
          <a:p>
            <a:r>
              <a:rPr lang="en-US" b="1" dirty="0"/>
              <a:t>HFD51/44</a:t>
            </a:r>
          </a:p>
        </p:txBody>
      </p:sp>
    </p:spTree>
    <p:extLst>
      <p:ext uri="{BB962C8B-B14F-4D97-AF65-F5344CB8AC3E}">
        <p14:creationId xmlns:p14="http://schemas.microsoft.com/office/powerpoint/2010/main" val="985502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F4D00D-2D76-7211-4990-4E2127EABA37}"/>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49228CBA-123C-DA8B-407D-87654FD6B6E1}"/>
              </a:ext>
            </a:extLst>
          </p:cNvPr>
          <p:cNvPicPr>
            <a:picLocks noChangeAspect="1"/>
          </p:cNvPicPr>
          <p:nvPr/>
        </p:nvPicPr>
        <p:blipFill>
          <a:blip r:embed="rId3"/>
          <a:stretch>
            <a:fillRect/>
          </a:stretch>
        </p:blipFill>
        <p:spPr>
          <a:xfrm>
            <a:off x="116764" y="1361840"/>
            <a:ext cx="5982535" cy="4915586"/>
          </a:xfrm>
          <a:prstGeom prst="rect">
            <a:avLst/>
          </a:prstGeom>
        </p:spPr>
      </p:pic>
      <p:sp>
        <p:nvSpPr>
          <p:cNvPr id="2" name="Slide Number Placeholder 1">
            <a:extLst>
              <a:ext uri="{FF2B5EF4-FFF2-40B4-BE49-F238E27FC236}">
                <a16:creationId xmlns:a16="http://schemas.microsoft.com/office/drawing/2014/main" id="{239725E6-CA98-69EA-986E-74A8064E0046}"/>
              </a:ext>
            </a:extLst>
          </p:cNvPr>
          <p:cNvSpPr>
            <a:spLocks noGrp="1"/>
          </p:cNvSpPr>
          <p:nvPr>
            <p:ph type="sldNum" sz="quarter" idx="11"/>
          </p:nvPr>
        </p:nvSpPr>
        <p:spPr/>
        <p:txBody>
          <a:bodyPr/>
          <a:lstStyle/>
          <a:p>
            <a:fld id="{5BD36294-2849-48A8-8531-5354CF3095D2}" type="slidenum">
              <a:rPr lang="en-US" smtClean="0"/>
              <a:pPr/>
              <a:t>5</a:t>
            </a:fld>
            <a:endParaRPr lang="en-US" dirty="0"/>
          </a:p>
        </p:txBody>
      </p:sp>
      <p:sp>
        <p:nvSpPr>
          <p:cNvPr id="5" name="Title 4">
            <a:extLst>
              <a:ext uri="{FF2B5EF4-FFF2-40B4-BE49-F238E27FC236}">
                <a16:creationId xmlns:a16="http://schemas.microsoft.com/office/drawing/2014/main" id="{9F92EC9E-24AC-30EB-FE1F-205391333B2F}"/>
              </a:ext>
            </a:extLst>
          </p:cNvPr>
          <p:cNvSpPr>
            <a:spLocks noGrp="1"/>
          </p:cNvSpPr>
          <p:nvPr>
            <p:ph type="title"/>
          </p:nvPr>
        </p:nvSpPr>
        <p:spPr>
          <a:xfrm>
            <a:off x="602429" y="332656"/>
            <a:ext cx="10804760" cy="549468"/>
          </a:xfrm>
        </p:spPr>
        <p:txBody>
          <a:bodyPr/>
          <a:lstStyle/>
          <a:p>
            <a:r>
              <a:rPr lang="en-US" dirty="0">
                <a:latin typeface="Arial"/>
                <a:cs typeface="Arial"/>
              </a:rPr>
              <a:t>HFD_100/74	</a:t>
            </a:r>
            <a:r>
              <a:rPr lang="en-US" dirty="0" err="1">
                <a:latin typeface="Arial"/>
                <a:cs typeface="Arial"/>
              </a:rPr>
              <a:t>tt</a:t>
            </a:r>
            <a:r>
              <a:rPr lang="en-US" dirty="0">
                <a:latin typeface="Arial"/>
                <a:cs typeface="Arial"/>
              </a:rPr>
              <a:t> mode</a:t>
            </a:r>
          </a:p>
        </p:txBody>
      </p:sp>
      <p:sp>
        <p:nvSpPr>
          <p:cNvPr id="14" name="TextBox 13">
            <a:extLst>
              <a:ext uri="{FF2B5EF4-FFF2-40B4-BE49-F238E27FC236}">
                <a16:creationId xmlns:a16="http://schemas.microsoft.com/office/drawing/2014/main" id="{D9C36D20-D7E9-FC03-298D-9E9B450E4A74}"/>
              </a:ext>
            </a:extLst>
          </p:cNvPr>
          <p:cNvSpPr txBox="1"/>
          <p:nvPr/>
        </p:nvSpPr>
        <p:spPr>
          <a:xfrm>
            <a:off x="6179162" y="1834946"/>
            <a:ext cx="5888217" cy="3970318"/>
          </a:xfrm>
          <a:prstGeom prst="rect">
            <a:avLst/>
          </a:prstGeom>
          <a:noFill/>
        </p:spPr>
        <p:txBody>
          <a:bodyPr wrap="square" lIns="91440" tIns="45720" rIns="91440" bIns="45720" rtlCol="0" anchor="t">
            <a:spAutoFit/>
          </a:bodyPr>
          <a:lstStyle/>
          <a:p>
            <a:r>
              <a:rPr lang="en-US" dirty="0"/>
              <a:t>Given the additional degree of freedom from</a:t>
            </a:r>
          </a:p>
          <a:p>
            <a:r>
              <a:rPr lang="en-US" dirty="0"/>
              <a:t>the 2 additional sexts families, good tunes working points do exist almost continuously.</a:t>
            </a:r>
          </a:p>
          <a:p>
            <a:endParaRPr lang="en-US" dirty="0"/>
          </a:p>
          <a:p>
            <a:r>
              <a:rPr lang="en-US" dirty="0"/>
              <a:t>HFD_51/44 delivers:</a:t>
            </a:r>
          </a:p>
          <a:p>
            <a:r>
              <a:rPr lang="en-US" dirty="0"/>
              <a:t>     Ex = 0.70nm      </a:t>
            </a:r>
            <a:r>
              <a:rPr lang="en-US" dirty="0" err="1"/>
              <a:t>Alphac</a:t>
            </a:r>
            <a:r>
              <a:rPr lang="en-US" dirty="0"/>
              <a:t> =3.30e-5   </a:t>
            </a:r>
          </a:p>
          <a:p>
            <a:r>
              <a:rPr lang="en-US" dirty="0"/>
              <a:t>    (Ex = 0.69nm      </a:t>
            </a:r>
            <a:r>
              <a:rPr lang="en-US" dirty="0" err="1"/>
              <a:t>Alphac</a:t>
            </a:r>
            <a:r>
              <a:rPr lang="en-US" dirty="0"/>
              <a:t> =2.94e-5 for full ring)</a:t>
            </a:r>
          </a:p>
          <a:p>
            <a:endParaRPr lang="en-US" dirty="0"/>
          </a:p>
          <a:p>
            <a:r>
              <a:rPr lang="en-US" dirty="0"/>
              <a:t>Muy has been chosen as best compromise between</a:t>
            </a:r>
          </a:p>
          <a:p>
            <a:r>
              <a:rPr lang="en-US" dirty="0" err="1"/>
              <a:t>chromaticities</a:t>
            </a:r>
            <a:r>
              <a:rPr lang="en-US" dirty="0"/>
              <a:t>, </a:t>
            </a:r>
            <a:r>
              <a:rPr lang="en-US" dirty="0" err="1"/>
              <a:t>detunings</a:t>
            </a:r>
            <a:r>
              <a:rPr lang="en-US" dirty="0"/>
              <a:t> and </a:t>
            </a:r>
            <a:r>
              <a:rPr lang="en-US" dirty="0" err="1"/>
              <a:t>sensitivitiy</a:t>
            </a:r>
            <a:r>
              <a:rPr lang="en-US" dirty="0"/>
              <a:t> to collective effects.</a:t>
            </a:r>
          </a:p>
          <a:p>
            <a:endParaRPr lang="en-US" dirty="0"/>
          </a:p>
          <a:p>
            <a:r>
              <a:rPr lang="en-US" dirty="0"/>
              <a:t>Peak betas are very similar to the HFD100/74 </a:t>
            </a:r>
          </a:p>
          <a:p>
            <a:r>
              <a:rPr lang="en-US" dirty="0"/>
              <a:t>(Long9090 FODO has twice larger betas </a:t>
            </a:r>
            <a:r>
              <a:rPr lang="en-US" dirty="0" err="1"/>
              <a:t>wrt</a:t>
            </a:r>
            <a:r>
              <a:rPr lang="en-US" dirty="0"/>
              <a:t> Short9090)</a:t>
            </a:r>
          </a:p>
        </p:txBody>
      </p:sp>
      <p:sp>
        <p:nvSpPr>
          <p:cNvPr id="3" name="TextBox 2">
            <a:extLst>
              <a:ext uri="{FF2B5EF4-FFF2-40B4-BE49-F238E27FC236}">
                <a16:creationId xmlns:a16="http://schemas.microsoft.com/office/drawing/2014/main" id="{FA3E4B31-5A85-B762-C82E-107202F3EE47}"/>
              </a:ext>
            </a:extLst>
          </p:cNvPr>
          <p:cNvSpPr txBox="1"/>
          <p:nvPr/>
        </p:nvSpPr>
        <p:spPr>
          <a:xfrm>
            <a:off x="4079776" y="2553127"/>
            <a:ext cx="1368152" cy="369332"/>
          </a:xfrm>
          <a:prstGeom prst="rect">
            <a:avLst/>
          </a:prstGeom>
          <a:noFill/>
        </p:spPr>
        <p:txBody>
          <a:bodyPr wrap="square" rtlCol="0">
            <a:spAutoFit/>
          </a:bodyPr>
          <a:lstStyle/>
          <a:p>
            <a:r>
              <a:rPr lang="en-US" b="1" dirty="0"/>
              <a:t>HFD100/74</a:t>
            </a:r>
          </a:p>
        </p:txBody>
      </p:sp>
    </p:spTree>
    <p:extLst>
      <p:ext uri="{BB962C8B-B14F-4D97-AF65-F5344CB8AC3E}">
        <p14:creationId xmlns:p14="http://schemas.microsoft.com/office/powerpoint/2010/main" val="3783651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6</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latin typeface="Arial"/>
                <a:cs typeface="Arial"/>
              </a:rPr>
              <a:t>Local Chromatic Compensation FF asymmetric layout            ttbar optics</a:t>
            </a:r>
            <a:endParaRPr lang="en-US" dirty="0"/>
          </a:p>
        </p:txBody>
      </p:sp>
      <p:sp>
        <p:nvSpPr>
          <p:cNvPr id="6" name="TextBox 5">
            <a:extLst>
              <a:ext uri="{FF2B5EF4-FFF2-40B4-BE49-F238E27FC236}">
                <a16:creationId xmlns:a16="http://schemas.microsoft.com/office/drawing/2014/main" id="{8512678F-DC05-8933-F5FF-EF25C68D3C40}"/>
              </a:ext>
            </a:extLst>
          </p:cNvPr>
          <p:cNvSpPr txBox="1"/>
          <p:nvPr/>
        </p:nvSpPr>
        <p:spPr>
          <a:xfrm>
            <a:off x="5447928" y="1988840"/>
            <a:ext cx="6040763" cy="3139321"/>
          </a:xfrm>
          <a:prstGeom prst="rect">
            <a:avLst/>
          </a:prstGeom>
          <a:noFill/>
        </p:spPr>
        <p:txBody>
          <a:bodyPr wrap="square" rtlCol="0">
            <a:spAutoFit/>
          </a:bodyPr>
          <a:lstStyle/>
          <a:p>
            <a:r>
              <a:rPr lang="en-US" dirty="0">
                <a:solidFill>
                  <a:srgbClr val="132577"/>
                </a:solidFill>
              </a:rPr>
              <a:t>The FF geometry is adjusted in order to recover entirely</a:t>
            </a:r>
          </a:p>
          <a:p>
            <a:r>
              <a:rPr lang="en-US" dirty="0">
                <a:solidFill>
                  <a:srgbClr val="132577"/>
                </a:solidFill>
              </a:rPr>
              <a:t>the beams separation. Dipoles ARCs modification is not necessary.</a:t>
            </a:r>
          </a:p>
          <a:p>
            <a:r>
              <a:rPr lang="en-US" dirty="0">
                <a:solidFill>
                  <a:srgbClr val="132577"/>
                </a:solidFill>
              </a:rPr>
              <a:t>Beams start to split @300m and are back @2300m</a:t>
            </a:r>
          </a:p>
          <a:p>
            <a:r>
              <a:rPr lang="en-US" dirty="0">
                <a:solidFill>
                  <a:srgbClr val="132577"/>
                </a:solidFill>
              </a:rPr>
              <a:t>(Present separation in the ARCs is set to 40cm)</a:t>
            </a:r>
          </a:p>
          <a:p>
            <a:r>
              <a:rPr lang="en-US" dirty="0" err="1">
                <a:solidFill>
                  <a:srgbClr val="132577"/>
                </a:solidFill>
              </a:rPr>
              <a:t>CCsX_Left</a:t>
            </a:r>
            <a:r>
              <a:rPr lang="en-US" dirty="0">
                <a:solidFill>
                  <a:srgbClr val="132577"/>
                </a:solidFill>
              </a:rPr>
              <a:t>   section is short and has “strong bends”</a:t>
            </a:r>
          </a:p>
          <a:p>
            <a:r>
              <a:rPr lang="en-US" dirty="0" err="1">
                <a:solidFill>
                  <a:srgbClr val="132577"/>
                </a:solidFill>
              </a:rPr>
              <a:t>CCsY_Left</a:t>
            </a:r>
            <a:r>
              <a:rPr lang="en-US" dirty="0">
                <a:solidFill>
                  <a:srgbClr val="132577"/>
                </a:solidFill>
              </a:rPr>
              <a:t>   section is long and has “weak bend”</a:t>
            </a:r>
          </a:p>
          <a:p>
            <a:r>
              <a:rPr lang="en-US" dirty="0" err="1">
                <a:solidFill>
                  <a:srgbClr val="132577"/>
                </a:solidFill>
              </a:rPr>
              <a:t>CCsY_Right</a:t>
            </a:r>
            <a:r>
              <a:rPr lang="en-US" dirty="0">
                <a:solidFill>
                  <a:srgbClr val="132577"/>
                </a:solidFill>
              </a:rPr>
              <a:t> section is short and has “strong bends”</a:t>
            </a:r>
          </a:p>
          <a:p>
            <a:r>
              <a:rPr lang="en-US" dirty="0" err="1">
                <a:solidFill>
                  <a:srgbClr val="132577"/>
                </a:solidFill>
              </a:rPr>
              <a:t>CCsX_Right</a:t>
            </a:r>
            <a:r>
              <a:rPr lang="en-US" dirty="0">
                <a:solidFill>
                  <a:srgbClr val="132577"/>
                </a:solidFill>
              </a:rPr>
              <a:t> section is long and has “weak bend”</a:t>
            </a:r>
          </a:p>
          <a:p>
            <a:endParaRPr lang="en-US" dirty="0">
              <a:solidFill>
                <a:srgbClr val="132577"/>
              </a:solidFill>
            </a:endParaRPr>
          </a:p>
          <a:p>
            <a:r>
              <a:rPr lang="en-US" dirty="0">
                <a:solidFill>
                  <a:srgbClr val="132577"/>
                </a:solidFill>
              </a:rPr>
              <a:t>Details in next slides</a:t>
            </a:r>
          </a:p>
        </p:txBody>
      </p:sp>
      <p:pic>
        <p:nvPicPr>
          <p:cNvPr id="4" name="Picture 3">
            <a:extLst>
              <a:ext uri="{FF2B5EF4-FFF2-40B4-BE49-F238E27FC236}">
                <a16:creationId xmlns:a16="http://schemas.microsoft.com/office/drawing/2014/main" id="{3EBEA3C8-FF79-D492-110F-342BDE3A3EBB}"/>
              </a:ext>
            </a:extLst>
          </p:cNvPr>
          <p:cNvPicPr>
            <a:picLocks noChangeAspect="1"/>
          </p:cNvPicPr>
          <p:nvPr/>
        </p:nvPicPr>
        <p:blipFill>
          <a:blip r:embed="rId2"/>
          <a:stretch>
            <a:fillRect/>
          </a:stretch>
        </p:blipFill>
        <p:spPr>
          <a:xfrm>
            <a:off x="407368" y="1590312"/>
            <a:ext cx="4915586" cy="4067743"/>
          </a:xfrm>
          <a:prstGeom prst="rect">
            <a:avLst/>
          </a:prstGeom>
        </p:spPr>
      </p:pic>
      <p:cxnSp>
        <p:nvCxnSpPr>
          <p:cNvPr id="9" name="Straight Arrow Connector 8">
            <a:extLst>
              <a:ext uri="{FF2B5EF4-FFF2-40B4-BE49-F238E27FC236}">
                <a16:creationId xmlns:a16="http://schemas.microsoft.com/office/drawing/2014/main" id="{01298BDC-8986-1FB7-E327-E220DC2EA5A1}"/>
              </a:ext>
            </a:extLst>
          </p:cNvPr>
          <p:cNvCxnSpPr/>
          <p:nvPr/>
        </p:nvCxnSpPr>
        <p:spPr>
          <a:xfrm flipH="1">
            <a:off x="1487488" y="2996952"/>
            <a:ext cx="3960440" cy="216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60301BF-3A09-5F94-3728-D57AEA41F4C2}"/>
              </a:ext>
            </a:extLst>
          </p:cNvPr>
          <p:cNvCxnSpPr/>
          <p:nvPr/>
        </p:nvCxnSpPr>
        <p:spPr>
          <a:xfrm flipH="1">
            <a:off x="4079776" y="2996952"/>
            <a:ext cx="1368152" cy="21312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612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7</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latin typeface="Arial"/>
                <a:cs typeface="Arial"/>
              </a:rPr>
              <a:t>Left Final Focus                                                                           ttbar optics</a:t>
            </a:r>
            <a:endParaRPr lang="en-US" dirty="0"/>
          </a:p>
        </p:txBody>
      </p:sp>
      <p:sp>
        <p:nvSpPr>
          <p:cNvPr id="6" name="TextBox 5">
            <a:extLst>
              <a:ext uri="{FF2B5EF4-FFF2-40B4-BE49-F238E27FC236}">
                <a16:creationId xmlns:a16="http://schemas.microsoft.com/office/drawing/2014/main" id="{8512678F-DC05-8933-F5FF-EF25C68D3C40}"/>
              </a:ext>
            </a:extLst>
          </p:cNvPr>
          <p:cNvSpPr txBox="1"/>
          <p:nvPr/>
        </p:nvSpPr>
        <p:spPr>
          <a:xfrm>
            <a:off x="5366426" y="2204864"/>
            <a:ext cx="6040763" cy="397031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dirty="0">
                <a:solidFill>
                  <a:srgbClr val="132577"/>
                </a:solidFill>
              </a:rPr>
              <a:t>Last 3 dipoles EC~130KeV</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optics has the largest dispersion (so far) for a given bend angle in the –I, presently </a:t>
            </a:r>
            <a:r>
              <a:rPr lang="en-US" dirty="0">
                <a:solidFill>
                  <a:srgbClr val="132577"/>
                </a:solidFill>
                <a:hlinkClick r:id="rId2"/>
              </a:rPr>
              <a:t>Dx=0.303m@SDs</a:t>
            </a:r>
            <a:endParaRPr lang="en-US" dirty="0">
              <a:solidFill>
                <a:srgbClr val="132577"/>
              </a:solidFill>
            </a:endParaRPr>
          </a:p>
          <a:p>
            <a:pPr marL="285750" indent="-285750">
              <a:buFont typeface="Arial" panose="020B0604020202020204" pitchFamily="34" charset="0"/>
              <a:buChar char="•"/>
            </a:pPr>
            <a:r>
              <a:rPr lang="en-US" dirty="0">
                <a:solidFill>
                  <a:srgbClr val="132577"/>
                </a:solidFill>
              </a:rPr>
              <a:t>“Standard” non-linear optimization is performed as usual</a:t>
            </a:r>
          </a:p>
          <a:p>
            <a:pPr marL="285750" indent="-285750">
              <a:buFont typeface="Arial" panose="020B0604020202020204" pitchFamily="34" charset="0"/>
              <a:buChar char="•"/>
            </a:pPr>
            <a:r>
              <a:rPr lang="en-US" dirty="0" err="1">
                <a:solidFill>
                  <a:srgbClr val="132577"/>
                </a:solidFill>
              </a:rPr>
              <a:t>Betas&amp;Alfas</a:t>
            </a:r>
            <a:r>
              <a:rPr lang="en-US" dirty="0">
                <a:solidFill>
                  <a:srgbClr val="132577"/>
                </a:solidFill>
              </a:rPr>
              <a:t> at IP-phase </a:t>
            </a:r>
            <a:r>
              <a:rPr lang="en-US" dirty="0" err="1">
                <a:solidFill>
                  <a:srgbClr val="132577"/>
                </a:solidFill>
              </a:rPr>
              <a:t>sextupoles</a:t>
            </a:r>
            <a:r>
              <a:rPr lang="en-US" dirty="0">
                <a:solidFill>
                  <a:srgbClr val="132577"/>
                </a:solidFill>
              </a:rPr>
              <a:t> are optimized to reduce the DA reduction from Crab </a:t>
            </a:r>
            <a:r>
              <a:rPr lang="en-US" dirty="0" err="1">
                <a:solidFill>
                  <a:srgbClr val="132577"/>
                </a:solidFill>
              </a:rPr>
              <a:t>sextupoles</a:t>
            </a:r>
            <a:endParaRPr lang="en-US" dirty="0">
              <a:solidFill>
                <a:srgbClr val="132577"/>
              </a:solidFill>
            </a:endParaRP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/X_L/R lengths and ratio between their total bend angles are optimized to have maximum dispersion on </a:t>
            </a:r>
            <a:r>
              <a:rPr lang="en-US" dirty="0" err="1">
                <a:solidFill>
                  <a:srgbClr val="132577"/>
                </a:solidFill>
              </a:rPr>
              <a:t>CCsY_Left</a:t>
            </a:r>
            <a:r>
              <a:rPr lang="en-US" dirty="0">
                <a:solidFill>
                  <a:srgbClr val="132577"/>
                </a:solidFill>
              </a:rPr>
              <a:t> and minimum overall emittance growth and radiation</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a:t>
            </a:r>
            <a:r>
              <a:rPr lang="en-US" dirty="0" err="1">
                <a:solidFill>
                  <a:srgbClr val="132577"/>
                </a:solidFill>
              </a:rPr>
              <a:t>sextupoles</a:t>
            </a:r>
            <a:r>
              <a:rPr lang="en-US" dirty="0">
                <a:solidFill>
                  <a:srgbClr val="132577"/>
                </a:solidFill>
              </a:rPr>
              <a:t> (0.6m long) are very weak Ks_madx~0.7 @ttbar, Ks~0.9 @Z. In fact ARCs </a:t>
            </a:r>
            <a:r>
              <a:rPr lang="en-US" dirty="0" err="1">
                <a:solidFill>
                  <a:srgbClr val="132577"/>
                </a:solidFill>
              </a:rPr>
              <a:t>sextupoles</a:t>
            </a:r>
            <a:r>
              <a:rPr lang="en-US" dirty="0">
                <a:solidFill>
                  <a:srgbClr val="132577"/>
                </a:solidFill>
              </a:rPr>
              <a:t> can be used in the FF as well</a:t>
            </a:r>
          </a:p>
        </p:txBody>
      </p:sp>
      <p:pic>
        <p:nvPicPr>
          <p:cNvPr id="7" name="Picture 6">
            <a:extLst>
              <a:ext uri="{FF2B5EF4-FFF2-40B4-BE49-F238E27FC236}">
                <a16:creationId xmlns:a16="http://schemas.microsoft.com/office/drawing/2014/main" id="{DA9062AC-E9D6-86FF-DE72-15CBDD3F107A}"/>
              </a:ext>
            </a:extLst>
          </p:cNvPr>
          <p:cNvPicPr>
            <a:picLocks noChangeAspect="1"/>
          </p:cNvPicPr>
          <p:nvPr/>
        </p:nvPicPr>
        <p:blipFill>
          <a:blip r:embed="rId3"/>
          <a:stretch>
            <a:fillRect/>
          </a:stretch>
        </p:blipFill>
        <p:spPr>
          <a:xfrm>
            <a:off x="263352" y="1499918"/>
            <a:ext cx="4906060" cy="3858163"/>
          </a:xfrm>
          <a:prstGeom prst="rect">
            <a:avLst/>
          </a:prstGeom>
        </p:spPr>
      </p:pic>
      <p:cxnSp>
        <p:nvCxnSpPr>
          <p:cNvPr id="10" name="Straight Arrow Connector 9">
            <a:extLst>
              <a:ext uri="{FF2B5EF4-FFF2-40B4-BE49-F238E27FC236}">
                <a16:creationId xmlns:a16="http://schemas.microsoft.com/office/drawing/2014/main" id="{3D3D095B-6B03-1324-4466-F8A45DF13910}"/>
              </a:ext>
            </a:extLst>
          </p:cNvPr>
          <p:cNvCxnSpPr>
            <a:cxnSpLocks/>
          </p:cNvCxnSpPr>
          <p:nvPr/>
        </p:nvCxnSpPr>
        <p:spPr>
          <a:xfrm flipH="1" flipV="1">
            <a:off x="1343472" y="1844824"/>
            <a:ext cx="4032448"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D12E5B6-EE7A-D089-C878-A8F85E0DEA8B}"/>
              </a:ext>
            </a:extLst>
          </p:cNvPr>
          <p:cNvSpPr/>
          <p:nvPr/>
        </p:nvSpPr>
        <p:spPr>
          <a:xfrm>
            <a:off x="1847528" y="2891991"/>
            <a:ext cx="1080120" cy="465001"/>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4597A38B-A760-C3C8-A2FF-0CFEEF888BDF}"/>
              </a:ext>
            </a:extLst>
          </p:cNvPr>
          <p:cNvCxnSpPr>
            <a:cxnSpLocks/>
          </p:cNvCxnSpPr>
          <p:nvPr/>
        </p:nvCxnSpPr>
        <p:spPr>
          <a:xfrm flipH="1">
            <a:off x="2999656" y="2675967"/>
            <a:ext cx="2304256" cy="392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EA2B016-D952-4428-A9BD-655A06C0C3A9}"/>
              </a:ext>
            </a:extLst>
          </p:cNvPr>
          <p:cNvCxnSpPr/>
          <p:nvPr/>
        </p:nvCxnSpPr>
        <p:spPr>
          <a:xfrm flipH="1">
            <a:off x="3359696" y="3789040"/>
            <a:ext cx="2016224" cy="1080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16ED005-D29D-4FB8-7DB5-133246F86214}"/>
              </a:ext>
            </a:extLst>
          </p:cNvPr>
          <p:cNvCxnSpPr/>
          <p:nvPr/>
        </p:nvCxnSpPr>
        <p:spPr>
          <a:xfrm flipH="1" flipV="1">
            <a:off x="983432" y="1844824"/>
            <a:ext cx="4382994"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111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F10A5A-60CC-9BE4-A9E9-83EC626F3B7D}"/>
              </a:ext>
            </a:extLst>
          </p:cNvPr>
          <p:cNvPicPr>
            <a:picLocks noChangeAspect="1"/>
          </p:cNvPicPr>
          <p:nvPr/>
        </p:nvPicPr>
        <p:blipFill>
          <a:blip r:embed="rId2"/>
          <a:stretch>
            <a:fillRect/>
          </a:stretch>
        </p:blipFill>
        <p:spPr>
          <a:xfrm>
            <a:off x="407368" y="1861300"/>
            <a:ext cx="5125165" cy="3991532"/>
          </a:xfrm>
          <a:prstGeom prst="rect">
            <a:avLst/>
          </a:prstGeom>
        </p:spPr>
      </p:pic>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8</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latin typeface="Arial"/>
                <a:cs typeface="Arial"/>
              </a:rPr>
              <a:t>Right Final Focus                                                              v_67 ttbar optics</a:t>
            </a:r>
            <a:endParaRPr lang="en-US" dirty="0"/>
          </a:p>
        </p:txBody>
      </p:sp>
      <p:sp>
        <p:nvSpPr>
          <p:cNvPr id="6" name="TextBox 5">
            <a:extLst>
              <a:ext uri="{FF2B5EF4-FFF2-40B4-BE49-F238E27FC236}">
                <a16:creationId xmlns:a16="http://schemas.microsoft.com/office/drawing/2014/main" id="{8512678F-DC05-8933-F5FF-EF25C68D3C40}"/>
              </a:ext>
            </a:extLst>
          </p:cNvPr>
          <p:cNvSpPr txBox="1"/>
          <p:nvPr/>
        </p:nvSpPr>
        <p:spPr>
          <a:xfrm>
            <a:off x="5375920" y="1772816"/>
            <a:ext cx="6408712" cy="397031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dirty="0">
                <a:solidFill>
                  <a:srgbClr val="132577"/>
                </a:solidFill>
              </a:rPr>
              <a:t>All dipoles in the </a:t>
            </a:r>
            <a:r>
              <a:rPr lang="en-US" dirty="0" err="1">
                <a:solidFill>
                  <a:srgbClr val="132577"/>
                </a:solidFill>
              </a:rPr>
              <a:t>CCsY</a:t>
            </a:r>
            <a:r>
              <a:rPr lang="en-US" dirty="0">
                <a:solidFill>
                  <a:srgbClr val="132577"/>
                </a:solidFill>
              </a:rPr>
              <a:t> have same field, best configuration to recover the beams separation</a:t>
            </a:r>
          </a:p>
          <a:p>
            <a:pPr marL="285750" indent="-285750">
              <a:buFont typeface="Arial" panose="020B0604020202020204" pitchFamily="34" charset="0"/>
              <a:buChar char="•"/>
            </a:pPr>
            <a:r>
              <a:rPr lang="en-US" dirty="0" err="1">
                <a:solidFill>
                  <a:srgbClr val="132577"/>
                </a:solidFill>
              </a:rPr>
              <a:t>CCsY</a:t>
            </a:r>
            <a:r>
              <a:rPr lang="en-US" dirty="0">
                <a:solidFill>
                  <a:srgbClr val="132577"/>
                </a:solidFill>
              </a:rPr>
              <a:t> optics has the largest dispersion (so far) given the above requirement in the –I, presently </a:t>
            </a:r>
            <a:r>
              <a:rPr lang="en-US" dirty="0">
                <a:solidFill>
                  <a:srgbClr val="132577"/>
                </a:solidFill>
                <a:hlinkClick r:id="rId3"/>
              </a:rPr>
              <a:t>Dx=0.370m@SDs</a:t>
            </a:r>
            <a:endParaRPr lang="en-US" dirty="0">
              <a:solidFill>
                <a:srgbClr val="132577"/>
              </a:solidFill>
            </a:endParaRPr>
          </a:p>
          <a:p>
            <a:pPr marL="285750" indent="-285750">
              <a:buFont typeface="Arial" panose="020B0604020202020204" pitchFamily="34" charset="0"/>
              <a:buChar char="•"/>
            </a:pPr>
            <a:r>
              <a:rPr lang="en-US" dirty="0">
                <a:solidFill>
                  <a:srgbClr val="132577"/>
                </a:solidFill>
              </a:rPr>
              <a:t>“Standard” non-linear optimization is performed as usual</a:t>
            </a:r>
          </a:p>
          <a:p>
            <a:pPr marL="285750" indent="-285750">
              <a:buFont typeface="Arial" panose="020B0604020202020204" pitchFamily="34" charset="0"/>
              <a:buChar char="•"/>
            </a:pPr>
            <a:r>
              <a:rPr lang="en-US" dirty="0" err="1">
                <a:solidFill>
                  <a:srgbClr val="132577"/>
                </a:solidFill>
              </a:rPr>
              <a:t>CCsX</a:t>
            </a:r>
            <a:r>
              <a:rPr lang="en-US" dirty="0">
                <a:solidFill>
                  <a:srgbClr val="132577"/>
                </a:solidFill>
              </a:rPr>
              <a:t> has been shortened and pushed back, helping to recover the geometry. Incidentally this has originated a very long dispersion free straight section, ~400m when included the ARC DS part</a:t>
            </a:r>
          </a:p>
          <a:p>
            <a:pPr marL="285750" indent="-285750">
              <a:buFont typeface="Arial" panose="020B0604020202020204" pitchFamily="34" charset="0"/>
              <a:buChar char="•"/>
            </a:pPr>
            <a:r>
              <a:rPr lang="en-US" dirty="0">
                <a:solidFill>
                  <a:srgbClr val="132577"/>
                </a:solidFill>
              </a:rPr>
              <a:t>Two drift sections about 100m long are also present in the </a:t>
            </a:r>
            <a:r>
              <a:rPr lang="en-US" dirty="0" err="1">
                <a:solidFill>
                  <a:srgbClr val="132577"/>
                </a:solidFill>
              </a:rPr>
              <a:t>CCsX</a:t>
            </a:r>
            <a:r>
              <a:rPr lang="en-US" dirty="0">
                <a:solidFill>
                  <a:srgbClr val="132577"/>
                </a:solidFill>
              </a:rPr>
              <a:t> “-I”</a:t>
            </a:r>
          </a:p>
          <a:p>
            <a:pPr marL="285750" indent="-285750">
              <a:buFont typeface="Arial" panose="020B0604020202020204" pitchFamily="34" charset="0"/>
              <a:buChar char="•"/>
            </a:pPr>
            <a:endParaRPr lang="en-US" dirty="0">
              <a:solidFill>
                <a:srgbClr val="132577"/>
              </a:solidFill>
            </a:endParaRPr>
          </a:p>
          <a:p>
            <a:pPr marL="285750" indent="-285750">
              <a:buFont typeface="Arial" panose="020B0604020202020204" pitchFamily="34" charset="0"/>
              <a:buChar char="•"/>
            </a:pPr>
            <a:r>
              <a:rPr lang="en-US" dirty="0" err="1">
                <a:solidFill>
                  <a:srgbClr val="132577"/>
                </a:solidFill>
              </a:rPr>
              <a:t>Alfay</a:t>
            </a:r>
            <a:r>
              <a:rPr lang="en-US" dirty="0">
                <a:solidFill>
                  <a:srgbClr val="132577"/>
                </a:solidFill>
              </a:rPr>
              <a:t> in the </a:t>
            </a:r>
            <a:r>
              <a:rPr lang="en-US" dirty="0" err="1">
                <a:solidFill>
                  <a:srgbClr val="132577"/>
                </a:solidFill>
              </a:rPr>
              <a:t>CCsX_LR</a:t>
            </a:r>
            <a:r>
              <a:rPr lang="en-US" dirty="0">
                <a:solidFill>
                  <a:srgbClr val="132577"/>
                </a:solidFill>
              </a:rPr>
              <a:t> is not zero to symmetrize the FF_LR nonlinear optics</a:t>
            </a:r>
            <a:endParaRPr lang="en-US" dirty="0">
              <a:solidFill>
                <a:srgbClr val="132577"/>
              </a:solidFill>
              <a:cs typeface="Arial"/>
            </a:endParaRPr>
          </a:p>
        </p:txBody>
      </p:sp>
      <p:cxnSp>
        <p:nvCxnSpPr>
          <p:cNvPr id="10" name="Straight Arrow Connector 9">
            <a:extLst>
              <a:ext uri="{FF2B5EF4-FFF2-40B4-BE49-F238E27FC236}">
                <a16:creationId xmlns:a16="http://schemas.microsoft.com/office/drawing/2014/main" id="{3D3D095B-6B03-1324-4466-F8A45DF13910}"/>
              </a:ext>
            </a:extLst>
          </p:cNvPr>
          <p:cNvCxnSpPr>
            <a:cxnSpLocks/>
          </p:cNvCxnSpPr>
          <p:nvPr/>
        </p:nvCxnSpPr>
        <p:spPr>
          <a:xfrm flipH="1">
            <a:off x="2135560" y="2003983"/>
            <a:ext cx="3240360" cy="110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D12E5B6-EE7A-D089-C878-A8F85E0DEA8B}"/>
              </a:ext>
            </a:extLst>
          </p:cNvPr>
          <p:cNvSpPr/>
          <p:nvPr/>
        </p:nvSpPr>
        <p:spPr>
          <a:xfrm>
            <a:off x="1338773" y="2870912"/>
            <a:ext cx="940803" cy="342064"/>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4597A38B-A760-C3C8-A2FF-0CFEEF888BDF}"/>
              </a:ext>
            </a:extLst>
          </p:cNvPr>
          <p:cNvCxnSpPr>
            <a:cxnSpLocks/>
          </p:cNvCxnSpPr>
          <p:nvPr/>
        </p:nvCxnSpPr>
        <p:spPr>
          <a:xfrm flipH="1">
            <a:off x="2243572" y="2564904"/>
            <a:ext cx="3122854" cy="385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EA2B016-D952-4428-A9BD-655A06C0C3A9}"/>
              </a:ext>
            </a:extLst>
          </p:cNvPr>
          <p:cNvCxnSpPr>
            <a:cxnSpLocks/>
          </p:cNvCxnSpPr>
          <p:nvPr/>
        </p:nvCxnSpPr>
        <p:spPr>
          <a:xfrm flipH="1">
            <a:off x="4439816" y="3645024"/>
            <a:ext cx="1092717" cy="1098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535A41C-A8A7-C832-9CF5-03FDF2AD8FFC}"/>
              </a:ext>
            </a:extLst>
          </p:cNvPr>
          <p:cNvCxnSpPr>
            <a:cxnSpLocks/>
          </p:cNvCxnSpPr>
          <p:nvPr/>
        </p:nvCxnSpPr>
        <p:spPr>
          <a:xfrm flipH="1">
            <a:off x="983432" y="2005911"/>
            <a:ext cx="4392488" cy="53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796FED6-ADB0-3675-EFDA-88C9A0E33378}"/>
              </a:ext>
            </a:extLst>
          </p:cNvPr>
          <p:cNvCxnSpPr>
            <a:cxnSpLocks/>
          </p:cNvCxnSpPr>
          <p:nvPr/>
        </p:nvCxnSpPr>
        <p:spPr>
          <a:xfrm flipH="1">
            <a:off x="3359696" y="5229200"/>
            <a:ext cx="2006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420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4D13B6-F470-9366-BC24-0FB695123484}"/>
              </a:ext>
            </a:extLst>
          </p:cNvPr>
          <p:cNvSpPr>
            <a:spLocks noGrp="1"/>
          </p:cNvSpPr>
          <p:nvPr>
            <p:ph type="sldNum" sz="quarter" idx="11"/>
          </p:nvPr>
        </p:nvSpPr>
        <p:spPr/>
        <p:txBody>
          <a:bodyPr/>
          <a:lstStyle/>
          <a:p>
            <a:fld id="{5BD36294-2849-48A8-8531-5354CF3095D2}" type="slidenum">
              <a:rPr lang="en-US" smtClean="0"/>
              <a:pPr/>
              <a:t>9</a:t>
            </a:fld>
            <a:endParaRPr lang="en-US" dirty="0"/>
          </a:p>
        </p:txBody>
      </p:sp>
      <p:sp>
        <p:nvSpPr>
          <p:cNvPr id="5" name="Title 4">
            <a:extLst>
              <a:ext uri="{FF2B5EF4-FFF2-40B4-BE49-F238E27FC236}">
                <a16:creationId xmlns:a16="http://schemas.microsoft.com/office/drawing/2014/main" id="{738E2762-5992-4B65-5C5C-B158541AFC5F}"/>
              </a:ext>
            </a:extLst>
          </p:cNvPr>
          <p:cNvSpPr>
            <a:spLocks noGrp="1"/>
          </p:cNvSpPr>
          <p:nvPr>
            <p:ph type="title"/>
          </p:nvPr>
        </p:nvSpPr>
        <p:spPr/>
        <p:txBody>
          <a:bodyPr/>
          <a:lstStyle/>
          <a:p>
            <a:r>
              <a:rPr lang="en-US" dirty="0">
                <a:latin typeface="Arial"/>
                <a:cs typeface="Arial"/>
              </a:rPr>
              <a:t>Full ring chromatic properties                                           	ttbar optics</a:t>
            </a:r>
            <a:endParaRPr lang="en-US" dirty="0"/>
          </a:p>
        </p:txBody>
      </p:sp>
      <p:sp>
        <p:nvSpPr>
          <p:cNvPr id="12" name="TextBox 11">
            <a:extLst>
              <a:ext uri="{FF2B5EF4-FFF2-40B4-BE49-F238E27FC236}">
                <a16:creationId xmlns:a16="http://schemas.microsoft.com/office/drawing/2014/main" id="{4E6D5F5E-E3F7-8E5D-FFAF-B6BA0F8C069C}"/>
              </a:ext>
            </a:extLst>
          </p:cNvPr>
          <p:cNvSpPr txBox="1"/>
          <p:nvPr/>
        </p:nvSpPr>
        <p:spPr>
          <a:xfrm>
            <a:off x="347174" y="4137239"/>
            <a:ext cx="9565250" cy="2031325"/>
          </a:xfrm>
          <a:prstGeom prst="rect">
            <a:avLst/>
          </a:prstGeom>
          <a:noFill/>
        </p:spPr>
        <p:txBody>
          <a:bodyPr wrap="square" lIns="91440" tIns="45720" rIns="91440" bIns="45720" rtlCol="0" anchor="t">
            <a:spAutoFit/>
          </a:bodyPr>
          <a:lstStyle/>
          <a:p>
            <a:r>
              <a:rPr lang="en-US" dirty="0"/>
              <a:t>Chromaticity in the ARCs is periodic and about 12 in both planes</a:t>
            </a:r>
          </a:p>
          <a:p>
            <a:r>
              <a:rPr lang="en-US" dirty="0"/>
              <a:t>This is extremely beneficial to reach and maintain top performances in a very short time</a:t>
            </a:r>
          </a:p>
          <a:p>
            <a:r>
              <a:rPr lang="en-US" b="1" dirty="0"/>
              <a:t>No </a:t>
            </a:r>
            <a:r>
              <a:rPr lang="en-US" b="1" dirty="0" err="1"/>
              <a:t>sextupole</a:t>
            </a:r>
            <a:r>
              <a:rPr lang="en-US" b="1" dirty="0"/>
              <a:t> families are needed. </a:t>
            </a:r>
            <a:endParaRPr lang="en-US" b="1" dirty="0">
              <a:cs typeface="Arial"/>
            </a:endParaRPr>
          </a:p>
          <a:p>
            <a:r>
              <a:rPr lang="en-US" dirty="0"/>
              <a:t>Because the “Full Achromat” FF property, there is no need to change the </a:t>
            </a:r>
            <a:r>
              <a:rPr lang="en-US" dirty="0" err="1"/>
              <a:t>ARCs&amp;FF</a:t>
            </a:r>
            <a:r>
              <a:rPr lang="en-US" dirty="0"/>
              <a:t> </a:t>
            </a:r>
            <a:r>
              <a:rPr lang="en-US" dirty="0" err="1"/>
              <a:t>sextupoles</a:t>
            </a:r>
            <a:r>
              <a:rPr lang="en-US" dirty="0"/>
              <a:t> (and CS) settings when the beta-squeeze is done with the beta-matching quads This is extremely beneficial to reach top performances, it will be extremely useful to level the luminosity on the 4 IPs as well.</a:t>
            </a:r>
          </a:p>
        </p:txBody>
      </p:sp>
      <p:pic>
        <p:nvPicPr>
          <p:cNvPr id="4" name="Picture 3">
            <a:extLst>
              <a:ext uri="{FF2B5EF4-FFF2-40B4-BE49-F238E27FC236}">
                <a16:creationId xmlns:a16="http://schemas.microsoft.com/office/drawing/2014/main" id="{99259FE7-CE93-B1BE-757B-D01773848AF5}"/>
              </a:ext>
            </a:extLst>
          </p:cNvPr>
          <p:cNvPicPr>
            <a:picLocks noChangeAspect="1"/>
          </p:cNvPicPr>
          <p:nvPr/>
        </p:nvPicPr>
        <p:blipFill>
          <a:blip r:embed="rId2"/>
          <a:stretch>
            <a:fillRect/>
          </a:stretch>
        </p:blipFill>
        <p:spPr>
          <a:xfrm>
            <a:off x="263352" y="1484784"/>
            <a:ext cx="3408005" cy="2652226"/>
          </a:xfrm>
          <a:prstGeom prst="rect">
            <a:avLst/>
          </a:prstGeom>
        </p:spPr>
      </p:pic>
      <p:pic>
        <p:nvPicPr>
          <p:cNvPr id="8" name="Picture 7">
            <a:extLst>
              <a:ext uri="{FF2B5EF4-FFF2-40B4-BE49-F238E27FC236}">
                <a16:creationId xmlns:a16="http://schemas.microsoft.com/office/drawing/2014/main" id="{916E0D35-523D-F081-29CE-0FAC04D25123}"/>
              </a:ext>
            </a:extLst>
          </p:cNvPr>
          <p:cNvPicPr>
            <a:picLocks noChangeAspect="1"/>
          </p:cNvPicPr>
          <p:nvPr/>
        </p:nvPicPr>
        <p:blipFill rotWithShape="1">
          <a:blip r:embed="rId3"/>
          <a:srcRect t="5748"/>
          <a:stretch/>
        </p:blipFill>
        <p:spPr>
          <a:xfrm>
            <a:off x="3863753" y="1484784"/>
            <a:ext cx="3672408" cy="2312295"/>
          </a:xfrm>
          <a:prstGeom prst="rect">
            <a:avLst/>
          </a:prstGeom>
        </p:spPr>
      </p:pic>
      <p:pic>
        <p:nvPicPr>
          <p:cNvPr id="11" name="Picture 10">
            <a:extLst>
              <a:ext uri="{FF2B5EF4-FFF2-40B4-BE49-F238E27FC236}">
                <a16:creationId xmlns:a16="http://schemas.microsoft.com/office/drawing/2014/main" id="{ABFF85D1-B249-C939-139C-810323EBA526}"/>
              </a:ext>
            </a:extLst>
          </p:cNvPr>
          <p:cNvPicPr>
            <a:picLocks noChangeAspect="1"/>
          </p:cNvPicPr>
          <p:nvPr/>
        </p:nvPicPr>
        <p:blipFill>
          <a:blip r:embed="rId4"/>
          <a:stretch>
            <a:fillRect/>
          </a:stretch>
        </p:blipFill>
        <p:spPr>
          <a:xfrm>
            <a:off x="7734781" y="1389330"/>
            <a:ext cx="3672408" cy="2503201"/>
          </a:xfrm>
          <a:prstGeom prst="rect">
            <a:avLst/>
          </a:prstGeom>
        </p:spPr>
      </p:pic>
    </p:spTree>
    <p:extLst>
      <p:ext uri="{BB962C8B-B14F-4D97-AF65-F5344CB8AC3E}">
        <p14:creationId xmlns:p14="http://schemas.microsoft.com/office/powerpoint/2010/main" val="3657229861"/>
      </p:ext>
    </p:extLst>
  </p:cSld>
  <p:clrMapOvr>
    <a:masterClrMapping/>
  </p:clrMapOvr>
</p:sld>
</file>

<file path=ppt/theme/theme1.xml><?xml version="1.0" encoding="utf-8"?>
<a:theme xmlns:a="http://schemas.openxmlformats.org/drawingml/2006/main" name="SLAC_Template_PowerPoint">
  <a:themeElements>
    <a:clrScheme name="Custom 4">
      <a:dk1>
        <a:srgbClr val="A4001D"/>
      </a:dk1>
      <a:lt1>
        <a:sysClr val="window" lastClr="FFFFFF"/>
      </a:lt1>
      <a:dk2>
        <a:srgbClr val="E17000"/>
      </a:dk2>
      <a:lt2>
        <a:srgbClr val="000000"/>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lac_template_pac.potx" id="{78792833-1B82-458F-BF8C-413FED1E0338}" vid="{2777D9AC-1853-4B0F-A5C0-F0D5C5969F6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4641</TotalTime>
  <Words>2115</Words>
  <Application>Microsoft Office PowerPoint</Application>
  <PresentationFormat>Widescreen</PresentationFormat>
  <Paragraphs>218</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SLAC_Template_PowerPoint</vt:lpstr>
      <vt:lpstr>Local chromatic correction Arc &amp; Final Focus</vt:lpstr>
      <vt:lpstr>Local Chromatic Correction Optic</vt:lpstr>
      <vt:lpstr>Ring layout       v_74 ttbar</vt:lpstr>
      <vt:lpstr>HFD_51/44 Z mode</vt:lpstr>
      <vt:lpstr>HFD_100/74 tt mode</vt:lpstr>
      <vt:lpstr>Local Chromatic Compensation FF asymmetric layout            ttbar optics</vt:lpstr>
      <vt:lpstr>Left Final Focus                                                                           ttbar optics</vt:lpstr>
      <vt:lpstr>Right Final Focus                                                              v_67 ttbar optics</vt:lpstr>
      <vt:lpstr>Full ring chromatic properties                                            ttbar optics</vt:lpstr>
      <vt:lpstr>Full ring transverse DA                                                     v_67 ttbar optics</vt:lpstr>
      <vt:lpstr>Cancelation of the Energy dependent Y &amp; XY detuning with decapoles</vt:lpstr>
      <vt:lpstr>Beam dynamics: v_89</vt:lpstr>
      <vt:lpstr>Dynamic aperture without and with SR</vt:lpstr>
      <vt:lpstr>FF layout                                                                                             v_89       </vt:lpstr>
      <vt:lpstr>ARC layout       Z and ttbar mode</vt:lpstr>
      <vt:lpstr>Sextupoles gradients (1 octant) Z and ttbar modes </vt:lpstr>
      <vt:lpstr>Some LCCO highlights</vt:lpstr>
      <vt:lpstr>Summary (1)</vt:lpstr>
      <vt:lpstr>PowerPoint Presentation</vt:lpstr>
      <vt:lpstr>Summary (2)</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DEMESSIEUX Laura</dc:creator>
  <cp:lastModifiedBy>Sandra Manzinali</cp:lastModifiedBy>
  <cp:revision>2134</cp:revision>
  <cp:lastPrinted>2020-03-29T14:00:08Z</cp:lastPrinted>
  <dcterms:created xsi:type="dcterms:W3CDTF">2015-04-08T05:55:09Z</dcterms:created>
  <dcterms:modified xsi:type="dcterms:W3CDTF">2024-01-31T16:40:05Z</dcterms:modified>
</cp:coreProperties>
</file>