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26"/>
  </p:notesMasterIdLst>
  <p:sldIdLst>
    <p:sldId id="256" r:id="rId2"/>
    <p:sldId id="3853" r:id="rId3"/>
    <p:sldId id="3852" r:id="rId4"/>
    <p:sldId id="3854" r:id="rId5"/>
    <p:sldId id="258" r:id="rId6"/>
    <p:sldId id="3855" r:id="rId7"/>
    <p:sldId id="3856" r:id="rId8"/>
    <p:sldId id="3857" r:id="rId9"/>
    <p:sldId id="3858" r:id="rId10"/>
    <p:sldId id="3859" r:id="rId11"/>
    <p:sldId id="3860" r:id="rId12"/>
    <p:sldId id="3861" r:id="rId13"/>
    <p:sldId id="3862" r:id="rId14"/>
    <p:sldId id="3864" r:id="rId15"/>
    <p:sldId id="3863" r:id="rId16"/>
    <p:sldId id="3865" r:id="rId17"/>
    <p:sldId id="3866" r:id="rId18"/>
    <p:sldId id="3867" r:id="rId19"/>
    <p:sldId id="3870" r:id="rId20"/>
    <p:sldId id="3869" r:id="rId21"/>
    <p:sldId id="260" r:id="rId22"/>
    <p:sldId id="259" r:id="rId23"/>
    <p:sldId id="3868" r:id="rId24"/>
    <p:sldId id="3851" r:id="rId25"/>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7F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65"/>
    <p:restoredTop sz="92183"/>
  </p:normalViewPr>
  <p:slideViewPr>
    <p:cSldViewPr snapToGrid="0">
      <p:cViewPr varScale="1">
        <p:scale>
          <a:sx n="56" d="100"/>
          <a:sy n="56" d="100"/>
        </p:scale>
        <p:origin x="80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01AFCF-FA43-0A43-A898-8800309318C4}" type="datetimeFigureOut">
              <a:rPr lang="it-IT" smtClean="0"/>
              <a:t>02/09/2024</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26CBCC-82A7-8447-B085-90867D4B2887}" type="slidenum">
              <a:rPr lang="it-IT" smtClean="0"/>
              <a:t>‹N›</a:t>
            </a:fld>
            <a:endParaRPr lang="it-IT"/>
          </a:p>
        </p:txBody>
      </p:sp>
    </p:spTree>
    <p:extLst>
      <p:ext uri="{BB962C8B-B14F-4D97-AF65-F5344CB8AC3E}">
        <p14:creationId xmlns:p14="http://schemas.microsoft.com/office/powerpoint/2010/main" val="33166814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0D1F2187-BD6B-4CD4-8DF4-F350925E52CA}" type="slidenum">
              <a:rPr lang="it-IT" smtClean="0"/>
              <a:t>1</a:t>
            </a:fld>
            <a:endParaRPr lang="it-IT"/>
          </a:p>
        </p:txBody>
      </p:sp>
    </p:spTree>
    <p:extLst>
      <p:ext uri="{BB962C8B-B14F-4D97-AF65-F5344CB8AC3E}">
        <p14:creationId xmlns:p14="http://schemas.microsoft.com/office/powerpoint/2010/main" val="2381854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a:solidFill>
                  <a:srgbClr val="656565"/>
                </a:solidFill>
                <a:effectLst/>
                <a:highlight>
                  <a:srgbClr val="FFFFFF"/>
                </a:highlight>
                <a:latin typeface="Inter"/>
              </a:rPr>
              <a:t>The CTAO is the world’s largest and most powerful ground-based observatory for gamma-ray astronomy at very-high energies. </a:t>
            </a:r>
          </a:p>
          <a:p>
            <a:r>
              <a:rPr lang="it-IT" dirty="0" err="1"/>
              <a:t>Exploring</a:t>
            </a:r>
            <a:r>
              <a:rPr lang="it-IT" dirty="0"/>
              <a:t> the </a:t>
            </a:r>
            <a:r>
              <a:rPr lang="it-IT" dirty="0" err="1"/>
              <a:t>universe</a:t>
            </a:r>
            <a:r>
              <a:rPr lang="it-IT" dirty="0"/>
              <a:t> </a:t>
            </a:r>
            <a:r>
              <a:rPr lang="it-IT" dirty="0" err="1"/>
              <a:t>at</a:t>
            </a:r>
            <a:r>
              <a:rPr lang="it-IT" dirty="0"/>
              <a:t> the </a:t>
            </a:r>
            <a:r>
              <a:rPr lang="it-IT" dirty="0" err="1"/>
              <a:t>highest</a:t>
            </a:r>
            <a:r>
              <a:rPr lang="it-IT" dirty="0"/>
              <a:t> </a:t>
            </a:r>
            <a:r>
              <a:rPr lang="it-IT" dirty="0" err="1"/>
              <a:t>energies</a:t>
            </a:r>
            <a:endParaRPr lang="it-IT" dirty="0"/>
          </a:p>
          <a:p>
            <a:r>
              <a:rPr lang="en-US" b="0" i="0" dirty="0">
                <a:solidFill>
                  <a:srgbClr val="656565"/>
                </a:solidFill>
                <a:effectLst/>
                <a:highlight>
                  <a:srgbClr val="FFFFFF"/>
                </a:highlight>
                <a:latin typeface="Inter"/>
              </a:rPr>
              <a:t>To improve our ability to capture gamma rays and to have a full view of the night sky, the CTAO will host more than 60 telescopes on two sites – one in the northern hemisphere and the other in the southern hemisphere.</a:t>
            </a:r>
            <a:endParaRPr lang="it-IT" dirty="0"/>
          </a:p>
          <a:p>
            <a:r>
              <a:rPr lang="en-US" b="0" i="0" dirty="0">
                <a:solidFill>
                  <a:srgbClr val="FFFFFF"/>
                </a:solidFill>
                <a:effectLst/>
                <a:highlight>
                  <a:srgbClr val="FFFFFF"/>
                </a:highlight>
                <a:latin typeface="Inter"/>
              </a:rPr>
              <a:t>The CTAO will provide a very wide energy range and excellent angular resolution and sensitivity in comparison to any existing gamma-ray detector.</a:t>
            </a:r>
          </a:p>
          <a:p>
            <a:r>
              <a:rPr lang="en-US" b="0" i="0" dirty="0">
                <a:solidFill>
                  <a:srgbClr val="FFFFFF"/>
                </a:solidFill>
                <a:effectLst/>
                <a:highlight>
                  <a:srgbClr val="FFFFFF"/>
                </a:highlight>
                <a:latin typeface="Inter"/>
              </a:rPr>
              <a:t>To make this possible, 3 classes of telescopes are being developed, covering CTAO’s broad energy range </a:t>
            </a:r>
            <a:endParaRPr lang="it-IT" dirty="0"/>
          </a:p>
          <a:p>
            <a:endParaRPr lang="en-GB" dirty="0"/>
          </a:p>
        </p:txBody>
      </p:sp>
      <p:sp>
        <p:nvSpPr>
          <p:cNvPr id="4" name="Segnaposto numero diapositiva 3"/>
          <p:cNvSpPr>
            <a:spLocks noGrp="1"/>
          </p:cNvSpPr>
          <p:nvPr>
            <p:ph type="sldNum" sz="quarter" idx="5"/>
          </p:nvPr>
        </p:nvSpPr>
        <p:spPr/>
        <p:txBody>
          <a:bodyPr/>
          <a:lstStyle/>
          <a:p>
            <a:fld id="{8226CBCC-82A7-8447-B085-90867D4B2887}" type="slidenum">
              <a:rPr lang="it-IT" smtClean="0"/>
              <a:t>2</a:t>
            </a:fld>
            <a:endParaRPr lang="it-IT"/>
          </a:p>
        </p:txBody>
      </p:sp>
    </p:spTree>
    <p:extLst>
      <p:ext uri="{BB962C8B-B14F-4D97-AF65-F5344CB8AC3E}">
        <p14:creationId xmlns:p14="http://schemas.microsoft.com/office/powerpoint/2010/main" val="3636137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8226CBCC-82A7-8447-B085-90867D4B2887}" type="slidenum">
              <a:rPr lang="it-IT" smtClean="0"/>
              <a:t>3</a:t>
            </a:fld>
            <a:endParaRPr lang="it-IT"/>
          </a:p>
        </p:txBody>
      </p:sp>
    </p:spTree>
    <p:extLst>
      <p:ext uri="{BB962C8B-B14F-4D97-AF65-F5344CB8AC3E}">
        <p14:creationId xmlns:p14="http://schemas.microsoft.com/office/powerpoint/2010/main" val="1213395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Two</a:t>
            </a:r>
            <a:r>
              <a:rPr lang="it-IT" dirty="0"/>
              <a:t> a</a:t>
            </a:r>
          </a:p>
          <a:p>
            <a:r>
              <a:rPr lang="en-US" b="0" i="0" dirty="0">
                <a:solidFill>
                  <a:srgbClr val="656565"/>
                </a:solidFill>
                <a:effectLst/>
                <a:highlight>
                  <a:srgbClr val="FFFFFF"/>
                </a:highlight>
                <a:latin typeface="Inter"/>
              </a:rPr>
              <a:t> CTAO Headquarters (HQ) is located in Bologna</a:t>
            </a:r>
            <a:r>
              <a:rPr lang="it-IT" b="0" i="0" dirty="0">
                <a:solidFill>
                  <a:srgbClr val="656565"/>
                </a:solidFill>
                <a:effectLst/>
                <a:highlight>
                  <a:srgbClr val="FFFFFF"/>
                </a:highlight>
                <a:latin typeface="Inter"/>
              </a:rPr>
              <a:t> -&gt; </a:t>
            </a:r>
            <a:r>
              <a:rPr lang="en-US" b="0" i="0" dirty="0">
                <a:solidFill>
                  <a:srgbClr val="656565"/>
                </a:solidFill>
                <a:effectLst/>
                <a:highlight>
                  <a:srgbClr val="FFFFFF"/>
                </a:highlight>
                <a:latin typeface="Inter"/>
              </a:rPr>
              <a:t> central office responsible for the overall direction of Observatory operations</a:t>
            </a:r>
            <a:endParaRPr lang="it-IT" b="0" i="0" dirty="0">
              <a:solidFill>
                <a:srgbClr val="656565"/>
              </a:solidFill>
              <a:effectLst/>
              <a:highlight>
                <a:srgbClr val="FFFFFF"/>
              </a:highlight>
              <a:latin typeface="Inter"/>
            </a:endParaRPr>
          </a:p>
          <a:p>
            <a:r>
              <a:rPr lang="it-IT" b="0" i="0" dirty="0">
                <a:solidFill>
                  <a:srgbClr val="656565"/>
                </a:solidFill>
                <a:effectLst/>
                <a:highlight>
                  <a:srgbClr val="FFFFFF"/>
                </a:highlight>
                <a:latin typeface="Inter"/>
              </a:rPr>
              <a:t>Science Data Management Centre in Germany</a:t>
            </a:r>
          </a:p>
          <a:p>
            <a:r>
              <a:rPr lang="it-IT" b="0" i="0" dirty="0">
                <a:solidFill>
                  <a:srgbClr val="656565"/>
                </a:solidFill>
                <a:effectLst/>
                <a:highlight>
                  <a:srgbClr val="FFFFFF"/>
                </a:highlight>
                <a:latin typeface="Inter"/>
              </a:rPr>
              <a:t>coordinate </a:t>
            </a:r>
            <a:r>
              <a:rPr lang="it-IT" b="0" i="0" dirty="0" err="1">
                <a:solidFill>
                  <a:srgbClr val="656565"/>
                </a:solidFill>
                <a:effectLst/>
                <a:highlight>
                  <a:srgbClr val="FFFFFF"/>
                </a:highlight>
                <a:latin typeface="Inter"/>
              </a:rPr>
              <a:t>operations</a:t>
            </a:r>
            <a:r>
              <a:rPr lang="it-IT" b="0" i="0" dirty="0">
                <a:solidFill>
                  <a:srgbClr val="656565"/>
                </a:solidFill>
                <a:effectLst/>
                <a:highlight>
                  <a:srgbClr val="FFFFFF"/>
                </a:highlight>
                <a:latin typeface="Inter"/>
              </a:rPr>
              <a:t> , </a:t>
            </a:r>
            <a:r>
              <a:rPr lang="en-US" b="0" i="0" dirty="0">
                <a:solidFill>
                  <a:srgbClr val="656565"/>
                </a:solidFill>
                <a:effectLst/>
                <a:highlight>
                  <a:srgbClr val="FFFFFF"/>
                </a:highlight>
                <a:latin typeface="Inter"/>
              </a:rPr>
              <a:t> manage the CTAO’s computing and science operations coordination</a:t>
            </a:r>
            <a:endParaRPr lang="it-IT" dirty="0"/>
          </a:p>
          <a:p>
            <a:r>
              <a:rPr lang="it-IT" dirty="0"/>
              <a:t>array site </a:t>
            </a:r>
            <a:r>
              <a:rPr lang="it-IT" dirty="0" err="1"/>
              <a:t>locations</a:t>
            </a:r>
            <a:endParaRPr lang="it-IT" dirty="0"/>
          </a:p>
          <a:p>
            <a:endParaRPr lang="en-GB" dirty="0"/>
          </a:p>
        </p:txBody>
      </p:sp>
      <p:sp>
        <p:nvSpPr>
          <p:cNvPr id="4" name="Segnaposto numero diapositiva 3"/>
          <p:cNvSpPr>
            <a:spLocks noGrp="1"/>
          </p:cNvSpPr>
          <p:nvPr>
            <p:ph type="sldNum" sz="quarter" idx="5"/>
          </p:nvPr>
        </p:nvSpPr>
        <p:spPr/>
        <p:txBody>
          <a:bodyPr/>
          <a:lstStyle/>
          <a:p>
            <a:fld id="{8226CBCC-82A7-8447-B085-90867D4B2887}" type="slidenum">
              <a:rPr lang="it-IT" smtClean="0"/>
              <a:t>5</a:t>
            </a:fld>
            <a:endParaRPr lang="it-IT"/>
          </a:p>
        </p:txBody>
      </p:sp>
    </p:spTree>
    <p:extLst>
      <p:ext uri="{BB962C8B-B14F-4D97-AF65-F5344CB8AC3E}">
        <p14:creationId xmlns:p14="http://schemas.microsoft.com/office/powerpoint/2010/main" val="12230547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D9D9D9"/>
                </a:solidFill>
                <a:effectLst/>
                <a:highlight>
                  <a:srgbClr val="00004B"/>
                </a:highlight>
                <a:latin typeface="Inter"/>
              </a:rPr>
              <a:t>The sources the CTAO will study, like supermassive black holes and supernova remnants, are the most energetic objects in the Universe. Thanks to the high number of telescopes and the </a:t>
            </a:r>
            <a:r>
              <a:rPr lang="en-US" b="0" i="0" dirty="0" err="1">
                <a:solidFill>
                  <a:srgbClr val="D9D9D9"/>
                </a:solidFill>
                <a:effectLst/>
                <a:highlight>
                  <a:srgbClr val="00004B"/>
                </a:highlight>
                <a:latin typeface="Inter"/>
              </a:rPr>
              <a:t>extendend</a:t>
            </a:r>
            <a:r>
              <a:rPr lang="en-US" b="0" i="0" dirty="0">
                <a:solidFill>
                  <a:srgbClr val="D9D9D9"/>
                </a:solidFill>
                <a:effectLst/>
                <a:highlight>
                  <a:srgbClr val="00004B"/>
                </a:highlight>
                <a:latin typeface="Inter"/>
              </a:rPr>
              <a:t> energy range, CTAO will provide a differential flux sensitivity orders of </a:t>
            </a:r>
            <a:r>
              <a:rPr lang="en-US" b="0" i="0" dirty="0" err="1">
                <a:solidFill>
                  <a:srgbClr val="D9D9D9"/>
                </a:solidFill>
                <a:effectLst/>
                <a:highlight>
                  <a:srgbClr val="00004B"/>
                </a:highlight>
                <a:latin typeface="Inter"/>
              </a:rPr>
              <a:t>magnutide</a:t>
            </a:r>
            <a:r>
              <a:rPr lang="en-US" b="0" i="0" dirty="0">
                <a:solidFill>
                  <a:srgbClr val="D9D9D9"/>
                </a:solidFill>
                <a:effectLst/>
                <a:highlight>
                  <a:srgbClr val="00004B"/>
                </a:highlight>
                <a:latin typeface="Inter"/>
              </a:rPr>
              <a:t> better than existing facilities, </a:t>
            </a:r>
            <a:r>
              <a:rPr lang="en-US" b="0" i="0" dirty="0" err="1">
                <a:solidFill>
                  <a:srgbClr val="D9D9D9"/>
                </a:solidFill>
                <a:effectLst/>
                <a:highlight>
                  <a:srgbClr val="00004B"/>
                </a:highlight>
                <a:latin typeface="Inter"/>
              </a:rPr>
              <a:t>revolutioning</a:t>
            </a:r>
            <a:r>
              <a:rPr lang="en-US" b="0" i="0" dirty="0">
                <a:solidFill>
                  <a:srgbClr val="D9D9D9"/>
                </a:solidFill>
                <a:effectLst/>
                <a:highlight>
                  <a:srgbClr val="00004B"/>
                </a:highlight>
                <a:latin typeface="Inter"/>
              </a:rPr>
              <a:t> </a:t>
            </a:r>
            <a:r>
              <a:rPr lang="en-US" b="0" i="0" dirty="0" err="1">
                <a:solidFill>
                  <a:srgbClr val="D9D9D9"/>
                </a:solidFill>
                <a:effectLst/>
                <a:highlight>
                  <a:srgbClr val="00004B"/>
                </a:highlight>
                <a:latin typeface="Inter"/>
              </a:rPr>
              <a:t>TeV</a:t>
            </a:r>
            <a:r>
              <a:rPr lang="en-US" b="0" i="0" dirty="0">
                <a:solidFill>
                  <a:srgbClr val="D9D9D9"/>
                </a:solidFill>
                <a:effectLst/>
                <a:highlight>
                  <a:srgbClr val="00004B"/>
                </a:highlight>
                <a:latin typeface="Inter"/>
              </a:rPr>
              <a:t> science </a:t>
            </a:r>
            <a:endParaRPr lang="it-IT" dirty="0"/>
          </a:p>
          <a:p>
            <a:endParaRPr lang="en-GB" dirty="0"/>
          </a:p>
        </p:txBody>
      </p:sp>
      <p:sp>
        <p:nvSpPr>
          <p:cNvPr id="4" name="Segnaposto numero diapositiva 3"/>
          <p:cNvSpPr>
            <a:spLocks noGrp="1"/>
          </p:cNvSpPr>
          <p:nvPr>
            <p:ph type="sldNum" sz="quarter" idx="5"/>
          </p:nvPr>
        </p:nvSpPr>
        <p:spPr/>
        <p:txBody>
          <a:bodyPr/>
          <a:lstStyle/>
          <a:p>
            <a:fld id="{8226CBCC-82A7-8447-B085-90867D4B2887}" type="slidenum">
              <a:rPr lang="it-IT" smtClean="0"/>
              <a:t>12</a:t>
            </a:fld>
            <a:endParaRPr lang="it-IT"/>
          </a:p>
        </p:txBody>
      </p:sp>
    </p:spTree>
    <p:extLst>
      <p:ext uri="{BB962C8B-B14F-4D97-AF65-F5344CB8AC3E}">
        <p14:creationId xmlns:p14="http://schemas.microsoft.com/office/powerpoint/2010/main" val="478872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95CD49F-6CE0-D0C0-70FB-858E05119262}"/>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E38B244-E387-71D3-16B7-4A69B07878F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5FC4FC05-3C8D-01D2-F844-F24328D1765D}"/>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5" name="Segnaposto piè di pagina 4">
            <a:extLst>
              <a:ext uri="{FF2B5EF4-FFF2-40B4-BE49-F238E27FC236}">
                <a16:creationId xmlns:a16="http://schemas.microsoft.com/office/drawing/2014/main" id="{8E77EE44-4B56-EEA1-ADA3-D10E13BFD01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A9619F5-B0D9-89AA-7C2F-ED6420DFCB75}"/>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4144588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9AC262D-E847-B36A-0040-BB0926A7D22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28FB4BD-C16C-E5FC-D4A5-B57D844C2231}"/>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EEC0060-5472-73DE-2E09-DCEE5EE6B346}"/>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5" name="Segnaposto piè di pagina 4">
            <a:extLst>
              <a:ext uri="{FF2B5EF4-FFF2-40B4-BE49-F238E27FC236}">
                <a16:creationId xmlns:a16="http://schemas.microsoft.com/office/drawing/2014/main" id="{C6869D6E-8E41-D4A0-403B-556AE907B03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83E7797-5D95-E2BE-7DCB-873C35C2B4FE}"/>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3090589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AF955D82-D942-2AEA-9360-6989107BF406}"/>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D98DF2D-1B4F-5D82-D969-EEC9EB87A16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4D9650D-CB1F-F6F8-16CD-AE819A3CCA42}"/>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5" name="Segnaposto piè di pagina 4">
            <a:extLst>
              <a:ext uri="{FF2B5EF4-FFF2-40B4-BE49-F238E27FC236}">
                <a16:creationId xmlns:a16="http://schemas.microsoft.com/office/drawing/2014/main" id="{096C0FBE-4BD9-D743-1E99-9A8A72534E3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3095A6EA-22AD-C9F1-99D6-693694B9C2D8}"/>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32121941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pic>
        <p:nvPicPr>
          <p:cNvPr id="7" name="Immagine 6" descr="Immagine che contiene logo&#10;&#10;Descrizione generata automaticamente">
            <a:extLst>
              <a:ext uri="{FF2B5EF4-FFF2-40B4-BE49-F238E27FC236}">
                <a16:creationId xmlns:a16="http://schemas.microsoft.com/office/drawing/2014/main" id="{A50A7FBD-256C-C8C8-257D-415BAC7B4E83}"/>
              </a:ext>
            </a:extLst>
          </p:cNvPr>
          <p:cNvPicPr>
            <a:picLocks noChangeAspect="1"/>
          </p:cNvPicPr>
          <p:nvPr userDrawn="1"/>
        </p:nvPicPr>
        <p:blipFill>
          <a:blip r:embed="rId2"/>
          <a:stretch>
            <a:fillRect/>
          </a:stretch>
        </p:blipFill>
        <p:spPr>
          <a:xfrm>
            <a:off x="9330029" y="-87463"/>
            <a:ext cx="2743200" cy="1403132"/>
          </a:xfrm>
          <a:prstGeom prst="rect">
            <a:avLst/>
          </a:prstGeom>
        </p:spPr>
      </p:pic>
      <p:pic>
        <p:nvPicPr>
          <p:cNvPr id="9" name="Immagine 3">
            <a:extLst>
              <a:ext uri="{FF2B5EF4-FFF2-40B4-BE49-F238E27FC236}">
                <a16:creationId xmlns:a16="http://schemas.microsoft.com/office/drawing/2014/main" id="{25F6244B-B1B3-416D-B88B-0FE1D1159F8D}"/>
              </a:ext>
            </a:extLst>
          </p:cNvPr>
          <p:cNvPicPr>
            <a:picLocks noChangeAspect="1"/>
          </p:cNvPicPr>
          <p:nvPr userDrawn="1"/>
        </p:nvPicPr>
        <p:blipFill rotWithShape="1">
          <a:blip r:embed="rId3"/>
          <a:srcRect b="9003"/>
          <a:stretch/>
        </p:blipFill>
        <p:spPr>
          <a:xfrm>
            <a:off x="0" y="1310759"/>
            <a:ext cx="12202758" cy="5038670"/>
          </a:xfrm>
          <a:prstGeom prst="rect">
            <a:avLst/>
          </a:prstGeom>
        </p:spPr>
      </p:pic>
      <p:sp>
        <p:nvSpPr>
          <p:cNvPr id="2" name="Title 1">
            <a:extLst>
              <a:ext uri="{FF2B5EF4-FFF2-40B4-BE49-F238E27FC236}">
                <a16:creationId xmlns:a16="http://schemas.microsoft.com/office/drawing/2014/main" id="{263D0686-F3B6-4B9D-A347-9CE02FFD17B0}"/>
              </a:ext>
            </a:extLst>
          </p:cNvPr>
          <p:cNvSpPr>
            <a:spLocks noGrp="1"/>
          </p:cNvSpPr>
          <p:nvPr>
            <p:ph type="ctrTitle"/>
          </p:nvPr>
        </p:nvSpPr>
        <p:spPr>
          <a:xfrm>
            <a:off x="838200" y="1335636"/>
            <a:ext cx="3795445" cy="2414431"/>
          </a:xfrm>
        </p:spPr>
        <p:txBody>
          <a:bodyPr anchor="b">
            <a:normAutofit/>
          </a:bodyPr>
          <a:lstStyle>
            <a:lvl1pPr algn="l">
              <a:defRPr sz="4500"/>
            </a:lvl1pPr>
          </a:lstStyle>
          <a:p>
            <a:r>
              <a:rPr lang="it-IT"/>
              <a:t>Fare clic per modificare lo stile del titolo dello schema</a:t>
            </a:r>
          </a:p>
        </p:txBody>
      </p:sp>
      <p:sp>
        <p:nvSpPr>
          <p:cNvPr id="3" name="Subtitle 2">
            <a:extLst>
              <a:ext uri="{FF2B5EF4-FFF2-40B4-BE49-F238E27FC236}">
                <a16:creationId xmlns:a16="http://schemas.microsoft.com/office/drawing/2014/main" id="{760DCE23-7D2E-4485-A8A3-6D0DC38C1D3F}"/>
              </a:ext>
            </a:extLst>
          </p:cNvPr>
          <p:cNvSpPr>
            <a:spLocks noGrp="1"/>
          </p:cNvSpPr>
          <p:nvPr>
            <p:ph type="subTitle" idx="1"/>
          </p:nvPr>
        </p:nvSpPr>
        <p:spPr>
          <a:xfrm>
            <a:off x="838200" y="3879437"/>
            <a:ext cx="3795445"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Date Placeholder 3">
            <a:extLst>
              <a:ext uri="{FF2B5EF4-FFF2-40B4-BE49-F238E27FC236}">
                <a16:creationId xmlns:a16="http://schemas.microsoft.com/office/drawing/2014/main" id="{255F0CEF-51FF-466C-8532-9EF423A4266A}"/>
              </a:ext>
            </a:extLst>
          </p:cNvPr>
          <p:cNvSpPr>
            <a:spLocks noGrp="1"/>
          </p:cNvSpPr>
          <p:nvPr>
            <p:ph type="dt" sz="half" idx="10"/>
          </p:nvPr>
        </p:nvSpPr>
        <p:spPr/>
        <p:txBody>
          <a:bodyPr/>
          <a:lstStyle>
            <a:lvl1pPr>
              <a:defRPr/>
            </a:lvl1pPr>
          </a:lstStyle>
          <a:p>
            <a:r>
              <a:rPr lang="it-IT"/>
              <a:t>Nome beneficiario</a:t>
            </a:r>
          </a:p>
        </p:txBody>
      </p:sp>
      <p:sp>
        <p:nvSpPr>
          <p:cNvPr id="5" name="Footer Placeholder 4">
            <a:extLst>
              <a:ext uri="{FF2B5EF4-FFF2-40B4-BE49-F238E27FC236}">
                <a16:creationId xmlns:a16="http://schemas.microsoft.com/office/drawing/2014/main" id="{325040DB-8460-4471-A536-03EED8D2ECE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00264DF-C80E-4A54-97BF-B28A94C1B9DC}"/>
              </a:ext>
            </a:extLst>
          </p:cNvPr>
          <p:cNvSpPr>
            <a:spLocks noGrp="1"/>
          </p:cNvSpPr>
          <p:nvPr>
            <p:ph type="sldNum" sz="quarter" idx="12"/>
          </p:nvPr>
        </p:nvSpPr>
        <p:spPr/>
        <p:txBody>
          <a:bodyPr/>
          <a:lstStyle/>
          <a:p>
            <a:fld id="{9B13B172-409A-48BF-92CD-9E808051E234}" type="slidenum">
              <a:rPr lang="it-IT" smtClean="0"/>
              <a:t>‹N›</a:t>
            </a:fld>
            <a:endParaRPr lang="it-IT"/>
          </a:p>
        </p:txBody>
      </p:sp>
      <p:sp>
        <p:nvSpPr>
          <p:cNvPr id="10" name="Picture Placeholder 2">
            <a:extLst>
              <a:ext uri="{FF2B5EF4-FFF2-40B4-BE49-F238E27FC236}">
                <a16:creationId xmlns:a16="http://schemas.microsoft.com/office/drawing/2014/main" id="{27805BB2-49DE-4832-9EF2-DACA471C18BD}"/>
              </a:ext>
            </a:extLst>
          </p:cNvPr>
          <p:cNvSpPr>
            <a:spLocks noGrp="1"/>
          </p:cNvSpPr>
          <p:nvPr>
            <p:ph type="pic" idx="13"/>
          </p:nvPr>
        </p:nvSpPr>
        <p:spPr>
          <a:xfrm>
            <a:off x="5188449" y="2106202"/>
            <a:ext cx="5712431" cy="3754848"/>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p>
        </p:txBody>
      </p:sp>
      <p:sp>
        <p:nvSpPr>
          <p:cNvPr id="8" name="Content Placeholder 7">
            <a:extLst>
              <a:ext uri="{FF2B5EF4-FFF2-40B4-BE49-F238E27FC236}">
                <a16:creationId xmlns:a16="http://schemas.microsoft.com/office/drawing/2014/main" id="{E6A686CD-BC84-4E44-BDAF-161736E81F40}"/>
              </a:ext>
            </a:extLst>
          </p:cNvPr>
          <p:cNvSpPr>
            <a:spLocks noGrp="1"/>
          </p:cNvSpPr>
          <p:nvPr>
            <p:ph sz="quarter" idx="14" hasCustomPrompt="1"/>
          </p:nvPr>
        </p:nvSpPr>
        <p:spPr>
          <a:xfrm>
            <a:off x="838200" y="5681663"/>
            <a:ext cx="3795444" cy="482600"/>
          </a:xfrm>
        </p:spPr>
        <p:txBody>
          <a:bodyPr>
            <a:normAutofit/>
          </a:bodyPr>
          <a:lstStyle>
            <a:lvl1pPr marL="0" indent="0">
              <a:buNone/>
              <a:defRPr sz="1800"/>
            </a:lvl1pPr>
          </a:lstStyle>
          <a:p>
            <a:pPr lvl="0"/>
            <a:r>
              <a:rPr lang="it-IT"/>
              <a:t>Click to </a:t>
            </a:r>
            <a:r>
              <a:rPr lang="it-IT" err="1"/>
              <a:t>edit</a:t>
            </a:r>
            <a:r>
              <a:rPr lang="it-IT"/>
              <a:t> date</a:t>
            </a:r>
          </a:p>
        </p:txBody>
      </p:sp>
      <p:sp>
        <p:nvSpPr>
          <p:cNvPr id="11" name="CasellaDiTesto 10">
            <a:extLst>
              <a:ext uri="{FF2B5EF4-FFF2-40B4-BE49-F238E27FC236}">
                <a16:creationId xmlns:a16="http://schemas.microsoft.com/office/drawing/2014/main" id="{EEED1616-1BE6-FF8C-7986-CDF11AC33379}"/>
              </a:ext>
            </a:extLst>
          </p:cNvPr>
          <p:cNvSpPr txBox="1"/>
          <p:nvPr userDrawn="1"/>
        </p:nvSpPr>
        <p:spPr>
          <a:xfrm>
            <a:off x="6712747" y="6426382"/>
            <a:ext cx="5317225" cy="307777"/>
          </a:xfrm>
          <a:prstGeom prst="rect">
            <a:avLst/>
          </a:prstGeom>
          <a:noFill/>
        </p:spPr>
        <p:txBody>
          <a:bodyPr wrap="square" rtlCol="0">
            <a:spAutoFit/>
          </a:bodyPr>
          <a:lstStyle/>
          <a:p>
            <a:pPr algn="r"/>
            <a:r>
              <a:rPr lang="it-IT" sz="1400">
                <a:solidFill>
                  <a:schemeClr val="bg1">
                    <a:alpha val="50000"/>
                  </a:schemeClr>
                </a:solidFill>
                <a:latin typeface="Titillium" pitchFamily="2" charset="77"/>
              </a:rPr>
              <a:t>Missione 4 </a:t>
            </a:r>
            <a:r>
              <a:rPr lang="it-IT" sz="1400" b="1">
                <a:solidFill>
                  <a:schemeClr val="bg1">
                    <a:alpha val="50000"/>
                  </a:schemeClr>
                </a:solidFill>
                <a:latin typeface="Titillium" pitchFamily="2" charset="77"/>
              </a:rPr>
              <a:t>• Istruzione e Ricerca </a:t>
            </a:r>
            <a:endParaRPr lang="it-IT" sz="1400">
              <a:solidFill>
                <a:schemeClr val="bg1">
                  <a:alpha val="50000"/>
                </a:schemeClr>
              </a:solidFill>
              <a:latin typeface="Titillium" pitchFamily="2" charset="77"/>
            </a:endParaRPr>
          </a:p>
        </p:txBody>
      </p:sp>
      <p:sp>
        <p:nvSpPr>
          <p:cNvPr id="12" name="CasellaDiTesto 11">
            <a:extLst>
              <a:ext uri="{FF2B5EF4-FFF2-40B4-BE49-F238E27FC236}">
                <a16:creationId xmlns:a16="http://schemas.microsoft.com/office/drawing/2014/main" id="{3A506E7C-4808-42A0-DD3B-FD137A1CB64E}"/>
              </a:ext>
            </a:extLst>
          </p:cNvPr>
          <p:cNvSpPr txBox="1"/>
          <p:nvPr userDrawn="1"/>
        </p:nvSpPr>
        <p:spPr>
          <a:xfrm>
            <a:off x="269614" y="6428052"/>
            <a:ext cx="5317225" cy="307777"/>
          </a:xfrm>
          <a:prstGeom prst="rect">
            <a:avLst/>
          </a:prstGeom>
          <a:noFill/>
        </p:spPr>
        <p:txBody>
          <a:bodyPr wrap="square" rtlCol="0">
            <a:spAutoFit/>
          </a:bodyPr>
          <a:lstStyle/>
          <a:p>
            <a:r>
              <a:rPr lang="it-IT" sz="1400" dirty="0">
                <a:solidFill>
                  <a:schemeClr val="bg1">
                    <a:alpha val="50000"/>
                  </a:schemeClr>
                </a:solidFill>
                <a:latin typeface="Titillium" pitchFamily="2" charset="77"/>
              </a:rPr>
              <a:t>Bologna, 3-4 November 2023</a:t>
            </a:r>
          </a:p>
        </p:txBody>
      </p:sp>
    </p:spTree>
    <p:extLst>
      <p:ext uri="{BB962C8B-B14F-4D97-AF65-F5344CB8AC3E}">
        <p14:creationId xmlns:p14="http://schemas.microsoft.com/office/powerpoint/2010/main" val="2802503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4E6F965-22BB-5CB6-312C-62EDB1057A87}"/>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9740986D-B2E6-E64A-9F09-D13E9F372CD9}"/>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0F22038-E401-9B59-43A1-1AFFB7DF452F}"/>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5" name="Segnaposto piè di pagina 4">
            <a:extLst>
              <a:ext uri="{FF2B5EF4-FFF2-40B4-BE49-F238E27FC236}">
                <a16:creationId xmlns:a16="http://schemas.microsoft.com/office/drawing/2014/main" id="{0F960FDE-D97A-7471-78F1-CE28AF30207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67E22B4-7DF0-794F-F8A7-5684B7EAD564}"/>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1102996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01029E-B1C6-92F5-5BD9-5641C41ACE09}"/>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1D69CF85-5622-7364-C92A-4D4B2BDDAF8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1E8EF8A1-E396-D6AF-3A81-E01A46698137}"/>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5" name="Segnaposto piè di pagina 4">
            <a:extLst>
              <a:ext uri="{FF2B5EF4-FFF2-40B4-BE49-F238E27FC236}">
                <a16:creationId xmlns:a16="http://schemas.microsoft.com/office/drawing/2014/main" id="{CE2A684E-4A53-0FD0-8524-CA47DCD296A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3F6E2F3-6236-0341-3CA9-4950F6DE172F}"/>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1913803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1763302-C7E3-E664-C12C-7D53DEAB7AD4}"/>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6BC621F4-05BE-1CCC-6D50-B856B28F9222}"/>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05C8DDAD-F109-A2D9-87DB-45996264586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508DC001-25A0-9419-A911-1B2F1F30DBD6}"/>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6" name="Segnaposto piè di pagina 5">
            <a:extLst>
              <a:ext uri="{FF2B5EF4-FFF2-40B4-BE49-F238E27FC236}">
                <a16:creationId xmlns:a16="http://schemas.microsoft.com/office/drawing/2014/main" id="{3A08E2D0-E576-EEA4-0B4B-DF3F2524FE1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6B89-87BC-8C33-BDD4-422E475CB9F7}"/>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36686790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05382B-9C53-C843-40B4-ACFAEA392BF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6491DF3-8FD0-9388-8FE4-5D61213EA4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06995AD3-BE0C-E613-7BA5-D72125F56244}"/>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E439EE9F-AAD3-75DF-C409-E8887655B0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C23A0F5-1224-7763-BA7A-F71E696B25F0}"/>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0ACB4844-CFCE-CADF-AB89-F41270C1439C}"/>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8" name="Segnaposto piè di pagina 7">
            <a:extLst>
              <a:ext uri="{FF2B5EF4-FFF2-40B4-BE49-F238E27FC236}">
                <a16:creationId xmlns:a16="http://schemas.microsoft.com/office/drawing/2014/main" id="{637E5531-A51A-CF2E-2330-92EC35EF2BF5}"/>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2659A402-4579-5A3D-A915-5B1F1619E971}"/>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369262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284E165-4CD9-7184-BA53-E8749A1865E4}"/>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F12BC087-91AF-1542-CEE0-DE0BB8349287}"/>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4" name="Segnaposto piè di pagina 3">
            <a:extLst>
              <a:ext uri="{FF2B5EF4-FFF2-40B4-BE49-F238E27FC236}">
                <a16:creationId xmlns:a16="http://schemas.microsoft.com/office/drawing/2014/main" id="{CEB1DE63-AE99-8B70-C41A-849B8B292970}"/>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3A1A4E66-94D1-8494-58A1-CD39F466200F}"/>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2663015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F1C6054-741F-231D-BFEE-B09EB0188C57}"/>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3" name="Segnaposto piè di pagina 2">
            <a:extLst>
              <a:ext uri="{FF2B5EF4-FFF2-40B4-BE49-F238E27FC236}">
                <a16:creationId xmlns:a16="http://schemas.microsoft.com/office/drawing/2014/main" id="{5CF4E16C-5107-66A8-E1ED-8AE07B8C56AD}"/>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BFA8B073-A082-0F1D-3644-E48A5DA0D00E}"/>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4176099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D84879E-B8A6-7318-3304-7F58DBDB735B}"/>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B01C9F42-7F2D-C307-9026-04039EBA38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63B6DABA-3C74-838D-4FAE-57244C861F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CED4EB4A-C1E8-452B-A479-BB28F7BD399E}"/>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6" name="Segnaposto piè di pagina 5">
            <a:extLst>
              <a:ext uri="{FF2B5EF4-FFF2-40B4-BE49-F238E27FC236}">
                <a16:creationId xmlns:a16="http://schemas.microsoft.com/office/drawing/2014/main" id="{8A16D819-EE02-57CC-2995-B099054E45AB}"/>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AE55258B-6979-B0D6-8564-8A171EA79DA3}"/>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2616090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BA4335-1145-9D68-5898-7B9A8B7D86F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B27256F6-99B0-CC0C-83DC-27C5CF6294A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050A61BD-7A0F-269C-F337-5D2B9BC495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54A4E82-3887-E3D1-D847-C9D34A359F46}"/>
              </a:ext>
            </a:extLst>
          </p:cNvPr>
          <p:cNvSpPr>
            <a:spLocks noGrp="1"/>
          </p:cNvSpPr>
          <p:nvPr>
            <p:ph type="dt" sz="half" idx="10"/>
          </p:nvPr>
        </p:nvSpPr>
        <p:spPr/>
        <p:txBody>
          <a:bodyPr/>
          <a:lstStyle/>
          <a:p>
            <a:fld id="{0CECE968-9458-1846-8B1A-FEE51423D98D}" type="datetimeFigureOut">
              <a:rPr lang="it-IT" smtClean="0"/>
              <a:t>02/09/2024</a:t>
            </a:fld>
            <a:endParaRPr lang="it-IT"/>
          </a:p>
        </p:txBody>
      </p:sp>
      <p:sp>
        <p:nvSpPr>
          <p:cNvPr id="6" name="Segnaposto piè di pagina 5">
            <a:extLst>
              <a:ext uri="{FF2B5EF4-FFF2-40B4-BE49-F238E27FC236}">
                <a16:creationId xmlns:a16="http://schemas.microsoft.com/office/drawing/2014/main" id="{1AA3E215-0983-7B20-B192-80EA90B579D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BF5BCC0-7631-DDBC-02A4-83AAFC801143}"/>
              </a:ext>
            </a:extLst>
          </p:cNvPr>
          <p:cNvSpPr>
            <a:spLocks noGrp="1"/>
          </p:cNvSpPr>
          <p:nvPr>
            <p:ph type="sldNum" sz="quarter" idx="12"/>
          </p:nvPr>
        </p:nvSpPr>
        <p:spPr/>
        <p:txBody>
          <a:bodyPr/>
          <a:lstStyle/>
          <a:p>
            <a:fld id="{E46192B8-55D9-4942-9C82-0B9DDA21D461}" type="slidenum">
              <a:rPr lang="it-IT" smtClean="0"/>
              <a:t>‹N›</a:t>
            </a:fld>
            <a:endParaRPr lang="it-IT"/>
          </a:p>
        </p:txBody>
      </p:sp>
    </p:spTree>
    <p:extLst>
      <p:ext uri="{BB962C8B-B14F-4D97-AF65-F5344CB8AC3E}">
        <p14:creationId xmlns:p14="http://schemas.microsoft.com/office/powerpoint/2010/main" val="8954567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B4539DBE-E4B3-1015-1AB0-CBFC1AFFC1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D6A1C2A-DF69-9476-682D-2F29981F14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9A43D744-79D9-A989-27C3-6234935D5D2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ECE968-9458-1846-8B1A-FEE51423D98D}" type="datetimeFigureOut">
              <a:rPr lang="it-IT" smtClean="0"/>
              <a:t>02/09/2024</a:t>
            </a:fld>
            <a:endParaRPr lang="it-IT"/>
          </a:p>
        </p:txBody>
      </p:sp>
      <p:sp>
        <p:nvSpPr>
          <p:cNvPr id="5" name="Segnaposto piè di pagina 4">
            <a:extLst>
              <a:ext uri="{FF2B5EF4-FFF2-40B4-BE49-F238E27FC236}">
                <a16:creationId xmlns:a16="http://schemas.microsoft.com/office/drawing/2014/main" id="{E8B661C9-C83D-BB78-79B7-389AF50DE0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391D5883-EA72-B72A-FECE-F9FFA24B6F7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6192B8-55D9-4942-9C82-0B9DDA21D461}" type="slidenum">
              <a:rPr lang="it-IT" smtClean="0"/>
              <a:t>‹N›</a:t>
            </a:fld>
            <a:endParaRPr lang="it-IT"/>
          </a:p>
        </p:txBody>
      </p:sp>
    </p:spTree>
    <p:extLst>
      <p:ext uri="{BB962C8B-B14F-4D97-AF65-F5344CB8AC3E}">
        <p14:creationId xmlns:p14="http://schemas.microsoft.com/office/powerpoint/2010/main" val="34923112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jp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10.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32.tiff"/></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35.tiff"/><Relationship Id="rId5" Type="http://schemas.openxmlformats.org/officeDocument/2006/relationships/image" Target="../media/image34.tiff"/><Relationship Id="rId4" Type="http://schemas.openxmlformats.org/officeDocument/2006/relationships/image" Target="../media/image33.tiff"/></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hyperlink" Target="https://firmamento.hosting.nyu.edu/home" TargetMode="External"/><Relationship Id="rId4" Type="http://schemas.openxmlformats.org/officeDocument/2006/relationships/image" Target="../media/image36.tiff"/></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4.jp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8.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6.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3CCC7D-5E06-47A8-A7BC-3298CBC83031}"/>
              </a:ext>
            </a:extLst>
          </p:cNvPr>
          <p:cNvSpPr>
            <a:spLocks noGrp="1"/>
          </p:cNvSpPr>
          <p:nvPr>
            <p:ph type="ctrTitle"/>
          </p:nvPr>
        </p:nvSpPr>
        <p:spPr>
          <a:xfrm>
            <a:off x="5624199" y="3457866"/>
            <a:ext cx="5278933" cy="2277506"/>
          </a:xfrm>
        </p:spPr>
        <p:txBody>
          <a:bodyPr>
            <a:noAutofit/>
          </a:bodyPr>
          <a:lstStyle/>
          <a:p>
            <a:r>
              <a:rPr lang="it-IT" sz="4400" b="1" dirty="0">
                <a:solidFill>
                  <a:schemeClr val="accent1">
                    <a:lumMod val="75000"/>
                  </a:schemeClr>
                </a:solidFill>
                <a:latin typeface="Titillium"/>
              </a:rPr>
              <a:t>The CTA+ </a:t>
            </a:r>
            <a:r>
              <a:rPr lang="it-IT" sz="4400" b="1" dirty="0" err="1">
                <a:solidFill>
                  <a:schemeClr val="accent1">
                    <a:lumMod val="75000"/>
                  </a:schemeClr>
                </a:solidFill>
                <a:latin typeface="Titillium"/>
              </a:rPr>
              <a:t>Italian</a:t>
            </a:r>
            <a:r>
              <a:rPr lang="it-IT" sz="4400" b="1" dirty="0">
                <a:solidFill>
                  <a:schemeClr val="accent1">
                    <a:lumMod val="75000"/>
                  </a:schemeClr>
                </a:solidFill>
                <a:latin typeface="Titillium"/>
              </a:rPr>
              <a:t> Program to </a:t>
            </a:r>
            <a:r>
              <a:rPr lang="it-IT" sz="4400" b="1" dirty="0" err="1">
                <a:solidFill>
                  <a:schemeClr val="accent1">
                    <a:lumMod val="75000"/>
                  </a:schemeClr>
                </a:solidFill>
                <a:latin typeface="Titillium"/>
              </a:rPr>
              <a:t>complement</a:t>
            </a:r>
            <a:r>
              <a:rPr lang="it-IT" sz="4400" b="1" dirty="0">
                <a:solidFill>
                  <a:schemeClr val="accent1">
                    <a:lumMod val="75000"/>
                  </a:schemeClr>
                </a:solidFill>
                <a:latin typeface="Titillium"/>
              </a:rPr>
              <a:t> the </a:t>
            </a:r>
            <a:r>
              <a:rPr lang="it-IT" sz="4400" b="1" dirty="0" err="1">
                <a:solidFill>
                  <a:schemeClr val="accent1">
                    <a:lumMod val="75000"/>
                  </a:schemeClr>
                </a:solidFill>
                <a:latin typeface="Titillium"/>
              </a:rPr>
              <a:t>Cherenkov</a:t>
            </a:r>
            <a:r>
              <a:rPr lang="it-IT" sz="4400" b="1" dirty="0">
                <a:solidFill>
                  <a:schemeClr val="accent1">
                    <a:lumMod val="75000"/>
                  </a:schemeClr>
                </a:solidFill>
                <a:latin typeface="Titillium"/>
              </a:rPr>
              <a:t> </a:t>
            </a:r>
            <a:r>
              <a:rPr lang="it-IT" sz="4400" b="1" dirty="0" err="1">
                <a:solidFill>
                  <a:schemeClr val="accent1">
                    <a:lumMod val="75000"/>
                  </a:schemeClr>
                </a:solidFill>
                <a:latin typeface="Titillium"/>
              </a:rPr>
              <a:t>Telescope</a:t>
            </a:r>
            <a:r>
              <a:rPr lang="it-IT" sz="4400" b="1" dirty="0">
                <a:solidFill>
                  <a:schemeClr val="accent1">
                    <a:lumMod val="75000"/>
                  </a:schemeClr>
                </a:solidFill>
                <a:latin typeface="Titillium"/>
              </a:rPr>
              <a:t> Array </a:t>
            </a:r>
            <a:r>
              <a:rPr lang="it-IT" sz="4400" b="1" dirty="0" err="1">
                <a:solidFill>
                  <a:schemeClr val="accent1">
                    <a:lumMod val="75000"/>
                  </a:schemeClr>
                </a:solidFill>
                <a:latin typeface="Titillium"/>
              </a:rPr>
              <a:t>Observatory</a:t>
            </a:r>
            <a:r>
              <a:rPr lang="it-IT" sz="4400" b="1" dirty="0">
                <a:solidFill>
                  <a:schemeClr val="accent1">
                    <a:lumMod val="75000"/>
                  </a:schemeClr>
                </a:solidFill>
                <a:latin typeface="Titillium"/>
              </a:rPr>
              <a:t> South Site</a:t>
            </a:r>
            <a:endParaRPr lang="it-IT" sz="4000" b="1" dirty="0">
              <a:solidFill>
                <a:schemeClr val="accent1">
                  <a:lumMod val="75000"/>
                </a:schemeClr>
              </a:solidFill>
              <a:latin typeface="Titillium"/>
            </a:endParaRPr>
          </a:p>
        </p:txBody>
      </p:sp>
      <p:pic>
        <p:nvPicPr>
          <p:cNvPr id="6" name="Picture 1">
            <a:extLst>
              <a:ext uri="{FF2B5EF4-FFF2-40B4-BE49-F238E27FC236}">
                <a16:creationId xmlns:a16="http://schemas.microsoft.com/office/drawing/2014/main" id="{1C14DB35-5F73-6743-BCA8-FC6E30F304D3}"/>
              </a:ext>
            </a:extLst>
          </p:cNvPr>
          <p:cNvPicPr>
            <a:picLocks noChangeAspect="1"/>
          </p:cNvPicPr>
          <p:nvPr/>
        </p:nvPicPr>
        <p:blipFill>
          <a:blip r:embed="rId3"/>
          <a:stretch/>
        </p:blipFill>
        <p:spPr bwMode="auto">
          <a:xfrm>
            <a:off x="15926" y="-35745"/>
            <a:ext cx="12191999" cy="1387665"/>
          </a:xfrm>
          <a:prstGeom prst="rect">
            <a:avLst/>
          </a:prstGeom>
          <a:noFill/>
          <a:ln>
            <a:noFill/>
          </a:ln>
        </p:spPr>
      </p:pic>
      <p:sp>
        <p:nvSpPr>
          <p:cNvPr id="18" name="Google Shape;243;p1">
            <a:extLst>
              <a:ext uri="{FF2B5EF4-FFF2-40B4-BE49-F238E27FC236}">
                <a16:creationId xmlns:a16="http://schemas.microsoft.com/office/drawing/2014/main" id="{8EC7D6CA-7E2E-F742-9380-C2F2E27665D1}"/>
              </a:ext>
            </a:extLst>
          </p:cNvPr>
          <p:cNvSpPr txBox="1"/>
          <p:nvPr/>
        </p:nvSpPr>
        <p:spPr>
          <a:xfrm>
            <a:off x="328820" y="4335194"/>
            <a:ext cx="3707240" cy="2277506"/>
          </a:xfrm>
          <a:prstGeom prst="rect">
            <a:avLst/>
          </a:prstGeom>
          <a:noFill/>
          <a:ln>
            <a:noFill/>
          </a:ln>
        </p:spPr>
        <p:txBody>
          <a:bodyPr spcFirstLastPara="1" wrap="square" lIns="91425" tIns="45700" rIns="91425" bIns="45700" anchor="t" anchorCtr="0">
            <a:spAutoFit/>
          </a:bodyPr>
          <a:lstStyle/>
          <a:p>
            <a:pPr lvl="0"/>
            <a:r>
              <a:rPr lang="it-IT" sz="2400" b="1" i="0" u="none" strike="noStrike" cap="none" dirty="0">
                <a:solidFill>
                  <a:srgbClr val="0070C0"/>
                </a:solidFill>
                <a:latin typeface="Titillium"/>
                <a:ea typeface="Calibri"/>
                <a:cs typeface="Calibri"/>
                <a:sym typeface="Calibri"/>
              </a:rPr>
              <a:t>C. Aramo</a:t>
            </a:r>
            <a:r>
              <a:rPr lang="it-IT" sz="2400" b="1" i="0" u="none" strike="noStrike" cap="none" baseline="30000" dirty="0">
                <a:solidFill>
                  <a:srgbClr val="0070C0"/>
                </a:solidFill>
                <a:latin typeface="Titillium"/>
                <a:ea typeface="Calibri"/>
                <a:cs typeface="Calibri"/>
                <a:sym typeface="Calibri"/>
              </a:rPr>
              <a:t>1 </a:t>
            </a:r>
            <a:r>
              <a:rPr lang="it-IT" sz="2400" b="1" dirty="0">
                <a:solidFill>
                  <a:srgbClr val="0070C0"/>
                </a:solidFill>
                <a:latin typeface="Titillium"/>
                <a:ea typeface="Calibri"/>
                <a:cs typeface="Calibri"/>
                <a:sym typeface="Calibri"/>
              </a:rPr>
              <a:t>for the CTA+ Program, CTA-LST Project and CTA </a:t>
            </a:r>
            <a:r>
              <a:rPr lang="it-IT" sz="2400" b="1" dirty="0" err="1">
                <a:solidFill>
                  <a:srgbClr val="0070C0"/>
                </a:solidFill>
                <a:latin typeface="Titillium"/>
                <a:ea typeface="Calibri"/>
                <a:cs typeface="Calibri"/>
                <a:sym typeface="Calibri"/>
              </a:rPr>
              <a:t>Consortium</a:t>
            </a:r>
            <a:endParaRPr sz="1600" dirty="0">
              <a:solidFill>
                <a:srgbClr val="0070C0"/>
              </a:solidFill>
              <a:latin typeface="Titillium"/>
            </a:endParaRPr>
          </a:p>
          <a:p>
            <a:pPr marL="0" marR="0" lvl="0" indent="0" algn="l" rtl="0">
              <a:spcBef>
                <a:spcPts val="0"/>
              </a:spcBef>
              <a:spcAft>
                <a:spcPts val="0"/>
              </a:spcAft>
              <a:buNone/>
            </a:pPr>
            <a:r>
              <a:rPr lang="it-IT" sz="2400" b="1" baseline="30000" dirty="0">
                <a:solidFill>
                  <a:srgbClr val="0070C0"/>
                </a:solidFill>
                <a:latin typeface="Titillium"/>
                <a:ea typeface="Calibri"/>
                <a:cs typeface="Calibri"/>
                <a:sym typeface="Calibri"/>
              </a:rPr>
              <a:t>1</a:t>
            </a:r>
            <a:r>
              <a:rPr lang="it-IT" sz="2400" b="1" dirty="0">
                <a:solidFill>
                  <a:srgbClr val="0070C0"/>
                </a:solidFill>
                <a:latin typeface="Titillium"/>
                <a:ea typeface="Calibri"/>
                <a:cs typeface="Calibri"/>
                <a:sym typeface="Calibri"/>
              </a:rPr>
              <a:t> INFN – Sezione di Napoli email </a:t>
            </a:r>
            <a:r>
              <a:rPr lang="it-IT" sz="2400" b="1" dirty="0" err="1">
                <a:solidFill>
                  <a:srgbClr val="0070C0"/>
                </a:solidFill>
                <a:latin typeface="Titillium"/>
                <a:ea typeface="Calibri"/>
                <a:cs typeface="Calibri"/>
                <a:sym typeface="Calibri"/>
              </a:rPr>
              <a:t>aramo@na.infn.it</a:t>
            </a:r>
            <a:endParaRPr sz="2400" b="1" baseline="30000" dirty="0">
              <a:solidFill>
                <a:srgbClr val="0070C0"/>
              </a:solidFill>
              <a:latin typeface="Titillium"/>
              <a:ea typeface="Calibri"/>
              <a:cs typeface="Calibri"/>
              <a:sym typeface="Calibri"/>
            </a:endParaRPr>
          </a:p>
          <a:p>
            <a:pPr marL="0" marR="0" lvl="0" indent="0" algn="l" rtl="0">
              <a:spcBef>
                <a:spcPts val="0"/>
              </a:spcBef>
              <a:spcAft>
                <a:spcPts val="0"/>
              </a:spcAft>
              <a:buNone/>
            </a:pPr>
            <a:endParaRPr sz="1800" dirty="0">
              <a:solidFill>
                <a:schemeClr val="lt1"/>
              </a:solidFill>
              <a:latin typeface="Calibri"/>
              <a:ea typeface="Calibri"/>
              <a:cs typeface="Calibri"/>
              <a:sym typeface="Calibri"/>
            </a:endParaRPr>
          </a:p>
        </p:txBody>
      </p:sp>
      <p:pic>
        <p:nvPicPr>
          <p:cNvPr id="8" name="Immagine 7">
            <a:extLst>
              <a:ext uri="{FF2B5EF4-FFF2-40B4-BE49-F238E27FC236}">
                <a16:creationId xmlns:a16="http://schemas.microsoft.com/office/drawing/2014/main" id="{396ECD65-1762-134C-B24D-2D31D087B6B6}"/>
              </a:ext>
            </a:extLst>
          </p:cNvPr>
          <p:cNvPicPr>
            <a:picLocks noChangeAspect="1"/>
          </p:cNvPicPr>
          <p:nvPr/>
        </p:nvPicPr>
        <p:blipFill>
          <a:blip r:embed="rId4"/>
          <a:stretch>
            <a:fillRect/>
          </a:stretch>
        </p:blipFill>
        <p:spPr>
          <a:xfrm>
            <a:off x="0" y="6352350"/>
            <a:ext cx="12192000" cy="520700"/>
          </a:xfrm>
          <a:prstGeom prst="rect">
            <a:avLst/>
          </a:prstGeom>
        </p:spPr>
      </p:pic>
      <p:sp>
        <p:nvSpPr>
          <p:cNvPr id="9" name="CasellaDiTesto 8">
            <a:extLst>
              <a:ext uri="{FF2B5EF4-FFF2-40B4-BE49-F238E27FC236}">
                <a16:creationId xmlns:a16="http://schemas.microsoft.com/office/drawing/2014/main" id="{1B2C24BB-BD62-1343-8D2D-6E51412302CA}"/>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sp>
        <p:nvSpPr>
          <p:cNvPr id="11" name="CasellaDiTesto 10">
            <a:extLst>
              <a:ext uri="{FF2B5EF4-FFF2-40B4-BE49-F238E27FC236}">
                <a16:creationId xmlns:a16="http://schemas.microsoft.com/office/drawing/2014/main" id="{925DB668-A173-E44B-9F1C-8BEA4A4E106B}"/>
              </a:ext>
            </a:extLst>
          </p:cNvPr>
          <p:cNvSpPr txBox="1"/>
          <p:nvPr/>
        </p:nvSpPr>
        <p:spPr>
          <a:xfrm>
            <a:off x="328820" y="6341743"/>
            <a:ext cx="6833980" cy="477054"/>
          </a:xfrm>
          <a:prstGeom prst="rect">
            <a:avLst/>
          </a:prstGeom>
          <a:noFill/>
        </p:spPr>
        <p:txBody>
          <a:bodyPr wrap="square" rtlCol="0">
            <a:spAutoFit/>
          </a:bodyPr>
          <a:lstStyle/>
          <a:p>
            <a:r>
              <a:rPr lang="it-IT" dirty="0">
                <a:latin typeface="Titillium"/>
              </a:rPr>
              <a:t>XIII International Conference on New </a:t>
            </a:r>
            <a:r>
              <a:rPr lang="it-IT" dirty="0" err="1">
                <a:latin typeface="Titillium"/>
              </a:rPr>
              <a:t>Frontiers</a:t>
            </a:r>
            <a:r>
              <a:rPr lang="it-IT" dirty="0">
                <a:latin typeface="Titillium"/>
              </a:rPr>
              <a:t> in </a:t>
            </a:r>
            <a:r>
              <a:rPr lang="it-IT" dirty="0" err="1">
                <a:latin typeface="Titillium"/>
              </a:rPr>
              <a:t>Physics</a:t>
            </a:r>
            <a:r>
              <a:rPr lang="it-IT" sz="2500" dirty="0" err="1">
                <a:solidFill>
                  <a:srgbClr val="B27F47"/>
                </a:solidFill>
                <a:latin typeface="Titillium"/>
              </a:rPr>
              <a:t>i</a:t>
            </a:r>
            <a:endParaRPr lang="it-IT" sz="2500" dirty="0">
              <a:solidFill>
                <a:srgbClr val="B27F47"/>
              </a:solidFill>
              <a:latin typeface="Titillium"/>
            </a:endParaRPr>
          </a:p>
        </p:txBody>
      </p:sp>
    </p:spTree>
    <p:extLst>
      <p:ext uri="{BB962C8B-B14F-4D97-AF65-F5344CB8AC3E}">
        <p14:creationId xmlns:p14="http://schemas.microsoft.com/office/powerpoint/2010/main" val="247211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1" name="Picture 3">
            <a:extLst>
              <a:ext uri="{FF2B5EF4-FFF2-40B4-BE49-F238E27FC236}">
                <a16:creationId xmlns:a16="http://schemas.microsoft.com/office/drawing/2014/main" id="{D141F29A-7B2B-724B-A327-6C68784128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168" y="2100380"/>
            <a:ext cx="5024386" cy="3856324"/>
          </a:xfrm>
          <a:prstGeom prst="rect">
            <a:avLst/>
          </a:prstGeom>
        </p:spPr>
      </p:pic>
      <p:pic>
        <p:nvPicPr>
          <p:cNvPr id="12" name="Picture 5" descr="A building with glass windows&#10;&#10;Description automatically generated">
            <a:extLst>
              <a:ext uri="{FF2B5EF4-FFF2-40B4-BE49-F238E27FC236}">
                <a16:creationId xmlns:a16="http://schemas.microsoft.com/office/drawing/2014/main" id="{AF4913B2-5CB5-A242-BBEE-44C85DFE00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60938" y="2166300"/>
            <a:ext cx="5231062" cy="3604018"/>
          </a:xfrm>
          <a:prstGeom prst="rect">
            <a:avLst/>
          </a:prstGeom>
        </p:spPr>
      </p:pic>
      <p:sp>
        <p:nvSpPr>
          <p:cNvPr id="15" name="Title 1">
            <a:extLst>
              <a:ext uri="{FF2B5EF4-FFF2-40B4-BE49-F238E27FC236}">
                <a16:creationId xmlns:a16="http://schemas.microsoft.com/office/drawing/2014/main" id="{3ECAB764-FCBC-0647-8106-98A13C0A5770}"/>
              </a:ext>
            </a:extLst>
          </p:cNvPr>
          <p:cNvSpPr>
            <a:spLocks noGrp="1"/>
          </p:cNvSpPr>
          <p:nvPr>
            <p:ph type="title"/>
          </p:nvPr>
        </p:nvSpPr>
        <p:spPr>
          <a:xfrm>
            <a:off x="6990224" y="1001936"/>
            <a:ext cx="5791200" cy="1871342"/>
          </a:xfrm>
        </p:spPr>
        <p:txBody>
          <a:bodyPr>
            <a:normAutofit/>
          </a:bodyPr>
          <a:lstStyle/>
          <a:p>
            <a:r>
              <a:rPr lang="en-US" sz="2800" b="1" dirty="0">
                <a:solidFill>
                  <a:srgbClr val="002060"/>
                </a:solidFill>
                <a:latin typeface="Titillium"/>
              </a:rPr>
              <a:t>Science Data Management Centre</a:t>
            </a:r>
            <a:endParaRPr lang="en-ZA" sz="2800" b="1" dirty="0">
              <a:solidFill>
                <a:srgbClr val="002060"/>
              </a:solidFill>
              <a:latin typeface="Titillium"/>
            </a:endParaRPr>
          </a:p>
        </p:txBody>
      </p:sp>
      <p:sp>
        <p:nvSpPr>
          <p:cNvPr id="16" name="Content Placeholder 2">
            <a:extLst>
              <a:ext uri="{FF2B5EF4-FFF2-40B4-BE49-F238E27FC236}">
                <a16:creationId xmlns:a16="http://schemas.microsoft.com/office/drawing/2014/main" id="{CBC3F423-8CCB-644B-B4B5-F20E2D0A7809}"/>
              </a:ext>
            </a:extLst>
          </p:cNvPr>
          <p:cNvSpPr>
            <a:spLocks noGrp="1"/>
          </p:cNvSpPr>
          <p:nvPr>
            <p:ph idx="1"/>
          </p:nvPr>
        </p:nvSpPr>
        <p:spPr>
          <a:xfrm>
            <a:off x="4989859" y="2333728"/>
            <a:ext cx="2020541" cy="3322171"/>
          </a:xfrm>
        </p:spPr>
        <p:txBody>
          <a:bodyPr>
            <a:normAutofit fontScale="92500"/>
          </a:bodyPr>
          <a:lstStyle/>
          <a:p>
            <a:r>
              <a:rPr lang="en-US" sz="2400" b="1" dirty="0">
                <a:solidFill>
                  <a:schemeClr val="accent1"/>
                </a:solidFill>
                <a:latin typeface="Titillium"/>
              </a:rPr>
              <a:t>At DESY </a:t>
            </a:r>
            <a:r>
              <a:rPr lang="en-US" sz="2400" b="1" dirty="0" err="1">
                <a:solidFill>
                  <a:schemeClr val="accent1"/>
                </a:solidFill>
                <a:latin typeface="Titillium"/>
              </a:rPr>
              <a:t>Zeuthen</a:t>
            </a:r>
            <a:r>
              <a:rPr lang="en-US" sz="2400" b="1" dirty="0">
                <a:solidFill>
                  <a:schemeClr val="accent1"/>
                </a:solidFill>
                <a:latin typeface="Titillium"/>
              </a:rPr>
              <a:t>  (Berlin)</a:t>
            </a:r>
          </a:p>
          <a:p>
            <a:r>
              <a:rPr lang="en-US" sz="2400" b="1" dirty="0">
                <a:solidFill>
                  <a:schemeClr val="accent1"/>
                </a:solidFill>
                <a:latin typeface="Titillium"/>
              </a:rPr>
              <a:t>Start of construction: March 2022</a:t>
            </a:r>
          </a:p>
          <a:p>
            <a:r>
              <a:rPr lang="en-US" sz="2400" b="1" dirty="0">
                <a:solidFill>
                  <a:schemeClr val="accent1"/>
                </a:solidFill>
                <a:latin typeface="Titillium"/>
              </a:rPr>
              <a:t>Inauguration scheduled for October 2024</a:t>
            </a:r>
          </a:p>
        </p:txBody>
      </p:sp>
      <p:sp>
        <p:nvSpPr>
          <p:cNvPr id="17" name="Content Placeholder 2">
            <a:extLst>
              <a:ext uri="{FF2B5EF4-FFF2-40B4-BE49-F238E27FC236}">
                <a16:creationId xmlns:a16="http://schemas.microsoft.com/office/drawing/2014/main" id="{1B1B3A0A-DC03-9641-8160-0859440A8161}"/>
              </a:ext>
            </a:extLst>
          </p:cNvPr>
          <p:cNvSpPr txBox="1">
            <a:spLocks/>
          </p:cNvSpPr>
          <p:nvPr/>
        </p:nvSpPr>
        <p:spPr>
          <a:xfrm>
            <a:off x="473473" y="5972579"/>
            <a:ext cx="6536927" cy="5593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chemeClr val="accent1"/>
                </a:solidFill>
                <a:latin typeface="Titillium"/>
              </a:rPr>
              <a:t>Bologna, Italy, completed 2019</a:t>
            </a:r>
            <a:endParaRPr lang="en-ZA" sz="2400" b="1" dirty="0">
              <a:solidFill>
                <a:schemeClr val="accent1"/>
              </a:solidFill>
              <a:latin typeface="Titillium"/>
            </a:endParaRPr>
          </a:p>
        </p:txBody>
      </p:sp>
      <p:sp>
        <p:nvSpPr>
          <p:cNvPr id="18" name="Title 1">
            <a:extLst>
              <a:ext uri="{FF2B5EF4-FFF2-40B4-BE49-F238E27FC236}">
                <a16:creationId xmlns:a16="http://schemas.microsoft.com/office/drawing/2014/main" id="{4FC70085-EC3D-254B-8DFC-2B64CA71A9EF}"/>
              </a:ext>
            </a:extLst>
          </p:cNvPr>
          <p:cNvSpPr txBox="1">
            <a:spLocks/>
          </p:cNvSpPr>
          <p:nvPr/>
        </p:nvSpPr>
        <p:spPr>
          <a:xfrm>
            <a:off x="762001" y="1465366"/>
            <a:ext cx="5486400" cy="86836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b="1" dirty="0">
                <a:solidFill>
                  <a:schemeClr val="accent1">
                    <a:lumMod val="50000"/>
                  </a:schemeClr>
                </a:solidFill>
                <a:latin typeface="Titillium"/>
              </a:rPr>
              <a:t>CTA Headquarters</a:t>
            </a:r>
            <a:endParaRPr lang="en-ZA" sz="2800" b="1" dirty="0">
              <a:solidFill>
                <a:schemeClr val="accent1">
                  <a:lumMod val="50000"/>
                </a:schemeClr>
              </a:solidFill>
              <a:latin typeface="Titillium"/>
            </a:endParaRPr>
          </a:p>
        </p:txBody>
      </p:sp>
      <p:sp>
        <p:nvSpPr>
          <p:cNvPr id="5" name="Google Shape;251;p2">
            <a:extLst>
              <a:ext uri="{FF2B5EF4-FFF2-40B4-BE49-F238E27FC236}">
                <a16:creationId xmlns:a16="http://schemas.microsoft.com/office/drawing/2014/main" id="{C21D07C5-0F4D-7D3A-A0CF-A35C902D99DC}"/>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2037874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1" name="Picture 5" descr="A map of the world&#10;&#10;Description automatically generated">
            <a:extLst>
              <a:ext uri="{FF2B5EF4-FFF2-40B4-BE49-F238E27FC236}">
                <a16:creationId xmlns:a16="http://schemas.microsoft.com/office/drawing/2014/main" id="{1A03ACE1-A0B0-D746-94DA-27263CF2DE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749879"/>
            <a:ext cx="6473719" cy="3334850"/>
          </a:xfrm>
          <a:prstGeom prst="rect">
            <a:avLst/>
          </a:prstGeom>
        </p:spPr>
      </p:pic>
      <p:sp>
        <p:nvSpPr>
          <p:cNvPr id="12" name="TextBox 3">
            <a:extLst>
              <a:ext uri="{FF2B5EF4-FFF2-40B4-BE49-F238E27FC236}">
                <a16:creationId xmlns:a16="http://schemas.microsoft.com/office/drawing/2014/main" id="{B806D282-C897-914B-BC63-308FBAD4E9C7}"/>
              </a:ext>
            </a:extLst>
          </p:cNvPr>
          <p:cNvSpPr txBox="1"/>
          <p:nvPr/>
        </p:nvSpPr>
        <p:spPr>
          <a:xfrm>
            <a:off x="793450" y="4938006"/>
            <a:ext cx="4886818" cy="1384995"/>
          </a:xfrm>
          <a:prstGeom prst="rect">
            <a:avLst/>
          </a:prstGeom>
          <a:noFill/>
        </p:spPr>
        <p:txBody>
          <a:bodyPr wrap="square" rtlCol="0">
            <a:spAutoFit/>
          </a:bodyPr>
          <a:lstStyle/>
          <a:p>
            <a:pPr marL="285750" indent="-285750">
              <a:buFont typeface="Arial" panose="020B0604020202020204" pitchFamily="34" charset="0"/>
              <a:buChar char="•"/>
            </a:pPr>
            <a:r>
              <a:rPr lang="en-US" sz="2800" dirty="0">
                <a:solidFill>
                  <a:srgbClr val="002060"/>
                </a:solidFill>
                <a:latin typeface="Titillium"/>
              </a:rPr>
              <a:t>More than 1400 scientists</a:t>
            </a:r>
          </a:p>
          <a:p>
            <a:pPr marL="285750" indent="-285750">
              <a:buFont typeface="Arial" panose="020B0604020202020204" pitchFamily="34" charset="0"/>
              <a:buChar char="•"/>
            </a:pPr>
            <a:r>
              <a:rPr lang="en-US" sz="2800" dirty="0">
                <a:solidFill>
                  <a:srgbClr val="002060"/>
                </a:solidFill>
                <a:latin typeface="Titillium"/>
              </a:rPr>
              <a:t>~ 200 institutes</a:t>
            </a:r>
          </a:p>
          <a:p>
            <a:pPr marL="285750" indent="-285750">
              <a:buFont typeface="Arial" panose="020B0604020202020204" pitchFamily="34" charset="0"/>
              <a:buChar char="•"/>
            </a:pPr>
            <a:r>
              <a:rPr lang="en-US" sz="2800" dirty="0">
                <a:solidFill>
                  <a:srgbClr val="002060"/>
                </a:solidFill>
                <a:latin typeface="Titillium"/>
              </a:rPr>
              <a:t>25 countries on 6 continents</a:t>
            </a:r>
            <a:endParaRPr lang="en-ZA" sz="2800" dirty="0">
              <a:solidFill>
                <a:srgbClr val="002060"/>
              </a:solidFill>
              <a:latin typeface="Titillium"/>
            </a:endParaRPr>
          </a:p>
        </p:txBody>
      </p:sp>
      <p:sp>
        <p:nvSpPr>
          <p:cNvPr id="15" name="Title 1">
            <a:extLst>
              <a:ext uri="{FF2B5EF4-FFF2-40B4-BE49-F238E27FC236}">
                <a16:creationId xmlns:a16="http://schemas.microsoft.com/office/drawing/2014/main" id="{15C9BEFB-83D2-A64B-8EA3-C59F0F5B8479}"/>
              </a:ext>
            </a:extLst>
          </p:cNvPr>
          <p:cNvSpPr>
            <a:spLocks noGrp="1"/>
          </p:cNvSpPr>
          <p:nvPr>
            <p:ph type="title"/>
          </p:nvPr>
        </p:nvSpPr>
        <p:spPr>
          <a:xfrm>
            <a:off x="150440" y="1290653"/>
            <a:ext cx="5943600" cy="792162"/>
          </a:xfrm>
        </p:spPr>
        <p:txBody>
          <a:bodyPr/>
          <a:lstStyle/>
          <a:p>
            <a:r>
              <a:rPr lang="en-US" b="1" dirty="0">
                <a:solidFill>
                  <a:srgbClr val="002060"/>
                </a:solidFill>
              </a:rPr>
              <a:t>The CTAO Consortium</a:t>
            </a:r>
            <a:endParaRPr lang="en-ZA" b="1" dirty="0">
              <a:solidFill>
                <a:srgbClr val="002060"/>
              </a:solidFill>
            </a:endParaRPr>
          </a:p>
        </p:txBody>
      </p:sp>
      <p:pic>
        <p:nvPicPr>
          <p:cNvPr id="7" name="Immagine 6">
            <a:extLst>
              <a:ext uri="{FF2B5EF4-FFF2-40B4-BE49-F238E27FC236}">
                <a16:creationId xmlns:a16="http://schemas.microsoft.com/office/drawing/2014/main" id="{70C5CB59-F660-D94B-8E80-19AC9FA0C32F}"/>
              </a:ext>
            </a:extLst>
          </p:cNvPr>
          <p:cNvPicPr>
            <a:picLocks noChangeAspect="1"/>
          </p:cNvPicPr>
          <p:nvPr/>
        </p:nvPicPr>
        <p:blipFill>
          <a:blip r:embed="rId5"/>
          <a:stretch>
            <a:fillRect/>
          </a:stretch>
        </p:blipFill>
        <p:spPr>
          <a:xfrm>
            <a:off x="6244479" y="3176036"/>
            <a:ext cx="5947521" cy="3146965"/>
          </a:xfrm>
          <a:prstGeom prst="rect">
            <a:avLst/>
          </a:prstGeom>
        </p:spPr>
      </p:pic>
      <p:pic>
        <p:nvPicPr>
          <p:cNvPr id="16" name="Picture 11" descr="A person in a suit holding a microphone&#10;&#10;Description automatically generated">
            <a:extLst>
              <a:ext uri="{FF2B5EF4-FFF2-40B4-BE49-F238E27FC236}">
                <a16:creationId xmlns:a16="http://schemas.microsoft.com/office/drawing/2014/main" id="{B8AE1C1F-B25F-244B-B2EB-83AFFAC0CB5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73719" y="1520610"/>
            <a:ext cx="2362200" cy="1575292"/>
          </a:xfrm>
          <a:prstGeom prst="rect">
            <a:avLst/>
          </a:prstGeom>
        </p:spPr>
      </p:pic>
      <p:sp>
        <p:nvSpPr>
          <p:cNvPr id="17" name="TextBox 12">
            <a:extLst>
              <a:ext uri="{FF2B5EF4-FFF2-40B4-BE49-F238E27FC236}">
                <a16:creationId xmlns:a16="http://schemas.microsoft.com/office/drawing/2014/main" id="{3DB44089-4D92-9140-83BB-258B59F00868}"/>
              </a:ext>
            </a:extLst>
          </p:cNvPr>
          <p:cNvSpPr txBox="1"/>
          <p:nvPr/>
        </p:nvSpPr>
        <p:spPr>
          <a:xfrm>
            <a:off x="9218238" y="1686734"/>
            <a:ext cx="2811733" cy="1569660"/>
          </a:xfrm>
          <a:prstGeom prst="rect">
            <a:avLst/>
          </a:prstGeom>
          <a:noFill/>
        </p:spPr>
        <p:txBody>
          <a:bodyPr wrap="square" rtlCol="0">
            <a:spAutoFit/>
          </a:bodyPr>
          <a:lstStyle/>
          <a:p>
            <a:pPr algn="ctr"/>
            <a:r>
              <a:rPr lang="en-ZA" sz="2400" dirty="0">
                <a:solidFill>
                  <a:srgbClr val="002060"/>
                </a:solidFill>
                <a:latin typeface="Titillium"/>
              </a:rPr>
              <a:t>Masahiro </a:t>
            </a:r>
            <a:r>
              <a:rPr lang="en-ZA" sz="2400" dirty="0" err="1">
                <a:solidFill>
                  <a:srgbClr val="002060"/>
                </a:solidFill>
                <a:latin typeface="Titillium"/>
              </a:rPr>
              <a:t>Teshima</a:t>
            </a:r>
            <a:r>
              <a:rPr lang="en-ZA" sz="2400" dirty="0">
                <a:solidFill>
                  <a:srgbClr val="002060"/>
                </a:solidFill>
                <a:latin typeface="Titillium"/>
              </a:rPr>
              <a:t> (Tokyo) recently elected new spokesperson</a:t>
            </a:r>
          </a:p>
        </p:txBody>
      </p:sp>
      <p:sp>
        <p:nvSpPr>
          <p:cNvPr id="5" name="Google Shape;251;p2">
            <a:extLst>
              <a:ext uri="{FF2B5EF4-FFF2-40B4-BE49-F238E27FC236}">
                <a16:creationId xmlns:a16="http://schemas.microsoft.com/office/drawing/2014/main" id="{60ABB482-1A09-C60E-39C1-AE5AC67376F0}"/>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17186687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3"/>
          <a:stretch>
            <a:fillRect/>
          </a:stretch>
        </p:blipFill>
        <p:spPr>
          <a:xfrm>
            <a:off x="114300" y="637493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0" name="Picture 4" descr="A graph of different colors and lines&#10;&#10;Description automatically generated">
            <a:extLst>
              <a:ext uri="{FF2B5EF4-FFF2-40B4-BE49-F238E27FC236}">
                <a16:creationId xmlns:a16="http://schemas.microsoft.com/office/drawing/2014/main" id="{DC823948-F0F6-024B-B4C8-400D1136A8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8587" y="1372936"/>
            <a:ext cx="7772400" cy="4964467"/>
          </a:xfrm>
          <a:prstGeom prst="rect">
            <a:avLst/>
          </a:prstGeom>
        </p:spPr>
      </p:pic>
      <p:sp>
        <p:nvSpPr>
          <p:cNvPr id="12" name="Title 1">
            <a:extLst>
              <a:ext uri="{FF2B5EF4-FFF2-40B4-BE49-F238E27FC236}">
                <a16:creationId xmlns:a16="http://schemas.microsoft.com/office/drawing/2014/main" id="{78BAEF15-58E0-BC48-AA0F-B48086DA84A0}"/>
              </a:ext>
            </a:extLst>
          </p:cNvPr>
          <p:cNvSpPr>
            <a:spLocks noGrp="1"/>
          </p:cNvSpPr>
          <p:nvPr>
            <p:ph type="title"/>
          </p:nvPr>
        </p:nvSpPr>
        <p:spPr>
          <a:xfrm>
            <a:off x="7993487" y="3161371"/>
            <a:ext cx="4516014" cy="693798"/>
          </a:xfrm>
        </p:spPr>
        <p:txBody>
          <a:bodyPr>
            <a:normAutofit/>
          </a:bodyPr>
          <a:lstStyle/>
          <a:p>
            <a:r>
              <a:rPr lang="en-ZA" sz="3600" b="1" dirty="0">
                <a:solidFill>
                  <a:schemeClr val="accent1">
                    <a:lumMod val="50000"/>
                  </a:schemeClr>
                </a:solidFill>
                <a:latin typeface="Titillium"/>
              </a:rPr>
              <a:t>Expected Sensitivity</a:t>
            </a:r>
          </a:p>
        </p:txBody>
      </p:sp>
      <p:pic>
        <p:nvPicPr>
          <p:cNvPr id="17" name="Picture 5" descr="A blue and black text with a star&#10;&#10;Description automatically generated">
            <a:extLst>
              <a:ext uri="{FF2B5EF4-FFF2-40B4-BE49-F238E27FC236}">
                <a16:creationId xmlns:a16="http://schemas.microsoft.com/office/drawing/2014/main" id="{1C36A3F2-69CA-0A47-B8AA-945C497064F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21600" y="1101183"/>
            <a:ext cx="3886200" cy="2331941"/>
          </a:xfrm>
          <a:prstGeom prst="rect">
            <a:avLst/>
          </a:prstGeom>
        </p:spPr>
      </p:pic>
      <p:sp>
        <p:nvSpPr>
          <p:cNvPr id="19" name="CasellaDiTesto 18">
            <a:extLst>
              <a:ext uri="{FF2B5EF4-FFF2-40B4-BE49-F238E27FC236}">
                <a16:creationId xmlns:a16="http://schemas.microsoft.com/office/drawing/2014/main" id="{C6FC9CFC-03F7-0948-AAC5-9FDEE093EE22}"/>
              </a:ext>
            </a:extLst>
          </p:cNvPr>
          <p:cNvSpPr txBox="1"/>
          <p:nvPr/>
        </p:nvSpPr>
        <p:spPr>
          <a:xfrm>
            <a:off x="7993487" y="4432025"/>
            <a:ext cx="3885841" cy="707886"/>
          </a:xfrm>
          <a:prstGeom prst="rect">
            <a:avLst/>
          </a:prstGeom>
          <a:noFill/>
        </p:spPr>
        <p:txBody>
          <a:bodyPr wrap="square">
            <a:spAutoFit/>
          </a:bodyPr>
          <a:lstStyle/>
          <a:p>
            <a:pPr algn="just"/>
            <a:r>
              <a:rPr lang="en-US" sz="2000" b="1" dirty="0">
                <a:latin typeface="Titillium Bd" pitchFamily="2" charset="77"/>
              </a:rPr>
              <a:t>The first (open) Observatory in the </a:t>
            </a:r>
            <a:r>
              <a:rPr lang="en-US" sz="2000" b="1" dirty="0" err="1">
                <a:latin typeface="Titillium Bd" pitchFamily="2" charset="77"/>
              </a:rPr>
              <a:t>TeV</a:t>
            </a:r>
            <a:r>
              <a:rPr lang="en-US" sz="2000" b="1" dirty="0">
                <a:latin typeface="Titillium Bd" pitchFamily="2" charset="77"/>
              </a:rPr>
              <a:t> energy range </a:t>
            </a:r>
          </a:p>
        </p:txBody>
      </p:sp>
      <p:sp>
        <p:nvSpPr>
          <p:cNvPr id="5" name="Google Shape;251;p2">
            <a:extLst>
              <a:ext uri="{FF2B5EF4-FFF2-40B4-BE49-F238E27FC236}">
                <a16:creationId xmlns:a16="http://schemas.microsoft.com/office/drawing/2014/main" id="{C25D04E0-75E8-F707-0BCB-075A4F6C55B0}"/>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2809353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0" name="Content Placeholder 5" descr="A cover of a book&#10;&#10;Description automatically generated">
            <a:extLst>
              <a:ext uri="{FF2B5EF4-FFF2-40B4-BE49-F238E27FC236}">
                <a16:creationId xmlns:a16="http://schemas.microsoft.com/office/drawing/2014/main" id="{AE5A3F65-7CF7-BB44-A56A-FB58B76BB608}"/>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7237040" y="1347001"/>
            <a:ext cx="3532560" cy="5016236"/>
          </a:xfrm>
        </p:spPr>
      </p:pic>
      <p:sp>
        <p:nvSpPr>
          <p:cNvPr id="12" name="TextBox 7">
            <a:extLst>
              <a:ext uri="{FF2B5EF4-FFF2-40B4-BE49-F238E27FC236}">
                <a16:creationId xmlns:a16="http://schemas.microsoft.com/office/drawing/2014/main" id="{84BCF6E8-05BD-B14B-A8A1-DC670DBEF283}"/>
              </a:ext>
            </a:extLst>
          </p:cNvPr>
          <p:cNvSpPr txBox="1"/>
          <p:nvPr/>
        </p:nvSpPr>
        <p:spPr>
          <a:xfrm>
            <a:off x="904294" y="1987888"/>
            <a:ext cx="4724400" cy="4447371"/>
          </a:xfrm>
          <a:prstGeom prst="rect">
            <a:avLst/>
          </a:prstGeom>
          <a:noFill/>
        </p:spPr>
        <p:txBody>
          <a:bodyPr wrap="square" rtlCol="0">
            <a:spAutoFit/>
          </a:bodyPr>
          <a:lstStyle/>
          <a:p>
            <a:pPr marL="285750" indent="-285750">
              <a:buFont typeface="Arial" panose="020B0604020202020204" pitchFamily="34" charset="0"/>
              <a:buChar char="•"/>
            </a:pPr>
            <a:r>
              <a:rPr lang="en-ZA" sz="2000" b="1" dirty="0">
                <a:latin typeface="Titillium"/>
              </a:rPr>
              <a:t>Indirect Dark Matter Searches</a:t>
            </a:r>
          </a:p>
          <a:p>
            <a:endParaRPr lang="en-ZA" sz="700" b="1" dirty="0">
              <a:latin typeface="Titillium"/>
            </a:endParaRPr>
          </a:p>
          <a:p>
            <a:pPr marL="285750" indent="-285750">
              <a:buFont typeface="Arial" panose="020B0604020202020204" pitchFamily="34" charset="0"/>
              <a:buChar char="•"/>
            </a:pPr>
            <a:r>
              <a:rPr lang="en-ZA" sz="2000" b="1" dirty="0">
                <a:latin typeface="Titillium"/>
              </a:rPr>
              <a:t>Deep observations of the Galactic Centre</a:t>
            </a:r>
          </a:p>
          <a:p>
            <a:endParaRPr lang="en-ZA" sz="700" b="1" dirty="0">
              <a:latin typeface="Titillium"/>
            </a:endParaRPr>
          </a:p>
          <a:p>
            <a:pPr marL="285750" indent="-285750">
              <a:buFont typeface="Arial" panose="020B0604020202020204" pitchFamily="34" charset="0"/>
              <a:buChar char="•"/>
            </a:pPr>
            <a:r>
              <a:rPr lang="en-ZA" sz="2000" b="1" dirty="0">
                <a:latin typeface="Titillium"/>
              </a:rPr>
              <a:t>Galactic Plane Survey</a:t>
            </a:r>
          </a:p>
          <a:p>
            <a:endParaRPr lang="en-ZA" sz="700" b="1" dirty="0">
              <a:latin typeface="Titillium"/>
            </a:endParaRPr>
          </a:p>
          <a:p>
            <a:pPr marL="285750" indent="-285750">
              <a:buFont typeface="Arial" panose="020B0604020202020204" pitchFamily="34" charset="0"/>
              <a:buChar char="•"/>
            </a:pPr>
            <a:r>
              <a:rPr lang="en-ZA" sz="2000" b="1" dirty="0">
                <a:latin typeface="Titillium"/>
              </a:rPr>
              <a:t>Large </a:t>
            </a:r>
            <a:r>
              <a:rPr lang="en-ZA" sz="2000" b="1" dirty="0" err="1">
                <a:latin typeface="Titillium"/>
              </a:rPr>
              <a:t>Magellanic</a:t>
            </a:r>
            <a:r>
              <a:rPr lang="en-ZA" sz="2000" b="1" dirty="0">
                <a:latin typeface="Titillium"/>
              </a:rPr>
              <a:t> Cloud Survey</a:t>
            </a:r>
          </a:p>
          <a:p>
            <a:endParaRPr lang="en-ZA" sz="700" b="1" dirty="0">
              <a:latin typeface="Titillium"/>
            </a:endParaRPr>
          </a:p>
          <a:p>
            <a:pPr marL="285750" indent="-285750">
              <a:buFont typeface="Arial" panose="020B0604020202020204" pitchFamily="34" charset="0"/>
              <a:buChar char="•"/>
            </a:pPr>
            <a:r>
              <a:rPr lang="en-ZA" sz="2000" b="1" dirty="0">
                <a:latin typeface="Titillium"/>
              </a:rPr>
              <a:t>Extragalactic Survey</a:t>
            </a:r>
          </a:p>
          <a:p>
            <a:endParaRPr lang="en-ZA" sz="700" b="1" dirty="0">
              <a:latin typeface="Titillium"/>
            </a:endParaRPr>
          </a:p>
          <a:p>
            <a:pPr marL="285750" indent="-285750">
              <a:buFont typeface="Arial" panose="020B0604020202020204" pitchFamily="34" charset="0"/>
              <a:buChar char="•"/>
            </a:pPr>
            <a:r>
              <a:rPr lang="en-ZA" sz="2000" b="1" dirty="0">
                <a:latin typeface="Titillium"/>
              </a:rPr>
              <a:t>Transients</a:t>
            </a:r>
          </a:p>
          <a:p>
            <a:endParaRPr lang="en-ZA" sz="700" b="1" dirty="0">
              <a:latin typeface="Titillium"/>
            </a:endParaRPr>
          </a:p>
          <a:p>
            <a:pPr marL="285750" indent="-285750">
              <a:buFont typeface="Arial" panose="020B0604020202020204" pitchFamily="34" charset="0"/>
              <a:buChar char="•"/>
            </a:pPr>
            <a:r>
              <a:rPr lang="en-ZA" sz="2000" b="1" dirty="0">
                <a:latin typeface="Titillium"/>
              </a:rPr>
              <a:t>Cosmic-Ray </a:t>
            </a:r>
            <a:r>
              <a:rPr lang="en-ZA" sz="2000" b="1" dirty="0" err="1">
                <a:latin typeface="Titillium"/>
              </a:rPr>
              <a:t>PeVatrons</a:t>
            </a:r>
            <a:endParaRPr lang="en-ZA" sz="2000" b="1" dirty="0">
              <a:latin typeface="Titillium"/>
            </a:endParaRPr>
          </a:p>
          <a:p>
            <a:endParaRPr lang="en-ZA" sz="700" b="1" dirty="0">
              <a:latin typeface="Titillium"/>
            </a:endParaRPr>
          </a:p>
          <a:p>
            <a:pPr marL="285750" indent="-285750">
              <a:buFont typeface="Arial" panose="020B0604020202020204" pitchFamily="34" charset="0"/>
              <a:buChar char="•"/>
            </a:pPr>
            <a:r>
              <a:rPr lang="en-ZA" sz="2000" b="1" dirty="0">
                <a:latin typeface="Titillium"/>
              </a:rPr>
              <a:t>Star Forming Systems</a:t>
            </a:r>
          </a:p>
          <a:p>
            <a:endParaRPr lang="en-ZA" sz="700" b="1" dirty="0">
              <a:latin typeface="Titillium"/>
            </a:endParaRPr>
          </a:p>
          <a:p>
            <a:pPr marL="285750" indent="-285750">
              <a:buFont typeface="Arial" panose="020B0604020202020204" pitchFamily="34" charset="0"/>
              <a:buChar char="•"/>
            </a:pPr>
            <a:r>
              <a:rPr lang="en-ZA" sz="2000" b="1" dirty="0">
                <a:latin typeface="Titillium"/>
              </a:rPr>
              <a:t>Active Galactic Nuclei</a:t>
            </a:r>
          </a:p>
          <a:p>
            <a:endParaRPr lang="en-ZA" sz="700" b="1" dirty="0">
              <a:latin typeface="Titillium"/>
            </a:endParaRPr>
          </a:p>
          <a:p>
            <a:pPr marL="285750" indent="-285750">
              <a:buFont typeface="Arial" panose="020B0604020202020204" pitchFamily="34" charset="0"/>
              <a:buChar char="•"/>
            </a:pPr>
            <a:r>
              <a:rPr lang="en-ZA" sz="2000" b="1" dirty="0">
                <a:latin typeface="Titillium"/>
              </a:rPr>
              <a:t>Clusters of Galaxies</a:t>
            </a:r>
          </a:p>
        </p:txBody>
      </p:sp>
      <p:sp>
        <p:nvSpPr>
          <p:cNvPr id="17" name="TextBox 6">
            <a:extLst>
              <a:ext uri="{FF2B5EF4-FFF2-40B4-BE49-F238E27FC236}">
                <a16:creationId xmlns:a16="http://schemas.microsoft.com/office/drawing/2014/main" id="{6CBC0D08-9736-3C48-92FD-A8B7A3C3BE13}"/>
              </a:ext>
            </a:extLst>
          </p:cNvPr>
          <p:cNvSpPr txBox="1"/>
          <p:nvPr/>
        </p:nvSpPr>
        <p:spPr>
          <a:xfrm>
            <a:off x="7306083" y="6025478"/>
            <a:ext cx="3657600" cy="369332"/>
          </a:xfrm>
          <a:prstGeom prst="rect">
            <a:avLst/>
          </a:prstGeom>
          <a:noFill/>
        </p:spPr>
        <p:txBody>
          <a:bodyPr wrap="square" rtlCol="0">
            <a:spAutoFit/>
          </a:bodyPr>
          <a:lstStyle/>
          <a:p>
            <a:pPr algn="ctr"/>
            <a:r>
              <a:rPr lang="en-ZA" dirty="0">
                <a:latin typeface="Titillium"/>
              </a:rPr>
              <a:t>(CTA Consortium 2019)</a:t>
            </a:r>
          </a:p>
        </p:txBody>
      </p:sp>
      <p:sp>
        <p:nvSpPr>
          <p:cNvPr id="18" name="Title 1">
            <a:extLst>
              <a:ext uri="{FF2B5EF4-FFF2-40B4-BE49-F238E27FC236}">
                <a16:creationId xmlns:a16="http://schemas.microsoft.com/office/drawing/2014/main" id="{5C216341-56D5-0E43-AD4A-6FA96A87D107}"/>
              </a:ext>
            </a:extLst>
          </p:cNvPr>
          <p:cNvSpPr>
            <a:spLocks noGrp="1"/>
          </p:cNvSpPr>
          <p:nvPr>
            <p:ph type="title"/>
          </p:nvPr>
        </p:nvSpPr>
        <p:spPr>
          <a:xfrm>
            <a:off x="505060" y="1208131"/>
            <a:ext cx="6324600" cy="944562"/>
          </a:xfrm>
        </p:spPr>
        <p:txBody>
          <a:bodyPr/>
          <a:lstStyle/>
          <a:p>
            <a:r>
              <a:rPr lang="en-ZA" b="1" dirty="0">
                <a:solidFill>
                  <a:schemeClr val="accent1">
                    <a:lumMod val="50000"/>
                  </a:schemeClr>
                </a:solidFill>
                <a:latin typeface="Titillium"/>
              </a:rPr>
              <a:t>Key Science Projects</a:t>
            </a:r>
          </a:p>
        </p:txBody>
      </p:sp>
      <p:sp>
        <p:nvSpPr>
          <p:cNvPr id="5" name="CasellaDiTesto 4">
            <a:extLst>
              <a:ext uri="{FF2B5EF4-FFF2-40B4-BE49-F238E27FC236}">
                <a16:creationId xmlns:a16="http://schemas.microsoft.com/office/drawing/2014/main" id="{CAA169FD-1F0B-A24B-9365-58CD3B14FB4B}"/>
              </a:ext>
            </a:extLst>
          </p:cNvPr>
          <p:cNvSpPr txBox="1"/>
          <p:nvPr/>
        </p:nvSpPr>
        <p:spPr>
          <a:xfrm>
            <a:off x="4965905" y="3855119"/>
            <a:ext cx="2271135" cy="830997"/>
          </a:xfrm>
          <a:prstGeom prst="rect">
            <a:avLst/>
          </a:prstGeom>
          <a:solidFill>
            <a:srgbClr val="FFC000"/>
          </a:solidFill>
        </p:spPr>
        <p:txBody>
          <a:bodyPr wrap="none" rtlCol="0">
            <a:spAutoFit/>
          </a:bodyPr>
          <a:lstStyle/>
          <a:p>
            <a:r>
              <a:rPr lang="en-GB" sz="2400" dirty="0">
                <a:latin typeface="Titillium"/>
              </a:rPr>
              <a:t>See F. Longo Talk</a:t>
            </a:r>
          </a:p>
          <a:p>
            <a:r>
              <a:rPr lang="en-GB" sz="2400" dirty="0">
                <a:latin typeface="Titillium"/>
              </a:rPr>
              <a:t>This conference</a:t>
            </a:r>
          </a:p>
        </p:txBody>
      </p:sp>
      <p:sp>
        <p:nvSpPr>
          <p:cNvPr id="6" name="Google Shape;251;p2">
            <a:extLst>
              <a:ext uri="{FF2B5EF4-FFF2-40B4-BE49-F238E27FC236}">
                <a16:creationId xmlns:a16="http://schemas.microsoft.com/office/drawing/2014/main" id="{821B09A0-908D-9487-9188-62BB0308876E}"/>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4178098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grpSp>
        <p:nvGrpSpPr>
          <p:cNvPr id="10" name="Gruppo 9">
            <a:extLst>
              <a:ext uri="{FF2B5EF4-FFF2-40B4-BE49-F238E27FC236}">
                <a16:creationId xmlns:a16="http://schemas.microsoft.com/office/drawing/2014/main" id="{85DBBA19-A0E2-7B46-B79D-F8B38143E4F4}"/>
              </a:ext>
            </a:extLst>
          </p:cNvPr>
          <p:cNvGrpSpPr/>
          <p:nvPr/>
        </p:nvGrpSpPr>
        <p:grpSpPr>
          <a:xfrm>
            <a:off x="699663" y="1738593"/>
            <a:ext cx="10362036" cy="4487046"/>
            <a:chOff x="699663" y="1738593"/>
            <a:chExt cx="10362036" cy="4487046"/>
          </a:xfrm>
        </p:grpSpPr>
        <p:sp>
          <p:nvSpPr>
            <p:cNvPr id="12" name="CasellaDiTesto 11">
              <a:extLst>
                <a:ext uri="{FF2B5EF4-FFF2-40B4-BE49-F238E27FC236}">
                  <a16:creationId xmlns:a16="http://schemas.microsoft.com/office/drawing/2014/main" id="{3DFB572A-319A-E749-A84F-4CB8B20B20AB}"/>
                </a:ext>
              </a:extLst>
            </p:cNvPr>
            <p:cNvSpPr txBox="1"/>
            <p:nvPr/>
          </p:nvSpPr>
          <p:spPr>
            <a:xfrm>
              <a:off x="865978" y="1738593"/>
              <a:ext cx="10195721" cy="1323439"/>
            </a:xfrm>
            <a:prstGeom prst="rect">
              <a:avLst/>
            </a:prstGeom>
            <a:noFill/>
          </p:spPr>
          <p:txBody>
            <a:bodyPr wrap="square">
              <a:spAutoFit/>
            </a:bodyPr>
            <a:lstStyle/>
            <a:p>
              <a:pPr algn="just"/>
              <a:r>
                <a:rPr lang="it-IT" sz="3200" b="1" dirty="0">
                  <a:solidFill>
                    <a:srgbClr val="00004A"/>
                  </a:solidFill>
                  <a:latin typeface="Titillium Bd" pitchFamily="2" charset="77"/>
                </a:rPr>
                <a:t>CTAO Alpha </a:t>
              </a:r>
              <a:r>
                <a:rPr lang="it-IT" sz="3200" b="1" dirty="0" err="1">
                  <a:solidFill>
                    <a:srgbClr val="00004A"/>
                  </a:solidFill>
                  <a:latin typeface="Titillium Bd" pitchFamily="2" charset="77"/>
                </a:rPr>
                <a:t>Configuration</a:t>
              </a:r>
              <a:r>
                <a:rPr lang="it-IT" sz="3200" b="1" dirty="0">
                  <a:solidFill>
                    <a:srgbClr val="00004A"/>
                  </a:solidFill>
                  <a:latin typeface="Titillium Bd" pitchFamily="2" charset="77"/>
                </a:rPr>
                <a:t> </a:t>
              </a:r>
              <a:r>
                <a:rPr lang="it-IT" sz="3200" b="1" dirty="0">
                  <a:solidFill>
                    <a:srgbClr val="2965AF"/>
                  </a:solidFill>
                  <a:latin typeface="Titillium Bd" pitchFamily="2" charset="77"/>
                </a:rPr>
                <a:t>+ CTA+</a:t>
              </a:r>
            </a:p>
            <a:p>
              <a:pPr algn="just"/>
              <a:endParaRPr lang="it-IT" sz="2400" b="1" dirty="0">
                <a:solidFill>
                  <a:srgbClr val="2965AF"/>
                </a:solidFill>
                <a:latin typeface="Titillium Bd" pitchFamily="2" charset="77"/>
              </a:endParaRPr>
            </a:p>
            <a:p>
              <a:pPr marL="342900" indent="-342900" algn="just">
                <a:buFont typeface="Arial" panose="020B0604020202020204" pitchFamily="34" charset="0"/>
                <a:buChar char="•"/>
              </a:pPr>
              <a:endParaRPr lang="it-IT" sz="2400" dirty="0">
                <a:effectLst/>
                <a:latin typeface="Titillium" pitchFamily="2" charset="77"/>
              </a:endParaRPr>
            </a:p>
          </p:txBody>
        </p:sp>
        <p:pic>
          <p:nvPicPr>
            <p:cNvPr id="17" name="Picture 4">
              <a:extLst>
                <a:ext uri="{FF2B5EF4-FFF2-40B4-BE49-F238E27FC236}">
                  <a16:creationId xmlns:a16="http://schemas.microsoft.com/office/drawing/2014/main" id="{8958F5FF-5C95-E847-9B97-6A03F0AC8B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2747" y="2307251"/>
              <a:ext cx="3055798" cy="3918388"/>
            </a:xfrm>
            <a:prstGeom prst="rect">
              <a:avLst/>
            </a:prstGeom>
            <a:noFill/>
            <a:extLst>
              <a:ext uri="{909E8E84-426E-40DD-AFC4-6F175D3DCCD1}">
                <a14:hiddenFill xmlns:a14="http://schemas.microsoft.com/office/drawing/2010/main">
                  <a:solidFill>
                    <a:srgbClr val="FFFFFF"/>
                  </a:solidFill>
                </a14:hiddenFill>
              </a:ext>
            </a:extLst>
          </p:spPr>
        </p:pic>
        <p:sp>
          <p:nvSpPr>
            <p:cNvPr id="18" name="CasellaDiTesto 17">
              <a:extLst>
                <a:ext uri="{FF2B5EF4-FFF2-40B4-BE49-F238E27FC236}">
                  <a16:creationId xmlns:a16="http://schemas.microsoft.com/office/drawing/2014/main" id="{64EB79C6-EE40-9242-B61F-6B16645EF8CC}"/>
                </a:ext>
              </a:extLst>
            </p:cNvPr>
            <p:cNvSpPr txBox="1"/>
            <p:nvPr/>
          </p:nvSpPr>
          <p:spPr>
            <a:xfrm>
              <a:off x="973145" y="2307251"/>
              <a:ext cx="1886747" cy="1015663"/>
            </a:xfrm>
            <a:prstGeom prst="rect">
              <a:avLst/>
            </a:prstGeom>
            <a:noFill/>
          </p:spPr>
          <p:txBody>
            <a:bodyPr wrap="square">
              <a:spAutoFit/>
            </a:bodyPr>
            <a:lstStyle/>
            <a:p>
              <a:pPr algn="just"/>
              <a:r>
                <a:rPr lang="it-IT" sz="2000" b="1" dirty="0">
                  <a:latin typeface="Titillium Bd" pitchFamily="2" charset="77"/>
                </a:rPr>
                <a:t>CTAO North</a:t>
              </a:r>
            </a:p>
            <a:p>
              <a:pPr algn="just"/>
              <a:r>
                <a:rPr lang="it-IT" sz="2000" dirty="0">
                  <a:effectLst/>
                  <a:latin typeface="Titillium Bd" pitchFamily="2" charset="77"/>
                </a:rPr>
                <a:t>4 </a:t>
              </a:r>
              <a:r>
                <a:rPr lang="it-IT" sz="2000" dirty="0" err="1">
                  <a:effectLst/>
                  <a:latin typeface="Titillium Bd" pitchFamily="2" charset="77"/>
                </a:rPr>
                <a:t>LSTs</a:t>
              </a:r>
              <a:endParaRPr lang="it-IT" sz="2000" dirty="0">
                <a:effectLst/>
                <a:latin typeface="Titillium Bd" pitchFamily="2" charset="77"/>
              </a:endParaRPr>
            </a:p>
            <a:p>
              <a:pPr algn="just"/>
              <a:r>
                <a:rPr lang="it-IT" sz="2000" dirty="0">
                  <a:latin typeface="Titillium Bd" pitchFamily="2" charset="77"/>
                </a:rPr>
                <a:t>9 </a:t>
              </a:r>
              <a:r>
                <a:rPr lang="it-IT" sz="2000" dirty="0" err="1">
                  <a:latin typeface="Titillium Bd" pitchFamily="2" charset="77"/>
                </a:rPr>
                <a:t>MSTs</a:t>
              </a:r>
              <a:endParaRPr lang="it-IT" sz="2000" dirty="0">
                <a:effectLst/>
                <a:latin typeface="Titillium" pitchFamily="2" charset="77"/>
              </a:endParaRPr>
            </a:p>
          </p:txBody>
        </p:sp>
        <p:pic>
          <p:nvPicPr>
            <p:cNvPr id="19" name="Picture 2">
              <a:extLst>
                <a:ext uri="{FF2B5EF4-FFF2-40B4-BE49-F238E27FC236}">
                  <a16:creationId xmlns:a16="http://schemas.microsoft.com/office/drawing/2014/main" id="{0A708806-EBA5-3047-8D23-EDC94ECC69B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9663" y="3282274"/>
              <a:ext cx="5204313" cy="2928189"/>
            </a:xfrm>
            <a:prstGeom prst="rect">
              <a:avLst/>
            </a:prstGeom>
            <a:noFill/>
            <a:extLst>
              <a:ext uri="{909E8E84-426E-40DD-AFC4-6F175D3DCCD1}">
                <a14:hiddenFill xmlns:a14="http://schemas.microsoft.com/office/drawing/2010/main">
                  <a:solidFill>
                    <a:srgbClr val="FFFFFF"/>
                  </a:solidFill>
                </a14:hiddenFill>
              </a:ext>
            </a:extLst>
          </p:spPr>
        </p:pic>
      </p:grpSp>
      <p:pic>
        <p:nvPicPr>
          <p:cNvPr id="20" name="Immagine 19">
            <a:extLst>
              <a:ext uri="{FF2B5EF4-FFF2-40B4-BE49-F238E27FC236}">
                <a16:creationId xmlns:a16="http://schemas.microsoft.com/office/drawing/2014/main" id="{69A68B6E-8424-A649-A2AA-C8FBB4260DFB}"/>
              </a:ext>
            </a:extLst>
          </p:cNvPr>
          <p:cNvPicPr>
            <a:picLocks noChangeAspect="1"/>
          </p:cNvPicPr>
          <p:nvPr/>
        </p:nvPicPr>
        <p:blipFill>
          <a:blip r:embed="rId6"/>
          <a:stretch>
            <a:fillRect/>
          </a:stretch>
        </p:blipFill>
        <p:spPr>
          <a:xfrm>
            <a:off x="8737461" y="735802"/>
            <a:ext cx="3885841" cy="2331726"/>
          </a:xfrm>
          <a:prstGeom prst="rect">
            <a:avLst/>
          </a:prstGeom>
        </p:spPr>
      </p:pic>
      <p:sp>
        <p:nvSpPr>
          <p:cNvPr id="21" name="CasellaDiTesto 20">
            <a:extLst>
              <a:ext uri="{FF2B5EF4-FFF2-40B4-BE49-F238E27FC236}">
                <a16:creationId xmlns:a16="http://schemas.microsoft.com/office/drawing/2014/main" id="{6ACF9E54-3225-314E-8B58-10D71E9EFEC4}"/>
              </a:ext>
            </a:extLst>
          </p:cNvPr>
          <p:cNvSpPr txBox="1"/>
          <p:nvPr/>
        </p:nvSpPr>
        <p:spPr>
          <a:xfrm>
            <a:off x="10179630" y="2400312"/>
            <a:ext cx="1613629" cy="3108543"/>
          </a:xfrm>
          <a:prstGeom prst="rect">
            <a:avLst/>
          </a:prstGeom>
          <a:noFill/>
        </p:spPr>
        <p:txBody>
          <a:bodyPr wrap="square">
            <a:spAutoFit/>
          </a:bodyPr>
          <a:lstStyle/>
          <a:p>
            <a:pPr algn="just"/>
            <a:r>
              <a:rPr lang="it-IT" sz="2800" b="1" dirty="0">
                <a:latin typeface="Titillium Bd" pitchFamily="2" charset="77"/>
              </a:rPr>
              <a:t>CTAO South</a:t>
            </a:r>
          </a:p>
          <a:p>
            <a:pPr algn="just"/>
            <a:r>
              <a:rPr lang="it-IT" sz="2800" dirty="0">
                <a:effectLst/>
                <a:latin typeface="Titillium Bd" pitchFamily="2" charset="77"/>
              </a:rPr>
              <a:t>14 </a:t>
            </a:r>
            <a:r>
              <a:rPr lang="it-IT" sz="2800" dirty="0" err="1">
                <a:effectLst/>
                <a:latin typeface="Titillium Bd" pitchFamily="2" charset="77"/>
              </a:rPr>
              <a:t>MSTs</a:t>
            </a:r>
            <a:endParaRPr lang="it-IT" sz="2800" dirty="0">
              <a:effectLst/>
              <a:latin typeface="Titillium Bd" pitchFamily="2" charset="77"/>
            </a:endParaRPr>
          </a:p>
          <a:p>
            <a:pPr algn="just"/>
            <a:r>
              <a:rPr lang="it-IT" sz="2800" dirty="0">
                <a:latin typeface="Titillium Bd" pitchFamily="2" charset="77"/>
              </a:rPr>
              <a:t>37 </a:t>
            </a:r>
            <a:r>
              <a:rPr lang="it-IT" sz="2800" dirty="0" err="1">
                <a:latin typeface="Titillium Bd" pitchFamily="2" charset="77"/>
              </a:rPr>
              <a:t>SSTs</a:t>
            </a:r>
            <a:endParaRPr lang="it-IT" sz="2800" dirty="0">
              <a:latin typeface="Titillium Bd" pitchFamily="2" charset="77"/>
            </a:endParaRPr>
          </a:p>
          <a:p>
            <a:pPr algn="just"/>
            <a:endParaRPr lang="it-IT" sz="2800" dirty="0">
              <a:effectLst/>
              <a:latin typeface="Titillium Bd" pitchFamily="2" charset="77"/>
            </a:endParaRPr>
          </a:p>
          <a:p>
            <a:pPr algn="just"/>
            <a:r>
              <a:rPr lang="it-IT" sz="2800" b="1" dirty="0">
                <a:solidFill>
                  <a:schemeClr val="accent1"/>
                </a:solidFill>
                <a:latin typeface="Titillium Bd" pitchFamily="2" charset="77"/>
              </a:rPr>
              <a:t>2 </a:t>
            </a:r>
            <a:r>
              <a:rPr lang="it-IT" sz="2800" b="1" dirty="0" err="1">
                <a:solidFill>
                  <a:schemeClr val="accent1"/>
                </a:solidFill>
                <a:latin typeface="Titillium Bd" pitchFamily="2" charset="77"/>
              </a:rPr>
              <a:t>LSTs</a:t>
            </a:r>
            <a:r>
              <a:rPr lang="it-IT" sz="2800" b="1" dirty="0">
                <a:solidFill>
                  <a:schemeClr val="accent1"/>
                </a:solidFill>
                <a:latin typeface="Titillium Bd" pitchFamily="2" charset="77"/>
              </a:rPr>
              <a:t> + </a:t>
            </a:r>
          </a:p>
          <a:p>
            <a:pPr algn="just"/>
            <a:r>
              <a:rPr lang="it-IT" sz="2800" b="1" dirty="0">
                <a:solidFill>
                  <a:schemeClr val="accent1"/>
                </a:solidFill>
                <a:latin typeface="Titillium Bd" pitchFamily="2" charset="77"/>
              </a:rPr>
              <a:t>5 </a:t>
            </a:r>
            <a:r>
              <a:rPr lang="it-IT" sz="2800" b="1" dirty="0" err="1">
                <a:solidFill>
                  <a:schemeClr val="accent1"/>
                </a:solidFill>
                <a:latin typeface="Titillium Bd" pitchFamily="2" charset="77"/>
              </a:rPr>
              <a:t>SSTs</a:t>
            </a:r>
            <a:endParaRPr lang="it-IT" sz="2800" b="1" dirty="0">
              <a:solidFill>
                <a:schemeClr val="accent1"/>
              </a:solidFill>
              <a:effectLst/>
              <a:latin typeface="Titillium" pitchFamily="2" charset="77"/>
            </a:endParaRPr>
          </a:p>
        </p:txBody>
      </p:sp>
      <p:sp>
        <p:nvSpPr>
          <p:cNvPr id="5" name="Google Shape;251;p2">
            <a:extLst>
              <a:ext uri="{FF2B5EF4-FFF2-40B4-BE49-F238E27FC236}">
                <a16:creationId xmlns:a16="http://schemas.microsoft.com/office/drawing/2014/main" id="{E673410A-780E-11D5-0B3B-16339A1F1A6A}"/>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667672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sp>
        <p:nvSpPr>
          <p:cNvPr id="10" name="CasellaDiTesto 9">
            <a:extLst>
              <a:ext uri="{FF2B5EF4-FFF2-40B4-BE49-F238E27FC236}">
                <a16:creationId xmlns:a16="http://schemas.microsoft.com/office/drawing/2014/main" id="{6CDDABA4-BA56-B04A-8365-1F725C28FDAC}"/>
              </a:ext>
            </a:extLst>
          </p:cNvPr>
          <p:cNvSpPr txBox="1"/>
          <p:nvPr/>
        </p:nvSpPr>
        <p:spPr>
          <a:xfrm>
            <a:off x="996179" y="1465366"/>
            <a:ext cx="10789421" cy="4770537"/>
          </a:xfrm>
          <a:prstGeom prst="rect">
            <a:avLst/>
          </a:prstGeom>
          <a:noFill/>
        </p:spPr>
        <p:txBody>
          <a:bodyPr wrap="square">
            <a:spAutoFit/>
          </a:bodyPr>
          <a:lstStyle/>
          <a:p>
            <a:pPr algn="ctr"/>
            <a:r>
              <a:rPr lang="it-IT" sz="4000" b="1" dirty="0">
                <a:solidFill>
                  <a:srgbClr val="00004A"/>
                </a:solidFill>
                <a:latin typeface="Titillium"/>
              </a:rPr>
              <a:t>The CTA+ </a:t>
            </a:r>
            <a:r>
              <a:rPr lang="it-IT" sz="4000" b="1" dirty="0" err="1">
                <a:solidFill>
                  <a:srgbClr val="00004A"/>
                </a:solidFill>
                <a:latin typeface="Titillium"/>
              </a:rPr>
              <a:t>program</a:t>
            </a:r>
            <a:endParaRPr lang="it-IT" sz="2400" b="1" dirty="0">
              <a:solidFill>
                <a:srgbClr val="2965AF"/>
              </a:solidFill>
              <a:latin typeface="Titillium"/>
            </a:endParaRPr>
          </a:p>
          <a:p>
            <a:pPr marL="342900" indent="-342900" algn="just">
              <a:buFont typeface="Arial" panose="020B0604020202020204" pitchFamily="34" charset="0"/>
              <a:buChar char="•"/>
            </a:pPr>
            <a:r>
              <a:rPr lang="it-IT" sz="2400" dirty="0">
                <a:effectLst/>
                <a:latin typeface="Titillium"/>
              </a:rPr>
              <a:t>CTA+ </a:t>
            </a:r>
            <a:r>
              <a:rPr lang="it-IT" sz="2400" dirty="0" err="1">
                <a:effectLst/>
                <a:latin typeface="Titillium"/>
              </a:rPr>
              <a:t>is</a:t>
            </a:r>
            <a:r>
              <a:rPr lang="it-IT" sz="2400" dirty="0">
                <a:effectLst/>
                <a:latin typeface="Titillium"/>
              </a:rPr>
              <a:t> an </a:t>
            </a:r>
            <a:r>
              <a:rPr lang="it-IT" sz="2400" dirty="0" err="1">
                <a:effectLst/>
                <a:latin typeface="Titillium"/>
              </a:rPr>
              <a:t>Italian</a:t>
            </a:r>
            <a:r>
              <a:rPr lang="it-IT" sz="2400" dirty="0">
                <a:effectLst/>
                <a:latin typeface="Titillium"/>
              </a:rPr>
              <a:t> </a:t>
            </a:r>
            <a:r>
              <a:rPr lang="it-IT" sz="2400" dirty="0" err="1">
                <a:effectLst/>
                <a:latin typeface="Titillium"/>
              </a:rPr>
              <a:t>program</a:t>
            </a:r>
            <a:r>
              <a:rPr lang="it-IT" sz="2400" dirty="0">
                <a:effectLst/>
                <a:latin typeface="Titillium"/>
              </a:rPr>
              <a:t> </a:t>
            </a:r>
            <a:r>
              <a:rPr lang="it-IT" sz="2400" dirty="0" err="1">
                <a:effectLst/>
                <a:latin typeface="Titillium"/>
              </a:rPr>
              <a:t>funded</a:t>
            </a:r>
            <a:r>
              <a:rPr lang="it-IT" sz="2400" dirty="0">
                <a:effectLst/>
                <a:latin typeface="Titillium"/>
              </a:rPr>
              <a:t> by </a:t>
            </a:r>
            <a:r>
              <a:rPr lang="en-US" sz="2400" dirty="0">
                <a:effectLst/>
                <a:latin typeface="Titillium"/>
              </a:rPr>
              <a:t>National Program for Resilience and Resistance (PNRR in Italian), funded by the European Union – </a:t>
            </a:r>
            <a:r>
              <a:rPr lang="en-US" sz="2400" dirty="0" err="1">
                <a:effectLst/>
                <a:latin typeface="Titillium"/>
              </a:rPr>
              <a:t>NextGenerationEU</a:t>
            </a:r>
            <a:r>
              <a:rPr lang="it-IT" sz="2400" dirty="0">
                <a:effectLst/>
                <a:latin typeface="Titillium"/>
              </a:rPr>
              <a:t> to </a:t>
            </a:r>
            <a:r>
              <a:rPr lang="it-IT" sz="2400" dirty="0" err="1">
                <a:effectLst/>
                <a:latin typeface="Titillium"/>
              </a:rPr>
              <a:t>enhance</a:t>
            </a:r>
            <a:r>
              <a:rPr lang="it-IT" sz="2400" dirty="0">
                <a:effectLst/>
                <a:latin typeface="Titillium"/>
              </a:rPr>
              <a:t> the CTAO </a:t>
            </a:r>
            <a:r>
              <a:rPr lang="it-IT" sz="2400" dirty="0" err="1">
                <a:effectLst/>
                <a:latin typeface="Titillium"/>
              </a:rPr>
              <a:t>infrastructure</a:t>
            </a:r>
            <a:r>
              <a:rPr lang="it-IT" sz="2400" dirty="0">
                <a:effectLst/>
                <a:latin typeface="Titillium"/>
              </a:rPr>
              <a:t> of the CTAO </a:t>
            </a:r>
            <a:r>
              <a:rPr lang="it-IT" sz="2400" dirty="0" err="1">
                <a:effectLst/>
                <a:latin typeface="Titillium"/>
              </a:rPr>
              <a:t>southern</a:t>
            </a:r>
            <a:r>
              <a:rPr lang="it-IT" sz="2400" dirty="0">
                <a:effectLst/>
                <a:latin typeface="Titillium"/>
              </a:rPr>
              <a:t> array</a:t>
            </a:r>
          </a:p>
          <a:p>
            <a:pPr marL="342900" indent="-342900" algn="just">
              <a:buFont typeface="Arial" panose="020B0604020202020204" pitchFamily="34" charset="0"/>
              <a:buChar char="•"/>
            </a:pPr>
            <a:r>
              <a:rPr lang="it-IT" sz="2400" dirty="0">
                <a:latin typeface="Titillium"/>
              </a:rPr>
              <a:t>Total funding ~ 70 M€ </a:t>
            </a:r>
          </a:p>
          <a:p>
            <a:pPr marL="342900" indent="-342900" algn="just">
              <a:buFont typeface="Arial" panose="020B0604020202020204" pitchFamily="34" charset="0"/>
              <a:buChar char="•"/>
            </a:pPr>
            <a:r>
              <a:rPr lang="it-IT" sz="2400" dirty="0">
                <a:latin typeface="Titillium"/>
              </a:rPr>
              <a:t>INAF leadership with co-</a:t>
            </a:r>
            <a:r>
              <a:rPr lang="it-IT" sz="2400" dirty="0" err="1">
                <a:latin typeface="Titillium"/>
              </a:rPr>
              <a:t>participation</a:t>
            </a:r>
            <a:r>
              <a:rPr lang="it-IT" sz="2400" dirty="0">
                <a:latin typeface="Titillium"/>
              </a:rPr>
              <a:t> of INFN and </a:t>
            </a:r>
            <a:r>
              <a:rPr lang="it-IT" sz="2400" dirty="0" err="1">
                <a:latin typeface="Titillium"/>
              </a:rPr>
              <a:t>several</a:t>
            </a:r>
            <a:r>
              <a:rPr lang="it-IT" sz="2400" dirty="0">
                <a:latin typeface="Titillium"/>
              </a:rPr>
              <a:t> </a:t>
            </a:r>
            <a:r>
              <a:rPr lang="it-IT" sz="2400" dirty="0" err="1">
                <a:latin typeface="Titillium"/>
              </a:rPr>
              <a:t>Universities</a:t>
            </a:r>
            <a:endParaRPr lang="it-IT" sz="2400" dirty="0">
              <a:latin typeface="Titillium"/>
            </a:endParaRPr>
          </a:p>
          <a:p>
            <a:pPr marL="342900" indent="-342900" algn="just">
              <a:buFont typeface="Arial" panose="020B0604020202020204" pitchFamily="34" charset="0"/>
              <a:buChar char="•"/>
            </a:pPr>
            <a:r>
              <a:rPr lang="it-IT" sz="2400" dirty="0">
                <a:effectLst/>
                <a:latin typeface="Titillium"/>
              </a:rPr>
              <a:t>Main goals:</a:t>
            </a:r>
          </a:p>
          <a:p>
            <a:pPr marL="800100" lvl="1" indent="-342900" algn="just">
              <a:buFont typeface="Arial" panose="020B0604020202020204" pitchFamily="34" charset="0"/>
              <a:buChar char="•"/>
            </a:pPr>
            <a:r>
              <a:rPr lang="it-IT" sz="2400" dirty="0" err="1">
                <a:latin typeface="Titillium"/>
              </a:rPr>
              <a:t>Enhance</a:t>
            </a:r>
            <a:r>
              <a:rPr lang="it-IT" sz="2400" dirty="0">
                <a:latin typeface="Titillium"/>
              </a:rPr>
              <a:t> CTAO </a:t>
            </a:r>
            <a:r>
              <a:rPr lang="it-IT" sz="2400" dirty="0" err="1">
                <a:latin typeface="Titillium"/>
              </a:rPr>
              <a:t>southern</a:t>
            </a:r>
            <a:r>
              <a:rPr lang="it-IT" sz="2400" dirty="0">
                <a:latin typeface="Titillium"/>
              </a:rPr>
              <a:t> array </a:t>
            </a:r>
            <a:r>
              <a:rPr lang="it-IT" sz="2400" dirty="0" err="1">
                <a:latin typeface="Titillium"/>
              </a:rPr>
              <a:t>at</a:t>
            </a:r>
            <a:r>
              <a:rPr lang="it-IT" sz="2400" dirty="0">
                <a:latin typeface="Titillium"/>
              </a:rPr>
              <a:t> the </a:t>
            </a:r>
            <a:r>
              <a:rPr lang="it-IT" sz="2400" dirty="0" err="1">
                <a:latin typeface="Titillium"/>
              </a:rPr>
              <a:t>lowest</a:t>
            </a:r>
            <a:r>
              <a:rPr lang="it-IT" sz="2400" dirty="0">
                <a:latin typeface="Titillium"/>
              </a:rPr>
              <a:t> (&lt; 100 GeV) and </a:t>
            </a:r>
            <a:r>
              <a:rPr lang="it-IT" sz="2400" dirty="0" err="1">
                <a:latin typeface="Titillium"/>
              </a:rPr>
              <a:t>highest</a:t>
            </a:r>
            <a:r>
              <a:rPr lang="it-IT" sz="2400" dirty="0">
                <a:latin typeface="Titillium"/>
              </a:rPr>
              <a:t> (&gt; </a:t>
            </a:r>
            <a:r>
              <a:rPr lang="it-IT" sz="2400" dirty="0" err="1">
                <a:latin typeface="Titillium"/>
              </a:rPr>
              <a:t>tens</a:t>
            </a:r>
            <a:r>
              <a:rPr lang="it-IT" sz="2400" dirty="0">
                <a:latin typeface="Titillium"/>
              </a:rPr>
              <a:t> TeV) energies</a:t>
            </a:r>
          </a:p>
          <a:p>
            <a:pPr marL="800100" lvl="1" indent="-342900" algn="just">
              <a:buFont typeface="Arial" panose="020B0604020202020204" pitchFamily="34" charset="0"/>
              <a:buChar char="•"/>
            </a:pPr>
            <a:r>
              <a:rPr lang="it-IT" sz="2400" dirty="0" err="1">
                <a:effectLst/>
                <a:latin typeface="Titillium"/>
              </a:rPr>
              <a:t>Improve</a:t>
            </a:r>
            <a:r>
              <a:rPr lang="it-IT" sz="2400" dirty="0">
                <a:effectLst/>
                <a:latin typeface="Titillium"/>
              </a:rPr>
              <a:t> multi-</a:t>
            </a:r>
            <a:r>
              <a:rPr lang="it-IT" sz="2400" dirty="0" err="1">
                <a:effectLst/>
                <a:latin typeface="Titillium"/>
              </a:rPr>
              <a:t>m</a:t>
            </a:r>
            <a:r>
              <a:rPr lang="it-IT" sz="2400" dirty="0" err="1">
                <a:latin typeface="Titillium"/>
              </a:rPr>
              <a:t>essenger</a:t>
            </a:r>
            <a:r>
              <a:rPr lang="it-IT" sz="2400" dirty="0">
                <a:latin typeface="Titillium"/>
              </a:rPr>
              <a:t> facilities for a </a:t>
            </a:r>
            <a:r>
              <a:rPr lang="it-IT" sz="2400" dirty="0" err="1">
                <a:latin typeface="Titillium"/>
              </a:rPr>
              <a:t>better</a:t>
            </a:r>
            <a:r>
              <a:rPr lang="it-IT" sz="2400" dirty="0">
                <a:latin typeface="Titillium"/>
              </a:rPr>
              <a:t> </a:t>
            </a:r>
            <a:r>
              <a:rPr lang="it-IT" sz="2400" dirty="0" err="1">
                <a:latin typeface="Titillium"/>
              </a:rPr>
              <a:t>synergy</a:t>
            </a:r>
            <a:r>
              <a:rPr lang="it-IT" sz="2400" dirty="0">
                <a:latin typeface="Titillium"/>
              </a:rPr>
              <a:t> with CTAO</a:t>
            </a:r>
          </a:p>
          <a:p>
            <a:pPr marL="800100" lvl="1" indent="-342900" algn="just">
              <a:buFont typeface="Arial" panose="020B0604020202020204" pitchFamily="34" charset="0"/>
              <a:buChar char="•"/>
            </a:pPr>
            <a:r>
              <a:rPr lang="it-IT" sz="2400" dirty="0">
                <a:effectLst/>
                <a:latin typeface="Titillium"/>
              </a:rPr>
              <a:t>Science and outreach </a:t>
            </a:r>
            <a:r>
              <a:rPr lang="it-IT" sz="2400" dirty="0" err="1">
                <a:effectLst/>
                <a:latin typeface="Titillium"/>
              </a:rPr>
              <a:t>program</a:t>
            </a:r>
            <a:r>
              <a:rPr lang="it-IT" sz="2400" dirty="0">
                <a:effectLst/>
                <a:latin typeface="Titillium"/>
              </a:rPr>
              <a:t> with CTAO</a:t>
            </a:r>
          </a:p>
          <a:p>
            <a:pPr marL="800100" lvl="1" indent="-342900" algn="just">
              <a:buFont typeface="Arial" panose="020B0604020202020204" pitchFamily="34" charset="0"/>
              <a:buChar char="•"/>
            </a:pPr>
            <a:r>
              <a:rPr lang="it-IT" sz="2400" dirty="0">
                <a:latin typeface="Titillium"/>
              </a:rPr>
              <a:t>R&amp;D activities: new detectors for Cherenkov telescopes or </a:t>
            </a:r>
            <a:r>
              <a:rPr lang="it-IT" sz="2400" dirty="0" err="1">
                <a:latin typeface="Titillium"/>
              </a:rPr>
              <a:t>complementary</a:t>
            </a:r>
            <a:endParaRPr lang="it-IT" sz="2400" dirty="0">
              <a:effectLst/>
              <a:latin typeface="Titillium"/>
            </a:endParaRPr>
          </a:p>
        </p:txBody>
      </p:sp>
      <p:sp>
        <p:nvSpPr>
          <p:cNvPr id="5" name="Google Shape;251;p2">
            <a:extLst>
              <a:ext uri="{FF2B5EF4-FFF2-40B4-BE49-F238E27FC236}">
                <a16:creationId xmlns:a16="http://schemas.microsoft.com/office/drawing/2014/main" id="{76697172-ED66-9FF3-E578-86F7EBD56975}"/>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1451838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0" name="Immagine 9">
            <a:extLst>
              <a:ext uri="{FF2B5EF4-FFF2-40B4-BE49-F238E27FC236}">
                <a16:creationId xmlns:a16="http://schemas.microsoft.com/office/drawing/2014/main" id="{120DE829-E701-B644-9DBF-2A0B7E2882FE}"/>
              </a:ext>
            </a:extLst>
          </p:cNvPr>
          <p:cNvPicPr>
            <a:picLocks noChangeAspect="1"/>
          </p:cNvPicPr>
          <p:nvPr/>
        </p:nvPicPr>
        <p:blipFill>
          <a:blip r:embed="rId4"/>
          <a:stretch>
            <a:fillRect/>
          </a:stretch>
        </p:blipFill>
        <p:spPr>
          <a:xfrm>
            <a:off x="327974" y="2372265"/>
            <a:ext cx="7417332" cy="3853260"/>
          </a:xfrm>
          <a:prstGeom prst="rect">
            <a:avLst/>
          </a:prstGeom>
        </p:spPr>
      </p:pic>
      <p:sp>
        <p:nvSpPr>
          <p:cNvPr id="12" name="CasellaDiTesto 11">
            <a:extLst>
              <a:ext uri="{FF2B5EF4-FFF2-40B4-BE49-F238E27FC236}">
                <a16:creationId xmlns:a16="http://schemas.microsoft.com/office/drawing/2014/main" id="{3B04D5F2-6991-C24F-8525-26EF6EAC51B4}"/>
              </a:ext>
            </a:extLst>
          </p:cNvPr>
          <p:cNvSpPr txBox="1"/>
          <p:nvPr/>
        </p:nvSpPr>
        <p:spPr>
          <a:xfrm>
            <a:off x="7745306" y="2775401"/>
            <a:ext cx="10195721" cy="3046988"/>
          </a:xfrm>
          <a:prstGeom prst="rect">
            <a:avLst/>
          </a:prstGeom>
          <a:noFill/>
        </p:spPr>
        <p:txBody>
          <a:bodyPr wrap="square">
            <a:spAutoFit/>
          </a:bodyPr>
          <a:lstStyle/>
          <a:p>
            <a:pPr marL="342900" indent="-342900">
              <a:buFont typeface="Arial" panose="020B0604020202020204" pitchFamily="34" charset="0"/>
              <a:buChar char="•"/>
            </a:pPr>
            <a:r>
              <a:rPr lang="it-IT" sz="3200" dirty="0">
                <a:effectLst/>
                <a:latin typeface="Titillium" pitchFamily="2" charset="77"/>
              </a:rPr>
              <a:t>Mount to be </a:t>
            </a:r>
            <a:r>
              <a:rPr lang="it-IT" sz="3200" dirty="0" err="1">
                <a:effectLst/>
                <a:latin typeface="Titillium" pitchFamily="2" charset="77"/>
              </a:rPr>
              <a:t>adapted</a:t>
            </a:r>
            <a:r>
              <a:rPr lang="it-IT" sz="3200" dirty="0">
                <a:effectLst/>
                <a:latin typeface="Titillium" pitchFamily="2" charset="77"/>
              </a:rPr>
              <a:t> to </a:t>
            </a:r>
            <a:br>
              <a:rPr lang="it-IT" sz="3200" dirty="0">
                <a:effectLst/>
                <a:latin typeface="Titillium" pitchFamily="2" charset="77"/>
              </a:rPr>
            </a:br>
            <a:r>
              <a:rPr lang="it-IT" sz="3200" dirty="0" err="1">
                <a:effectLst/>
                <a:latin typeface="Titillium" pitchFamily="2" charset="77"/>
              </a:rPr>
              <a:t>cope</a:t>
            </a:r>
            <a:r>
              <a:rPr lang="it-IT" sz="3200" dirty="0">
                <a:effectLst/>
                <a:latin typeface="Titillium" pitchFamily="2" charset="77"/>
              </a:rPr>
              <a:t> with CTAO-S site </a:t>
            </a:r>
            <a:br>
              <a:rPr lang="it-IT" sz="3200" dirty="0">
                <a:effectLst/>
                <a:latin typeface="Titillium" pitchFamily="2" charset="77"/>
              </a:rPr>
            </a:br>
            <a:r>
              <a:rPr lang="it-IT" sz="3200" dirty="0" err="1">
                <a:effectLst/>
                <a:latin typeface="Titillium" pitchFamily="2" charset="77"/>
              </a:rPr>
              <a:t>conditions</a:t>
            </a:r>
            <a:endParaRPr lang="it-IT" sz="3200" dirty="0">
              <a:effectLst/>
              <a:latin typeface="Titillium" pitchFamily="2" charset="77"/>
            </a:endParaRPr>
          </a:p>
          <a:p>
            <a:pPr marL="342900" indent="-342900">
              <a:buFont typeface="Arial" panose="020B0604020202020204" pitchFamily="34" charset="0"/>
              <a:buChar char="•"/>
            </a:pPr>
            <a:r>
              <a:rPr lang="en-US" sz="3200" dirty="0">
                <a:effectLst/>
                <a:latin typeface="Titillium" pitchFamily="2" charset="77"/>
              </a:rPr>
              <a:t>Camera, optic</a:t>
            </a:r>
            <a:r>
              <a:rPr lang="en-US" sz="3200" dirty="0">
                <a:latin typeface="Titillium" pitchFamily="2" charset="77"/>
              </a:rPr>
              <a:t>s and </a:t>
            </a:r>
            <a:br>
              <a:rPr lang="en-US" sz="3200" dirty="0">
                <a:latin typeface="Titillium" pitchFamily="2" charset="77"/>
              </a:rPr>
            </a:br>
            <a:r>
              <a:rPr lang="en-US" sz="3200" dirty="0">
                <a:latin typeface="Titillium" pitchFamily="2" charset="77"/>
              </a:rPr>
              <a:t>auxiliaries will be as in </a:t>
            </a:r>
            <a:br>
              <a:rPr lang="en-US" sz="3200" dirty="0">
                <a:latin typeface="Titillium" pitchFamily="2" charset="77"/>
              </a:rPr>
            </a:br>
            <a:r>
              <a:rPr lang="en-US" sz="3200" dirty="0">
                <a:latin typeface="Titillium" pitchFamily="2" charset="77"/>
              </a:rPr>
              <a:t>LST-North</a:t>
            </a:r>
            <a:endParaRPr lang="it-IT" sz="3200" dirty="0">
              <a:effectLst/>
              <a:latin typeface="Titillium" pitchFamily="2" charset="77"/>
            </a:endParaRPr>
          </a:p>
        </p:txBody>
      </p:sp>
      <p:sp>
        <p:nvSpPr>
          <p:cNvPr id="5" name="Rettangolo 4">
            <a:extLst>
              <a:ext uri="{FF2B5EF4-FFF2-40B4-BE49-F238E27FC236}">
                <a16:creationId xmlns:a16="http://schemas.microsoft.com/office/drawing/2014/main" id="{FB088F58-084C-0742-8E92-94AAC704064D}"/>
              </a:ext>
            </a:extLst>
          </p:cNvPr>
          <p:cNvSpPr/>
          <p:nvPr/>
        </p:nvSpPr>
        <p:spPr>
          <a:xfrm>
            <a:off x="1219200" y="1444511"/>
            <a:ext cx="6096000" cy="1046440"/>
          </a:xfrm>
          <a:prstGeom prst="rect">
            <a:avLst/>
          </a:prstGeom>
        </p:spPr>
        <p:txBody>
          <a:bodyPr>
            <a:spAutoFit/>
          </a:bodyPr>
          <a:lstStyle/>
          <a:p>
            <a:r>
              <a:rPr lang="it-IT" sz="4800" b="1" dirty="0">
                <a:solidFill>
                  <a:srgbClr val="00004A"/>
                </a:solidFill>
                <a:latin typeface="Titillium Bd" pitchFamily="2" charset="77"/>
              </a:rPr>
              <a:t>LST-South </a:t>
            </a:r>
            <a:r>
              <a:rPr lang="it-IT" sz="4800" b="1" dirty="0" err="1">
                <a:solidFill>
                  <a:srgbClr val="00004A"/>
                </a:solidFill>
                <a:latin typeface="Titillium Bd" pitchFamily="2" charset="77"/>
              </a:rPr>
              <a:t>workflow</a:t>
            </a:r>
            <a:endParaRPr lang="it-IT" sz="4800" b="1" dirty="0">
              <a:solidFill>
                <a:srgbClr val="00004A"/>
              </a:solidFill>
              <a:latin typeface="Titillium Bd" pitchFamily="2" charset="77"/>
            </a:endParaRPr>
          </a:p>
          <a:p>
            <a:endParaRPr lang="it-IT" sz="1400" b="1" dirty="0">
              <a:solidFill>
                <a:srgbClr val="2965AF"/>
              </a:solidFill>
              <a:latin typeface="Titillium Bd" pitchFamily="2" charset="77"/>
            </a:endParaRPr>
          </a:p>
        </p:txBody>
      </p:sp>
      <p:sp>
        <p:nvSpPr>
          <p:cNvPr id="6" name="Google Shape;251;p2">
            <a:extLst>
              <a:ext uri="{FF2B5EF4-FFF2-40B4-BE49-F238E27FC236}">
                <a16:creationId xmlns:a16="http://schemas.microsoft.com/office/drawing/2014/main" id="{DB5C572D-DE16-F30B-8954-DC3742DCD373}"/>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24777576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0" name="Immagine 9">
            <a:extLst>
              <a:ext uri="{FF2B5EF4-FFF2-40B4-BE49-F238E27FC236}">
                <a16:creationId xmlns:a16="http://schemas.microsoft.com/office/drawing/2014/main" id="{C500F7AC-B32A-2B41-8AA2-5C198FF62DBA}"/>
              </a:ext>
            </a:extLst>
          </p:cNvPr>
          <p:cNvPicPr>
            <a:picLocks noChangeAspect="1"/>
          </p:cNvPicPr>
          <p:nvPr/>
        </p:nvPicPr>
        <p:blipFill rotWithShape="1">
          <a:blip r:embed="rId4"/>
          <a:srcRect l="1454" t="753" r="-1454" b="7366"/>
          <a:stretch/>
        </p:blipFill>
        <p:spPr>
          <a:xfrm>
            <a:off x="1193845" y="2571678"/>
            <a:ext cx="9800389" cy="3715813"/>
          </a:xfrm>
          <a:prstGeom prst="rect">
            <a:avLst/>
          </a:prstGeom>
        </p:spPr>
      </p:pic>
      <p:sp>
        <p:nvSpPr>
          <p:cNvPr id="12" name="CasellaDiTesto 11">
            <a:extLst>
              <a:ext uri="{FF2B5EF4-FFF2-40B4-BE49-F238E27FC236}">
                <a16:creationId xmlns:a16="http://schemas.microsoft.com/office/drawing/2014/main" id="{25B9D1BB-FB27-5B45-8515-A616890BCCB3}"/>
              </a:ext>
            </a:extLst>
          </p:cNvPr>
          <p:cNvSpPr txBox="1"/>
          <p:nvPr/>
        </p:nvSpPr>
        <p:spPr>
          <a:xfrm>
            <a:off x="4273498" y="1543397"/>
            <a:ext cx="10195721" cy="1815882"/>
          </a:xfrm>
          <a:prstGeom prst="rect">
            <a:avLst/>
          </a:prstGeom>
          <a:noFill/>
        </p:spPr>
        <p:txBody>
          <a:bodyPr wrap="square">
            <a:spAutoFit/>
          </a:bodyPr>
          <a:lstStyle/>
          <a:p>
            <a:pPr algn="just"/>
            <a:r>
              <a:rPr lang="it-IT" sz="4800" b="1" dirty="0">
                <a:solidFill>
                  <a:srgbClr val="00004A"/>
                </a:solidFill>
                <a:latin typeface="Titillium Bd" pitchFamily="2" charset="77"/>
              </a:rPr>
              <a:t>LST-South camera</a:t>
            </a:r>
          </a:p>
          <a:p>
            <a:pPr algn="just"/>
            <a:endParaRPr lang="it-IT" sz="4000" b="1" dirty="0">
              <a:solidFill>
                <a:srgbClr val="2965AF"/>
              </a:solidFill>
              <a:latin typeface="Titillium Bd" pitchFamily="2" charset="77"/>
            </a:endParaRPr>
          </a:p>
          <a:p>
            <a:pPr algn="just"/>
            <a:endParaRPr lang="it-IT" sz="2400" dirty="0">
              <a:effectLst/>
              <a:latin typeface="Titillium" pitchFamily="2" charset="77"/>
            </a:endParaRPr>
          </a:p>
        </p:txBody>
      </p:sp>
      <p:sp>
        <p:nvSpPr>
          <p:cNvPr id="6" name="Google Shape;251;p2">
            <a:extLst>
              <a:ext uri="{FF2B5EF4-FFF2-40B4-BE49-F238E27FC236}">
                <a16:creationId xmlns:a16="http://schemas.microsoft.com/office/drawing/2014/main" id="{C7C8FEA2-F0A5-5874-D911-1C66BF73D898}"/>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19108337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grpSp>
        <p:nvGrpSpPr>
          <p:cNvPr id="10" name="Gruppo 9">
            <a:extLst>
              <a:ext uri="{FF2B5EF4-FFF2-40B4-BE49-F238E27FC236}">
                <a16:creationId xmlns:a16="http://schemas.microsoft.com/office/drawing/2014/main" id="{026D4D2D-81DD-F742-BE99-1900C408372D}"/>
              </a:ext>
            </a:extLst>
          </p:cNvPr>
          <p:cNvGrpSpPr/>
          <p:nvPr/>
        </p:nvGrpSpPr>
        <p:grpSpPr>
          <a:xfrm>
            <a:off x="314959" y="1448875"/>
            <a:ext cx="11715013" cy="4268264"/>
            <a:chOff x="314959" y="1448875"/>
            <a:chExt cx="11715013" cy="4268264"/>
          </a:xfrm>
        </p:grpSpPr>
        <p:pic>
          <p:nvPicPr>
            <p:cNvPr id="12" name="Immagine 11">
              <a:extLst>
                <a:ext uri="{FF2B5EF4-FFF2-40B4-BE49-F238E27FC236}">
                  <a16:creationId xmlns:a16="http://schemas.microsoft.com/office/drawing/2014/main" id="{AD71AE73-A787-F54E-B516-FADBA21E11A8}"/>
                </a:ext>
              </a:extLst>
            </p:cNvPr>
            <p:cNvPicPr>
              <a:picLocks noChangeAspect="1"/>
            </p:cNvPicPr>
            <p:nvPr/>
          </p:nvPicPr>
          <p:blipFill>
            <a:blip r:embed="rId4"/>
            <a:stretch>
              <a:fillRect/>
            </a:stretch>
          </p:blipFill>
          <p:spPr>
            <a:xfrm>
              <a:off x="1108473" y="2000969"/>
              <a:ext cx="3391373" cy="3343742"/>
            </a:xfrm>
            <a:prstGeom prst="rect">
              <a:avLst/>
            </a:prstGeom>
          </p:spPr>
        </p:pic>
        <p:sp>
          <p:nvSpPr>
            <p:cNvPr id="17" name="CasellaDiTesto 16">
              <a:extLst>
                <a:ext uri="{FF2B5EF4-FFF2-40B4-BE49-F238E27FC236}">
                  <a16:creationId xmlns:a16="http://schemas.microsoft.com/office/drawing/2014/main" id="{9E614F86-0178-7341-89B0-A3D9052FCF28}"/>
                </a:ext>
              </a:extLst>
            </p:cNvPr>
            <p:cNvSpPr txBox="1"/>
            <p:nvPr/>
          </p:nvSpPr>
          <p:spPr>
            <a:xfrm>
              <a:off x="314959" y="1639252"/>
              <a:ext cx="4184887" cy="510778"/>
            </a:xfrm>
            <a:prstGeom prst="roundRect">
              <a:avLst/>
            </a:prstGeom>
            <a:solidFill>
              <a:schemeClr val="bg1"/>
            </a:solidFill>
          </p:spPr>
          <p:txBody>
            <a:bodyPr wrap="square" rtlCol="0">
              <a:spAutoFit/>
            </a:bodyPr>
            <a:lstStyle/>
            <a:p>
              <a:r>
                <a:rPr lang="it-IT" sz="2400" dirty="0">
                  <a:solidFill>
                    <a:schemeClr val="accent1"/>
                  </a:solidFill>
                  <a:latin typeface="Titillium"/>
                </a:rPr>
                <a:t>Tender 1: camera </a:t>
              </a:r>
              <a:r>
                <a:rPr lang="it-IT" sz="2400" dirty="0" err="1">
                  <a:solidFill>
                    <a:schemeClr val="accent1"/>
                  </a:solidFill>
                  <a:latin typeface="Titillium"/>
                </a:rPr>
                <a:t>mechanics</a:t>
              </a:r>
              <a:endParaRPr lang="it-IT" sz="2400" dirty="0">
                <a:solidFill>
                  <a:schemeClr val="accent1"/>
                </a:solidFill>
                <a:latin typeface="Titillium"/>
              </a:endParaRPr>
            </a:p>
          </p:txBody>
        </p:sp>
        <p:pic>
          <p:nvPicPr>
            <p:cNvPr id="18" name="Picture 2" descr="Photo of a PMT Module without the aluminium shielding. ">
              <a:extLst>
                <a:ext uri="{FF2B5EF4-FFF2-40B4-BE49-F238E27FC236}">
                  <a16:creationId xmlns:a16="http://schemas.microsoft.com/office/drawing/2014/main" id="{3855CFF6-8AD8-7B4F-BB73-B986AD8A0C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56749" y="2323670"/>
              <a:ext cx="7173223" cy="2270114"/>
            </a:xfrm>
            <a:prstGeom prst="rect">
              <a:avLst/>
            </a:prstGeom>
            <a:noFill/>
            <a:extLst>
              <a:ext uri="{909E8E84-426E-40DD-AFC4-6F175D3DCCD1}">
                <a14:hiddenFill xmlns:a14="http://schemas.microsoft.com/office/drawing/2010/main">
                  <a:solidFill>
                    <a:srgbClr val="FFFFFF"/>
                  </a:solidFill>
                </a14:hiddenFill>
              </a:ext>
            </a:extLst>
          </p:spPr>
        </p:pic>
        <p:sp>
          <p:nvSpPr>
            <p:cNvPr id="19" name="CasellaDiTesto 18">
              <a:extLst>
                <a:ext uri="{FF2B5EF4-FFF2-40B4-BE49-F238E27FC236}">
                  <a16:creationId xmlns:a16="http://schemas.microsoft.com/office/drawing/2014/main" id="{B9BB688C-BE1E-D649-A9BE-4ACC4940C616}"/>
                </a:ext>
              </a:extLst>
            </p:cNvPr>
            <p:cNvSpPr txBox="1"/>
            <p:nvPr/>
          </p:nvSpPr>
          <p:spPr>
            <a:xfrm>
              <a:off x="4856749" y="1448875"/>
              <a:ext cx="2450540" cy="919401"/>
            </a:xfrm>
            <a:prstGeom prst="roundRect">
              <a:avLst/>
            </a:prstGeom>
            <a:solidFill>
              <a:schemeClr val="bg1"/>
            </a:solidFill>
          </p:spPr>
          <p:txBody>
            <a:bodyPr wrap="square" rtlCol="0">
              <a:spAutoFit/>
            </a:bodyPr>
            <a:lstStyle/>
            <a:p>
              <a:r>
                <a:rPr lang="it-IT" sz="2400" dirty="0">
                  <a:solidFill>
                    <a:schemeClr val="accent1"/>
                  </a:solidFill>
                  <a:latin typeface="Titillium"/>
                </a:rPr>
                <a:t>Tender 3: </a:t>
              </a:r>
              <a:r>
                <a:rPr lang="it-IT" sz="2400" dirty="0" err="1">
                  <a:solidFill>
                    <a:schemeClr val="accent1"/>
                  </a:solidFill>
                  <a:latin typeface="Titillium"/>
                </a:rPr>
                <a:t>PMTs</a:t>
              </a:r>
              <a:r>
                <a:rPr lang="it-IT" sz="2400" dirty="0">
                  <a:solidFill>
                    <a:schemeClr val="accent1"/>
                  </a:solidFill>
                  <a:latin typeface="Titillium"/>
                </a:rPr>
                <a:t> procurement</a:t>
              </a:r>
            </a:p>
          </p:txBody>
        </p:sp>
        <p:sp>
          <p:nvSpPr>
            <p:cNvPr id="20" name="CasellaDiTesto 19">
              <a:extLst>
                <a:ext uri="{FF2B5EF4-FFF2-40B4-BE49-F238E27FC236}">
                  <a16:creationId xmlns:a16="http://schemas.microsoft.com/office/drawing/2014/main" id="{D891DFF8-7F65-FB49-86D2-5FA91BFEE275}"/>
                </a:ext>
              </a:extLst>
            </p:cNvPr>
            <p:cNvSpPr txBox="1"/>
            <p:nvPr/>
          </p:nvSpPr>
          <p:spPr>
            <a:xfrm>
              <a:off x="5140960" y="4682809"/>
              <a:ext cx="6736612" cy="510778"/>
            </a:xfrm>
            <a:prstGeom prst="roundRect">
              <a:avLst/>
            </a:prstGeom>
            <a:solidFill>
              <a:schemeClr val="bg1"/>
            </a:solidFill>
          </p:spPr>
          <p:txBody>
            <a:bodyPr wrap="square" rtlCol="0">
              <a:spAutoFit/>
            </a:bodyPr>
            <a:lstStyle/>
            <a:p>
              <a:r>
                <a:rPr lang="it-IT" sz="2400" dirty="0">
                  <a:solidFill>
                    <a:schemeClr val="accent1"/>
                  </a:solidFill>
                  <a:latin typeface="Titillium"/>
                </a:rPr>
                <a:t>Tender 4: Cluster electronics production &amp; assembly</a:t>
              </a:r>
            </a:p>
          </p:txBody>
        </p:sp>
        <p:sp>
          <p:nvSpPr>
            <p:cNvPr id="21" name="CasellaDiTesto 20">
              <a:extLst>
                <a:ext uri="{FF2B5EF4-FFF2-40B4-BE49-F238E27FC236}">
                  <a16:creationId xmlns:a16="http://schemas.microsoft.com/office/drawing/2014/main" id="{02ED52DF-7F0D-FD41-A08A-8BBE61C7FA8F}"/>
                </a:ext>
              </a:extLst>
            </p:cNvPr>
            <p:cNvSpPr txBox="1"/>
            <p:nvPr/>
          </p:nvSpPr>
          <p:spPr>
            <a:xfrm>
              <a:off x="467359" y="5206361"/>
              <a:ext cx="4032487" cy="510778"/>
            </a:xfrm>
            <a:prstGeom prst="roundRect">
              <a:avLst/>
            </a:prstGeom>
            <a:solidFill>
              <a:schemeClr val="bg1"/>
            </a:solidFill>
          </p:spPr>
          <p:txBody>
            <a:bodyPr wrap="square" rtlCol="0">
              <a:spAutoFit/>
            </a:bodyPr>
            <a:lstStyle/>
            <a:p>
              <a:r>
                <a:rPr lang="it-IT" sz="2400" dirty="0">
                  <a:solidFill>
                    <a:schemeClr val="accent1"/>
                  </a:solidFill>
                  <a:latin typeface="Titillium"/>
                </a:rPr>
                <a:t>Tender 2: </a:t>
              </a:r>
              <a:r>
                <a:rPr lang="it-IT" sz="2400" dirty="0" err="1">
                  <a:solidFill>
                    <a:schemeClr val="accent1"/>
                  </a:solidFill>
                  <a:latin typeface="Titillium"/>
                </a:rPr>
                <a:t>auxiliary</a:t>
              </a:r>
              <a:r>
                <a:rPr lang="it-IT" sz="2400" dirty="0">
                  <a:solidFill>
                    <a:schemeClr val="accent1"/>
                  </a:solidFill>
                  <a:latin typeface="Titillium"/>
                </a:rPr>
                <a:t> system</a:t>
              </a:r>
            </a:p>
          </p:txBody>
        </p:sp>
        <p:sp>
          <p:nvSpPr>
            <p:cNvPr id="22" name="CasellaDiTesto 21">
              <a:extLst>
                <a:ext uri="{FF2B5EF4-FFF2-40B4-BE49-F238E27FC236}">
                  <a16:creationId xmlns:a16="http://schemas.microsoft.com/office/drawing/2014/main" id="{2AB39006-2B35-3D44-A35F-8BC418AD4D8E}"/>
                </a:ext>
              </a:extLst>
            </p:cNvPr>
            <p:cNvSpPr txBox="1"/>
            <p:nvPr/>
          </p:nvSpPr>
          <p:spPr>
            <a:xfrm>
              <a:off x="9043128" y="1981556"/>
              <a:ext cx="2157880" cy="510778"/>
            </a:xfrm>
            <a:prstGeom prst="roundRect">
              <a:avLst/>
            </a:prstGeom>
            <a:solidFill>
              <a:schemeClr val="bg1"/>
            </a:solidFill>
          </p:spPr>
          <p:txBody>
            <a:bodyPr wrap="square" rtlCol="0">
              <a:spAutoFit/>
            </a:bodyPr>
            <a:lstStyle/>
            <a:p>
              <a:r>
                <a:rPr lang="it-IT" sz="2400" dirty="0">
                  <a:solidFill>
                    <a:schemeClr val="accent1"/>
                  </a:solidFill>
                  <a:latin typeface="Titillium"/>
                </a:rPr>
                <a:t>Tender 6: DRS4</a:t>
              </a:r>
            </a:p>
          </p:txBody>
        </p:sp>
      </p:grpSp>
      <p:sp>
        <p:nvSpPr>
          <p:cNvPr id="23" name="CasellaDiTesto 22">
            <a:extLst>
              <a:ext uri="{FF2B5EF4-FFF2-40B4-BE49-F238E27FC236}">
                <a16:creationId xmlns:a16="http://schemas.microsoft.com/office/drawing/2014/main" id="{58E89BD0-CCE8-5D49-926E-66C4761DF137}"/>
              </a:ext>
            </a:extLst>
          </p:cNvPr>
          <p:cNvSpPr txBox="1"/>
          <p:nvPr/>
        </p:nvSpPr>
        <p:spPr>
          <a:xfrm>
            <a:off x="4856749" y="5217182"/>
            <a:ext cx="5789092" cy="510778"/>
          </a:xfrm>
          <a:prstGeom prst="roundRect">
            <a:avLst/>
          </a:prstGeom>
          <a:solidFill>
            <a:schemeClr val="bg1"/>
          </a:solidFill>
        </p:spPr>
        <p:txBody>
          <a:bodyPr wrap="square" rtlCol="0">
            <a:spAutoFit/>
          </a:bodyPr>
          <a:lstStyle/>
          <a:p>
            <a:r>
              <a:rPr lang="it-IT" sz="2400" dirty="0">
                <a:solidFill>
                  <a:schemeClr val="accent1"/>
                </a:solidFill>
                <a:latin typeface="Titillium"/>
              </a:rPr>
              <a:t>+ Tender 7: Integration facility in Catania</a:t>
            </a:r>
          </a:p>
        </p:txBody>
      </p:sp>
      <p:sp>
        <p:nvSpPr>
          <p:cNvPr id="24" name="CasellaDiTesto 23">
            <a:extLst>
              <a:ext uri="{FF2B5EF4-FFF2-40B4-BE49-F238E27FC236}">
                <a16:creationId xmlns:a16="http://schemas.microsoft.com/office/drawing/2014/main" id="{DC29A2EE-5BDF-C74B-AD17-FB9FCC65F793}"/>
              </a:ext>
            </a:extLst>
          </p:cNvPr>
          <p:cNvSpPr txBox="1"/>
          <p:nvPr/>
        </p:nvSpPr>
        <p:spPr>
          <a:xfrm>
            <a:off x="589277" y="5803706"/>
            <a:ext cx="11369043" cy="442674"/>
          </a:xfrm>
          <a:prstGeom prst="roundRect">
            <a:avLst/>
          </a:prstGeom>
          <a:solidFill>
            <a:srgbClr val="FFFF00"/>
          </a:solidFill>
        </p:spPr>
        <p:txBody>
          <a:bodyPr wrap="square" rtlCol="0">
            <a:spAutoFit/>
          </a:bodyPr>
          <a:lstStyle/>
          <a:p>
            <a:r>
              <a:rPr lang="it-IT" sz="2000" b="1" dirty="0" err="1">
                <a:solidFill>
                  <a:schemeClr val="accent1"/>
                </a:solidFill>
                <a:latin typeface="Titillium"/>
              </a:rPr>
              <a:t>Outcome</a:t>
            </a:r>
            <a:r>
              <a:rPr lang="it-IT" sz="2000" b="1" dirty="0">
                <a:solidFill>
                  <a:schemeClr val="accent1"/>
                </a:solidFill>
                <a:latin typeface="Titillium"/>
              </a:rPr>
              <a:t>: 2 </a:t>
            </a:r>
            <a:r>
              <a:rPr lang="it-IT" sz="2000" b="1" dirty="0" err="1">
                <a:solidFill>
                  <a:schemeClr val="accent1"/>
                </a:solidFill>
                <a:latin typeface="Titillium"/>
              </a:rPr>
              <a:t>fully</a:t>
            </a:r>
            <a:r>
              <a:rPr lang="it-IT" sz="2000" b="1" dirty="0">
                <a:solidFill>
                  <a:schemeClr val="accent1"/>
                </a:solidFill>
                <a:latin typeface="Titillium"/>
              </a:rPr>
              <a:t> </a:t>
            </a:r>
            <a:r>
              <a:rPr lang="it-IT" sz="2000" b="1" dirty="0" err="1">
                <a:solidFill>
                  <a:schemeClr val="accent1"/>
                </a:solidFill>
                <a:latin typeface="Titillium"/>
              </a:rPr>
              <a:t>equipped</a:t>
            </a:r>
            <a:r>
              <a:rPr lang="it-IT" sz="2000" b="1" dirty="0">
                <a:solidFill>
                  <a:schemeClr val="accent1"/>
                </a:solidFill>
                <a:latin typeface="Titillium"/>
              </a:rPr>
              <a:t> </a:t>
            </a:r>
            <a:r>
              <a:rPr lang="it-IT" sz="2000" b="1" dirty="0" err="1">
                <a:solidFill>
                  <a:schemeClr val="accent1"/>
                </a:solidFill>
                <a:latin typeface="Titillium"/>
              </a:rPr>
              <a:t>LSTs</a:t>
            </a:r>
            <a:r>
              <a:rPr lang="it-IT" sz="2000" b="1" dirty="0">
                <a:solidFill>
                  <a:schemeClr val="accent1"/>
                </a:solidFill>
                <a:latin typeface="Titillium"/>
              </a:rPr>
              <a:t> + 470 </a:t>
            </a:r>
            <a:r>
              <a:rPr lang="it-IT" sz="2000" b="1" dirty="0" err="1">
                <a:solidFill>
                  <a:schemeClr val="accent1"/>
                </a:solidFill>
                <a:latin typeface="Titillium"/>
              </a:rPr>
              <a:t>spare</a:t>
            </a:r>
            <a:r>
              <a:rPr lang="it-IT" sz="2000" b="1" dirty="0">
                <a:solidFill>
                  <a:schemeClr val="accent1"/>
                </a:solidFill>
                <a:latin typeface="Titillium"/>
              </a:rPr>
              <a:t> </a:t>
            </a:r>
            <a:r>
              <a:rPr lang="it-IT" sz="2000" b="1" dirty="0" err="1">
                <a:solidFill>
                  <a:schemeClr val="accent1"/>
                </a:solidFill>
                <a:latin typeface="Titillium"/>
              </a:rPr>
              <a:t>modules</a:t>
            </a:r>
            <a:r>
              <a:rPr lang="it-IT" sz="2000" b="1" dirty="0">
                <a:solidFill>
                  <a:schemeClr val="accent1"/>
                </a:solidFill>
                <a:latin typeface="Titillium"/>
              </a:rPr>
              <a:t> (PMT + </a:t>
            </a:r>
            <a:r>
              <a:rPr lang="it-IT" sz="2000" b="1" dirty="0" err="1">
                <a:solidFill>
                  <a:schemeClr val="accent1"/>
                </a:solidFill>
                <a:latin typeface="Titillium"/>
              </a:rPr>
              <a:t>readout</a:t>
            </a:r>
            <a:r>
              <a:rPr lang="it-IT" sz="2000" b="1" dirty="0">
                <a:solidFill>
                  <a:schemeClr val="accent1"/>
                </a:solidFill>
                <a:latin typeface="Titillium"/>
              </a:rPr>
              <a:t> + backplane) + 1 </a:t>
            </a:r>
            <a:r>
              <a:rPr lang="it-IT" sz="2000" b="1" dirty="0" err="1">
                <a:solidFill>
                  <a:schemeClr val="accent1"/>
                </a:solidFill>
                <a:latin typeface="Titillium"/>
              </a:rPr>
              <a:t>spare</a:t>
            </a:r>
            <a:r>
              <a:rPr lang="it-IT" sz="2000" b="1" dirty="0">
                <a:solidFill>
                  <a:schemeClr val="accent1"/>
                </a:solidFill>
                <a:latin typeface="Titillium"/>
              </a:rPr>
              <a:t> </a:t>
            </a:r>
            <a:r>
              <a:rPr lang="it-IT" sz="2000" b="1" dirty="0" err="1">
                <a:solidFill>
                  <a:schemeClr val="accent1"/>
                </a:solidFill>
                <a:latin typeface="Titillium"/>
              </a:rPr>
              <a:t>cooling</a:t>
            </a:r>
            <a:r>
              <a:rPr lang="it-IT" sz="2000" b="1" dirty="0">
                <a:solidFill>
                  <a:schemeClr val="accent1"/>
                </a:solidFill>
                <a:latin typeface="Titillium"/>
              </a:rPr>
              <a:t> </a:t>
            </a:r>
            <a:r>
              <a:rPr lang="it-IT" sz="2000" b="1" dirty="0" err="1">
                <a:solidFill>
                  <a:schemeClr val="accent1"/>
                </a:solidFill>
                <a:latin typeface="Titillium"/>
              </a:rPr>
              <a:t>unit</a:t>
            </a:r>
            <a:endParaRPr lang="it-IT" sz="2000" b="1" dirty="0">
              <a:solidFill>
                <a:schemeClr val="accent1"/>
              </a:solidFill>
              <a:latin typeface="Titillium"/>
            </a:endParaRPr>
          </a:p>
        </p:txBody>
      </p:sp>
      <p:sp>
        <p:nvSpPr>
          <p:cNvPr id="25" name="CasellaDiTesto 24">
            <a:extLst>
              <a:ext uri="{FF2B5EF4-FFF2-40B4-BE49-F238E27FC236}">
                <a16:creationId xmlns:a16="http://schemas.microsoft.com/office/drawing/2014/main" id="{D1EC2043-ED7A-924A-AA7B-5B7CE2338D99}"/>
              </a:ext>
            </a:extLst>
          </p:cNvPr>
          <p:cNvSpPr txBox="1"/>
          <p:nvPr/>
        </p:nvSpPr>
        <p:spPr>
          <a:xfrm>
            <a:off x="7307289" y="1396531"/>
            <a:ext cx="3944276" cy="510778"/>
          </a:xfrm>
          <a:prstGeom prst="roundRect">
            <a:avLst/>
          </a:prstGeom>
          <a:solidFill>
            <a:schemeClr val="bg1"/>
          </a:solidFill>
        </p:spPr>
        <p:txBody>
          <a:bodyPr wrap="square" rtlCol="0">
            <a:spAutoFit/>
          </a:bodyPr>
          <a:lstStyle/>
          <a:p>
            <a:r>
              <a:rPr lang="it-IT" sz="2400" dirty="0">
                <a:solidFill>
                  <a:schemeClr val="accent1"/>
                </a:solidFill>
                <a:latin typeface="Titillium"/>
              </a:rPr>
              <a:t>Tender 5: Active </a:t>
            </a:r>
            <a:r>
              <a:rPr lang="it-IT" sz="2400" dirty="0" err="1">
                <a:solidFill>
                  <a:schemeClr val="accent1"/>
                </a:solidFill>
                <a:latin typeface="Titillium"/>
              </a:rPr>
              <a:t>components</a:t>
            </a:r>
            <a:endParaRPr lang="it-IT" sz="2400" dirty="0">
              <a:solidFill>
                <a:schemeClr val="accent1"/>
              </a:solidFill>
              <a:latin typeface="Titillium"/>
            </a:endParaRPr>
          </a:p>
        </p:txBody>
      </p:sp>
      <p:sp>
        <p:nvSpPr>
          <p:cNvPr id="5" name="Google Shape;251;p2">
            <a:extLst>
              <a:ext uri="{FF2B5EF4-FFF2-40B4-BE49-F238E27FC236}">
                <a16:creationId xmlns:a16="http://schemas.microsoft.com/office/drawing/2014/main" id="{45A66318-3297-7AAA-7F95-D5C3A33E5FD5}"/>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25679656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sp>
        <p:nvSpPr>
          <p:cNvPr id="14" name="Rettangolo 13">
            <a:extLst>
              <a:ext uri="{FF2B5EF4-FFF2-40B4-BE49-F238E27FC236}">
                <a16:creationId xmlns:a16="http://schemas.microsoft.com/office/drawing/2014/main" id="{FF39BF04-869A-A44A-AAE7-ED1BC5D49D78}"/>
              </a:ext>
            </a:extLst>
          </p:cNvPr>
          <p:cNvSpPr/>
          <p:nvPr/>
        </p:nvSpPr>
        <p:spPr>
          <a:xfrm>
            <a:off x="121190" y="2238777"/>
            <a:ext cx="6940010" cy="4154984"/>
          </a:xfrm>
          <a:prstGeom prst="rect">
            <a:avLst/>
          </a:prstGeom>
        </p:spPr>
        <p:txBody>
          <a:bodyPr wrap="square">
            <a:spAutoFit/>
          </a:bodyPr>
          <a:lstStyle/>
          <a:p>
            <a:pPr marL="342900" indent="-342900" algn="just">
              <a:buFont typeface="Wingdings" pitchFamily="2" charset="2"/>
              <a:buChar char="Ø"/>
            </a:pPr>
            <a:r>
              <a:rPr lang="en-GB" sz="2400" dirty="0">
                <a:latin typeface="Titillium"/>
              </a:rPr>
              <a:t>The CTA+ program also includes many outreach and science communication activities, with events for the general public, but above all with activities for students and training for teachers to bring them closer to the fascinating world of gamma rays and </a:t>
            </a:r>
            <a:r>
              <a:rPr lang="en-GB" sz="2400" dirty="0" err="1">
                <a:latin typeface="Titillium"/>
              </a:rPr>
              <a:t>astroparticle</a:t>
            </a:r>
            <a:r>
              <a:rPr lang="en-GB" sz="2400" dirty="0">
                <a:latin typeface="Titillium"/>
              </a:rPr>
              <a:t> physics.</a:t>
            </a:r>
          </a:p>
          <a:p>
            <a:pPr algn="just"/>
            <a:endParaRPr lang="en-GB" sz="2400" dirty="0">
              <a:latin typeface="Titillium"/>
            </a:endParaRPr>
          </a:p>
          <a:p>
            <a:pPr marL="342900" indent="-342900" algn="just">
              <a:buFont typeface="Wingdings" pitchFamily="2" charset="2"/>
              <a:buChar char="Ø"/>
            </a:pPr>
            <a:r>
              <a:rPr lang="en-GB" sz="2400" dirty="0">
                <a:latin typeface="Titillium"/>
              </a:rPr>
              <a:t>Among all these activities, I will briefly describe two courses dedicated to Italian high school teachers, also using the Cosmic Ray Cube telescopes, founded by CTA+ program</a:t>
            </a:r>
          </a:p>
        </p:txBody>
      </p:sp>
      <p:sp>
        <p:nvSpPr>
          <p:cNvPr id="5" name="Rettangolo 4">
            <a:extLst>
              <a:ext uri="{FF2B5EF4-FFF2-40B4-BE49-F238E27FC236}">
                <a16:creationId xmlns:a16="http://schemas.microsoft.com/office/drawing/2014/main" id="{24DD5E53-1754-9E44-8C5F-C5D61D7CC171}"/>
              </a:ext>
            </a:extLst>
          </p:cNvPr>
          <p:cNvSpPr/>
          <p:nvPr/>
        </p:nvSpPr>
        <p:spPr>
          <a:xfrm>
            <a:off x="-645855" y="1561572"/>
            <a:ext cx="7358602" cy="584775"/>
          </a:xfrm>
          <a:prstGeom prst="rect">
            <a:avLst/>
          </a:prstGeom>
        </p:spPr>
        <p:txBody>
          <a:bodyPr wrap="square">
            <a:spAutoFit/>
          </a:bodyPr>
          <a:lstStyle/>
          <a:p>
            <a:pPr algn="ctr"/>
            <a:r>
              <a:rPr lang="it-IT" sz="3200" b="1" dirty="0">
                <a:solidFill>
                  <a:schemeClr val="accent1">
                    <a:lumMod val="50000"/>
                  </a:schemeClr>
                </a:solidFill>
                <a:latin typeface="Titillium"/>
              </a:rPr>
              <a:t> </a:t>
            </a:r>
            <a:r>
              <a:rPr lang="it-IT" sz="2800" b="1" dirty="0">
                <a:solidFill>
                  <a:schemeClr val="accent1">
                    <a:lumMod val="50000"/>
                  </a:schemeClr>
                </a:solidFill>
                <a:latin typeface="Titillium"/>
              </a:rPr>
              <a:t>CTA+ </a:t>
            </a:r>
            <a:r>
              <a:rPr lang="it-IT" sz="2800" b="1" dirty="0" err="1">
                <a:solidFill>
                  <a:schemeClr val="accent1">
                    <a:lumMod val="50000"/>
                  </a:schemeClr>
                </a:solidFill>
                <a:latin typeface="Titillium"/>
              </a:rPr>
              <a:t>outreach</a:t>
            </a:r>
            <a:r>
              <a:rPr lang="it-IT" sz="2800" b="1" dirty="0">
                <a:solidFill>
                  <a:schemeClr val="accent1">
                    <a:lumMod val="50000"/>
                  </a:schemeClr>
                </a:solidFill>
                <a:latin typeface="Titillium"/>
              </a:rPr>
              <a:t> </a:t>
            </a:r>
            <a:r>
              <a:rPr lang="it-IT" sz="2800" b="1" dirty="0" err="1">
                <a:solidFill>
                  <a:schemeClr val="accent1">
                    <a:lumMod val="50000"/>
                  </a:schemeClr>
                </a:solidFill>
                <a:latin typeface="Titillium"/>
              </a:rPr>
              <a:t>program</a:t>
            </a:r>
            <a:endParaRPr lang="it-IT" sz="2800" b="1" dirty="0">
              <a:solidFill>
                <a:schemeClr val="accent1">
                  <a:lumMod val="50000"/>
                </a:schemeClr>
              </a:solidFill>
              <a:effectLst/>
              <a:latin typeface="Titillium"/>
            </a:endParaRPr>
          </a:p>
        </p:txBody>
      </p:sp>
      <p:grpSp>
        <p:nvGrpSpPr>
          <p:cNvPr id="11" name="Google Shape;477;p16">
            <a:extLst>
              <a:ext uri="{FF2B5EF4-FFF2-40B4-BE49-F238E27FC236}">
                <a16:creationId xmlns:a16="http://schemas.microsoft.com/office/drawing/2014/main" id="{A0CB8190-B999-1A4F-AA4A-DE306098FF7D}"/>
              </a:ext>
            </a:extLst>
          </p:cNvPr>
          <p:cNvGrpSpPr/>
          <p:nvPr/>
        </p:nvGrpSpPr>
        <p:grpSpPr>
          <a:xfrm>
            <a:off x="7703333" y="1465366"/>
            <a:ext cx="3729817" cy="4627752"/>
            <a:chOff x="3831621" y="1422399"/>
            <a:chExt cx="3645331" cy="4860442"/>
          </a:xfrm>
        </p:grpSpPr>
        <p:pic>
          <p:nvPicPr>
            <p:cNvPr id="12" name="Google Shape;478;p16">
              <a:extLst>
                <a:ext uri="{FF2B5EF4-FFF2-40B4-BE49-F238E27FC236}">
                  <a16:creationId xmlns:a16="http://schemas.microsoft.com/office/drawing/2014/main" id="{D42A30A7-D1F1-A64E-B1F5-0B289F081567}"/>
                </a:ext>
              </a:extLst>
            </p:cNvPr>
            <p:cNvPicPr preferRelativeResize="0"/>
            <p:nvPr/>
          </p:nvPicPr>
          <p:blipFill rotWithShape="1">
            <a:blip r:embed="rId4">
              <a:alphaModFix/>
            </a:blip>
            <a:srcRect/>
            <a:stretch/>
          </p:blipFill>
          <p:spPr>
            <a:xfrm>
              <a:off x="3831621" y="1422399"/>
              <a:ext cx="3645331" cy="4860442"/>
            </a:xfrm>
            <a:prstGeom prst="rect">
              <a:avLst/>
            </a:prstGeom>
            <a:noFill/>
            <a:ln>
              <a:noFill/>
            </a:ln>
          </p:spPr>
        </p:pic>
        <p:sp>
          <p:nvSpPr>
            <p:cNvPr id="15" name="Google Shape;479;p16">
              <a:extLst>
                <a:ext uri="{FF2B5EF4-FFF2-40B4-BE49-F238E27FC236}">
                  <a16:creationId xmlns:a16="http://schemas.microsoft.com/office/drawing/2014/main" id="{A6DF8B90-920A-6B4A-970E-472202A204B1}"/>
                </a:ext>
              </a:extLst>
            </p:cNvPr>
            <p:cNvSpPr/>
            <p:nvPr/>
          </p:nvSpPr>
          <p:spPr>
            <a:xfrm>
              <a:off x="4999825" y="2250875"/>
              <a:ext cx="2385060" cy="3658870"/>
            </a:xfrm>
            <a:custGeom>
              <a:avLst/>
              <a:gdLst/>
              <a:ahLst/>
              <a:cxnLst/>
              <a:rect l="l" t="t" r="r" b="b"/>
              <a:pathLst>
                <a:path w="2385059" h="3658870" extrusionOk="0">
                  <a:moveTo>
                    <a:pt x="0" y="0"/>
                  </a:moveTo>
                  <a:lnTo>
                    <a:pt x="2384999" y="3658799"/>
                  </a:lnTo>
                </a:path>
              </a:pathLst>
            </a:custGeom>
            <a:noFill/>
            <a:ln w="28550" cap="flat" cmpd="sng">
              <a:solidFill>
                <a:srgbClr val="FF0000"/>
              </a:solidFill>
              <a:prstDash val="solid"/>
              <a:round/>
              <a:headEnd type="none" w="sm" len="sm"/>
              <a:tailEnd type="none" w="sm" len="sm"/>
            </a:ln>
          </p:spPr>
          <p:txBody>
            <a:bodyPr spcFirstLastPara="1" wrap="square" lIns="0" tIns="0" rIns="0" bIns="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4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sp>
        <p:nvSpPr>
          <p:cNvPr id="7" name="Google Shape;251;p2">
            <a:extLst>
              <a:ext uri="{FF2B5EF4-FFF2-40B4-BE49-F238E27FC236}">
                <a16:creationId xmlns:a16="http://schemas.microsoft.com/office/drawing/2014/main" id="{D6A86A74-F8BF-0554-2A7F-8BD8A1D177FD}"/>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8515502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3"/>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960" y="0"/>
            <a:ext cx="12191999" cy="1387666"/>
          </a:xfrm>
          <a:prstGeom prst="rect">
            <a:avLst/>
          </a:prstGeom>
          <a:noFill/>
          <a:ln>
            <a:noFill/>
          </a:ln>
        </p:spPr>
      </p:pic>
      <p:sp>
        <p:nvSpPr>
          <p:cNvPr id="10" name="Google Shape;251;p2">
            <a:extLst>
              <a:ext uri="{FF2B5EF4-FFF2-40B4-BE49-F238E27FC236}">
                <a16:creationId xmlns:a16="http://schemas.microsoft.com/office/drawing/2014/main" id="{CE105E95-C114-434A-AC1E-BE135B162B50}"/>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
        <p:nvSpPr>
          <p:cNvPr id="12" name="TextBox 4">
            <a:extLst>
              <a:ext uri="{FF2B5EF4-FFF2-40B4-BE49-F238E27FC236}">
                <a16:creationId xmlns:a16="http://schemas.microsoft.com/office/drawing/2014/main" id="{DA7178C8-93F6-0B49-8320-1F99DE282D22}"/>
              </a:ext>
            </a:extLst>
          </p:cNvPr>
          <p:cNvSpPr txBox="1"/>
          <p:nvPr/>
        </p:nvSpPr>
        <p:spPr>
          <a:xfrm>
            <a:off x="0" y="1631548"/>
            <a:ext cx="4134710" cy="4462760"/>
          </a:xfrm>
          <a:prstGeom prst="rect">
            <a:avLst/>
          </a:prstGeom>
          <a:noFill/>
        </p:spPr>
        <p:txBody>
          <a:bodyPr wrap="square" rtlCol="0">
            <a:spAutoFit/>
          </a:bodyPr>
          <a:lstStyle/>
          <a:p>
            <a:pPr algn="ctr"/>
            <a:r>
              <a:rPr lang="en-US" sz="2200" b="1" dirty="0">
                <a:solidFill>
                  <a:schemeClr val="accent1">
                    <a:lumMod val="75000"/>
                  </a:schemeClr>
                </a:solidFill>
                <a:latin typeface="Titillium"/>
              </a:rPr>
              <a:t>CTAO: next-generation Cherenkov Telescope Array facility</a:t>
            </a:r>
          </a:p>
          <a:p>
            <a:pPr marL="342900" indent="-342900">
              <a:buFont typeface="Arial" panose="020B0604020202020204" pitchFamily="34" charset="0"/>
              <a:buChar char="•"/>
            </a:pPr>
            <a:r>
              <a:rPr lang="en-US" sz="2000" dirty="0">
                <a:solidFill>
                  <a:schemeClr val="accent1">
                    <a:lumMod val="75000"/>
                  </a:schemeClr>
                </a:solidFill>
                <a:latin typeface="Titillium"/>
              </a:rPr>
              <a:t>Originally envisioned: ~ 100 telescopes of 3 different sizes</a:t>
            </a:r>
          </a:p>
          <a:p>
            <a:pPr marL="342900" indent="-342900">
              <a:buFont typeface="Arial" panose="020B0604020202020204" pitchFamily="34" charset="0"/>
              <a:buChar char="•"/>
            </a:pPr>
            <a:r>
              <a:rPr lang="en-US" sz="2000" dirty="0">
                <a:solidFill>
                  <a:schemeClr val="accent1">
                    <a:lumMod val="75000"/>
                  </a:schemeClr>
                </a:solidFill>
                <a:latin typeface="Titillium"/>
              </a:rPr>
              <a:t>Alpha configuration (defined 2022): 64 telescopes </a:t>
            </a:r>
          </a:p>
          <a:p>
            <a:pPr marL="342900" indent="-342900">
              <a:buFont typeface="Arial" panose="020B0604020202020204" pitchFamily="34" charset="0"/>
              <a:buChar char="•"/>
            </a:pPr>
            <a:r>
              <a:rPr lang="en-US" sz="2000" dirty="0">
                <a:solidFill>
                  <a:schemeClr val="accent1">
                    <a:lumMod val="75000"/>
                  </a:schemeClr>
                </a:solidFill>
                <a:latin typeface="Titillium"/>
              </a:rPr>
              <a:t>Expected to improve sensitivity by ~ factor 10 compared to existing facilities (H.E.S.S., MAGIC, VERITAS)</a:t>
            </a:r>
          </a:p>
          <a:p>
            <a:pPr marL="342900" indent="-342900">
              <a:buFont typeface="Arial" panose="020B0604020202020204" pitchFamily="34" charset="0"/>
              <a:buChar char="•"/>
            </a:pPr>
            <a:r>
              <a:rPr lang="en-US" sz="2000" dirty="0">
                <a:solidFill>
                  <a:schemeClr val="accent1">
                    <a:lumMod val="75000"/>
                  </a:schemeClr>
                </a:solidFill>
                <a:latin typeface="Titillium"/>
              </a:rPr>
              <a:t>Extend energy coverage: </a:t>
            </a:r>
          </a:p>
          <a:p>
            <a:r>
              <a:rPr lang="en-US" sz="2000" dirty="0">
                <a:solidFill>
                  <a:schemeClr val="accent1">
                    <a:lumMod val="75000"/>
                  </a:schemeClr>
                </a:solidFill>
                <a:latin typeface="Titillium"/>
              </a:rPr>
              <a:t>	~ 10 GeV -  &gt;100 </a:t>
            </a:r>
            <a:r>
              <a:rPr lang="en-US" sz="2000" dirty="0" err="1">
                <a:solidFill>
                  <a:schemeClr val="accent1">
                    <a:lumMod val="75000"/>
                  </a:schemeClr>
                </a:solidFill>
                <a:latin typeface="Titillium"/>
              </a:rPr>
              <a:t>TeV</a:t>
            </a:r>
            <a:endParaRPr lang="en-US" sz="2000" dirty="0">
              <a:solidFill>
                <a:schemeClr val="accent1">
                  <a:lumMod val="75000"/>
                </a:schemeClr>
              </a:solidFill>
              <a:latin typeface="Titillium"/>
            </a:endParaRPr>
          </a:p>
          <a:p>
            <a:pPr marL="342900" indent="-342900">
              <a:buFont typeface="Arial" panose="020B0604020202020204" pitchFamily="34" charset="0"/>
              <a:buChar char="•"/>
            </a:pPr>
            <a:r>
              <a:rPr lang="en-US" sz="2000" dirty="0">
                <a:solidFill>
                  <a:schemeClr val="accent1">
                    <a:lumMod val="75000"/>
                  </a:schemeClr>
                </a:solidFill>
                <a:latin typeface="Titillium"/>
              </a:rPr>
              <a:t>Alpha configuration expected to be fully operational ~ 2028-29</a:t>
            </a:r>
            <a:endParaRPr lang="en-ZA" sz="2000" dirty="0">
              <a:solidFill>
                <a:schemeClr val="accent1">
                  <a:lumMod val="75000"/>
                </a:schemeClr>
              </a:solidFill>
              <a:latin typeface="Titillium"/>
            </a:endParaRPr>
          </a:p>
        </p:txBody>
      </p:sp>
      <p:pic>
        <p:nvPicPr>
          <p:cNvPr id="21" name="Segnaposto contenuto 20">
            <a:extLst>
              <a:ext uri="{FF2B5EF4-FFF2-40B4-BE49-F238E27FC236}">
                <a16:creationId xmlns:a16="http://schemas.microsoft.com/office/drawing/2014/main" id="{811CD482-49EC-334B-A3E7-7417CCE29526}"/>
              </a:ext>
            </a:extLst>
          </p:cNvPr>
          <p:cNvPicPr>
            <a:picLocks noGrp="1" noChangeAspect="1"/>
          </p:cNvPicPr>
          <p:nvPr>
            <p:ph idx="1"/>
          </p:nvPr>
        </p:nvPicPr>
        <p:blipFill rotWithShape="1">
          <a:blip r:embed="rId5"/>
          <a:srcRect t="10023" r="4664"/>
          <a:stretch/>
        </p:blipFill>
        <p:spPr>
          <a:xfrm>
            <a:off x="4036640" y="1704266"/>
            <a:ext cx="8156142" cy="4459487"/>
          </a:xfrm>
        </p:spPr>
      </p:pic>
    </p:spTree>
    <p:extLst>
      <p:ext uri="{BB962C8B-B14F-4D97-AF65-F5344CB8AC3E}">
        <p14:creationId xmlns:p14="http://schemas.microsoft.com/office/powerpoint/2010/main" val="22636358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9" name="Immagine 8">
            <a:extLst>
              <a:ext uri="{FF2B5EF4-FFF2-40B4-BE49-F238E27FC236}">
                <a16:creationId xmlns:a16="http://schemas.microsoft.com/office/drawing/2014/main" id="{6BD86EF8-2FD0-F94E-AA08-8A4032422144}"/>
              </a:ext>
            </a:extLst>
          </p:cNvPr>
          <p:cNvPicPr>
            <a:picLocks noChangeAspect="1"/>
          </p:cNvPicPr>
          <p:nvPr/>
        </p:nvPicPr>
        <p:blipFill>
          <a:blip r:embed="rId4"/>
          <a:stretch>
            <a:fillRect/>
          </a:stretch>
        </p:blipFill>
        <p:spPr>
          <a:xfrm>
            <a:off x="6481010" y="1700463"/>
            <a:ext cx="5422232" cy="4066674"/>
          </a:xfrm>
          <a:prstGeom prst="rect">
            <a:avLst/>
          </a:prstGeom>
        </p:spPr>
      </p:pic>
      <p:sp>
        <p:nvSpPr>
          <p:cNvPr id="14" name="Rettangolo 13">
            <a:extLst>
              <a:ext uri="{FF2B5EF4-FFF2-40B4-BE49-F238E27FC236}">
                <a16:creationId xmlns:a16="http://schemas.microsoft.com/office/drawing/2014/main" id="{FF39BF04-869A-A44A-AAE7-ED1BC5D49D78}"/>
              </a:ext>
            </a:extLst>
          </p:cNvPr>
          <p:cNvSpPr/>
          <p:nvPr/>
        </p:nvSpPr>
        <p:spPr>
          <a:xfrm>
            <a:off x="121190" y="2566698"/>
            <a:ext cx="6148981" cy="3785652"/>
          </a:xfrm>
          <a:prstGeom prst="rect">
            <a:avLst/>
          </a:prstGeom>
        </p:spPr>
        <p:txBody>
          <a:bodyPr wrap="square">
            <a:spAutoFit/>
          </a:bodyPr>
          <a:lstStyle/>
          <a:p>
            <a:pPr algn="just"/>
            <a:r>
              <a:rPr lang="en-GB" sz="2400" b="1" dirty="0">
                <a:latin typeface="Titillium"/>
              </a:rPr>
              <a:t>From 10 to 13 December 2023</a:t>
            </a:r>
            <a:r>
              <a:rPr lang="en-GB" sz="2400" dirty="0">
                <a:latin typeface="Titillium"/>
              </a:rPr>
              <a:t>, 17 secondary school teachers from all over Italy attended the "Discovering Cosmic Rays" a course at the Gran </a:t>
            </a:r>
            <a:r>
              <a:rPr lang="en-GB" sz="2400" dirty="0" err="1">
                <a:latin typeface="Titillium"/>
              </a:rPr>
              <a:t>Sasso</a:t>
            </a:r>
            <a:r>
              <a:rPr lang="en-GB" sz="2400" dirty="0">
                <a:latin typeface="Titillium"/>
              </a:rPr>
              <a:t> National Laboratories.</a:t>
            </a:r>
          </a:p>
          <a:p>
            <a:pPr algn="just"/>
            <a:endParaRPr lang="en-GB" sz="2400" dirty="0">
              <a:latin typeface="Titillium"/>
            </a:endParaRPr>
          </a:p>
          <a:p>
            <a:pPr algn="just"/>
            <a:r>
              <a:rPr lang="en-GB" sz="2400" dirty="0">
                <a:latin typeface="Titillium"/>
              </a:rPr>
              <a:t>The 2.5-days residential course was an opportunity to learn more about the fascinating topic of cosmic rays and gamma rays, the experiments that observe them and the messages they can bring us from space.</a:t>
            </a:r>
          </a:p>
        </p:txBody>
      </p:sp>
      <p:sp>
        <p:nvSpPr>
          <p:cNvPr id="5" name="Rettangolo 4">
            <a:extLst>
              <a:ext uri="{FF2B5EF4-FFF2-40B4-BE49-F238E27FC236}">
                <a16:creationId xmlns:a16="http://schemas.microsoft.com/office/drawing/2014/main" id="{24DD5E53-1754-9E44-8C5F-C5D61D7CC171}"/>
              </a:ext>
            </a:extLst>
          </p:cNvPr>
          <p:cNvSpPr/>
          <p:nvPr/>
        </p:nvSpPr>
        <p:spPr>
          <a:xfrm>
            <a:off x="-645855" y="1561572"/>
            <a:ext cx="7358602" cy="892552"/>
          </a:xfrm>
          <a:prstGeom prst="rect">
            <a:avLst/>
          </a:prstGeom>
        </p:spPr>
        <p:txBody>
          <a:bodyPr wrap="square">
            <a:spAutoFit/>
          </a:bodyPr>
          <a:lstStyle/>
          <a:p>
            <a:pPr algn="ctr"/>
            <a:r>
              <a:rPr lang="it-IT" sz="2800" b="1" dirty="0">
                <a:solidFill>
                  <a:srgbClr val="0070C0"/>
                </a:solidFill>
                <a:latin typeface="Titillium"/>
              </a:rPr>
              <a:t> </a:t>
            </a:r>
            <a:r>
              <a:rPr lang="it-IT" sz="2400" b="1" dirty="0" err="1">
                <a:solidFill>
                  <a:srgbClr val="0070C0"/>
                </a:solidFill>
                <a:latin typeface="Titillium"/>
              </a:rPr>
              <a:t>Discovering</a:t>
            </a:r>
            <a:r>
              <a:rPr lang="it-IT" sz="2400" b="1" dirty="0">
                <a:solidFill>
                  <a:srgbClr val="0070C0"/>
                </a:solidFill>
                <a:latin typeface="Titillium"/>
              </a:rPr>
              <a:t> </a:t>
            </a:r>
            <a:r>
              <a:rPr lang="it-IT" sz="2400" b="1" dirty="0" err="1">
                <a:solidFill>
                  <a:srgbClr val="0070C0"/>
                </a:solidFill>
                <a:latin typeface="Titillium"/>
              </a:rPr>
              <a:t>cosmic</a:t>
            </a:r>
            <a:r>
              <a:rPr lang="it-IT" sz="2400" b="1" dirty="0">
                <a:solidFill>
                  <a:srgbClr val="0070C0"/>
                </a:solidFill>
                <a:latin typeface="Titillium"/>
              </a:rPr>
              <a:t> rays for in-service</a:t>
            </a:r>
          </a:p>
          <a:p>
            <a:pPr algn="ctr"/>
            <a:r>
              <a:rPr lang="it-IT" sz="2400" b="1" dirty="0">
                <a:solidFill>
                  <a:srgbClr val="0070C0"/>
                </a:solidFill>
                <a:latin typeface="Titillium"/>
              </a:rPr>
              <a:t>high </a:t>
            </a:r>
            <a:r>
              <a:rPr lang="it-IT" sz="2400" b="1" dirty="0" err="1">
                <a:solidFill>
                  <a:srgbClr val="0070C0"/>
                </a:solidFill>
                <a:latin typeface="Titillium"/>
              </a:rPr>
              <a:t>school</a:t>
            </a:r>
            <a:r>
              <a:rPr lang="it-IT" sz="2400" b="1" dirty="0">
                <a:solidFill>
                  <a:srgbClr val="0070C0"/>
                </a:solidFill>
                <a:latin typeface="Titillium"/>
              </a:rPr>
              <a:t> </a:t>
            </a:r>
            <a:r>
              <a:rPr lang="it-IT" sz="2400" b="1" dirty="0" err="1">
                <a:solidFill>
                  <a:srgbClr val="0070C0"/>
                </a:solidFill>
                <a:latin typeface="Titillium"/>
              </a:rPr>
              <a:t>physics</a:t>
            </a:r>
            <a:r>
              <a:rPr lang="it-IT" sz="2400" b="1" dirty="0">
                <a:solidFill>
                  <a:srgbClr val="0070C0"/>
                </a:solidFill>
                <a:latin typeface="Titillium"/>
              </a:rPr>
              <a:t> </a:t>
            </a:r>
            <a:r>
              <a:rPr lang="it-IT" sz="2400" b="1" dirty="0" err="1">
                <a:solidFill>
                  <a:srgbClr val="0070C0"/>
                </a:solidFill>
                <a:latin typeface="Titillium"/>
              </a:rPr>
              <a:t>teachers</a:t>
            </a:r>
            <a:endParaRPr lang="it-IT" sz="2400" b="1" dirty="0">
              <a:solidFill>
                <a:srgbClr val="0070C0"/>
              </a:solidFill>
              <a:effectLst/>
              <a:latin typeface="Titillium"/>
            </a:endParaRPr>
          </a:p>
        </p:txBody>
      </p:sp>
      <p:sp>
        <p:nvSpPr>
          <p:cNvPr id="6" name="Google Shape;251;p2">
            <a:extLst>
              <a:ext uri="{FF2B5EF4-FFF2-40B4-BE49-F238E27FC236}">
                <a16:creationId xmlns:a16="http://schemas.microsoft.com/office/drawing/2014/main" id="{A4AA69D2-BBA6-E8FE-FE08-97C7E55CBCF3}"/>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3643816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5" name="Immagine 4">
            <a:extLst>
              <a:ext uri="{FF2B5EF4-FFF2-40B4-BE49-F238E27FC236}">
                <a16:creationId xmlns:a16="http://schemas.microsoft.com/office/drawing/2014/main" id="{C1F58D74-E31A-CC41-83C0-FF39A1A13534}"/>
              </a:ext>
            </a:extLst>
          </p:cNvPr>
          <p:cNvPicPr>
            <a:picLocks noChangeAspect="1"/>
          </p:cNvPicPr>
          <p:nvPr/>
        </p:nvPicPr>
        <p:blipFill>
          <a:blip r:embed="rId4"/>
          <a:stretch>
            <a:fillRect/>
          </a:stretch>
        </p:blipFill>
        <p:spPr>
          <a:xfrm>
            <a:off x="7602350" y="1589464"/>
            <a:ext cx="4589650" cy="3585411"/>
          </a:xfrm>
          <a:prstGeom prst="rect">
            <a:avLst/>
          </a:prstGeom>
        </p:spPr>
      </p:pic>
      <p:sp>
        <p:nvSpPr>
          <p:cNvPr id="7" name="Rettangolo 6">
            <a:extLst>
              <a:ext uri="{FF2B5EF4-FFF2-40B4-BE49-F238E27FC236}">
                <a16:creationId xmlns:a16="http://schemas.microsoft.com/office/drawing/2014/main" id="{D69A2EAB-F614-1B40-93B4-C7CD78AE42D6}"/>
              </a:ext>
            </a:extLst>
          </p:cNvPr>
          <p:cNvSpPr/>
          <p:nvPr/>
        </p:nvSpPr>
        <p:spPr>
          <a:xfrm>
            <a:off x="715466" y="1743488"/>
            <a:ext cx="6642348" cy="1015663"/>
          </a:xfrm>
          <a:prstGeom prst="rect">
            <a:avLst/>
          </a:prstGeom>
        </p:spPr>
        <p:txBody>
          <a:bodyPr wrap="square">
            <a:spAutoFit/>
          </a:bodyPr>
          <a:lstStyle/>
          <a:p>
            <a:pPr algn="just"/>
            <a:r>
              <a:rPr lang="en-GB" sz="2000" dirty="0">
                <a:latin typeface="Titillium"/>
              </a:rPr>
              <a:t>During the practical sessions, </a:t>
            </a:r>
            <a:r>
              <a:rPr lang="en-GB" sz="2000" b="1" dirty="0">
                <a:latin typeface="Titillium"/>
              </a:rPr>
              <a:t>participants were actively involved in building a muon telescope</a:t>
            </a:r>
            <a:r>
              <a:rPr lang="en-GB" sz="2000" dirty="0">
                <a:latin typeface="Titillium"/>
              </a:rPr>
              <a:t>, performing a muon flux measurement and analysing the data. </a:t>
            </a:r>
          </a:p>
        </p:txBody>
      </p:sp>
      <p:sp>
        <p:nvSpPr>
          <p:cNvPr id="8" name="Rettangolo 7">
            <a:extLst>
              <a:ext uri="{FF2B5EF4-FFF2-40B4-BE49-F238E27FC236}">
                <a16:creationId xmlns:a16="http://schemas.microsoft.com/office/drawing/2014/main" id="{DE66FABF-26BB-C843-BC5E-3C48D80F025E}"/>
              </a:ext>
            </a:extLst>
          </p:cNvPr>
          <p:cNvSpPr/>
          <p:nvPr/>
        </p:nvSpPr>
        <p:spPr>
          <a:xfrm>
            <a:off x="547916" y="5344281"/>
            <a:ext cx="10681557" cy="1015663"/>
          </a:xfrm>
          <a:prstGeom prst="rect">
            <a:avLst/>
          </a:prstGeom>
        </p:spPr>
        <p:txBody>
          <a:bodyPr wrap="square">
            <a:spAutoFit/>
          </a:bodyPr>
          <a:lstStyle/>
          <a:p>
            <a:pPr algn="just"/>
            <a:r>
              <a:rPr lang="en-GB" sz="2000" dirty="0">
                <a:latin typeface="Titillium"/>
              </a:rPr>
              <a:t>The aim of the course was to provide an overview of the subject matter, enabling participants to familiarise themselves with the activities, experience them first hand and build on their prior knowledge and skills, </a:t>
            </a:r>
            <a:r>
              <a:rPr lang="en-GB" sz="2000" b="1" dirty="0">
                <a:latin typeface="Titillium"/>
              </a:rPr>
              <a:t>thus facilitating immediate implementation of the activities in the classroom.</a:t>
            </a:r>
          </a:p>
        </p:txBody>
      </p:sp>
      <p:pic>
        <p:nvPicPr>
          <p:cNvPr id="9" name="Immagine 8">
            <a:extLst>
              <a:ext uri="{FF2B5EF4-FFF2-40B4-BE49-F238E27FC236}">
                <a16:creationId xmlns:a16="http://schemas.microsoft.com/office/drawing/2014/main" id="{190BB6CE-3E85-734E-A2D3-ECB985568201}"/>
              </a:ext>
            </a:extLst>
          </p:cNvPr>
          <p:cNvPicPr>
            <a:picLocks noChangeAspect="1"/>
          </p:cNvPicPr>
          <p:nvPr/>
        </p:nvPicPr>
        <p:blipFill>
          <a:blip r:embed="rId5"/>
          <a:stretch>
            <a:fillRect/>
          </a:stretch>
        </p:blipFill>
        <p:spPr>
          <a:xfrm>
            <a:off x="4106945" y="2926197"/>
            <a:ext cx="3261187" cy="2445890"/>
          </a:xfrm>
          <a:prstGeom prst="rect">
            <a:avLst/>
          </a:prstGeom>
        </p:spPr>
      </p:pic>
      <p:pic>
        <p:nvPicPr>
          <p:cNvPr id="10" name="Immagine 9">
            <a:extLst>
              <a:ext uri="{FF2B5EF4-FFF2-40B4-BE49-F238E27FC236}">
                <a16:creationId xmlns:a16="http://schemas.microsoft.com/office/drawing/2014/main" id="{7FCBBCE1-CD22-7045-9561-1545AF2575E2}"/>
              </a:ext>
            </a:extLst>
          </p:cNvPr>
          <p:cNvPicPr>
            <a:picLocks noChangeAspect="1"/>
          </p:cNvPicPr>
          <p:nvPr/>
        </p:nvPicPr>
        <p:blipFill>
          <a:blip r:embed="rId6"/>
          <a:stretch>
            <a:fillRect/>
          </a:stretch>
        </p:blipFill>
        <p:spPr>
          <a:xfrm>
            <a:off x="608879" y="3152216"/>
            <a:ext cx="3065650" cy="2299238"/>
          </a:xfrm>
          <a:prstGeom prst="rect">
            <a:avLst/>
          </a:prstGeom>
        </p:spPr>
      </p:pic>
      <p:sp>
        <p:nvSpPr>
          <p:cNvPr id="6" name="Google Shape;251;p2">
            <a:extLst>
              <a:ext uri="{FF2B5EF4-FFF2-40B4-BE49-F238E27FC236}">
                <a16:creationId xmlns:a16="http://schemas.microsoft.com/office/drawing/2014/main" id="{7F0EB909-838B-CB77-BE73-4A733C3CFF86}"/>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2348126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5" name="Immagine 4">
            <a:extLst>
              <a:ext uri="{FF2B5EF4-FFF2-40B4-BE49-F238E27FC236}">
                <a16:creationId xmlns:a16="http://schemas.microsoft.com/office/drawing/2014/main" id="{64841506-88FE-524F-AA42-A0F2C0A8C58B}"/>
              </a:ext>
            </a:extLst>
          </p:cNvPr>
          <p:cNvPicPr>
            <a:picLocks noChangeAspect="1"/>
          </p:cNvPicPr>
          <p:nvPr/>
        </p:nvPicPr>
        <p:blipFill>
          <a:blip r:embed="rId4"/>
          <a:stretch>
            <a:fillRect/>
          </a:stretch>
        </p:blipFill>
        <p:spPr>
          <a:xfrm>
            <a:off x="7478912" y="2235161"/>
            <a:ext cx="4620126" cy="3465095"/>
          </a:xfrm>
          <a:prstGeom prst="rect">
            <a:avLst/>
          </a:prstGeom>
        </p:spPr>
      </p:pic>
      <p:sp>
        <p:nvSpPr>
          <p:cNvPr id="6" name="Rettangolo 5">
            <a:extLst>
              <a:ext uri="{FF2B5EF4-FFF2-40B4-BE49-F238E27FC236}">
                <a16:creationId xmlns:a16="http://schemas.microsoft.com/office/drawing/2014/main" id="{16DF273B-15DC-D547-861F-814A6EE78579}"/>
              </a:ext>
            </a:extLst>
          </p:cNvPr>
          <p:cNvSpPr/>
          <p:nvPr/>
        </p:nvSpPr>
        <p:spPr>
          <a:xfrm>
            <a:off x="382602" y="1550888"/>
            <a:ext cx="11677849" cy="400110"/>
          </a:xfrm>
          <a:prstGeom prst="rect">
            <a:avLst/>
          </a:prstGeom>
        </p:spPr>
        <p:txBody>
          <a:bodyPr wrap="square">
            <a:spAutoFit/>
          </a:bodyPr>
          <a:lstStyle/>
          <a:p>
            <a:r>
              <a:rPr lang="en-GB" sz="2000" b="1" dirty="0">
                <a:latin typeface="Titillium"/>
              </a:rPr>
              <a:t>Second Teachers' Course: 8-11 September 2024 - Department of Physics and Astronomy, University of Padua.</a:t>
            </a:r>
          </a:p>
        </p:txBody>
      </p:sp>
      <p:sp>
        <p:nvSpPr>
          <p:cNvPr id="7" name="Rettangolo 6">
            <a:extLst>
              <a:ext uri="{FF2B5EF4-FFF2-40B4-BE49-F238E27FC236}">
                <a16:creationId xmlns:a16="http://schemas.microsoft.com/office/drawing/2014/main" id="{D0187F9F-4F13-BF49-8669-E80AD5566F7F}"/>
              </a:ext>
            </a:extLst>
          </p:cNvPr>
          <p:cNvSpPr/>
          <p:nvPr/>
        </p:nvSpPr>
        <p:spPr>
          <a:xfrm>
            <a:off x="382602" y="2451750"/>
            <a:ext cx="6800041" cy="4062651"/>
          </a:xfrm>
          <a:prstGeom prst="rect">
            <a:avLst/>
          </a:prstGeom>
        </p:spPr>
        <p:txBody>
          <a:bodyPr wrap="square">
            <a:spAutoFit/>
          </a:bodyPr>
          <a:lstStyle/>
          <a:p>
            <a:pPr algn="just"/>
            <a:r>
              <a:rPr lang="en-GB" sz="2000" dirty="0">
                <a:latin typeface="Titillium"/>
              </a:rPr>
              <a:t>The 2.5-days residential course will give the 30 participants the opportunity to approach the fascinating topic of gamma rays, among the protagonists in the study of the high-energy universe, and </a:t>
            </a:r>
            <a:r>
              <a:rPr lang="en-GB" sz="2000" b="1" dirty="0">
                <a:latin typeface="Titillium"/>
              </a:rPr>
              <a:t>to learn about the experiments that observe them </a:t>
            </a:r>
            <a:r>
              <a:rPr lang="en-GB" sz="2000" dirty="0">
                <a:latin typeface="Titillium"/>
              </a:rPr>
              <a:t>and the astronomical sources that produce them, in particular active galactic nuclei. </a:t>
            </a:r>
          </a:p>
          <a:p>
            <a:pPr algn="just"/>
            <a:endParaRPr lang="en-GB" sz="2000" dirty="0">
              <a:latin typeface="Titillium"/>
            </a:endParaRPr>
          </a:p>
          <a:p>
            <a:r>
              <a:rPr lang="en-GB" sz="2000" dirty="0">
                <a:latin typeface="Titillium"/>
              </a:rPr>
              <a:t>During the practical sessions, </a:t>
            </a:r>
            <a:r>
              <a:rPr lang="en-GB" sz="2000" b="1" dirty="0">
                <a:latin typeface="Titillium"/>
              </a:rPr>
              <a:t>participants will use astronomical portals available online to obtain data from the latest astronomical observatories (</a:t>
            </a:r>
            <a:r>
              <a:rPr lang="en-GB" sz="2000" b="1" dirty="0">
                <a:latin typeface="Titillium"/>
                <a:hlinkClick r:id="rId5"/>
              </a:rPr>
              <a:t>https://firmamento.hosting.nyu.edu/home</a:t>
            </a:r>
            <a:r>
              <a:rPr lang="en-GB" sz="2000" b="1" dirty="0">
                <a:latin typeface="Titillium"/>
              </a:rPr>
              <a:t>).</a:t>
            </a:r>
          </a:p>
          <a:p>
            <a:pPr algn="just"/>
            <a:endParaRPr lang="en-GB" sz="2000" dirty="0">
              <a:latin typeface="Titillium"/>
            </a:endParaRPr>
          </a:p>
          <a:p>
            <a:endParaRPr lang="en-GB" dirty="0">
              <a:latin typeface="Titillium"/>
            </a:endParaRPr>
          </a:p>
        </p:txBody>
      </p:sp>
      <p:sp>
        <p:nvSpPr>
          <p:cNvPr id="8" name="Google Shape;251;p2">
            <a:extLst>
              <a:ext uri="{FF2B5EF4-FFF2-40B4-BE49-F238E27FC236}">
                <a16:creationId xmlns:a16="http://schemas.microsoft.com/office/drawing/2014/main" id="{8B8A03E7-2837-3086-CF29-C23196DCFB38}"/>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13635363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sp>
        <p:nvSpPr>
          <p:cNvPr id="7" name="Rettangolo 6">
            <a:extLst>
              <a:ext uri="{FF2B5EF4-FFF2-40B4-BE49-F238E27FC236}">
                <a16:creationId xmlns:a16="http://schemas.microsoft.com/office/drawing/2014/main" id="{F8B4368F-0DD1-BF42-9E42-47BC677FE80F}"/>
              </a:ext>
            </a:extLst>
          </p:cNvPr>
          <p:cNvSpPr/>
          <p:nvPr/>
        </p:nvSpPr>
        <p:spPr>
          <a:xfrm>
            <a:off x="254000" y="1372936"/>
            <a:ext cx="11938000" cy="4955203"/>
          </a:xfrm>
          <a:prstGeom prst="rect">
            <a:avLst/>
          </a:prstGeom>
        </p:spPr>
        <p:txBody>
          <a:bodyPr wrap="square">
            <a:spAutoFit/>
          </a:bodyPr>
          <a:lstStyle/>
          <a:p>
            <a:pPr algn="ctr"/>
            <a:r>
              <a:rPr lang="it-IT" sz="3200" b="1" dirty="0" err="1">
                <a:solidFill>
                  <a:srgbClr val="00004A"/>
                </a:solidFill>
                <a:latin typeface="Titillium"/>
              </a:rPr>
              <a:t>Conclusions</a:t>
            </a:r>
            <a:endParaRPr lang="it-IT" sz="3200" b="1" dirty="0">
              <a:solidFill>
                <a:srgbClr val="00004A"/>
              </a:solidFill>
              <a:latin typeface="Titillium"/>
            </a:endParaRPr>
          </a:p>
          <a:p>
            <a:endParaRPr lang="it-IT" sz="2400" b="1" dirty="0">
              <a:solidFill>
                <a:srgbClr val="2965AF"/>
              </a:solidFill>
              <a:latin typeface="Titillium"/>
            </a:endParaRPr>
          </a:p>
          <a:p>
            <a:pPr marL="342900" indent="-342900">
              <a:buFont typeface="Wingdings" pitchFamily="2" charset="2"/>
              <a:buChar char="Ø"/>
            </a:pPr>
            <a:r>
              <a:rPr lang="en-US" sz="2000" dirty="0">
                <a:latin typeface="Titillium"/>
              </a:rPr>
              <a:t>CTA+ will improve the performance and scientific output of the CTA South Array</a:t>
            </a:r>
          </a:p>
          <a:p>
            <a:pPr marL="342900" indent="-342900">
              <a:buFont typeface="Wingdings" pitchFamily="2" charset="2"/>
              <a:buChar char="Ø"/>
            </a:pPr>
            <a:r>
              <a:rPr lang="en-US" sz="2000" dirty="0">
                <a:latin typeface="Titillium"/>
              </a:rPr>
              <a:t>The larger and most ambitious goal of the CTA+ </a:t>
            </a:r>
            <a:r>
              <a:rPr lang="en-US" sz="2000" dirty="0" err="1">
                <a:latin typeface="Titillium"/>
              </a:rPr>
              <a:t>programme</a:t>
            </a:r>
            <a:r>
              <a:rPr lang="en-US" sz="2000" dirty="0">
                <a:latin typeface="Titillium"/>
              </a:rPr>
              <a:t> is to implement two LSTs and five SSTs at the CTA South site in about three years, using an end-to-end approach. </a:t>
            </a:r>
          </a:p>
          <a:p>
            <a:pPr marL="342900" indent="-342900">
              <a:buFont typeface="Wingdings" pitchFamily="2" charset="2"/>
              <a:buChar char="Ø"/>
            </a:pPr>
            <a:r>
              <a:rPr lang="en-US" sz="2000" dirty="0">
                <a:latin typeface="Titillium"/>
              </a:rPr>
              <a:t>The two telescopes will be </a:t>
            </a:r>
            <a:r>
              <a:rPr lang="en-US" sz="2000" dirty="0" err="1">
                <a:latin typeface="Titillium"/>
              </a:rPr>
              <a:t>realised</a:t>
            </a:r>
            <a:r>
              <a:rPr lang="en-US" sz="2000" dirty="0">
                <a:latin typeface="Titillium"/>
              </a:rPr>
              <a:t> using the same basic design as the northern LSTs, with the exception of the modifications required to meet the environmental requirements of the southern site and to further reduce construction risks and costs. </a:t>
            </a:r>
          </a:p>
          <a:p>
            <a:pPr marL="342900" indent="-342900">
              <a:buFont typeface="Wingdings" pitchFamily="2" charset="2"/>
              <a:buChar char="Ø"/>
            </a:pPr>
            <a:r>
              <a:rPr lang="en-US" sz="2000" dirty="0">
                <a:latin typeface="Titillium"/>
              </a:rPr>
              <a:t>The production of the auxiliary instruments, cameras, mirrors and mechanical structures will be </a:t>
            </a:r>
            <a:r>
              <a:rPr lang="en-US" sz="2000" dirty="0" err="1">
                <a:latin typeface="Titillium"/>
              </a:rPr>
              <a:t>realised</a:t>
            </a:r>
            <a:r>
              <a:rPr lang="en-US" sz="2000" dirty="0">
                <a:latin typeface="Titillium"/>
              </a:rPr>
              <a:t> through large industrial contracts overseen by the CTA+ management with the support of the LST Collaboration and the CTAO. </a:t>
            </a:r>
          </a:p>
          <a:p>
            <a:pPr marL="342900" indent="-342900">
              <a:buFont typeface="Wingdings" pitchFamily="2" charset="2"/>
              <a:buChar char="Ø"/>
            </a:pPr>
            <a:r>
              <a:rPr lang="en-US" sz="2000" dirty="0">
                <a:latin typeface="Titillium"/>
              </a:rPr>
              <a:t>Some international partner countries of the LST Collaboration also provide in-kind contributions to the </a:t>
            </a:r>
            <a:r>
              <a:rPr lang="en-US" sz="2000" dirty="0" err="1">
                <a:latin typeface="Titillium"/>
              </a:rPr>
              <a:t>realisation</a:t>
            </a:r>
            <a:r>
              <a:rPr lang="en-US" sz="2000" dirty="0">
                <a:latin typeface="Titillium"/>
              </a:rPr>
              <a:t> of part of the telescopes.</a:t>
            </a:r>
          </a:p>
          <a:p>
            <a:pPr marL="342900" indent="-342900">
              <a:buFont typeface="Wingdings" pitchFamily="2" charset="2"/>
              <a:buChar char="Ø"/>
            </a:pPr>
            <a:r>
              <a:rPr lang="en-US" sz="2000" dirty="0">
                <a:latin typeface="Titillium"/>
              </a:rPr>
              <a:t>CTA+ is carrying out an R&amp;D </a:t>
            </a:r>
            <a:r>
              <a:rPr lang="en-US" sz="2000" dirty="0" err="1">
                <a:latin typeface="Titillium"/>
              </a:rPr>
              <a:t>programme</a:t>
            </a:r>
            <a:r>
              <a:rPr lang="en-US" sz="2000" dirty="0">
                <a:latin typeface="Titillium"/>
              </a:rPr>
              <a:t> for future CTAO detectors and ancillary instruments.</a:t>
            </a:r>
          </a:p>
          <a:p>
            <a:pPr marL="342900" indent="-342900">
              <a:buFont typeface="Wingdings" pitchFamily="2" charset="2"/>
              <a:buChar char="Ø"/>
            </a:pPr>
            <a:r>
              <a:rPr lang="en-US" sz="2000" dirty="0">
                <a:latin typeface="Titillium"/>
              </a:rPr>
              <a:t>The science and outreach </a:t>
            </a:r>
            <a:r>
              <a:rPr lang="en-US" sz="2000" dirty="0" err="1">
                <a:latin typeface="Titillium"/>
              </a:rPr>
              <a:t>programme</a:t>
            </a:r>
            <a:r>
              <a:rPr lang="en-US" sz="2000" dirty="0">
                <a:latin typeface="Titillium"/>
              </a:rPr>
              <a:t> is well integrated and developed. </a:t>
            </a:r>
            <a:endParaRPr lang="it-IT" sz="2000" dirty="0">
              <a:latin typeface="Titillium"/>
            </a:endParaRPr>
          </a:p>
        </p:txBody>
      </p:sp>
      <p:sp>
        <p:nvSpPr>
          <p:cNvPr id="5" name="Google Shape;251;p2">
            <a:extLst>
              <a:ext uri="{FF2B5EF4-FFF2-40B4-BE49-F238E27FC236}">
                <a16:creationId xmlns:a16="http://schemas.microsoft.com/office/drawing/2014/main" id="{A8E0B1E5-71CE-C273-C9A1-DBD440BE34E1}"/>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4971718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sp>
        <p:nvSpPr>
          <p:cNvPr id="6" name="Rettangolo 5">
            <a:extLst>
              <a:ext uri="{FF2B5EF4-FFF2-40B4-BE49-F238E27FC236}">
                <a16:creationId xmlns:a16="http://schemas.microsoft.com/office/drawing/2014/main" id="{64C19C4C-6881-874F-A6A7-EEEA78038CDE}"/>
              </a:ext>
            </a:extLst>
          </p:cNvPr>
          <p:cNvSpPr/>
          <p:nvPr/>
        </p:nvSpPr>
        <p:spPr>
          <a:xfrm>
            <a:off x="4820446" y="4821531"/>
            <a:ext cx="3784601" cy="707886"/>
          </a:xfrm>
          <a:prstGeom prst="rect">
            <a:avLst/>
          </a:prstGeom>
        </p:spPr>
        <p:txBody>
          <a:bodyPr wrap="square">
            <a:spAutoFit/>
          </a:bodyPr>
          <a:lstStyle/>
          <a:p>
            <a:r>
              <a:rPr lang="it-IT" sz="4000" b="1" dirty="0" err="1">
                <a:solidFill>
                  <a:srgbClr val="0070C0"/>
                </a:solidFill>
                <a:latin typeface="Titillium"/>
              </a:rPr>
              <a:t>Questions</a:t>
            </a:r>
            <a:r>
              <a:rPr lang="it-IT" sz="4000" b="1" dirty="0">
                <a:solidFill>
                  <a:srgbClr val="0070C0"/>
                </a:solidFill>
                <a:latin typeface="Titillium"/>
              </a:rPr>
              <a:t>?</a:t>
            </a:r>
            <a:endParaRPr lang="en-GB" sz="4000" dirty="0">
              <a:solidFill>
                <a:srgbClr val="0070C0"/>
              </a:solidFill>
              <a:latin typeface="Titillium"/>
            </a:endParaRPr>
          </a:p>
        </p:txBody>
      </p:sp>
      <p:sp>
        <p:nvSpPr>
          <p:cNvPr id="8" name="Rettangolo 7">
            <a:extLst>
              <a:ext uri="{FF2B5EF4-FFF2-40B4-BE49-F238E27FC236}">
                <a16:creationId xmlns:a16="http://schemas.microsoft.com/office/drawing/2014/main" id="{691911AE-4E59-E345-90A0-BB882C6E739D}"/>
              </a:ext>
            </a:extLst>
          </p:cNvPr>
          <p:cNvSpPr/>
          <p:nvPr/>
        </p:nvSpPr>
        <p:spPr>
          <a:xfrm>
            <a:off x="767186" y="2182716"/>
            <a:ext cx="10408813" cy="1815882"/>
          </a:xfrm>
          <a:prstGeom prst="rect">
            <a:avLst/>
          </a:prstGeom>
        </p:spPr>
        <p:txBody>
          <a:bodyPr wrap="square">
            <a:spAutoFit/>
          </a:bodyPr>
          <a:lstStyle/>
          <a:p>
            <a:r>
              <a:rPr lang="it-IT" sz="3200" b="1" dirty="0" err="1">
                <a:latin typeface="Titillium"/>
              </a:rPr>
              <a:t>Acknowledgement</a:t>
            </a:r>
            <a:endParaRPr lang="it-IT" sz="3200" b="1" dirty="0">
              <a:latin typeface="Titillium"/>
            </a:endParaRPr>
          </a:p>
          <a:p>
            <a:r>
              <a:rPr lang="it-IT" dirty="0">
                <a:latin typeface="Titillium"/>
              </a:rPr>
              <a:t> </a:t>
            </a:r>
            <a:r>
              <a:rPr lang="it-IT" sz="2000" dirty="0" err="1">
                <a:latin typeface="Titillium"/>
              </a:rPr>
              <a:t>This</a:t>
            </a:r>
            <a:r>
              <a:rPr lang="it-IT" sz="2000" dirty="0">
                <a:latin typeface="Titillium"/>
              </a:rPr>
              <a:t> work </a:t>
            </a:r>
            <a:r>
              <a:rPr lang="it-IT" sz="2000" dirty="0" err="1">
                <a:latin typeface="Titillium"/>
              </a:rPr>
              <a:t>has</a:t>
            </a:r>
            <a:r>
              <a:rPr lang="it-IT" sz="2000" dirty="0">
                <a:latin typeface="Titillium"/>
              </a:rPr>
              <a:t> </a:t>
            </a:r>
            <a:r>
              <a:rPr lang="it-IT" sz="2000" dirty="0" err="1">
                <a:latin typeface="Titillium"/>
              </a:rPr>
              <a:t>been</a:t>
            </a:r>
            <a:r>
              <a:rPr lang="it-IT" sz="2000" dirty="0">
                <a:latin typeface="Titillium"/>
              </a:rPr>
              <a:t> </a:t>
            </a:r>
            <a:r>
              <a:rPr lang="it-IT" sz="2000" dirty="0" err="1">
                <a:latin typeface="Titillium"/>
              </a:rPr>
              <a:t>realized</a:t>
            </a:r>
            <a:r>
              <a:rPr lang="it-IT" sz="2000" dirty="0">
                <a:latin typeface="Titillium"/>
              </a:rPr>
              <a:t> with the EU </a:t>
            </a:r>
            <a:r>
              <a:rPr lang="it-IT" sz="2000" dirty="0" err="1">
                <a:latin typeface="Titillium"/>
              </a:rPr>
              <a:t>funding</a:t>
            </a:r>
            <a:r>
              <a:rPr lang="it-IT" sz="2000" dirty="0">
                <a:latin typeface="Titillium"/>
              </a:rPr>
              <a:t> </a:t>
            </a:r>
            <a:r>
              <a:rPr lang="it-IT" sz="2000" dirty="0" err="1">
                <a:latin typeface="Titillium"/>
              </a:rPr>
              <a:t>program</a:t>
            </a:r>
            <a:r>
              <a:rPr lang="it-IT" sz="2000" dirty="0">
                <a:latin typeface="Titillium"/>
              </a:rPr>
              <a:t> "</a:t>
            </a:r>
            <a:r>
              <a:rPr lang="it-IT" sz="2000" dirty="0" err="1">
                <a:latin typeface="Titillium"/>
              </a:rPr>
              <a:t>Next</a:t>
            </a:r>
            <a:r>
              <a:rPr lang="it-IT" sz="2000" dirty="0">
                <a:latin typeface="Titillium"/>
              </a:rPr>
              <a:t> Generation EU" in the </a:t>
            </a:r>
            <a:r>
              <a:rPr lang="it-IT" sz="2000" dirty="0" err="1">
                <a:latin typeface="Titillium"/>
              </a:rPr>
              <a:t>context</a:t>
            </a:r>
            <a:endParaRPr lang="it-IT" sz="2000" dirty="0">
              <a:latin typeface="Titillium"/>
            </a:endParaRPr>
          </a:p>
          <a:p>
            <a:r>
              <a:rPr lang="it-IT" sz="2000" dirty="0">
                <a:latin typeface="Titillium"/>
              </a:rPr>
              <a:t> of the PNRR-IR "CTA+". The </a:t>
            </a:r>
            <a:r>
              <a:rPr lang="it-IT" sz="2000" dirty="0" err="1">
                <a:latin typeface="Titillium"/>
              </a:rPr>
              <a:t>acknoledgements</a:t>
            </a:r>
            <a:r>
              <a:rPr lang="it-IT" sz="2000" dirty="0">
                <a:latin typeface="Titillium"/>
              </a:rPr>
              <a:t> for CTA </a:t>
            </a:r>
            <a:r>
              <a:rPr lang="it-IT" sz="2000" dirty="0" err="1">
                <a:latin typeface="Titillium"/>
              </a:rPr>
              <a:t>Consortium</a:t>
            </a:r>
            <a:r>
              <a:rPr lang="it-IT" sz="2000" dirty="0">
                <a:latin typeface="Titillium"/>
              </a:rPr>
              <a:t> are </a:t>
            </a:r>
            <a:r>
              <a:rPr lang="it-IT" sz="2000" dirty="0" err="1">
                <a:latin typeface="Titillium"/>
              </a:rPr>
              <a:t>listed</a:t>
            </a:r>
            <a:r>
              <a:rPr lang="it-IT" sz="2000" dirty="0">
                <a:latin typeface="Titillium"/>
              </a:rPr>
              <a:t> </a:t>
            </a:r>
            <a:r>
              <a:rPr lang="it-IT" sz="2000" dirty="0" err="1">
                <a:latin typeface="Titillium"/>
              </a:rPr>
              <a:t>here</a:t>
            </a:r>
            <a:r>
              <a:rPr lang="it-IT" sz="2000" dirty="0">
                <a:latin typeface="Titillium"/>
              </a:rPr>
              <a:t>: </a:t>
            </a:r>
            <a:r>
              <a:rPr lang="it-IT" sz="2000" dirty="0" err="1">
                <a:latin typeface="Titillium"/>
              </a:rPr>
              <a:t>https</a:t>
            </a:r>
            <a:r>
              <a:rPr lang="it-IT" sz="2000" dirty="0">
                <a:latin typeface="Titillium"/>
              </a:rPr>
              <a:t>://www.</a:t>
            </a:r>
          </a:p>
          <a:p>
            <a:r>
              <a:rPr lang="it-IT" sz="2000" dirty="0">
                <a:latin typeface="Titillium"/>
              </a:rPr>
              <a:t> </a:t>
            </a:r>
            <a:r>
              <a:rPr lang="it-IT" sz="2000" dirty="0" err="1">
                <a:latin typeface="Titillium"/>
              </a:rPr>
              <a:t>cta-observatory.org</a:t>
            </a:r>
            <a:r>
              <a:rPr lang="it-IT" sz="2000" dirty="0">
                <a:latin typeface="Titillium"/>
              </a:rPr>
              <a:t>/</a:t>
            </a:r>
            <a:r>
              <a:rPr lang="it-IT" sz="2000" dirty="0" err="1">
                <a:latin typeface="Titillium"/>
              </a:rPr>
              <a:t>consortium_acknowledgments</a:t>
            </a:r>
            <a:r>
              <a:rPr lang="it-IT" sz="2000" dirty="0">
                <a:latin typeface="Titillium"/>
              </a:rPr>
              <a:t>/ . </a:t>
            </a:r>
            <a:r>
              <a:rPr lang="it-IT" sz="2000" dirty="0" err="1">
                <a:latin typeface="Titillium"/>
              </a:rPr>
              <a:t>We</a:t>
            </a:r>
            <a:r>
              <a:rPr lang="it-IT" sz="2000" dirty="0">
                <a:latin typeface="Titillium"/>
              </a:rPr>
              <a:t> </a:t>
            </a:r>
            <a:r>
              <a:rPr lang="it-IT" sz="2000" dirty="0" err="1">
                <a:latin typeface="Titillium"/>
              </a:rPr>
              <a:t>gratefully</a:t>
            </a:r>
            <a:r>
              <a:rPr lang="it-IT" sz="2000" dirty="0">
                <a:latin typeface="Titillium"/>
              </a:rPr>
              <a:t> </a:t>
            </a:r>
            <a:r>
              <a:rPr lang="it-IT" sz="2000" dirty="0" err="1">
                <a:latin typeface="Titillium"/>
              </a:rPr>
              <a:t>acknowledge</a:t>
            </a:r>
            <a:r>
              <a:rPr lang="it-IT" sz="2000" dirty="0">
                <a:latin typeface="Titillium"/>
              </a:rPr>
              <a:t> </a:t>
            </a:r>
            <a:r>
              <a:rPr lang="it-IT" sz="2000" dirty="0" err="1">
                <a:latin typeface="Titillium"/>
              </a:rPr>
              <a:t>financial</a:t>
            </a:r>
            <a:r>
              <a:rPr lang="it-IT" sz="2000" dirty="0">
                <a:latin typeface="Titillium"/>
              </a:rPr>
              <a:t> </a:t>
            </a:r>
            <a:r>
              <a:rPr lang="it-IT" sz="2000" dirty="0" err="1">
                <a:latin typeface="Titillium"/>
              </a:rPr>
              <a:t>support</a:t>
            </a:r>
            <a:r>
              <a:rPr lang="it-IT" sz="2000" dirty="0">
                <a:latin typeface="Titillium"/>
              </a:rPr>
              <a:t> from the </a:t>
            </a:r>
            <a:r>
              <a:rPr lang="it-IT" sz="2000" dirty="0" err="1">
                <a:latin typeface="Titillium"/>
              </a:rPr>
              <a:t>following</a:t>
            </a:r>
            <a:r>
              <a:rPr lang="it-IT" sz="2000" dirty="0">
                <a:latin typeface="Titillium"/>
              </a:rPr>
              <a:t> </a:t>
            </a:r>
            <a:r>
              <a:rPr lang="it-IT" sz="2000" dirty="0" err="1">
                <a:latin typeface="Titillium"/>
              </a:rPr>
              <a:t>agencies</a:t>
            </a:r>
            <a:r>
              <a:rPr lang="it-IT" sz="2000" dirty="0">
                <a:latin typeface="Titillium"/>
              </a:rPr>
              <a:t> and </a:t>
            </a:r>
            <a:r>
              <a:rPr lang="it-IT" sz="2000" dirty="0" err="1">
                <a:latin typeface="Titillium"/>
              </a:rPr>
              <a:t>organisations</a:t>
            </a:r>
            <a:r>
              <a:rPr lang="it-IT" sz="2000" dirty="0">
                <a:latin typeface="Titillium"/>
              </a:rPr>
              <a:t> </a:t>
            </a:r>
            <a:r>
              <a:rPr lang="it-IT" sz="2000" dirty="0" err="1">
                <a:latin typeface="Titillium"/>
              </a:rPr>
              <a:t>li</a:t>
            </a:r>
            <a:r>
              <a:rPr lang="it-IT" dirty="0" err="1">
                <a:latin typeface="Titillium"/>
              </a:rPr>
              <a:t>sted</a:t>
            </a:r>
            <a:r>
              <a:rPr lang="it-IT" dirty="0">
                <a:latin typeface="Titillium"/>
              </a:rPr>
              <a:t> </a:t>
            </a:r>
            <a:r>
              <a:rPr lang="it-IT" dirty="0" err="1">
                <a:latin typeface="Titillium"/>
              </a:rPr>
              <a:t>here</a:t>
            </a:r>
            <a:r>
              <a:rPr lang="it-IT" dirty="0">
                <a:latin typeface="Titillium"/>
              </a:rPr>
              <a:t>: </a:t>
            </a:r>
            <a:r>
              <a:rPr lang="it-IT" dirty="0" err="1">
                <a:latin typeface="Titillium"/>
              </a:rPr>
              <a:t>https</a:t>
            </a:r>
            <a:r>
              <a:rPr lang="it-IT" dirty="0">
                <a:latin typeface="Titillium"/>
              </a:rPr>
              <a:t>://www.lst1.iac.es/</a:t>
            </a:r>
            <a:r>
              <a:rPr lang="it-IT" dirty="0" err="1">
                <a:latin typeface="Titillium"/>
              </a:rPr>
              <a:t>acknowledgements</a:t>
            </a:r>
            <a:r>
              <a:rPr lang="it-IT" dirty="0">
                <a:latin typeface="Titillium"/>
              </a:rPr>
              <a:t>.</a:t>
            </a:r>
          </a:p>
        </p:txBody>
      </p:sp>
      <p:sp>
        <p:nvSpPr>
          <p:cNvPr id="5" name="Google Shape;251;p2">
            <a:extLst>
              <a:ext uri="{FF2B5EF4-FFF2-40B4-BE49-F238E27FC236}">
                <a16:creationId xmlns:a16="http://schemas.microsoft.com/office/drawing/2014/main" id="{CFD826E2-5194-5ACD-646F-3D971A22AF55}"/>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1766430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8">
            <a:extLst>
              <a:ext uri="{FF2B5EF4-FFF2-40B4-BE49-F238E27FC236}">
                <a16:creationId xmlns:a16="http://schemas.microsoft.com/office/drawing/2014/main" id="{5C771E80-922F-5146-B0CB-979AC6658F4A}"/>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15000"/>
                    </a14:imgEffect>
                  </a14:imgLayer>
                </a14:imgProps>
              </a:ext>
            </a:extLst>
          </a:blip>
          <a:stretch>
            <a:fillRect/>
          </a:stretch>
        </p:blipFill>
        <p:spPr>
          <a:xfrm>
            <a:off x="-15" y="819570"/>
            <a:ext cx="12188110" cy="5625787"/>
          </a:xfrm>
          <a:prstGeom prst="rect">
            <a:avLst/>
          </a:prstGeom>
        </p:spPr>
      </p:pic>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5"/>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sp>
        <p:nvSpPr>
          <p:cNvPr id="12" name="TextBox 2">
            <a:extLst>
              <a:ext uri="{FF2B5EF4-FFF2-40B4-BE49-F238E27FC236}">
                <a16:creationId xmlns:a16="http://schemas.microsoft.com/office/drawing/2014/main" id="{C2521B1F-16CA-DF43-BA13-208E6038841F}"/>
              </a:ext>
            </a:extLst>
          </p:cNvPr>
          <p:cNvSpPr txBox="1"/>
          <p:nvPr/>
        </p:nvSpPr>
        <p:spPr>
          <a:xfrm>
            <a:off x="0" y="2227649"/>
            <a:ext cx="4196519" cy="707886"/>
          </a:xfrm>
          <a:prstGeom prst="rect">
            <a:avLst/>
          </a:prstGeom>
          <a:noFill/>
        </p:spPr>
        <p:txBody>
          <a:bodyPr wrap="square" rtlCol="0">
            <a:spAutoFit/>
          </a:bodyPr>
          <a:lstStyle/>
          <a:p>
            <a:pPr algn="just"/>
            <a:r>
              <a:rPr lang="en-US" sz="2000" dirty="0">
                <a:solidFill>
                  <a:srgbClr val="FFFF00"/>
                </a:solidFill>
                <a:latin typeface="Titillium"/>
              </a:rPr>
              <a:t>Large-Sized Telescopes (LSTs): 23 m </a:t>
            </a:r>
            <a:r>
              <a:rPr lang="en-US" sz="2000" dirty="0">
                <a:solidFill>
                  <a:srgbClr val="FFFF00"/>
                </a:solidFill>
                <a:latin typeface="Titillium"/>
                <a:cs typeface="Arial" panose="020B0604020202020204" pitchFamily="34" charset="0"/>
              </a:rPr>
              <a:t>Ø; </a:t>
            </a:r>
            <a:r>
              <a:rPr lang="it-IT" sz="2000" dirty="0">
                <a:solidFill>
                  <a:srgbClr val="FFFF00"/>
                </a:solidFill>
                <a:latin typeface="Titillium"/>
              </a:rPr>
              <a:t>PMT camera; 1855 </a:t>
            </a:r>
            <a:r>
              <a:rPr lang="it-IT" sz="2000" dirty="0" err="1">
                <a:solidFill>
                  <a:srgbClr val="FFFF00"/>
                </a:solidFill>
                <a:latin typeface="Titillium"/>
              </a:rPr>
              <a:t>pixels</a:t>
            </a:r>
            <a:r>
              <a:rPr lang="it-IT" sz="2000" dirty="0">
                <a:solidFill>
                  <a:srgbClr val="FFFF00"/>
                </a:solidFill>
                <a:latin typeface="Titillium"/>
              </a:rPr>
              <a:t>; 4.3° </a:t>
            </a:r>
            <a:r>
              <a:rPr lang="it-IT" sz="2000" dirty="0" err="1">
                <a:solidFill>
                  <a:srgbClr val="FFFF00"/>
                </a:solidFill>
                <a:latin typeface="Titillium"/>
              </a:rPr>
              <a:t>FoV</a:t>
            </a:r>
            <a:endParaRPr lang="it-IT" sz="2000" dirty="0">
              <a:solidFill>
                <a:srgbClr val="FFFF00"/>
              </a:solidFill>
              <a:latin typeface="Titillium"/>
            </a:endParaRPr>
          </a:p>
        </p:txBody>
      </p:sp>
      <p:sp>
        <p:nvSpPr>
          <p:cNvPr id="15" name="TextBox 6">
            <a:extLst>
              <a:ext uri="{FF2B5EF4-FFF2-40B4-BE49-F238E27FC236}">
                <a16:creationId xmlns:a16="http://schemas.microsoft.com/office/drawing/2014/main" id="{C54CA9CE-9A2A-DD4F-AF0D-71DA44022C21}"/>
              </a:ext>
            </a:extLst>
          </p:cNvPr>
          <p:cNvSpPr txBox="1"/>
          <p:nvPr/>
        </p:nvSpPr>
        <p:spPr>
          <a:xfrm>
            <a:off x="6966857" y="3732758"/>
            <a:ext cx="4328160" cy="1692771"/>
          </a:xfrm>
          <a:prstGeom prst="rect">
            <a:avLst/>
          </a:prstGeom>
          <a:noFill/>
        </p:spPr>
        <p:txBody>
          <a:bodyPr wrap="square" rtlCol="0">
            <a:spAutoFit/>
          </a:bodyPr>
          <a:lstStyle/>
          <a:p>
            <a:pPr algn="ctr"/>
            <a:r>
              <a:rPr lang="en-US" sz="2000" dirty="0">
                <a:solidFill>
                  <a:srgbClr val="FFFF00"/>
                </a:solidFill>
              </a:rPr>
              <a:t>Mid-Sized Telescopes (MSTs): 11.5 m </a:t>
            </a:r>
            <a:r>
              <a:rPr lang="en-US" sz="2000" dirty="0">
                <a:solidFill>
                  <a:srgbClr val="FFFF00"/>
                </a:solidFill>
                <a:latin typeface="Arial" panose="020B0604020202020204" pitchFamily="34" charset="0"/>
                <a:cs typeface="Arial" panose="020B0604020202020204" pitchFamily="34" charset="0"/>
              </a:rPr>
              <a:t>Ø</a:t>
            </a:r>
          </a:p>
          <a:p>
            <a:r>
              <a:rPr lang="it-IT" sz="2000" dirty="0">
                <a:solidFill>
                  <a:srgbClr val="FFFF00"/>
                </a:solidFill>
                <a:latin typeface="Titillium"/>
              </a:rPr>
              <a:t>PMT camera with 2 designs</a:t>
            </a:r>
          </a:p>
          <a:p>
            <a:pPr marL="342900" indent="-342900">
              <a:buFont typeface="Arial" panose="020B0604020202020204" pitchFamily="34" charset="0"/>
              <a:buChar char="•"/>
            </a:pPr>
            <a:r>
              <a:rPr lang="it-IT" sz="2000" dirty="0" err="1">
                <a:solidFill>
                  <a:srgbClr val="FFFF00"/>
                </a:solidFill>
                <a:latin typeface="Titillium"/>
              </a:rPr>
              <a:t>NectarCAM</a:t>
            </a:r>
            <a:r>
              <a:rPr lang="it-IT" sz="2000" dirty="0">
                <a:solidFill>
                  <a:srgbClr val="FFFF00"/>
                </a:solidFill>
                <a:latin typeface="Titillium"/>
              </a:rPr>
              <a:t> 1855 </a:t>
            </a:r>
            <a:r>
              <a:rPr lang="it-IT" sz="2000" dirty="0" err="1">
                <a:solidFill>
                  <a:srgbClr val="FFFF00"/>
                </a:solidFill>
                <a:latin typeface="Titillium"/>
              </a:rPr>
              <a:t>pixels</a:t>
            </a:r>
            <a:endParaRPr lang="it-IT" sz="2000" dirty="0">
              <a:solidFill>
                <a:srgbClr val="FFFF00"/>
              </a:solidFill>
              <a:latin typeface="Titillium"/>
            </a:endParaRPr>
          </a:p>
          <a:p>
            <a:pPr marL="342900" indent="-342900">
              <a:buFont typeface="Arial" panose="020B0604020202020204" pitchFamily="34" charset="0"/>
              <a:buChar char="•"/>
            </a:pPr>
            <a:r>
              <a:rPr lang="it-IT" sz="2000" dirty="0" err="1">
                <a:solidFill>
                  <a:srgbClr val="FFFF00"/>
                </a:solidFill>
                <a:latin typeface="Titillium"/>
              </a:rPr>
              <a:t>FlashCam</a:t>
            </a:r>
            <a:r>
              <a:rPr lang="it-IT" sz="2000" dirty="0">
                <a:solidFill>
                  <a:srgbClr val="FFFF00"/>
                </a:solidFill>
                <a:latin typeface="Titillium"/>
              </a:rPr>
              <a:t> 1764 pixels; 8° </a:t>
            </a:r>
            <a:r>
              <a:rPr lang="it-IT" sz="2000" dirty="0" err="1">
                <a:solidFill>
                  <a:srgbClr val="FFFF00"/>
                </a:solidFill>
                <a:latin typeface="Titillium"/>
              </a:rPr>
              <a:t>FoV</a:t>
            </a:r>
            <a:endParaRPr lang="it-IT" sz="2000" dirty="0">
              <a:solidFill>
                <a:srgbClr val="FFFF00"/>
              </a:solidFill>
              <a:latin typeface="Titillium"/>
            </a:endParaRPr>
          </a:p>
          <a:p>
            <a:pPr algn="ctr"/>
            <a:endParaRPr lang="en-ZA" sz="2400" dirty="0">
              <a:solidFill>
                <a:srgbClr val="FFFF00"/>
              </a:solidFill>
            </a:endParaRPr>
          </a:p>
        </p:txBody>
      </p:sp>
      <p:sp>
        <p:nvSpPr>
          <p:cNvPr id="16" name="TextBox 7">
            <a:extLst>
              <a:ext uri="{FF2B5EF4-FFF2-40B4-BE49-F238E27FC236}">
                <a16:creationId xmlns:a16="http://schemas.microsoft.com/office/drawing/2014/main" id="{AB5592B7-80CD-1F4E-A899-4DC2DF4C516D}"/>
              </a:ext>
            </a:extLst>
          </p:cNvPr>
          <p:cNvSpPr txBox="1"/>
          <p:nvPr/>
        </p:nvSpPr>
        <p:spPr>
          <a:xfrm>
            <a:off x="4364468" y="5625651"/>
            <a:ext cx="4196518" cy="707886"/>
          </a:xfrm>
          <a:prstGeom prst="rect">
            <a:avLst/>
          </a:prstGeom>
          <a:noFill/>
        </p:spPr>
        <p:txBody>
          <a:bodyPr wrap="square" rtlCol="0">
            <a:spAutoFit/>
          </a:bodyPr>
          <a:lstStyle/>
          <a:p>
            <a:r>
              <a:rPr lang="it-IT" sz="2000" dirty="0">
                <a:solidFill>
                  <a:srgbClr val="FFFF00"/>
                </a:solidFill>
                <a:latin typeface="Titillium"/>
              </a:rPr>
              <a:t>Small-</a:t>
            </a:r>
            <a:r>
              <a:rPr lang="it-IT" sz="2000" dirty="0" err="1">
                <a:solidFill>
                  <a:srgbClr val="FFFF00"/>
                </a:solidFill>
                <a:latin typeface="Titillium"/>
              </a:rPr>
              <a:t>Sized</a:t>
            </a:r>
            <a:r>
              <a:rPr lang="it-IT" sz="2000" dirty="0">
                <a:solidFill>
                  <a:srgbClr val="FFFF00"/>
                </a:solidFill>
                <a:latin typeface="Titillium"/>
              </a:rPr>
              <a:t> </a:t>
            </a:r>
            <a:r>
              <a:rPr lang="it-IT" sz="2000" dirty="0" err="1">
                <a:solidFill>
                  <a:srgbClr val="FFFF00"/>
                </a:solidFill>
                <a:latin typeface="Titillium"/>
              </a:rPr>
              <a:t>Telescopes</a:t>
            </a:r>
            <a:r>
              <a:rPr lang="it-IT" sz="2000" dirty="0">
                <a:solidFill>
                  <a:srgbClr val="FFFF00"/>
                </a:solidFill>
                <a:latin typeface="Titillium"/>
              </a:rPr>
              <a:t> (</a:t>
            </a:r>
            <a:r>
              <a:rPr lang="it-IT" sz="2000" dirty="0" err="1">
                <a:solidFill>
                  <a:srgbClr val="FFFF00"/>
                </a:solidFill>
                <a:latin typeface="Titillium"/>
              </a:rPr>
              <a:t>SSTs</a:t>
            </a:r>
            <a:r>
              <a:rPr lang="it-IT" sz="2000" dirty="0">
                <a:solidFill>
                  <a:srgbClr val="FFFF00"/>
                </a:solidFill>
                <a:latin typeface="Titillium"/>
              </a:rPr>
              <a:t>): 4.3 m Ø </a:t>
            </a:r>
            <a:r>
              <a:rPr lang="it-IT" sz="2000" dirty="0" err="1">
                <a:solidFill>
                  <a:srgbClr val="FFFF00"/>
                </a:solidFill>
                <a:latin typeface="Titillium"/>
              </a:rPr>
              <a:t>SiPM</a:t>
            </a:r>
            <a:r>
              <a:rPr lang="it-IT" sz="2000" dirty="0">
                <a:solidFill>
                  <a:srgbClr val="FFFF00"/>
                </a:solidFill>
                <a:latin typeface="Titillium"/>
              </a:rPr>
              <a:t> camera; 2048 pixels; 8.8° </a:t>
            </a:r>
            <a:r>
              <a:rPr lang="it-IT" sz="2000" dirty="0" err="1">
                <a:solidFill>
                  <a:srgbClr val="FFFF00"/>
                </a:solidFill>
                <a:latin typeface="Titillium"/>
              </a:rPr>
              <a:t>FoV</a:t>
            </a:r>
            <a:endParaRPr lang="it-IT" sz="2000" dirty="0">
              <a:solidFill>
                <a:srgbClr val="FFFF00"/>
              </a:solidFill>
              <a:latin typeface="Titillium"/>
            </a:endParaRPr>
          </a:p>
        </p:txBody>
      </p:sp>
      <p:cxnSp>
        <p:nvCxnSpPr>
          <p:cNvPr id="7" name="Connettore 2 6">
            <a:extLst>
              <a:ext uri="{FF2B5EF4-FFF2-40B4-BE49-F238E27FC236}">
                <a16:creationId xmlns:a16="http://schemas.microsoft.com/office/drawing/2014/main" id="{F405B9A7-DB01-CE42-9FB7-242D677F41E4}"/>
              </a:ext>
            </a:extLst>
          </p:cNvPr>
          <p:cNvCxnSpPr/>
          <p:nvPr/>
        </p:nvCxnSpPr>
        <p:spPr>
          <a:xfrm>
            <a:off x="2464391" y="3032820"/>
            <a:ext cx="812800" cy="571541"/>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7" name="Connettore 2 16">
            <a:extLst>
              <a:ext uri="{FF2B5EF4-FFF2-40B4-BE49-F238E27FC236}">
                <a16:creationId xmlns:a16="http://schemas.microsoft.com/office/drawing/2014/main" id="{3F1D7A2F-B009-A948-A42B-0E11B1009BA3}"/>
              </a:ext>
            </a:extLst>
          </p:cNvPr>
          <p:cNvCxnSpPr>
            <a:cxnSpLocks/>
          </p:cNvCxnSpPr>
          <p:nvPr/>
        </p:nvCxnSpPr>
        <p:spPr>
          <a:xfrm>
            <a:off x="10077770" y="4613486"/>
            <a:ext cx="812800" cy="364870"/>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cxnSp>
        <p:nvCxnSpPr>
          <p:cNvPr id="18" name="Connettore 2 17">
            <a:extLst>
              <a:ext uri="{FF2B5EF4-FFF2-40B4-BE49-F238E27FC236}">
                <a16:creationId xmlns:a16="http://schemas.microsoft.com/office/drawing/2014/main" id="{B3DD02E7-27D3-AF41-8C14-13550320D68A}"/>
              </a:ext>
            </a:extLst>
          </p:cNvPr>
          <p:cNvCxnSpPr>
            <a:cxnSpLocks/>
          </p:cNvCxnSpPr>
          <p:nvPr/>
        </p:nvCxnSpPr>
        <p:spPr>
          <a:xfrm flipV="1">
            <a:off x="7764163" y="5477851"/>
            <a:ext cx="1024237" cy="26202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5" name="Google Shape;251;p2">
            <a:extLst>
              <a:ext uri="{FF2B5EF4-FFF2-40B4-BE49-F238E27FC236}">
                <a16:creationId xmlns:a16="http://schemas.microsoft.com/office/drawing/2014/main" id="{D616B350-C613-03CB-E2A7-E27B248F1ED1}"/>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3011433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4"/>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1" name="Video 3">
            <a:hlinkClick r:id="" action="ppaction://media"/>
            <a:extLst>
              <a:ext uri="{FF2B5EF4-FFF2-40B4-BE49-F238E27FC236}">
                <a16:creationId xmlns:a16="http://schemas.microsoft.com/office/drawing/2014/main" id="{5E3A65AE-8614-0241-B461-8053529AE5A1}"/>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209803" y="1364697"/>
            <a:ext cx="8982197" cy="5052486"/>
          </a:xfrm>
          <a:prstGeom prst="rect">
            <a:avLst/>
          </a:prstGeom>
        </p:spPr>
      </p:pic>
      <p:pic>
        <p:nvPicPr>
          <p:cNvPr id="12" name="Picture 1" descr="A blue and black text with a star&#10;&#10;Description automatically generated">
            <a:extLst>
              <a:ext uri="{FF2B5EF4-FFF2-40B4-BE49-F238E27FC236}">
                <a16:creationId xmlns:a16="http://schemas.microsoft.com/office/drawing/2014/main" id="{52D0C19E-ADB7-FE4D-9054-792BA40690B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8558" y="1570020"/>
            <a:ext cx="4546920" cy="2728411"/>
          </a:xfrm>
          <a:prstGeom prst="rect">
            <a:avLst/>
          </a:prstGeom>
        </p:spPr>
      </p:pic>
      <p:sp>
        <p:nvSpPr>
          <p:cNvPr id="15" name="Title 1">
            <a:extLst>
              <a:ext uri="{FF2B5EF4-FFF2-40B4-BE49-F238E27FC236}">
                <a16:creationId xmlns:a16="http://schemas.microsoft.com/office/drawing/2014/main" id="{E6385B3A-6D77-E24E-A17B-7F5106A6988D}"/>
              </a:ext>
            </a:extLst>
          </p:cNvPr>
          <p:cNvSpPr>
            <a:spLocks noGrp="1"/>
          </p:cNvSpPr>
          <p:nvPr>
            <p:ph type="title"/>
          </p:nvPr>
        </p:nvSpPr>
        <p:spPr>
          <a:xfrm>
            <a:off x="594015" y="3747681"/>
            <a:ext cx="2926770" cy="1020762"/>
          </a:xfrm>
        </p:spPr>
        <p:txBody>
          <a:bodyPr/>
          <a:lstStyle/>
          <a:p>
            <a:r>
              <a:rPr lang="en-US" altLang="en-US" b="1" u="sng" dirty="0">
                <a:solidFill>
                  <a:schemeClr val="accent2"/>
                </a:solidFill>
                <a:latin typeface="Titillium"/>
              </a:rPr>
              <a:t>2 Sites</a:t>
            </a:r>
            <a:endParaRPr lang="en-ZA" altLang="en-US" b="1" u="sng" dirty="0">
              <a:solidFill>
                <a:schemeClr val="accent2"/>
              </a:solidFill>
              <a:latin typeface="Titillium"/>
            </a:endParaRPr>
          </a:p>
        </p:txBody>
      </p:sp>
      <p:sp>
        <p:nvSpPr>
          <p:cNvPr id="5" name="Google Shape;251;p2">
            <a:extLst>
              <a:ext uri="{FF2B5EF4-FFF2-40B4-BE49-F238E27FC236}">
                <a16:creationId xmlns:a16="http://schemas.microsoft.com/office/drawing/2014/main" id="{3160B602-CADA-00EB-CAEE-DBF82266F374}"/>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120249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40560"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1"/>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1"/>
                                        </p:tgtEl>
                                      </p:cBhvr>
                                    </p:cmd>
                                  </p:childTnLst>
                                </p:cTn>
                              </p:par>
                            </p:childTnLst>
                          </p:cTn>
                        </p:par>
                      </p:childTnLst>
                    </p:cTn>
                  </p:par>
                </p:childTnLst>
              </p:cTn>
              <p:nextCondLst>
                <p:cond evt="onClick" delay="0">
                  <p:tgtEl>
                    <p:spTgt spid="11"/>
                  </p:tgtEl>
                </p:cond>
              </p:nextCondLst>
            </p:seq>
            <p:video>
              <p:cMediaNode vol="80000" mute="1">
                <p:cTn id="12" fill="hold" display="0">
                  <p:stCondLst>
                    <p:cond delay="indefinite"/>
                  </p:stCondLst>
                </p:cTn>
                <p:tgtEl>
                  <p:spTgt spid="11"/>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3"/>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grpSp>
        <p:nvGrpSpPr>
          <p:cNvPr id="8" name="Gruppo 7">
            <a:extLst>
              <a:ext uri="{FF2B5EF4-FFF2-40B4-BE49-F238E27FC236}">
                <a16:creationId xmlns:a16="http://schemas.microsoft.com/office/drawing/2014/main" id="{29266D7B-ABF7-1E42-AD2C-B2A662DF894A}"/>
              </a:ext>
            </a:extLst>
          </p:cNvPr>
          <p:cNvGrpSpPr/>
          <p:nvPr/>
        </p:nvGrpSpPr>
        <p:grpSpPr>
          <a:xfrm>
            <a:off x="0" y="1343239"/>
            <a:ext cx="12699502" cy="5007398"/>
            <a:chOff x="-19050" y="1138811"/>
            <a:chExt cx="12642352" cy="5628666"/>
          </a:xfrm>
        </p:grpSpPr>
        <p:pic>
          <p:nvPicPr>
            <p:cNvPr id="16" name="Picture 4">
              <a:extLst>
                <a:ext uri="{FF2B5EF4-FFF2-40B4-BE49-F238E27FC236}">
                  <a16:creationId xmlns:a16="http://schemas.microsoft.com/office/drawing/2014/main" id="{968C8406-7F6A-B04A-959B-142ACB34CAB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7514" b="3579"/>
            <a:stretch/>
          </p:blipFill>
          <p:spPr bwMode="auto">
            <a:xfrm>
              <a:off x="-19050" y="1138811"/>
              <a:ext cx="12192000" cy="5628666"/>
            </a:xfrm>
            <a:prstGeom prst="rect">
              <a:avLst/>
            </a:prstGeom>
            <a:noFill/>
            <a:extLst>
              <a:ext uri="{909E8E84-426E-40DD-AFC4-6F175D3DCCD1}">
                <a14:hiddenFill xmlns:a14="http://schemas.microsoft.com/office/drawing/2010/main">
                  <a:solidFill>
                    <a:srgbClr val="FFFFFF"/>
                  </a:solidFill>
                </a14:hiddenFill>
              </a:ext>
            </a:extLst>
          </p:spPr>
        </p:pic>
        <p:sp>
          <p:nvSpPr>
            <p:cNvPr id="17" name="CasellaDiTesto 16">
              <a:extLst>
                <a:ext uri="{FF2B5EF4-FFF2-40B4-BE49-F238E27FC236}">
                  <a16:creationId xmlns:a16="http://schemas.microsoft.com/office/drawing/2014/main" id="{BEB1386F-0514-D247-AC38-BF5AE1FA2D85}"/>
                </a:ext>
              </a:extLst>
            </p:cNvPr>
            <p:cNvSpPr txBox="1"/>
            <p:nvPr/>
          </p:nvSpPr>
          <p:spPr>
            <a:xfrm>
              <a:off x="532603" y="5216693"/>
              <a:ext cx="1886747" cy="795713"/>
            </a:xfrm>
            <a:prstGeom prst="rect">
              <a:avLst/>
            </a:prstGeom>
            <a:noFill/>
          </p:spPr>
          <p:txBody>
            <a:bodyPr wrap="square">
              <a:spAutoFit/>
            </a:bodyPr>
            <a:lstStyle/>
            <a:p>
              <a:pPr algn="just"/>
              <a:r>
                <a:rPr lang="it-IT" sz="2000" b="1" dirty="0">
                  <a:solidFill>
                    <a:schemeClr val="bg1"/>
                  </a:solidFill>
                  <a:latin typeface="Titillium Bd" pitchFamily="2" charset="77"/>
                </a:rPr>
                <a:t>CTAO South</a:t>
              </a:r>
            </a:p>
            <a:p>
              <a:pPr algn="just"/>
              <a:r>
                <a:rPr lang="it-IT" sz="2000" dirty="0" err="1">
                  <a:solidFill>
                    <a:schemeClr val="bg1"/>
                  </a:solidFill>
                  <a:effectLst/>
                  <a:latin typeface="Titillium Bd" pitchFamily="2" charset="77"/>
                </a:rPr>
                <a:t>Paranal</a:t>
              </a:r>
              <a:r>
                <a:rPr lang="it-IT" sz="2000" dirty="0">
                  <a:solidFill>
                    <a:schemeClr val="bg1"/>
                  </a:solidFill>
                  <a:effectLst/>
                  <a:latin typeface="Titillium Bd" pitchFamily="2" charset="77"/>
                </a:rPr>
                <a:t>, Chile</a:t>
              </a:r>
            </a:p>
          </p:txBody>
        </p:sp>
        <p:sp>
          <p:nvSpPr>
            <p:cNvPr id="18" name="CasellaDiTesto 17">
              <a:extLst>
                <a:ext uri="{FF2B5EF4-FFF2-40B4-BE49-F238E27FC236}">
                  <a16:creationId xmlns:a16="http://schemas.microsoft.com/office/drawing/2014/main" id="{FB52FD00-BEC5-4441-83B2-770E48322157}"/>
                </a:ext>
              </a:extLst>
            </p:cNvPr>
            <p:cNvSpPr txBox="1"/>
            <p:nvPr/>
          </p:nvSpPr>
          <p:spPr>
            <a:xfrm>
              <a:off x="5133576" y="3186901"/>
              <a:ext cx="1886747" cy="795713"/>
            </a:xfrm>
            <a:prstGeom prst="rect">
              <a:avLst/>
            </a:prstGeom>
            <a:noFill/>
          </p:spPr>
          <p:txBody>
            <a:bodyPr wrap="square">
              <a:spAutoFit/>
            </a:bodyPr>
            <a:lstStyle/>
            <a:p>
              <a:pPr algn="just"/>
              <a:r>
                <a:rPr lang="it-IT" sz="2000" b="1" dirty="0">
                  <a:solidFill>
                    <a:schemeClr val="bg1"/>
                  </a:solidFill>
                  <a:latin typeface="Titillium Bd" pitchFamily="2" charset="77"/>
                </a:rPr>
                <a:t>CTAO North</a:t>
              </a:r>
            </a:p>
            <a:p>
              <a:pPr algn="just"/>
              <a:r>
                <a:rPr lang="it-IT" sz="2000" dirty="0">
                  <a:solidFill>
                    <a:schemeClr val="bg1"/>
                  </a:solidFill>
                  <a:effectLst/>
                  <a:latin typeface="Titillium Bd" pitchFamily="2" charset="77"/>
                </a:rPr>
                <a:t>La Palma, </a:t>
              </a:r>
              <a:r>
                <a:rPr lang="it-IT" sz="2000" dirty="0" err="1">
                  <a:solidFill>
                    <a:schemeClr val="bg1"/>
                  </a:solidFill>
                  <a:effectLst/>
                  <a:latin typeface="Titillium Bd" pitchFamily="2" charset="77"/>
                </a:rPr>
                <a:t>Spain</a:t>
              </a:r>
              <a:endParaRPr lang="it-IT" sz="2000" dirty="0">
                <a:solidFill>
                  <a:schemeClr val="bg1"/>
                </a:solidFill>
                <a:effectLst/>
                <a:latin typeface="Titillium Bd" pitchFamily="2" charset="77"/>
              </a:endParaRPr>
            </a:p>
          </p:txBody>
        </p:sp>
        <p:sp>
          <p:nvSpPr>
            <p:cNvPr id="19" name="CasellaDiTesto 18">
              <a:extLst>
                <a:ext uri="{FF2B5EF4-FFF2-40B4-BE49-F238E27FC236}">
                  <a16:creationId xmlns:a16="http://schemas.microsoft.com/office/drawing/2014/main" id="{1E84EC96-D384-A74B-9CA0-FCC87AB04A3B}"/>
                </a:ext>
              </a:extLst>
            </p:cNvPr>
            <p:cNvSpPr txBox="1"/>
            <p:nvPr/>
          </p:nvSpPr>
          <p:spPr>
            <a:xfrm>
              <a:off x="6303466" y="2332043"/>
              <a:ext cx="6319836" cy="707886"/>
            </a:xfrm>
            <a:prstGeom prst="rect">
              <a:avLst/>
            </a:prstGeom>
            <a:noFill/>
          </p:spPr>
          <p:txBody>
            <a:bodyPr wrap="square">
              <a:spAutoFit/>
            </a:bodyPr>
            <a:lstStyle/>
            <a:p>
              <a:r>
                <a:rPr lang="it-IT" sz="2000" b="1" dirty="0">
                  <a:solidFill>
                    <a:schemeClr val="bg1"/>
                  </a:solidFill>
                  <a:latin typeface="Titillium Bd" pitchFamily="2" charset="77"/>
                </a:rPr>
                <a:t>Headquarters</a:t>
              </a:r>
            </a:p>
            <a:p>
              <a:r>
                <a:rPr lang="it-IT" sz="2000" dirty="0">
                  <a:solidFill>
                    <a:schemeClr val="bg1"/>
                  </a:solidFill>
                  <a:latin typeface="Titillium Bd" pitchFamily="2" charset="77"/>
                </a:rPr>
                <a:t>Bologna, </a:t>
              </a:r>
              <a:r>
                <a:rPr lang="it-IT" sz="2000" dirty="0" err="1">
                  <a:solidFill>
                    <a:schemeClr val="bg1"/>
                  </a:solidFill>
                  <a:latin typeface="Titillium Bd" pitchFamily="2" charset="77"/>
                </a:rPr>
                <a:t>Italy</a:t>
              </a:r>
              <a:endParaRPr lang="it-IT" sz="2000" dirty="0">
                <a:solidFill>
                  <a:schemeClr val="bg1"/>
                </a:solidFill>
                <a:latin typeface="Titillium Bd" pitchFamily="2" charset="77"/>
              </a:endParaRPr>
            </a:p>
          </p:txBody>
        </p:sp>
        <p:sp>
          <p:nvSpPr>
            <p:cNvPr id="20" name="CasellaDiTesto 19">
              <a:extLst>
                <a:ext uri="{FF2B5EF4-FFF2-40B4-BE49-F238E27FC236}">
                  <a16:creationId xmlns:a16="http://schemas.microsoft.com/office/drawing/2014/main" id="{9AAB54F5-8D50-7445-8C9D-2EAD0E4B3506}"/>
                </a:ext>
              </a:extLst>
            </p:cNvPr>
            <p:cNvSpPr txBox="1"/>
            <p:nvPr/>
          </p:nvSpPr>
          <p:spPr>
            <a:xfrm>
              <a:off x="6096000" y="1550671"/>
              <a:ext cx="6319836" cy="707886"/>
            </a:xfrm>
            <a:prstGeom prst="rect">
              <a:avLst/>
            </a:prstGeom>
            <a:noFill/>
          </p:spPr>
          <p:txBody>
            <a:bodyPr wrap="square">
              <a:spAutoFit/>
            </a:bodyPr>
            <a:lstStyle/>
            <a:p>
              <a:r>
                <a:rPr lang="it-IT" sz="2000" b="1" dirty="0">
                  <a:solidFill>
                    <a:schemeClr val="bg1"/>
                  </a:solidFill>
                  <a:latin typeface="Titillium Bd"/>
                </a:rPr>
                <a:t>Science Data Management Centre</a:t>
              </a:r>
            </a:p>
            <a:p>
              <a:r>
                <a:rPr lang="it-IT" sz="2000" dirty="0" err="1">
                  <a:solidFill>
                    <a:schemeClr val="bg1"/>
                  </a:solidFill>
                  <a:latin typeface="Titillium Bd"/>
                </a:rPr>
                <a:t>Zeuthen</a:t>
              </a:r>
              <a:r>
                <a:rPr lang="it-IT" sz="2000" dirty="0">
                  <a:solidFill>
                    <a:schemeClr val="bg1"/>
                  </a:solidFill>
                  <a:latin typeface="Titillium Bd"/>
                </a:rPr>
                <a:t>, Germany</a:t>
              </a:r>
            </a:p>
          </p:txBody>
        </p:sp>
        <p:pic>
          <p:nvPicPr>
            <p:cNvPr id="21" name="Picture 6">
              <a:extLst>
                <a:ext uri="{FF2B5EF4-FFF2-40B4-BE49-F238E27FC236}">
                  <a16:creationId xmlns:a16="http://schemas.microsoft.com/office/drawing/2014/main" id="{D5CD2EC5-1DA6-AC40-8D87-B41C5A0B93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20019" y="3173715"/>
              <a:ext cx="3432119" cy="193107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8">
              <a:extLst>
                <a:ext uri="{FF2B5EF4-FFF2-40B4-BE49-F238E27FC236}">
                  <a16:creationId xmlns:a16="http://schemas.microsoft.com/office/drawing/2014/main" id="{9F2A5A4D-8E3D-6B4C-8E85-68A6C6353D5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6960" y="2249668"/>
              <a:ext cx="2276971" cy="2919714"/>
            </a:xfrm>
            <a:prstGeom prst="rect">
              <a:avLst/>
            </a:prstGeom>
            <a:noFill/>
            <a:extLst>
              <a:ext uri="{909E8E84-426E-40DD-AFC4-6F175D3DCCD1}">
                <a14:hiddenFill xmlns:a14="http://schemas.microsoft.com/office/drawing/2010/main">
                  <a:solidFill>
                    <a:srgbClr val="FFFFFF"/>
                  </a:solidFill>
                </a14:hiddenFill>
              </a:ext>
            </a:extLst>
          </p:spPr>
        </p:pic>
      </p:grpSp>
      <p:sp>
        <p:nvSpPr>
          <p:cNvPr id="5" name="Google Shape;251;p2">
            <a:extLst>
              <a:ext uri="{FF2B5EF4-FFF2-40B4-BE49-F238E27FC236}">
                <a16:creationId xmlns:a16="http://schemas.microsoft.com/office/drawing/2014/main" id="{9BEBC82F-34E6-411C-5F15-8A16A4C83C4B}"/>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357300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2" name="Picture 5" descr="A map of a mountain&#10;&#10;Description automatically generated">
            <a:extLst>
              <a:ext uri="{FF2B5EF4-FFF2-40B4-BE49-F238E27FC236}">
                <a16:creationId xmlns:a16="http://schemas.microsoft.com/office/drawing/2014/main" id="{096F9EBC-245F-5447-98EF-9BBBB19724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3032" y="1398208"/>
            <a:ext cx="4996653" cy="2811450"/>
          </a:xfrm>
          <a:prstGeom prst="rect">
            <a:avLst/>
          </a:prstGeom>
        </p:spPr>
      </p:pic>
      <p:pic>
        <p:nvPicPr>
          <p:cNvPr id="15" name="Picture 6" descr="A group of satellite dishes in a grassy area&#10;&#10;Description automatically generated">
            <a:extLst>
              <a:ext uri="{FF2B5EF4-FFF2-40B4-BE49-F238E27FC236}">
                <a16:creationId xmlns:a16="http://schemas.microsoft.com/office/drawing/2014/main" id="{3385790A-35BE-8E4D-8535-10872CE897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860800"/>
            <a:ext cx="7376428" cy="2546240"/>
          </a:xfrm>
          <a:prstGeom prst="rect">
            <a:avLst/>
          </a:prstGeom>
        </p:spPr>
      </p:pic>
      <p:sp>
        <p:nvSpPr>
          <p:cNvPr id="16" name="TextBox 7">
            <a:extLst>
              <a:ext uri="{FF2B5EF4-FFF2-40B4-BE49-F238E27FC236}">
                <a16:creationId xmlns:a16="http://schemas.microsoft.com/office/drawing/2014/main" id="{53834F2B-045B-3D44-A69F-B8E48BFC8895}"/>
              </a:ext>
            </a:extLst>
          </p:cNvPr>
          <p:cNvSpPr txBox="1"/>
          <p:nvPr/>
        </p:nvSpPr>
        <p:spPr>
          <a:xfrm>
            <a:off x="7579336" y="4164424"/>
            <a:ext cx="4087440" cy="2185214"/>
          </a:xfrm>
          <a:prstGeom prst="rect">
            <a:avLst/>
          </a:prstGeom>
          <a:noFill/>
        </p:spPr>
        <p:txBody>
          <a:bodyPr wrap="square" rtlCol="0">
            <a:spAutoFit/>
          </a:bodyPr>
          <a:lstStyle/>
          <a:p>
            <a:pPr algn="ctr"/>
            <a:r>
              <a:rPr lang="en-US" sz="3200" dirty="0">
                <a:solidFill>
                  <a:srgbClr val="002060"/>
                </a:solidFill>
                <a:latin typeface="Titillium"/>
              </a:rPr>
              <a:t>Alpha Configuration:</a:t>
            </a:r>
          </a:p>
          <a:p>
            <a:endParaRPr lang="en-US" sz="3200" dirty="0">
              <a:solidFill>
                <a:srgbClr val="002060"/>
              </a:solidFill>
              <a:latin typeface="Titillium"/>
            </a:endParaRPr>
          </a:p>
          <a:p>
            <a:pPr marL="742950" lvl="1" indent="-285750">
              <a:buFont typeface="Arial" panose="020B0604020202020204" pitchFamily="34" charset="0"/>
              <a:buChar char="•"/>
            </a:pPr>
            <a:r>
              <a:rPr lang="en-US" sz="2400" dirty="0">
                <a:solidFill>
                  <a:srgbClr val="002060"/>
                </a:solidFill>
                <a:latin typeface="Titillium"/>
              </a:rPr>
              <a:t>~ 0.5 km</a:t>
            </a:r>
            <a:r>
              <a:rPr lang="en-US" sz="2400" baseline="30000" dirty="0">
                <a:solidFill>
                  <a:srgbClr val="002060"/>
                </a:solidFill>
                <a:latin typeface="Titillium"/>
              </a:rPr>
              <a:t>2</a:t>
            </a:r>
          </a:p>
          <a:p>
            <a:pPr marL="742950" lvl="1" indent="-285750">
              <a:buFont typeface="Arial" panose="020B0604020202020204" pitchFamily="34" charset="0"/>
              <a:buChar char="•"/>
            </a:pPr>
            <a:r>
              <a:rPr lang="en-US" sz="2400" dirty="0">
                <a:solidFill>
                  <a:srgbClr val="002060"/>
                </a:solidFill>
                <a:latin typeface="Titillium"/>
              </a:rPr>
              <a:t>4 LSTs</a:t>
            </a:r>
          </a:p>
          <a:p>
            <a:pPr marL="742950" lvl="1" indent="-285750">
              <a:buFont typeface="Arial" panose="020B0604020202020204" pitchFamily="34" charset="0"/>
              <a:buChar char="•"/>
            </a:pPr>
            <a:r>
              <a:rPr lang="en-US" sz="2400" dirty="0">
                <a:solidFill>
                  <a:srgbClr val="002060"/>
                </a:solidFill>
                <a:latin typeface="Titillium"/>
              </a:rPr>
              <a:t>9 MSTs </a:t>
            </a:r>
            <a:endParaRPr lang="en-ZA" sz="2400" dirty="0">
              <a:solidFill>
                <a:srgbClr val="002060"/>
              </a:solidFill>
              <a:latin typeface="Titillium"/>
            </a:endParaRPr>
          </a:p>
        </p:txBody>
      </p:sp>
      <p:sp>
        <p:nvSpPr>
          <p:cNvPr id="17" name="Content Placeholder 3">
            <a:extLst>
              <a:ext uri="{FF2B5EF4-FFF2-40B4-BE49-F238E27FC236}">
                <a16:creationId xmlns:a16="http://schemas.microsoft.com/office/drawing/2014/main" id="{BB7952D1-67C3-B643-9C44-C873AC38673E}"/>
              </a:ext>
            </a:extLst>
          </p:cNvPr>
          <p:cNvSpPr txBox="1">
            <a:spLocks noGrp="1"/>
          </p:cNvSpPr>
          <p:nvPr>
            <p:ph idx="1"/>
          </p:nvPr>
        </p:nvSpPr>
        <p:spPr>
          <a:xfrm>
            <a:off x="0" y="1717822"/>
            <a:ext cx="6934200" cy="1595309"/>
          </a:xfrm>
          <a:prstGeom prst="rect">
            <a:avLst/>
          </a:prstGeom>
          <a:noFill/>
        </p:spPr>
        <p:txBody>
          <a:bodyPr wrap="square" rtlCol="0">
            <a:spAutoFit/>
          </a:bodyPr>
          <a:lstStyle/>
          <a:p>
            <a:pPr marL="0" indent="0" algn="ctr">
              <a:buNone/>
            </a:pPr>
            <a:r>
              <a:rPr lang="en-US" sz="4000" u="sng" dirty="0">
                <a:solidFill>
                  <a:schemeClr val="accent1"/>
                </a:solidFill>
                <a:latin typeface="Titillium"/>
              </a:rPr>
              <a:t>CTAO-North</a:t>
            </a:r>
          </a:p>
          <a:p>
            <a:pPr marL="0" indent="0" algn="ctr">
              <a:buNone/>
            </a:pPr>
            <a:r>
              <a:rPr lang="en-US" sz="4000" u="sng" dirty="0">
                <a:solidFill>
                  <a:schemeClr val="accent1"/>
                </a:solidFill>
                <a:latin typeface="Titillium"/>
              </a:rPr>
              <a:t>La Palma, Canary Islands, Spain</a:t>
            </a:r>
          </a:p>
          <a:p>
            <a:pPr marL="0" indent="0" algn="ctr">
              <a:buNone/>
            </a:pPr>
            <a:endParaRPr lang="en-US" sz="1000" u="sng" dirty="0">
              <a:solidFill>
                <a:schemeClr val="accent6"/>
              </a:solidFill>
            </a:endParaRPr>
          </a:p>
        </p:txBody>
      </p:sp>
      <p:sp>
        <p:nvSpPr>
          <p:cNvPr id="5" name="Google Shape;251;p2">
            <a:extLst>
              <a:ext uri="{FF2B5EF4-FFF2-40B4-BE49-F238E27FC236}">
                <a16:creationId xmlns:a16="http://schemas.microsoft.com/office/drawing/2014/main" id="{C8E9F415-A1CE-6D7E-B582-3B0A9D8F71C9}"/>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12171218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5" name="Picture 10" descr="A large metal structure with a crane lifting a large object&#10;&#10;Description automatically generated">
            <a:extLst>
              <a:ext uri="{FF2B5EF4-FFF2-40B4-BE49-F238E27FC236}">
                <a16:creationId xmlns:a16="http://schemas.microsoft.com/office/drawing/2014/main" id="{081CBD90-5AFA-DA4C-8AB4-4F68E3588B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58200" y="1372236"/>
            <a:ext cx="3733800" cy="4978400"/>
          </a:xfrm>
          <a:prstGeom prst="rect">
            <a:avLst/>
          </a:prstGeom>
        </p:spPr>
      </p:pic>
      <p:sp>
        <p:nvSpPr>
          <p:cNvPr id="16" name="TextBox 7">
            <a:extLst>
              <a:ext uri="{FF2B5EF4-FFF2-40B4-BE49-F238E27FC236}">
                <a16:creationId xmlns:a16="http://schemas.microsoft.com/office/drawing/2014/main" id="{BD8A3E4B-F643-264D-9333-97117C76A637}"/>
              </a:ext>
            </a:extLst>
          </p:cNvPr>
          <p:cNvSpPr txBox="1"/>
          <p:nvPr/>
        </p:nvSpPr>
        <p:spPr>
          <a:xfrm>
            <a:off x="446315" y="5264123"/>
            <a:ext cx="7084364"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002060"/>
                </a:solidFill>
                <a:latin typeface="Titillium"/>
              </a:rPr>
              <a:t>Prototype LST (LST-1) inaugurated in September 2018</a:t>
            </a:r>
          </a:p>
          <a:p>
            <a:pPr marL="285750" indent="-285750">
              <a:buFont typeface="Arial" panose="020B0604020202020204" pitchFamily="34" charset="0"/>
              <a:buChar char="•"/>
            </a:pPr>
            <a:r>
              <a:rPr lang="en-US" sz="2400" dirty="0">
                <a:solidFill>
                  <a:srgbClr val="002060"/>
                </a:solidFill>
                <a:latin typeface="Titillium"/>
              </a:rPr>
              <a:t>Telescope mounts for LST 2 – 4 mostly completed</a:t>
            </a:r>
            <a:endParaRPr lang="en-ZA" sz="2400" dirty="0">
              <a:solidFill>
                <a:srgbClr val="002060"/>
              </a:solidFill>
              <a:latin typeface="Titillium"/>
            </a:endParaRPr>
          </a:p>
          <a:p>
            <a:pPr marL="285750" indent="-285750">
              <a:buFont typeface="Arial" panose="020B0604020202020204" pitchFamily="34" charset="0"/>
              <a:buChar char="•"/>
            </a:pPr>
            <a:r>
              <a:rPr lang="en-ZA" sz="2400" dirty="0">
                <a:solidFill>
                  <a:srgbClr val="002060"/>
                </a:solidFill>
                <a:latin typeface="Titillium"/>
              </a:rPr>
              <a:t>LST-4 dish structure lifted into mount in May 2024.</a:t>
            </a:r>
          </a:p>
        </p:txBody>
      </p:sp>
      <p:pic>
        <p:nvPicPr>
          <p:cNvPr id="7" name="Immagine 6">
            <a:extLst>
              <a:ext uri="{FF2B5EF4-FFF2-40B4-BE49-F238E27FC236}">
                <a16:creationId xmlns:a16="http://schemas.microsoft.com/office/drawing/2014/main" id="{21853DBA-A332-A645-A4E9-E9354C815965}"/>
              </a:ext>
            </a:extLst>
          </p:cNvPr>
          <p:cNvPicPr>
            <a:picLocks noChangeAspect="1"/>
          </p:cNvPicPr>
          <p:nvPr/>
        </p:nvPicPr>
        <p:blipFill rotWithShape="1">
          <a:blip r:embed="rId5"/>
          <a:srcRect t="12233" r="606"/>
          <a:stretch/>
        </p:blipFill>
        <p:spPr>
          <a:xfrm>
            <a:off x="670298" y="1372236"/>
            <a:ext cx="5932860" cy="3929086"/>
          </a:xfrm>
          <a:prstGeom prst="rect">
            <a:avLst/>
          </a:prstGeom>
        </p:spPr>
      </p:pic>
      <p:sp>
        <p:nvSpPr>
          <p:cNvPr id="17" name="TextBox 11">
            <a:extLst>
              <a:ext uri="{FF2B5EF4-FFF2-40B4-BE49-F238E27FC236}">
                <a16:creationId xmlns:a16="http://schemas.microsoft.com/office/drawing/2014/main" id="{FA60D367-AF3D-F74D-B3F8-43D0733B3DAC}"/>
              </a:ext>
            </a:extLst>
          </p:cNvPr>
          <p:cNvSpPr txBox="1"/>
          <p:nvPr/>
        </p:nvSpPr>
        <p:spPr>
          <a:xfrm>
            <a:off x="10820400" y="1446968"/>
            <a:ext cx="1371600" cy="461665"/>
          </a:xfrm>
          <a:prstGeom prst="rect">
            <a:avLst/>
          </a:prstGeom>
          <a:noFill/>
        </p:spPr>
        <p:txBody>
          <a:bodyPr wrap="square" rtlCol="0">
            <a:spAutoFit/>
          </a:bodyPr>
          <a:lstStyle/>
          <a:p>
            <a:r>
              <a:rPr lang="en-US" sz="2400" dirty="0">
                <a:solidFill>
                  <a:srgbClr val="FFFF00"/>
                </a:solidFill>
                <a:latin typeface="Titillium"/>
              </a:rPr>
              <a:t>LST-4</a:t>
            </a:r>
            <a:endParaRPr lang="en-ZA" sz="2400" dirty="0">
              <a:solidFill>
                <a:srgbClr val="FFFF00"/>
              </a:solidFill>
              <a:latin typeface="Titillium"/>
            </a:endParaRPr>
          </a:p>
        </p:txBody>
      </p:sp>
      <p:sp>
        <p:nvSpPr>
          <p:cNvPr id="18" name="Content Placeholder 3">
            <a:extLst>
              <a:ext uri="{FF2B5EF4-FFF2-40B4-BE49-F238E27FC236}">
                <a16:creationId xmlns:a16="http://schemas.microsoft.com/office/drawing/2014/main" id="{6DCAEF4E-5A1A-F64A-ADFE-DCD78E775C39}"/>
              </a:ext>
            </a:extLst>
          </p:cNvPr>
          <p:cNvSpPr txBox="1">
            <a:spLocks noGrp="1"/>
          </p:cNvSpPr>
          <p:nvPr>
            <p:ph idx="1"/>
          </p:nvPr>
        </p:nvSpPr>
        <p:spPr>
          <a:xfrm>
            <a:off x="6553200" y="1756536"/>
            <a:ext cx="1905000" cy="2814104"/>
          </a:xfrm>
          <a:prstGeom prst="rect">
            <a:avLst/>
          </a:prstGeom>
          <a:noFill/>
        </p:spPr>
        <p:txBody>
          <a:bodyPr wrap="square" rtlCol="0">
            <a:spAutoFit/>
          </a:bodyPr>
          <a:lstStyle/>
          <a:p>
            <a:pPr marL="0" indent="0" algn="ctr">
              <a:buNone/>
            </a:pPr>
            <a:r>
              <a:rPr lang="en-US" b="1" dirty="0">
                <a:solidFill>
                  <a:schemeClr val="accent1"/>
                </a:solidFill>
                <a:latin typeface="Titillium"/>
              </a:rPr>
              <a:t>CTAO-North</a:t>
            </a:r>
          </a:p>
          <a:p>
            <a:pPr marL="0" indent="0" algn="ctr">
              <a:buNone/>
            </a:pPr>
            <a:r>
              <a:rPr lang="en-US" b="1" dirty="0">
                <a:solidFill>
                  <a:schemeClr val="accent1"/>
                </a:solidFill>
                <a:latin typeface="Titillium"/>
              </a:rPr>
              <a:t>La Palma, Canary Islands, Spain</a:t>
            </a:r>
          </a:p>
          <a:p>
            <a:pPr marL="0" indent="0" algn="ctr">
              <a:buNone/>
            </a:pPr>
            <a:endParaRPr lang="en-US" sz="1000" u="sng" dirty="0">
              <a:solidFill>
                <a:schemeClr val="accent6"/>
              </a:solidFill>
            </a:endParaRPr>
          </a:p>
        </p:txBody>
      </p:sp>
      <p:sp>
        <p:nvSpPr>
          <p:cNvPr id="5" name="Google Shape;251;p2">
            <a:extLst>
              <a:ext uri="{FF2B5EF4-FFF2-40B4-BE49-F238E27FC236}">
                <a16:creationId xmlns:a16="http://schemas.microsoft.com/office/drawing/2014/main" id="{1F07A7BC-93FA-BDCF-0F05-B4981F6FDADF}"/>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939456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1" name="Picture 4" descr="A screenshot of a computer screen&#10;&#10;Description automatically generated">
            <a:extLst>
              <a:ext uri="{FF2B5EF4-FFF2-40B4-BE49-F238E27FC236}">
                <a16:creationId xmlns:a16="http://schemas.microsoft.com/office/drawing/2014/main" id="{4FBD63C8-D8A5-0541-B4FE-B4AF3D1547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3274" y="1420993"/>
            <a:ext cx="3786698" cy="4855611"/>
          </a:xfrm>
          <a:prstGeom prst="rect">
            <a:avLst/>
          </a:prstGeom>
        </p:spPr>
      </p:pic>
      <p:sp>
        <p:nvSpPr>
          <p:cNvPr id="12" name="Content Placeholder 3">
            <a:extLst>
              <a:ext uri="{FF2B5EF4-FFF2-40B4-BE49-F238E27FC236}">
                <a16:creationId xmlns:a16="http://schemas.microsoft.com/office/drawing/2014/main" id="{B486672F-1AC5-E341-B194-613D8F1A6026}"/>
              </a:ext>
            </a:extLst>
          </p:cNvPr>
          <p:cNvSpPr txBox="1">
            <a:spLocks/>
          </p:cNvSpPr>
          <p:nvPr/>
        </p:nvSpPr>
        <p:spPr bwMode="auto">
          <a:xfrm>
            <a:off x="645278" y="1543411"/>
            <a:ext cx="4953000" cy="1446550"/>
          </a:xfrm>
          <a:prstGeom prst="rect">
            <a:avLst/>
          </a:prstGeom>
          <a:noFill/>
          <a:ln w="9525">
            <a:noFill/>
            <a:miter lim="800000"/>
            <a:headEnd/>
            <a:tailEnd/>
          </a:ln>
          <a:effectLst/>
        </p:spPr>
        <p:txBody>
          <a:bodyPr wrap="square">
            <a:sp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defRPr/>
            </a:pPr>
            <a:r>
              <a:rPr lang="en-US" sz="4000" b="1" kern="0" dirty="0">
                <a:solidFill>
                  <a:schemeClr val="accent1"/>
                </a:solidFill>
                <a:latin typeface="Titillium"/>
              </a:rPr>
              <a:t>CTAO-South </a:t>
            </a:r>
          </a:p>
          <a:p>
            <a:pPr marL="0" indent="0" algn="ctr">
              <a:buFontTx/>
              <a:buNone/>
              <a:defRPr/>
            </a:pPr>
            <a:r>
              <a:rPr lang="en-US" sz="4000" b="1" kern="0" dirty="0">
                <a:solidFill>
                  <a:schemeClr val="accent1"/>
                </a:solidFill>
                <a:latin typeface="Titillium"/>
              </a:rPr>
              <a:t>ESO (</a:t>
            </a:r>
            <a:r>
              <a:rPr lang="en-US" sz="4000" b="1" kern="0" dirty="0" err="1">
                <a:solidFill>
                  <a:schemeClr val="accent1"/>
                </a:solidFill>
                <a:latin typeface="Titillium"/>
              </a:rPr>
              <a:t>Paranal</a:t>
            </a:r>
            <a:r>
              <a:rPr lang="en-US" sz="4000" b="1" kern="0" dirty="0">
                <a:solidFill>
                  <a:schemeClr val="accent1"/>
                </a:solidFill>
                <a:latin typeface="Titillium"/>
              </a:rPr>
              <a:t>), Chile</a:t>
            </a:r>
            <a:endParaRPr lang="en-ZA" sz="4000" b="1" kern="0" dirty="0">
              <a:solidFill>
                <a:schemeClr val="accent1"/>
              </a:solidFill>
              <a:latin typeface="Titillium"/>
            </a:endParaRPr>
          </a:p>
        </p:txBody>
      </p:sp>
      <p:sp>
        <p:nvSpPr>
          <p:cNvPr id="15" name="TextBox 6">
            <a:extLst>
              <a:ext uri="{FF2B5EF4-FFF2-40B4-BE49-F238E27FC236}">
                <a16:creationId xmlns:a16="http://schemas.microsoft.com/office/drawing/2014/main" id="{43381A34-C24B-B64C-9A3F-1B772DD95F1C}"/>
              </a:ext>
            </a:extLst>
          </p:cNvPr>
          <p:cNvSpPr txBox="1"/>
          <p:nvPr/>
        </p:nvSpPr>
        <p:spPr>
          <a:xfrm>
            <a:off x="5289993" y="1363443"/>
            <a:ext cx="3656647" cy="2031325"/>
          </a:xfrm>
          <a:prstGeom prst="rect">
            <a:avLst/>
          </a:prstGeom>
          <a:noFill/>
        </p:spPr>
        <p:txBody>
          <a:bodyPr wrap="square" rtlCol="0">
            <a:spAutoFit/>
          </a:bodyPr>
          <a:lstStyle/>
          <a:p>
            <a:pPr algn="ctr"/>
            <a:r>
              <a:rPr lang="en-ZA" sz="2400" b="1" dirty="0">
                <a:solidFill>
                  <a:srgbClr val="002060"/>
                </a:solidFill>
                <a:latin typeface="Titillium"/>
              </a:rPr>
              <a:t>Alpha Configuration:</a:t>
            </a:r>
          </a:p>
          <a:p>
            <a:pPr marL="342900" indent="-342900">
              <a:buFont typeface="Arial" panose="020B0604020202020204" pitchFamily="34" charset="0"/>
              <a:buChar char="•"/>
            </a:pPr>
            <a:endParaRPr lang="en-ZA" sz="1000" dirty="0">
              <a:solidFill>
                <a:srgbClr val="002060"/>
              </a:solidFill>
              <a:latin typeface="Titillium"/>
            </a:endParaRPr>
          </a:p>
          <a:p>
            <a:pPr marL="800100" lvl="1" indent="-342900">
              <a:buFont typeface="Arial" panose="020B0604020202020204" pitchFamily="34" charset="0"/>
              <a:buChar char="•"/>
            </a:pPr>
            <a:r>
              <a:rPr lang="en-ZA" sz="2400" dirty="0">
                <a:solidFill>
                  <a:srgbClr val="002060"/>
                </a:solidFill>
                <a:latin typeface="Titillium"/>
              </a:rPr>
              <a:t>~ 3 km</a:t>
            </a:r>
            <a:r>
              <a:rPr lang="en-ZA" sz="2400" baseline="30000" dirty="0">
                <a:solidFill>
                  <a:srgbClr val="002060"/>
                </a:solidFill>
                <a:latin typeface="Titillium"/>
              </a:rPr>
              <a:t>2</a:t>
            </a:r>
            <a:endParaRPr lang="en-ZA" sz="1000" dirty="0">
              <a:solidFill>
                <a:srgbClr val="002060"/>
              </a:solidFill>
              <a:latin typeface="Titillium"/>
            </a:endParaRPr>
          </a:p>
          <a:p>
            <a:pPr marL="800100" lvl="1" indent="-342900">
              <a:buFont typeface="Arial" panose="020B0604020202020204" pitchFamily="34" charset="0"/>
              <a:buChar char="•"/>
            </a:pPr>
            <a:r>
              <a:rPr lang="en-ZA" sz="2400" dirty="0">
                <a:solidFill>
                  <a:srgbClr val="002060"/>
                </a:solidFill>
                <a:latin typeface="Titillium"/>
              </a:rPr>
              <a:t>14 MSTs</a:t>
            </a:r>
            <a:endParaRPr lang="en-ZA" sz="1000" dirty="0">
              <a:solidFill>
                <a:srgbClr val="002060"/>
              </a:solidFill>
              <a:latin typeface="Titillium"/>
            </a:endParaRPr>
          </a:p>
          <a:p>
            <a:pPr marL="800100" lvl="1" indent="-342900">
              <a:buFont typeface="Arial" panose="020B0604020202020204" pitchFamily="34" charset="0"/>
              <a:buChar char="•"/>
            </a:pPr>
            <a:r>
              <a:rPr lang="en-ZA" sz="2400" dirty="0">
                <a:solidFill>
                  <a:srgbClr val="002060"/>
                </a:solidFill>
                <a:latin typeface="Titillium"/>
              </a:rPr>
              <a:t>37 SSTs – NO LST</a:t>
            </a:r>
          </a:p>
          <a:p>
            <a:pPr marL="342900" indent="-342900">
              <a:buFont typeface="Arial" panose="020B0604020202020204" pitchFamily="34" charset="0"/>
              <a:buChar char="•"/>
            </a:pPr>
            <a:endParaRPr lang="en-ZA" sz="2000" dirty="0">
              <a:solidFill>
                <a:srgbClr val="002060"/>
              </a:solidFill>
            </a:endParaRPr>
          </a:p>
        </p:txBody>
      </p:sp>
      <p:pic>
        <p:nvPicPr>
          <p:cNvPr id="16" name="Picture 18">
            <a:extLst>
              <a:ext uri="{FF2B5EF4-FFF2-40B4-BE49-F238E27FC236}">
                <a16:creationId xmlns:a16="http://schemas.microsoft.com/office/drawing/2014/main" id="{C0D366B7-2AD9-4C40-989A-FCD980D02F7D}"/>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15000"/>
                    </a14:imgEffect>
                  </a14:imgLayer>
                </a14:imgProps>
              </a:ext>
            </a:extLst>
          </a:blip>
          <a:stretch>
            <a:fillRect/>
          </a:stretch>
        </p:blipFill>
        <p:spPr>
          <a:xfrm>
            <a:off x="318417" y="3053106"/>
            <a:ext cx="7171305" cy="3310131"/>
          </a:xfrm>
          <a:prstGeom prst="rect">
            <a:avLst/>
          </a:prstGeom>
        </p:spPr>
      </p:pic>
      <p:sp>
        <p:nvSpPr>
          <p:cNvPr id="5" name="Google Shape;251;p2">
            <a:extLst>
              <a:ext uri="{FF2B5EF4-FFF2-40B4-BE49-F238E27FC236}">
                <a16:creationId xmlns:a16="http://schemas.microsoft.com/office/drawing/2014/main" id="{4983511B-2BDD-61D5-5B76-F654612960C3}"/>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2957549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a:extLst>
              <a:ext uri="{FF2B5EF4-FFF2-40B4-BE49-F238E27FC236}">
                <a16:creationId xmlns:a16="http://schemas.microsoft.com/office/drawing/2014/main" id="{1477B1D9-6D3E-8C3D-E797-9125E28CE66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2" name="Immagine 1">
            <a:extLst>
              <a:ext uri="{FF2B5EF4-FFF2-40B4-BE49-F238E27FC236}">
                <a16:creationId xmlns:a16="http://schemas.microsoft.com/office/drawing/2014/main" id="{EC17AB1C-73D4-3935-3E10-8B2A7D418B04}"/>
              </a:ext>
            </a:extLst>
          </p:cNvPr>
          <p:cNvPicPr>
            <a:picLocks noChangeAspect="1"/>
          </p:cNvPicPr>
          <p:nvPr/>
        </p:nvPicPr>
        <p:blipFill>
          <a:blip r:embed="rId2"/>
          <a:stretch>
            <a:fillRect/>
          </a:stretch>
        </p:blipFill>
        <p:spPr>
          <a:xfrm>
            <a:off x="0" y="6352350"/>
            <a:ext cx="12192000" cy="520700"/>
          </a:xfrm>
          <a:prstGeom prst="rect">
            <a:avLst/>
          </a:prstGeom>
        </p:spPr>
      </p:pic>
      <p:sp>
        <p:nvSpPr>
          <p:cNvPr id="3" name="CasellaDiTesto 2">
            <a:extLst>
              <a:ext uri="{FF2B5EF4-FFF2-40B4-BE49-F238E27FC236}">
                <a16:creationId xmlns:a16="http://schemas.microsoft.com/office/drawing/2014/main" id="{2A47D499-B358-7178-829A-9775F658D851}"/>
              </a:ext>
            </a:extLst>
          </p:cNvPr>
          <p:cNvSpPr txBox="1"/>
          <p:nvPr/>
        </p:nvSpPr>
        <p:spPr>
          <a:xfrm>
            <a:off x="6712747" y="6426382"/>
            <a:ext cx="5317225" cy="307777"/>
          </a:xfrm>
          <a:prstGeom prst="rect">
            <a:avLst/>
          </a:prstGeom>
          <a:noFill/>
        </p:spPr>
        <p:txBody>
          <a:bodyPr wrap="square" rtlCol="0">
            <a:spAutoFit/>
          </a:bodyPr>
          <a:lstStyle/>
          <a:p>
            <a:pPr algn="r"/>
            <a:r>
              <a:rPr lang="it-IT" sz="1400" dirty="0">
                <a:solidFill>
                  <a:schemeClr val="bg1">
                    <a:alpha val="50000"/>
                  </a:schemeClr>
                </a:solidFill>
                <a:latin typeface="Titillium" pitchFamily="2" charset="77"/>
              </a:rPr>
              <a:t>Missione 4 </a:t>
            </a:r>
            <a:r>
              <a:rPr lang="it-IT" sz="1400" b="1" dirty="0">
                <a:solidFill>
                  <a:schemeClr val="bg1">
                    <a:alpha val="50000"/>
                  </a:schemeClr>
                </a:solidFill>
                <a:latin typeface="Titillium" pitchFamily="2" charset="77"/>
              </a:rPr>
              <a:t>• Istruzione e Ricerca </a:t>
            </a:r>
            <a:endParaRPr lang="it-IT" sz="1400" dirty="0">
              <a:solidFill>
                <a:schemeClr val="bg1">
                  <a:alpha val="50000"/>
                </a:schemeClr>
              </a:solidFill>
              <a:latin typeface="Titillium" pitchFamily="2" charset="77"/>
            </a:endParaRPr>
          </a:p>
        </p:txBody>
      </p:sp>
      <p:pic>
        <p:nvPicPr>
          <p:cNvPr id="4" name="Picture 3">
            <a:extLst>
              <a:ext uri="{FF2B5EF4-FFF2-40B4-BE49-F238E27FC236}">
                <a16:creationId xmlns:a16="http://schemas.microsoft.com/office/drawing/2014/main" id="{5480D0F0-E14F-92CD-CED4-0767354230D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14730"/>
            <a:ext cx="12191999" cy="1387666"/>
          </a:xfrm>
          <a:prstGeom prst="rect">
            <a:avLst/>
          </a:prstGeom>
          <a:noFill/>
          <a:ln>
            <a:noFill/>
          </a:ln>
        </p:spPr>
      </p:pic>
      <p:pic>
        <p:nvPicPr>
          <p:cNvPr id="11" name="Picture 2" descr="A satellite image of a desert&#10;&#10;Description automatically generated">
            <a:extLst>
              <a:ext uri="{FF2B5EF4-FFF2-40B4-BE49-F238E27FC236}">
                <a16:creationId xmlns:a16="http://schemas.microsoft.com/office/drawing/2014/main" id="{907CEB60-BE1F-0249-901A-79A0429F420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3353" y="1465366"/>
            <a:ext cx="6079298" cy="3420653"/>
          </a:xfrm>
          <a:prstGeom prst="rect">
            <a:avLst/>
          </a:prstGeom>
        </p:spPr>
      </p:pic>
      <p:sp>
        <p:nvSpPr>
          <p:cNvPr id="12" name="TextBox 6">
            <a:extLst>
              <a:ext uri="{FF2B5EF4-FFF2-40B4-BE49-F238E27FC236}">
                <a16:creationId xmlns:a16="http://schemas.microsoft.com/office/drawing/2014/main" id="{3EFBF9D0-9CAB-4346-A6DB-88E520050B3F}"/>
              </a:ext>
            </a:extLst>
          </p:cNvPr>
          <p:cNvSpPr txBox="1"/>
          <p:nvPr/>
        </p:nvSpPr>
        <p:spPr>
          <a:xfrm>
            <a:off x="-1" y="5074384"/>
            <a:ext cx="6550719" cy="1323439"/>
          </a:xfrm>
          <a:prstGeom prst="rect">
            <a:avLst/>
          </a:prstGeom>
          <a:noFill/>
        </p:spPr>
        <p:txBody>
          <a:bodyPr wrap="square" rtlCol="0">
            <a:spAutoFit/>
          </a:bodyPr>
          <a:lstStyle/>
          <a:p>
            <a:pPr algn="ctr"/>
            <a:r>
              <a:rPr lang="en-US" sz="2000" b="1" dirty="0">
                <a:solidFill>
                  <a:srgbClr val="002060"/>
                </a:solidFill>
                <a:latin typeface="Titillium"/>
              </a:rPr>
              <a:t>First infrastructure (access road, power infrastructure) construction started in March 2022.</a:t>
            </a:r>
          </a:p>
          <a:p>
            <a:pPr algn="ctr"/>
            <a:endParaRPr lang="en-US" sz="2000" b="1" dirty="0">
              <a:solidFill>
                <a:srgbClr val="002060"/>
              </a:solidFill>
              <a:latin typeface="Titillium"/>
            </a:endParaRPr>
          </a:p>
          <a:p>
            <a:pPr algn="ctr"/>
            <a:r>
              <a:rPr lang="en-US" sz="2000" b="1" dirty="0">
                <a:solidFill>
                  <a:srgbClr val="002060"/>
                </a:solidFill>
                <a:latin typeface="Titillium"/>
              </a:rPr>
              <a:t>Access road completed in 2024.</a:t>
            </a:r>
            <a:endParaRPr lang="en-ZA" sz="2000" b="1" dirty="0">
              <a:solidFill>
                <a:srgbClr val="002060"/>
              </a:solidFill>
              <a:latin typeface="Titillium"/>
            </a:endParaRPr>
          </a:p>
        </p:txBody>
      </p:sp>
      <p:pic>
        <p:nvPicPr>
          <p:cNvPr id="15" name="Picture 9" descr="A road with white lines on it&#10;&#10;Description automatically generated">
            <a:extLst>
              <a:ext uri="{FF2B5EF4-FFF2-40B4-BE49-F238E27FC236}">
                <a16:creationId xmlns:a16="http://schemas.microsoft.com/office/drawing/2014/main" id="{9724DA37-964E-0D49-BBEF-3C060B84270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57720" y="2421036"/>
            <a:ext cx="5871788" cy="3907836"/>
          </a:xfrm>
          <a:prstGeom prst="rect">
            <a:avLst/>
          </a:prstGeom>
        </p:spPr>
      </p:pic>
      <p:sp>
        <p:nvSpPr>
          <p:cNvPr id="17" name="Content Placeholder 3">
            <a:extLst>
              <a:ext uri="{FF2B5EF4-FFF2-40B4-BE49-F238E27FC236}">
                <a16:creationId xmlns:a16="http://schemas.microsoft.com/office/drawing/2014/main" id="{8E68EE95-400D-4943-94A3-14EA679EF0EF}"/>
              </a:ext>
            </a:extLst>
          </p:cNvPr>
          <p:cNvSpPr txBox="1">
            <a:spLocks/>
          </p:cNvSpPr>
          <p:nvPr/>
        </p:nvSpPr>
        <p:spPr bwMode="auto">
          <a:xfrm>
            <a:off x="7076972" y="1246012"/>
            <a:ext cx="4953000" cy="1311128"/>
          </a:xfrm>
          <a:prstGeom prst="rect">
            <a:avLst/>
          </a:prstGeom>
          <a:noFill/>
          <a:ln w="9525">
            <a:noFill/>
            <a:miter lim="800000"/>
            <a:headEnd/>
            <a:tailEnd/>
          </a:ln>
          <a:effectLst/>
        </p:spPr>
        <p:txBody>
          <a:bodyPr wrap="square">
            <a:spAutoFit/>
          </a:bodyPr>
          <a:lst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lgn="ctr">
              <a:buFontTx/>
              <a:buNone/>
              <a:defRPr/>
            </a:pPr>
            <a:r>
              <a:rPr lang="en-US" sz="3600" b="1" kern="0" dirty="0">
                <a:solidFill>
                  <a:schemeClr val="accent1"/>
                </a:solidFill>
                <a:latin typeface="Titillium"/>
              </a:rPr>
              <a:t>CTAO-South </a:t>
            </a:r>
          </a:p>
          <a:p>
            <a:pPr marL="0" indent="0" algn="ctr">
              <a:buFontTx/>
              <a:buNone/>
              <a:defRPr/>
            </a:pPr>
            <a:r>
              <a:rPr lang="en-US" sz="3600" b="1" kern="0" dirty="0">
                <a:solidFill>
                  <a:schemeClr val="accent1"/>
                </a:solidFill>
                <a:latin typeface="Titillium"/>
              </a:rPr>
              <a:t>ESO (</a:t>
            </a:r>
            <a:r>
              <a:rPr lang="en-US" sz="3600" b="1" kern="0" dirty="0" err="1">
                <a:solidFill>
                  <a:schemeClr val="accent1"/>
                </a:solidFill>
                <a:latin typeface="Titillium"/>
              </a:rPr>
              <a:t>Paranal</a:t>
            </a:r>
            <a:r>
              <a:rPr lang="en-US" sz="3600" b="1" kern="0" dirty="0">
                <a:solidFill>
                  <a:schemeClr val="accent1"/>
                </a:solidFill>
                <a:latin typeface="Titillium"/>
              </a:rPr>
              <a:t>), Chile</a:t>
            </a:r>
            <a:endParaRPr lang="en-ZA" sz="3600" b="1" kern="0" dirty="0">
              <a:solidFill>
                <a:schemeClr val="accent1"/>
              </a:solidFill>
              <a:latin typeface="Titillium"/>
            </a:endParaRPr>
          </a:p>
        </p:txBody>
      </p:sp>
      <p:sp>
        <p:nvSpPr>
          <p:cNvPr id="5" name="Google Shape;251;p2">
            <a:extLst>
              <a:ext uri="{FF2B5EF4-FFF2-40B4-BE49-F238E27FC236}">
                <a16:creationId xmlns:a16="http://schemas.microsoft.com/office/drawing/2014/main" id="{4438C5BE-A6A9-E5B5-3704-04D898543E94}"/>
              </a:ext>
            </a:extLst>
          </p:cNvPr>
          <p:cNvSpPr txBox="1">
            <a:spLocks noGrp="1"/>
          </p:cNvSpPr>
          <p:nvPr>
            <p:ph type="ftr" idx="11"/>
          </p:nvPr>
        </p:nvSpPr>
        <p:spPr>
          <a:xfrm>
            <a:off x="4036640" y="6444780"/>
            <a:ext cx="41148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888888"/>
              </a:buClr>
              <a:buSzPts val="1200"/>
              <a:buFont typeface="Avenir"/>
              <a:buNone/>
              <a:tabLst/>
              <a:defRPr/>
            </a:pP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C. Aramo – </a:t>
            </a:r>
            <a:r>
              <a:rPr lang="it-IT" kern="0" dirty="0">
                <a:solidFill>
                  <a:schemeClr val="bg1"/>
                </a:solidFill>
                <a:latin typeface="Titillium"/>
                <a:ea typeface="Avenir"/>
                <a:cs typeface="Avenir"/>
                <a:sym typeface="Avenir"/>
              </a:rPr>
              <a:t>IC</a:t>
            </a:r>
            <a:r>
              <a:rPr kumimoji="0" lang="it-IT" sz="1200" b="0" i="0" u="none" strike="noStrike" kern="0" cap="none" spc="0" normalizeH="0" baseline="0" noProof="0" dirty="0">
                <a:ln>
                  <a:noFill/>
                </a:ln>
                <a:solidFill>
                  <a:schemeClr val="bg1"/>
                </a:solidFill>
                <a:effectLst/>
                <a:uLnTx/>
                <a:uFillTx/>
                <a:latin typeface="Titillium"/>
                <a:ea typeface="Avenir"/>
                <a:cs typeface="Avenir"/>
                <a:sym typeface="Avenir"/>
              </a:rPr>
              <a:t>NFP  2024</a:t>
            </a:r>
            <a:endParaRPr kumimoji="0" sz="1200" b="0" i="0" u="none" strike="noStrike" kern="0" cap="none" spc="0" normalizeH="0" baseline="0" noProof="0" dirty="0">
              <a:ln>
                <a:noFill/>
              </a:ln>
              <a:solidFill>
                <a:schemeClr val="bg1"/>
              </a:solidFill>
              <a:effectLst/>
              <a:uLnTx/>
              <a:uFillTx/>
              <a:latin typeface="Titillium"/>
              <a:cs typeface="Calibri"/>
              <a:sym typeface="Calibri"/>
            </a:endParaRPr>
          </a:p>
        </p:txBody>
      </p:sp>
    </p:spTree>
    <p:extLst>
      <p:ext uri="{BB962C8B-B14F-4D97-AF65-F5344CB8AC3E}">
        <p14:creationId xmlns:p14="http://schemas.microsoft.com/office/powerpoint/2010/main" val="143976335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1858</Words>
  <Application>Microsoft Office PowerPoint</Application>
  <PresentationFormat>Widescreen</PresentationFormat>
  <Paragraphs>233</Paragraphs>
  <Slides>24</Slides>
  <Notes>5</Notes>
  <HiddenSlides>0</HiddenSlides>
  <MMClips>1</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24</vt:i4>
      </vt:variant>
    </vt:vector>
  </HeadingPairs>
  <TitlesOfParts>
    <vt:vector size="33" baseType="lpstr">
      <vt:lpstr>Arial</vt:lpstr>
      <vt:lpstr>Avenir</vt:lpstr>
      <vt:lpstr>Calibri</vt:lpstr>
      <vt:lpstr>Calibri Light</vt:lpstr>
      <vt:lpstr>Inter</vt:lpstr>
      <vt:lpstr>Titillium</vt:lpstr>
      <vt:lpstr>Titillium Bd</vt:lpstr>
      <vt:lpstr>Wingdings</vt:lpstr>
      <vt:lpstr>Tema di Office</vt:lpstr>
      <vt:lpstr>The CTA+ Italian Program to complement the Cherenkov Telescope Array Observatory South Site</vt:lpstr>
      <vt:lpstr>Presentazione standard di PowerPoint</vt:lpstr>
      <vt:lpstr>Presentazione standard di PowerPoint</vt:lpstr>
      <vt:lpstr>2 Sites</vt:lpstr>
      <vt:lpstr>Presentazione standard di PowerPoint</vt:lpstr>
      <vt:lpstr>Presentazione standard di PowerPoint</vt:lpstr>
      <vt:lpstr>Presentazione standard di PowerPoint</vt:lpstr>
      <vt:lpstr>Presentazione standard di PowerPoint</vt:lpstr>
      <vt:lpstr>Presentazione standard di PowerPoint</vt:lpstr>
      <vt:lpstr>Science Data Management Centre</vt:lpstr>
      <vt:lpstr>The CTAO Consortium</vt:lpstr>
      <vt:lpstr>Expected Sensitivity</vt:lpstr>
      <vt:lpstr>Key Science Projects</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cp:lastPrinted>2024-07-18T17:05:24Z</cp:lastPrinted>
  <dcterms:created xsi:type="dcterms:W3CDTF">2022-10-27T11:20:01Z</dcterms:created>
  <dcterms:modified xsi:type="dcterms:W3CDTF">2024-09-02T09:28:55Z</dcterms:modified>
</cp:coreProperties>
</file>