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69" r:id="rId16"/>
    <p:sldId id="273" r:id="rId17"/>
    <p:sldId id="274" r:id="rId18"/>
    <p:sldId id="275" r:id="rId19"/>
    <p:sldId id="276" r:id="rId20"/>
    <p:sldId id="280" r:id="rId21"/>
    <p:sldId id="281" r:id="rId22"/>
    <p:sldId id="279" r:id="rId23"/>
    <p:sldId id="282" r:id="rId24"/>
    <p:sldId id="283" r:id="rId25"/>
    <p:sldId id="285" r:id="rId26"/>
    <p:sldId id="286" r:id="rId27"/>
    <p:sldId id="287" r:id="rId28"/>
    <p:sldId id="288" r:id="rId29"/>
    <p:sldId id="289" r:id="rId30"/>
    <p:sldId id="290" r:id="rId31"/>
    <p:sldId id="277" r:id="rId32"/>
    <p:sldId id="272" r:id="rId33"/>
    <p:sldId id="291" r:id="rId34"/>
    <p:sldId id="292" r:id="rId35"/>
    <p:sldId id="293" r:id="rId36"/>
    <p:sldId id="294" r:id="rId37"/>
    <p:sldId id="267" r:id="rId38"/>
    <p:sldId id="295" r:id="rId39"/>
    <p:sldId id="296" r:id="rId40"/>
    <p:sldId id="297" r:id="rId41"/>
    <p:sldId id="298" r:id="rId42"/>
    <p:sldId id="299" r:id="rId43"/>
    <p:sldId id="301" r:id="rId44"/>
    <p:sldId id="302" r:id="rId45"/>
    <p:sldId id="303" r:id="rId46"/>
    <p:sldId id="304" r:id="rId47"/>
    <p:sldId id="305" r:id="rId4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1pPr>
    <a:lvl2pPr marL="0" marR="0" indent="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2pPr>
    <a:lvl3pPr marL="0" marR="0" indent="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3pPr>
    <a:lvl4pPr marL="0" marR="0" indent="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4pPr>
    <a:lvl5pPr marL="0" marR="0" indent="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5pPr>
    <a:lvl6pPr marL="0" marR="0" indent="45720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6pPr>
    <a:lvl7pPr marL="0" marR="0" indent="91440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7pPr>
    <a:lvl8pPr marL="0" marR="0" indent="137160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8pPr>
    <a:lvl9pPr marL="0" marR="0" indent="1828800" algn="l" defTabSz="457200" rtl="0" fontAlgn="auto" latinLnBrk="0" hangingPunct="0">
      <a:lnSpc>
        <a:spcPct val="12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61A8"/>
        </a:solidFill>
        <a:effectLst/>
        <a:uFill>
          <a:solidFill>
            <a:srgbClr val="074184"/>
          </a:solidFill>
        </a:uFill>
        <a:latin typeface="+mn-lt"/>
        <a:ea typeface="+mn-ea"/>
        <a:cs typeface="+mn-cs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222"/>
    <a:srgbClr val="EF7F00"/>
    <a:srgbClr val="276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n" i="on">
        <a:fontRef idx="minor">
          <a:srgbClr val="404040"/>
        </a:fontRef>
        <a:srgbClr val="40404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EEF5"/>
          </a:solidFill>
        </a:fill>
      </a:tcStyle>
    </a:wholeTbl>
    <a:band2H>
      <a:tcTxStyle/>
      <a:tcStyle>
        <a:tcBdr/>
        <a:fill>
          <a:solidFill>
            <a:srgbClr val="ECF7FA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381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2D2E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2D2E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82D2E6"/>
          </a:solidFill>
        </a:fill>
      </a:tcStyle>
    </a:firstRow>
  </a:tblStyle>
  <a:tblStyle styleId="{C7B018BB-80A7-4F77-B60F-C8B233D01FF8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>
        <a:fontRef idx="minor">
          <a:srgbClr val="0061A8"/>
        </a:fontRef>
        <a:srgbClr val="0061A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>
        <a:fontRef idx="minor">
          <a:srgbClr val="0061A8"/>
        </a:fontRef>
        <a:srgbClr val="0061A8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Ref idx="minor">
          <a:srgbClr val="0061A8"/>
        </a:fontRef>
        <a:srgbClr val="0061A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Ref idx="minor">
          <a:srgbClr val="0061A8"/>
        </a:fontRef>
        <a:srgbClr val="0061A8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0884"/>
  </p:normalViewPr>
  <p:slideViewPr>
    <p:cSldViewPr snapToGrid="0">
      <p:cViewPr varScale="1">
        <p:scale>
          <a:sx n="72" d="100"/>
          <a:sy n="72" d="100"/>
        </p:scale>
        <p:origin x="1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2" name="Shape 26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3" name="Shape 26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3000">
        <a:latin typeface="Lucida Grande"/>
        <a:ea typeface="Lucida Grande"/>
        <a:cs typeface="Lucida Grande"/>
        <a:sym typeface="Lucida Grande"/>
      </a:defRPr>
    </a:lvl1pPr>
    <a:lvl2pPr indent="228600" defTabSz="457200" latinLnBrk="0">
      <a:defRPr sz="3000">
        <a:latin typeface="Lucida Grande"/>
        <a:ea typeface="Lucida Grande"/>
        <a:cs typeface="Lucida Grande"/>
        <a:sym typeface="Lucida Grande"/>
      </a:defRPr>
    </a:lvl2pPr>
    <a:lvl3pPr indent="457200" defTabSz="457200" latinLnBrk="0">
      <a:defRPr sz="3000">
        <a:latin typeface="Lucida Grande"/>
        <a:ea typeface="Lucida Grande"/>
        <a:cs typeface="Lucida Grande"/>
        <a:sym typeface="Lucida Grande"/>
      </a:defRPr>
    </a:lvl3pPr>
    <a:lvl4pPr indent="685800" defTabSz="457200" latinLnBrk="0">
      <a:defRPr sz="3000">
        <a:latin typeface="Lucida Grande"/>
        <a:ea typeface="Lucida Grande"/>
        <a:cs typeface="Lucida Grande"/>
        <a:sym typeface="Lucida Grande"/>
      </a:defRPr>
    </a:lvl4pPr>
    <a:lvl5pPr indent="914400" defTabSz="457200" latinLnBrk="0">
      <a:defRPr sz="3000">
        <a:latin typeface="Lucida Grande"/>
        <a:ea typeface="Lucida Grande"/>
        <a:cs typeface="Lucida Grande"/>
        <a:sym typeface="Lucida Grande"/>
      </a:defRPr>
    </a:lvl5pPr>
    <a:lvl6pPr indent="1143000" defTabSz="457200" latinLnBrk="0">
      <a:defRPr sz="3000">
        <a:latin typeface="Lucida Grande"/>
        <a:ea typeface="Lucida Grande"/>
        <a:cs typeface="Lucida Grande"/>
        <a:sym typeface="Lucida Grande"/>
      </a:defRPr>
    </a:lvl6pPr>
    <a:lvl7pPr indent="1371600" defTabSz="457200" latinLnBrk="0">
      <a:defRPr sz="3000">
        <a:latin typeface="Lucida Grande"/>
        <a:ea typeface="Lucida Grande"/>
        <a:cs typeface="Lucida Grande"/>
        <a:sym typeface="Lucida Grande"/>
      </a:defRPr>
    </a:lvl7pPr>
    <a:lvl8pPr indent="1600200" defTabSz="457200" latinLnBrk="0">
      <a:defRPr sz="3000">
        <a:latin typeface="Lucida Grande"/>
        <a:ea typeface="Lucida Grande"/>
        <a:cs typeface="Lucida Grande"/>
        <a:sym typeface="Lucida Grande"/>
      </a:defRPr>
    </a:lvl8pPr>
    <a:lvl9pPr indent="1828800" defTabSz="457200" latinLnBrk="0">
      <a:defRPr sz="3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" name="Shape 26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73" name="Shape 26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rPr dirty="0" err="1"/>
              <a:t>a_mu</a:t>
            </a:r>
            <a:r>
              <a:rPr dirty="0"/>
              <a:t> receives contributions from quantum electro dynamics, weak interactions and by the exchange  of virtual photons with quarks from hadronic contributions. </a:t>
            </a:r>
          </a:p>
          <a:p>
            <a:pPr>
              <a:defRPr sz="1600"/>
            </a:pPr>
            <a:endParaRPr dirty="0"/>
          </a:p>
          <a:p>
            <a:pPr>
              <a:defRPr sz="1600"/>
            </a:pPr>
            <a:r>
              <a:rPr dirty="0"/>
              <a:t>First QED diagram is the </a:t>
            </a:r>
            <a:r>
              <a:rPr dirty="0" err="1"/>
              <a:t>schvinger</a:t>
            </a:r>
            <a:r>
              <a:rPr dirty="0"/>
              <a:t> diagram which is the leading contribution and it’s known very well known. </a:t>
            </a:r>
          </a:p>
          <a:p>
            <a:pPr>
              <a:defRPr sz="1600"/>
            </a:pPr>
            <a:endParaRPr dirty="0"/>
          </a:p>
          <a:p>
            <a:pPr>
              <a:defRPr sz="1600"/>
            </a:pPr>
            <a:r>
              <a:rPr dirty="0"/>
              <a:t>Weak contributions are also calculated very precisely and you can see that their contribution is very very small comparing to the QED contribution. </a:t>
            </a:r>
          </a:p>
          <a:p>
            <a:pPr>
              <a:defRPr sz="1600"/>
            </a:pPr>
            <a:endParaRPr dirty="0"/>
          </a:p>
          <a:p>
            <a:pPr>
              <a:defRPr sz="1600"/>
            </a:pPr>
            <a:r>
              <a:rPr dirty="0"/>
              <a:t>Hadronic is classified into  Vacuum Polarization and light by light contributions. Vacuum polarization starts with square of fine-structure constant so it’s smaller than QED and EW. Muon emits a virtual photon which then creates a quark-antiquark pair which again immediately </a:t>
            </a:r>
            <a:r>
              <a:rPr dirty="0" err="1"/>
              <a:t>hadronizes</a:t>
            </a:r>
            <a:r>
              <a:rPr dirty="0"/>
              <a:t> into </a:t>
            </a:r>
            <a:r>
              <a:rPr dirty="0" err="1"/>
              <a:t>pions</a:t>
            </a:r>
            <a:r>
              <a:rPr dirty="0"/>
              <a:t>, </a:t>
            </a:r>
            <a:r>
              <a:rPr dirty="0" err="1"/>
              <a:t>Keons</a:t>
            </a:r>
            <a:r>
              <a:rPr dirty="0"/>
              <a:t>, </a:t>
            </a:r>
            <a:r>
              <a:rPr dirty="0" err="1"/>
              <a:t>etc</a:t>
            </a:r>
            <a:r>
              <a:rPr dirty="0"/>
              <a:t>… resulting in a very complicated structure inside (blue hadronic bubble).</a:t>
            </a:r>
          </a:p>
          <a:p>
            <a:pPr>
              <a:defRPr sz="1600"/>
            </a:pPr>
            <a:endParaRPr dirty="0"/>
          </a:p>
          <a:p>
            <a:pPr>
              <a:defRPr sz="1600"/>
            </a:pPr>
            <a:endParaRPr dirty="0"/>
          </a:p>
          <a:p>
            <a:pPr>
              <a:defRPr sz="16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65971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3" name="Shape 28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34" name="Shape 28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t>𝝎 ̃_𝒑^′ (𝑻_𝒓 ): proton Larmor precession frequency in water sample mapping the field and weighted by the muon distribution  </a:t>
            </a:r>
          </a:p>
          <a:p>
            <a:pPr>
              <a:defRPr sz="1200"/>
            </a:pPr>
            <a:endParaRPr/>
          </a:p>
          <a:p>
            <a:pPr>
              <a:defRPr sz="12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65243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5" name="Shape 305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56" name="Shape 30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“The finite acceptance of the detector system couples with the beam motion resulting from CBO to introduce additional time modulation into the rate of detected positrons”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3" name="Shape 27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64" name="Shape 27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. The probes are calibrated against a</a:t>
            </a:r>
          </a:p>
          <a:p>
            <a:r>
              <a:t>retractable water-based cylindrical probe</a:t>
            </a:r>
          </a:p>
        </p:txBody>
      </p:sp>
    </p:spTree>
    <p:extLst>
      <p:ext uri="{BB962C8B-B14F-4D97-AF65-F5344CB8AC3E}">
        <p14:creationId xmlns:p14="http://schemas.microsoft.com/office/powerpoint/2010/main" val="326626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Shape 309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00" name="Shape 310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In Run-1, the magnetic field transient due to vibrations caused by ESQ pulsing were only measured at a limited number of locations around the ring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9" name="Shape 310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10" name="Shape 311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1" name="Shape 269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2" name="Shape 269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Store polarized muons in a region of uniform magnetic field</a:t>
            </a:r>
          </a:p>
          <a:p>
            <a:r>
              <a:rPr dirty="0"/>
              <a:t>‣Muon's spin </a:t>
            </a:r>
            <a:r>
              <a:rPr dirty="0" err="1"/>
              <a:t>precesses</a:t>
            </a:r>
            <a:r>
              <a:rPr dirty="0"/>
              <a:t> ( ) and its momentum rotates ( )</a:t>
            </a:r>
          </a:p>
          <a:p>
            <a:r>
              <a:rPr dirty="0"/>
              <a:t>‣Difference frequency is proportional to magnetic anomaly ( )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4" name="Shape 271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15" name="Shape 271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r>
              <a:t>12 Yokes:Open on the inside, allows the decay positrons to reach to the detectors.</a:t>
            </a:r>
          </a:p>
          <a:p>
            <a:pPr>
              <a:defRPr sz="1200"/>
            </a:pPr>
            <a:r>
              <a:t>72 poles:Low-carbon steel to minimize the impurity</a:t>
            </a:r>
          </a:p>
          <a:p>
            <a:pPr>
              <a:defRPr sz="1200"/>
            </a:pPr>
            <a:r>
              <a:t>144 Edge shims: Minimize the local sextupole field by changing edge shim thickness</a:t>
            </a:r>
          </a:p>
          <a:p>
            <a:pPr>
              <a:defRPr sz="1200"/>
            </a:pPr>
            <a:r>
              <a:t>864 Steel wedges: Angle adjustment (compensate quadrupole component), radial adjustment (shim local dipole field).</a:t>
            </a:r>
          </a:p>
          <a:p>
            <a:pPr>
              <a:defRPr sz="1200"/>
            </a:pPr>
            <a:r>
              <a:t>Surface correction coil: Reduces non-uniformities on higher moment of field.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" name="Shape 280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06" name="Shape 28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2" name="Shape 28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3" name="Shape 28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600"/>
            </a:pPr>
            <a:r>
              <a:t>𝝎 ̃_𝒑^′ (𝑻_𝒓 ): proton Larmor precession frequency in water sample mapping the field and weighted by the muon distribution  </a:t>
            </a:r>
          </a:p>
          <a:p>
            <a:pPr>
              <a:defRPr sz="1200"/>
            </a:pPr>
            <a:endParaRPr/>
          </a:p>
          <a:p>
            <a:pPr>
              <a:defRPr sz="1200"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1" name="Shape 288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82" name="Shape 288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200"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7" name="Shape 294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48" name="Shape 29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000"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9" name="Shape 30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40" name="Shape 30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600"/>
            </a:pP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6" name="Shape 29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27" name="Shape 29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500"/>
            </a:pPr>
            <a:endParaRPr dirty="0"/>
          </a:p>
          <a:p>
            <a:pPr>
              <a:defRPr sz="15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388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ra Barlas-Yucel…"/>
          <p:cNvSpPr txBox="1">
            <a:spLocks noGrp="1"/>
          </p:cNvSpPr>
          <p:nvPr>
            <p:ph type="body" sz="quarter" idx="21"/>
          </p:nvPr>
        </p:nvSpPr>
        <p:spPr>
          <a:xfrm>
            <a:off x="408261" y="6925109"/>
            <a:ext cx="10115648" cy="1614030"/>
          </a:xfrm>
          <a:prstGeom prst="rect">
            <a:avLst/>
          </a:prstGeom>
        </p:spPr>
        <p:txBody>
          <a:bodyPr lIns="0" tIns="0" rIns="0" bIns="0"/>
          <a:lstStyle/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Esra Barlas-Yucel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Meeting Title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Day Month Year</a:t>
            </a:r>
          </a:p>
        </p:txBody>
      </p:sp>
      <p:sp>
        <p:nvSpPr>
          <p:cNvPr id="14" name="Presentation title [32pt bold – Use the font Helvetica or Arial in this template]"/>
          <p:cNvSpPr txBox="1">
            <a:spLocks noGrp="1"/>
          </p:cNvSpPr>
          <p:nvPr>
            <p:ph type="body" sz="quarter" idx="22"/>
          </p:nvPr>
        </p:nvSpPr>
        <p:spPr>
          <a:xfrm>
            <a:off x="420961" y="5540252"/>
            <a:ext cx="11713744" cy="1280857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spcBef>
                <a:spcPts val="0"/>
              </a:spcBef>
              <a:buSzTx/>
              <a:buFontTx/>
              <a:buNone/>
              <a:defRPr sz="3200" b="1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Presentation title [32pt bold – Use the font Helvetica or Arial in this template]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0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0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0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1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1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1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2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2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3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3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4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4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4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5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5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6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6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6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7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7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7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8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8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8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19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19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9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0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0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0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8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4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1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1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2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2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2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3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3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4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4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5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5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5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6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6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7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72" name="Table 1"/>
          <p:cNvGraphicFramePr/>
          <p:nvPr/>
        </p:nvGraphicFramePr>
        <p:xfrm>
          <a:off x="2410883" y="9151704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7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8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8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8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29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29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9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0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0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0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1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1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1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8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62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2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2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2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3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3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3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4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4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5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5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6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6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6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7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7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8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8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8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39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39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39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0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0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0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1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1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1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2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2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2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3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37" name="Table 1"/>
          <p:cNvGraphicFramePr/>
          <p:nvPr/>
        </p:nvGraphicFramePr>
        <p:xfrm>
          <a:off x="2410883" y="9151704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4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4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4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5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5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6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6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7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7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7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8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8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49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49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9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0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0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0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1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1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1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2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2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2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3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3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3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4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4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4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5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5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5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6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6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7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7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8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8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58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59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9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0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0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0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1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1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1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2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2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2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3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3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3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4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4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4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5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5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5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6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6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6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7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7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8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8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69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69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69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0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0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1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1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1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2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2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2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3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3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3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4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4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5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5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5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6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6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6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7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7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7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8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78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9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79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0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0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0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1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1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2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2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2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3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33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3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4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4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4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5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5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5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6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66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6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8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8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8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89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89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0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0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10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1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1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21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2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3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32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3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4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43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4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5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5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5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6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65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6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7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76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7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8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87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8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99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998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9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0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09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1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1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2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2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2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3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3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4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4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4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5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53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5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6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64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6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7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7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7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8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8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8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09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097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9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0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08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0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2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30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3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3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4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4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5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5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5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6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6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6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7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7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7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8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8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8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19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19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9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0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0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0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1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18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1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2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29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3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3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4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4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4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5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5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6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6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6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7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7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7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8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84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8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29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29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9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0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0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0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1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1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1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2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2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2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3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3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4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4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5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5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5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6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6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8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8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8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39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394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39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0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0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0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1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1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1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3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3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3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4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4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5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5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6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6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6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7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7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8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8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8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49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493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49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1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15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1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2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2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2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3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37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3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4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48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5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59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6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6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70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7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7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8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8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6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59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592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9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60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603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0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61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614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1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62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625" name="Table 1"/>
          <p:cNvGraphicFramePr/>
          <p:nvPr/>
        </p:nvGraphicFramePr>
        <p:xfrm>
          <a:off x="886883" y="9262957"/>
          <a:ext cx="9662727" cy="444330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62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7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7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8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8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29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29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0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0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1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1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2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2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2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ouble-click to edit"/>
          <p:cNvSpPr txBox="1">
            <a:spLocks noGrp="1"/>
          </p:cNvSpPr>
          <p:nvPr>
            <p:ph type="body" sz="quarter" idx="21"/>
          </p:nvPr>
        </p:nvSpPr>
        <p:spPr>
          <a:xfrm>
            <a:off x="291930" y="7188764"/>
            <a:ext cx="5982210" cy="14290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SzTx/>
              <a:buFontTx/>
              <a:buNone/>
              <a:defRPr sz="1800" b="1">
                <a:solidFill>
                  <a:srgbClr val="0061A8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Double-click to edit</a:t>
            </a:r>
          </a:p>
        </p:txBody>
      </p:sp>
      <p:sp>
        <p:nvSpPr>
          <p:cNvPr id="34" name="Double-click to edit"/>
          <p:cNvSpPr txBox="1">
            <a:spLocks noGrp="1"/>
          </p:cNvSpPr>
          <p:nvPr>
            <p:ph type="body" sz="quarter" idx="22"/>
          </p:nvPr>
        </p:nvSpPr>
        <p:spPr>
          <a:xfrm>
            <a:off x="6691362" y="7188764"/>
            <a:ext cx="5982209" cy="142900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SzTx/>
              <a:buFontTx/>
              <a:buNone/>
              <a:defRPr sz="1800" b="1">
                <a:solidFill>
                  <a:srgbClr val="0061A8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Double-click to edit</a:t>
            </a:r>
          </a:p>
        </p:txBody>
      </p:sp>
      <p:sp>
        <p:nvSpPr>
          <p:cNvPr id="35" name="Body Level One…"/>
          <p:cNvSpPr txBox="1">
            <a:spLocks noGrp="1"/>
          </p:cNvSpPr>
          <p:nvPr>
            <p:ph type="body" sz="half" idx="23"/>
          </p:nvPr>
        </p:nvSpPr>
        <p:spPr>
          <a:xfrm>
            <a:off x="6686007" y="1428608"/>
            <a:ext cx="5992919" cy="515885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buClrTx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3545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3875" y="1428608"/>
            <a:ext cx="5992919" cy="5158854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aphicFrame>
        <p:nvGraphicFramePr>
          <p:cNvPr id="39" name="Table 1"/>
          <p:cNvGraphicFramePr/>
          <p:nvPr/>
        </p:nvGraphicFramePr>
        <p:xfrm>
          <a:off x="886883" y="9260416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0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880" y="8882378"/>
            <a:ext cx="12417553" cy="3081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3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3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3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4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4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5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5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6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6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6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7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7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8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8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39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39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9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0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0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1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1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1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2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2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2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3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3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3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/ Ca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Double-click to edit"/>
          <p:cNvSpPr txBox="1">
            <a:spLocks noGrp="1"/>
          </p:cNvSpPr>
          <p:nvPr>
            <p:ph type="body" sz="half" idx="21"/>
          </p:nvPr>
        </p:nvSpPr>
        <p:spPr>
          <a:xfrm>
            <a:off x="280810" y="1429725"/>
            <a:ext cx="4132850" cy="71669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SzTx/>
              <a:buFontTx/>
              <a:buNone/>
              <a:defRPr sz="1800" b="1">
                <a:solidFill>
                  <a:srgbClr val="0061A8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Double-click to edit</a:t>
            </a:r>
          </a:p>
        </p:txBody>
      </p:sp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3545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idx="1"/>
          </p:nvPr>
        </p:nvSpPr>
        <p:spPr>
          <a:xfrm>
            <a:off x="4804550" y="1429725"/>
            <a:ext cx="7880910" cy="7165646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5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75" y="8885547"/>
            <a:ext cx="12447649" cy="28990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52" name="Table 1"/>
          <p:cNvGraphicFramePr/>
          <p:nvPr/>
        </p:nvGraphicFramePr>
        <p:xfrm>
          <a:off x="886883" y="9260416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4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4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4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5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5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6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6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7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7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7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8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8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49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49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9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0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0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0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1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1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1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2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2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2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3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3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3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4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4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4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/Ca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Object Placeholder"/>
          <p:cNvSpPr txBox="1">
            <a:spLocks noGrp="1"/>
          </p:cNvSpPr>
          <p:nvPr>
            <p:ph idx="3"/>
          </p:nvPr>
        </p:nvSpPr>
        <p:spPr>
          <a:xfrm>
            <a:off x="283407" y="1426481"/>
            <a:ext cx="12361785" cy="5597629"/>
          </a:xfrm>
          <a:prstGeom prst="rect">
            <a:avLst/>
          </a:prstGeom>
        </p:spPr>
        <p:txBody>
          <a:bodyPr lIns="0" tIns="0" rIns="0" bIns="0"/>
          <a:lstStyle/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800">
                <a:solidFill>
                  <a:srgbClr val="636363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60" name="Double-click to edit"/>
          <p:cNvSpPr txBox="1">
            <a:spLocks noGrp="1"/>
          </p:cNvSpPr>
          <p:nvPr>
            <p:ph type="body" sz="quarter" idx="21"/>
          </p:nvPr>
        </p:nvSpPr>
        <p:spPr>
          <a:xfrm>
            <a:off x="287019" y="7188764"/>
            <a:ext cx="12354562" cy="143052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20000"/>
              </a:lnSpc>
              <a:buSzTx/>
              <a:buFontTx/>
              <a:buNone/>
              <a:defRPr sz="1800" b="1">
                <a:solidFill>
                  <a:srgbClr val="0061A8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Double-click to edit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75" y="8885547"/>
            <a:ext cx="12447649" cy="28990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63" name="Table 1"/>
          <p:cNvGraphicFramePr/>
          <p:nvPr/>
        </p:nvGraphicFramePr>
        <p:xfrm>
          <a:off x="886883" y="9260416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3545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5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5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6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6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7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7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8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8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58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59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0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0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0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1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1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2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2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2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3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3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4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4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4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5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5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5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Table 1"/>
          <p:cNvGraphicFramePr/>
          <p:nvPr/>
        </p:nvGraphicFramePr>
        <p:xfrm>
          <a:off x="9464604" y="9256889"/>
          <a:ext cx="1300481" cy="361245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1244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75" y="8885547"/>
            <a:ext cx="12447649" cy="28990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74" name="Table 1-1"/>
          <p:cNvGraphicFramePr/>
          <p:nvPr/>
        </p:nvGraphicFramePr>
        <p:xfrm>
          <a:off x="886883" y="9257876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5" name="Object Placeholder"/>
          <p:cNvSpPr txBox="1">
            <a:spLocks noGrp="1"/>
          </p:cNvSpPr>
          <p:nvPr>
            <p:ph idx="3"/>
          </p:nvPr>
        </p:nvSpPr>
        <p:spPr>
          <a:xfrm>
            <a:off x="283412" y="684851"/>
            <a:ext cx="12412576" cy="7804394"/>
          </a:xfrm>
          <a:prstGeom prst="rect">
            <a:avLst/>
          </a:prstGeom>
        </p:spPr>
        <p:txBody>
          <a:bodyPr lIns="0" tIns="0" rIns="0" bIns="0"/>
          <a:lstStyle/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800">
                <a:solidFill>
                  <a:srgbClr val="636363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6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6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6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7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7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7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8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68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9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69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0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0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0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1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2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2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3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3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3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4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4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4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5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5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5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6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6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6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 Slide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" name="Table 1"/>
          <p:cNvGraphicFramePr/>
          <p:nvPr/>
        </p:nvGraphicFramePr>
        <p:xfrm>
          <a:off x="9464604" y="9256889"/>
          <a:ext cx="1300481" cy="361245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1300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1244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575" y="8885547"/>
            <a:ext cx="12447649" cy="28990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85" name="Table 1-1"/>
          <p:cNvGraphicFramePr/>
          <p:nvPr/>
        </p:nvGraphicFramePr>
        <p:xfrm>
          <a:off x="886883" y="9257876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3545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7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7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7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8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8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8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79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79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0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0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10" name="Table 1"/>
          <p:cNvGraphicFramePr/>
          <p:nvPr/>
        </p:nvGraphicFramePr>
        <p:xfrm>
          <a:off x="2410883" y="9151704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1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1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21" name="Table 1"/>
          <p:cNvGraphicFramePr/>
          <p:nvPr/>
        </p:nvGraphicFramePr>
        <p:xfrm>
          <a:off x="2410883" y="9151704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2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3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3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3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4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4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4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5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5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5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6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6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6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7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7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7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8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8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8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89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89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9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0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0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1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1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2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2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2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3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3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4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4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4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5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53" name="Table 1"/>
          <p:cNvGraphicFramePr/>
          <p:nvPr/>
        </p:nvGraphicFramePr>
        <p:xfrm>
          <a:off x="2410883" y="9151704"/>
          <a:ext cx="9662729" cy="444332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5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6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6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6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7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7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7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8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8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8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12128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49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06/10/2020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800" b="0" i="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140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rPr>
                        <a:t>Esra Barlas-Yucel I FPCP 2020</a:t>
                      </a:r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4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995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997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98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5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06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08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09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17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19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20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28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30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31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39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41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42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50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52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53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0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61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63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64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72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74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75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2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83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85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86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3" name="Title Text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19303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2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lvl1pPr>
          </a:lstStyle>
          <a:p>
            <a:r>
              <a:t>Title Text</a:t>
            </a:r>
          </a:p>
        </p:txBody>
      </p:sp>
      <p:sp>
        <p:nvSpPr>
          <p:cNvPr id="1094" name="Body Level One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7152642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buClr>
                <a:srgbClr val="50505F"/>
              </a:buClr>
              <a:buChar char="•"/>
              <a:defRPr sz="2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1pPr>
            <a:lvl2pPr marL="477981" indent="-249381"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2pPr>
            <a:lvl3pPr marL="683513" indent="-226313"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3pPr>
            <a:lvl4pPr marL="939800" indent="-254000"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4pPr>
            <a:lvl5pPr marL="1143000" indent="-228600">
              <a:buClr>
                <a:srgbClr val="50505F"/>
              </a:buClr>
              <a:buChar char="•"/>
              <a:defRPr sz="18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87019" y="9265920"/>
            <a:ext cx="636695" cy="215901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61A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graphicFrame>
        <p:nvGraphicFramePr>
          <p:cNvPr id="1096" name="Table 1"/>
          <p:cNvGraphicFramePr/>
          <p:nvPr/>
        </p:nvGraphicFramePr>
        <p:xfrm>
          <a:off x="886883" y="9262957"/>
          <a:ext cx="9662729" cy="444331"/>
        </p:xfrm>
        <a:graphic>
          <a:graphicData uri="http://schemas.openxmlformats.org/drawingml/2006/table">
            <a:tbl>
              <a:tblPr>
                <a:tableStyleId>{8F44A2F1-9E1F-4B54-A3A2-5F16C0AD49E2}</a:tableStyleId>
              </a:tblPr>
              <a:tblGrid>
                <a:gridCol w="8699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2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4330"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  <a:defRPr sz="1400" b="0" i="0">
                          <a:solidFill>
                            <a:schemeClr val="accent1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</a:defRPr>
                      </a:pPr>
                      <a:endParaRPr/>
                    </a:p>
                  </a:txBody>
                  <a:tcPr marL="0" marR="0" marT="0" marB="0" horzOverflow="overflow"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97" name="Rectangle"/>
          <p:cNvSpPr/>
          <p:nvPr/>
        </p:nvSpPr>
        <p:spPr>
          <a:xfrm>
            <a:off x="312880" y="9061149"/>
            <a:ext cx="12379040" cy="80765"/>
          </a:xfrm>
          <a:prstGeom prst="rect">
            <a:avLst/>
          </a:prstGeom>
          <a:solidFill>
            <a:srgbClr val="2960A3"/>
          </a:solidFill>
          <a:ln w="25400">
            <a:solidFill>
              <a:srgbClr val="2960A3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B3DCEC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" Type="http://schemas.openxmlformats.org/officeDocument/2006/relationships/slideLayout" Target="../slideLayouts/slideLayout23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5" Type="http://schemas.openxmlformats.org/officeDocument/2006/relationships/slideLayout" Target="../slideLayouts/slideLayout65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51" Type="http://schemas.openxmlformats.org/officeDocument/2006/relationships/slideLayout" Target="../slideLayouts/slideLayout151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7" Type="http://schemas.openxmlformats.org/officeDocument/2006/relationships/slideLayout" Target="../slideLayouts/slideLayout207.xml"/><Relationship Id="rId228" Type="http://schemas.openxmlformats.org/officeDocument/2006/relationships/slideLayout" Target="../slideLayouts/slideLayout228.xml"/><Relationship Id="rId13" Type="http://schemas.openxmlformats.org/officeDocument/2006/relationships/slideLayout" Target="../slideLayouts/slideLayout13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20" Type="http://schemas.openxmlformats.org/officeDocument/2006/relationships/slideLayout" Target="../slideLayouts/slideLayout120.xml"/><Relationship Id="rId141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7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8" Type="http://schemas.openxmlformats.org/officeDocument/2006/relationships/slideLayout" Target="../slideLayouts/slideLayout218.xml"/><Relationship Id="rId24" Type="http://schemas.openxmlformats.org/officeDocument/2006/relationships/slideLayout" Target="../slideLayouts/slideLayout24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31" Type="http://schemas.openxmlformats.org/officeDocument/2006/relationships/slideLayout" Target="../slideLayouts/slideLayout131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4" Type="http://schemas.openxmlformats.org/officeDocument/2006/relationships/slideLayout" Target="../slideLayouts/slideLayout14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8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219" Type="http://schemas.openxmlformats.org/officeDocument/2006/relationships/slideLayout" Target="../slideLayouts/slideLayout219.xml"/><Relationship Id="rId230" Type="http://schemas.openxmlformats.org/officeDocument/2006/relationships/slideLayout" Target="../slideLayouts/slideLayout230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image" Target="../media/image2.png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60" Type="http://schemas.openxmlformats.org/officeDocument/2006/relationships/slideLayout" Target="../slideLayouts/slideLayout60.xml"/><Relationship Id="rId81" Type="http://schemas.openxmlformats.org/officeDocument/2006/relationships/slideLayout" Target="../slideLayouts/slideLayout81.xml"/><Relationship Id="rId135" Type="http://schemas.openxmlformats.org/officeDocument/2006/relationships/slideLayout" Target="../slideLayouts/slideLayout135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202" Type="http://schemas.openxmlformats.org/officeDocument/2006/relationships/slideLayout" Target="../slideLayouts/slideLayout202.xml"/><Relationship Id="rId223" Type="http://schemas.openxmlformats.org/officeDocument/2006/relationships/slideLayout" Target="../slideLayouts/slideLayout22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50" Type="http://schemas.openxmlformats.org/officeDocument/2006/relationships/slideLayout" Target="../slideLayouts/slideLayout50.xml"/><Relationship Id="rId104" Type="http://schemas.openxmlformats.org/officeDocument/2006/relationships/slideLayout" Target="../slideLayouts/slideLayout104.xml"/><Relationship Id="rId125" Type="http://schemas.openxmlformats.org/officeDocument/2006/relationships/slideLayout" Target="../slideLayouts/slideLayout125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13" Type="http://schemas.openxmlformats.org/officeDocument/2006/relationships/slideLayout" Target="../slideLayouts/slideLayout213.xml"/><Relationship Id="rId234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40" Type="http://schemas.openxmlformats.org/officeDocument/2006/relationships/slideLayout" Target="../slideLayouts/slideLayout40.xml"/><Relationship Id="rId115" Type="http://schemas.openxmlformats.org/officeDocument/2006/relationships/slideLayout" Target="../slideLayouts/slideLayout115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30" Type="http://schemas.openxmlformats.org/officeDocument/2006/relationships/slideLayout" Target="../slideLayouts/slideLayout3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189" Type="http://schemas.openxmlformats.org/officeDocument/2006/relationships/slideLayout" Target="../slideLayouts/slideLayout18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5" Type="http://schemas.openxmlformats.org/officeDocument/2006/relationships/image" Target="../media/image1.jpeg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4-0218-16D.lr.jpg" descr="14-0218-16D.lr.jpg"/>
          <p:cNvPicPr>
            <a:picLocks noChangeAspect="1"/>
          </p:cNvPicPr>
          <p:nvPr/>
        </p:nvPicPr>
        <p:blipFill>
          <a:blip r:embed="rId235"/>
          <a:srcRect t="19839" b="26627"/>
          <a:stretch>
            <a:fillRect/>
          </a:stretch>
        </p:blipFill>
        <p:spPr>
          <a:xfrm>
            <a:off x="-43663" y="674322"/>
            <a:ext cx="13079161" cy="466775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" descr="Image"/>
          <p:cNvPicPr>
            <a:picLocks noChangeAspect="1"/>
          </p:cNvPicPr>
          <p:nvPr/>
        </p:nvPicPr>
        <p:blipFill>
          <a:blip r:embed="rId236"/>
          <a:stretch>
            <a:fillRect/>
          </a:stretch>
        </p:blipFill>
        <p:spPr>
          <a:xfrm>
            <a:off x="-37180" y="-11566"/>
            <a:ext cx="13079160" cy="128085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650239" y="130950"/>
            <a:ext cx="11704322" cy="2144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 anchor="ctr"/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650239" y="2275839"/>
            <a:ext cx="11704322" cy="7477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5023" tIns="65023" rIns="65023" bIns="65023"/>
          <a:lstStyle>
            <a:lvl2pPr>
              <a:buChar char="–"/>
            </a:lvl2pPr>
            <a:lvl3pPr marL="704088" indent="-246888">
              <a:buClr>
                <a:srgbClr val="50505F"/>
              </a:buClr>
              <a:buChar char="•"/>
            </a:lvl3pPr>
            <a:lvl4pPr>
              <a:buChar char="–"/>
            </a:lvl4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320107" y="9040141"/>
            <a:ext cx="3034454" cy="1778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spAutoFit/>
          </a:bodyPr>
          <a:lstStyle>
            <a:lvl1pPr>
              <a:defRPr sz="1200">
                <a:solidFill>
                  <a:srgbClr val="003087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  <p:sldLayoutId id="2147483721" r:id="rId73"/>
    <p:sldLayoutId id="2147483722" r:id="rId74"/>
    <p:sldLayoutId id="2147483723" r:id="rId75"/>
    <p:sldLayoutId id="2147483724" r:id="rId76"/>
    <p:sldLayoutId id="2147483725" r:id="rId77"/>
    <p:sldLayoutId id="2147483726" r:id="rId78"/>
    <p:sldLayoutId id="2147483727" r:id="rId79"/>
    <p:sldLayoutId id="2147483728" r:id="rId80"/>
    <p:sldLayoutId id="2147483729" r:id="rId81"/>
    <p:sldLayoutId id="2147483730" r:id="rId82"/>
    <p:sldLayoutId id="2147483731" r:id="rId83"/>
    <p:sldLayoutId id="2147483732" r:id="rId84"/>
    <p:sldLayoutId id="2147483733" r:id="rId85"/>
    <p:sldLayoutId id="2147483734" r:id="rId86"/>
    <p:sldLayoutId id="2147483735" r:id="rId87"/>
    <p:sldLayoutId id="2147483736" r:id="rId88"/>
    <p:sldLayoutId id="2147483737" r:id="rId89"/>
    <p:sldLayoutId id="2147483738" r:id="rId90"/>
    <p:sldLayoutId id="2147483739" r:id="rId91"/>
    <p:sldLayoutId id="2147483740" r:id="rId92"/>
    <p:sldLayoutId id="2147483741" r:id="rId93"/>
    <p:sldLayoutId id="2147483742" r:id="rId94"/>
    <p:sldLayoutId id="2147483743" r:id="rId95"/>
    <p:sldLayoutId id="2147483744" r:id="rId96"/>
    <p:sldLayoutId id="2147483745" r:id="rId97"/>
    <p:sldLayoutId id="2147483746" r:id="rId98"/>
    <p:sldLayoutId id="2147483747" r:id="rId99"/>
    <p:sldLayoutId id="2147483748" r:id="rId100"/>
    <p:sldLayoutId id="2147483749" r:id="rId101"/>
    <p:sldLayoutId id="2147483750" r:id="rId102"/>
    <p:sldLayoutId id="2147483751" r:id="rId103"/>
    <p:sldLayoutId id="2147483752" r:id="rId104"/>
    <p:sldLayoutId id="2147483753" r:id="rId105"/>
    <p:sldLayoutId id="2147483754" r:id="rId106"/>
    <p:sldLayoutId id="2147483755" r:id="rId107"/>
    <p:sldLayoutId id="2147483756" r:id="rId108"/>
    <p:sldLayoutId id="2147483757" r:id="rId109"/>
    <p:sldLayoutId id="2147483758" r:id="rId110"/>
    <p:sldLayoutId id="2147483759" r:id="rId111"/>
    <p:sldLayoutId id="2147483760" r:id="rId112"/>
    <p:sldLayoutId id="2147483761" r:id="rId113"/>
    <p:sldLayoutId id="2147483762" r:id="rId114"/>
    <p:sldLayoutId id="2147483763" r:id="rId115"/>
    <p:sldLayoutId id="2147483764" r:id="rId116"/>
    <p:sldLayoutId id="2147483765" r:id="rId117"/>
    <p:sldLayoutId id="2147483766" r:id="rId118"/>
    <p:sldLayoutId id="2147483767" r:id="rId119"/>
    <p:sldLayoutId id="2147483768" r:id="rId120"/>
    <p:sldLayoutId id="2147483769" r:id="rId121"/>
    <p:sldLayoutId id="2147483770" r:id="rId122"/>
    <p:sldLayoutId id="2147483771" r:id="rId123"/>
    <p:sldLayoutId id="2147483772" r:id="rId124"/>
    <p:sldLayoutId id="2147483773" r:id="rId125"/>
    <p:sldLayoutId id="2147483774" r:id="rId126"/>
    <p:sldLayoutId id="2147483775" r:id="rId127"/>
    <p:sldLayoutId id="2147483776" r:id="rId128"/>
    <p:sldLayoutId id="2147483777" r:id="rId129"/>
    <p:sldLayoutId id="2147483778" r:id="rId130"/>
    <p:sldLayoutId id="2147483779" r:id="rId131"/>
    <p:sldLayoutId id="2147483780" r:id="rId132"/>
    <p:sldLayoutId id="2147483781" r:id="rId133"/>
    <p:sldLayoutId id="2147483782" r:id="rId134"/>
    <p:sldLayoutId id="2147483783" r:id="rId135"/>
    <p:sldLayoutId id="2147483784" r:id="rId136"/>
    <p:sldLayoutId id="2147483785" r:id="rId137"/>
    <p:sldLayoutId id="2147483786" r:id="rId138"/>
    <p:sldLayoutId id="2147483787" r:id="rId139"/>
    <p:sldLayoutId id="2147483788" r:id="rId140"/>
    <p:sldLayoutId id="2147483789" r:id="rId141"/>
    <p:sldLayoutId id="2147483790" r:id="rId142"/>
    <p:sldLayoutId id="2147483791" r:id="rId143"/>
    <p:sldLayoutId id="2147483792" r:id="rId144"/>
    <p:sldLayoutId id="2147483793" r:id="rId145"/>
    <p:sldLayoutId id="2147483794" r:id="rId146"/>
    <p:sldLayoutId id="2147483795" r:id="rId147"/>
    <p:sldLayoutId id="2147483796" r:id="rId148"/>
    <p:sldLayoutId id="2147483797" r:id="rId149"/>
    <p:sldLayoutId id="2147483798" r:id="rId150"/>
    <p:sldLayoutId id="2147483799" r:id="rId151"/>
    <p:sldLayoutId id="2147483800" r:id="rId152"/>
    <p:sldLayoutId id="2147483801" r:id="rId153"/>
    <p:sldLayoutId id="2147483802" r:id="rId154"/>
    <p:sldLayoutId id="2147483803" r:id="rId155"/>
    <p:sldLayoutId id="2147483804" r:id="rId156"/>
    <p:sldLayoutId id="2147483805" r:id="rId157"/>
    <p:sldLayoutId id="2147483806" r:id="rId158"/>
    <p:sldLayoutId id="2147483807" r:id="rId159"/>
    <p:sldLayoutId id="2147483808" r:id="rId160"/>
    <p:sldLayoutId id="2147483809" r:id="rId161"/>
    <p:sldLayoutId id="2147483810" r:id="rId162"/>
    <p:sldLayoutId id="2147483811" r:id="rId163"/>
    <p:sldLayoutId id="2147483812" r:id="rId164"/>
    <p:sldLayoutId id="2147483813" r:id="rId165"/>
    <p:sldLayoutId id="2147483814" r:id="rId166"/>
    <p:sldLayoutId id="2147483815" r:id="rId167"/>
    <p:sldLayoutId id="2147483816" r:id="rId168"/>
    <p:sldLayoutId id="2147483817" r:id="rId169"/>
    <p:sldLayoutId id="2147483819" r:id="rId170"/>
    <p:sldLayoutId id="2147483820" r:id="rId171"/>
    <p:sldLayoutId id="2147483821" r:id="rId172"/>
    <p:sldLayoutId id="2147483822" r:id="rId173"/>
    <p:sldLayoutId id="2147483823" r:id="rId174"/>
    <p:sldLayoutId id="2147483824" r:id="rId175"/>
    <p:sldLayoutId id="2147483825" r:id="rId176"/>
    <p:sldLayoutId id="2147483826" r:id="rId177"/>
    <p:sldLayoutId id="2147483827" r:id="rId178"/>
    <p:sldLayoutId id="2147483828" r:id="rId179"/>
    <p:sldLayoutId id="2147483829" r:id="rId180"/>
    <p:sldLayoutId id="2147483830" r:id="rId181"/>
    <p:sldLayoutId id="2147483831" r:id="rId182"/>
    <p:sldLayoutId id="2147483832" r:id="rId183"/>
    <p:sldLayoutId id="2147483833" r:id="rId184"/>
    <p:sldLayoutId id="2147483834" r:id="rId185"/>
    <p:sldLayoutId id="2147483835" r:id="rId186"/>
    <p:sldLayoutId id="2147483836" r:id="rId187"/>
    <p:sldLayoutId id="2147483837" r:id="rId188"/>
    <p:sldLayoutId id="2147483838" r:id="rId189"/>
    <p:sldLayoutId id="2147483839" r:id="rId190"/>
    <p:sldLayoutId id="2147483841" r:id="rId191"/>
    <p:sldLayoutId id="2147483842" r:id="rId192"/>
    <p:sldLayoutId id="2147483843" r:id="rId193"/>
    <p:sldLayoutId id="2147483844" r:id="rId194"/>
    <p:sldLayoutId id="2147483845" r:id="rId195"/>
    <p:sldLayoutId id="2147483846" r:id="rId196"/>
    <p:sldLayoutId id="2147483847" r:id="rId197"/>
    <p:sldLayoutId id="2147483848" r:id="rId198"/>
    <p:sldLayoutId id="2147483849" r:id="rId199"/>
    <p:sldLayoutId id="2147483850" r:id="rId200"/>
    <p:sldLayoutId id="2147483851" r:id="rId201"/>
    <p:sldLayoutId id="2147483852" r:id="rId202"/>
    <p:sldLayoutId id="2147483853" r:id="rId203"/>
    <p:sldLayoutId id="2147483854" r:id="rId204"/>
    <p:sldLayoutId id="2147483855" r:id="rId205"/>
    <p:sldLayoutId id="2147483856" r:id="rId206"/>
    <p:sldLayoutId id="2147483857" r:id="rId207"/>
    <p:sldLayoutId id="2147483858" r:id="rId208"/>
    <p:sldLayoutId id="2147483859" r:id="rId209"/>
    <p:sldLayoutId id="2147483860" r:id="rId210"/>
    <p:sldLayoutId id="2147483861" r:id="rId211"/>
    <p:sldLayoutId id="2147483862" r:id="rId212"/>
    <p:sldLayoutId id="2147483864" r:id="rId213"/>
    <p:sldLayoutId id="2147483865" r:id="rId214"/>
    <p:sldLayoutId id="2147483866" r:id="rId215"/>
    <p:sldLayoutId id="2147483867" r:id="rId216"/>
    <p:sldLayoutId id="2147483869" r:id="rId217"/>
    <p:sldLayoutId id="2147483870" r:id="rId218"/>
    <p:sldLayoutId id="2147483871" r:id="rId219"/>
    <p:sldLayoutId id="2147483872" r:id="rId220"/>
    <p:sldLayoutId id="2147483873" r:id="rId221"/>
    <p:sldLayoutId id="2147483874" r:id="rId222"/>
    <p:sldLayoutId id="2147483876" r:id="rId223"/>
    <p:sldLayoutId id="2147483877" r:id="rId224"/>
    <p:sldLayoutId id="2147483878" r:id="rId225"/>
    <p:sldLayoutId id="2147483879" r:id="rId226"/>
    <p:sldLayoutId id="2147483880" r:id="rId227"/>
    <p:sldLayoutId id="2147483881" r:id="rId228"/>
    <p:sldLayoutId id="2147483882" r:id="rId229"/>
    <p:sldLayoutId id="2147483883" r:id="rId230"/>
    <p:sldLayoutId id="2147483884" r:id="rId231"/>
    <p:sldLayoutId id="2147483885" r:id="rId232"/>
    <p:sldLayoutId id="2147483886" r:id="rId233"/>
  </p:sldLayoutIdLst>
  <p:transition spd="med"/>
  <p:txStyles>
    <p:titleStyle>
      <a:lvl1pPr marL="0" marR="0" indent="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2286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4572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6858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9144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11430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13716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16002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1828800" algn="l" defTabSz="457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>
          <a:solidFill>
            <a:srgbClr val="074184"/>
          </a:solidFill>
          <a:uFillTx/>
          <a:latin typeface="+mn-lt"/>
          <a:ea typeface="+mn-ea"/>
          <a:cs typeface="+mn-cs"/>
          <a:sym typeface="Helvetica"/>
        </a:defRPr>
      </a:lvl9pPr>
    </p:titleStyle>
    <p:bodyStyle>
      <a:lvl1pPr marL="457200" marR="0" indent="-4572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1pPr>
      <a:lvl2pPr marL="885825" marR="0" indent="-428625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2pPr>
      <a:lvl3pPr marL="1306285" marR="0" indent="-391885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3pPr>
      <a:lvl4pPr marL="1828800" marR="0" indent="-4572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4pPr>
      <a:lvl5pPr marL="2133600" marR="0" indent="-3048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5pPr>
      <a:lvl6pPr marL="2590800" marR="0" indent="-3048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6pPr>
      <a:lvl7pPr marL="3048000" marR="0" indent="-3048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7pPr>
      <a:lvl8pPr marL="3505200" marR="0" indent="-3048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8pPr>
      <a:lvl9pPr marL="3962400" marR="0" indent="-304800" algn="l" defTabSz="457200" latinLnBrk="0">
        <a:lnSpc>
          <a:spcPct val="100000"/>
        </a:lnSpc>
        <a:spcBef>
          <a:spcPts val="400"/>
        </a:spcBef>
        <a:spcAft>
          <a:spcPts val="0"/>
        </a:spcAft>
        <a:buClrTx/>
        <a:buSzPct val="100000"/>
        <a:buFont typeface="Arial"/>
        <a:buChar char="»"/>
        <a:tabLst/>
        <a:defRPr sz="2400" b="0" i="0" u="none" strike="noStrike" cap="none" spc="0" baseline="0">
          <a:solidFill>
            <a:srgbClr val="595959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1pPr>
      <a:lvl2pPr marL="0" marR="0" indent="2286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2pPr>
      <a:lvl3pPr marL="0" marR="0" indent="4572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3pPr>
      <a:lvl4pPr marL="0" marR="0" indent="6858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4pPr>
      <a:lvl5pPr marL="0" marR="0" indent="9144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5pPr>
      <a:lvl6pPr marL="0" marR="0" indent="11430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6pPr>
      <a:lvl7pPr marL="0" marR="0" indent="13716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7pPr>
      <a:lvl8pPr marL="0" marR="0" indent="16002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8pPr>
      <a:lvl9pPr marL="0" marR="0" indent="1828800" algn="l" defTabSz="457200" latinLnBrk="0">
        <a:lnSpc>
          <a:spcPct val="12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>
            <a:solidFill>
              <a:srgbClr val="074184"/>
            </a:solidFill>
          </a:u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3.xml"/><Relationship Id="rId7" Type="http://schemas.openxmlformats.org/officeDocument/2006/relationships/image" Target="../media/image3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9.png"/><Relationship Id="rId5" Type="http://schemas.openxmlformats.org/officeDocument/2006/relationships/image" Target="../media/image20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7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0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20.jpeg"/><Relationship Id="rId7" Type="http://schemas.openxmlformats.org/officeDocument/2006/relationships/image" Target="../media/image3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7.xml"/><Relationship Id="rId6" Type="http://schemas.openxmlformats.org/officeDocument/2006/relationships/image" Target="../media/image38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1.xml"/><Relationship Id="rId6" Type="http://schemas.openxmlformats.org/officeDocument/2006/relationships/image" Target="../media/image45.gif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0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t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5.xml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9.xml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31.xml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2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2407.1091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05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4.xml"/><Relationship Id="rId4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45.gif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191.xml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91.xml"/><Relationship Id="rId5" Type="http://schemas.openxmlformats.org/officeDocument/2006/relationships/image" Target="../media/image62.png"/><Relationship Id="rId4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30.xml"/><Relationship Id="rId5" Type="http://schemas.openxmlformats.org/officeDocument/2006/relationships/image" Target="../media/image101.tif"/><Relationship Id="rId4" Type="http://schemas.openxmlformats.org/officeDocument/2006/relationships/image" Target="../media/image10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tif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28.xml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7.xml"/><Relationship Id="rId5" Type="http://schemas.openxmlformats.org/officeDocument/2006/relationships/image" Target="../media/image29.png"/><Relationship Id="rId4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26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2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99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00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image" Target="../media/image123.png"/><Relationship Id="rId7" Type="http://schemas.openxmlformats.org/officeDocument/2006/relationships/image" Target="../media/image127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4" Type="http://schemas.openxmlformats.org/officeDocument/2006/relationships/image" Target="../media/image12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2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6.xml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5" name="Esra Barlas-Yucel (UIUC)…"/>
          <p:cNvSpPr txBox="1">
            <a:spLocks noGrp="1"/>
          </p:cNvSpPr>
          <p:nvPr>
            <p:ph type="body" idx="21"/>
          </p:nvPr>
        </p:nvSpPr>
        <p:spPr>
          <a:xfrm>
            <a:off x="562465" y="7019391"/>
            <a:ext cx="4828462" cy="2319086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Esra Barlas-Yucel (UIUC)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1600" i="1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on behalf of the Muon g-2 Collaboration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endParaRPr/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ICNFP 2024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</a:defRPr>
            </a:pPr>
            <a:r>
              <a:t>04/09/2024</a:t>
            </a:r>
          </a:p>
        </p:txBody>
      </p:sp>
      <p:sp>
        <p:nvSpPr>
          <p:cNvPr id="2636" name="New Results from the Muon g-2 Experiment at Fermilab"/>
          <p:cNvSpPr txBox="1">
            <a:spLocks noGrp="1"/>
          </p:cNvSpPr>
          <p:nvPr>
            <p:ph type="body" idx="22"/>
          </p:nvPr>
        </p:nvSpPr>
        <p:spPr>
          <a:xfrm>
            <a:off x="243161" y="5540252"/>
            <a:ext cx="11713744" cy="128085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Latest Result and the Outlook of </a:t>
            </a:r>
            <a:r>
              <a:rPr dirty="0"/>
              <a:t>the Muon g-2 Experiment</a:t>
            </a:r>
          </a:p>
        </p:txBody>
      </p:sp>
      <p:pic>
        <p:nvPicPr>
          <p:cNvPr id="2637" name="Screen Shot 2020-06-02 at 1.22.35 PM.png" descr="Screen Shot 2020-06-02 at 1.22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366" y="8504739"/>
            <a:ext cx="3631364" cy="8249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8" name="Screen Shot 2020-06-09 at 11.26.16 PM.png" descr="Screen Shot 2020-06-09 at 11.26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4368" y="6976070"/>
            <a:ext cx="2033360" cy="137370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icture 4" descr="A building on a body of water&#10;&#10;Description automatically generated">
            <a:extLst>
              <a:ext uri="{FF2B5EF4-FFF2-40B4-BE49-F238E27FC236}">
                <a16:creationId xmlns:a16="http://schemas.microsoft.com/office/drawing/2014/main" id="{F6F711BD-3534-3859-F09F-31ECD9A1BC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072" y="1198605"/>
            <a:ext cx="13041872" cy="414336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4" name="quad-fastversion.mp4" descr="quad-fastversion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96318" y="7457868"/>
            <a:ext cx="3982573" cy="22401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35" name="23-0086-04.jpg" descr="23-0086-04.jpg"/>
          <p:cNvPicPr>
            <a:picLocks noChangeAspect="1"/>
          </p:cNvPicPr>
          <p:nvPr/>
        </p:nvPicPr>
        <p:blipFill>
          <a:blip r:embed="rId5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736" name="Storing the Muons: Electrostatic Quadrupol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t>Storing the Muons: </a:t>
            </a:r>
            <a:r>
              <a:rPr>
                <a:solidFill>
                  <a:schemeClr val="accent4"/>
                </a:solidFill>
              </a:rPr>
              <a:t>Electrostatic Quadrupoles  </a:t>
            </a:r>
          </a:p>
        </p:txBody>
      </p:sp>
      <p:sp>
        <p:nvSpPr>
          <p:cNvPr id="27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pic>
        <p:nvPicPr>
          <p:cNvPr id="2738" name="Screen Shot 2020-05-27 at 2.52.10 PM.png" descr="Screen Shot 2020-05-27 at 2.52.10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6338" y="7399578"/>
            <a:ext cx="3982573" cy="2356776"/>
          </a:xfrm>
          <a:prstGeom prst="rect">
            <a:avLst/>
          </a:prstGeom>
          <a:ln w="12700">
            <a:miter lim="400000"/>
          </a:ln>
        </p:spPr>
      </p:pic>
      <p:sp>
        <p:nvSpPr>
          <p:cNvPr id="2739" name="Rounded Rectangle"/>
          <p:cNvSpPr/>
          <p:nvPr/>
        </p:nvSpPr>
        <p:spPr>
          <a:xfrm rot="20030989">
            <a:off x="5716505" y="3611555"/>
            <a:ext cx="752804" cy="1439012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40" name="Rounded Rectangle"/>
          <p:cNvSpPr/>
          <p:nvPr/>
        </p:nvSpPr>
        <p:spPr>
          <a:xfrm rot="5048123">
            <a:off x="3572417" y="5920382"/>
            <a:ext cx="752805" cy="1600623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41" name="Rounded Rectangle"/>
          <p:cNvSpPr/>
          <p:nvPr/>
        </p:nvSpPr>
        <p:spPr>
          <a:xfrm rot="175250">
            <a:off x="747904" y="4334031"/>
            <a:ext cx="752804" cy="1439013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42" name="Rounded Rectangle"/>
          <p:cNvSpPr/>
          <p:nvPr/>
        </p:nvSpPr>
        <p:spPr>
          <a:xfrm rot="5080232">
            <a:off x="3022970" y="2628872"/>
            <a:ext cx="752804" cy="1439012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743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4669" y="3992892"/>
            <a:ext cx="4625892" cy="4666709"/>
          </a:xfrm>
          <a:prstGeom prst="rect">
            <a:avLst/>
          </a:prstGeom>
          <a:ln w="12700">
            <a:miter lim="400000"/>
          </a:ln>
        </p:spPr>
      </p:pic>
      <p:sp>
        <p:nvSpPr>
          <p:cNvPr id="2744" name="Electrostatic Quadrupoles…"/>
          <p:cNvSpPr txBox="1">
            <a:spLocks noGrp="1"/>
          </p:cNvSpPr>
          <p:nvPr>
            <p:ph type="body" sz="quarter" idx="1"/>
          </p:nvPr>
        </p:nvSpPr>
        <p:spPr>
          <a:xfrm>
            <a:off x="7223586" y="1007159"/>
            <a:ext cx="5668057" cy="3552785"/>
          </a:xfrm>
          <a:prstGeom prst="rect">
            <a:avLst/>
          </a:prstGeom>
        </p:spPr>
        <p:txBody>
          <a:bodyPr/>
          <a:lstStyle/>
          <a:p>
            <a:pPr marL="266700" indent="-266700">
              <a:defRPr sz="1900"/>
            </a:pPr>
            <a:endParaRPr/>
          </a:p>
          <a:p>
            <a:pPr marL="266700" indent="-266700">
              <a:defRPr sz="1900" b="1"/>
            </a:pPr>
            <a:r>
              <a:t>Electrostatic Quadrupoles</a:t>
            </a:r>
          </a:p>
          <a:p>
            <a:pPr lvl="1">
              <a:defRPr sz="1900"/>
            </a:pPr>
            <a:r>
              <a:t>4 sets of quads which cover 43% of the ring</a:t>
            </a:r>
          </a:p>
          <a:p>
            <a:pPr lvl="1">
              <a:defRPr sz="1900"/>
            </a:pPr>
            <a:r>
              <a:t>Electrostatic quadrupoles are used to focus the beam vertically while the storage ring field provides horizontal focusing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81" fill="hold"/>
                                        <p:tgtEl>
                                          <p:spTgt spid="27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11" fill="hold" display="0">
                  <p:stCondLst>
                    <p:cond delay="indefinite"/>
                  </p:stCondLst>
                </p:cTn>
                <p:tgtEl>
                  <p:spTgt spid="2734"/>
                </p:tgtEl>
              </p:cMediaNode>
            </p:video>
            <p:seq concurrent="1" prevAc="none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7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34"/>
                  </p:tgtEl>
                </p:cond>
              </p:nextCondLst>
            </p:seq>
          </p:childTnLst>
        </p:cTn>
      </p:par>
    </p:tnLst>
    <p:bldLst>
      <p:bldP spid="2738" grpId="2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6" name="Fixed probes:…"/>
          <p:cNvSpPr txBox="1">
            <a:spLocks noGrp="1"/>
          </p:cNvSpPr>
          <p:nvPr>
            <p:ph type="body" sz="quarter" idx="1"/>
          </p:nvPr>
        </p:nvSpPr>
        <p:spPr>
          <a:xfrm>
            <a:off x="272481" y="6298050"/>
            <a:ext cx="6636000" cy="2504883"/>
          </a:xfrm>
          <a:prstGeom prst="rect">
            <a:avLst/>
          </a:prstGeom>
        </p:spPr>
        <p:txBody>
          <a:bodyPr/>
          <a:lstStyle/>
          <a:p>
            <a:pPr marL="266700" indent="-266700">
              <a:defRPr sz="2400" b="1"/>
            </a:pPr>
            <a:r>
              <a:t>Fixed probes:</a:t>
            </a:r>
          </a:p>
          <a:p>
            <a:pPr lvl="1"/>
            <a:r>
              <a:t>Proton Magnetic Resonance (NMR) Probes</a:t>
            </a:r>
          </a:p>
          <a:p>
            <a:pPr lvl="1"/>
            <a:r>
              <a:t>378 probes located on vacuum chamber</a:t>
            </a:r>
          </a:p>
          <a:p>
            <a:pPr lvl="1"/>
            <a:r>
              <a:t>Measure the magnetic field while muons are inside the storage ring</a:t>
            </a:r>
          </a:p>
        </p:txBody>
      </p:sp>
      <p:sp>
        <p:nvSpPr>
          <p:cNvPr id="27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2748" name="fixed-probe-trolley-diagram.png" descr="fixed-probe-trolley-diagram.png"/>
          <p:cNvPicPr>
            <a:picLocks noChangeAspect="1"/>
          </p:cNvPicPr>
          <p:nvPr/>
        </p:nvPicPr>
        <p:blipFill>
          <a:blip r:embed="rId2"/>
          <a:srcRect t="13292"/>
          <a:stretch>
            <a:fillRect/>
          </a:stretch>
        </p:blipFill>
        <p:spPr>
          <a:xfrm>
            <a:off x="306772" y="1386812"/>
            <a:ext cx="5343049" cy="3474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9" name="trolley.png" descr="trolle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211" y="1317972"/>
            <a:ext cx="5760751" cy="3474607"/>
          </a:xfrm>
          <a:prstGeom prst="rect">
            <a:avLst/>
          </a:prstGeom>
          <a:ln w="12700">
            <a:miter lim="400000"/>
          </a:ln>
        </p:spPr>
      </p:pic>
      <p:sp>
        <p:nvSpPr>
          <p:cNvPr id="2750" name="Line"/>
          <p:cNvSpPr/>
          <p:nvPr/>
        </p:nvSpPr>
        <p:spPr>
          <a:xfrm flipV="1">
            <a:off x="3894765" y="2481239"/>
            <a:ext cx="3649961" cy="581472"/>
          </a:xfrm>
          <a:prstGeom prst="line">
            <a:avLst/>
          </a:prstGeom>
          <a:ln w="38100">
            <a:solidFill>
              <a:schemeClr val="accent5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51" name="Trolley(Motorized cart):…"/>
          <p:cNvSpPr txBox="1"/>
          <p:nvPr/>
        </p:nvSpPr>
        <p:spPr>
          <a:xfrm>
            <a:off x="7373619" y="6170155"/>
            <a:ext cx="5620534" cy="25749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b="1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Trolley(Motorized cart):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17 NMR probes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Circles around the ring on periodically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Measures the magnetic field in the storage region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Used to calibrate FP measurements</a:t>
            </a:r>
          </a:p>
        </p:txBody>
      </p:sp>
      <p:sp>
        <p:nvSpPr>
          <p:cNvPr id="2752" name="Line"/>
          <p:cNvSpPr/>
          <p:nvPr/>
        </p:nvSpPr>
        <p:spPr>
          <a:xfrm>
            <a:off x="2450127" y="4813728"/>
            <a:ext cx="335243" cy="1063457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53" name="Line"/>
          <p:cNvSpPr/>
          <p:nvPr/>
        </p:nvSpPr>
        <p:spPr>
          <a:xfrm flipH="1">
            <a:off x="3168657" y="4842719"/>
            <a:ext cx="1" cy="1001657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54" name="Line"/>
          <p:cNvSpPr/>
          <p:nvPr/>
        </p:nvSpPr>
        <p:spPr>
          <a:xfrm flipH="1">
            <a:off x="3561473" y="4814415"/>
            <a:ext cx="309454" cy="1061212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55" name="Measuring  : Monitoring and Measuring the Magnetic  Field"/>
          <p:cNvSpPr txBox="1">
            <a:spLocks noGrp="1"/>
          </p:cNvSpPr>
          <p:nvPr>
            <p:ph type="title"/>
          </p:nvPr>
        </p:nvSpPr>
        <p:spPr>
          <a:xfrm>
            <a:off x="287019" y="-103576"/>
            <a:ext cx="12430762" cy="819303"/>
          </a:xfrm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rPr lang="en-US" dirty="0">
                <a:solidFill>
                  <a:schemeClr val="accent4"/>
                </a:solidFill>
              </a:rPr>
              <a:t>Monitoring</a:t>
            </a:r>
            <a:r>
              <a:rPr lang="en-US" dirty="0"/>
              <a:t> and Measuring the Magnetic  Field </a:t>
            </a:r>
            <a:endParaRPr sz="2500" dirty="0"/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583" y="5852524"/>
            <a:ext cx="5280886" cy="3165147"/>
          </a:xfrm>
          <a:prstGeom prst="rect">
            <a:avLst/>
          </a:prstGeom>
          <a:ln w="12700">
            <a:miter lim="400000"/>
          </a:ln>
        </p:spPr>
      </p:pic>
      <p:sp>
        <p:nvSpPr>
          <p:cNvPr id="27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2768" name="image149.png" descr="image149.pn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31905" y="2011810"/>
            <a:ext cx="4339305" cy="3575134"/>
          </a:xfrm>
          <a:prstGeom prst="rect">
            <a:avLst/>
          </a:prstGeom>
          <a:effectLst>
            <a:outerShdw blurRad="38100" dist="20000" dir="5400000" rotWithShape="0">
              <a:srgbClr val="000000">
                <a:alpha val="42065"/>
              </a:srgbClr>
            </a:outerShdw>
          </a:effectLst>
        </p:spPr>
      </p:pic>
      <p:pic>
        <p:nvPicPr>
          <p:cNvPr id="2769" name="Screen Shot 2021-10-02 at 7.30.36 PM.png" descr="Screen Shot 2021-10-02 at 7.30.3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3918" y="1601134"/>
            <a:ext cx="4746848" cy="4396486"/>
          </a:xfrm>
          <a:prstGeom prst="rect">
            <a:avLst/>
          </a:prstGeom>
          <a:ln w="12700">
            <a:miter lim="400000"/>
          </a:ln>
        </p:spPr>
      </p:pic>
      <p:sp>
        <p:nvSpPr>
          <p:cNvPr id="2770" name="azimuthally averaged field"/>
          <p:cNvSpPr txBox="1"/>
          <p:nvPr/>
        </p:nvSpPr>
        <p:spPr>
          <a:xfrm>
            <a:off x="8286983" y="1601134"/>
            <a:ext cx="3681300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azimuthally averaged field</a:t>
            </a:r>
          </a:p>
        </p:txBody>
      </p:sp>
      <p:sp>
        <p:nvSpPr>
          <p:cNvPr id="2771" name="Arrow"/>
          <p:cNvSpPr/>
          <p:nvPr/>
        </p:nvSpPr>
        <p:spPr>
          <a:xfrm>
            <a:off x="5024025" y="3575052"/>
            <a:ext cx="2140659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25400">
            <a:solidFill>
              <a:schemeClr val="accent4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72" name="To determine magnetic field at all times:…"/>
          <p:cNvSpPr txBox="1"/>
          <p:nvPr/>
        </p:nvSpPr>
        <p:spPr>
          <a:xfrm>
            <a:off x="386592" y="6177377"/>
            <a:ext cx="6728912" cy="22806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>
              <a:defRPr b="1"/>
            </a:pPr>
            <a:r>
              <a:t>To determine magnetic field at all times:</a:t>
            </a:r>
          </a:p>
          <a:p>
            <a:pPr marL="228600" indent="-228600">
              <a:buSzPct val="100000"/>
              <a:buChar char="•"/>
            </a:pPr>
            <a:r>
              <a:t>Map the magnetic field  in the storage region with trolley runs every 3 days</a:t>
            </a:r>
          </a:p>
          <a:p>
            <a:pPr marL="228600" indent="-228600">
              <a:buSzPct val="100000"/>
              <a:buChar char="•"/>
            </a:pPr>
            <a:r>
              <a:t>Use fixed probes to interpolate the field between trolley runs</a:t>
            </a:r>
          </a:p>
        </p:txBody>
      </p:sp>
      <p:sp>
        <p:nvSpPr>
          <p:cNvPr id="2773" name="Measuring  : Monitoring and Measuring the Magnetic  Field"/>
          <p:cNvSpPr txBox="1">
            <a:spLocks noGrp="1"/>
          </p:cNvSpPr>
          <p:nvPr>
            <p:ph type="title"/>
          </p:nvPr>
        </p:nvSpPr>
        <p:spPr>
          <a:xfrm>
            <a:off x="287019" y="-103576"/>
            <a:ext cx="12430762" cy="819303"/>
          </a:xfrm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rPr dirty="0"/>
              <a:t>Monitoring and </a:t>
            </a:r>
            <a:r>
              <a:rPr dirty="0">
                <a:solidFill>
                  <a:schemeClr val="accent4"/>
                </a:solidFill>
              </a:rPr>
              <a:t>Measuring</a:t>
            </a:r>
            <a:r>
              <a:rPr dirty="0"/>
              <a:t> the Magnetic  Field </a:t>
            </a:r>
            <a:endParaRPr sz="2500" dirty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0" name="23-0086-04.jpg" descr="23-0086-04.jpg"/>
          <p:cNvPicPr>
            <a:picLocks noChangeAspect="1"/>
          </p:cNvPicPr>
          <p:nvPr/>
        </p:nvPicPr>
        <p:blipFill>
          <a:blip r:embed="rId3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791" name="Detectors : Calorimet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Detectors : </a:t>
            </a:r>
            <a:r>
              <a:rPr>
                <a:solidFill>
                  <a:schemeClr val="accent4"/>
                </a:solidFill>
              </a:rPr>
              <a:t>Calorimeters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92" name="Calorimeters…"/>
              <p:cNvSpPr txBox="1">
                <a:spLocks noGrp="1"/>
              </p:cNvSpPr>
              <p:nvPr>
                <p:ph type="body" sz="quarter" idx="1"/>
              </p:nvPr>
            </p:nvSpPr>
            <p:spPr>
              <a:xfrm>
                <a:off x="7380168" y="388623"/>
                <a:ext cx="5600262" cy="2262307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2000"/>
                </a:pPr>
                <a:endParaRPr dirty="0"/>
              </a:p>
              <a:p>
                <a:pPr>
                  <a:defRPr sz="2000" b="1"/>
                </a:pPr>
                <a:r>
                  <a:rPr dirty="0"/>
                  <a:t>Calorimeters</a:t>
                </a:r>
              </a:p>
              <a:p>
                <a:pPr lvl="1">
                  <a:defRPr sz="2000"/>
                </a:pPr>
                <a:r>
                  <a:rPr dirty="0"/>
                  <a:t>24 segmented PbF</a:t>
                </a:r>
                <a:r>
                  <a:rPr baseline="-5999" dirty="0"/>
                  <a:t>2</a:t>
                </a:r>
                <a:r>
                  <a:rPr dirty="0"/>
                  <a:t> crystal calorimeters stationed around the ring</a:t>
                </a:r>
              </a:p>
              <a:p>
                <a:pPr lvl="1">
                  <a:defRPr sz="2000"/>
                </a:pPr>
                <a:r>
                  <a:rPr dirty="0"/>
                  <a:t>Detects energy and arrival time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4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dirty="0"/>
                  <a:t> decayed from muons: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4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sz="24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bar>
                      <m:barPr>
                        <m:pos m:val="top"/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sz="2400" i="1">
                                <a:solidFill>
                                  <a:srgbClr val="3F3F3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sz="2400" i="1">
                                <a:solidFill>
                                  <a:srgbClr val="3F3F3F"/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sz="2400" i="1">
                                <a:solidFill>
                                  <a:srgbClr val="3F3F3F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e>
                    </m:bar>
                    <m:sSub>
                      <m:sSubPr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dirty="0"/>
              </a:p>
            </p:txBody>
          </p:sp>
        </mc:Choice>
        <mc:Fallback>
          <p:sp>
            <p:nvSpPr>
              <p:cNvPr id="2792" name="Calorimeter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"/>
              </p:nvPr>
            </p:nvSpPr>
            <p:spPr>
              <a:xfrm>
                <a:off x="7380168" y="388623"/>
                <a:ext cx="5600262" cy="2262307"/>
              </a:xfrm>
              <a:prstGeom prst="rect">
                <a:avLst/>
              </a:prstGeom>
              <a:blipFill>
                <a:blip r:embed="rId4"/>
                <a:stretch>
                  <a:fillRect l="-27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sp>
        <p:nvSpPr>
          <p:cNvPr id="2794" name="Rounded Rectangle"/>
          <p:cNvSpPr/>
          <p:nvPr/>
        </p:nvSpPr>
        <p:spPr>
          <a:xfrm rot="17800466">
            <a:off x="4153123" y="3667052"/>
            <a:ext cx="645668" cy="324143"/>
          </a:xfrm>
          <a:prstGeom prst="roundRect">
            <a:avLst>
              <a:gd name="adj" fmla="val 500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95" name="Rounded Rectangle"/>
          <p:cNvSpPr/>
          <p:nvPr/>
        </p:nvSpPr>
        <p:spPr>
          <a:xfrm rot="17362495">
            <a:off x="3778725" y="3518844"/>
            <a:ext cx="645668" cy="339874"/>
          </a:xfrm>
          <a:prstGeom prst="roundRect">
            <a:avLst>
              <a:gd name="adj" fmla="val 500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96" name="Rounded Rectangle"/>
          <p:cNvSpPr/>
          <p:nvPr/>
        </p:nvSpPr>
        <p:spPr>
          <a:xfrm rot="17178333">
            <a:off x="3370779" y="3527538"/>
            <a:ext cx="645668" cy="297086"/>
          </a:xfrm>
          <a:prstGeom prst="roundRect">
            <a:avLst>
              <a:gd name="adj" fmla="val 500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97" name="Text"/>
              <p:cNvSpPr txBox="1"/>
              <p:nvPr/>
            </p:nvSpPr>
            <p:spPr>
              <a:xfrm>
                <a:off x="7582811" y="2525213"/>
                <a:ext cx="4560030" cy="56788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72248" tIns="72248" rIns="72248" bIns="72248" anchor="ctr">
                <a:spAutoFit/>
              </a:bodyPr>
              <a:lstStyle>
                <a:lvl1pPr>
                  <a:defRPr sz="1900" b="1">
                    <a:solidFill>
                      <a:schemeClr val="accent5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𝐴𝑐𝑜𝑠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22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2200" i="1">
                          <a:solidFill>
                            <a:srgbClr val="C82505"/>
                          </a:solidFill>
                          <a:latin typeface="Cambria Math" panose="02040503050406030204" pitchFamily="18" charset="0"/>
                        </a:rPr>
                        <m:t>)]</m:t>
                      </m:r>
                    </m:oMath>
                  </m:oMathPara>
                </a14:m>
                <a:endParaRPr dirty="0">
                  <a:solidFill>
                    <a:srgbClr val="C82506"/>
                  </a:solidFill>
                </a:endParaRPr>
              </a:p>
            </p:txBody>
          </p:sp>
        </mc:Choice>
        <mc:Fallback>
          <p:sp>
            <p:nvSpPr>
              <p:cNvPr id="2797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2811" y="2525213"/>
                <a:ext cx="4560030" cy="567882"/>
              </a:xfrm>
              <a:prstGeom prst="rect">
                <a:avLst/>
              </a:prstGeom>
              <a:blipFill>
                <a:blip r:embed="rId5"/>
                <a:stretch>
                  <a:fillRect l="-556" b="-43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01" name="image105.gif" descr="image105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494803" y="3119225"/>
            <a:ext cx="5289114" cy="29919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2" name="image87.gif" descr="image87.g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664685" y="5931365"/>
            <a:ext cx="9675430" cy="36994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3" name="Screen Shot 2020-05-27 at 5.06.02 PM.png" descr="Screen Shot 2020-05-27 at 5.06.02 PM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053" y="2134672"/>
            <a:ext cx="4857909" cy="2627121"/>
          </a:xfrm>
          <a:prstGeom prst="rect">
            <a:avLst/>
          </a:prstGeom>
          <a:ln w="12700">
            <a:miter lim="400000"/>
          </a:ln>
        </p:spPr>
      </p:pic>
      <p:sp>
        <p:nvSpPr>
          <p:cNvPr id="2804" name="Due to parity violation, as the μ+ spin points towards &amp; away from calos the number of high energy e+ oscillates"/>
          <p:cNvSpPr txBox="1"/>
          <p:nvPr/>
        </p:nvSpPr>
        <p:spPr>
          <a:xfrm>
            <a:off x="1742483" y="1316093"/>
            <a:ext cx="5156915" cy="576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>
              <a:lnSpc>
                <a:spcPct val="100000"/>
              </a:lnSpc>
              <a:defRPr sz="1400">
                <a:solidFill>
                  <a:srgbClr val="000000"/>
                </a:solidFill>
                <a:uFillTx/>
              </a:defRPr>
            </a:pPr>
            <a:r>
              <a:rPr dirty="0"/>
              <a:t>Due to </a:t>
            </a:r>
            <a:r>
              <a:rPr b="1" dirty="0"/>
              <a:t>parity violation</a:t>
            </a:r>
            <a:r>
              <a:rPr dirty="0"/>
              <a:t>, as the </a:t>
            </a:r>
            <a:r>
              <a:rPr b="1" dirty="0" err="1"/>
              <a:t>μ</a:t>
            </a:r>
            <a:r>
              <a:rPr b="1" baseline="31999" dirty="0"/>
              <a:t>+</a:t>
            </a:r>
            <a:r>
              <a:rPr b="1" dirty="0"/>
              <a:t> spin</a:t>
            </a:r>
            <a:r>
              <a:rPr dirty="0"/>
              <a:t> points towards &amp; away from calo</a:t>
            </a:r>
            <a:r>
              <a:rPr lang="en-US" dirty="0"/>
              <a:t>rimeters</a:t>
            </a:r>
            <a:r>
              <a:rPr dirty="0"/>
              <a:t> the number of </a:t>
            </a:r>
            <a:r>
              <a:rPr b="1" dirty="0"/>
              <a:t>high energy e</a:t>
            </a:r>
            <a:r>
              <a:rPr b="1" baseline="31999" dirty="0"/>
              <a:t>+</a:t>
            </a:r>
            <a:r>
              <a:rPr b="1" dirty="0"/>
              <a:t> oscillates</a:t>
            </a:r>
            <a:endParaRPr dirty="0"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808" name="Measuring  : Hidden information in the wiggle plot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87019" y="-1976"/>
                <a:ext cx="12430762" cy="819303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2900"/>
                </a:pPr>
                <a:r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500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500" i="1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sz="3500" i="1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t>: Hidden information in the wiggle plot</a:t>
                </a:r>
              </a:p>
            </p:txBody>
          </p:sp>
        </mc:Choice>
        <mc:Fallback>
          <p:sp>
            <p:nvSpPr>
              <p:cNvPr id="2808" name="Measuring  : Hidden information in the wiggle plot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87019" y="-1976"/>
                <a:ext cx="12430762" cy="819303"/>
              </a:xfrm>
              <a:prstGeom prst="rect">
                <a:avLst/>
              </a:prstGeom>
              <a:blipFill>
                <a:blip r:embed="rId2"/>
                <a:stretch>
                  <a:fillRect l="-1837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09" name="5 parameter fit function"/>
              <p:cNvSpPr txBox="1">
                <a:spLocks noGrp="1"/>
              </p:cNvSpPr>
              <p:nvPr>
                <p:ph type="body" sz="quarter" idx="1"/>
              </p:nvPr>
            </p:nvSpPr>
            <p:spPr>
              <a:xfrm>
                <a:off x="7548382" y="1984245"/>
                <a:ext cx="4364938" cy="819303"/>
              </a:xfrm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buClrTx/>
                  <a:buSzTx/>
                  <a:buFontTx/>
                  <a:buNone/>
                  <a:defRPr sz="1800"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p>
                      </m:sSup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𝐴𝑐𝑜𝑠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2150" i="1">
                              <a:solidFill>
                                <a:srgbClr val="3F3F3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2150" i="1">
                          <a:solidFill>
                            <a:srgbClr val="3F3F3F"/>
                          </a:solidFill>
                          <a:latin typeface="Cambria Math" panose="02040503050406030204" pitchFamily="18" charset="0"/>
                        </a:rPr>
                        <m:t>)]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2809" name="5 parameter fit function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"/>
              </p:nvPr>
            </p:nvSpPr>
            <p:spPr>
              <a:xfrm>
                <a:off x="7548382" y="1984245"/>
                <a:ext cx="4364938" cy="819303"/>
              </a:xfrm>
              <a:prstGeom prst="rect">
                <a:avLst/>
              </a:prstGeom>
              <a:blipFill>
                <a:blip r:embed="rId3"/>
                <a:stretch>
                  <a:fillRect l="-2035" t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sp>
        <p:nvSpPr>
          <p:cNvPr id="2811" name="Including CBO, lost muon,…"/>
          <p:cNvSpPr txBox="1"/>
          <p:nvPr/>
        </p:nvSpPr>
        <p:spPr>
          <a:xfrm>
            <a:off x="7280894" y="3988135"/>
            <a:ext cx="4556329" cy="1137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 sz="1900">
                <a:solidFill>
                  <a:srgbClr val="000000"/>
                </a:solidFill>
              </a:defRPr>
            </a:pPr>
            <a:r>
              <a:t>Including CBO, lost muon,</a:t>
            </a:r>
          </a:p>
          <a:p>
            <a:pPr>
              <a:defRPr sz="1900">
                <a:solidFill>
                  <a:srgbClr val="000000"/>
                </a:solidFill>
              </a:defRPr>
            </a:pPr>
            <a:r>
              <a:t>other beam dynamics related parameters</a:t>
            </a:r>
          </a:p>
          <a:p>
            <a:pPr>
              <a:defRPr sz="1900">
                <a:solidFill>
                  <a:srgbClr val="000000"/>
                </a:solidFill>
              </a:defRPr>
            </a:pPr>
            <a:r>
              <a:t>improve the fit results</a:t>
            </a:r>
          </a:p>
        </p:txBody>
      </p:sp>
      <p:sp>
        <p:nvSpPr>
          <p:cNvPr id="2812" name="Rounded Rectangle"/>
          <p:cNvSpPr/>
          <p:nvPr/>
        </p:nvSpPr>
        <p:spPr>
          <a:xfrm>
            <a:off x="5883105" y="3983168"/>
            <a:ext cx="7022576" cy="5096692"/>
          </a:xfrm>
          <a:prstGeom prst="roundRect">
            <a:avLst>
              <a:gd name="adj" fmla="val 9961"/>
            </a:avLst>
          </a:prstGeom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00000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13" name="Rounded Rectangle"/>
          <p:cNvSpPr/>
          <p:nvPr/>
        </p:nvSpPr>
        <p:spPr>
          <a:xfrm>
            <a:off x="7293594" y="1651752"/>
            <a:ext cx="4530929" cy="1484291"/>
          </a:xfrm>
          <a:prstGeom prst="roundRect">
            <a:avLst>
              <a:gd name="adj" fmla="val 21523"/>
            </a:avLst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14" name="FFT analysis of fit residuals"/>
          <p:cNvSpPr txBox="1"/>
          <p:nvPr/>
        </p:nvSpPr>
        <p:spPr>
          <a:xfrm>
            <a:off x="789180" y="2450141"/>
            <a:ext cx="3861382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FFT analysis of fit residuals</a:t>
            </a:r>
          </a:p>
        </p:txBody>
      </p:sp>
      <p:sp>
        <p:nvSpPr>
          <p:cNvPr id="2815" name="Underling Physics"/>
          <p:cNvSpPr txBox="1"/>
          <p:nvPr/>
        </p:nvSpPr>
        <p:spPr>
          <a:xfrm>
            <a:off x="8127047" y="1165581"/>
            <a:ext cx="1514872" cy="56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rPr lang="en-US" dirty="0"/>
              <a:t>Simple Fit</a:t>
            </a:r>
            <a:endParaRPr dirty="0"/>
          </a:p>
        </p:txBody>
      </p:sp>
      <p:sp>
        <p:nvSpPr>
          <p:cNvPr id="2816" name="Systematic Effects"/>
          <p:cNvSpPr txBox="1"/>
          <p:nvPr/>
        </p:nvSpPr>
        <p:spPr>
          <a:xfrm>
            <a:off x="8096016" y="3414460"/>
            <a:ext cx="2658702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Systematic Effects</a:t>
            </a:r>
          </a:p>
        </p:txBody>
      </p:sp>
      <p:pic>
        <p:nvPicPr>
          <p:cNvPr id="2817" name="Screen Shot 2021-09-29 at 3.07.18 PM.png" descr="Screen Shot 2021-09-29 at 3.07.1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1174" y="5085819"/>
            <a:ext cx="6680052" cy="3737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8" name="Screen Shot 2021-09-29 at 3.13.35 PM.png" descr="Screen Shot 2021-09-29 at 3.13.35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29" y="3126641"/>
            <a:ext cx="4996482" cy="3087616"/>
          </a:xfrm>
          <a:prstGeom prst="rect">
            <a:avLst/>
          </a:prstGeom>
          <a:ln w="12700">
            <a:miter lim="400000"/>
          </a:ln>
        </p:spPr>
      </p:pic>
      <p:sp>
        <p:nvSpPr>
          <p:cNvPr id="2819" name="Line"/>
          <p:cNvSpPr/>
          <p:nvPr/>
        </p:nvSpPr>
        <p:spPr>
          <a:xfrm flipV="1">
            <a:off x="4626861" y="5168003"/>
            <a:ext cx="1282275" cy="158928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20" name="Line"/>
          <p:cNvSpPr/>
          <p:nvPr/>
        </p:nvSpPr>
        <p:spPr>
          <a:xfrm flipV="1">
            <a:off x="4833413" y="2265035"/>
            <a:ext cx="2467701" cy="2803037"/>
          </a:xfrm>
          <a:prstGeom prst="line">
            <a:avLst/>
          </a:prstGeom>
          <a:ln w="25400">
            <a:solidFill>
              <a:schemeClr val="accent5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24" name="Rounded Rectangle"/>
          <p:cNvSpPr/>
          <p:nvPr/>
        </p:nvSpPr>
        <p:spPr>
          <a:xfrm>
            <a:off x="9969474" y="7892401"/>
            <a:ext cx="853030" cy="301143"/>
          </a:xfrm>
          <a:prstGeom prst="roundRect">
            <a:avLst>
              <a:gd name="adj" fmla="val 26572"/>
            </a:avLst>
          </a:prstGeom>
          <a:solidFill>
            <a:srgbClr val="FFFFFF"/>
          </a:solidFill>
          <a:ln w="12700">
            <a:miter lim="400000"/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" name="image115.gif" descr="image115.gif">
            <a:extLst>
              <a:ext uri="{FF2B5EF4-FFF2-40B4-BE49-F238E27FC236}">
                <a16:creationId xmlns:a16="http://schemas.microsoft.com/office/drawing/2014/main" id="{A684FC6A-6F6D-CD2F-8738-153D7C937750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51485" y="6225337"/>
            <a:ext cx="5529990" cy="27021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8" name="23-0086-04.jpg" descr="23-0086-04.jpg"/>
          <p:cNvPicPr>
            <a:picLocks noChangeAspect="1"/>
          </p:cNvPicPr>
          <p:nvPr/>
        </p:nvPicPr>
        <p:blipFill>
          <a:blip r:embed="rId2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779" name="Detectors: Trackers for Reconstructing the Beam Profi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Detectors: Trackers for Reconstructing the </a:t>
            </a:r>
            <a:r>
              <a:rPr>
                <a:solidFill>
                  <a:schemeClr val="accent4"/>
                </a:solidFill>
              </a:rPr>
              <a:t>Beam Profile</a:t>
            </a:r>
          </a:p>
        </p:txBody>
      </p:sp>
      <p:sp>
        <p:nvSpPr>
          <p:cNvPr id="2780" name="Trackers…"/>
          <p:cNvSpPr txBox="1">
            <a:spLocks noGrp="1"/>
          </p:cNvSpPr>
          <p:nvPr>
            <p:ph type="body" sz="quarter" idx="1"/>
          </p:nvPr>
        </p:nvSpPr>
        <p:spPr>
          <a:xfrm>
            <a:off x="7280395" y="1343898"/>
            <a:ext cx="5351636" cy="2910372"/>
          </a:xfrm>
          <a:prstGeom prst="rect">
            <a:avLst/>
          </a:prstGeom>
        </p:spPr>
        <p:txBody>
          <a:bodyPr/>
          <a:lstStyle/>
          <a:p>
            <a:pPr>
              <a:defRPr sz="2400" b="1"/>
            </a:pPr>
            <a:r>
              <a:t>Trackers</a:t>
            </a:r>
          </a:p>
          <a:p>
            <a:pPr lvl="1"/>
            <a:r>
              <a:t>2 straw-tracker stations</a:t>
            </a:r>
          </a:p>
          <a:p>
            <a:pPr lvl="1"/>
            <a:r>
              <a:t>8 modules per station each with 128 straws</a:t>
            </a:r>
          </a:p>
          <a:p>
            <a:pPr lvl="1"/>
            <a:r>
              <a:t>Reconstruct muon beam profile from positron trajectories </a:t>
            </a:r>
          </a:p>
        </p:txBody>
      </p:sp>
      <p:sp>
        <p:nvSpPr>
          <p:cNvPr id="27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2782" name="Rounded Rectangle"/>
          <p:cNvSpPr/>
          <p:nvPr/>
        </p:nvSpPr>
        <p:spPr>
          <a:xfrm rot="14989376">
            <a:off x="2610358" y="2943110"/>
            <a:ext cx="642343" cy="888093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83" name="Rounded Rectangle"/>
          <p:cNvSpPr/>
          <p:nvPr/>
        </p:nvSpPr>
        <p:spPr>
          <a:xfrm rot="20909623">
            <a:off x="813222" y="4335604"/>
            <a:ext cx="642343" cy="888093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784" name="Screen Shot 2020-05-27 at 5.01.49 PM.png" descr="Screen Shot 2020-05-27 at 5.01.4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8563" y="4033506"/>
            <a:ext cx="5575301" cy="37846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Measuring the Muon Anomaly"/>
          <p:cNvSpPr txBox="1">
            <a:spLocks noGrp="1"/>
          </p:cNvSpPr>
          <p:nvPr>
            <p:ph type="title"/>
          </p:nvPr>
        </p:nvSpPr>
        <p:spPr>
          <a:xfrm>
            <a:off x="220664" y="-172699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t>Measuring the Muon Anomaly</a:t>
            </a:r>
          </a:p>
        </p:txBody>
      </p:sp>
      <p:sp>
        <p:nvSpPr>
          <p:cNvPr id="28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5619" y="9265920"/>
            <a:ext cx="636695" cy="215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pic>
        <p:nvPicPr>
          <p:cNvPr id="283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241" y="677012"/>
            <a:ext cx="4236524" cy="2742160"/>
          </a:xfrm>
          <a:prstGeom prst="rect">
            <a:avLst/>
          </a:prstGeom>
          <a:ln w="12700">
            <a:miter lim="400000"/>
          </a:ln>
        </p:spPr>
      </p:pic>
      <p:sp>
        <p:nvSpPr>
          <p:cNvPr id="2839" name="Rounded Rectangle"/>
          <p:cNvSpPr/>
          <p:nvPr/>
        </p:nvSpPr>
        <p:spPr>
          <a:xfrm>
            <a:off x="1221993" y="5661936"/>
            <a:ext cx="11742315" cy="3278170"/>
          </a:xfrm>
          <a:prstGeom prst="roundRect">
            <a:avLst>
              <a:gd name="adj" fmla="val 6793"/>
            </a:avLst>
          </a:prstGeom>
          <a:ln w="12700">
            <a:solidFill>
              <a:schemeClr val="accent4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840" name="Screen Shot 2020-05-28 at 7.50.39 PM.png" descr="Screen Shot 2020-05-28 at 7.50.39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9568" y="5692415"/>
            <a:ext cx="3508597" cy="26322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0683" y="6795915"/>
            <a:ext cx="812801" cy="76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2" name="Screen Shot 2020-05-28 at 8.02.14 PM.png" descr="Screen Shot 2020-05-28 at 8.02.14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3672" y="5700022"/>
            <a:ext cx="2859279" cy="2642213"/>
          </a:xfrm>
          <a:prstGeom prst="rect">
            <a:avLst/>
          </a:prstGeom>
          <a:ln w="12700">
            <a:miter lim="400000"/>
          </a:ln>
        </p:spPr>
      </p:pic>
      <p:sp>
        <p:nvSpPr>
          <p:cNvPr id="2843" name="Map the magnetic field"/>
          <p:cNvSpPr txBox="1"/>
          <p:nvPr/>
        </p:nvSpPr>
        <p:spPr>
          <a:xfrm>
            <a:off x="1678639" y="8538710"/>
            <a:ext cx="2449344" cy="398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/>
            </a:lvl1pPr>
          </a:lstStyle>
          <a:p>
            <a:r>
              <a:t>Map the magnetic field  </a:t>
            </a:r>
          </a:p>
        </p:txBody>
      </p:sp>
      <p:sp>
        <p:nvSpPr>
          <p:cNvPr id="2844" name="Average magnetic field weighted by muon distribution"/>
          <p:cNvSpPr txBox="1"/>
          <p:nvPr/>
        </p:nvSpPr>
        <p:spPr>
          <a:xfrm>
            <a:off x="9997116" y="7086302"/>
            <a:ext cx="2336366" cy="1008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>
            <a:lvl1pPr>
              <a:defRPr sz="1700"/>
            </a:lvl1pPr>
          </a:lstStyle>
          <a:p>
            <a:r>
              <a:t>Average magnetic field weighted by muon distribution</a:t>
            </a:r>
          </a:p>
        </p:txBody>
      </p:sp>
      <p:pic>
        <p:nvPicPr>
          <p:cNvPr id="2845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3870" y="6790851"/>
            <a:ext cx="817549" cy="772130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47" name="Extract from decay positron time spectra"/>
              <p:cNvSpPr txBox="1"/>
              <p:nvPr/>
            </p:nvSpPr>
            <p:spPr>
              <a:xfrm>
                <a:off x="6385810" y="1487340"/>
                <a:ext cx="4608054" cy="8591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72248" tIns="72248" rIns="72248" bIns="72248" anchor="ctr">
                <a:spAutoFit/>
              </a:bodyPr>
              <a:lstStyle/>
              <a:p>
                <a:pPr>
                  <a:defRPr sz="1600"/>
                </a:pPr>
                <a:r>
                  <a:rPr dirty="0"/>
                  <a:t>Extract from decay positron time spectra</a:t>
                </a:r>
              </a:p>
              <a:p>
                <a:pPr>
                  <a:defRPr sz="1800">
                    <a:solidFill>
                      <a:srgbClr val="000000"/>
                    </a:solidFill>
                  </a:defRPr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sz="21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1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sz="21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p>
                      </m:sSup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[1+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𝐴𝑐𝑜𝑠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21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21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)]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2847" name="Extract from decay positron time spectra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5810" y="1487340"/>
                <a:ext cx="4608054" cy="859116"/>
              </a:xfrm>
              <a:prstGeom prst="rect">
                <a:avLst/>
              </a:prstGeom>
              <a:blipFill>
                <a:blip r:embed="rId8"/>
                <a:stretch>
                  <a:fillRect l="-1377" b="-147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48" name="Vertical Position[mm]"/>
          <p:cNvSpPr txBox="1"/>
          <p:nvPr/>
        </p:nvSpPr>
        <p:spPr>
          <a:xfrm rot="16200000">
            <a:off x="4207794" y="6740397"/>
            <a:ext cx="2173039" cy="3984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00000"/>
                </a:solidFill>
              </a:defRPr>
            </a:lvl1pPr>
          </a:lstStyle>
          <a:p>
            <a:r>
              <a:rPr dirty="0"/>
              <a:t>Vertical Position[mm]</a:t>
            </a:r>
          </a:p>
        </p:txBody>
      </p:sp>
      <p:sp>
        <p:nvSpPr>
          <p:cNvPr id="2849" name="y (cm)"/>
          <p:cNvSpPr txBox="1"/>
          <p:nvPr/>
        </p:nvSpPr>
        <p:spPr>
          <a:xfrm rot="16200000">
            <a:off x="1100629" y="6978201"/>
            <a:ext cx="756722" cy="3984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00000"/>
                </a:solidFill>
              </a:defRPr>
            </a:lvl1pPr>
          </a:lstStyle>
          <a:p>
            <a:r>
              <a:rPr dirty="0"/>
              <a:t>y (cm)</a:t>
            </a:r>
          </a:p>
        </p:txBody>
      </p:sp>
      <p:sp>
        <p:nvSpPr>
          <p:cNvPr id="2850" name="Radial  Position[mm]"/>
          <p:cNvSpPr txBox="1"/>
          <p:nvPr/>
        </p:nvSpPr>
        <p:spPr>
          <a:xfrm>
            <a:off x="6592120" y="8208012"/>
            <a:ext cx="2136985" cy="3984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00000"/>
                </a:solidFill>
              </a:defRPr>
            </a:lvl1pPr>
          </a:lstStyle>
          <a:p>
            <a:r>
              <a:rPr dirty="0"/>
              <a:t>Radial  Position[mm]</a:t>
            </a:r>
          </a:p>
        </p:txBody>
      </p:sp>
      <p:sp>
        <p:nvSpPr>
          <p:cNvPr id="2851" name="Obtain muon distribution In the storage ring"/>
          <p:cNvSpPr txBox="1"/>
          <p:nvPr/>
        </p:nvSpPr>
        <p:spPr>
          <a:xfrm>
            <a:off x="4859316" y="8538710"/>
            <a:ext cx="4309101" cy="398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>
            <a:lvl1pPr>
              <a:defRPr sz="1700"/>
            </a:lvl1pPr>
          </a:lstStyle>
          <a:p>
            <a:r>
              <a:t>Obtain muon distribution In the storage ring</a:t>
            </a:r>
          </a:p>
        </p:txBody>
      </p:sp>
      <p:sp>
        <p:nvSpPr>
          <p:cNvPr id="2852" name="x (cm)"/>
          <p:cNvSpPr txBox="1"/>
          <p:nvPr/>
        </p:nvSpPr>
        <p:spPr>
          <a:xfrm>
            <a:off x="2560216" y="8220712"/>
            <a:ext cx="686190" cy="3730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500">
                <a:solidFill>
                  <a:srgbClr val="000000"/>
                </a:solidFill>
              </a:defRPr>
            </a:lvl1pPr>
          </a:lstStyle>
          <a:p>
            <a:r>
              <a:t>x (cm)</a:t>
            </a:r>
          </a:p>
        </p:txBody>
      </p:sp>
      <p:sp>
        <p:nvSpPr>
          <p:cNvPr id="2853" name="Rounded Rectangle"/>
          <p:cNvSpPr/>
          <p:nvPr/>
        </p:nvSpPr>
        <p:spPr>
          <a:xfrm>
            <a:off x="1331135" y="671368"/>
            <a:ext cx="9662729" cy="2753447"/>
          </a:xfrm>
          <a:prstGeom prst="roundRect">
            <a:avLst>
              <a:gd name="adj" fmla="val 8088"/>
            </a:avLst>
          </a:prstGeom>
          <a:ln w="12700">
            <a:solidFill>
              <a:schemeClr val="accent4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854" name="Image" descr="Image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33602" y="3765343"/>
            <a:ext cx="4969290" cy="1331881"/>
          </a:xfrm>
          <a:prstGeom prst="rect">
            <a:avLst/>
          </a:prstGeom>
          <a:ln w="12700">
            <a:miter lim="400000"/>
          </a:ln>
        </p:spPr>
      </p:pic>
      <p:sp>
        <p:nvSpPr>
          <p:cNvPr id="2855" name="Rounded Rectangle"/>
          <p:cNvSpPr/>
          <p:nvPr/>
        </p:nvSpPr>
        <p:spPr>
          <a:xfrm>
            <a:off x="4114188" y="3989911"/>
            <a:ext cx="1095413" cy="1050644"/>
          </a:xfrm>
          <a:prstGeom prst="roundRect">
            <a:avLst>
              <a:gd name="adj" fmla="val 14742"/>
            </a:avLst>
          </a:prstGeom>
          <a:ln w="38100">
            <a:solidFill>
              <a:schemeClr val="accent4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56" name="Line"/>
          <p:cNvSpPr/>
          <p:nvPr/>
        </p:nvSpPr>
        <p:spPr>
          <a:xfrm flipV="1">
            <a:off x="4661894" y="3421266"/>
            <a:ext cx="1" cy="657544"/>
          </a:xfrm>
          <a:prstGeom prst="line">
            <a:avLst/>
          </a:prstGeom>
          <a:ln w="25400">
            <a:solidFill>
              <a:schemeClr val="accent4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57" name="Line"/>
          <p:cNvSpPr/>
          <p:nvPr/>
        </p:nvSpPr>
        <p:spPr>
          <a:xfrm>
            <a:off x="4661894" y="4876801"/>
            <a:ext cx="1" cy="853234"/>
          </a:xfrm>
          <a:prstGeom prst="line">
            <a:avLst/>
          </a:prstGeom>
          <a:ln w="25400">
            <a:solidFill>
              <a:schemeClr val="accent4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58" name="Rounded Rectangle"/>
          <p:cNvSpPr/>
          <p:nvPr/>
        </p:nvSpPr>
        <p:spPr>
          <a:xfrm>
            <a:off x="5264223" y="3992653"/>
            <a:ext cx="3022038" cy="1050645"/>
          </a:xfrm>
          <a:prstGeom prst="roundRect">
            <a:avLst>
              <a:gd name="adj" fmla="val 14742"/>
            </a:avLst>
          </a:prstGeom>
          <a:ln w="381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chemeClr val="accent5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59" name="Other measurements( known to ~ 24 ppb )"/>
          <p:cNvSpPr txBox="1"/>
          <p:nvPr/>
        </p:nvSpPr>
        <p:spPr>
          <a:xfrm>
            <a:off x="8719127" y="3559254"/>
            <a:ext cx="4266536" cy="436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 sz="1900">
                <a:solidFill>
                  <a:schemeClr val="accent5"/>
                </a:solidFill>
              </a:defRPr>
            </a:pPr>
            <a:r>
              <a:rPr dirty="0"/>
              <a:t>Other measurements( </a:t>
            </a:r>
            <a:r>
              <a:rPr sz="1500" dirty="0"/>
              <a:t>known to ~ 24 ppb </a:t>
            </a:r>
            <a:r>
              <a:rPr dirty="0"/>
              <a:t>)</a:t>
            </a:r>
          </a:p>
        </p:txBody>
      </p:sp>
      <p:pic>
        <p:nvPicPr>
          <p:cNvPr id="2860" name="pasted-movie.png" descr="pasted-movie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0074" y="3970861"/>
            <a:ext cx="2859280" cy="147157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61" name="Text"/>
              <p:cNvSpPr txBox="1"/>
              <p:nvPr/>
            </p:nvSpPr>
            <p:spPr>
              <a:xfrm>
                <a:off x="9694781" y="6175837"/>
                <a:ext cx="2809056" cy="69262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2248" tIns="72248" rIns="72248" bIns="72248" anchor="ctr">
                <a:spAutoFit/>
              </a:bodyPr>
              <a:lstStyle>
                <a:lvl1pPr>
                  <a:defRPr sz="2800">
                    <a:solidFill>
                      <a:srgbClr val="000000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sz="34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sSubSup>
                            <m:sSubSupPr>
                              <m:ctrlPr>
                                <a:rPr sz="34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sz="3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e>
                        <m:lim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sz="3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⊗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sz="3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dirty="0"/>
              </a:p>
            </p:txBody>
          </p:sp>
        </mc:Choice>
        <mc:Fallback>
          <p:sp>
            <p:nvSpPr>
              <p:cNvPr id="2861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781" y="6175837"/>
                <a:ext cx="2809056" cy="692627"/>
              </a:xfrm>
              <a:prstGeom prst="rect">
                <a:avLst/>
              </a:prstGeom>
              <a:blipFill>
                <a:blip r:embed="rId11"/>
                <a:stretch>
                  <a:fillRect l="-1351" t="-14545" r="-18018" b="-30909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7" grpId="0" animBg="1"/>
      <p:bldP spid="2839" grpId="0" animBg="1"/>
      <p:bldP spid="2843" grpId="0" animBg="1"/>
      <p:bldP spid="2844" grpId="0" animBg="1"/>
      <p:bldP spid="2847" grpId="0" animBg="1"/>
      <p:bldP spid="2848" grpId="0" animBg="1"/>
      <p:bldP spid="2849" grpId="0" animBg="1"/>
      <p:bldP spid="2850" grpId="0" animBg="1"/>
      <p:bldP spid="2851" grpId="0" animBg="1"/>
      <p:bldP spid="2852" grpId="0" animBg="1"/>
      <p:bldP spid="2853" grpId="0" animBg="1"/>
      <p:bldP spid="2855" grpId="0" animBg="1"/>
      <p:bldP spid="2856" grpId="0" animBg="1"/>
      <p:bldP spid="2857" grpId="0" animBg="1"/>
      <p:bldP spid="2858" grpId="0" animBg="1"/>
      <p:bldP spid="2859" grpId="0" animBg="1"/>
      <p:bldP spid="286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5" name="Actually…It’s not that straightforward, still need some corrections"/>
          <p:cNvSpPr txBox="1">
            <a:spLocks noGrp="1"/>
          </p:cNvSpPr>
          <p:nvPr>
            <p:ph type="title"/>
          </p:nvPr>
        </p:nvSpPr>
        <p:spPr>
          <a:xfrm>
            <a:off x="287019" y="153821"/>
            <a:ext cx="12430762" cy="819303"/>
          </a:xfrm>
          <a:prstGeom prst="rect">
            <a:avLst/>
          </a:prstGeom>
        </p:spPr>
        <p:txBody>
          <a:bodyPr/>
          <a:lstStyle/>
          <a:p>
            <a:pPr>
              <a:defRPr sz="3100"/>
            </a:pPr>
            <a:r>
              <a:t>Actually…It’s not that straightforward, still need some </a:t>
            </a:r>
            <a:r>
              <a:rPr>
                <a:solidFill>
                  <a:schemeClr val="accent4"/>
                </a:solidFill>
              </a:rPr>
              <a:t>corrections</a:t>
            </a:r>
          </a:p>
        </p:txBody>
      </p:sp>
      <p:sp>
        <p:nvSpPr>
          <p:cNvPr id="28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pic>
        <p:nvPicPr>
          <p:cNvPr id="2867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945" y="2430724"/>
            <a:ext cx="8547101" cy="1168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5783" y="5095624"/>
            <a:ext cx="6703000" cy="917522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69" name="We use muons at magic momentum…"/>
              <p:cNvSpPr txBox="1"/>
              <p:nvPr/>
            </p:nvSpPr>
            <p:spPr>
              <a:xfrm>
                <a:off x="5604524" y="7435360"/>
                <a:ext cx="3166231" cy="12012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72248" tIns="72248" rIns="72248" bIns="72248" anchor="ctr">
                <a:spAutoFit/>
              </a:bodyPr>
              <a:lstStyle/>
              <a:p>
                <a:pPr>
                  <a:defRPr sz="1500"/>
                </a:pPr>
                <a:r>
                  <a:rPr dirty="0"/>
                  <a:t>We use muons at magic momentum </a:t>
                </a:r>
                <a14:m>
                  <m:oMath xmlns:m="http://schemas.openxmlformats.org/officeDocument/2006/math">
                    <m:r>
                      <a:rPr sz="1800" i="1">
                        <a:solidFill>
                          <a:srgbClr val="0061A7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sz="1800" i="1">
                        <a:solidFill>
                          <a:srgbClr val="0061A7"/>
                        </a:solidFill>
                        <a:latin typeface="Cambria Math" panose="02040503050406030204" pitchFamily="18" charset="0"/>
                      </a:rPr>
                      <m:t>=3.094</m:t>
                    </m:r>
                    <m:r>
                      <a:rPr sz="1800" i="1">
                        <a:solidFill>
                          <a:srgbClr val="0061A7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  <m:r>
                      <a:rPr sz="1800" i="1">
                        <a:solidFill>
                          <a:srgbClr val="0061A7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sz="1800" i="1">
                        <a:solidFill>
                          <a:srgbClr val="0061A7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dirty="0"/>
                  <a:t> </a:t>
                </a:r>
              </a:p>
              <a:p>
                <a:pPr>
                  <a:defRPr sz="1500"/>
                </a:pPr>
                <a:r>
                  <a:rPr dirty="0"/>
                  <a:t>and cancel this term. In fact, there is a momentum spread</a:t>
                </a:r>
              </a:p>
            </p:txBody>
          </p:sp>
        </mc:Choice>
        <mc:Fallback>
          <p:sp>
            <p:nvSpPr>
              <p:cNvPr id="2869" name="We use muons at magic momentum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4524" y="7435360"/>
                <a:ext cx="3166231" cy="1201214"/>
              </a:xfrm>
              <a:prstGeom prst="rect">
                <a:avLst/>
              </a:prstGeom>
              <a:blipFill>
                <a:blip r:embed="rId5"/>
                <a:stretch>
                  <a:fillRect l="-1600" b="-625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70" name="Small vertical beam oscillation"/>
          <p:cNvSpPr txBox="1"/>
          <p:nvPr/>
        </p:nvSpPr>
        <p:spPr>
          <a:xfrm>
            <a:off x="1490982" y="6561891"/>
            <a:ext cx="3305479" cy="703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>
              <a:defRPr sz="1700"/>
            </a:pPr>
            <a:endParaRPr/>
          </a:p>
          <a:p>
            <a:pPr>
              <a:defRPr sz="1700"/>
            </a:pPr>
            <a:r>
              <a:t>Small vertical beam oscillation</a:t>
            </a:r>
          </a:p>
        </p:txBody>
      </p:sp>
      <p:sp>
        <p:nvSpPr>
          <p:cNvPr id="2871" name="Line"/>
          <p:cNvSpPr/>
          <p:nvPr/>
        </p:nvSpPr>
        <p:spPr>
          <a:xfrm>
            <a:off x="6212084" y="6014355"/>
            <a:ext cx="549797" cy="1504925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72" name="• : Electric field correction…"/>
              <p:cNvSpPr txBox="1">
                <a:spLocks noGrp="1"/>
              </p:cNvSpPr>
              <p:nvPr>
                <p:ph type="body" sz="quarter" idx="1"/>
              </p:nvPr>
            </p:nvSpPr>
            <p:spPr>
              <a:xfrm>
                <a:off x="9361136" y="4341943"/>
                <a:ext cx="3444915" cy="3542567"/>
              </a:xfrm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endParaRPr/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00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t>: Electric field correction</a:t>
                </a: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00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:Pitch correction</a:t>
                </a: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00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𝑝𝑎</m:t>
                        </m:r>
                      </m:sub>
                    </m:sSub>
                  </m:oMath>
                </a14:m>
                <a:r>
                  <a:t>:Phase-acceptance correction</a:t>
                </a: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00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𝑑𝑑</m:t>
                        </m:r>
                      </m:sub>
                    </m:sSub>
                  </m:oMath>
                </a14:m>
                <a:r>
                  <a:t>:Differential decay correction</a:t>
                </a: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chemeClr val="accent5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1800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sz="1800" i="1">
                            <a:solidFill>
                              <a:srgbClr val="C82505"/>
                            </a:solidFill>
                            <a:latin typeface="Cambria Math" panose="02040503050406030204" pitchFamily="18" charset="0"/>
                          </a:rPr>
                          <m:t>𝑚𝑙</m:t>
                        </m:r>
                      </m:sub>
                    </m:sSub>
                  </m:oMath>
                </a14:m>
                <a:r>
                  <a:t>:Muon loss correction</a:t>
                </a: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rgbClr val="0000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>
                    <a:latin typeface="Arial"/>
                    <a:ea typeface="Arial"/>
                    <a:cs typeface="Arial"/>
                    <a:sym typeface="Arial"/>
                  </a:rP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050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050" i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050" i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>
                    <a:latin typeface="Arial"/>
                    <a:ea typeface="Arial"/>
                    <a:cs typeface="Arial"/>
                    <a:sym typeface="Arial"/>
                  </a:rPr>
                  <a:t>:</a:t>
                </a:r>
                <a:r>
                  <a:t>Transient field from the eddy current in kicker</a:t>
                </a:r>
                <a:endParaRPr>
                  <a:latin typeface="Times Roman"/>
                  <a:ea typeface="Times Roman"/>
                  <a:cs typeface="Times Roman"/>
                  <a:sym typeface="Times Roman"/>
                </a:endParaRPr>
              </a:p>
              <a:p>
                <a:pPr marL="0" indent="0">
                  <a:lnSpc>
                    <a:spcPts val="3100"/>
                  </a:lnSpc>
                  <a:spcBef>
                    <a:spcPts val="0"/>
                  </a:spcBef>
                  <a:buClr>
                    <a:srgbClr val="000000"/>
                  </a:buClr>
                  <a:buSzTx/>
                  <a:buFontTx/>
                  <a:buNone/>
                  <a:defRPr sz="1700">
                    <a:solidFill>
                      <a:srgbClr val="0000FF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rPr>
                    <a:latin typeface="Arial"/>
                    <a:ea typeface="Arial"/>
                    <a:cs typeface="Arial"/>
                    <a:sym typeface="Arial"/>
                  </a:rPr>
                  <a:t>•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050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050" i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050" i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>
                    <a:latin typeface="Arial"/>
                    <a:ea typeface="Arial"/>
                    <a:cs typeface="Arial"/>
                    <a:sym typeface="Arial"/>
                  </a:rPr>
                  <a:t>:</a:t>
                </a:r>
                <a:r>
                  <a:t>Transient field from the quad charging</a:t>
                </a:r>
              </a:p>
            </p:txBody>
          </p:sp>
        </mc:Choice>
        <mc:Fallback>
          <p:sp>
            <p:nvSpPr>
              <p:cNvPr id="2872" name="• : Electric field correction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"/>
              </p:nvPr>
            </p:nvSpPr>
            <p:spPr>
              <a:xfrm>
                <a:off x="9361136" y="4341943"/>
                <a:ext cx="3444915" cy="3542567"/>
              </a:xfrm>
              <a:prstGeom prst="rect">
                <a:avLst/>
              </a:prstGeom>
              <a:blipFill>
                <a:blip r:embed="rId6"/>
                <a:stretch>
                  <a:fillRect l="-4044" b="-1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73" name="Beam Dynamics Corrections"/>
          <p:cNvSpPr txBox="1"/>
          <p:nvPr/>
        </p:nvSpPr>
        <p:spPr>
          <a:xfrm>
            <a:off x="5836398" y="1459458"/>
            <a:ext cx="2892740" cy="39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FF0101"/>
                </a:solidFill>
              </a:defRPr>
            </a:lvl1pPr>
          </a:lstStyle>
          <a:p>
            <a:r>
              <a:t>Beam Dynamics Corrections</a:t>
            </a:r>
          </a:p>
        </p:txBody>
      </p:sp>
      <p:sp>
        <p:nvSpPr>
          <p:cNvPr id="2874" name="Line"/>
          <p:cNvSpPr/>
          <p:nvPr/>
        </p:nvSpPr>
        <p:spPr>
          <a:xfrm>
            <a:off x="5191997" y="2271489"/>
            <a:ext cx="5623090" cy="1"/>
          </a:xfrm>
          <a:prstGeom prst="line">
            <a:avLst/>
          </a:prstGeom>
          <a:ln w="25400">
            <a:solidFill>
              <a:srgbClr val="FF0101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75" name="Line"/>
          <p:cNvSpPr/>
          <p:nvPr/>
        </p:nvSpPr>
        <p:spPr>
          <a:xfrm>
            <a:off x="7077490" y="3630814"/>
            <a:ext cx="1852105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76" name="Transient Magnetic Field Corrections"/>
          <p:cNvSpPr txBox="1"/>
          <p:nvPr/>
        </p:nvSpPr>
        <p:spPr>
          <a:xfrm>
            <a:off x="6072654" y="3619064"/>
            <a:ext cx="3677064" cy="398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101FF"/>
                </a:solidFill>
              </a:defRPr>
            </a:lvl1pPr>
          </a:lstStyle>
          <a:p>
            <a:r>
              <a:t>Transient Magnetic Field Corrections</a:t>
            </a:r>
          </a:p>
        </p:txBody>
      </p:sp>
      <p:sp>
        <p:nvSpPr>
          <p:cNvPr id="2877" name="Run-2/3 has a total of 622 ppb correction"/>
          <p:cNvSpPr txBox="1"/>
          <p:nvPr/>
        </p:nvSpPr>
        <p:spPr>
          <a:xfrm>
            <a:off x="3036688" y="9117471"/>
            <a:ext cx="6051090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b="1">
                <a:solidFill>
                  <a:srgbClr val="000000"/>
                </a:solidFill>
              </a:defRPr>
            </a:lvl1pPr>
          </a:lstStyle>
          <a:p>
            <a:r>
              <a:t>Run-2/3 has a total of 622 ppb correction</a:t>
            </a:r>
          </a:p>
        </p:txBody>
      </p:sp>
      <p:sp>
        <p:nvSpPr>
          <p:cNvPr id="2878" name="Line"/>
          <p:cNvSpPr/>
          <p:nvPr/>
        </p:nvSpPr>
        <p:spPr>
          <a:xfrm flipH="1">
            <a:off x="3025791" y="5914217"/>
            <a:ext cx="627714" cy="627714"/>
          </a:xfrm>
          <a:prstGeom prst="line">
            <a:avLst/>
          </a:prstGeom>
          <a:ln w="25400">
            <a:solidFill>
              <a:schemeClr val="accent1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79" name="Bargmann-Michel-Telegdi (BMT) Equation"/>
          <p:cNvSpPr txBox="1"/>
          <p:nvPr/>
        </p:nvSpPr>
        <p:spPr>
          <a:xfrm>
            <a:off x="492558" y="4527531"/>
            <a:ext cx="5190194" cy="449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lnSpc>
                <a:spcPct val="100000"/>
              </a:lnSpc>
              <a:defRPr sz="2000" b="1">
                <a:solidFill>
                  <a:srgbClr val="004499"/>
                </a:solidFill>
                <a:uFillTx/>
              </a:defRPr>
            </a:lvl1pPr>
          </a:lstStyle>
          <a:p>
            <a:r>
              <a:t>Bargmann-Michel-Telegdi (BMT) Equation</a:t>
            </a:r>
          </a:p>
        </p:txBody>
      </p:sp>
      <p:sp>
        <p:nvSpPr>
          <p:cNvPr id="2880" name="(We used the condition where  E=0 and…"/>
          <p:cNvSpPr txBox="1"/>
          <p:nvPr/>
        </p:nvSpPr>
        <p:spPr>
          <a:xfrm>
            <a:off x="115290" y="7813934"/>
            <a:ext cx="4678102" cy="136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lnSpc>
                <a:spcPct val="100000"/>
              </a:lnSpc>
              <a:defRPr sz="2000">
                <a:solidFill>
                  <a:schemeClr val="accent1"/>
                </a:solidFill>
                <a:uFillTx/>
              </a:defRPr>
            </a:pPr>
            <a:r>
              <a:rPr dirty="0"/>
              <a:t>(We used the condition where  E=0 and </a:t>
            </a:r>
          </a:p>
          <a:p>
            <a:pPr>
              <a:lnSpc>
                <a:spcPct val="100000"/>
              </a:lnSpc>
              <a:defRPr sz="2000">
                <a:solidFill>
                  <a:schemeClr val="accent1"/>
                </a:solidFill>
                <a:uFillTx/>
              </a:defRPr>
            </a:pPr>
            <a:r>
              <a:rPr dirty="0"/>
              <a:t>motion is planar to simplify the BMT </a:t>
            </a:r>
          </a:p>
          <a:p>
            <a:pPr>
              <a:lnSpc>
                <a:spcPct val="100000"/>
              </a:lnSpc>
              <a:defRPr sz="2000">
                <a:solidFill>
                  <a:schemeClr val="accent1"/>
                </a:solidFill>
                <a:uFillTx/>
              </a:defRPr>
            </a:pPr>
            <a:r>
              <a:rPr dirty="0"/>
              <a:t>equation!)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8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63" y="4868714"/>
            <a:ext cx="5175452" cy="4169936"/>
          </a:xfrm>
          <a:prstGeom prst="rect">
            <a:avLst/>
          </a:prstGeom>
          <a:ln w="12700">
            <a:miter lim="400000"/>
          </a:ln>
        </p:spPr>
      </p:pic>
      <p:sp>
        <p:nvSpPr>
          <p:cNvPr id="2885" name="Systemat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Systematics</a:t>
            </a:r>
          </a:p>
        </p:txBody>
      </p:sp>
      <p:sp>
        <p:nvSpPr>
          <p:cNvPr id="28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2887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741" y="5010414"/>
            <a:ext cx="4295590" cy="3799944"/>
          </a:xfrm>
          <a:prstGeom prst="rect">
            <a:avLst/>
          </a:prstGeom>
          <a:ln w="12700">
            <a:miter lim="400000"/>
          </a:ln>
        </p:spPr>
      </p:pic>
      <p:sp>
        <p:nvSpPr>
          <p:cNvPr id="2888" name="Run-2/3"/>
          <p:cNvSpPr txBox="1"/>
          <p:nvPr/>
        </p:nvSpPr>
        <p:spPr>
          <a:xfrm>
            <a:off x="10232142" y="4484303"/>
            <a:ext cx="1241560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Run-2/3</a:t>
            </a:r>
          </a:p>
        </p:txBody>
      </p:sp>
      <p:pic>
        <p:nvPicPr>
          <p:cNvPr id="2889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769" y="2232367"/>
            <a:ext cx="10312401" cy="1435101"/>
          </a:xfrm>
          <a:prstGeom prst="rect">
            <a:avLst/>
          </a:prstGeom>
          <a:ln w="12700">
            <a:miter lim="400000"/>
          </a:ln>
        </p:spPr>
      </p:pic>
      <p:sp>
        <p:nvSpPr>
          <p:cNvPr id="2890" name="Beam Dynamics(Spatial and Temporal motion of the beam)"/>
          <p:cNvSpPr txBox="1"/>
          <p:nvPr/>
        </p:nvSpPr>
        <p:spPr>
          <a:xfrm>
            <a:off x="6203896" y="1747497"/>
            <a:ext cx="5805387" cy="39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101FF"/>
                </a:solidFill>
              </a:defRPr>
            </a:lvl1pPr>
          </a:lstStyle>
          <a:p>
            <a:r>
              <a:t>Beam Dynamics(Spatial and Temporal motion of the beam)</a:t>
            </a:r>
          </a:p>
        </p:txBody>
      </p:sp>
      <p:sp>
        <p:nvSpPr>
          <p:cNvPr id="2891" name="Line"/>
          <p:cNvSpPr/>
          <p:nvPr/>
        </p:nvSpPr>
        <p:spPr>
          <a:xfrm>
            <a:off x="5340983" y="2281421"/>
            <a:ext cx="5623090" cy="1"/>
          </a:xfrm>
          <a:prstGeom prst="line">
            <a:avLst/>
          </a:prstGeom>
          <a:ln w="25400">
            <a:solidFill>
              <a:srgbClr val="0101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92" name="Line"/>
          <p:cNvSpPr/>
          <p:nvPr/>
        </p:nvSpPr>
        <p:spPr>
          <a:xfrm>
            <a:off x="7514514" y="3575748"/>
            <a:ext cx="3062291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93" name="Transient Magnetic Field"/>
          <p:cNvSpPr txBox="1"/>
          <p:nvPr/>
        </p:nvSpPr>
        <p:spPr>
          <a:xfrm>
            <a:off x="7286587" y="3639555"/>
            <a:ext cx="2513229" cy="39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101FF"/>
                </a:solidFill>
              </a:defRPr>
            </a:lvl1pPr>
          </a:lstStyle>
          <a:p>
            <a:r>
              <a:t>Transient Magnetic Field</a:t>
            </a:r>
          </a:p>
        </p:txBody>
      </p:sp>
      <p:sp>
        <p:nvSpPr>
          <p:cNvPr id="2894" name="Line"/>
          <p:cNvSpPr/>
          <p:nvPr/>
        </p:nvSpPr>
        <p:spPr>
          <a:xfrm>
            <a:off x="4334031" y="3575748"/>
            <a:ext cx="3062291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95" name="Convolution with beam"/>
          <p:cNvSpPr txBox="1"/>
          <p:nvPr/>
        </p:nvSpPr>
        <p:spPr>
          <a:xfrm>
            <a:off x="4746003" y="3639555"/>
            <a:ext cx="2401378" cy="39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>
                <a:solidFill>
                  <a:srgbClr val="0101FF"/>
                </a:solidFill>
              </a:defRPr>
            </a:lvl1pPr>
          </a:lstStyle>
          <a:p>
            <a:r>
              <a:t>Convolution with beam </a:t>
            </a:r>
          </a:p>
        </p:txBody>
      </p:sp>
      <p:sp>
        <p:nvSpPr>
          <p:cNvPr id="2896" name="Line"/>
          <p:cNvSpPr/>
          <p:nvPr/>
        </p:nvSpPr>
        <p:spPr>
          <a:xfrm>
            <a:off x="3192675" y="3575748"/>
            <a:ext cx="1023163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97" name="Field…"/>
          <p:cNvSpPr txBox="1"/>
          <p:nvPr/>
        </p:nvSpPr>
        <p:spPr>
          <a:xfrm>
            <a:off x="3109627" y="3606343"/>
            <a:ext cx="1189260" cy="70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 sz="1700">
                <a:solidFill>
                  <a:srgbClr val="0101FF"/>
                </a:solidFill>
              </a:defRPr>
            </a:pPr>
            <a:r>
              <a:t>Field </a:t>
            </a:r>
          </a:p>
          <a:p>
            <a:pPr>
              <a:defRPr sz="1700">
                <a:solidFill>
                  <a:srgbClr val="0101FF"/>
                </a:solidFill>
              </a:defRPr>
            </a:pPr>
            <a:r>
              <a:t>Calibration</a:t>
            </a:r>
          </a:p>
        </p:txBody>
      </p:sp>
      <p:sp>
        <p:nvSpPr>
          <p:cNvPr id="2898" name="Line"/>
          <p:cNvSpPr/>
          <p:nvPr/>
        </p:nvSpPr>
        <p:spPr>
          <a:xfrm>
            <a:off x="3552927" y="2281421"/>
            <a:ext cx="807894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899" name="Precession…"/>
          <p:cNvSpPr txBox="1"/>
          <p:nvPr/>
        </p:nvSpPr>
        <p:spPr>
          <a:xfrm>
            <a:off x="3683584" y="1486683"/>
            <a:ext cx="1285192" cy="70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 sz="1700">
                <a:solidFill>
                  <a:srgbClr val="0101FF"/>
                </a:solidFill>
              </a:defRPr>
            </a:pPr>
            <a:r>
              <a:t>Precession </a:t>
            </a:r>
          </a:p>
          <a:p>
            <a:pPr>
              <a:defRPr sz="1700">
                <a:solidFill>
                  <a:srgbClr val="0101FF"/>
                </a:solidFill>
              </a:defRPr>
            </a:pPr>
            <a:r>
              <a:t>Freq. </a:t>
            </a:r>
          </a:p>
        </p:txBody>
      </p:sp>
      <p:sp>
        <p:nvSpPr>
          <p:cNvPr id="2900" name="Line"/>
          <p:cNvSpPr/>
          <p:nvPr/>
        </p:nvSpPr>
        <p:spPr>
          <a:xfrm>
            <a:off x="2458244" y="2281421"/>
            <a:ext cx="923002" cy="1"/>
          </a:xfrm>
          <a:prstGeom prst="line">
            <a:avLst/>
          </a:prstGeom>
          <a:ln w="25400">
            <a:solidFill>
              <a:srgbClr val="0000FF"/>
            </a:solidFill>
            <a:headEnd type="triangle" len="sm"/>
            <a:tailEnd type="triangle" len="sm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901" name="Hardware…"/>
          <p:cNvSpPr txBox="1"/>
          <p:nvPr/>
        </p:nvSpPr>
        <p:spPr>
          <a:xfrm>
            <a:off x="2569036" y="1334283"/>
            <a:ext cx="1093117" cy="1008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 sz="1700">
                <a:solidFill>
                  <a:srgbClr val="0101FF"/>
                </a:solidFill>
              </a:defRPr>
            </a:pPr>
            <a:r>
              <a:t>Hardware</a:t>
            </a:r>
          </a:p>
          <a:p>
            <a:pPr>
              <a:defRPr sz="1700">
                <a:solidFill>
                  <a:srgbClr val="0101FF"/>
                </a:solidFill>
              </a:defRPr>
            </a:pPr>
            <a:r>
              <a:t>Blinded </a:t>
            </a:r>
          </a:p>
          <a:p>
            <a:pPr>
              <a:defRPr sz="1700">
                <a:solidFill>
                  <a:srgbClr val="0101FF"/>
                </a:solidFill>
              </a:defRPr>
            </a:pPr>
            <a:r>
              <a:t>Clock</a:t>
            </a:r>
          </a:p>
        </p:txBody>
      </p:sp>
      <p:sp>
        <p:nvSpPr>
          <p:cNvPr id="2902" name="Run-1"/>
          <p:cNvSpPr txBox="1"/>
          <p:nvPr/>
        </p:nvSpPr>
        <p:spPr>
          <a:xfrm>
            <a:off x="2850260" y="4527599"/>
            <a:ext cx="987362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Run-1</a:t>
            </a:r>
          </a:p>
        </p:txBody>
      </p:sp>
      <p:sp>
        <p:nvSpPr>
          <p:cNvPr id="2903" name="Arrow"/>
          <p:cNvSpPr/>
          <p:nvPr/>
        </p:nvSpPr>
        <p:spPr>
          <a:xfrm>
            <a:off x="6354086" y="6105571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chemeClr val="accent1"/>
          </a:soli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904" name="Many improvements on the systematics:…"/>
          <p:cNvSpPr txBox="1"/>
          <p:nvPr/>
        </p:nvSpPr>
        <p:spPr>
          <a:xfrm>
            <a:off x="321806" y="5813081"/>
            <a:ext cx="5821349" cy="1668498"/>
          </a:xfrm>
          <a:prstGeom prst="rect">
            <a:avLst/>
          </a:prstGeom>
          <a:gradFill>
            <a:gsLst>
              <a:gs pos="0">
                <a:srgbClr val="FBFBFB"/>
              </a:gs>
              <a:gs pos="100000">
                <a:srgbClr val="BEBEBE"/>
              </a:gs>
            </a:gsLst>
            <a:lin ang="5400000"/>
          </a:gradFill>
          <a:ln w="12700">
            <a:miter lim="400000"/>
          </a:ln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lnSpc>
                <a:spcPct val="100000"/>
              </a:lnSpc>
              <a:defRPr sz="25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r>
              <a:rPr dirty="0"/>
              <a:t>Many improvements on the systematics:</a:t>
            </a:r>
          </a:p>
          <a:p>
            <a:pPr>
              <a:lnSpc>
                <a:spcPct val="100000"/>
              </a:lnSpc>
              <a:defRPr sz="25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r>
              <a:rPr dirty="0"/>
              <a:t>-Running Conditions</a:t>
            </a:r>
          </a:p>
          <a:p>
            <a:pPr>
              <a:lnSpc>
                <a:spcPct val="100000"/>
              </a:lnSpc>
              <a:defRPr sz="25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r>
              <a:rPr dirty="0"/>
              <a:t>-Analysis Improvements</a:t>
            </a:r>
          </a:p>
          <a:p>
            <a:pPr>
              <a:lnSpc>
                <a:spcPct val="100000"/>
              </a:lnSpc>
              <a:defRPr sz="25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r>
              <a:rPr dirty="0"/>
              <a:t>-Methods for systematic measurements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8" grpId="0" animBg="1"/>
      <p:bldP spid="2903" grpId="0" animBg="1"/>
      <p:bldP spid="290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6" name="Latest FNAL result from 2023 summer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Latest FNAL result from 2023 summer </a:t>
            </a:r>
          </a:p>
        </p:txBody>
      </p:sp>
      <p:sp>
        <p:nvSpPr>
          <p:cNvPr id="2907" name="FNAL Run-2/3 is in agreement with both FNAL Run-1 and BNL…"/>
          <p:cNvSpPr txBox="1">
            <a:spLocks noGrp="1"/>
          </p:cNvSpPr>
          <p:nvPr>
            <p:ph type="body" sz="half" idx="1"/>
          </p:nvPr>
        </p:nvSpPr>
        <p:spPr>
          <a:xfrm>
            <a:off x="6105971" y="1964391"/>
            <a:ext cx="6079238" cy="4763501"/>
          </a:xfrm>
          <a:prstGeom prst="rect">
            <a:avLst/>
          </a:prstGeom>
        </p:spPr>
        <p:txBody>
          <a:bodyPr/>
          <a:lstStyle/>
          <a:p>
            <a:pPr marL="266700" indent="-266700">
              <a:defRPr sz="2600" b="1"/>
            </a:pPr>
            <a:r>
              <a:t>FNAL Run-2/3 is in agreement with both FNAL Run-1 and BNL</a:t>
            </a:r>
          </a:p>
          <a:p>
            <a:pPr marL="266700" indent="-266700">
              <a:defRPr sz="2600" b="1"/>
            </a:pPr>
            <a:r>
              <a:t>New result halved the uncertainty to 215 ppb</a:t>
            </a:r>
          </a:p>
          <a:p>
            <a:pPr marL="266700" indent="-266700">
              <a:defRPr sz="2600" b="1"/>
            </a:pPr>
            <a:r>
              <a:t>Systematic uncertainty went down to 70 ppb (surpasses our 100 ppb goal)</a:t>
            </a:r>
          </a:p>
          <a:p>
            <a:pPr marL="266700" indent="-266700">
              <a:defRPr sz="2600" b="1"/>
            </a:pPr>
            <a:r>
              <a:t>World average is dominated by FNAL values</a:t>
            </a:r>
          </a:p>
          <a:p>
            <a:pPr marL="266700" indent="-266700">
              <a:defRPr sz="2600" b="1"/>
            </a:pPr>
            <a:r>
              <a:t>Still dominated by statistical error</a:t>
            </a:r>
          </a:p>
        </p:txBody>
      </p:sp>
      <p:sp>
        <p:nvSpPr>
          <p:cNvPr id="29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grpSp>
        <p:nvGrpSpPr>
          <p:cNvPr id="2915" name="Group"/>
          <p:cNvGrpSpPr/>
          <p:nvPr/>
        </p:nvGrpSpPr>
        <p:grpSpPr>
          <a:xfrm>
            <a:off x="104574" y="2004479"/>
            <a:ext cx="5613401" cy="4216401"/>
            <a:chOff x="0" y="0"/>
            <a:chExt cx="5613400" cy="4216400"/>
          </a:xfrm>
        </p:grpSpPr>
        <p:pic>
          <p:nvPicPr>
            <p:cNvPr id="2909" name="pasted-movie.png" descr="pasted-movie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5613400" cy="421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10" name="190 ppb"/>
            <p:cNvSpPr txBox="1"/>
            <p:nvPr/>
          </p:nvSpPr>
          <p:spPr>
            <a:xfrm>
              <a:off x="4584063" y="3040427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800080"/>
                  </a:solidFill>
                </a:defRPr>
              </a:lvl1pPr>
            </a:lstStyle>
            <a:p>
              <a:r>
                <a:t>190 ppb</a:t>
              </a:r>
            </a:p>
          </p:txBody>
        </p:sp>
        <p:sp>
          <p:nvSpPr>
            <p:cNvPr id="2911" name="540 ppb"/>
            <p:cNvSpPr txBox="1"/>
            <p:nvPr/>
          </p:nvSpPr>
          <p:spPr>
            <a:xfrm>
              <a:off x="4373362" y="416157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0000B3"/>
                  </a:solidFill>
                </a:defRPr>
              </a:lvl1pPr>
            </a:lstStyle>
            <a:p>
              <a:r>
                <a:t>540 ppb</a:t>
              </a:r>
            </a:p>
          </p:txBody>
        </p:sp>
        <p:sp>
          <p:nvSpPr>
            <p:cNvPr id="2912" name="463 ppb"/>
            <p:cNvSpPr txBox="1"/>
            <p:nvPr/>
          </p:nvSpPr>
          <p:spPr>
            <a:xfrm>
              <a:off x="4584063" y="1131289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463 ppb</a:t>
              </a:r>
            </a:p>
          </p:txBody>
        </p:sp>
        <p:sp>
          <p:nvSpPr>
            <p:cNvPr id="2913" name="215 ppb"/>
            <p:cNvSpPr txBox="1"/>
            <p:nvPr/>
          </p:nvSpPr>
          <p:spPr>
            <a:xfrm>
              <a:off x="4584063" y="1526463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215 ppb</a:t>
              </a:r>
            </a:p>
          </p:txBody>
        </p:sp>
        <p:sp>
          <p:nvSpPr>
            <p:cNvPr id="2914" name="203 ppb"/>
            <p:cNvSpPr txBox="1"/>
            <p:nvPr/>
          </p:nvSpPr>
          <p:spPr>
            <a:xfrm>
              <a:off x="4584063" y="1921638"/>
              <a:ext cx="799901" cy="3603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203 ppb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916" name="Text"/>
              <p:cNvSpPr txBox="1"/>
              <p:nvPr/>
            </p:nvSpPr>
            <p:spPr>
              <a:xfrm>
                <a:off x="909800" y="6376902"/>
                <a:ext cx="4437829" cy="5503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2248" tIns="72248" rIns="72248" bIns="72248" anchor="ctr">
                <a:spAutoFit/>
              </a:bodyPr>
              <a:lstStyle>
                <a:lvl1pPr>
                  <a:defRPr sz="2100" b="1">
                    <a:solidFill>
                      <a:srgbClr val="800080"/>
                    </a:solidFill>
                  </a:defRPr>
                </a:lvl1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550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550" i="1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550" i="1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sz="2550" i="1">
                          <a:solidFill>
                            <a:srgbClr val="80008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550" i="1">
                          <a:solidFill>
                            <a:srgbClr val="800080"/>
                          </a:solidFill>
                          <a:latin typeface="Cambria Math" panose="02040503050406030204" pitchFamily="18" charset="0"/>
                        </a:rPr>
                        <m:t>𝐸𝑥𝑝</m:t>
                      </m:r>
                      <m:r>
                        <a:rPr sz="2550" i="1">
                          <a:solidFill>
                            <a:srgbClr val="800080"/>
                          </a:solidFill>
                          <a:latin typeface="Cambria Math" panose="02040503050406030204" pitchFamily="18" charset="0"/>
                        </a:rPr>
                        <m:t>)=116592059(22)</m:t>
                      </m:r>
                      <m:r>
                        <a:rPr sz="2550" i="1">
                          <a:solidFill>
                            <a:srgbClr val="80008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sz="2550" i="1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sz="2550" i="1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sz="2550" i="1">
                              <a:solidFill>
                                <a:srgbClr val="800080"/>
                              </a:solidFill>
                              <a:latin typeface="Cambria Math" panose="02040503050406030204" pitchFamily="18" charset="0"/>
                            </a:rPr>
                            <m:t>−11</m:t>
                          </m:r>
                        </m:sup>
                      </m:sSup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916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800" y="6376902"/>
                <a:ext cx="4437829" cy="550368"/>
              </a:xfrm>
              <a:prstGeom prst="rect">
                <a:avLst/>
              </a:prstGeom>
              <a:blipFill>
                <a:blip r:embed="rId3"/>
                <a:stretch>
                  <a:fillRect r="-12000" b="-13636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17" name="Table 1"/>
          <p:cNvGraphicFramePr/>
          <p:nvPr/>
        </p:nvGraphicFramePr>
        <p:xfrm>
          <a:off x="5839685" y="6799846"/>
          <a:ext cx="6611808" cy="1651308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19267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3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12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0436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2400" b="1">
                          <a:solidFill>
                            <a:srgbClr val="FFFFFF"/>
                          </a:solidFill>
                          <a:uFillTx/>
                        </a:defRPr>
                      </a:pPr>
                      <a:endParaRPr/>
                    </a:p>
                  </a:txBody>
                  <a:tcPr marL="121920" marR="121920" marT="60960" marB="60960" anchor="ctr" horzOverflow="overflow"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Run-1</a:t>
                      </a:r>
                    </a:p>
                  </a:txBody>
                  <a:tcPr marL="121920" marR="121920" marT="60960" marB="60960" anchor="ctr" horzOverflow="overflow">
                    <a:solidFill>
                      <a:srgbClr val="004C97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Run-2/3</a:t>
                      </a:r>
                    </a:p>
                  </a:txBody>
                  <a:tcPr marL="121920" marR="121920" marT="60960" marB="60960" anchor="ctr" horzOverflow="overflow">
                    <a:solidFill>
                      <a:srgbClr val="004C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436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004C97"/>
                          </a:solidFill>
                        </a:rPr>
                        <a:t>Stat.[ppb]</a:t>
                      </a: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>
                          <a:solidFill>
                            <a:srgbClr val="004C97"/>
                          </a:solidFill>
                        </a:rPr>
                        <a:t>434</a:t>
                      </a: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004C97"/>
                          </a:solidFill>
                        </a:rPr>
                        <a:t>201</a:t>
                      </a:r>
                    </a:p>
                  </a:txBody>
                  <a:tcPr marL="121920" marR="121920" marT="60960" marB="6096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0436"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004C97"/>
                          </a:solidFill>
                        </a:rPr>
                        <a:t>Syst.[ppb]</a:t>
                      </a: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>
                          <a:solidFill>
                            <a:srgbClr val="004C97"/>
                          </a:solidFill>
                        </a:rPr>
                        <a:t>157</a:t>
                      </a: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algn="ctr" defTabSz="914400">
                        <a:lnSpc>
                          <a:spcPct val="100000"/>
                        </a:lnSpc>
                        <a:defRPr sz="1800">
                          <a:solidFill>
                            <a:srgbClr val="000000"/>
                          </a:solidFill>
                          <a:uFillTx/>
                        </a:defRPr>
                      </a:pPr>
                      <a:r>
                        <a:rPr sz="2400" b="1">
                          <a:solidFill>
                            <a:srgbClr val="004C97"/>
                          </a:solidFill>
                        </a:rPr>
                        <a:t>70</a:t>
                      </a:r>
                    </a:p>
                  </a:txBody>
                  <a:tcPr marL="121920" marR="121920" marT="60960" marB="6096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0" name="Muon Magnetic Moment and Defining the Anomaly"/>
          <p:cNvSpPr txBox="1">
            <a:spLocks noGrp="1"/>
          </p:cNvSpPr>
          <p:nvPr>
            <p:ph type="title"/>
          </p:nvPr>
        </p:nvSpPr>
        <p:spPr>
          <a:xfrm>
            <a:off x="287019" y="-78176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t>Muon Magnetic Moment and </a:t>
            </a:r>
            <a:r>
              <a:rPr>
                <a:solidFill>
                  <a:schemeClr val="accent4"/>
                </a:solidFill>
              </a:rPr>
              <a:t>Defining the Anomaly </a:t>
            </a:r>
          </a:p>
        </p:txBody>
      </p:sp>
      <p:sp>
        <p:nvSpPr>
          <p:cNvPr id="2641" name="Magnetic Moment of Muon…"/>
          <p:cNvSpPr txBox="1">
            <a:spLocks noGrp="1"/>
          </p:cNvSpPr>
          <p:nvPr>
            <p:ph type="body" sz="quarter" idx="1"/>
          </p:nvPr>
        </p:nvSpPr>
        <p:spPr>
          <a:xfrm>
            <a:off x="413691" y="1052823"/>
            <a:ext cx="10783945" cy="3921484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2600">
                <a:solidFill>
                  <a:schemeClr val="accent4"/>
                </a:solidFill>
              </a:defRPr>
            </a:pPr>
            <a:r>
              <a:rPr dirty="0"/>
              <a:t>Magnetic Moment of Muon </a:t>
            </a:r>
          </a:p>
          <a:p>
            <a:pPr marL="0" indent="0">
              <a:buClrTx/>
              <a:buSzTx/>
              <a:buFontTx/>
              <a:buNone/>
              <a:defRPr sz="2600">
                <a:solidFill>
                  <a:srgbClr val="000000"/>
                </a:solidFill>
              </a:defRPr>
            </a:pPr>
            <a:r>
              <a:rPr dirty="0"/>
              <a:t>A charged particle with spin generates its own magnetic moment:</a:t>
            </a:r>
          </a:p>
          <a:p>
            <a:pPr marL="0" indent="0">
              <a:buClrTx/>
              <a:buSzTx/>
              <a:buFontTx/>
              <a:buNone/>
              <a:defRPr sz="2600">
                <a:solidFill>
                  <a:srgbClr val="000000"/>
                </a:solidFill>
              </a:defRPr>
            </a:pPr>
            <a:endParaRPr dirty="0"/>
          </a:p>
          <a:p>
            <a:pPr marL="0" indent="0">
              <a:buClrTx/>
              <a:buSzTx/>
              <a:buFontTx/>
              <a:buNone/>
              <a:defRPr sz="2400">
                <a:solidFill>
                  <a:srgbClr val="000000"/>
                </a:solidFill>
              </a:defRPr>
            </a:pPr>
            <a:endParaRPr lang="en-US" dirty="0"/>
          </a:p>
          <a:p>
            <a:pPr marL="0" indent="0">
              <a:buClrTx/>
              <a:buSzTx/>
              <a:buFontTx/>
              <a:buNone/>
              <a:defRPr sz="2400">
                <a:solidFill>
                  <a:srgbClr val="000000"/>
                </a:solidFill>
              </a:defRPr>
            </a:pPr>
            <a:endParaRPr lang="en-US" dirty="0"/>
          </a:p>
          <a:p>
            <a:pPr marL="0" indent="0">
              <a:buClrTx/>
              <a:buSzTx/>
              <a:buFontTx/>
              <a:buNone/>
              <a:defRPr sz="2400">
                <a:solidFill>
                  <a:srgbClr val="000000"/>
                </a:solidFill>
              </a:defRPr>
            </a:pPr>
            <a:r>
              <a:rPr dirty="0"/>
              <a:t>g: Proportionality constant between spin and magnetic moment</a:t>
            </a:r>
          </a:p>
        </p:txBody>
      </p:sp>
      <p:sp>
        <p:nvSpPr>
          <p:cNvPr id="26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2643" name="Anomalous Magnetic Moment of Muon…"/>
          <p:cNvSpPr txBox="1"/>
          <p:nvPr/>
        </p:nvSpPr>
        <p:spPr>
          <a:xfrm>
            <a:off x="279470" y="4632913"/>
            <a:ext cx="6376614" cy="483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>
              <a:lnSpc>
                <a:spcPct val="100000"/>
              </a:lnSpc>
              <a:spcBef>
                <a:spcPts val="400"/>
              </a:spcBef>
              <a:defRPr sz="2600">
                <a:solidFill>
                  <a:schemeClr val="accent4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dirty="0"/>
              <a:t>Anomalous Magnetic Moment of Muon </a:t>
            </a:r>
          </a:p>
          <a:p>
            <a:pPr>
              <a:lnSpc>
                <a:spcPct val="100000"/>
              </a:lnSpc>
              <a:spcBef>
                <a:spcPts val="400"/>
              </a:spcBef>
              <a:defRPr sz="2600">
                <a:solidFill>
                  <a:srgbClr val="000000"/>
                </a:solidFill>
                <a:uFill>
                  <a:solidFill>
                    <a:srgbClr val="595959"/>
                  </a:solidFill>
                </a:uFill>
              </a:defRPr>
            </a:pPr>
            <a:endParaRPr dirty="0"/>
          </a:p>
        </p:txBody>
      </p:sp>
      <p:sp>
        <p:nvSpPr>
          <p:cNvPr id="2644" name="Shows how much g differs fractionally from 2!"/>
          <p:cNvSpPr txBox="1"/>
          <p:nvPr/>
        </p:nvSpPr>
        <p:spPr>
          <a:xfrm>
            <a:off x="202432" y="7004006"/>
            <a:ext cx="6284155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dirty="0"/>
              <a:t>Shows how much g differs fractionally from 2!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46" name="Measuring this anomaly could tell us…"/>
              <p:cNvSpPr txBox="1"/>
              <p:nvPr/>
            </p:nvSpPr>
            <p:spPr>
              <a:xfrm>
                <a:off x="258762" y="7814898"/>
                <a:ext cx="10534155" cy="11436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square" lIns="72248" tIns="72248" rIns="72248" bIns="72248" anchor="ctr">
                <a:sp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rPr dirty="0"/>
                  <a:t>Measuring this anomaly could tell us</a:t>
                </a:r>
                <a:r>
                  <a:rPr lang="en-US" dirty="0"/>
                  <a:t> </a:t>
                </a:r>
                <a:r>
                  <a:rPr dirty="0"/>
                  <a:t>if there are new particles or even forces that contribute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endParaRPr dirty="0"/>
              </a:p>
            </p:txBody>
          </p:sp>
        </mc:Choice>
        <mc:Fallback>
          <p:sp>
            <p:nvSpPr>
              <p:cNvPr id="2646" name="Measuring this anomaly could tell us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762" y="7814898"/>
                <a:ext cx="10534155" cy="1143616"/>
              </a:xfrm>
              <a:prstGeom prst="rect">
                <a:avLst/>
              </a:prstGeom>
              <a:blipFill>
                <a:blip r:embed="rId2"/>
                <a:stretch>
                  <a:fillRect l="-1084" r="-1446" b="-659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mathematical equation with black text&#10;&#10;Description automatically generated">
            <a:extLst>
              <a:ext uri="{FF2B5EF4-FFF2-40B4-BE49-F238E27FC236}">
                <a16:creationId xmlns:a16="http://schemas.microsoft.com/office/drawing/2014/main" id="{11903FC3-522A-EA65-A22E-73BADF651C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784" y="1915768"/>
            <a:ext cx="2400300" cy="927100"/>
          </a:xfrm>
          <a:prstGeom prst="rect">
            <a:avLst/>
          </a:prstGeom>
        </p:spPr>
      </p:pic>
      <p:pic>
        <p:nvPicPr>
          <p:cNvPr id="11" name="Picture 10" descr="A black and white math equation&#10;&#10;Description automatically generated">
            <a:extLst>
              <a:ext uri="{FF2B5EF4-FFF2-40B4-BE49-F238E27FC236}">
                <a16:creationId xmlns:a16="http://schemas.microsoft.com/office/drawing/2014/main" id="{53F2CCF5-4661-B104-9EFA-CCFF814B91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634" y="5107243"/>
            <a:ext cx="5816600" cy="1206500"/>
          </a:xfrm>
          <a:prstGeom prst="rect">
            <a:avLst/>
          </a:prstGeom>
        </p:spPr>
      </p:pic>
      <p:sp>
        <p:nvSpPr>
          <p:cNvPr id="12" name="Line">
            <a:extLst>
              <a:ext uri="{FF2B5EF4-FFF2-40B4-BE49-F238E27FC236}">
                <a16:creationId xmlns:a16="http://schemas.microsoft.com/office/drawing/2014/main" id="{58DFBA2C-1989-5BB6-05E0-A03ED48D32FB}"/>
              </a:ext>
            </a:extLst>
          </p:cNvPr>
          <p:cNvSpPr/>
          <p:nvPr/>
        </p:nvSpPr>
        <p:spPr>
          <a:xfrm flipH="1">
            <a:off x="2428406" y="5797505"/>
            <a:ext cx="269824" cy="1206500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0" name="Standard Model Prediction and the Experiment Aver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Standard Model Prediction and the Experiment Average</a:t>
            </a:r>
          </a:p>
        </p:txBody>
      </p:sp>
      <p:sp>
        <p:nvSpPr>
          <p:cNvPr id="29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pic>
        <p:nvPicPr>
          <p:cNvPr id="2952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8" y="1201328"/>
            <a:ext cx="6878089" cy="5158567"/>
          </a:xfrm>
          <a:prstGeom prst="rect">
            <a:avLst/>
          </a:prstGeom>
          <a:ln w="12700">
            <a:miter lim="400000"/>
          </a:ln>
        </p:spPr>
      </p:pic>
      <p:sp>
        <p:nvSpPr>
          <p:cNvPr id="2953" name="Line"/>
          <p:cNvSpPr/>
          <p:nvPr/>
        </p:nvSpPr>
        <p:spPr>
          <a:xfrm flipV="1">
            <a:off x="1472187" y="1914603"/>
            <a:ext cx="5970321" cy="847260"/>
          </a:xfrm>
          <a:prstGeom prst="line">
            <a:avLst/>
          </a:prstGeom>
          <a:ln w="25400">
            <a:solidFill>
              <a:schemeClr val="accent2">
                <a:hueOff val="-2473792"/>
                <a:satOff val="-50209"/>
                <a:lumOff val="23543"/>
              </a:schemeClr>
            </a:solidFill>
            <a:prstDash val="sysDot"/>
            <a:miter lim="400000"/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954" name="Rectangle"/>
          <p:cNvSpPr/>
          <p:nvPr/>
        </p:nvSpPr>
        <p:spPr>
          <a:xfrm>
            <a:off x="337008" y="3781659"/>
            <a:ext cx="4826951" cy="1810677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2020 Muon g-2 Theory Initiative…">
                <a:extLst>
                  <a:ext uri="{FF2B5EF4-FFF2-40B4-BE49-F238E27FC236}">
                    <a16:creationId xmlns:a16="http://schemas.microsoft.com/office/drawing/2014/main" id="{52FF7A16-A08B-8024-4A5F-4A3B9FA40065}"/>
                  </a:ext>
                </a:extLst>
              </p:cNvPr>
              <p:cNvSpPr txBox="1"/>
              <p:nvPr/>
            </p:nvSpPr>
            <p:spPr>
              <a:xfrm>
                <a:off x="7424394" y="1671053"/>
                <a:ext cx="5369038" cy="33554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/>
              <a:lstStyle/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>
                    <a:solidFill>
                      <a:srgbClr val="3F9222"/>
                    </a:solidFill>
                  </a:rPr>
                  <a:t>2020 Muon g-2 Theory Initiative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/>
                  <a:t>Net uncertainty is 368 ppb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 err="1"/>
                  <a:t>HLbL</a:t>
                </a:r>
                <a:r>
                  <a:rPr dirty="0"/>
                  <a:t> incorporates both data-driven and lattice calculations, HVP is contribution is coming from only data-driven method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lang="en-US" dirty="0"/>
                  <a:t>The d</a:t>
                </a:r>
                <a:r>
                  <a:rPr dirty="0"/>
                  <a:t>iscrepancy between SM and </a:t>
                </a:r>
                <a:r>
                  <a:rPr lang="en-US" dirty="0"/>
                  <a:t>the </a:t>
                </a:r>
                <a:r>
                  <a:rPr dirty="0"/>
                  <a:t>experiment increased to 5.1</a:t>
                </a:r>
                <a14:m>
                  <m:oMath xmlns:m="http://schemas.openxmlformats.org/officeDocument/2006/math">
                    <m:r>
                      <a:rPr sz="29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dirty="0"/>
                  <a:t> </a:t>
                </a:r>
              </a:p>
            </p:txBody>
          </p:sp>
        </mc:Choice>
        <mc:Fallback>
          <p:sp>
            <p:nvSpPr>
              <p:cNvPr id="2" name="2020 Muon g-2 Theory Initiative…">
                <a:extLst>
                  <a:ext uri="{FF2B5EF4-FFF2-40B4-BE49-F238E27FC236}">
                    <a16:creationId xmlns:a16="http://schemas.microsoft.com/office/drawing/2014/main" id="{52FF7A16-A08B-8024-4A5F-4A3B9FA400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394" y="1671053"/>
                <a:ext cx="5369038" cy="3355462"/>
              </a:xfrm>
              <a:prstGeom prst="rect">
                <a:avLst/>
              </a:prstGeom>
              <a:blipFill>
                <a:blip r:embed="rId3"/>
                <a:stretch>
                  <a:fillRect l="-3774" t="-4528" r="-47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7" name="Standard Model Prediction and the Experiment Averag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Standard Model Prediction and the Experiment Average</a:t>
            </a:r>
          </a:p>
        </p:txBody>
      </p:sp>
      <p:sp>
        <p:nvSpPr>
          <p:cNvPr id="2958" name="New theory prediction will likely reduce the tension between experiment and the theory"/>
          <p:cNvSpPr txBox="1">
            <a:spLocks noGrp="1"/>
          </p:cNvSpPr>
          <p:nvPr>
            <p:ph type="body" sz="half" idx="1"/>
          </p:nvPr>
        </p:nvSpPr>
        <p:spPr>
          <a:xfrm>
            <a:off x="1021864" y="7354320"/>
            <a:ext cx="10910306" cy="132562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dirty="0"/>
              <a:t>New theory prediction will likely reduce the tension between </a:t>
            </a:r>
            <a:r>
              <a:rPr lang="en-US" dirty="0"/>
              <a:t>the </a:t>
            </a:r>
            <a:r>
              <a:rPr dirty="0"/>
              <a:t>experiment and the theory</a:t>
            </a:r>
            <a:r>
              <a:rPr lang="en-US" dirty="0"/>
              <a:t>!</a:t>
            </a:r>
            <a:endParaRPr dirty="0"/>
          </a:p>
        </p:txBody>
      </p:sp>
      <p:sp>
        <p:nvSpPr>
          <p:cNvPr id="29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60" name="2020 Muon g-2 Theory Initiative…"/>
              <p:cNvSpPr txBox="1"/>
              <p:nvPr/>
            </p:nvSpPr>
            <p:spPr>
              <a:xfrm>
                <a:off x="7424394" y="1671053"/>
                <a:ext cx="5369038" cy="335546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/>
              <a:lstStyle/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>
                    <a:solidFill>
                      <a:srgbClr val="3F9222"/>
                    </a:solidFill>
                  </a:rPr>
                  <a:t>2020 Muon g-2 Theory Initiative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/>
                  <a:t>Net uncertainty is 368 ppb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dirty="0" err="1"/>
                  <a:t>HLbL</a:t>
                </a:r>
                <a:r>
                  <a:rPr dirty="0"/>
                  <a:t> incorporates both data-driven and lattice calculations, HVP is contribution is coming from only data-driven method</a:t>
                </a:r>
              </a:p>
              <a:p>
                <a:pPr marL="228600" indent="-228600">
                  <a:lnSpc>
                    <a:spcPct val="100000"/>
                  </a:lnSpc>
                  <a:spcBef>
                    <a:spcPts val="400"/>
                  </a:spcBef>
                  <a:buSzPct val="100000"/>
                  <a:buChar char="✓"/>
                  <a:defRPr>
                    <a:solidFill>
                      <a:srgbClr val="40404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rPr lang="en-US" dirty="0"/>
                  <a:t>The d</a:t>
                </a:r>
                <a:r>
                  <a:rPr dirty="0"/>
                  <a:t>iscrepancy between SM and </a:t>
                </a:r>
                <a:r>
                  <a:rPr lang="en-US" dirty="0"/>
                  <a:t>the </a:t>
                </a:r>
                <a:r>
                  <a:rPr dirty="0"/>
                  <a:t>experiment increased to 5.1</a:t>
                </a:r>
                <a14:m>
                  <m:oMath xmlns:m="http://schemas.openxmlformats.org/officeDocument/2006/math">
                    <m:r>
                      <a:rPr sz="29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dirty="0"/>
                  <a:t> </a:t>
                </a:r>
              </a:p>
            </p:txBody>
          </p:sp>
        </mc:Choice>
        <mc:Fallback>
          <p:sp>
            <p:nvSpPr>
              <p:cNvPr id="2960" name="2020 Muon g-2 Theory Initiative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394" y="1671053"/>
                <a:ext cx="5369038" cy="3355462"/>
              </a:xfrm>
              <a:prstGeom prst="rect">
                <a:avLst/>
              </a:prstGeom>
              <a:blipFill>
                <a:blip r:embed="rId2"/>
                <a:stretch>
                  <a:fillRect l="-3774" t="-4528" r="-4717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61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68" y="1201328"/>
            <a:ext cx="6878089" cy="5158567"/>
          </a:xfrm>
          <a:prstGeom prst="rect">
            <a:avLst/>
          </a:prstGeom>
          <a:ln w="12700">
            <a:miter lim="400000"/>
          </a:ln>
        </p:spPr>
      </p:pic>
      <p:sp>
        <p:nvSpPr>
          <p:cNvPr id="2962" name="Line"/>
          <p:cNvSpPr/>
          <p:nvPr/>
        </p:nvSpPr>
        <p:spPr>
          <a:xfrm flipV="1">
            <a:off x="1472187" y="1914603"/>
            <a:ext cx="5970321" cy="847260"/>
          </a:xfrm>
          <a:prstGeom prst="line">
            <a:avLst/>
          </a:prstGeom>
          <a:ln w="25400">
            <a:solidFill>
              <a:schemeClr val="accent2">
                <a:hueOff val="-2473792"/>
                <a:satOff val="-50209"/>
                <a:lumOff val="23543"/>
              </a:schemeClr>
            </a:solidFill>
            <a:prstDash val="sysDot"/>
            <a:miter lim="400000"/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963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13" y="6160482"/>
            <a:ext cx="4749801" cy="90170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BC3F83-FA54-5F51-D68F-5AE87A70FCAF}"/>
              </a:ext>
            </a:extLst>
          </p:cNvPr>
          <p:cNvSpPr txBox="1"/>
          <p:nvPr/>
        </p:nvSpPr>
        <p:spPr>
          <a:xfrm>
            <a:off x="7442508" y="5772477"/>
            <a:ext cx="3332617" cy="5096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defRPr>
                <a:solidFill>
                  <a:schemeClr val="accent5"/>
                </a:solidFill>
              </a:defRPr>
            </a:pPr>
            <a:r>
              <a:rPr lang="en-US" dirty="0">
                <a:solidFill>
                  <a:srgbClr val="2760B7"/>
                </a:solidFill>
              </a:rPr>
              <a:t>Data-based Dispersive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DF6B00-FA34-D93B-E76B-6D21871997C6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5051685" y="5138606"/>
            <a:ext cx="2390823" cy="888685"/>
          </a:xfrm>
          <a:prstGeom prst="straightConnector1">
            <a:avLst/>
          </a:prstGeom>
          <a:noFill/>
          <a:ln w="25400" cap="flat">
            <a:solidFill>
              <a:srgbClr val="2760B7"/>
            </a:solidFill>
            <a:prstDash val="solid"/>
            <a:round/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6BFFEBD-C7C6-7917-DEA3-5C4BF487E0BC}"/>
              </a:ext>
            </a:extLst>
          </p:cNvPr>
          <p:cNvSpPr txBox="1"/>
          <p:nvPr/>
        </p:nvSpPr>
        <p:spPr>
          <a:xfrm>
            <a:off x="8122418" y="5026514"/>
            <a:ext cx="3332617" cy="5096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defRPr>
                <a:solidFill>
                  <a:schemeClr val="accent5"/>
                </a:solidFill>
              </a:defRPr>
            </a:pPr>
            <a:r>
              <a:rPr lang="en-US" dirty="0">
                <a:solidFill>
                  <a:srgbClr val="EF7F00"/>
                </a:solidFill>
              </a:rPr>
              <a:t>Lattice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40B0B98-0F43-5F41-3F3E-2CBD07C066FD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4557010" y="4414089"/>
            <a:ext cx="3565408" cy="867239"/>
          </a:xfrm>
          <a:prstGeom prst="straightConnector1">
            <a:avLst/>
          </a:prstGeom>
          <a:noFill/>
          <a:ln w="25400" cap="flat">
            <a:solidFill>
              <a:srgbClr val="EF7F00"/>
            </a:solidFill>
            <a:prstDash val="solid"/>
            <a:round/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7" name="CMD3 Result                                     F. Ignatov et al, March 2023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2" cy="847958"/>
          </a:xfrm>
          <a:prstGeom prst="rect">
            <a:avLst/>
          </a:prstGeom>
        </p:spPr>
        <p:txBody>
          <a:bodyPr/>
          <a:lstStyle/>
          <a:p>
            <a:r>
              <a:t>CMD3 Result          </a:t>
            </a:r>
            <a:r>
              <a:rPr>
                <a:solidFill>
                  <a:srgbClr val="000000"/>
                </a:solidFill>
              </a:rPr>
              <a:t>                           </a:t>
            </a:r>
            <a:r>
              <a:rPr sz="2400">
                <a:solidFill>
                  <a:srgbClr val="000000"/>
                </a:solidFill>
              </a:rPr>
              <a:t>F. Ignatov et al</a:t>
            </a:r>
            <a:r>
              <a:rPr sz="2200">
                <a:solidFill>
                  <a:srgbClr val="000000"/>
                </a:solidFill>
              </a:rPr>
              <a:t>, </a:t>
            </a:r>
            <a:r>
              <a:rPr sz="2400">
                <a:solidFill>
                  <a:srgbClr val="000000"/>
                </a:solidFill>
              </a:rPr>
              <a:t>March 2023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38" name="Measurement of   cross section contributes to HVP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287020" y="5889923"/>
                <a:ext cx="12430760" cy="3252545"/>
              </a:xfrm>
              <a:prstGeom prst="rect">
                <a:avLst/>
              </a:prstGeom>
            </p:spPr>
            <p:txBody>
              <a:bodyPr/>
              <a:lstStyle/>
              <a:p>
                <a:pPr marL="266700" indent="-266700">
                  <a:defRPr sz="2000"/>
                </a:pPr>
                <a:r>
                  <a:rPr dirty="0"/>
                  <a:t>Measurement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24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sz="24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dirty="0"/>
                  <a:t> cross section contributes to HVP </a:t>
                </a:r>
              </a:p>
              <a:p>
                <a:pPr marL="266700" indent="-266700">
                  <a:defRPr sz="2000"/>
                </a:pPr>
                <a:r>
                  <a:rPr dirty="0"/>
                  <a:t>Tension with previous measurements ( &gt;3 to 5 </a:t>
                </a:r>
                <a14:m>
                  <m:oMath xmlns:m="http://schemas.openxmlformats.org/officeDocument/2006/math">
                    <m:r>
                      <a:rPr sz="24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dirty="0"/>
                  <a:t> )</a:t>
                </a:r>
              </a:p>
              <a:p>
                <a:pPr marL="266700" indent="-266700">
                  <a:defRPr sz="2000"/>
                </a:pPr>
                <a:r>
                  <a:rPr dirty="0"/>
                  <a:t>New analyses to come from </a:t>
                </a:r>
                <a:r>
                  <a:rPr dirty="0" err="1"/>
                  <a:t>BaBar</a:t>
                </a:r>
                <a:r>
                  <a:rPr dirty="0"/>
                  <a:t>, KLOE, SND, </a:t>
                </a:r>
                <a:r>
                  <a:rPr dirty="0" err="1"/>
                  <a:t>BesIII</a:t>
                </a:r>
                <a:r>
                  <a:rPr dirty="0"/>
                  <a:t>, Belle II</a:t>
                </a:r>
              </a:p>
              <a:p>
                <a:pPr marL="467590" lvl="1" indent="-238990">
                  <a:defRPr sz="2000"/>
                </a:pPr>
                <a:r>
                  <a:rPr dirty="0" err="1"/>
                  <a:t>BaBar</a:t>
                </a:r>
                <a:r>
                  <a:rPr dirty="0"/>
                  <a:t> results (2x stats)</a:t>
                </a:r>
              </a:p>
              <a:p>
                <a:pPr marL="467590" lvl="1" indent="-238990">
                  <a:defRPr sz="2000"/>
                </a:pPr>
                <a:r>
                  <a:rPr dirty="0"/>
                  <a:t>KLOE results (7xstats), 2025</a:t>
                </a:r>
              </a:p>
              <a:p>
                <a:pPr marL="467590" lvl="1" indent="-238990">
                  <a:defRPr sz="2000"/>
                </a:pPr>
                <a:r>
                  <a:rPr dirty="0"/>
                  <a:t>SND/BES/Belle, 2026/2027</a:t>
                </a:r>
              </a:p>
            </p:txBody>
          </p:sp>
        </mc:Choice>
        <mc:Fallback>
          <p:sp>
            <p:nvSpPr>
              <p:cNvPr id="2938" name="Measurement of   cross section contributes to HVP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87020" y="5889923"/>
                <a:ext cx="12430760" cy="3252545"/>
              </a:xfrm>
              <a:prstGeom prst="rect">
                <a:avLst/>
              </a:prstGeom>
              <a:blipFill>
                <a:blip r:embed="rId3"/>
                <a:stretch>
                  <a:fillRect l="-1122" t="-3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294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966" y="1220880"/>
            <a:ext cx="5951868" cy="4343255"/>
          </a:xfrm>
          <a:prstGeom prst="rect">
            <a:avLst/>
          </a:prstGeom>
          <a:ln w="12700">
            <a:miter lim="400000"/>
          </a:ln>
        </p:spPr>
      </p:pic>
      <p:sp>
        <p:nvSpPr>
          <p:cNvPr id="2941" name="KLOE + KLOE-2: No new data( Finished in 2018) but new analysis to come"/>
          <p:cNvSpPr txBox="1"/>
          <p:nvPr/>
        </p:nvSpPr>
        <p:spPr>
          <a:xfrm>
            <a:off x="6162138" y="2593218"/>
            <a:ext cx="5464261" cy="32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dirty="0"/>
              <a:t>KLOE + KLOE-2: No new data( Finished in 2018) but new analysis to come</a:t>
            </a:r>
          </a:p>
        </p:txBody>
      </p:sp>
      <p:sp>
        <p:nvSpPr>
          <p:cNvPr id="2942" name="Plan to collect one year of systematics data"/>
          <p:cNvSpPr txBox="1"/>
          <p:nvPr/>
        </p:nvSpPr>
        <p:spPr>
          <a:xfrm>
            <a:off x="6168687" y="4422825"/>
            <a:ext cx="3316746" cy="322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Plan to collect one year of systematics data</a:t>
            </a:r>
          </a:p>
        </p:txBody>
      </p:sp>
      <p:sp>
        <p:nvSpPr>
          <p:cNvPr id="2943" name="No new data since 2008, but new analyses are still coming"/>
          <p:cNvSpPr txBox="1"/>
          <p:nvPr/>
        </p:nvSpPr>
        <p:spPr>
          <a:xfrm>
            <a:off x="6174141" y="2955727"/>
            <a:ext cx="4341948" cy="3222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dirty="0"/>
              <a:t>No new data since 2008, but new analyses are still coming</a:t>
            </a:r>
          </a:p>
        </p:txBody>
      </p:sp>
      <p:sp>
        <p:nvSpPr>
          <p:cNvPr id="2944" name="No plans for reanalysis of CMD2"/>
          <p:cNvSpPr txBox="1"/>
          <p:nvPr/>
        </p:nvSpPr>
        <p:spPr>
          <a:xfrm>
            <a:off x="6174978" y="1860355"/>
            <a:ext cx="2579526" cy="32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dirty="0"/>
              <a:t>No plans for reanalysis of CMD2</a:t>
            </a:r>
          </a:p>
        </p:txBody>
      </p:sp>
      <p:sp>
        <p:nvSpPr>
          <p:cNvPr id="2945" name="Still taking data, revising their analysis, working on reducing the corrections"/>
          <p:cNvSpPr txBox="1"/>
          <p:nvPr/>
        </p:nvSpPr>
        <p:spPr>
          <a:xfrm>
            <a:off x="6147405" y="4045151"/>
            <a:ext cx="5493729" cy="32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Still taking data, revising their analysis, working on reducing the corrections </a:t>
            </a:r>
          </a:p>
        </p:txBody>
      </p:sp>
      <p:sp>
        <p:nvSpPr>
          <p:cNvPr id="2946" name="Still going, new data to be analyzed (BESIII)"/>
          <p:cNvSpPr txBox="1"/>
          <p:nvPr/>
        </p:nvSpPr>
        <p:spPr>
          <a:xfrm>
            <a:off x="6147405" y="3319779"/>
            <a:ext cx="3359310" cy="32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 lvl="1" indent="228600">
              <a:lnSpc>
                <a:spcPct val="100000"/>
              </a:lnSpc>
              <a:spcBef>
                <a:spcPts val="400"/>
              </a:spcBef>
              <a:defRPr sz="1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Still going, new data to be analyzed (BESIII)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5" name="A New Lattice QCD Result (July 2024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New Lattice QCD Result (July 2024)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66" name="Lattice QCD groups published new results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287019" y="1439117"/>
                <a:ext cx="11470288" cy="2803562"/>
              </a:xfrm>
              <a:prstGeom prst="rect">
                <a:avLst/>
              </a:prstGeom>
            </p:spPr>
            <p:txBody>
              <a:bodyPr/>
              <a:lstStyle/>
              <a:p>
                <a:pPr marL="266700" indent="-266700">
                  <a:defRPr sz="2200"/>
                </a:pPr>
                <a:r>
                  <a:rPr dirty="0"/>
                  <a:t>Lattice QCD groups published new results </a:t>
                </a:r>
              </a:p>
              <a:p>
                <a:pPr marL="266700" indent="-266700">
                  <a:defRPr sz="2200"/>
                </a:pPr>
                <a:r>
                  <a:rPr dirty="0"/>
                  <a:t>Tension between experiment and the prediction is down to 0.9</a:t>
                </a:r>
                <a14:m>
                  <m:oMath xmlns:m="http://schemas.openxmlformats.org/officeDocument/2006/math">
                    <m:r>
                      <a:rPr sz="26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dirty="0"/>
              </a:p>
              <a:p>
                <a:pPr marL="266700" indent="-266700">
                  <a:defRPr sz="2200"/>
                </a:pPr>
                <a:r>
                  <a:rPr dirty="0"/>
                  <a:t>New lattice number is close to CMD3 result</a:t>
                </a:r>
              </a:p>
              <a:p>
                <a:pPr marL="266700" indent="-266700">
                  <a:defRPr sz="2200"/>
                </a:pPr>
                <a:r>
                  <a:rPr dirty="0"/>
                  <a:t>Lattice groups aims to finalize HVP calculations and provide SM results in 2025 ( multiple blinded analyses)</a:t>
                </a:r>
              </a:p>
              <a:p>
                <a:pPr marL="266700" indent="-266700">
                  <a:defRPr sz="2200"/>
                </a:pPr>
                <a:r>
                  <a:rPr dirty="0"/>
                  <a:t>New Theory Initiative number is expected </a:t>
                </a:r>
                <a:r>
                  <a:rPr lang="en-US" dirty="0"/>
                  <a:t>in 2025</a:t>
                </a:r>
                <a:endParaRPr dirty="0"/>
              </a:p>
            </p:txBody>
          </p:sp>
        </mc:Choice>
        <mc:Fallback>
          <p:sp>
            <p:nvSpPr>
              <p:cNvPr id="2966" name="Lattice QCD groups published new results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87019" y="1439117"/>
                <a:ext cx="11470288" cy="2803562"/>
              </a:xfrm>
              <a:prstGeom prst="rect">
                <a:avLst/>
              </a:prstGeom>
              <a:blipFill>
                <a:blip r:embed="rId2"/>
                <a:stretch>
                  <a:fillRect l="-1327" t="-3153" r="-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23</a:t>
            </a:fld>
            <a:endParaRPr/>
          </a:p>
        </p:txBody>
      </p:sp>
      <p:pic>
        <p:nvPicPr>
          <p:cNvPr id="2968" name="Screenshot 2024-09-02 at 10.59.19 AM.png" descr="Screenshot 2024-09-02 at 10.59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894" y="3942213"/>
            <a:ext cx="7384827" cy="5096571"/>
          </a:xfrm>
          <a:prstGeom prst="rect">
            <a:avLst/>
          </a:prstGeom>
          <a:ln w="12700">
            <a:miter lim="400000"/>
          </a:ln>
        </p:spPr>
      </p:pic>
      <p:sp>
        <p:nvSpPr>
          <p:cNvPr id="2969" name="Arxiv:2407.10913"/>
          <p:cNvSpPr txBox="1"/>
          <p:nvPr/>
        </p:nvSpPr>
        <p:spPr>
          <a:xfrm>
            <a:off x="9148310" y="5198185"/>
            <a:ext cx="2529519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u="sng">
                <a:solidFill>
                  <a:srgbClr val="C53A33"/>
                </a:solidFill>
                <a:hlinkClick r:id="rId4"/>
              </a:defRPr>
            </a:lvl1pPr>
          </a:lstStyle>
          <a:p>
            <a:r>
              <a:rPr>
                <a:hlinkClick r:id="rId4"/>
              </a:rPr>
              <a:t>Arxiv:2407.10913</a:t>
            </a:r>
          </a:p>
        </p:txBody>
      </p:sp>
      <p:sp>
        <p:nvSpPr>
          <p:cNvPr id="2970" name="Line"/>
          <p:cNvSpPr/>
          <p:nvPr/>
        </p:nvSpPr>
        <p:spPr>
          <a:xfrm flipH="1">
            <a:off x="7353269" y="5454514"/>
            <a:ext cx="1738999" cy="1"/>
          </a:xfrm>
          <a:prstGeom prst="line">
            <a:avLst/>
          </a:prstGeom>
          <a:ln w="25400">
            <a:solidFill>
              <a:srgbClr val="C53832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21754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" name="Experiment Status"/>
          <p:cNvSpPr txBox="1">
            <a:spLocks noGrp="1"/>
          </p:cNvSpPr>
          <p:nvPr>
            <p:ph type="title"/>
          </p:nvPr>
        </p:nvSpPr>
        <p:spPr>
          <a:xfrm>
            <a:off x="287019" y="370287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rPr dirty="0"/>
              <a:t>Experiment Status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73" name="FNAL Muon g-2 experiment has reached the statistical TDR goal and stopped taking data as of last summer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287019" y="1896860"/>
                <a:ext cx="5953445" cy="7227221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2400"/>
                </a:pPr>
                <a:r>
                  <a:rPr dirty="0"/>
                  <a:t>FNAL Muon g-2 experiment has reached the </a:t>
                </a:r>
                <a:r>
                  <a:rPr b="1" dirty="0"/>
                  <a:t>statistical TDR goal </a:t>
                </a:r>
                <a:r>
                  <a:rPr dirty="0"/>
                  <a:t>and stopped taking data as of last summer</a:t>
                </a:r>
                <a:endParaRPr b="1" dirty="0"/>
              </a:p>
              <a:p>
                <a:pPr marL="0" indent="0">
                  <a:buSzTx/>
                  <a:buNone/>
                  <a:defRPr sz="2400"/>
                </a:pPr>
                <a:r>
                  <a:rPr b="1" dirty="0"/>
                  <a:t> </a:t>
                </a:r>
              </a:p>
              <a:p>
                <a:pPr>
                  <a:defRPr sz="2400"/>
                </a:pPr>
                <a:r>
                  <a:rPr dirty="0"/>
                  <a:t>Run4-5-6 is expected to be published in 2025</a:t>
                </a:r>
              </a:p>
              <a:p>
                <a:pPr>
                  <a:defRPr sz="2400"/>
                </a:pPr>
                <a:endParaRPr dirty="0"/>
              </a:p>
              <a:p>
                <a:pPr>
                  <a:defRPr sz="2400"/>
                </a:pPr>
                <a:r>
                  <a:rPr lang="en-US" dirty="0"/>
                  <a:t>N</a:t>
                </a:r>
                <a:r>
                  <a:rPr dirty="0"/>
                  <a:t>ew type of physics analys</a:t>
                </a:r>
                <a:r>
                  <a:rPr lang="en-US" dirty="0"/>
                  <a:t>e</a:t>
                </a:r>
                <a:r>
                  <a:rPr dirty="0"/>
                  <a:t>s: EDM, Dark Matter</a:t>
                </a:r>
                <a:r>
                  <a:rPr lang="en-US" dirty="0"/>
                  <a:t>,</a:t>
                </a:r>
                <a:r>
                  <a:rPr dirty="0"/>
                  <a:t> and CPT/LIV searches</a:t>
                </a:r>
              </a:p>
              <a:p>
                <a:pPr>
                  <a:defRPr sz="2400"/>
                </a:pPr>
                <a:endParaRPr dirty="0"/>
              </a:p>
              <a:p>
                <a:pPr>
                  <a:defRPr sz="2400"/>
                </a:pPr>
                <a:r>
                  <a:rPr dirty="0"/>
                  <a:t>FNAL experiment goal is to eventually reach 140 ppb precision</a:t>
                </a:r>
              </a:p>
              <a:p>
                <a:pPr>
                  <a:defRPr sz="2400"/>
                </a:pPr>
                <a:endParaRPr dirty="0"/>
              </a:p>
              <a:p>
                <a:pPr>
                  <a:defRPr sz="2400"/>
                </a:pPr>
                <a:r>
                  <a:rPr dirty="0"/>
                  <a:t>A different approach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9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sz="29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dirty="0"/>
                  <a:t> from J-PARC is set to start towards the end of 2020s</a:t>
                </a:r>
              </a:p>
            </p:txBody>
          </p:sp>
        </mc:Choice>
        <mc:Fallback>
          <p:sp>
            <p:nvSpPr>
              <p:cNvPr id="2973" name="FNAL Muon g-2 experiment has reached the statistical TDR goal and stopped taking data as of last summer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87019" y="1896860"/>
                <a:ext cx="5953445" cy="7227221"/>
              </a:xfrm>
              <a:prstGeom prst="rect">
                <a:avLst/>
              </a:prstGeom>
              <a:blipFill>
                <a:blip r:embed="rId2"/>
                <a:stretch>
                  <a:fillRect l="-2979" t="-1228" r="-4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24</a:t>
            </a:fld>
            <a:endParaRPr/>
          </a:p>
        </p:txBody>
      </p:sp>
      <p:pic>
        <p:nvPicPr>
          <p:cNvPr id="2975" name="Run16_nearline.png" descr="Run16_nearlin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6300" y="1896860"/>
            <a:ext cx="6208500" cy="3476853"/>
          </a:xfrm>
          <a:prstGeom prst="rect">
            <a:avLst/>
          </a:prstGeom>
          <a:ln w="12700">
            <a:miter lim="400000"/>
          </a:ln>
        </p:spPr>
      </p:pic>
      <p:sp>
        <p:nvSpPr>
          <p:cNvPr id="2976" name="Line"/>
          <p:cNvSpPr/>
          <p:nvPr/>
        </p:nvSpPr>
        <p:spPr>
          <a:xfrm>
            <a:off x="7244273" y="2540709"/>
            <a:ext cx="5608009" cy="1"/>
          </a:xfrm>
          <a:prstGeom prst="line">
            <a:avLst/>
          </a:prstGeom>
          <a:ln w="25400">
            <a:solidFill>
              <a:srgbClr val="000000">
                <a:alpha val="52169"/>
              </a:srgbClr>
            </a:solidFill>
            <a:prstDash val="sysDot"/>
            <a:miter lim="400000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977" name="Line"/>
          <p:cNvSpPr/>
          <p:nvPr/>
        </p:nvSpPr>
        <p:spPr>
          <a:xfrm>
            <a:off x="6125469" y="2142844"/>
            <a:ext cx="964880" cy="285564"/>
          </a:xfrm>
          <a:prstGeom prst="line">
            <a:avLst/>
          </a:prstGeom>
          <a:ln w="25400">
            <a:solidFill>
              <a:srgbClr val="000000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978" name="Screenshot 2024-08-31 at 5.12.24 PM.png" descr="Screenshot 2024-08-31 at 5.12.24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4040" y="5679545"/>
            <a:ext cx="6934201" cy="3581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882C8B3-F9B9-0009-BA4C-03AB4670C9EF}"/>
              </a:ext>
            </a:extLst>
          </p:cNvPr>
          <p:cNvSpPr/>
          <p:nvPr/>
        </p:nvSpPr>
        <p:spPr>
          <a:xfrm>
            <a:off x="9114020" y="2308499"/>
            <a:ext cx="3603761" cy="1835764"/>
          </a:xfrm>
          <a:prstGeom prst="roundRect">
            <a:avLst/>
          </a:prstGeom>
          <a:solidFill>
            <a:schemeClr val="accent5">
              <a:lumMod val="60000"/>
              <a:lumOff val="40000"/>
              <a:alpha val="39000"/>
            </a:schemeClr>
          </a:solidFill>
          <a:ln w="25400" cap="flat">
            <a:solidFill>
              <a:srgbClr val="82D2E6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5023" tIns="65023" rIns="65023" bIns="65023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400" b="0" i="0" u="none" strike="noStrike" cap="none" spc="0" normalizeH="0" baseline="0" dirty="0">
              <a:ln>
                <a:noFill/>
              </a:ln>
              <a:solidFill>
                <a:srgbClr val="404040"/>
              </a:solidFill>
              <a:effectLst/>
              <a:uFill>
                <a:solidFill>
                  <a:srgbClr val="404040"/>
                </a:solidFill>
              </a:uFill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3" name="Line">
            <a:extLst>
              <a:ext uri="{FF2B5EF4-FFF2-40B4-BE49-F238E27FC236}">
                <a16:creationId xmlns:a16="http://schemas.microsoft.com/office/drawing/2014/main" id="{FD0C9F08-B293-6D25-B48C-827080297010}"/>
              </a:ext>
            </a:extLst>
          </p:cNvPr>
          <p:cNvSpPr/>
          <p:nvPr/>
        </p:nvSpPr>
        <p:spPr>
          <a:xfrm flipV="1">
            <a:off x="6004516" y="3567677"/>
            <a:ext cx="3109503" cy="107726"/>
          </a:xfrm>
          <a:prstGeom prst="line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 dirty="0"/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7" name="Outlook and Summa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Outlook and 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88" name="Fermilab measured the   with 203 ppb precision so far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287019" y="1439117"/>
                <a:ext cx="6635808" cy="7152642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sz="2400" dirty="0"/>
                  <a:t>Fermilab measured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sz="2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sz="2400" dirty="0"/>
                  <a:t> with </a:t>
                </a:r>
                <a:r>
                  <a:rPr sz="2400" b="1" dirty="0"/>
                  <a:t>203 ppb</a:t>
                </a:r>
                <a:r>
                  <a:rPr sz="2400" dirty="0"/>
                  <a:t> precision so far</a:t>
                </a:r>
              </a:p>
              <a:p>
                <a:r>
                  <a:rPr sz="2400" dirty="0"/>
                  <a:t>Design goal was reached with </a:t>
                </a:r>
                <a:r>
                  <a:rPr sz="2400" b="1" dirty="0"/>
                  <a:t>70 ppb</a:t>
                </a:r>
                <a:r>
                  <a:rPr sz="2400" dirty="0"/>
                  <a:t> of systematic uncertainty</a:t>
                </a:r>
              </a:p>
              <a:p>
                <a:r>
                  <a:rPr sz="2400" dirty="0"/>
                  <a:t>Run-4/5/6 analysis will be completed by 2025</a:t>
                </a:r>
                <a:r>
                  <a:rPr lang="en-US" sz="2400" dirty="0"/>
                  <a:t> which will conclude the FNAL measurements</a:t>
                </a:r>
                <a:endParaRPr sz="2400" dirty="0"/>
              </a:p>
              <a:p>
                <a:r>
                  <a:rPr sz="2400" dirty="0"/>
                  <a:t>Theory Initiative expects to update their prediction around the same time</a:t>
                </a:r>
                <a:endParaRPr lang="en-US" sz="2400" dirty="0"/>
              </a:p>
              <a:p>
                <a:pPr lvl="1"/>
                <a:r>
                  <a:rPr lang="en-US" dirty="0"/>
                  <a:t>Working on figuring out the differences between LQCD and data-driven methods.</a:t>
                </a:r>
              </a:p>
              <a:p>
                <a:pPr lvl="2"/>
                <a:r>
                  <a:rPr lang="en-US" sz="2400" dirty="0"/>
                  <a:t>Lattice HVP  by 2025-&gt; </a:t>
                </a:r>
                <a:r>
                  <a:rPr lang="en-US" sz="2400" b="1" dirty="0"/>
                  <a:t>0.5%</a:t>
                </a:r>
                <a:r>
                  <a:rPr lang="en-US" sz="2400" dirty="0"/>
                  <a:t> ( if no tension)</a:t>
                </a:r>
              </a:p>
              <a:p>
                <a:pPr lvl="2"/>
                <a:r>
                  <a:rPr lang="en-US" sz="2400" dirty="0" err="1"/>
                  <a:t>Dispersive+lattice</a:t>
                </a:r>
                <a:r>
                  <a:rPr lang="en-US" sz="2400" dirty="0"/>
                  <a:t> </a:t>
                </a:r>
                <a:r>
                  <a:rPr lang="en-US" sz="2400" dirty="0" err="1"/>
                  <a:t>LbL</a:t>
                </a:r>
                <a:r>
                  <a:rPr lang="en-US" sz="2400" dirty="0"/>
                  <a:t> by 2025  -&gt; </a:t>
                </a:r>
                <a:r>
                  <a:rPr lang="en-US" sz="2400" b="1" dirty="0"/>
                  <a:t>10% </a:t>
                </a:r>
              </a:p>
              <a:p>
                <a:pPr lvl="2"/>
                <a:r>
                  <a:rPr lang="en-US" sz="2400" dirty="0"/>
                  <a:t>Data-driven HVP by 2025 -&gt; </a:t>
                </a:r>
                <a:r>
                  <a:rPr lang="en-US" sz="2400" b="1" dirty="0"/>
                  <a:t>0.3%</a:t>
                </a:r>
                <a:r>
                  <a:rPr lang="en-US" sz="2400" dirty="0"/>
                  <a:t> (if no tension)</a:t>
                </a:r>
              </a:p>
              <a:p>
                <a:pPr lvl="2"/>
                <a:r>
                  <a:rPr lang="en-US" sz="2400" dirty="0"/>
                  <a:t>New results to come from </a:t>
                </a:r>
                <a:r>
                  <a:rPr lang="en-US" sz="2400" dirty="0" err="1"/>
                  <a:t>BaBar</a:t>
                </a:r>
                <a:r>
                  <a:rPr lang="en-US" sz="2400" dirty="0"/>
                  <a:t>, KLOE, SND, </a:t>
                </a:r>
                <a:r>
                  <a:rPr lang="en-US" sz="2400" dirty="0" err="1"/>
                  <a:t>BesIII</a:t>
                </a:r>
                <a:r>
                  <a:rPr lang="en-US" sz="2400" dirty="0"/>
                  <a:t>, Belle II (reduced uncertainty). </a:t>
                </a:r>
                <a:endParaRPr sz="2400" dirty="0"/>
              </a:p>
              <a:p>
                <a:pPr>
                  <a:defRPr>
                    <a:solidFill>
                      <a:schemeClr val="accent5">
                        <a:hueOff val="-176146"/>
                        <a:satOff val="3665"/>
                        <a:lumOff val="-13986"/>
                      </a:schemeClr>
                    </a:solidFill>
                  </a:defRPr>
                </a:pPr>
                <a:r>
                  <a:rPr sz="2400" b="1" dirty="0"/>
                  <a:t>2025</a:t>
                </a:r>
                <a:r>
                  <a:rPr sz="2400" dirty="0"/>
                  <a:t> is expected to be the year to resolve many puzzles…</a:t>
                </a:r>
              </a:p>
            </p:txBody>
          </p:sp>
        </mc:Choice>
        <mc:Fallback>
          <p:sp>
            <p:nvSpPr>
              <p:cNvPr id="2988" name="Fermilab measured the   with 203 ppb precision so far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87019" y="1439117"/>
                <a:ext cx="6635808" cy="7152642"/>
              </a:xfrm>
              <a:prstGeom prst="rect">
                <a:avLst/>
              </a:prstGeom>
              <a:blipFill>
                <a:blip r:embed="rId2"/>
                <a:stretch>
                  <a:fillRect l="-2672" t="-1064" r="-2481" b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8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25</a:t>
            </a:fld>
            <a:endParaRPr/>
          </a:p>
        </p:txBody>
      </p:sp>
      <p:grpSp>
        <p:nvGrpSpPr>
          <p:cNvPr id="2996" name="Group"/>
          <p:cNvGrpSpPr/>
          <p:nvPr/>
        </p:nvGrpSpPr>
        <p:grpSpPr>
          <a:xfrm>
            <a:off x="7104380" y="2907237"/>
            <a:ext cx="5613401" cy="4216401"/>
            <a:chOff x="0" y="0"/>
            <a:chExt cx="5613400" cy="4216400"/>
          </a:xfrm>
        </p:grpSpPr>
        <p:pic>
          <p:nvPicPr>
            <p:cNvPr id="2990" name="pasted-movie.png" descr="pasted-movie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613400" cy="4216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91" name="190 ppb"/>
            <p:cNvSpPr txBox="1"/>
            <p:nvPr/>
          </p:nvSpPr>
          <p:spPr>
            <a:xfrm>
              <a:off x="4584063" y="3040427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800080"/>
                  </a:solidFill>
                </a:defRPr>
              </a:lvl1pPr>
            </a:lstStyle>
            <a:p>
              <a:r>
                <a:t>190 ppb</a:t>
              </a:r>
            </a:p>
          </p:txBody>
        </p:sp>
        <p:sp>
          <p:nvSpPr>
            <p:cNvPr id="2992" name="540 ppb"/>
            <p:cNvSpPr txBox="1"/>
            <p:nvPr/>
          </p:nvSpPr>
          <p:spPr>
            <a:xfrm>
              <a:off x="4373362" y="416157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0000B3"/>
                  </a:solidFill>
                </a:defRPr>
              </a:lvl1pPr>
            </a:lstStyle>
            <a:p>
              <a:r>
                <a:t>540 ppb</a:t>
              </a:r>
            </a:p>
          </p:txBody>
        </p:sp>
        <p:sp>
          <p:nvSpPr>
            <p:cNvPr id="2993" name="463 ppb"/>
            <p:cNvSpPr txBox="1"/>
            <p:nvPr/>
          </p:nvSpPr>
          <p:spPr>
            <a:xfrm>
              <a:off x="4584063" y="1131289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463 ppb</a:t>
              </a:r>
            </a:p>
          </p:txBody>
        </p:sp>
        <p:sp>
          <p:nvSpPr>
            <p:cNvPr id="2994" name="215 ppb"/>
            <p:cNvSpPr txBox="1"/>
            <p:nvPr/>
          </p:nvSpPr>
          <p:spPr>
            <a:xfrm>
              <a:off x="4584063" y="1526463"/>
              <a:ext cx="799901" cy="3603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215 ppb</a:t>
              </a:r>
            </a:p>
          </p:txBody>
        </p:sp>
        <p:sp>
          <p:nvSpPr>
            <p:cNvPr id="2995" name="203 ppb"/>
            <p:cNvSpPr txBox="1"/>
            <p:nvPr/>
          </p:nvSpPr>
          <p:spPr>
            <a:xfrm>
              <a:off x="4584063" y="1921638"/>
              <a:ext cx="799901" cy="3603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72248" tIns="72248" rIns="72248" bIns="72248" numCol="1" anchor="ctr">
              <a:spAutoFit/>
            </a:bodyPr>
            <a:lstStyle>
              <a:lvl1pPr>
                <a:defRPr sz="1400">
                  <a:solidFill>
                    <a:srgbClr val="FF0000"/>
                  </a:solidFill>
                </a:defRPr>
              </a:lvl1pPr>
            </a:lstStyle>
            <a:p>
              <a:r>
                <a:t>203 ppb</a:t>
              </a:r>
            </a:p>
          </p:txBody>
        </p:sp>
      </p:grp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pic>
        <p:nvPicPr>
          <p:cNvPr id="2999" name="Screenshot 2023-09-12 at 2.22.26 PM.png" descr="Screenshot 2023-09-12 at 2.22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082" y="1425071"/>
            <a:ext cx="10982580" cy="6675304"/>
          </a:xfrm>
          <a:prstGeom prst="rect">
            <a:avLst/>
          </a:prstGeom>
          <a:ln w="12700">
            <a:miter lim="400000"/>
          </a:ln>
        </p:spPr>
      </p:pic>
      <p:sp>
        <p:nvSpPr>
          <p:cNvPr id="3000" name="Thank you…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3" cy="1118869"/>
          </a:xfrm>
          <a:prstGeom prst="rect">
            <a:avLst/>
          </a:prstGeom>
        </p:spPr>
        <p:txBody>
          <a:bodyPr/>
          <a:lstStyle/>
          <a:p>
            <a:pPr algn="ctr">
              <a:defRPr b="0">
                <a:solidFill>
                  <a:srgbClr val="0C1D54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t>Thank you</a:t>
            </a:r>
          </a:p>
          <a:p>
            <a:pPr algn="ctr">
              <a:defRPr b="0">
                <a:solidFill>
                  <a:srgbClr val="0C1D54"/>
                </a:solidFill>
                <a:latin typeface="Canela Text Regular"/>
                <a:ea typeface="Canela Text Regular"/>
                <a:cs typeface="Canela Text Regular"/>
                <a:sym typeface="Canela Text Regular"/>
              </a:defRPr>
            </a:pPr>
            <a:r>
              <a:t>on behalf of the 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2" name="Extra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Extras</a:t>
            </a:r>
          </a:p>
        </p:txBody>
      </p:sp>
      <p:sp>
        <p:nvSpPr>
          <p:cNvPr id="30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5" name="Screen Shot 2021-06-05 at 2.48.21 PM.png" descr="Screen Shot 2021-06-05 at 2.48.2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220" y="1699592"/>
            <a:ext cx="4877005" cy="5061677"/>
          </a:xfrm>
          <a:prstGeom prst="rect">
            <a:avLst/>
          </a:prstGeom>
          <a:ln w="12700">
            <a:miter lim="400000"/>
          </a:ln>
        </p:spPr>
      </p:pic>
      <p:sp>
        <p:nvSpPr>
          <p:cNvPr id="3006" name="Why the Muons?"/>
          <p:cNvSpPr txBox="1">
            <a:spLocks noGrp="1"/>
          </p:cNvSpPr>
          <p:nvPr>
            <p:ph type="title"/>
          </p:nvPr>
        </p:nvSpPr>
        <p:spPr>
          <a:xfrm>
            <a:off x="287019" y="134259"/>
            <a:ext cx="12430762" cy="819304"/>
          </a:xfrm>
          <a:prstGeom prst="rect">
            <a:avLst/>
          </a:prstGeom>
        </p:spPr>
        <p:txBody>
          <a:bodyPr/>
          <a:lstStyle/>
          <a:p>
            <a:r>
              <a:t>Why the Muons?</a:t>
            </a:r>
          </a:p>
        </p:txBody>
      </p:sp>
      <p:sp>
        <p:nvSpPr>
          <p:cNvPr id="30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08" name="Muons are useful!…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85420" y="1382272"/>
                <a:ext cx="6687745" cy="7677243"/>
              </a:xfrm>
              <a:prstGeom prst="rect">
                <a:avLst/>
              </a:prstGeom>
            </p:spPr>
            <p:txBody>
              <a:bodyPr/>
              <a:lstStyle/>
              <a:p>
                <a:pPr marL="0" indent="0">
                  <a:spcBef>
                    <a:spcPts val="0"/>
                  </a:spcBef>
                  <a:buClrTx/>
                  <a:buSzTx/>
                  <a:buFontTx/>
                  <a:buNone/>
                  <a:defRPr sz="2600" b="1">
                    <a:solidFill>
                      <a:schemeClr val="accent4"/>
                    </a:solidFill>
                    <a:uFill>
                      <a:solidFill>
                        <a:srgbClr val="074184"/>
                      </a:solidFill>
                    </a:uFill>
                  </a:defRPr>
                </a:pPr>
                <a:r>
                  <a:t>Muons are useful!</a:t>
                </a:r>
              </a:p>
              <a:p>
                <a:pPr marL="266700" indent="-266700">
                  <a:defRPr sz="2600"/>
                </a:pPr>
                <a14:m>
                  <m:oMath xmlns:m="http://schemas.openxmlformats.org/officeDocument/2006/math"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sSup>
                      <m:sSupPr>
                        <m:ctrlP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sz="315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=40000</m:t>
                    </m:r>
                  </m:oMath>
                </a14:m>
                <a:r>
                  <a:t> -&gt;  More sensitive to new physics</a:t>
                </a:r>
              </a:p>
              <a:p>
                <a:pPr marL="266700" indent="-266700">
                  <a:defRPr sz="2600"/>
                </a:pPr>
                <a:r>
                  <a:t>Easy to produce, muon beams from pion decays (99.9%) </a:t>
                </a:r>
              </a:p>
              <a:p>
                <a:pPr marL="266700" indent="-266700">
                  <a:defRPr sz="2600"/>
                </a:pPr>
                <a:r>
                  <a:t>Relatively long lifetime (2.2 </a:t>
                </a:r>
                <a14:m>
                  <m:oMath xmlns:m="http://schemas.openxmlformats.org/officeDocument/2006/math"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t>) -&gt; In the lab frame 64.4</a:t>
                </a:r>
                <a14:m>
                  <m:oMath xmlns:m="http://schemas.openxmlformats.org/officeDocument/2006/math"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sz="315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/>
              </a:p>
              <a:p>
                <a:pPr marL="266700" indent="-266700">
                  <a:defRPr sz="2600"/>
                </a:pPr>
                <a:endParaRPr/>
              </a:p>
              <a:p>
                <a:pPr marL="0" indent="0">
                  <a:spcBef>
                    <a:spcPts val="0"/>
                  </a:spcBef>
                  <a:buClrTx/>
                  <a:buSzTx/>
                  <a:buFontTx/>
                  <a:buNone/>
                  <a:defRPr sz="2600" b="1">
                    <a:solidFill>
                      <a:schemeClr val="accent4"/>
                    </a:solidFill>
                    <a:uFill>
                      <a:solidFill>
                        <a:srgbClr val="074184"/>
                      </a:solidFill>
                    </a:uFill>
                  </a:defRPr>
                </a:pPr>
                <a:r>
                  <a:t>Then, why measure the muon anomaly?</a:t>
                </a:r>
              </a:p>
              <a:p>
                <a:pPr marL="266700" indent="-266700">
                  <a:defRPr sz="2600"/>
                </a:pPr>
                <a:r>
                  <a:t>One of the most promising way to test SM</a:t>
                </a:r>
              </a:p>
              <a:p>
                <a:pPr marL="266700" indent="-266700">
                  <a:defRPr sz="2600"/>
                </a:pPr>
                <a:r>
                  <a:t>Possible to make high precision measurement </a:t>
                </a:r>
              </a:p>
              <a:p>
                <a:pPr marL="266700" indent="-266700">
                  <a:defRPr sz="2600"/>
                </a:pPr>
                <a:r>
                  <a:t>An accurate way to look for small differences from theory</a:t>
                </a:r>
              </a:p>
              <a:p>
                <a:pPr marL="0" indent="0">
                  <a:spcBef>
                    <a:spcPts val="0"/>
                  </a:spcBef>
                  <a:buClrTx/>
                  <a:buSzTx/>
                  <a:buFontTx/>
                  <a:buNone/>
                  <a:defRPr sz="2600" b="1">
                    <a:solidFill>
                      <a:schemeClr val="accent4"/>
                    </a:solidFill>
                    <a:uFill>
                      <a:solidFill>
                        <a:srgbClr val="074184"/>
                      </a:solidFill>
                    </a:uFill>
                  </a:defRPr>
                </a:pPr>
                <a:endParaRPr/>
              </a:p>
            </p:txBody>
          </p:sp>
        </mc:Choice>
        <mc:Fallback>
          <p:sp>
            <p:nvSpPr>
              <p:cNvPr id="3008" name="Muons are useful!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85420" y="1382272"/>
                <a:ext cx="6687745" cy="7677243"/>
              </a:xfrm>
              <a:prstGeom prst="rect">
                <a:avLst/>
              </a:prstGeom>
              <a:blipFill>
                <a:blip r:embed="rId3"/>
                <a:stretch>
                  <a:fillRect l="-3416" t="-1320" r="-4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09" name="Circle"/>
          <p:cNvSpPr/>
          <p:nvPr/>
        </p:nvSpPr>
        <p:spPr>
          <a:xfrm>
            <a:off x="9069426" y="4246966"/>
            <a:ext cx="798968" cy="793904"/>
          </a:xfrm>
          <a:prstGeom prst="ellipse">
            <a:avLst/>
          </a:prstGeom>
          <a:ln w="76200">
            <a:solidFill>
              <a:schemeClr val="accent4"/>
            </a:solidFill>
            <a:miter lim="400000"/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1" name="Muon Delivery to g-2 Experi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Muon Delivery to g-2 Experiment</a:t>
            </a:r>
          </a:p>
        </p:txBody>
      </p:sp>
      <p:sp>
        <p:nvSpPr>
          <p:cNvPr id="3012" name="8 GeV protons are delivered to Recycler Ring from Booster…"/>
          <p:cNvSpPr txBox="1">
            <a:spLocks noGrp="1"/>
          </p:cNvSpPr>
          <p:nvPr>
            <p:ph type="body" sz="half" idx="1"/>
          </p:nvPr>
        </p:nvSpPr>
        <p:spPr>
          <a:xfrm>
            <a:off x="6714423" y="1451817"/>
            <a:ext cx="6003357" cy="5636004"/>
          </a:xfrm>
          <a:prstGeom prst="rect">
            <a:avLst/>
          </a:prstGeom>
        </p:spPr>
        <p:txBody>
          <a:bodyPr/>
          <a:lstStyle/>
          <a:p>
            <a:pPr marL="266700" indent="-266700">
              <a:defRPr sz="2600">
                <a:solidFill>
                  <a:schemeClr val="accent2"/>
                </a:solidFill>
              </a:defRPr>
            </a:pPr>
            <a:r>
              <a:t>8 GeV protons are delivered to Recycler Ring from Booster</a:t>
            </a:r>
          </a:p>
          <a:p>
            <a:pPr marL="266700" indent="-266700">
              <a:defRPr sz="2600">
                <a:solidFill>
                  <a:schemeClr val="accent3">
                    <a:satOff val="18648"/>
                    <a:lumOff val="5971"/>
                  </a:schemeClr>
                </a:solidFill>
              </a:defRPr>
            </a:pPr>
            <a:r>
              <a:t>Split the proton bunch into four bunches with RF system.</a:t>
            </a:r>
          </a:p>
          <a:p>
            <a:pPr marL="266700" indent="-266700">
              <a:defRPr sz="2600">
                <a:solidFill>
                  <a:srgbClr val="77EF49"/>
                </a:solidFill>
              </a:defRPr>
            </a:pPr>
            <a:r>
              <a:t>Direct the proton punches to pion production target and obtain pions.</a:t>
            </a:r>
          </a:p>
          <a:p>
            <a:pPr marL="266700" indent="-266700">
              <a:defRPr sz="2600">
                <a:solidFill>
                  <a:srgbClr val="160CF3"/>
                </a:solidFill>
              </a:defRPr>
            </a:pPr>
            <a:r>
              <a:t>Muons produced by pion decays circulate in the delivery ring until proton contamination is removed.</a:t>
            </a:r>
          </a:p>
          <a:p>
            <a:pPr marL="266700" indent="-266700">
              <a:defRPr sz="2600">
                <a:solidFill>
                  <a:schemeClr val="accent6"/>
                </a:solidFill>
              </a:defRPr>
            </a:pPr>
            <a:r>
              <a:t>Deliver muons to g-2 storage ring.</a:t>
            </a:r>
          </a:p>
        </p:txBody>
      </p:sp>
      <p:sp>
        <p:nvSpPr>
          <p:cNvPr id="30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/>
          </a:p>
        </p:txBody>
      </p:sp>
      <p:pic>
        <p:nvPicPr>
          <p:cNvPr id="3014" name="Screen Shot 2020-05-26 at 9.04.47 AM.png" descr="Screen Shot 2020-05-26 at 9.04.4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10" y="1506926"/>
            <a:ext cx="6151142" cy="701702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643" y="4762500"/>
            <a:ext cx="228601" cy="20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643" y="4468333"/>
            <a:ext cx="228601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7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7993" y="4389886"/>
            <a:ext cx="228601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5265" y="4290894"/>
            <a:ext cx="228601" cy="203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448" y="4171358"/>
            <a:ext cx="228601" cy="203201"/>
          </a:xfrm>
          <a:prstGeom prst="rect">
            <a:avLst/>
          </a:prstGeom>
          <a:ln w="12700">
            <a:miter lim="400000"/>
          </a:ln>
        </p:spPr>
      </p:pic>
      <p:sp>
        <p:nvSpPr>
          <p:cNvPr id="3020" name="Line"/>
          <p:cNvSpPr/>
          <p:nvPr/>
        </p:nvSpPr>
        <p:spPr>
          <a:xfrm flipV="1">
            <a:off x="4686289" y="4617858"/>
            <a:ext cx="359373" cy="185177"/>
          </a:xfrm>
          <a:prstGeom prst="line">
            <a:avLst/>
          </a:prstGeom>
          <a:ln w="25400">
            <a:solidFill>
              <a:schemeClr val="accent3">
                <a:satOff val="18648"/>
                <a:lumOff val="5971"/>
              </a:schemeClr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021" name="Rounded Rectangle"/>
          <p:cNvSpPr/>
          <p:nvPr/>
        </p:nvSpPr>
        <p:spPr>
          <a:xfrm rot="2400000">
            <a:off x="2681104" y="5707115"/>
            <a:ext cx="376716" cy="287486"/>
          </a:xfrm>
          <a:prstGeom prst="roundRect">
            <a:avLst>
              <a:gd name="adj" fmla="val 20300"/>
            </a:avLst>
          </a:prstGeom>
          <a:ln w="38100">
            <a:solidFill>
              <a:srgbClr val="7FF94C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80F94B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3022" name="Screen Shot 2020-05-26 at 10.51.56 AM.png" descr="Screen Shot 2020-05-26 at 10.51.56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1504" y="6859802"/>
            <a:ext cx="1601698" cy="1413912"/>
          </a:xfrm>
          <a:prstGeom prst="rect">
            <a:avLst/>
          </a:prstGeom>
          <a:ln w="12700">
            <a:miter lim="400000"/>
          </a:ln>
        </p:spPr>
      </p:pic>
      <p:sp>
        <p:nvSpPr>
          <p:cNvPr id="3023" name="Line"/>
          <p:cNvSpPr/>
          <p:nvPr/>
        </p:nvSpPr>
        <p:spPr>
          <a:xfrm flipV="1">
            <a:off x="3513867" y="4901535"/>
            <a:ext cx="810323" cy="810323"/>
          </a:xfrm>
          <a:prstGeom prst="line">
            <a:avLst/>
          </a:prstGeom>
          <a:ln w="50800">
            <a:solidFill>
              <a:schemeClr val="accent2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024" name="Line"/>
          <p:cNvSpPr/>
          <p:nvPr/>
        </p:nvSpPr>
        <p:spPr>
          <a:xfrm>
            <a:off x="1814410" y="4843070"/>
            <a:ext cx="801343" cy="801343"/>
          </a:xfrm>
          <a:prstGeom prst="line">
            <a:avLst/>
          </a:prstGeom>
          <a:ln w="50800">
            <a:solidFill>
              <a:srgbClr val="7FF94C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025" name="Line"/>
          <p:cNvSpPr/>
          <p:nvPr/>
        </p:nvSpPr>
        <p:spPr>
          <a:xfrm>
            <a:off x="4169214" y="7356203"/>
            <a:ext cx="439071" cy="439071"/>
          </a:xfrm>
          <a:prstGeom prst="line">
            <a:avLst/>
          </a:prstGeom>
          <a:ln w="50800">
            <a:solidFill>
              <a:schemeClr val="accent6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026" name="Line"/>
          <p:cNvSpPr/>
          <p:nvPr/>
        </p:nvSpPr>
        <p:spPr>
          <a:xfrm>
            <a:off x="3052290" y="5956216"/>
            <a:ext cx="618733" cy="618734"/>
          </a:xfrm>
          <a:prstGeom prst="line">
            <a:avLst/>
          </a:prstGeom>
          <a:ln w="50800">
            <a:solidFill>
              <a:srgbClr val="160CF3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3027" name="Screen Shot 2022-07-04 at 4.58.22 PM.png" descr="Screen Shot 2022-07-04 at 4.58.2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4896" y="5938255"/>
            <a:ext cx="4846316" cy="30809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0" name="Screenshot 2023-07-08 at 1.31.46 PM.png" descr="Screenshot 2023-07-08 at 1.31.4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7493" y="2207575"/>
            <a:ext cx="2067967" cy="175743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651" name="According to relativistic quantum mechanics prediction, g=2 for spin-half particles (Dirac)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300180" y="4747018"/>
                <a:ext cx="12404440" cy="3879426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rPr dirty="0"/>
                  <a:t>According to relativistic quantum mechanics prediction, g=2 for spin-half particles (Dirac)</a:t>
                </a:r>
              </a:p>
              <a:p>
                <a:r>
                  <a:rPr dirty="0"/>
                  <a:t>However, it is now known that all the quantum effects will make the vertex a lot more complicated.</a:t>
                </a:r>
              </a:p>
              <a:p>
                <a:r>
                  <a:rPr b="1" dirty="0"/>
                  <a:t>Muon g-2 Theory Initiative</a:t>
                </a:r>
                <a:r>
                  <a:rPr dirty="0"/>
                  <a:t> was formed to determine SM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400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sz="3400" i="1">
                            <a:solidFill>
                              <a:srgbClr val="3F3F3F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dirty="0"/>
                  <a:t>. Produce a single consensus theoretical value which is comparable to the experimental value. </a:t>
                </a:r>
              </a:p>
            </p:txBody>
          </p:sp>
        </mc:Choice>
        <mc:Fallback>
          <p:sp>
            <p:nvSpPr>
              <p:cNvPr id="2651" name="According to relativistic quantum mechanics prediction, g=2 for spin-half particles (Dirac)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300180" y="4747018"/>
                <a:ext cx="12404440" cy="3879426"/>
              </a:xfrm>
              <a:prstGeom prst="rect">
                <a:avLst/>
              </a:prstGeom>
              <a:blipFill>
                <a:blip r:embed="rId3"/>
                <a:stretch>
                  <a:fillRect l="-1636" t="-2606" r="-7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653" name="Dirac: g=2"/>
          <p:cNvSpPr txBox="1"/>
          <p:nvPr/>
        </p:nvSpPr>
        <p:spPr>
          <a:xfrm>
            <a:off x="2656291" y="1692622"/>
            <a:ext cx="1856244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400"/>
              </a:spcBef>
              <a:defRPr sz="2600">
                <a:solidFill>
                  <a:schemeClr val="accent4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Dirac: g=2</a:t>
            </a:r>
          </a:p>
        </p:txBody>
      </p:sp>
      <p:pic>
        <p:nvPicPr>
          <p:cNvPr id="2654" name="Screenshot 2023-07-08 at 1.28.58 PM.png" descr="Screenshot 2023-07-08 at 1.28.58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92381" y="2365555"/>
            <a:ext cx="1943738" cy="1441470"/>
          </a:xfrm>
          <a:prstGeom prst="rect">
            <a:avLst/>
          </a:prstGeom>
          <a:ln w="12700">
            <a:miter lim="400000"/>
          </a:ln>
        </p:spPr>
      </p:pic>
      <p:sp>
        <p:nvSpPr>
          <p:cNvPr id="2655" name="Quantum corrections: g&gt;2"/>
          <p:cNvSpPr txBox="1"/>
          <p:nvPr/>
        </p:nvSpPr>
        <p:spPr>
          <a:xfrm>
            <a:off x="5683370" y="1714564"/>
            <a:ext cx="3533719" cy="4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4"/>
                </a:solidFill>
                <a:uFill>
                  <a:solidFill>
                    <a:srgbClr val="595959"/>
                  </a:solidFill>
                </a:uFill>
              </a:defRPr>
            </a:lvl1pPr>
          </a:lstStyle>
          <a:p>
            <a:r>
              <a:t>Quantum corrections: g&gt;2</a:t>
            </a:r>
          </a:p>
        </p:txBody>
      </p:sp>
      <p:sp>
        <p:nvSpPr>
          <p:cNvPr id="2656" name="Rounded Rectangle"/>
          <p:cNvSpPr/>
          <p:nvPr/>
        </p:nvSpPr>
        <p:spPr>
          <a:xfrm>
            <a:off x="2078962" y="1651685"/>
            <a:ext cx="2872176" cy="2387976"/>
          </a:xfrm>
          <a:prstGeom prst="roundRect">
            <a:avLst>
              <a:gd name="adj" fmla="val 15000"/>
            </a:avLst>
          </a:prstGeom>
          <a:ln w="25400">
            <a:solidFill>
              <a:schemeClr val="accent1">
                <a:hueOff val="273561"/>
                <a:satOff val="2937"/>
                <a:lumOff val="-22233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657" name="Rounded Rectangle"/>
          <p:cNvSpPr/>
          <p:nvPr/>
        </p:nvSpPr>
        <p:spPr>
          <a:xfrm>
            <a:off x="5332808" y="1650984"/>
            <a:ext cx="4234843" cy="2387976"/>
          </a:xfrm>
          <a:prstGeom prst="roundRect">
            <a:avLst>
              <a:gd name="adj" fmla="val 15000"/>
            </a:avLst>
          </a:prstGeom>
          <a:ln w="25400">
            <a:solidFill>
              <a:schemeClr val="accent1">
                <a:hueOff val="273561"/>
                <a:satOff val="2937"/>
                <a:lumOff val="-22233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658" name="Standard Model Prediction of the Anomaly"/>
          <p:cNvSpPr txBox="1">
            <a:spLocks noGrp="1"/>
          </p:cNvSpPr>
          <p:nvPr>
            <p:ph type="title"/>
          </p:nvPr>
        </p:nvSpPr>
        <p:spPr>
          <a:xfrm>
            <a:off x="287019" y="125024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t>Standard Model </a:t>
            </a:r>
            <a:r>
              <a:rPr>
                <a:solidFill>
                  <a:schemeClr val="accent4"/>
                </a:solidFill>
              </a:rPr>
              <a:t>Prediction</a:t>
            </a:r>
            <a:r>
              <a:t> of the Anomaly</a:t>
            </a:r>
          </a:p>
        </p:txBody>
      </p:sp>
    </p:spTree>
    <p:extLst>
      <p:ext uri="{BB962C8B-B14F-4D97-AF65-F5344CB8AC3E}">
        <p14:creationId xmlns:p14="http://schemas.microsoft.com/office/powerpoint/2010/main" val="3267367134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9" name="Independent Strategies to Evaluate Hadronic Contributions"/>
          <p:cNvSpPr txBox="1">
            <a:spLocks noGrp="1"/>
          </p:cNvSpPr>
          <p:nvPr>
            <p:ph type="title"/>
          </p:nvPr>
        </p:nvSpPr>
        <p:spPr>
          <a:xfrm>
            <a:off x="2839500" y="1345452"/>
            <a:ext cx="7325799" cy="819303"/>
          </a:xfrm>
          <a:prstGeom prst="rect">
            <a:avLst/>
          </a:prstGeom>
        </p:spPr>
        <p:txBody>
          <a:bodyPr/>
          <a:lstStyle/>
          <a:p>
            <a:pPr>
              <a:defRPr sz="2000"/>
            </a:pPr>
            <a:r>
              <a:t>Independent Strategies to Evaluate </a:t>
            </a:r>
            <a:r>
              <a:rPr>
                <a:solidFill>
                  <a:schemeClr val="accent4"/>
                </a:solidFill>
              </a:rPr>
              <a:t>Hadronic Contributions</a:t>
            </a:r>
          </a:p>
        </p:txBody>
      </p:sp>
      <p:sp>
        <p:nvSpPr>
          <p:cNvPr id="30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3031" name="Dispersive + Data-driven"/>
          <p:cNvSpPr txBox="1"/>
          <p:nvPr/>
        </p:nvSpPr>
        <p:spPr>
          <a:xfrm>
            <a:off x="2078576" y="2704378"/>
            <a:ext cx="3502855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Dispersive + Data-driven</a:t>
            </a:r>
          </a:p>
        </p:txBody>
      </p:sp>
      <p:sp>
        <p:nvSpPr>
          <p:cNvPr id="3032" name="Lattice QCD"/>
          <p:cNvSpPr txBox="1"/>
          <p:nvPr/>
        </p:nvSpPr>
        <p:spPr>
          <a:xfrm>
            <a:off x="8790630" y="2756357"/>
            <a:ext cx="1901910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t>Lattice QCD </a:t>
            </a:r>
          </a:p>
        </p:txBody>
      </p:sp>
      <p:pic>
        <p:nvPicPr>
          <p:cNvPr id="3033" name="Screenshot 2023-07-17 at 4.14.45 PM.png" descr="Screenshot 2023-07-17 at 4.14.4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39" y="3361638"/>
            <a:ext cx="6401801" cy="925922"/>
          </a:xfrm>
          <a:prstGeom prst="rect">
            <a:avLst/>
          </a:prstGeom>
          <a:ln w="12700">
            <a:miter lim="400000"/>
          </a:ln>
        </p:spPr>
      </p:pic>
      <p:sp>
        <p:nvSpPr>
          <p:cNvPr id="3034" name="HVP: Use dispersion relations and re-write the integrals in terms of hadronic cross sections…"/>
          <p:cNvSpPr txBox="1"/>
          <p:nvPr/>
        </p:nvSpPr>
        <p:spPr>
          <a:xfrm>
            <a:off x="166528" y="4691812"/>
            <a:ext cx="5889590" cy="5206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HVP: Use dispersion relations and re-write the integrals in terms of hadronic cross sections</a:t>
            </a:r>
          </a:p>
          <a:p>
            <a:pPr marL="495300" lvl="1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Many experiments have measured positron-electron cross sections for different channels over the needed energy range with a decent uncertainty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HLbL: A new dispersive approach</a:t>
            </a:r>
          </a:p>
          <a:p>
            <a:pPr marL="495300" lvl="1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Model Independent</a:t>
            </a:r>
          </a:p>
          <a:p>
            <a:pPr marL="495300" lvl="1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Significantly more complicated than HVP</a:t>
            </a:r>
          </a:p>
          <a:p>
            <a:pPr>
              <a:lnSpc>
                <a:spcPct val="100000"/>
              </a:lnSpc>
              <a:spcBef>
                <a:spcPts val="400"/>
              </a:spcBef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</p:txBody>
      </p:sp>
      <p:pic>
        <p:nvPicPr>
          <p:cNvPr id="3035" name="droppedImage.pdf" descr="dropped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866" y="3499958"/>
            <a:ext cx="2534728" cy="1607071"/>
          </a:xfrm>
          <a:prstGeom prst="rect">
            <a:avLst/>
          </a:prstGeom>
          <a:ln w="12700">
            <a:miter lim="400000"/>
          </a:ln>
        </p:spPr>
      </p:pic>
      <p:sp>
        <p:nvSpPr>
          <p:cNvPr id="3036" name="Use the approximation of discrete space-time (a), finite spatial volume (L), time extent (T) to quantify the QCD effects…"/>
          <p:cNvSpPr txBox="1"/>
          <p:nvPr/>
        </p:nvSpPr>
        <p:spPr>
          <a:xfrm>
            <a:off x="6983771" y="4856912"/>
            <a:ext cx="5889590" cy="48760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72248" tIns="72248" rIns="72248" bIns="72248" anchor="ctr">
            <a:spAutoFit/>
          </a:bodyPr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Use the approximation of discrete space-time (a), finite spatial volume (L), time extent (T) to quantify the QCD effects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Integrals are evaluated  numerically using MC methods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Already used to calculate simple hadronic quantities with high precision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Heavily depends on computation resources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Allows for the SM theory-based evaluations </a:t>
            </a:r>
          </a:p>
          <a:p>
            <a:pPr>
              <a:lnSpc>
                <a:spcPct val="100000"/>
              </a:lnSpc>
              <a:spcBef>
                <a:spcPts val="400"/>
              </a:spcBef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  <a:p>
            <a:pPr>
              <a:lnSpc>
                <a:spcPct val="100000"/>
              </a:lnSpc>
              <a:spcBef>
                <a:spcPts val="400"/>
              </a:spcBef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2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endParaRPr/>
          </a:p>
        </p:txBody>
      </p:sp>
      <p:sp>
        <p:nvSpPr>
          <p:cNvPr id="3037" name="Courtesy of A. El-Khadra"/>
          <p:cNvSpPr txBox="1"/>
          <p:nvPr/>
        </p:nvSpPr>
        <p:spPr>
          <a:xfrm>
            <a:off x="10303250" y="9256607"/>
            <a:ext cx="2533364" cy="398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sz="1700" i="1">
                <a:solidFill>
                  <a:srgbClr val="000000"/>
                </a:solidFill>
              </a:defRPr>
            </a:lvl1pPr>
          </a:lstStyle>
          <a:p>
            <a:r>
              <a:t>Courtesy of A. El-Khadra</a:t>
            </a:r>
          </a:p>
        </p:txBody>
      </p:sp>
      <p:sp>
        <p:nvSpPr>
          <p:cNvPr id="3038" name="Standard Model Prediction of the Anomaly"/>
          <p:cNvSpPr txBox="1"/>
          <p:nvPr/>
        </p:nvSpPr>
        <p:spPr>
          <a:xfrm>
            <a:off x="287019" y="125024"/>
            <a:ext cx="12430762" cy="819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/>
          <a:lstStyle/>
          <a:p>
            <a:pPr>
              <a:lnSpc>
                <a:spcPct val="100000"/>
              </a:lnSpc>
              <a:defRPr sz="3200" b="1"/>
            </a:pPr>
            <a:r>
              <a:t>Standard Model </a:t>
            </a:r>
            <a:r>
              <a:rPr>
                <a:solidFill>
                  <a:schemeClr val="accent4"/>
                </a:solidFill>
              </a:rPr>
              <a:t>Prediction</a:t>
            </a:r>
            <a:r>
              <a:t> of the Anomaly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9" name="Close look at the SM calculatio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Close look at the SM calculations</a:t>
            </a:r>
          </a:p>
        </p:txBody>
      </p:sp>
      <p:sp>
        <p:nvSpPr>
          <p:cNvPr id="29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2921" name="Lattice…"/>
          <p:cNvSpPr txBox="1"/>
          <p:nvPr/>
        </p:nvSpPr>
        <p:spPr>
          <a:xfrm>
            <a:off x="641926" y="1549330"/>
            <a:ext cx="3240471" cy="18386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rgbClr val="1701F5"/>
                </a:solidFill>
              </a:defRPr>
            </a:pPr>
            <a:r>
              <a:rPr dirty="0"/>
              <a:t>Lattice</a:t>
            </a:r>
          </a:p>
          <a:p>
            <a:pPr>
              <a:defRPr>
                <a:solidFill>
                  <a:schemeClr val="accent5"/>
                </a:solidFill>
              </a:defRPr>
            </a:pPr>
            <a:r>
              <a:rPr dirty="0"/>
              <a:t>Data-based Dispersive</a:t>
            </a:r>
          </a:p>
          <a:p>
            <a:pPr>
              <a:defRPr>
                <a:solidFill>
                  <a:schemeClr val="accent6"/>
                </a:solidFill>
              </a:defRPr>
            </a:pPr>
            <a:r>
              <a:rPr dirty="0"/>
              <a:t>Lattice and Data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rPr dirty="0"/>
              <a:t>Official WP20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22" name="Theory Initiative HVP contribution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473526" y="6568600"/>
                <a:ext cx="12057748" cy="2384378"/>
              </a:xfrm>
              <a:prstGeom prst="rect">
                <a:avLst/>
              </a:prstGeom>
            </p:spPr>
            <p:txBody>
              <a:bodyPr/>
              <a:lstStyle/>
              <a:p>
                <a:pPr>
                  <a:defRPr sz="2300"/>
                </a:pPr>
                <a:r>
                  <a:rPr sz="2000" dirty="0"/>
                  <a:t>Theory Initiative HVP contribution</a:t>
                </a:r>
              </a:p>
              <a:p>
                <a:pPr marL="467590" lvl="1" indent="-238990">
                  <a:defRPr sz="2300"/>
                </a:pPr>
                <a:r>
                  <a:rPr sz="2000" dirty="0"/>
                  <a:t>Two independent data-driven compilations </a:t>
                </a:r>
              </a:p>
              <a:p>
                <a:pPr marL="467590" lvl="1" indent="-238990">
                  <a:defRPr sz="2300"/>
                </a:pPr>
                <a:r>
                  <a:rPr sz="2000" dirty="0"/>
                  <a:t>6 independent LQCD calculations with HVP average at 2.6% total uncertainty</a:t>
                </a:r>
              </a:p>
              <a:p>
                <a:pPr marL="467590" lvl="1" indent="-238990">
                  <a:defRPr sz="2300"/>
                </a:pPr>
                <a:r>
                  <a:rPr sz="2000" dirty="0"/>
                  <a:t>BMW20 is the first LQCD calculation with sub-percent error (in 2021)</a:t>
                </a:r>
                <a:endParaRPr lang="en-US" sz="2000" dirty="0"/>
              </a:p>
              <a:p>
                <a:pPr lvl="2">
                  <a:defRPr sz="2300"/>
                </a:pPr>
                <a:r>
                  <a:rPr lang="en-US" sz="1400" dirty="0"/>
                  <a:t>BMW20 reduced the tension with the experimental average </a:t>
                </a:r>
              </a:p>
              <a:p>
                <a:pPr lvl="2">
                  <a:defRPr sz="2300"/>
                </a:pPr>
                <a:r>
                  <a:rPr lang="en-US" sz="1400" dirty="0"/>
                  <a:t>BMW20 is also in tension with the data-based dispersive result (2.1</a:t>
                </a:r>
                <a14:m>
                  <m:oMath xmlns:m="http://schemas.openxmlformats.org/officeDocument/2006/math">
                    <m:r>
                      <a:rPr lang="en-US" sz="1400" i="1">
                        <a:solidFill>
                          <a:srgbClr val="3F3F3F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400" dirty="0"/>
                  <a:t>)</a:t>
                </a:r>
              </a:p>
              <a:p>
                <a:pPr lvl="2">
                  <a:defRPr sz="2300"/>
                </a:pPr>
                <a:r>
                  <a:rPr lang="en-US" sz="1400" dirty="0"/>
                  <a:t>Needs to be confirmed by other lattice QCD groups</a:t>
                </a:r>
              </a:p>
              <a:p>
                <a:pPr marL="467590" lvl="1" indent="-238990">
                  <a:defRPr sz="2300"/>
                </a:pPr>
                <a:endParaRPr sz="2000" dirty="0"/>
              </a:p>
            </p:txBody>
          </p:sp>
        </mc:Choice>
        <mc:Fallback>
          <p:sp>
            <p:nvSpPr>
              <p:cNvPr id="2922" name="Theory Initiative HVP contribution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473526" y="6568600"/>
                <a:ext cx="12057748" cy="2384378"/>
              </a:xfrm>
              <a:prstGeom prst="rect">
                <a:avLst/>
              </a:prstGeom>
              <a:blipFill>
                <a:blip r:embed="rId3"/>
                <a:stretch>
                  <a:fillRect l="-1263" t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23" name="Screen Shot 2021-10-07 at 2.11.21 PM.png" descr="Screen Shot 2021-10-07 at 2.11.2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505" y="3475516"/>
            <a:ext cx="5121394" cy="30055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4" name="Screen Shot 2022-05-23 at 2.13.31 PM.png" descr="Screen Shot 2022-05-23 at 2.13.31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1875" y="1097242"/>
            <a:ext cx="5897544" cy="5438847"/>
          </a:xfrm>
          <a:prstGeom prst="rect">
            <a:avLst/>
          </a:prstGeom>
          <a:ln w="12700">
            <a:miter lim="400000"/>
          </a:ln>
        </p:spPr>
      </p:pic>
      <p:sp>
        <p:nvSpPr>
          <p:cNvPr id="2925" name="March 2023 P5 talk from A. El-Khadra"/>
          <p:cNvSpPr txBox="1"/>
          <p:nvPr/>
        </p:nvSpPr>
        <p:spPr>
          <a:xfrm>
            <a:off x="10198880" y="9212721"/>
            <a:ext cx="2548569" cy="322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lnSpc>
                <a:spcPct val="100000"/>
              </a:lnSpc>
              <a:defRPr sz="1200">
                <a:solidFill>
                  <a:srgbClr val="000000"/>
                </a:solidFill>
                <a:uFillTx/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t>March 2023 P5 talk from A. El-Khadra</a:t>
            </a:r>
          </a:p>
        </p:txBody>
      </p:sp>
    </p:spTree>
    <p:extLst>
      <p:ext uri="{BB962C8B-B14F-4D97-AF65-F5344CB8AC3E}">
        <p14:creationId xmlns:p14="http://schemas.microsoft.com/office/powerpoint/2010/main" val="1127175590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" name="Measuring the Muon Anomaly: Modifying the Expression"/>
          <p:cNvSpPr txBox="1">
            <a:spLocks noGrp="1"/>
          </p:cNvSpPr>
          <p:nvPr>
            <p:ph type="title"/>
          </p:nvPr>
        </p:nvSpPr>
        <p:spPr>
          <a:xfrm>
            <a:off x="287019" y="-43194"/>
            <a:ext cx="12430762" cy="819304"/>
          </a:xfrm>
          <a:prstGeom prst="rect">
            <a:avLst/>
          </a:prstGeom>
        </p:spPr>
        <p:txBody>
          <a:bodyPr/>
          <a:lstStyle/>
          <a:p>
            <a:r>
              <a:t>Measuring the Muon Anomaly: Modifying the Expression </a:t>
            </a:r>
          </a:p>
        </p:txBody>
      </p:sp>
      <p:sp>
        <p:nvSpPr>
          <p:cNvPr id="28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15619" y="9265920"/>
            <a:ext cx="636695" cy="2159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32</a:t>
            </a:fld>
            <a:endParaRPr/>
          </a:p>
        </p:txBody>
      </p:sp>
      <p:sp>
        <p:nvSpPr>
          <p:cNvPr id="2830" name="Arrow"/>
          <p:cNvSpPr/>
          <p:nvPr/>
        </p:nvSpPr>
        <p:spPr>
          <a:xfrm rot="5400000">
            <a:off x="4573502" y="3064067"/>
            <a:ext cx="3175001" cy="3175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25400">
            <a:solidFill>
              <a:srgbClr val="000000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31" name="Text"/>
              <p:cNvSpPr txBox="1"/>
              <p:nvPr/>
            </p:nvSpPr>
            <p:spPr>
              <a:xfrm>
                <a:off x="5249325" y="4081563"/>
                <a:ext cx="1443708" cy="114000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2248" tIns="72248" rIns="72248" bIns="72248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sz="29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sz="29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29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  <m:sup>
                              <m: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r>
                            <a:rPr sz="29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sz="2900" i="1">
                                  <a:solidFill>
                                    <a:srgbClr val="0061A7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/>
              </a:p>
            </p:txBody>
          </p:sp>
        </mc:Choice>
        <mc:Fallback>
          <p:sp>
            <p:nvSpPr>
              <p:cNvPr id="2831" name="Text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9325" y="4081563"/>
                <a:ext cx="1443708" cy="1140009"/>
              </a:xfrm>
              <a:prstGeom prst="rect">
                <a:avLst/>
              </a:prstGeom>
              <a:blipFill>
                <a:blip r:embed="rId3"/>
                <a:stretch>
                  <a:fillRect l="-3478" r="-1739" b="-9890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32" name="Express magnetic field in terms…"/>
          <p:cNvSpPr txBox="1"/>
          <p:nvPr/>
        </p:nvSpPr>
        <p:spPr>
          <a:xfrm>
            <a:off x="307645" y="4434900"/>
            <a:ext cx="4629930" cy="95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Express magnetic field in terms </a:t>
            </a:r>
          </a:p>
          <a:p>
            <a:r>
              <a:t>of “proton precession frequency” </a:t>
            </a:r>
          </a:p>
        </p:txBody>
      </p:sp>
      <p:pic>
        <p:nvPicPr>
          <p:cNvPr id="3" name="Picture 2" descr="A mathematical equation with symbols&#10;&#10;Description automatically generated with medium confidence">
            <a:extLst>
              <a:ext uri="{FF2B5EF4-FFF2-40B4-BE49-F238E27FC236}">
                <a16:creationId xmlns:a16="http://schemas.microsoft.com/office/drawing/2014/main" id="{766E9D2F-810E-C4B9-A22C-1F0A5D8BEB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177" y="1355587"/>
            <a:ext cx="3436787" cy="1442602"/>
          </a:xfrm>
          <a:prstGeom prst="rect">
            <a:avLst/>
          </a:prstGeom>
        </p:spPr>
      </p:pic>
      <p:pic>
        <p:nvPicPr>
          <p:cNvPr id="5" name="Picture 4" descr="A black symbols on a white background&#10;&#10;Description automatically generated">
            <a:extLst>
              <a:ext uri="{FF2B5EF4-FFF2-40B4-BE49-F238E27FC236}">
                <a16:creationId xmlns:a16="http://schemas.microsoft.com/office/drawing/2014/main" id="{17A5001A-8A51-316E-F19D-B61EA9697E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3429" y="6592405"/>
            <a:ext cx="46355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3924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2" name="What is the beam doing after all these pulses and kicks :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800"/>
            </a:pPr>
            <a:r>
              <a:t>What is the beam doing after all these pulses and kicks : </a:t>
            </a:r>
          </a:p>
          <a:p>
            <a:pPr>
              <a:defRPr sz="2800"/>
            </a:pPr>
            <a:r>
              <a:t>Coherent Betatron Oscillation(CBO)</a:t>
            </a:r>
          </a:p>
        </p:txBody>
      </p:sp>
      <p:sp>
        <p:nvSpPr>
          <p:cNvPr id="3043" name="Kickers are used to put the muons into the ideal orbit…"/>
          <p:cNvSpPr txBox="1">
            <a:spLocks noGrp="1"/>
          </p:cNvSpPr>
          <p:nvPr>
            <p:ph type="body" sz="quarter" idx="1"/>
          </p:nvPr>
        </p:nvSpPr>
        <p:spPr>
          <a:xfrm>
            <a:off x="287018" y="1439117"/>
            <a:ext cx="5781595" cy="2399916"/>
          </a:xfrm>
          <a:prstGeom prst="rect">
            <a:avLst/>
          </a:prstGeom>
        </p:spPr>
        <p:txBody>
          <a:bodyPr/>
          <a:lstStyle/>
          <a:p>
            <a:pPr>
              <a:defRPr sz="2000"/>
            </a:pPr>
            <a:r>
              <a:rPr sz="2400" dirty="0"/>
              <a:t>Kickers are used to put the muons into the ideal orbit </a:t>
            </a:r>
          </a:p>
          <a:p>
            <a:pPr>
              <a:defRPr sz="2000"/>
            </a:pPr>
            <a:r>
              <a:rPr sz="2400" dirty="0"/>
              <a:t>If the kick isn’t strong enough, it fails to reduce the horizontal oscillation around the ideal orbit</a:t>
            </a:r>
          </a:p>
        </p:txBody>
      </p:sp>
      <p:sp>
        <p:nvSpPr>
          <p:cNvPr id="30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33</a:t>
            </a:fld>
            <a:endParaRPr/>
          </a:p>
        </p:txBody>
      </p:sp>
      <p:pic>
        <p:nvPicPr>
          <p:cNvPr id="3045" name="cbo-diagram.png" descr="cbo-diagr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617" y="3321410"/>
            <a:ext cx="4782874" cy="2268167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46" name="- radial wavelength…"/>
              <p:cNvSpPr txBox="1"/>
              <p:nvPr/>
            </p:nvSpPr>
            <p:spPr>
              <a:xfrm>
                <a:off x="6386962" y="5613043"/>
                <a:ext cx="6440184" cy="146622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2248" tIns="72248" rIns="72248" bIns="72248" anchor="ctr">
                <a:sp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t> - radial wavelength</a:t>
                </a:r>
              </a:p>
              <a:p>
                <a:pPr>
                  <a:defRPr>
                    <a:solidFill>
                      <a:srgbClr val="000000"/>
                    </a:solidFill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t> - cyclotron wavelength</a:t>
                </a:r>
              </a:p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t>Frequency from detector point of view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sz="2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/>
              </a:p>
            </p:txBody>
          </p:sp>
        </mc:Choice>
        <mc:Fallback>
          <p:sp>
            <p:nvSpPr>
              <p:cNvPr id="3046" name="- radial wavelength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6962" y="5613043"/>
                <a:ext cx="6440184" cy="1466224"/>
              </a:xfrm>
              <a:prstGeom prst="rect">
                <a:avLst/>
              </a:prstGeom>
              <a:blipFill>
                <a:blip r:embed="rId4"/>
                <a:stretch>
                  <a:fillRect l="-1972" t="-1724" r="-2959" b="-14655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4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709" y="7382142"/>
            <a:ext cx="5794450" cy="287805"/>
          </a:xfrm>
          <a:prstGeom prst="rect">
            <a:avLst/>
          </a:prstGeom>
          <a:ln w="12700">
            <a:miter lim="400000"/>
          </a:ln>
        </p:spPr>
      </p:pic>
      <p:sp>
        <p:nvSpPr>
          <p:cNvPr id="3048" name="Simple Harmonic Motion"/>
          <p:cNvSpPr txBox="1"/>
          <p:nvPr/>
        </p:nvSpPr>
        <p:spPr>
          <a:xfrm>
            <a:off x="8135266" y="7635464"/>
            <a:ext cx="3477257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Simple Harmonic Motion</a:t>
            </a:r>
          </a:p>
        </p:txBody>
      </p:sp>
      <p:sp>
        <p:nvSpPr>
          <p:cNvPr id="3049" name="CBO motion as observed by the detector"/>
          <p:cNvSpPr txBox="1"/>
          <p:nvPr/>
        </p:nvSpPr>
        <p:spPr>
          <a:xfrm>
            <a:off x="6953397" y="2639254"/>
            <a:ext cx="5663393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rPr dirty="0"/>
              <a:t>CBO motion as observed by the detector</a:t>
            </a:r>
          </a:p>
        </p:txBody>
      </p:sp>
      <p:pic>
        <p:nvPicPr>
          <p:cNvPr id="3054" name="image115.gif" descr="image115.g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30049" y="3839033"/>
            <a:ext cx="5781596" cy="36232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8" name="Pileup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Pileup</a:t>
            </a:r>
          </a:p>
        </p:txBody>
      </p:sp>
      <p:sp>
        <p:nvSpPr>
          <p:cNvPr id="3059" name="Pileup is one of the systematics that modulated precession frequency.…"/>
          <p:cNvSpPr txBox="1">
            <a:spLocks noGrp="1"/>
          </p:cNvSpPr>
          <p:nvPr>
            <p:ph type="body" sz="quarter" idx="1"/>
          </p:nvPr>
        </p:nvSpPr>
        <p:spPr>
          <a:xfrm>
            <a:off x="287020" y="1439117"/>
            <a:ext cx="12430760" cy="1821632"/>
          </a:xfrm>
          <a:prstGeom prst="rect">
            <a:avLst/>
          </a:prstGeom>
        </p:spPr>
        <p:txBody>
          <a:bodyPr/>
          <a:lstStyle/>
          <a:p>
            <a:r>
              <a:t>Pileup is one of the systematics that modulated precession frequency.</a:t>
            </a:r>
          </a:p>
          <a:p>
            <a:r>
              <a:t>When more than two positrons hit the detector at the same time and place, they could be treated as a single pulse.</a:t>
            </a:r>
          </a:p>
          <a:p>
            <a:r>
              <a:t>That distorts the time and energy spectrum!</a:t>
            </a:r>
          </a:p>
        </p:txBody>
      </p:sp>
      <p:sp>
        <p:nvSpPr>
          <p:cNvPr id="30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pic>
        <p:nvPicPr>
          <p:cNvPr id="30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33" y="3857633"/>
            <a:ext cx="4495801" cy="1943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4658" y="3400402"/>
            <a:ext cx="4572001" cy="3492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3" name="pasted-movie.png" descr="pasted-movi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366" y="430858"/>
            <a:ext cx="6770706" cy="942230"/>
          </a:xfrm>
          <a:prstGeom prst="rect">
            <a:avLst/>
          </a:prstGeom>
          <a:ln w="12700">
            <a:miter lim="400000"/>
          </a:ln>
        </p:spPr>
      </p:pic>
      <p:sp>
        <p:nvSpPr>
          <p:cNvPr id="3064" name="Oval"/>
          <p:cNvSpPr/>
          <p:nvPr/>
        </p:nvSpPr>
        <p:spPr>
          <a:xfrm>
            <a:off x="7559981" y="399687"/>
            <a:ext cx="547323" cy="498577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6" name="Muon Loss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3702010" cy="819303"/>
          </a:xfrm>
          <a:prstGeom prst="rect">
            <a:avLst/>
          </a:prstGeom>
        </p:spPr>
        <p:txBody>
          <a:bodyPr/>
          <a:lstStyle/>
          <a:p>
            <a:r>
              <a:t>Muon Loss</a:t>
            </a:r>
          </a:p>
        </p:txBody>
      </p:sp>
      <p:sp>
        <p:nvSpPr>
          <p:cNvPr id="30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68" name="Muons that were scattered from different materials before decaying and then punch through multiple calorimeters.…"/>
              <p:cNvSpPr txBox="1"/>
              <p:nvPr/>
            </p:nvSpPr>
            <p:spPr>
              <a:xfrm>
                <a:off x="287019" y="3781368"/>
                <a:ext cx="12430762" cy="21908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0" tIns="0" rIns="0" bIns="0"/>
              <a:lstStyle/>
              <a:p>
                <a:pPr marL="495300" indent="-228600">
                  <a:lnSpc>
                    <a:spcPct val="100000"/>
                  </a:lnSpc>
                  <a:spcBef>
                    <a:spcPts val="400"/>
                  </a:spcBef>
                  <a:buClr>
                    <a:srgbClr val="50505F"/>
                  </a:buClr>
                  <a:buSzPct val="100000"/>
                  <a:buFont typeface="Arial"/>
                  <a:buChar char="•"/>
                  <a:defRPr sz="2000">
                    <a:solidFill>
                      <a:srgbClr val="00000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t>Muons that were scattered from different materials before decaying and then punch through multiple calorimeters. </a:t>
                </a:r>
              </a:p>
              <a:p>
                <a:pPr marL="495300" indent="-228600">
                  <a:lnSpc>
                    <a:spcPct val="100000"/>
                  </a:lnSpc>
                  <a:spcBef>
                    <a:spcPts val="400"/>
                  </a:spcBef>
                  <a:buClr>
                    <a:srgbClr val="50505F"/>
                  </a:buClr>
                  <a:buSzPct val="100000"/>
                  <a:buFont typeface="Arial"/>
                  <a:buChar char="•"/>
                  <a:defRPr sz="2000">
                    <a:solidFill>
                      <a:srgbClr val="00000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t>They have different phase than stored muons so  they modulate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t>, producing a systematic error. </a:t>
                </a:r>
              </a:p>
              <a:p>
                <a:pPr marL="495300" indent="-228600">
                  <a:lnSpc>
                    <a:spcPct val="100000"/>
                  </a:lnSpc>
                  <a:spcBef>
                    <a:spcPts val="400"/>
                  </a:spcBef>
                  <a:buClr>
                    <a:srgbClr val="50505F"/>
                  </a:buClr>
                  <a:buSzPct val="100000"/>
                  <a:buFont typeface="Arial"/>
                  <a:buChar char="•"/>
                  <a:defRPr sz="2000">
                    <a:solidFill>
                      <a:srgbClr val="000000"/>
                    </a:solidFill>
                    <a:uFill>
                      <a:solidFill>
                        <a:srgbClr val="595959"/>
                      </a:solidFill>
                    </a:uFill>
                  </a:defRPr>
                </a:pPr>
                <a:r>
                  <a:t>We need to identify them in the data!</a:t>
                </a:r>
              </a:p>
            </p:txBody>
          </p:sp>
        </mc:Choice>
        <mc:Fallback>
          <p:sp>
            <p:nvSpPr>
              <p:cNvPr id="3068" name="Muons that were scattered from different materials before decaying and then punch through multiple calorimeters.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19" y="3781368"/>
                <a:ext cx="12430762" cy="2190864"/>
              </a:xfrm>
              <a:prstGeom prst="rect">
                <a:avLst/>
              </a:prstGeom>
              <a:blipFill>
                <a:blip r:embed="rId2"/>
                <a:stretch>
                  <a:fillRect t="-3448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69" name="Screen Shot 2021-05-04 at 1.28.09 PM.png" descr="Screen Shot 2021-05-04 at 1.28.09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342" y="1129491"/>
            <a:ext cx="7213293" cy="239114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0" name="Screen Shot 2021-05-04 at 1.43.51 PM.png" descr="Screen Shot 2021-05-04 at 1.43.51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162" y="5337427"/>
            <a:ext cx="5884333" cy="3599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1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5366" y="430858"/>
            <a:ext cx="6770706" cy="942230"/>
          </a:xfrm>
          <a:prstGeom prst="rect">
            <a:avLst/>
          </a:prstGeom>
          <a:ln w="12700">
            <a:miter lim="400000"/>
          </a:ln>
        </p:spPr>
      </p:pic>
      <p:sp>
        <p:nvSpPr>
          <p:cNvPr id="3072" name="Oval"/>
          <p:cNvSpPr/>
          <p:nvPr/>
        </p:nvSpPr>
        <p:spPr>
          <a:xfrm>
            <a:off x="11960026" y="399687"/>
            <a:ext cx="547324" cy="498577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3270" y="887748"/>
            <a:ext cx="6770706" cy="942229"/>
          </a:xfrm>
          <a:prstGeom prst="rect">
            <a:avLst/>
          </a:prstGeom>
          <a:ln w="12700">
            <a:miter lim="400000"/>
          </a:ln>
        </p:spPr>
      </p:pic>
      <p:sp>
        <p:nvSpPr>
          <p:cNvPr id="3075" name="Oval"/>
          <p:cNvSpPr/>
          <p:nvPr/>
        </p:nvSpPr>
        <p:spPr>
          <a:xfrm>
            <a:off x="10505822" y="880710"/>
            <a:ext cx="547324" cy="498577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3076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51" y="1617103"/>
            <a:ext cx="7061201" cy="4711701"/>
          </a:xfrm>
          <a:prstGeom prst="rect">
            <a:avLst/>
          </a:prstGeom>
          <a:ln w="12700">
            <a:miter lim="400000"/>
          </a:ln>
        </p:spPr>
      </p:pic>
      <p:sp>
        <p:nvSpPr>
          <p:cNvPr id="3077" name="Phase Acceptance"/>
          <p:cNvSpPr txBox="1">
            <a:spLocks noGrp="1"/>
          </p:cNvSpPr>
          <p:nvPr>
            <p:ph type="title"/>
          </p:nvPr>
        </p:nvSpPr>
        <p:spPr>
          <a:xfrm>
            <a:off x="129603" y="23424"/>
            <a:ext cx="12878944" cy="1221400"/>
          </a:xfrm>
          <a:prstGeom prst="rect">
            <a:avLst/>
          </a:prstGeom>
        </p:spPr>
        <p:txBody>
          <a:bodyPr anchor="ctr"/>
          <a:lstStyle/>
          <a:p>
            <a:r>
              <a:t>Phase Acceptance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78" name="3 of the quad resistors got damaged towards the end of Run-1 which caused: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214582" y="6593597"/>
                <a:ext cx="12040370" cy="2343545"/>
              </a:xfrm>
              <a:prstGeom prst="rect">
                <a:avLst/>
              </a:prstGeom>
            </p:spPr>
            <p:txBody>
              <a:bodyPr/>
              <a:lstStyle/>
              <a:p>
                <a:pPr marL="228600" indent="-228600">
                  <a:spcBef>
                    <a:spcPts val="0"/>
                  </a:spcBef>
                  <a:buClrTx/>
                  <a:buFontTx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3 of the quad resistors got damaged towards the end of Run-1 which caused:</a:t>
                </a:r>
              </a:p>
              <a:p>
                <a:pPr marL="457200" lvl="1" indent="-228600">
                  <a:spcBef>
                    <a:spcPts val="0"/>
                  </a:spcBef>
                  <a:buFontTx/>
                  <a:buChar char="•"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A time dependent phase</a:t>
                </a:r>
              </a:p>
              <a:p>
                <a:pPr marL="457200" lvl="1" indent="-228600">
                  <a:spcBef>
                    <a:spcPts val="0"/>
                  </a:spcBef>
                  <a:buFontTx/>
                  <a:buChar char="•"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Unstable beam motion (beam mean and width)</a:t>
                </a:r>
              </a:p>
              <a:p>
                <a:pPr marL="228600" indent="-228600">
                  <a:spcBef>
                    <a:spcPts val="0"/>
                  </a:spcBef>
                  <a:buClrTx/>
                  <a:buFontTx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Convolution between beam motion and initial phase of the beam generated an early-to-late effect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sz="2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endParaRPr/>
              </a:p>
              <a:p>
                <a:pPr marL="228600" indent="-228600">
                  <a:spcBef>
                    <a:spcPts val="0"/>
                  </a:spcBef>
                  <a:buClrTx/>
                  <a:buFontTx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Fixing them improved transverse beam stability greatly</a:t>
                </a:r>
              </a:p>
              <a:p>
                <a:pPr marL="228600" indent="-228600">
                  <a:spcBef>
                    <a:spcPts val="0"/>
                  </a:spcBef>
                  <a:buClrTx/>
                  <a:buFontTx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t>PA was second largest uncertainty in Run-1 result</a:t>
                </a:r>
              </a:p>
              <a:p>
                <a:pPr marL="228600" indent="-228600">
                  <a:spcBef>
                    <a:spcPts val="0"/>
                  </a:spcBef>
                  <a:buClrTx/>
                  <a:buFontTx/>
                  <a:defRPr sz="2100">
                    <a:solidFill>
                      <a:srgbClr val="000000"/>
                    </a:solidFill>
                    <a:uFillTx/>
                    <a:latin typeface="Times Roman"/>
                    <a:ea typeface="Times Roman"/>
                    <a:cs typeface="Times Roman"/>
                    <a:sym typeface="Times Roman"/>
                  </a:defRPr>
                </a:pPr>
                <a:r>
                  <a:rPr b="1"/>
                  <a:t>Greatly</a:t>
                </a:r>
                <a:r>
                  <a:t> reduced for Run-2/3 and beyond ( 75 ppb - 13ppb)</a:t>
                </a:r>
              </a:p>
            </p:txBody>
          </p:sp>
        </mc:Choice>
        <mc:Fallback>
          <p:sp>
            <p:nvSpPr>
              <p:cNvPr id="3078" name="3 of the quad resistors got damaged towards the end of Run-1 which caused: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214582" y="6593597"/>
                <a:ext cx="12040370" cy="2343545"/>
              </a:xfrm>
              <a:prstGeom prst="rect">
                <a:avLst/>
              </a:prstGeom>
              <a:blipFill>
                <a:blip r:embed="rId4"/>
                <a:stretch>
                  <a:fillRect l="-1159" t="-3784" b="-3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7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3080" name="Rounded Rectangle"/>
          <p:cNvSpPr/>
          <p:nvPr/>
        </p:nvSpPr>
        <p:spPr>
          <a:xfrm>
            <a:off x="1033004" y="3559861"/>
            <a:ext cx="5484576" cy="304701"/>
          </a:xfrm>
          <a:prstGeom prst="roundRect">
            <a:avLst>
              <a:gd name="adj" fmla="val 50000"/>
            </a:avLst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grpSp>
        <p:nvGrpSpPr>
          <p:cNvPr id="3083" name="Group"/>
          <p:cNvGrpSpPr/>
          <p:nvPr/>
        </p:nvGrpSpPr>
        <p:grpSpPr>
          <a:xfrm>
            <a:off x="8436947" y="2339685"/>
            <a:ext cx="4332276" cy="3266536"/>
            <a:chOff x="0" y="0"/>
            <a:chExt cx="4332275" cy="3266535"/>
          </a:xfrm>
        </p:grpSpPr>
        <p:pic>
          <p:nvPicPr>
            <p:cNvPr id="3081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4332276" cy="32665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82" name="Rectangle"/>
            <p:cNvSpPr/>
            <p:nvPr/>
          </p:nvSpPr>
          <p:spPr>
            <a:xfrm>
              <a:off x="362597" y="49071"/>
              <a:ext cx="683504" cy="2897780"/>
            </a:xfrm>
            <a:prstGeom prst="rect">
              <a:avLst/>
            </a:prstGeom>
            <a:solidFill>
              <a:srgbClr val="929292">
                <a:alpha val="3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algn="ctr" defTabSz="825500">
                <a:lnSpc>
                  <a:spcPct val="100000"/>
                </a:lnSpc>
                <a:defRPr sz="3200">
                  <a:solidFill>
                    <a:srgbClr val="FFFFFF"/>
                  </a:solidFill>
                  <a:uFillTx/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</p:grp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pic>
        <p:nvPicPr>
          <p:cNvPr id="275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269" y="3908152"/>
            <a:ext cx="5638801" cy="191770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59" name="Absolute field calibration:…"/>
              <p:cNvSpPr txBox="1"/>
              <p:nvPr/>
            </p:nvSpPr>
            <p:spPr>
              <a:xfrm>
                <a:off x="346801" y="1866144"/>
                <a:ext cx="11969563" cy="181343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lIns="72248" tIns="72248" rIns="72248" bIns="72248" anchor="ctr">
                <a:spAutoFit/>
              </a:bodyPr>
              <a:lstStyle/>
              <a:p>
                <a:pPr>
                  <a:lnSpc>
                    <a:spcPct val="100000"/>
                  </a:lnSpc>
                  <a:buClr>
                    <a:srgbClr val="000000"/>
                  </a:buClr>
                  <a:defRPr sz="3200">
                    <a:solidFill>
                      <a:srgbClr val="000000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Absolute field calibration:</a:t>
                </a:r>
              </a:p>
              <a:p>
                <a:pPr marL="893618" lvl="1" indent="-665018">
                  <a:lnSpc>
                    <a:spcPct val="100000"/>
                  </a:lnSpc>
                  <a:buClr>
                    <a:srgbClr val="000000"/>
                  </a:buClr>
                  <a:buSzPct val="100000"/>
                  <a:buChar char="•"/>
                  <a:defRPr sz="3200">
                    <a:solidFill>
                      <a:srgbClr val="000000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Cylindrical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t> probes are used to calibrate NMR probes</a:t>
                </a:r>
              </a:p>
              <a:p>
                <a:pPr marL="893618" lvl="1" indent="-665018">
                  <a:lnSpc>
                    <a:spcPct val="100000"/>
                  </a:lnSpc>
                  <a:buClr>
                    <a:srgbClr val="000000"/>
                  </a:buClr>
                  <a:buSzPct val="100000"/>
                  <a:buChar char="•"/>
                  <a:defRPr sz="3200">
                    <a:solidFill>
                      <a:srgbClr val="000000"/>
                    </a:solidFill>
                    <a:uFillTx/>
                    <a:latin typeface="Calibri"/>
                    <a:ea typeface="Calibri"/>
                    <a:cs typeface="Calibri"/>
                    <a:sym typeface="Calibri"/>
                  </a:defRPr>
                </a:pPr>
                <a:r>
                  <a:t>Spherical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sz="34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/>
                      <m:sup>
                        <m:r>
                          <a:rPr sz="34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sz="34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𝐻𝑒</m:t>
                    </m:r>
                  </m:oMath>
                </a14:m>
                <a:r>
                  <a:t> probes for cross-check</a:t>
                </a:r>
              </a:p>
            </p:txBody>
          </p:sp>
        </mc:Choice>
        <mc:Fallback>
          <p:sp>
            <p:nvSpPr>
              <p:cNvPr id="2759" name="Absolute field calibration: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01" y="1866144"/>
                <a:ext cx="11969563" cy="1813437"/>
              </a:xfrm>
              <a:prstGeom prst="rect">
                <a:avLst/>
              </a:prstGeom>
              <a:blipFill>
                <a:blip r:embed="rId4"/>
                <a:stretch>
                  <a:fillRect l="-1485" t="-694" b="-8333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2154" y="6057596"/>
            <a:ext cx="5747031" cy="172919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761" name="Measuring  : Monitoring and Measuring the Magnetic  Field"/>
              <p:cNvSpPr txBox="1">
                <a:spLocks noGrp="1"/>
              </p:cNvSpPr>
              <p:nvPr>
                <p:ph type="title"/>
              </p:nvPr>
            </p:nvSpPr>
            <p:spPr>
              <a:xfrm>
                <a:off x="287019" y="-103576"/>
                <a:ext cx="12430762" cy="819303"/>
              </a:xfrm>
              <a:prstGeom prst="rect">
                <a:avLst/>
              </a:prstGeom>
            </p:spPr>
            <p:txBody>
              <a:bodyPr/>
              <a:lstStyle/>
              <a:p>
                <a:r>
                  <a:t>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3050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3050" i="1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sz="3050" i="1">
                            <a:solidFill>
                              <a:srgbClr val="0061A7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t>: </a:t>
                </a:r>
                <a:r>
                  <a:rPr>
                    <a:solidFill>
                      <a:schemeClr val="accent4"/>
                    </a:solidFill>
                  </a:rPr>
                  <a:t>Monitoring</a:t>
                </a:r>
                <a:r>
                  <a:t> and Measuring the Magnetic  Field </a:t>
                </a:r>
                <a:endParaRPr sz="2500"/>
              </a:p>
            </p:txBody>
          </p:sp>
        </mc:Choice>
        <mc:Fallback>
          <p:sp>
            <p:nvSpPr>
              <p:cNvPr id="2761" name="Measuring  : Monitoring and Measuring the Magnetic  Field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87019" y="-103576"/>
                <a:ext cx="12430762" cy="819303"/>
              </a:xfrm>
              <a:prstGeom prst="rect">
                <a:avLst/>
              </a:prstGeom>
              <a:blipFill>
                <a:blip r:embed="rId6"/>
                <a:stretch>
                  <a:fillRect l="-1939" b="-27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2" name="Screenshot 2023-09-30 at 10.36.09 PM.png" descr="Screenshot 2023-09-30 at 10.36.09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9411" y="4503733"/>
            <a:ext cx="4453315" cy="262060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36202621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5" name="Field Stability"/>
          <p:cNvSpPr txBox="1">
            <a:spLocks noGrp="1"/>
          </p:cNvSpPr>
          <p:nvPr>
            <p:ph type="title"/>
          </p:nvPr>
        </p:nvSpPr>
        <p:spPr>
          <a:xfrm>
            <a:off x="129603" y="23424"/>
            <a:ext cx="12878944" cy="1221400"/>
          </a:xfrm>
          <a:prstGeom prst="rect">
            <a:avLst/>
          </a:prstGeom>
        </p:spPr>
        <p:txBody>
          <a:bodyPr anchor="ctr"/>
          <a:lstStyle/>
          <a:p>
            <a:r>
              <a:t>Field Stability</a:t>
            </a:r>
          </a:p>
        </p:txBody>
      </p:sp>
      <p:sp>
        <p:nvSpPr>
          <p:cNvPr id="30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38</a:t>
            </a:fld>
            <a:endParaRPr/>
          </a:p>
        </p:txBody>
      </p:sp>
      <p:pic>
        <p:nvPicPr>
          <p:cNvPr id="3087" name="Image" descr="Image"/>
          <p:cNvPicPr>
            <a:picLocks noChangeAspect="1"/>
          </p:cNvPicPr>
          <p:nvPr/>
        </p:nvPicPr>
        <p:blipFill>
          <a:blip r:embed="rId2"/>
          <a:srcRect l="2931" t="5590" r="2931" b="14909"/>
          <a:stretch>
            <a:fillRect/>
          </a:stretch>
        </p:blipFill>
        <p:spPr>
          <a:xfrm>
            <a:off x="8623070" y="1167294"/>
            <a:ext cx="4004926" cy="232624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90" name="Group"/>
          <p:cNvGrpSpPr/>
          <p:nvPr/>
        </p:nvGrpSpPr>
        <p:grpSpPr>
          <a:xfrm>
            <a:off x="6854927" y="4883566"/>
            <a:ext cx="5767152" cy="3909055"/>
            <a:chOff x="-2570115" y="1194564"/>
            <a:chExt cx="5767150" cy="3909054"/>
          </a:xfrm>
        </p:grpSpPr>
        <p:pic>
          <p:nvPicPr>
            <p:cNvPr id="3088" name="Image" descr="Image"/>
            <p:cNvPicPr>
              <a:picLocks noChangeAspect="1"/>
            </p:cNvPicPr>
            <p:nvPr/>
          </p:nvPicPr>
          <p:blipFill>
            <a:blip r:embed="rId3"/>
            <a:srcRect l="5979" r="2267"/>
            <a:stretch>
              <a:fillRect/>
            </a:stretch>
          </p:blipFill>
          <p:spPr>
            <a:xfrm>
              <a:off x="-1944336" y="1194564"/>
              <a:ext cx="5141372" cy="39090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089" name="Magnet Temperature [C]"/>
            <p:cNvSpPr txBox="1"/>
            <p:nvPr/>
          </p:nvSpPr>
          <p:spPr>
            <a:xfrm rot="16200000">
              <a:off x="-3885588" y="2683071"/>
              <a:ext cx="3185168" cy="5542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72248" tIns="72248" rIns="72248" bIns="72248" numCol="1" anchor="ctr">
              <a:noAutofit/>
            </a:bodyPr>
            <a:lstStyle>
              <a:lvl1pPr>
                <a:defRPr sz="1400">
                  <a:solidFill>
                    <a:srgbClr val="000000"/>
                  </a:solidFill>
                </a:defRPr>
              </a:lvl1pPr>
            </a:lstStyle>
            <a:p>
              <a:r>
                <a:t>Magnet Temperature [C]</a:t>
              </a:r>
            </a:p>
          </p:txBody>
        </p:sp>
      </p:grpSp>
      <p:pic>
        <p:nvPicPr>
          <p:cNvPr id="3091" name="Group" descr="Group"/>
          <p:cNvPicPr>
            <a:picLocks noChangeAspect="1"/>
          </p:cNvPicPr>
          <p:nvPr/>
        </p:nvPicPr>
        <p:blipFill>
          <a:blip r:embed="rId4"/>
          <a:srcRect l="2744" r="2744" b="9181"/>
          <a:stretch>
            <a:fillRect/>
          </a:stretch>
        </p:blipFill>
        <p:spPr>
          <a:xfrm>
            <a:off x="-59183" y="4875448"/>
            <a:ext cx="6782282" cy="3696729"/>
          </a:xfrm>
          <a:prstGeom prst="rect">
            <a:avLst/>
          </a:prstGeom>
          <a:ln w="12700">
            <a:miter lim="400000"/>
          </a:ln>
        </p:spPr>
      </p:pic>
      <p:sp>
        <p:nvSpPr>
          <p:cNvPr id="3092" name="Magnet insulation was improved before Run-2…"/>
          <p:cNvSpPr txBox="1"/>
          <p:nvPr/>
        </p:nvSpPr>
        <p:spPr>
          <a:xfrm>
            <a:off x="392382" y="1685442"/>
            <a:ext cx="7453468" cy="3162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498763" lvl="1" indent="-270163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Magnet insulation was improved before Run-2</a:t>
            </a:r>
          </a:p>
          <a:p>
            <a:pPr marL="498763" lvl="1" indent="-270163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Temperature control was improved before Run-3</a:t>
            </a:r>
          </a:p>
          <a:p>
            <a:pPr marL="498763" lvl="1" indent="-270163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Better field stability</a:t>
            </a:r>
          </a:p>
          <a:p>
            <a:pPr marL="498763" lvl="1" indent="-270163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Fewer muon loss</a:t>
            </a:r>
          </a:p>
          <a:p>
            <a:pPr marL="498763" lvl="1" indent="-270163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•"/>
              <a:defRPr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Better detector stability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4" name="Quad Transient Systematic"/>
          <p:cNvSpPr txBox="1">
            <a:spLocks noGrp="1"/>
          </p:cNvSpPr>
          <p:nvPr>
            <p:ph type="title"/>
          </p:nvPr>
        </p:nvSpPr>
        <p:spPr>
          <a:xfrm>
            <a:off x="129603" y="23424"/>
            <a:ext cx="12878944" cy="1221400"/>
          </a:xfrm>
          <a:prstGeom prst="rect">
            <a:avLst/>
          </a:prstGeom>
        </p:spPr>
        <p:txBody>
          <a:bodyPr anchor="ctr"/>
          <a:lstStyle/>
          <a:p>
            <a:r>
              <a:t>Quad Transient Systematic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95" name="Quads charging and discharging cause mechanical vibration —&gt; Field Perturbation…"/>
              <p:cNvSpPr txBox="1">
                <a:spLocks noGrp="1"/>
              </p:cNvSpPr>
              <p:nvPr>
                <p:ph type="body" sz="half" idx="1"/>
              </p:nvPr>
            </p:nvSpPr>
            <p:spPr>
              <a:xfrm>
                <a:off x="112982" y="1283258"/>
                <a:ext cx="7659126" cy="3912190"/>
              </a:xfrm>
              <a:prstGeom prst="rect">
                <a:avLst/>
              </a:prstGeom>
            </p:spPr>
            <p:txBody>
              <a:bodyPr/>
              <a:lstStyle/>
              <a:p>
                <a:pPr marL="457200" lvl="1" indent="-228600">
                  <a:spcBef>
                    <a:spcPts val="0"/>
                  </a:spcBef>
                  <a:buFontTx/>
                  <a:buChar char="•"/>
                  <a:defRPr>
                    <a:solidFill>
                      <a:srgbClr val="000000"/>
                    </a:solidFill>
                    <a:uFillTx/>
                  </a:defRPr>
                </a:pPr>
                <a:endParaRPr/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Quads charging and discharging cause mechanical vibration —&gt; Field Perturbation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Used special NMR probes to map the effect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Run-1 measurements were dominated by the spread of the effect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Run-2/3 mapping is more detailed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Run-2/3 uncertainty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sz="2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8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t>) is 4 times less than Run-1           (92 ppb—&gt;20 ppb)</a:t>
                </a:r>
              </a:p>
            </p:txBody>
          </p:sp>
        </mc:Choice>
        <mc:Fallback>
          <p:sp>
            <p:nvSpPr>
              <p:cNvPr id="3095" name="Quads charging and discharging cause mechanical vibration —&gt; Field Perturbation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1"/>
              </p:nvPr>
            </p:nvSpPr>
            <p:spPr>
              <a:xfrm>
                <a:off x="112982" y="1283258"/>
                <a:ext cx="7659126" cy="3912190"/>
              </a:xfrm>
              <a:prstGeom prst="rect">
                <a:avLst/>
              </a:prstGeom>
              <a:blipFill>
                <a:blip r:embed="rId3"/>
                <a:stretch>
                  <a:fillRect l="-1990" r="-36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pic>
        <p:nvPicPr>
          <p:cNvPr id="3097" name="Screenshot 2023-07-19 at 10.00.52 AM.png" descr="Screenshot 2023-07-19 at 10.00.52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682" y="5094182"/>
            <a:ext cx="8059896" cy="3912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8" name="Screen Shot 2020-05-27 at 2.52.10 PM.png" descr="Screen Shot 2020-05-27 at 2.52.1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0484" y="1547569"/>
            <a:ext cx="4536823" cy="26847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0" name="Screenshot 2023-07-12 at 1.06.27 PM.png" descr="Screenshot 2023-07-12 at 1.06.2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88" y="2344652"/>
            <a:ext cx="8760507" cy="4058594"/>
          </a:xfrm>
          <a:prstGeom prst="rect">
            <a:avLst/>
          </a:prstGeom>
          <a:ln w="12700">
            <a:miter lim="400000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</p:pic>
      <p:sp>
        <p:nvSpPr>
          <p:cNvPr id="2661" name="Standard Model Prediction of the Anomaly"/>
          <p:cNvSpPr txBox="1">
            <a:spLocks noGrp="1"/>
          </p:cNvSpPr>
          <p:nvPr>
            <p:ph type="title"/>
          </p:nvPr>
        </p:nvSpPr>
        <p:spPr>
          <a:xfrm>
            <a:off x="287019" y="125024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t>Standard Model </a:t>
            </a:r>
            <a:r>
              <a:rPr>
                <a:solidFill>
                  <a:schemeClr val="accent4"/>
                </a:solidFill>
              </a:rPr>
              <a:t>Prediction</a:t>
            </a:r>
            <a:r>
              <a:t> of the Anomaly</a:t>
            </a:r>
          </a:p>
        </p:txBody>
      </p:sp>
      <p:sp>
        <p:nvSpPr>
          <p:cNvPr id="26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4</a:t>
            </a:fld>
            <a:endParaRPr/>
          </a:p>
        </p:txBody>
      </p:sp>
      <p:sp>
        <p:nvSpPr>
          <p:cNvPr id="2663" name="Well-known"/>
          <p:cNvSpPr txBox="1"/>
          <p:nvPr/>
        </p:nvSpPr>
        <p:spPr>
          <a:xfrm>
            <a:off x="9413414" y="3106307"/>
            <a:ext cx="1727038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rgbClr val="074184"/>
                </a:solidFill>
              </a:defRPr>
            </a:lvl1pPr>
          </a:lstStyle>
          <a:p>
            <a:r>
              <a:t>Well-known</a:t>
            </a:r>
          </a:p>
        </p:txBody>
      </p:sp>
      <p:sp>
        <p:nvSpPr>
          <p:cNvPr id="2664" name="Non-perturbative…"/>
          <p:cNvSpPr txBox="1"/>
          <p:nvPr/>
        </p:nvSpPr>
        <p:spPr>
          <a:xfrm>
            <a:off x="9177600" y="4822385"/>
            <a:ext cx="3866591" cy="95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rgbClr val="074184"/>
                </a:solidFill>
              </a:defRPr>
            </a:pPr>
            <a:r>
              <a:t>Non-perturbative</a:t>
            </a:r>
          </a:p>
          <a:p>
            <a:pPr>
              <a:defRPr>
                <a:solidFill>
                  <a:srgbClr val="074184"/>
                </a:solidFill>
              </a:defRPr>
            </a:pPr>
            <a:r>
              <a:t>(Data-driven &amp; lattice QCD)</a:t>
            </a:r>
          </a:p>
        </p:txBody>
      </p:sp>
      <p:sp>
        <p:nvSpPr>
          <p:cNvPr id="2670" name="Connection Line"/>
          <p:cNvSpPr/>
          <p:nvPr/>
        </p:nvSpPr>
        <p:spPr>
          <a:xfrm>
            <a:off x="8692806" y="2941096"/>
            <a:ext cx="541335" cy="84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extrusionOk="0">
                <a:moveTo>
                  <a:pt x="151" y="0"/>
                </a:moveTo>
                <a:cubicBezTo>
                  <a:pt x="21600" y="7310"/>
                  <a:pt x="21550" y="14510"/>
                  <a:pt x="0" y="21600"/>
                </a:cubicBezTo>
              </a:path>
            </a:pathLst>
          </a:custGeom>
          <a:ln w="25400">
            <a:solidFill>
              <a:schemeClr val="accent4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/>
          </a:p>
        </p:txBody>
      </p:sp>
      <p:sp>
        <p:nvSpPr>
          <p:cNvPr id="2671" name="Connection Line"/>
          <p:cNvSpPr/>
          <p:nvPr/>
        </p:nvSpPr>
        <p:spPr>
          <a:xfrm>
            <a:off x="8692806" y="4878153"/>
            <a:ext cx="541335" cy="84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extrusionOk="0">
                <a:moveTo>
                  <a:pt x="151" y="0"/>
                </a:moveTo>
                <a:cubicBezTo>
                  <a:pt x="21600" y="7310"/>
                  <a:pt x="21550" y="14510"/>
                  <a:pt x="0" y="21600"/>
                </a:cubicBezTo>
              </a:path>
            </a:pathLst>
          </a:custGeom>
          <a:ln w="25400">
            <a:solidFill>
              <a:schemeClr val="accent4"/>
            </a:solidFill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67" name="Equation"/>
              <p:cNvSpPr txBox="1"/>
              <p:nvPr/>
            </p:nvSpPr>
            <p:spPr>
              <a:xfrm>
                <a:off x="1946944" y="1835879"/>
                <a:ext cx="5732284" cy="383533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latinLnBrk="1">
                  <a:lnSpc>
                    <a:spcPct val="100000"/>
                  </a:lnSpc>
                  <a:defRPr sz="180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sz="2800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𝑄𝐸𝐷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𝐸𝑊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)+</m:t>
                      </m:r>
                      <m:sSub>
                        <m:sSubPr>
                          <m:ctrlP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sz="2800" i="1">
                              <a:solidFill>
                                <a:srgbClr val="0061A7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h𝑎𝑑𝑟𝑜𝑛𝑖𝑐</m:t>
                      </m:r>
                      <m:r>
                        <a:rPr sz="2800" i="1">
                          <a:solidFill>
                            <a:srgbClr val="0061A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sz="2800">
                  <a:solidFill>
                    <a:srgbClr val="0061A8"/>
                  </a:solidFill>
                </a:endParaRPr>
              </a:p>
            </p:txBody>
          </p:sp>
        </mc:Choice>
        <mc:Fallback>
          <p:sp>
            <p:nvSpPr>
              <p:cNvPr id="2667" name="Equation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6944" y="1835879"/>
                <a:ext cx="5732284" cy="383533"/>
              </a:xfrm>
              <a:prstGeom prst="rect">
                <a:avLst/>
              </a:prstGeom>
              <a:blipFill>
                <a:blip r:embed="rId4"/>
                <a:stretch>
                  <a:fillRect l="-1549" r="-15265" b="-5161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69" name="Screenshot 2023-07-12 at 1.28.52 PM.png" descr="Screenshot 2023-07-12 at 1.28.52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9163" y="992339"/>
            <a:ext cx="3987775" cy="188894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7B9E0B-D7C5-410B-B7D5-7CB2444F00D6}"/>
              </a:ext>
            </a:extLst>
          </p:cNvPr>
          <p:cNvSpPr txBox="1"/>
          <p:nvPr/>
        </p:nvSpPr>
        <p:spPr>
          <a:xfrm>
            <a:off x="430306" y="7428780"/>
            <a:ext cx="11080376" cy="11769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248" tIns="72248" rIns="72248" bIns="72248" numCol="1" spcCol="38100" rtlCol="0" anchor="ctr">
            <a:spAutoFit/>
          </a:bodyPr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19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lang="en-US" dirty="0"/>
              <a:t>QED and EW contributions are very well-known with small uncertainties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19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lang="en-US" dirty="0"/>
              <a:t>Hadronic contribution error dominates the uncertainty budget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19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rPr lang="en-US" dirty="0"/>
              <a:t>Refining the SM calculations means refining the HVP calculation</a:t>
            </a:r>
          </a:p>
        </p:txBody>
      </p:sp>
    </p:spTree>
    <p:extLst>
      <p:ext uri="{BB962C8B-B14F-4D97-AF65-F5344CB8AC3E}">
        <p14:creationId xmlns:p14="http://schemas.microsoft.com/office/powerpoint/2010/main" val="557519651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" name="Image" descr="Image"/>
          <p:cNvPicPr>
            <a:picLocks noChangeAspect="1"/>
          </p:cNvPicPr>
          <p:nvPr/>
        </p:nvPicPr>
        <p:blipFill>
          <a:blip r:embed="rId3"/>
          <a:srcRect l="6117" r="8597"/>
          <a:stretch>
            <a:fillRect/>
          </a:stretch>
        </p:blipFill>
        <p:spPr>
          <a:xfrm>
            <a:off x="6576404" y="884948"/>
            <a:ext cx="6084324" cy="3948622"/>
          </a:xfrm>
          <a:prstGeom prst="rect">
            <a:avLst/>
          </a:prstGeom>
          <a:ln w="12700">
            <a:miter lim="400000"/>
          </a:ln>
        </p:spPr>
      </p:pic>
      <p:sp>
        <p:nvSpPr>
          <p:cNvPr id="3103" name="Kicker Transient Systematic"/>
          <p:cNvSpPr txBox="1">
            <a:spLocks noGrp="1"/>
          </p:cNvSpPr>
          <p:nvPr>
            <p:ph type="title"/>
          </p:nvPr>
        </p:nvSpPr>
        <p:spPr>
          <a:xfrm>
            <a:off x="129603" y="23424"/>
            <a:ext cx="12878944" cy="1221400"/>
          </a:xfrm>
          <a:prstGeom prst="rect">
            <a:avLst/>
          </a:prstGeom>
        </p:spPr>
        <p:txBody>
          <a:bodyPr anchor="ctr"/>
          <a:lstStyle/>
          <a:p>
            <a:r>
              <a:t>Kicker Transient Systematic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04" name="Kickers pulsing created influence on the average field seen by beam…"/>
              <p:cNvSpPr txBox="1">
                <a:spLocks noGrp="1"/>
              </p:cNvSpPr>
              <p:nvPr>
                <p:ph type="body" sz="quarter" idx="1"/>
              </p:nvPr>
            </p:nvSpPr>
            <p:spPr>
              <a:xfrm>
                <a:off x="316182" y="1572855"/>
                <a:ext cx="6372808" cy="2754221"/>
              </a:xfrm>
              <a:prstGeom prst="rect">
                <a:avLst/>
              </a:prstGeom>
            </p:spPr>
            <p:txBody>
              <a:bodyPr/>
              <a:lstStyle/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Kickers pulsing created influence on the average field seen by beam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That created a field perturbation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:r>
                  <a:t>Used a magnetometer to measure the transient</a:t>
                </a:r>
              </a:p>
              <a:p>
                <a:pPr marL="228599" indent="-228599">
                  <a:spcBef>
                    <a:spcPts val="0"/>
                  </a:spcBef>
                  <a:buClrTx/>
                  <a:buFontTx/>
                  <a:defRPr sz="2300">
                    <a:solidFill>
                      <a:srgbClr val="000000"/>
                    </a:solidFill>
                    <a:uFillTx/>
                  </a:defRPr>
                </a:pPr>
                <a14:m>
                  <m:oMath xmlns:m="http://schemas.openxmlformats.org/officeDocument/2006/math">
                    <m:sSub>
                      <m:sSubPr>
                        <m:ctrlPr>
                          <a:rPr sz="28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sz="28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t> is reduced by 3 times beyond Run-2/3 (37ppb—&gt;13ppb)</a:t>
                </a:r>
              </a:p>
            </p:txBody>
          </p:sp>
        </mc:Choice>
        <mc:Fallback>
          <p:sp>
            <p:nvSpPr>
              <p:cNvPr id="3104" name="Kickers pulsing created influence on the average field seen by beam…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"/>
              </p:nvPr>
            </p:nvSpPr>
            <p:spPr>
              <a:xfrm>
                <a:off x="316182" y="1572855"/>
                <a:ext cx="6372808" cy="2754221"/>
              </a:xfrm>
              <a:prstGeom prst="rect">
                <a:avLst/>
              </a:prstGeom>
              <a:blipFill>
                <a:blip r:embed="rId4"/>
                <a:stretch>
                  <a:fillRect l="-2783" t="-3211" r="-23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0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  <p:grpSp>
        <p:nvGrpSpPr>
          <p:cNvPr id="3108" name="Group 7"/>
          <p:cNvGrpSpPr/>
          <p:nvPr/>
        </p:nvGrpSpPr>
        <p:grpSpPr>
          <a:xfrm>
            <a:off x="3008376" y="4847080"/>
            <a:ext cx="6988047" cy="4090063"/>
            <a:chOff x="0" y="0"/>
            <a:chExt cx="6988046" cy="4090061"/>
          </a:xfrm>
        </p:grpSpPr>
        <p:pic>
          <p:nvPicPr>
            <p:cNvPr id="3106" name="Picture 9" descr="Picture 9"/>
            <p:cNvPicPr>
              <a:picLocks noChangeAspect="1"/>
            </p:cNvPicPr>
            <p:nvPr/>
          </p:nvPicPr>
          <p:blipFill>
            <a:blip r:embed="rId5"/>
            <a:srcRect l="6751" r="7643"/>
            <a:stretch>
              <a:fillRect/>
            </a:stretch>
          </p:blipFill>
          <p:spPr>
            <a:xfrm>
              <a:off x="0" y="0"/>
              <a:ext cx="6988047" cy="40900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07" name="TextBox 14"/>
            <p:cNvSpPr txBox="1"/>
            <p:nvPr/>
          </p:nvSpPr>
          <p:spPr>
            <a:xfrm>
              <a:off x="3869826" y="2772598"/>
              <a:ext cx="2979304" cy="7971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100000"/>
                </a:lnSpc>
                <a:defRPr sz="1400">
                  <a:solidFill>
                    <a:srgbClr val="000000"/>
                  </a:solidFill>
                  <a:uFillTx/>
                </a:defRPr>
              </a:pPr>
              <a:r>
                <a:t>Run-1 Measurement</a:t>
              </a:r>
            </a:p>
            <a:p>
              <a:pPr>
                <a:lnSpc>
                  <a:spcPct val="100000"/>
                </a:lnSpc>
                <a:defRPr sz="1400">
                  <a:solidFill>
                    <a:srgbClr val="FF0000"/>
                  </a:solidFill>
                  <a:uFillTx/>
                </a:defRPr>
              </a:pPr>
              <a:r>
                <a:t>Run-2/3 Measurement</a:t>
              </a:r>
            </a:p>
          </p:txBody>
        </p:sp>
      </p:grp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Blind Analysis !!!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Blind Analysis !!!</a:t>
            </a:r>
          </a:p>
        </p:txBody>
      </p:sp>
      <p:sp>
        <p:nvSpPr>
          <p:cNvPr id="3113" name="Both hardware and software blinded analysis…"/>
          <p:cNvSpPr txBox="1">
            <a:spLocks noGrp="1"/>
          </p:cNvSpPr>
          <p:nvPr>
            <p:ph type="body" sz="quarter" idx="1"/>
          </p:nvPr>
        </p:nvSpPr>
        <p:spPr>
          <a:xfrm>
            <a:off x="4236615" y="1875909"/>
            <a:ext cx="8539340" cy="2960547"/>
          </a:xfrm>
          <a:prstGeom prst="rect">
            <a:avLst/>
          </a:prstGeom>
        </p:spPr>
        <p:txBody>
          <a:bodyPr/>
          <a:lstStyle/>
          <a:p>
            <a:pPr marL="266700" indent="-266700">
              <a:defRPr sz="2400"/>
            </a:pPr>
            <a:r>
              <a:t>Both hardware and software blinded analysis </a:t>
            </a:r>
          </a:p>
          <a:p>
            <a:pPr marL="266700" indent="-266700">
              <a:defRPr sz="2400"/>
            </a:pPr>
            <a:r>
              <a:t>Clocks are hardware blinded with a range of 25 ppm</a:t>
            </a:r>
          </a:p>
          <a:p>
            <a:pPr marL="266700" indent="-266700">
              <a:defRPr sz="2400"/>
            </a:pPr>
            <a:r>
              <a:t>The blinding factor is checked regularly by two people outside the collaboration</a:t>
            </a:r>
          </a:p>
          <a:p>
            <a:pPr marL="266700" indent="-266700">
              <a:defRPr sz="2400"/>
            </a:pPr>
            <a:r>
              <a:t>Unblinding is done after all of the analysis and the reviews are complete</a:t>
            </a:r>
          </a:p>
        </p:txBody>
      </p:sp>
      <p:sp>
        <p:nvSpPr>
          <p:cNvPr id="3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pic>
        <p:nvPicPr>
          <p:cNvPr id="3115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13" y="2618682"/>
            <a:ext cx="3670158" cy="4869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6" name="pasted-movie.png" descr="pasted-movi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6615" y="5653738"/>
            <a:ext cx="8539340" cy="27474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8" name="E-field and Pitch Correction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3954428" cy="1058562"/>
          </a:xfrm>
          <a:prstGeom prst="rect">
            <a:avLst/>
          </a:prstGeom>
        </p:spPr>
        <p:txBody>
          <a:bodyPr/>
          <a:lstStyle/>
          <a:p>
            <a:r>
              <a:t>E-field and Pitch Correction</a:t>
            </a:r>
          </a:p>
        </p:txBody>
      </p:sp>
      <p:sp>
        <p:nvSpPr>
          <p:cNvPr id="31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  <p:sp>
        <p:nvSpPr>
          <p:cNvPr id="3120" name="Not all of the muons are at magic momentum!…"/>
          <p:cNvSpPr txBox="1"/>
          <p:nvPr/>
        </p:nvSpPr>
        <p:spPr>
          <a:xfrm>
            <a:off x="393281" y="1964991"/>
            <a:ext cx="6323594" cy="95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pPr>
              <a:defRPr>
                <a:solidFill>
                  <a:srgbClr val="000000"/>
                </a:solidFill>
              </a:defRPr>
            </a:pPr>
            <a:r>
              <a:t>Not all of the muons are at magic momentum!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There is a 0.5% momentum acceptance</a:t>
            </a:r>
          </a:p>
        </p:txBody>
      </p:sp>
      <p:pic>
        <p:nvPicPr>
          <p:cNvPr id="312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574" y="2463168"/>
            <a:ext cx="5623090" cy="7697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3257" y="2124118"/>
            <a:ext cx="1460501" cy="144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3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46383" y="3103067"/>
            <a:ext cx="6007101" cy="4140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8129" y="2124118"/>
            <a:ext cx="1460501" cy="144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7340" y="5517455"/>
            <a:ext cx="5219701" cy="353060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26" name="Vertical betatron oscillations cause non-zero…"/>
              <p:cNvSpPr txBox="1"/>
              <p:nvPr/>
            </p:nvSpPr>
            <p:spPr>
              <a:xfrm>
                <a:off x="5929217" y="4316454"/>
                <a:ext cx="6205871" cy="10400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val="1"/>
                </a:ext>
              </a:extLst>
            </p:spPr>
            <p:txBody>
              <a:bodyPr wrap="none" lIns="72248" tIns="72248" rIns="72248" bIns="72248" anchor="ctr">
                <a:spAutoFit/>
              </a:bodyPr>
              <a:lstStyle/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t>Vertical betatron oscillations cause non-zero </a:t>
                </a:r>
              </a:p>
              <a:p>
                <a:pPr>
                  <a:defRPr>
                    <a:solidFill>
                      <a:srgbClr val="000000"/>
                    </a:solidFill>
                  </a:defRPr>
                </a:pPr>
                <a:r>
                  <a:t>average value for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sz="29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lim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  <m:r>
                      <a:rPr sz="2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limUpp>
                      <m:limUppPr>
                        <m:ctrlP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lim>
                        <m:r>
                          <a:rPr sz="2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⃗</m:t>
                        </m:r>
                      </m:lim>
                    </m:limUpp>
                  </m:oMath>
                </a14:m>
                <a:endParaRPr/>
              </a:p>
            </p:txBody>
          </p:sp>
        </mc:Choice>
        <mc:Fallback>
          <p:sp>
            <p:nvSpPr>
              <p:cNvPr id="3126" name="Vertical betatron oscillations cause non-zero…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217" y="4316454"/>
                <a:ext cx="6205871" cy="1040057"/>
              </a:xfrm>
              <a:prstGeom prst="rect">
                <a:avLst/>
              </a:prstGeom>
              <a:blipFill>
                <a:blip r:embed="rId6"/>
                <a:stretch>
                  <a:fillRect l="-2045" t="-9639" r="-2045" b="-22892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27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5366" y="430858"/>
            <a:ext cx="6770706" cy="942230"/>
          </a:xfrm>
          <a:prstGeom prst="rect">
            <a:avLst/>
          </a:prstGeom>
          <a:ln w="12700">
            <a:miter lim="400000"/>
          </a:ln>
        </p:spPr>
      </p:pic>
      <p:sp>
        <p:nvSpPr>
          <p:cNvPr id="3128" name="Oval"/>
          <p:cNvSpPr/>
          <p:nvPr/>
        </p:nvSpPr>
        <p:spPr>
          <a:xfrm>
            <a:off x="9419457" y="384091"/>
            <a:ext cx="547324" cy="498577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129" name="Oval"/>
          <p:cNvSpPr/>
          <p:nvPr/>
        </p:nvSpPr>
        <p:spPr>
          <a:xfrm>
            <a:off x="8652543" y="384091"/>
            <a:ext cx="547323" cy="498577"/>
          </a:xfrm>
          <a:prstGeom prst="ellipse">
            <a:avLst/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6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51" y="1617103"/>
            <a:ext cx="7061201" cy="4711701"/>
          </a:xfrm>
          <a:prstGeom prst="rect">
            <a:avLst/>
          </a:prstGeom>
          <a:ln w="12700">
            <a:miter lim="400000"/>
          </a:ln>
        </p:spPr>
      </p:pic>
      <p:sp>
        <p:nvSpPr>
          <p:cNvPr id="3137" name="Improvements on the Muon g-2 Experiment Uncertainty:…"/>
          <p:cNvSpPr txBox="1">
            <a:spLocks noGrp="1"/>
          </p:cNvSpPr>
          <p:nvPr>
            <p:ph type="title"/>
          </p:nvPr>
        </p:nvSpPr>
        <p:spPr>
          <a:xfrm>
            <a:off x="129603" y="23424"/>
            <a:ext cx="12878944" cy="1221400"/>
          </a:xfrm>
          <a:prstGeom prst="rect">
            <a:avLst/>
          </a:prstGeom>
        </p:spPr>
        <p:txBody>
          <a:bodyPr anchor="ctr"/>
          <a:lstStyle/>
          <a:p>
            <a:r>
              <a:t>Improvements on the Muon g-2 Experiment Uncertainty:</a:t>
            </a:r>
          </a:p>
          <a:p>
            <a:pPr>
              <a:defRPr>
                <a:solidFill>
                  <a:schemeClr val="accent4"/>
                </a:solidFill>
              </a:defRPr>
            </a:pPr>
            <a:r>
              <a:t>Quad-RF System (during Run-5/6)</a:t>
            </a:r>
          </a:p>
        </p:txBody>
      </p:sp>
      <p:sp>
        <p:nvSpPr>
          <p:cNvPr id="3138" name="Apply RF dipole or quadrupole electric field; (by kicking the beam out of phase with CBO)…"/>
          <p:cNvSpPr txBox="1">
            <a:spLocks noGrp="1"/>
          </p:cNvSpPr>
          <p:nvPr>
            <p:ph type="body" sz="quarter" idx="1"/>
          </p:nvPr>
        </p:nvSpPr>
        <p:spPr>
          <a:xfrm>
            <a:off x="224514" y="6615476"/>
            <a:ext cx="4933860" cy="2354458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FontTx/>
              <a:buNone/>
              <a:defRPr sz="2100">
                <a:solidFill>
                  <a:srgbClr val="000000"/>
                </a:solidFill>
                <a:uFillTx/>
                <a:latin typeface="Times Roman"/>
                <a:ea typeface="Times Roman"/>
                <a:cs typeface="Times Roman"/>
                <a:sym typeface="Times Roman"/>
              </a:defRPr>
            </a:pPr>
            <a:r>
              <a:t>Apply RF dipole or quadrupole electric field; (by kicking the beam out of phase with CBO)</a:t>
            </a:r>
          </a:p>
          <a:p>
            <a:pPr marL="228600" indent="-228600">
              <a:spcBef>
                <a:spcPts val="0"/>
              </a:spcBef>
              <a:buClrTx/>
              <a:buFontTx/>
              <a:defRPr sz="2100">
                <a:solidFill>
                  <a:srgbClr val="000000"/>
                </a:solidFill>
                <a:uFillTx/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Reduce CBO  Amplitude which is caused by an imperfect kicker system (factor of 5 reduction)</a:t>
            </a:r>
          </a:p>
          <a:p>
            <a:pPr marL="228600" indent="-228600">
              <a:spcBef>
                <a:spcPts val="0"/>
              </a:spcBef>
              <a:buClrTx/>
              <a:buFontTx/>
              <a:defRPr sz="2100">
                <a:solidFill>
                  <a:srgbClr val="000000"/>
                </a:solidFill>
                <a:uFillTx/>
                <a:latin typeface="Times Roman"/>
                <a:ea typeface="Times Roman"/>
                <a:cs typeface="Times Roman"/>
                <a:sym typeface="Times Roman"/>
              </a:defRPr>
            </a:pPr>
            <a:r>
              <a:t>Reduce muon loss by scraping the beam (factor of 4 reduction)</a:t>
            </a:r>
          </a:p>
        </p:txBody>
      </p:sp>
      <p:sp>
        <p:nvSpPr>
          <p:cNvPr id="3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  <p:sp>
        <p:nvSpPr>
          <p:cNvPr id="3140" name="Rounded Rectangle"/>
          <p:cNvSpPr/>
          <p:nvPr/>
        </p:nvSpPr>
        <p:spPr>
          <a:xfrm>
            <a:off x="641422" y="1932029"/>
            <a:ext cx="4723171" cy="304702"/>
          </a:xfrm>
          <a:prstGeom prst="roundRect">
            <a:avLst>
              <a:gd name="adj" fmla="val 50000"/>
            </a:avLst>
          </a:prstGeom>
          <a:ln w="25400">
            <a:solidFill>
              <a:schemeClr val="accent5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314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258" y="6283370"/>
            <a:ext cx="7452796" cy="29685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cans for consistency chec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Scans for consistency check</a:t>
            </a:r>
          </a:p>
        </p:txBody>
      </p:sp>
      <p:sp>
        <p:nvSpPr>
          <p:cNvPr id="314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pic>
        <p:nvPicPr>
          <p:cNvPr id="3145" name="N_vs_energy.png" descr="N_vs_energ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199" y="1661649"/>
            <a:ext cx="2540001" cy="1718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6" name="A_vs_energy.png" descr="A_vs_energ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199" y="3662159"/>
            <a:ext cx="2540001" cy="1718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47" name="R_vs_energy.png" descr="R_vs_energ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377" y="2663874"/>
            <a:ext cx="2540001" cy="1718492"/>
          </a:xfrm>
          <a:prstGeom prst="rect">
            <a:avLst/>
          </a:prstGeom>
          <a:ln w="12700">
            <a:miter lim="400000"/>
          </a:ln>
        </p:spPr>
      </p:pic>
      <p:sp>
        <p:nvSpPr>
          <p:cNvPr id="3148" name="Per-energy Fits"/>
          <p:cNvSpPr txBox="1"/>
          <p:nvPr/>
        </p:nvSpPr>
        <p:spPr>
          <a:xfrm>
            <a:off x="2433099" y="1103739"/>
            <a:ext cx="2240644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Per-energy Fits</a:t>
            </a:r>
          </a:p>
        </p:txBody>
      </p:sp>
      <p:sp>
        <p:nvSpPr>
          <p:cNvPr id="3149" name="Start time Fits"/>
          <p:cNvSpPr txBox="1"/>
          <p:nvPr/>
        </p:nvSpPr>
        <p:spPr>
          <a:xfrm>
            <a:off x="8204868" y="1073527"/>
            <a:ext cx="2037047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Start time Fits</a:t>
            </a:r>
          </a:p>
        </p:txBody>
      </p:sp>
      <p:pic>
        <p:nvPicPr>
          <p:cNvPr id="3150" name="R_vs_fst_run3a_v5.pdf" descr="R_vs_fst_run3a_v5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7909" y="2179174"/>
            <a:ext cx="3387752" cy="26178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1" name="phicbo_vs_fst_run3a_v5.pdf" descr="phicbo_vs_fst_run3a_v5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5663" y="2244472"/>
            <a:ext cx="3218746" cy="2487213"/>
          </a:xfrm>
          <a:prstGeom prst="rect">
            <a:avLst/>
          </a:prstGeom>
          <a:ln w="12700">
            <a:miter lim="400000"/>
          </a:ln>
        </p:spPr>
      </p:pic>
      <p:sp>
        <p:nvSpPr>
          <p:cNvPr id="3152" name="Rounded Rectangle"/>
          <p:cNvSpPr/>
          <p:nvPr/>
        </p:nvSpPr>
        <p:spPr>
          <a:xfrm>
            <a:off x="212235" y="1071165"/>
            <a:ext cx="6087885" cy="4628008"/>
          </a:xfrm>
          <a:prstGeom prst="roundRect">
            <a:avLst>
              <a:gd name="adj" fmla="val 15000"/>
            </a:avLst>
          </a:prstGeom>
          <a:ln w="254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153" name="Rounded Rectangle"/>
          <p:cNvSpPr/>
          <p:nvPr/>
        </p:nvSpPr>
        <p:spPr>
          <a:xfrm>
            <a:off x="6399825" y="1040953"/>
            <a:ext cx="6317287" cy="4628008"/>
          </a:xfrm>
          <a:prstGeom prst="roundRect">
            <a:avLst>
              <a:gd name="adj" fmla="val 15565"/>
            </a:avLst>
          </a:prstGeom>
          <a:ln w="254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154" name="Rounded Rectangle"/>
          <p:cNvSpPr/>
          <p:nvPr/>
        </p:nvSpPr>
        <p:spPr>
          <a:xfrm>
            <a:off x="1461951" y="5801472"/>
            <a:ext cx="9069975" cy="3122971"/>
          </a:xfrm>
          <a:prstGeom prst="roundRect">
            <a:avLst>
              <a:gd name="adj" fmla="val 22229"/>
            </a:avLst>
          </a:prstGeom>
          <a:ln w="25400">
            <a:solidFill>
              <a:schemeClr val="accent2">
                <a:hueOff val="-554920"/>
                <a:satOff val="-21482"/>
                <a:lumOff val="-6228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3155" name="Per-calo Fits"/>
          <p:cNvSpPr txBox="1"/>
          <p:nvPr/>
        </p:nvSpPr>
        <p:spPr>
          <a:xfrm>
            <a:off x="4876617" y="5804769"/>
            <a:ext cx="1867829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Per-calo Fits</a:t>
            </a:r>
          </a:p>
        </p:txBody>
      </p:sp>
      <p:pic>
        <p:nvPicPr>
          <p:cNvPr id="3156" name="Run3a_constantfit.png" descr="Run3a_constantfi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38713" y="6227634"/>
            <a:ext cx="3629417" cy="2455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3157" name="ringfit_phi_a_run3A.png" descr="ringfit_phi_a_run3A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86037" y="6182870"/>
            <a:ext cx="3761745" cy="25450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9" name="Simple but Effective Consistency Check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Simple but Effective Consistency Check…</a:t>
            </a:r>
          </a:p>
        </p:txBody>
      </p:sp>
      <p:sp>
        <p:nvSpPr>
          <p:cNvPr id="3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45</a:t>
            </a:fld>
            <a:endParaRPr/>
          </a:p>
        </p:txBody>
      </p:sp>
      <p:pic>
        <p:nvPicPr>
          <p:cNvPr id="3161" name="pasted-movie.png" descr="pasted-movi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284" y="2874826"/>
            <a:ext cx="8835926" cy="5884691"/>
          </a:xfrm>
          <a:prstGeom prst="rect">
            <a:avLst/>
          </a:prstGeom>
          <a:ln w="12700">
            <a:miter lim="400000"/>
          </a:ln>
        </p:spPr>
      </p:pic>
      <p:sp>
        <p:nvSpPr>
          <p:cNvPr id="3162" name="Datasets with different field settings"/>
          <p:cNvSpPr txBox="1">
            <a:spLocks noGrp="1"/>
          </p:cNvSpPr>
          <p:nvPr>
            <p:ph type="body" sz="quarter" idx="1"/>
          </p:nvPr>
        </p:nvSpPr>
        <p:spPr>
          <a:xfrm>
            <a:off x="3415164" y="2097159"/>
            <a:ext cx="6174472" cy="1679598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600"/>
            </a:lvl1pPr>
          </a:lstStyle>
          <a:p>
            <a:r>
              <a:t>Datasets with different field settings</a:t>
            </a:r>
          </a:p>
        </p:txBody>
      </p:sp>
    </p:spTree>
  </p:cSld>
  <p:clrMapOvr>
    <a:masterClrMapping/>
  </p:clrMapOvr>
  <p:transition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" name="J-PARC Muon g-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J-PARC Muon g-2</a:t>
            </a:r>
          </a:p>
        </p:txBody>
      </p:sp>
      <p:sp>
        <p:nvSpPr>
          <p:cNvPr id="31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  <p:pic>
        <p:nvPicPr>
          <p:cNvPr id="316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585" y="1184652"/>
            <a:ext cx="9675586" cy="4655840"/>
          </a:xfrm>
          <a:prstGeom prst="rect">
            <a:avLst/>
          </a:prstGeom>
          <a:ln w="12700">
            <a:miter lim="400000"/>
          </a:ln>
        </p:spPr>
      </p:pic>
      <p:sp>
        <p:nvSpPr>
          <p:cNvPr id="3167" name="Muon g-2 at J-PARC"/>
          <p:cNvSpPr txBox="1"/>
          <p:nvPr/>
        </p:nvSpPr>
        <p:spPr>
          <a:xfrm>
            <a:off x="9505269" y="1849596"/>
            <a:ext cx="2946684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t>Muon g-2 at J-PARC</a:t>
            </a:r>
          </a:p>
        </p:txBody>
      </p:sp>
      <p:sp>
        <p:nvSpPr>
          <p:cNvPr id="3168" name="A new different approach to measure muon g-2 at J-PARC…"/>
          <p:cNvSpPr txBox="1"/>
          <p:nvPr/>
        </p:nvSpPr>
        <p:spPr>
          <a:xfrm>
            <a:off x="226835" y="5018690"/>
            <a:ext cx="8760772" cy="4253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A new different approach to measure muon g-2 at J-PARC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Low emittance muon beam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No strong focusing, E=0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Positron tracking detector (silicon strip sensors)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Electric field will be eliminated by using reaccelerated thermal muon beam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Lower momentum muon beam + compact storage region with highly uniform magnetic field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Tracking detector for decay positrons —&gt; reduced pile-up + able to measure the momentum direction of positrons.</a:t>
            </a:r>
          </a:p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Expects to start late 2020s</a:t>
            </a:r>
          </a:p>
        </p:txBody>
      </p:sp>
    </p:spTree>
  </p:cSld>
  <p:clrMapOvr>
    <a:masterClrMapping/>
  </p:clrMapOvr>
  <p:transition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0" name="Most promising models to explain the discrepancy"/>
          <p:cNvSpPr txBox="1">
            <a:spLocks noGrp="1"/>
          </p:cNvSpPr>
          <p:nvPr>
            <p:ph type="title"/>
          </p:nvPr>
        </p:nvSpPr>
        <p:spPr>
          <a:xfrm>
            <a:off x="287019" y="239324"/>
            <a:ext cx="12430763" cy="898656"/>
          </a:xfrm>
          <a:prstGeom prst="rect">
            <a:avLst/>
          </a:prstGeom>
        </p:spPr>
        <p:txBody>
          <a:bodyPr/>
          <a:lstStyle/>
          <a:p>
            <a:r>
              <a:t>Most promising models to explain the discrepancy</a:t>
            </a:r>
          </a:p>
        </p:txBody>
      </p:sp>
      <p:sp>
        <p:nvSpPr>
          <p:cNvPr id="3171" name="Muon g-2 can indicate if there is a CP-conserving, lepton-flour conserving or BSM chirality-flipping interaction but can’t tell which one is the most promising.…"/>
          <p:cNvSpPr txBox="1">
            <a:spLocks noGrp="1"/>
          </p:cNvSpPr>
          <p:nvPr>
            <p:ph type="body" idx="1"/>
          </p:nvPr>
        </p:nvSpPr>
        <p:spPr>
          <a:xfrm>
            <a:off x="287019" y="1439117"/>
            <a:ext cx="12430761" cy="4181840"/>
          </a:xfrm>
          <a:prstGeom prst="rect">
            <a:avLst/>
          </a:prstGeom>
        </p:spPr>
        <p:txBody>
          <a:bodyPr/>
          <a:lstStyle/>
          <a:p>
            <a:r>
              <a:t>Muon g-2 can indicate if there is a CP-conserving, lepton-flour conserving or BSM chirality-flipping interaction but can’t tell which one is the most promising.</a:t>
            </a:r>
          </a:p>
          <a:p>
            <a:r>
              <a:t>Possible explanations:</a:t>
            </a:r>
          </a:p>
          <a:p>
            <a:pPr lvl="1"/>
            <a:r>
              <a:t>SUSY models (while evading LHC limits)</a:t>
            </a:r>
          </a:p>
          <a:p>
            <a:pPr lvl="1"/>
            <a:r>
              <a:t>Leptoquark models (if leptoquark masses are above all LHC limits)</a:t>
            </a:r>
          </a:p>
          <a:p>
            <a:pPr lvl="1"/>
            <a:r>
              <a:t>2-Higgs doublet models</a:t>
            </a:r>
          </a:p>
        </p:txBody>
      </p:sp>
      <p:sp>
        <p:nvSpPr>
          <p:cNvPr id="31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47</a:t>
            </a:fld>
            <a:endParaRPr/>
          </a:p>
        </p:txBody>
      </p:sp>
      <p:sp>
        <p:nvSpPr>
          <p:cNvPr id="3173" name="Establishing a g-2 discrepancy from SM would place a strict limit on BSM scenarios"/>
          <p:cNvSpPr txBox="1"/>
          <p:nvPr/>
        </p:nvSpPr>
        <p:spPr>
          <a:xfrm>
            <a:off x="808143" y="7351408"/>
            <a:ext cx="11388513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rPr dirty="0"/>
              <a:t>Establishing a g-2 discrepancy from SM would place a strict limit on BSM scenarios</a:t>
            </a:r>
          </a:p>
        </p:txBody>
      </p:sp>
      <p:sp>
        <p:nvSpPr>
          <p:cNvPr id="3174" name="Arrow"/>
          <p:cNvSpPr/>
          <p:nvPr/>
        </p:nvSpPr>
        <p:spPr>
          <a:xfrm rot="5400000">
            <a:off x="5436896" y="5085314"/>
            <a:ext cx="1270001" cy="1270001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FFFFFF"/>
          </a:solidFill>
          <a:ln w="25400">
            <a:solidFill>
              <a:srgbClr val="82D2E6"/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75" name="image67.gif" descr="image67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7596" y="1650622"/>
            <a:ext cx="5142435" cy="4407802"/>
          </a:xfrm>
          <a:prstGeom prst="rect">
            <a:avLst/>
          </a:prstGeom>
          <a:ln w="12700">
            <a:miter lim="400000"/>
          </a:ln>
        </p:spPr>
      </p:pic>
      <p:sp>
        <p:nvSpPr>
          <p:cNvPr id="26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5</a:t>
            </a:fld>
            <a:endParaRPr/>
          </a:p>
        </p:txBody>
      </p:sp>
      <p:sp>
        <p:nvSpPr>
          <p:cNvPr id="2678" name="polarized muons in a magnetic field"/>
          <p:cNvSpPr txBox="1"/>
          <p:nvPr/>
        </p:nvSpPr>
        <p:spPr>
          <a:xfrm>
            <a:off x="362194" y="8307586"/>
            <a:ext cx="5019712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dirty="0"/>
              <a:t>polarized muons in a magnetic field </a:t>
            </a:r>
          </a:p>
        </p:txBody>
      </p:sp>
      <p:sp>
        <p:nvSpPr>
          <p:cNvPr id="2684" name="Measuring the Anomaly"/>
          <p:cNvSpPr txBox="1">
            <a:spLocks noGrp="1"/>
          </p:cNvSpPr>
          <p:nvPr>
            <p:ph type="title"/>
          </p:nvPr>
        </p:nvSpPr>
        <p:spPr>
          <a:xfrm>
            <a:off x="287019" y="-78176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accent4"/>
                </a:solidFill>
              </a:rPr>
              <a:t>Measuring</a:t>
            </a:r>
            <a:r>
              <a:rPr dirty="0"/>
              <a:t> the Anomaly</a:t>
            </a:r>
          </a:p>
        </p:txBody>
      </p:sp>
      <p:sp>
        <p:nvSpPr>
          <p:cNvPr id="2690" name="g&gt;2"/>
          <p:cNvSpPr txBox="1"/>
          <p:nvPr/>
        </p:nvSpPr>
        <p:spPr>
          <a:xfrm>
            <a:off x="2197823" y="4578945"/>
            <a:ext cx="674227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/>
          <a:p>
            <a:r>
              <a:rPr dirty="0"/>
              <a:t>g&gt;2</a:t>
            </a: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4722CCC-793A-AC4D-0578-CFC3967D18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608" y="2714090"/>
            <a:ext cx="8553275" cy="476174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EF2559C-E82A-3E97-A038-F77931D7309F}"/>
              </a:ext>
            </a:extLst>
          </p:cNvPr>
          <p:cNvGrpSpPr/>
          <p:nvPr/>
        </p:nvGrpSpPr>
        <p:grpSpPr>
          <a:xfrm>
            <a:off x="1264243" y="6222636"/>
            <a:ext cx="2641503" cy="2093114"/>
            <a:chOff x="6096000" y="178816"/>
            <a:chExt cx="3512253" cy="2783092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605F0784-74EB-DE25-EC42-A1BC650CE680}"/>
                </a:ext>
              </a:extLst>
            </p:cNvPr>
            <p:cNvCxnSpPr/>
            <p:nvPr/>
          </p:nvCxnSpPr>
          <p:spPr>
            <a:xfrm flipV="1">
              <a:off x="6617687" y="178816"/>
              <a:ext cx="1588" cy="2335550"/>
            </a:xfrm>
            <a:prstGeom prst="straightConnector1">
              <a:avLst/>
            </a:prstGeom>
            <a:ln w="41275" cap="flat" cmpd="sng" algn="ctr">
              <a:solidFill>
                <a:srgbClr val="004C97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0453BE1F-4274-0BEC-6585-53F7EA90C667}"/>
                </a:ext>
              </a:extLst>
            </p:cNvPr>
            <p:cNvCxnSpPr/>
            <p:nvPr/>
          </p:nvCxnSpPr>
          <p:spPr>
            <a:xfrm flipV="1">
              <a:off x="7852127" y="182646"/>
              <a:ext cx="1588" cy="2335550"/>
            </a:xfrm>
            <a:prstGeom prst="straightConnector1">
              <a:avLst/>
            </a:prstGeom>
            <a:ln w="41275" cap="flat" cmpd="sng" algn="ctr">
              <a:solidFill>
                <a:srgbClr val="004C97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C0B09B9-75AC-E094-1286-E270C0E7E760}"/>
                </a:ext>
              </a:extLst>
            </p:cNvPr>
            <p:cNvCxnSpPr/>
            <p:nvPr/>
          </p:nvCxnSpPr>
          <p:spPr>
            <a:xfrm flipV="1">
              <a:off x="9084979" y="182646"/>
              <a:ext cx="1588" cy="2335550"/>
            </a:xfrm>
            <a:prstGeom prst="straightConnector1">
              <a:avLst/>
            </a:prstGeom>
            <a:ln w="41275" cap="flat" cmpd="sng" algn="ctr">
              <a:solidFill>
                <a:srgbClr val="004C97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AF00C0-E820-933E-7651-6F15BCF26F64}"/>
                </a:ext>
              </a:extLst>
            </p:cNvPr>
            <p:cNvSpPr txBox="1"/>
            <p:nvPr/>
          </p:nvSpPr>
          <p:spPr>
            <a:xfrm>
              <a:off x="6103792" y="211470"/>
              <a:ext cx="4635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>
                  <a:solidFill>
                    <a:srgbClr val="004C97"/>
                  </a:solidFill>
                </a:rPr>
                <a:t>B</a:t>
              </a:r>
            </a:p>
          </p:txBody>
        </p:sp>
        <p:pic>
          <p:nvPicPr>
            <p:cNvPr id="9" name="Picture 8" descr="out.gif">
              <a:extLst>
                <a:ext uri="{FF2B5EF4-FFF2-40B4-BE49-F238E27FC236}">
                  <a16:creationId xmlns:a16="http://schemas.microsoft.com/office/drawing/2014/main" id="{977BFBFF-F814-1957-2D17-2ABB66DB6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6096000" y="327718"/>
              <a:ext cx="3512253" cy="263419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pic>
        <p:nvPicPr>
          <p:cNvPr id="2696" name="23-0086-04.jpg" descr="23-0086-04.jpg"/>
          <p:cNvPicPr>
            <a:picLocks noChangeAspect="1"/>
          </p:cNvPicPr>
          <p:nvPr/>
        </p:nvPicPr>
        <p:blipFill>
          <a:blip r:embed="rId2"/>
          <a:srcRect l="11279" r="11279" b="7791"/>
          <a:stretch>
            <a:fillRect/>
          </a:stretch>
        </p:blipFill>
        <p:spPr>
          <a:xfrm>
            <a:off x="1606946" y="1170212"/>
            <a:ext cx="9790801" cy="776698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Measuring the Anomaly">
            <a:extLst>
              <a:ext uri="{FF2B5EF4-FFF2-40B4-BE49-F238E27FC236}">
                <a16:creationId xmlns:a16="http://schemas.microsoft.com/office/drawing/2014/main" id="{D1A0705A-CAA7-44B8-7FDB-0AB440ACF7F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87019" y="-78176"/>
            <a:ext cx="12430762" cy="819303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Muon g-2 Experiment at FNAL</a:t>
            </a:r>
            <a:endParaRPr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8" name="23-0086-04.jpg" descr="23-0086-04.jpg"/>
          <p:cNvPicPr>
            <a:picLocks noChangeAspect="1"/>
          </p:cNvPicPr>
          <p:nvPr/>
        </p:nvPicPr>
        <p:blipFill>
          <a:blip r:embed="rId3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699" name="Storing the Muons: Magne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t>Storing the Muons: </a:t>
            </a:r>
            <a:r>
              <a:rPr>
                <a:solidFill>
                  <a:schemeClr val="accent4"/>
                </a:solidFill>
              </a:rPr>
              <a:t>Magnet</a:t>
            </a:r>
          </a:p>
        </p:txBody>
      </p:sp>
      <p:sp>
        <p:nvSpPr>
          <p:cNvPr id="27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2701" name="Superconducting C shaped magnet…"/>
          <p:cNvSpPr txBox="1"/>
          <p:nvPr/>
        </p:nvSpPr>
        <p:spPr>
          <a:xfrm>
            <a:off x="7792101" y="6366045"/>
            <a:ext cx="5115147" cy="2580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228599" indent="-228599">
              <a:lnSpc>
                <a:spcPct val="100000"/>
              </a:lnSpc>
              <a:spcBef>
                <a:spcPts val="400"/>
              </a:spcBef>
              <a:buSzPct val="100000"/>
              <a:buChar char="•"/>
              <a:defRPr>
                <a:solidFill>
                  <a:srgbClr val="00000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Superconducting C shaped magnet</a:t>
            </a:r>
          </a:p>
          <a:p>
            <a:pPr marL="228599" indent="-228599">
              <a:lnSpc>
                <a:spcPct val="100000"/>
              </a:lnSpc>
              <a:spcBef>
                <a:spcPts val="400"/>
              </a:spcBef>
              <a:buSzPct val="100000"/>
              <a:buChar char="•"/>
              <a:defRPr>
                <a:solidFill>
                  <a:srgbClr val="00000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Provides 1.45T B field(vertical and uniform)</a:t>
            </a:r>
          </a:p>
          <a:p>
            <a:pPr marL="228599" indent="-228599">
              <a:lnSpc>
                <a:spcPct val="100000"/>
              </a:lnSpc>
              <a:spcBef>
                <a:spcPts val="400"/>
              </a:spcBef>
              <a:buSzPct val="100000"/>
              <a:buChar char="•"/>
              <a:defRPr>
                <a:solidFill>
                  <a:srgbClr val="00000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RMS of 2 ppm for Run-2 and 0.5 ppm for Run-3</a:t>
            </a:r>
          </a:p>
        </p:txBody>
      </p:sp>
      <p:pic>
        <p:nvPicPr>
          <p:cNvPr id="2702" name="Screen Shot 2020-05-27 at 5.17.55 PM.png" descr="Screen Shot 2020-05-27 at 5.17.55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1152" y="1329934"/>
            <a:ext cx="4205796" cy="4377602"/>
          </a:xfrm>
          <a:prstGeom prst="rect">
            <a:avLst/>
          </a:prstGeom>
          <a:ln w="12700">
            <a:miter lim="400000"/>
          </a:ln>
        </p:spPr>
      </p:pic>
      <p:sp>
        <p:nvSpPr>
          <p:cNvPr id="2703" name="Field uniformity is crucial"/>
          <p:cNvSpPr txBox="1"/>
          <p:nvPr/>
        </p:nvSpPr>
        <p:spPr>
          <a:xfrm>
            <a:off x="1980484" y="7786043"/>
            <a:ext cx="3849476" cy="512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 b="1"/>
            </a:lvl1pPr>
          </a:lstStyle>
          <a:p>
            <a:r>
              <a:t>Field uniformity is crucial</a:t>
            </a:r>
          </a:p>
        </p:txBody>
      </p:sp>
      <p:pic>
        <p:nvPicPr>
          <p:cNvPr id="2704" name="pasted-movie.png" descr="pasted-movi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1656" y="2131983"/>
            <a:ext cx="2183425" cy="2580410"/>
          </a:xfrm>
          <a:prstGeom prst="rect">
            <a:avLst/>
          </a:prstGeom>
          <a:ln w="12700">
            <a:miter lim="400000"/>
          </a:ln>
        </p:spPr>
      </p:pic>
      <p:sp>
        <p:nvSpPr>
          <p:cNvPr id="2705" name="Line"/>
          <p:cNvSpPr/>
          <p:nvPr/>
        </p:nvSpPr>
        <p:spPr>
          <a:xfrm>
            <a:off x="10581079" y="2145342"/>
            <a:ext cx="36270" cy="1"/>
          </a:xfrm>
          <a:prstGeom prst="line">
            <a:avLst/>
          </a:prstGeom>
          <a:ln w="50800">
            <a:solidFill>
              <a:srgbClr val="303DF3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06" name="Line"/>
          <p:cNvSpPr/>
          <p:nvPr/>
        </p:nvSpPr>
        <p:spPr>
          <a:xfrm flipV="1">
            <a:off x="9443548" y="3198267"/>
            <a:ext cx="1" cy="36270"/>
          </a:xfrm>
          <a:prstGeom prst="line">
            <a:avLst/>
          </a:prstGeom>
          <a:ln w="50800">
            <a:solidFill>
              <a:srgbClr val="303DF3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07" name="Line"/>
          <p:cNvSpPr/>
          <p:nvPr/>
        </p:nvSpPr>
        <p:spPr>
          <a:xfrm>
            <a:off x="11601435" y="3349959"/>
            <a:ext cx="1" cy="36269"/>
          </a:xfrm>
          <a:prstGeom prst="line">
            <a:avLst/>
          </a:prstGeom>
          <a:ln w="50800">
            <a:solidFill>
              <a:srgbClr val="303DF3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08" name="Line"/>
          <p:cNvSpPr/>
          <p:nvPr/>
        </p:nvSpPr>
        <p:spPr>
          <a:xfrm flipH="1">
            <a:off x="10403988" y="4675356"/>
            <a:ext cx="36269" cy="1"/>
          </a:xfrm>
          <a:prstGeom prst="line">
            <a:avLst/>
          </a:prstGeom>
          <a:ln w="50800">
            <a:solidFill>
              <a:srgbClr val="303DF3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0" tIns="0" rIns="0" bIns="0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sp>
        <p:nvSpPr>
          <p:cNvPr id="2709" name="B"/>
          <p:cNvSpPr txBox="1"/>
          <p:nvPr/>
        </p:nvSpPr>
        <p:spPr>
          <a:xfrm>
            <a:off x="11622351" y="2389098"/>
            <a:ext cx="360498" cy="512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rgbClr val="303DF3"/>
                </a:solidFill>
              </a:defRPr>
            </a:lvl1pPr>
          </a:lstStyle>
          <a:p>
            <a:r>
              <a:t>B</a:t>
            </a:r>
          </a:p>
        </p:txBody>
      </p:sp>
      <p:pic>
        <p:nvPicPr>
          <p:cNvPr id="2710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1500" y="2648551"/>
            <a:ext cx="317501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1" name="pasted-movie.png" descr="pasted-movie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31500" y="3749589"/>
            <a:ext cx="317501" cy="304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2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1473" y="1961192"/>
            <a:ext cx="317501" cy="317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13" name="pasted-movie.png" descr="pasted-movie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1473" y="4344234"/>
            <a:ext cx="317501" cy="317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7" name="23-0086-04.jpg" descr="23-0086-04.jpg"/>
          <p:cNvPicPr>
            <a:picLocks noChangeAspect="1"/>
          </p:cNvPicPr>
          <p:nvPr/>
        </p:nvPicPr>
        <p:blipFill>
          <a:blip r:embed="rId2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718" name="Storing the Muons : Inflector and Kick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t>Storing the Muons : </a:t>
            </a:r>
            <a:r>
              <a:rPr>
                <a:solidFill>
                  <a:schemeClr val="accent4"/>
                </a:solidFill>
              </a:rPr>
              <a:t>Inflector</a:t>
            </a:r>
            <a:r>
              <a:t> and Kickers</a:t>
            </a:r>
          </a:p>
        </p:txBody>
      </p:sp>
      <p:sp>
        <p:nvSpPr>
          <p:cNvPr id="2719" name="Inflector…"/>
          <p:cNvSpPr txBox="1">
            <a:spLocks noGrp="1"/>
          </p:cNvSpPr>
          <p:nvPr>
            <p:ph type="body" sz="quarter" idx="1"/>
          </p:nvPr>
        </p:nvSpPr>
        <p:spPr>
          <a:xfrm>
            <a:off x="7518933" y="1298806"/>
            <a:ext cx="5288533" cy="2724218"/>
          </a:xfrm>
          <a:prstGeom prst="rect">
            <a:avLst/>
          </a:prstGeom>
        </p:spPr>
        <p:txBody>
          <a:bodyPr/>
          <a:lstStyle/>
          <a:p>
            <a:pPr>
              <a:defRPr sz="2000" b="1"/>
            </a:pPr>
            <a:r>
              <a:t>Inflector</a:t>
            </a:r>
          </a:p>
          <a:p>
            <a:pPr marL="436418" lvl="1" indent="-207818">
              <a:defRPr sz="2000"/>
            </a:pPr>
            <a:r>
              <a:t>Super conducting magnet</a:t>
            </a:r>
          </a:p>
          <a:p>
            <a:pPr lvl="1">
              <a:defRPr sz="2000"/>
            </a:pPr>
            <a:r>
              <a:t>Cancels B field(1.45T) in the magnet gap  and let the beam enter the storage ring without being deflected.</a:t>
            </a:r>
          </a:p>
          <a:p>
            <a:pPr lvl="1">
              <a:defRPr sz="2000"/>
            </a:pPr>
            <a:r>
              <a:t>They are at r=77mm outside central closed orbit</a:t>
            </a:r>
          </a:p>
        </p:txBody>
      </p:sp>
      <p:sp>
        <p:nvSpPr>
          <p:cNvPr id="27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2721" name="Rounded Rectangle"/>
          <p:cNvSpPr/>
          <p:nvPr/>
        </p:nvSpPr>
        <p:spPr>
          <a:xfrm rot="7813848">
            <a:off x="5268780" y="3348194"/>
            <a:ext cx="642343" cy="888093"/>
          </a:xfrm>
          <a:prstGeom prst="roundRect">
            <a:avLst>
              <a:gd name="adj" fmla="val 39500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72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86699" y="3596478"/>
            <a:ext cx="4953001" cy="4787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23" name="Screen Shot 2020-05-27 at 11.23.51 AM.png" descr="Screen Shot 2020-05-27 at 11.23.51 A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621" y="6525853"/>
            <a:ext cx="3435283" cy="25426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5" name="23-0086-04.jpg" descr="23-0086-04.jpg"/>
          <p:cNvPicPr>
            <a:picLocks noChangeAspect="1"/>
          </p:cNvPicPr>
          <p:nvPr/>
        </p:nvPicPr>
        <p:blipFill>
          <a:blip r:embed="rId2"/>
          <a:srcRect l="11279" r="11279" b="7791"/>
          <a:stretch>
            <a:fillRect/>
          </a:stretch>
        </p:blipFill>
        <p:spPr>
          <a:xfrm>
            <a:off x="473301" y="2150485"/>
            <a:ext cx="6628740" cy="5258541"/>
          </a:xfrm>
          <a:prstGeom prst="rect">
            <a:avLst/>
          </a:prstGeom>
          <a:ln w="12700">
            <a:miter lim="400000"/>
          </a:ln>
        </p:spPr>
      </p:pic>
      <p:sp>
        <p:nvSpPr>
          <p:cNvPr id="2726" name="Storing the Muons : Inflector and Kicker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900"/>
            </a:pPr>
            <a:r>
              <a:t>Storing the Muons : Inflector and </a:t>
            </a:r>
            <a:r>
              <a:rPr>
                <a:solidFill>
                  <a:schemeClr val="accent4"/>
                </a:solidFill>
              </a:rPr>
              <a:t>Kickers</a:t>
            </a:r>
          </a:p>
        </p:txBody>
      </p:sp>
      <p:sp>
        <p:nvSpPr>
          <p:cNvPr id="27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2728" name="Magnetic Kickers…"/>
          <p:cNvSpPr txBox="1"/>
          <p:nvPr/>
        </p:nvSpPr>
        <p:spPr>
          <a:xfrm>
            <a:off x="7654023" y="1204509"/>
            <a:ext cx="4972447" cy="1787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pPr marL="266700" indent="-266700">
              <a:lnSpc>
                <a:spcPct val="100000"/>
              </a:lnSpc>
              <a:spcBef>
                <a:spcPts val="400"/>
              </a:spcBef>
              <a:buClr>
                <a:srgbClr val="50505F"/>
              </a:buClr>
              <a:buSzPct val="100000"/>
              <a:buFont typeface="Arial"/>
              <a:buChar char="•"/>
              <a:defRPr sz="2000" b="1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Magnetic Kickers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Kick some more to direct the muons into ideal orbit.</a:t>
            </a:r>
          </a:p>
          <a:p>
            <a:pPr marL="477981" lvl="1" indent="-249381">
              <a:lnSpc>
                <a:spcPct val="100000"/>
              </a:lnSpc>
              <a:spcBef>
                <a:spcPts val="400"/>
              </a:spcBef>
              <a:buSzPct val="100000"/>
              <a:buFont typeface="Arial"/>
              <a:buChar char="-"/>
              <a:defRPr sz="2000">
                <a:solidFill>
                  <a:srgbClr val="404040"/>
                </a:solidFill>
                <a:uFill>
                  <a:solidFill>
                    <a:srgbClr val="595959"/>
                  </a:solidFill>
                </a:uFill>
              </a:defRPr>
            </a:pPr>
            <a:r>
              <a:t>Use 10.8 mrad pulsed kicks (&lt;149 ns)</a:t>
            </a:r>
          </a:p>
        </p:txBody>
      </p:sp>
      <p:sp>
        <p:nvSpPr>
          <p:cNvPr id="2729" name="Rounded Rectangle"/>
          <p:cNvSpPr/>
          <p:nvPr/>
        </p:nvSpPr>
        <p:spPr>
          <a:xfrm rot="1917486">
            <a:off x="5550813" y="4686961"/>
            <a:ext cx="1195413" cy="1982705"/>
          </a:xfrm>
          <a:prstGeom prst="roundRect">
            <a:avLst>
              <a:gd name="adj" fmla="val 22436"/>
            </a:avLst>
          </a:prstGeom>
          <a:ln w="50800">
            <a:solidFill>
              <a:schemeClr val="accent3">
                <a:satOff val="18648"/>
                <a:lumOff val="5971"/>
              </a:schemeClr>
            </a:solidFill>
          </a:ln>
        </p:spPr>
        <p:txBody>
          <a:bodyPr lIns="65023" tIns="65023" rIns="65023" bIns="65023"/>
          <a:lstStyle/>
          <a:p>
            <a:pPr>
              <a:lnSpc>
                <a:spcPct val="100000"/>
              </a:lnSpc>
              <a:defRPr sz="340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defRPr>
            </a:pPr>
            <a:endParaRPr/>
          </a:p>
        </p:txBody>
      </p:sp>
      <p:pic>
        <p:nvPicPr>
          <p:cNvPr id="273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7984" y="3544713"/>
            <a:ext cx="5346701" cy="508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731" name="Kickers"/>
          <p:cNvSpPr txBox="1"/>
          <p:nvPr/>
        </p:nvSpPr>
        <p:spPr>
          <a:xfrm>
            <a:off x="10034103" y="6360512"/>
            <a:ext cx="1156430" cy="512799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72248" tIns="72248" rIns="72248" bIns="72248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Kickers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0061A8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82D2E6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404040"/>
            </a:solidFill>
            <a:effectLst/>
            <a:uFill>
              <a:solidFill>
                <a:srgbClr val="40404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82D2E6"/>
          </a:solidFill>
          <a:prstDash val="solid"/>
          <a:round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2248" tIns="72248" rIns="72248" bIns="7224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61A8"/>
            </a:solidFill>
            <a:effectLst/>
            <a:uFill>
              <a:solidFill>
                <a:srgbClr val="074184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82D2E6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65023" tIns="65023" rIns="65023" bIns="65023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400" b="0" i="0" u="none" strike="noStrike" cap="none" spc="0" normalizeH="0" baseline="0">
            <a:ln>
              <a:noFill/>
            </a:ln>
            <a:solidFill>
              <a:srgbClr val="404040"/>
            </a:solidFill>
            <a:effectLst/>
            <a:uFill>
              <a:solidFill>
                <a:srgbClr val="404040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82D2E6"/>
          </a:solidFill>
          <a:prstDash val="solid"/>
          <a:round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2248" tIns="72248" rIns="72248" bIns="72248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61A8"/>
            </a:solidFill>
            <a:effectLst/>
            <a:uFill>
              <a:solidFill>
                <a:srgbClr val="074184"/>
              </a:solidFill>
            </a:uFill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</TotalTime>
  <Words>2965</Words>
  <Application>Microsoft Macintosh PowerPoint</Application>
  <PresentationFormat>Custom</PresentationFormat>
  <Paragraphs>428</Paragraphs>
  <Slides>47</Slides>
  <Notes>14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Cambria Math</vt:lpstr>
      <vt:lpstr>Helvetica</vt:lpstr>
      <vt:lpstr>Lucida Grande</vt:lpstr>
      <vt:lpstr>Times Roman</vt:lpstr>
      <vt:lpstr>White</vt:lpstr>
      <vt:lpstr>PowerPoint Presentation</vt:lpstr>
      <vt:lpstr>Muon Magnetic Moment and Defining the Anomaly </vt:lpstr>
      <vt:lpstr>Standard Model Prediction of the Anomaly</vt:lpstr>
      <vt:lpstr>Standard Model Prediction of the Anomaly</vt:lpstr>
      <vt:lpstr>Measuring the Anomaly</vt:lpstr>
      <vt:lpstr>Muon g-2 Experiment at FNAL</vt:lpstr>
      <vt:lpstr>Storing the Muons: Magnet</vt:lpstr>
      <vt:lpstr>Storing the Muons : Inflector and Kickers</vt:lpstr>
      <vt:lpstr>Storing the Muons : Inflector and Kickers</vt:lpstr>
      <vt:lpstr>Storing the Muons: Electrostatic Quadrupoles  </vt:lpstr>
      <vt:lpstr>Monitoring and Measuring the Magnetic  Field </vt:lpstr>
      <vt:lpstr>Monitoring and Measuring the Magnetic  Field </vt:lpstr>
      <vt:lpstr>Detectors : Calorimeters</vt:lpstr>
      <vt:lpstr>Measuring ω_a: Hidden information in the wiggle plot</vt:lpstr>
      <vt:lpstr>Detectors: Trackers for Reconstructing the Beam Profile</vt:lpstr>
      <vt:lpstr>Measuring the Muon Anomaly</vt:lpstr>
      <vt:lpstr>Actually…It’s not that straightforward, still need some corrections</vt:lpstr>
      <vt:lpstr>Systematics</vt:lpstr>
      <vt:lpstr>Latest FNAL result from 2023 summer </vt:lpstr>
      <vt:lpstr>Standard Model Prediction and the Experiment Average</vt:lpstr>
      <vt:lpstr>Standard Model Prediction and the Experiment Average</vt:lpstr>
      <vt:lpstr>CMD3 Result                                     F. Ignatov et al, March 2023</vt:lpstr>
      <vt:lpstr>A New Lattice QCD Result (July 2024)</vt:lpstr>
      <vt:lpstr>Experiment Status</vt:lpstr>
      <vt:lpstr>Outlook and Summary</vt:lpstr>
      <vt:lpstr>Thank you on behalf of the </vt:lpstr>
      <vt:lpstr>Extras</vt:lpstr>
      <vt:lpstr>Why the Muons?</vt:lpstr>
      <vt:lpstr>Muon Delivery to g-2 Experiment</vt:lpstr>
      <vt:lpstr>Independent Strategies to Evaluate Hadronic Contributions</vt:lpstr>
      <vt:lpstr>Close look at the SM calculations</vt:lpstr>
      <vt:lpstr>Measuring the Muon Anomaly: Modifying the Expression </vt:lpstr>
      <vt:lpstr>What is the beam doing after all these pulses and kicks :  Coherent Betatron Oscillation(CBO)</vt:lpstr>
      <vt:lpstr>Pileup</vt:lpstr>
      <vt:lpstr>Muon Loss</vt:lpstr>
      <vt:lpstr>Phase Acceptance</vt:lpstr>
      <vt:lpstr>Measuring ω_p: Monitoring and Measuring the Magnetic  Field </vt:lpstr>
      <vt:lpstr>Field Stability</vt:lpstr>
      <vt:lpstr>Quad Transient Systematic</vt:lpstr>
      <vt:lpstr>Kicker Transient Systematic</vt:lpstr>
      <vt:lpstr>Blind Analysis !!!</vt:lpstr>
      <vt:lpstr>E-field and Pitch Correction</vt:lpstr>
      <vt:lpstr>Improvements on the Muon g-2 Experiment Uncertainty: Quad-RF System (during Run-5/6)</vt:lpstr>
      <vt:lpstr>Scans for consistency check</vt:lpstr>
      <vt:lpstr>Simple but Effective Consistency Check…</vt:lpstr>
      <vt:lpstr>J-PARC Muon g-2</vt:lpstr>
      <vt:lpstr>Most promising models to explain the discrepancy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Barlas Yucel, Esra</cp:lastModifiedBy>
  <cp:revision>20</cp:revision>
  <dcterms:modified xsi:type="dcterms:W3CDTF">2024-09-03T20:51:38Z</dcterms:modified>
</cp:coreProperties>
</file>