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54.jpg" ContentType="image/jpg"/>
  <Override PartName="/ppt/media/image58.jpg" ContentType="image/jpg"/>
  <Override PartName="/ppt/media/image60.jpg" ContentType="image/jpg"/>
  <Override PartName="/ppt/media/image61.jpg" ContentType="image/jpg"/>
  <Override PartName="/ppt/media/image62.jpg" ContentType="image/jpg"/>
  <Override PartName="/ppt/media/image63.jpg" ContentType="image/jpg"/>
  <Override PartName="/ppt/media/image64.jpg" ContentType="image/jpg"/>
  <Override PartName="/ppt/media/image65.jpg" ContentType="image/jpg"/>
  <Override PartName="/ppt/media/image66.jpg" ContentType="image/jpg"/>
  <Override PartName="/ppt/media/image67.jpg" ContentType="image/jpg"/>
  <Override PartName="/ppt/media/image69.jpg" ContentType="image/jpg"/>
  <Override PartName="/ppt/media/image70.jpg" ContentType="image/jpg"/>
  <Override PartName="/ppt/notesSlides/notesSlide10.xml" ContentType="application/vnd.openxmlformats-officedocument.presentationml.notesSlide+xml"/>
  <Override PartName="/ppt/media/image71.jpg" ContentType="image/jpg"/>
  <Override PartName="/ppt/media/image72.jpg" ContentType="image/jpg"/>
  <Override PartName="/ppt/media/image79.jpg" ContentType="image/jpg"/>
  <Override PartName="/ppt/media/image80.jpg" ContentType="image/jpg"/>
  <Override PartName="/ppt/media/image81.jpg" ContentType="image/jpg"/>
  <Override PartName="/ppt/media/image82.jpg" ContentType="image/jpg"/>
  <Override PartName="/ppt/notesSlides/notesSlide11.xml" ContentType="application/vnd.openxmlformats-officedocument.presentationml.notesSlide+xml"/>
  <Override PartName="/ppt/media/image83.jpg" ContentType="image/jpg"/>
  <Override PartName="/ppt/media/image88.jpg" ContentType="image/jpg"/>
  <Override PartName="/ppt/media/image89.jpg" ContentType="image/jp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0" r:id="rId1"/>
    <p:sldMasterId id="2147483685" r:id="rId2"/>
  </p:sldMasterIdLst>
  <p:notesMasterIdLst>
    <p:notesMasterId r:id="rId42"/>
  </p:notesMasterIdLst>
  <p:handoutMasterIdLst>
    <p:handoutMasterId r:id="rId43"/>
  </p:handoutMasterIdLst>
  <p:sldIdLst>
    <p:sldId id="610" r:id="rId3"/>
    <p:sldId id="398" r:id="rId4"/>
    <p:sldId id="517" r:id="rId5"/>
    <p:sldId id="519" r:id="rId6"/>
    <p:sldId id="611" r:id="rId7"/>
    <p:sldId id="466" r:id="rId8"/>
    <p:sldId id="520" r:id="rId9"/>
    <p:sldId id="614" r:id="rId10"/>
    <p:sldId id="535" r:id="rId11"/>
    <p:sldId id="524" r:id="rId12"/>
    <p:sldId id="525" r:id="rId13"/>
    <p:sldId id="534" r:id="rId14"/>
    <p:sldId id="527" r:id="rId15"/>
    <p:sldId id="533" r:id="rId16"/>
    <p:sldId id="615" r:id="rId17"/>
    <p:sldId id="320" r:id="rId18"/>
    <p:sldId id="613" r:id="rId19"/>
    <p:sldId id="617" r:id="rId20"/>
    <p:sldId id="618" r:id="rId21"/>
    <p:sldId id="265" r:id="rId22"/>
    <p:sldId id="266" r:id="rId23"/>
    <p:sldId id="267" r:id="rId24"/>
    <p:sldId id="268" r:id="rId25"/>
    <p:sldId id="270" r:id="rId26"/>
    <p:sldId id="269" r:id="rId27"/>
    <p:sldId id="334" r:id="rId28"/>
    <p:sldId id="493" r:id="rId29"/>
    <p:sldId id="414" r:id="rId30"/>
    <p:sldId id="530" r:id="rId31"/>
    <p:sldId id="532" r:id="rId32"/>
    <p:sldId id="531" r:id="rId33"/>
    <p:sldId id="476" r:id="rId34"/>
    <p:sldId id="522" r:id="rId35"/>
    <p:sldId id="521" r:id="rId36"/>
    <p:sldId id="523" r:id="rId37"/>
    <p:sldId id="424" r:id="rId38"/>
    <p:sldId id="459" r:id="rId39"/>
    <p:sldId id="495" r:id="rId40"/>
    <p:sldId id="494" r:id="rId4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53F178"/>
    <a:srgbClr val="0033CC"/>
    <a:srgbClr val="FF40FF"/>
    <a:srgbClr val="0F7F11"/>
    <a:srgbClr val="FF0906"/>
    <a:srgbClr val="000000"/>
    <a:srgbClr val="D0673F"/>
    <a:srgbClr val="EFEFE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0" autoAdjust="0"/>
    <p:restoredTop sz="93579" autoAdjust="0"/>
  </p:normalViewPr>
  <p:slideViewPr>
    <p:cSldViewPr>
      <p:cViewPr varScale="1">
        <p:scale>
          <a:sx n="131" d="100"/>
          <a:sy n="131" d="100"/>
        </p:scale>
        <p:origin x="206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12443-7D2A-A64E-81E3-20ABF60EF877}" type="datetime1">
              <a:rPr lang="it-IT" smtClean="0"/>
              <a:t>28/08/24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3626B-3D9E-1D41-A399-39BE35768FC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7532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AA4C1-5694-2046-AF6B-8D3868F64B95}" type="datetime1">
              <a:rPr lang="it-IT" smtClean="0"/>
              <a:t>28/08/24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A1D24-F4E0-467E-BDF4-DE8B3B3F6ABE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15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8957/" TargetMode="External"/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754063"/>
            <a:ext cx="5026025" cy="3768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4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78653" indent="-299767" algn="just">
              <a:buClr>
                <a:schemeClr val="dk2"/>
              </a:buClr>
              <a:buSzPts val="2100"/>
              <a:buFont typeface="Lato"/>
              <a:buChar char="●"/>
            </a:pPr>
            <a:r>
              <a:rPr lang="en-US" sz="1200" dirty="0">
                <a:latin typeface="Garamond" panose="02020404030301010803" pitchFamily="18" charset="0"/>
              </a:rPr>
              <a:t>thinner gas gap and electrode thickness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Timing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resolution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performed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with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2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identical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chambers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and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beam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. Absolute timing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resolution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of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system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after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alignment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by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200" dirty="0" err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back-end</a:t>
            </a:r>
            <a:r>
              <a:rPr lang="pt-BR" sz="12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Garamond" panose="02020404030301010803" pitchFamily="18" charset="0"/>
              </a:rPr>
              <a:t> </a:t>
            </a:r>
          </a:p>
          <a:p>
            <a:r>
              <a:rPr lang="en-GB" dirty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81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7757" marR="4621" indent="-132269">
              <a:lnSpc>
                <a:spcPct val="109900"/>
              </a:lnSpc>
              <a:spcBef>
                <a:spcPts val="45"/>
              </a:spcBef>
              <a:buChar char="•"/>
              <a:tabLst>
                <a:tab pos="137757" algn="l"/>
              </a:tabLst>
            </a:pPr>
            <a:r>
              <a:rPr lang="it-IT" sz="1200" dirty="0">
                <a:latin typeface="Graphik"/>
                <a:cs typeface="Graphik"/>
              </a:rPr>
              <a:t>ME0</a:t>
            </a:r>
            <a:r>
              <a:rPr lang="it-IT" sz="1200" spc="-41" dirty="0">
                <a:latin typeface="Graphik"/>
                <a:cs typeface="Graphik"/>
              </a:rPr>
              <a:t> </a:t>
            </a:r>
            <a:r>
              <a:rPr lang="it-IT" sz="1200" dirty="0">
                <a:latin typeface="Graphik"/>
                <a:cs typeface="Graphik"/>
              </a:rPr>
              <a:t>design</a:t>
            </a:r>
            <a:r>
              <a:rPr lang="it-IT" sz="1200" spc="-39" dirty="0">
                <a:latin typeface="Graphik"/>
                <a:cs typeface="Graphik"/>
              </a:rPr>
              <a:t> </a:t>
            </a:r>
            <a:r>
              <a:rPr lang="it-IT" sz="1200" dirty="0" err="1">
                <a:latin typeface="Graphik"/>
                <a:cs typeface="Graphik"/>
              </a:rPr>
              <a:t>validated</a:t>
            </a:r>
            <a:r>
              <a:rPr lang="it-IT" sz="1200" spc="-39" dirty="0">
                <a:latin typeface="Graphik"/>
                <a:cs typeface="Graphik"/>
              </a:rPr>
              <a:t> </a:t>
            </a:r>
            <a:r>
              <a:rPr lang="it-IT" sz="1200" spc="-11" dirty="0">
                <a:latin typeface="Graphik"/>
                <a:cs typeface="Graphik"/>
              </a:rPr>
              <a:t>in </a:t>
            </a:r>
            <a:r>
              <a:rPr lang="it-IT" sz="1200" dirty="0">
                <a:latin typeface="Graphik"/>
                <a:cs typeface="Graphik"/>
              </a:rPr>
              <a:t>test</a:t>
            </a:r>
            <a:r>
              <a:rPr lang="it-IT" sz="1200" spc="-27" dirty="0">
                <a:latin typeface="Graphik"/>
                <a:cs typeface="Graphik"/>
              </a:rPr>
              <a:t> </a:t>
            </a:r>
            <a:r>
              <a:rPr lang="it-IT" sz="1200" dirty="0" err="1">
                <a:latin typeface="Graphik"/>
                <a:cs typeface="Graphik"/>
              </a:rPr>
              <a:t>beams</a:t>
            </a:r>
            <a:r>
              <a:rPr lang="it-IT" sz="1200" dirty="0">
                <a:latin typeface="Graphik"/>
                <a:cs typeface="Graphik"/>
              </a:rPr>
              <a:t>,</a:t>
            </a:r>
            <a:r>
              <a:rPr lang="it-IT" sz="1200" spc="-25" dirty="0">
                <a:latin typeface="Graphik"/>
                <a:cs typeface="Graphik"/>
              </a:rPr>
              <a:t> </a:t>
            </a:r>
            <a:r>
              <a:rPr lang="it-IT" sz="1200" dirty="0" err="1">
                <a:latin typeface="Graphik"/>
                <a:cs typeface="Graphik"/>
              </a:rPr>
              <a:t>also</a:t>
            </a:r>
            <a:r>
              <a:rPr lang="it-IT" sz="1200" spc="-27" dirty="0">
                <a:latin typeface="Graphik"/>
                <a:cs typeface="Graphik"/>
              </a:rPr>
              <a:t> </a:t>
            </a:r>
            <a:r>
              <a:rPr lang="it-IT" sz="1200" spc="-9" dirty="0">
                <a:latin typeface="Graphik"/>
                <a:cs typeface="Graphik"/>
              </a:rPr>
              <a:t>with </a:t>
            </a:r>
            <a:r>
              <a:rPr lang="it-IT" sz="1200" dirty="0">
                <a:latin typeface="Graphik"/>
                <a:cs typeface="Graphik"/>
              </a:rPr>
              <a:t>high</a:t>
            </a:r>
            <a:r>
              <a:rPr lang="it-IT" sz="1200" spc="-34" dirty="0">
                <a:latin typeface="Graphik"/>
                <a:cs typeface="Graphik"/>
              </a:rPr>
              <a:t> </a:t>
            </a:r>
            <a:r>
              <a:rPr lang="it-IT" sz="1200" spc="-5" dirty="0">
                <a:latin typeface="Graphik"/>
                <a:cs typeface="Graphik"/>
              </a:rPr>
              <a:t>background</a:t>
            </a:r>
            <a:r>
              <a:rPr lang="it-IT" sz="1200" spc="-32" dirty="0">
                <a:latin typeface="Graphik"/>
                <a:cs typeface="Graphik"/>
              </a:rPr>
              <a:t> </a:t>
            </a:r>
            <a:r>
              <a:rPr lang="it-IT" sz="1200" spc="-5" dirty="0">
                <a:latin typeface="Graphik"/>
                <a:cs typeface="Graphik"/>
              </a:rPr>
              <a:t>(</a:t>
            </a:r>
            <a:r>
              <a:rPr lang="it-IT" sz="1200" i="1" spc="-5" dirty="0">
                <a:solidFill>
                  <a:srgbClr val="0433FF"/>
                </a:solidFill>
                <a:latin typeface="Graphik"/>
                <a:cs typeface="Graphik"/>
              </a:rPr>
              <a:t>more </a:t>
            </a:r>
            <a:r>
              <a:rPr lang="it-IT" sz="1200" i="1" dirty="0" err="1">
                <a:solidFill>
                  <a:srgbClr val="0433FF"/>
                </a:solidFill>
                <a:latin typeface="Graphik"/>
                <a:cs typeface="Graphik"/>
              </a:rPr>
              <a:t>details</a:t>
            </a:r>
            <a:r>
              <a:rPr lang="it-IT" sz="1200" i="1" spc="-25" dirty="0">
                <a:solidFill>
                  <a:srgbClr val="0433FF"/>
                </a:solidFill>
                <a:latin typeface="Graphik"/>
                <a:cs typeface="Graphik"/>
              </a:rPr>
              <a:t> </a:t>
            </a:r>
            <a:r>
              <a:rPr lang="it-IT" sz="1200" i="1" dirty="0">
                <a:solidFill>
                  <a:srgbClr val="0433FF"/>
                </a:solidFill>
                <a:latin typeface="Graphik"/>
                <a:cs typeface="Graphik"/>
              </a:rPr>
              <a:t>in</a:t>
            </a:r>
            <a:r>
              <a:rPr lang="it-IT" sz="1200" i="1" spc="-23" dirty="0">
                <a:solidFill>
                  <a:srgbClr val="0433FF"/>
                </a:solidFill>
                <a:latin typeface="Graphik"/>
                <a:cs typeface="Graphik"/>
              </a:rPr>
              <a:t> </a:t>
            </a:r>
            <a:r>
              <a:rPr lang="it-IT" sz="1200" i="1" spc="-48" dirty="0">
                <a:solidFill>
                  <a:srgbClr val="0433FF"/>
                </a:solidFill>
                <a:latin typeface="Graphik"/>
                <a:cs typeface="Graphik"/>
              </a:rPr>
              <a:t>T.</a:t>
            </a:r>
            <a:r>
              <a:rPr lang="it-IT" sz="1200" i="1" spc="-25" dirty="0">
                <a:solidFill>
                  <a:srgbClr val="0433FF"/>
                </a:solidFill>
                <a:latin typeface="Graphik"/>
                <a:cs typeface="Graphik"/>
              </a:rPr>
              <a:t> </a:t>
            </a:r>
            <a:r>
              <a:rPr lang="it-IT" sz="1200" i="1" spc="-5" dirty="0" err="1">
                <a:solidFill>
                  <a:srgbClr val="0433FF"/>
                </a:solidFill>
                <a:latin typeface="Graphik"/>
                <a:cs typeface="Graphik"/>
              </a:rPr>
              <a:t>Sheokand</a:t>
            </a:r>
            <a:r>
              <a:rPr lang="it-IT" sz="1200" i="1" spc="-5" dirty="0">
                <a:solidFill>
                  <a:srgbClr val="0433FF"/>
                </a:solidFill>
                <a:latin typeface="Graphik"/>
                <a:cs typeface="Graphik"/>
              </a:rPr>
              <a:t> talk</a:t>
            </a:r>
            <a:r>
              <a:rPr lang="it-IT" sz="1200" spc="-5" dirty="0">
                <a:latin typeface="Graphik"/>
                <a:cs typeface="Graphik"/>
              </a:rPr>
              <a:t>)</a:t>
            </a:r>
            <a:endParaRPr lang="it-IT" sz="1200" dirty="0">
              <a:latin typeface="Graphik"/>
              <a:cs typeface="Graphik"/>
            </a:endParaRPr>
          </a:p>
          <a:p>
            <a:pPr marL="137757" marR="2310" indent="-132269">
              <a:lnSpc>
                <a:spcPct val="109900"/>
              </a:lnSpc>
              <a:spcBef>
                <a:spcPts val="569"/>
              </a:spcBef>
              <a:buChar char="•"/>
              <a:tabLst>
                <a:tab pos="137757" algn="l"/>
              </a:tabLst>
            </a:pPr>
            <a:r>
              <a:rPr lang="it-IT" sz="1200" spc="-5" dirty="0" err="1">
                <a:latin typeface="Graphik"/>
                <a:cs typeface="Graphik"/>
              </a:rPr>
              <a:t>Preproduction</a:t>
            </a:r>
            <a:r>
              <a:rPr lang="it-IT" sz="1200" spc="-57" dirty="0">
                <a:latin typeface="Graphik"/>
                <a:cs typeface="Graphik"/>
              </a:rPr>
              <a:t> </a:t>
            </a:r>
            <a:r>
              <a:rPr lang="it-IT" sz="1200" spc="-5" dirty="0" err="1">
                <a:latin typeface="Graphik"/>
                <a:cs typeface="Graphik"/>
              </a:rPr>
              <a:t>started</a:t>
            </a:r>
            <a:r>
              <a:rPr lang="it-IT" sz="1200" spc="-5" dirty="0">
                <a:latin typeface="Graphik"/>
                <a:cs typeface="Graphik"/>
              </a:rPr>
              <a:t>, </a:t>
            </a:r>
            <a:r>
              <a:rPr lang="it-IT" sz="1200" dirty="0" err="1">
                <a:latin typeface="Graphik"/>
                <a:cs typeface="Graphik"/>
              </a:rPr>
              <a:t>installation</a:t>
            </a:r>
            <a:r>
              <a:rPr lang="it-IT" sz="1200" spc="-55" dirty="0">
                <a:latin typeface="Graphik"/>
                <a:cs typeface="Graphik"/>
              </a:rPr>
              <a:t> </a:t>
            </a:r>
            <a:r>
              <a:rPr lang="it-IT" sz="1200" dirty="0" err="1">
                <a:latin typeface="Graphik"/>
                <a:cs typeface="Graphik"/>
              </a:rPr>
              <a:t>schedules</a:t>
            </a:r>
            <a:r>
              <a:rPr lang="it-IT" sz="1200" spc="-55" dirty="0">
                <a:latin typeface="Graphik"/>
                <a:cs typeface="Graphik"/>
              </a:rPr>
              <a:t> </a:t>
            </a:r>
            <a:r>
              <a:rPr lang="it-IT" sz="1200" spc="-11" dirty="0">
                <a:latin typeface="Graphik"/>
                <a:cs typeface="Graphik"/>
              </a:rPr>
              <a:t>in </a:t>
            </a:r>
            <a:r>
              <a:rPr lang="it-IT" sz="1200" dirty="0" err="1">
                <a:latin typeface="Graphik"/>
                <a:cs typeface="Graphik"/>
              </a:rPr>
              <a:t>early</a:t>
            </a:r>
            <a:r>
              <a:rPr lang="it-IT" sz="1200" spc="-25" dirty="0">
                <a:latin typeface="Graphik"/>
                <a:cs typeface="Graphik"/>
              </a:rPr>
              <a:t> </a:t>
            </a:r>
            <a:r>
              <a:rPr lang="it-IT" sz="1200" spc="-11" dirty="0">
                <a:latin typeface="Graphik"/>
                <a:cs typeface="Graphik"/>
              </a:rPr>
              <a:t>LS3</a:t>
            </a:r>
            <a:endParaRPr lang="it-IT" sz="1200" dirty="0">
              <a:latin typeface="Graphik"/>
              <a:cs typeface="Graphik"/>
            </a:endParaRP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4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which will receive from now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a much lower dose than before.  </a:t>
            </a:r>
          </a:p>
          <a:p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240 tons of additional shielding material:  </a:t>
            </a:r>
          </a:p>
          <a:p>
            <a:pPr lvl="1"/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90% Concrete</a:t>
            </a:r>
          </a:p>
          <a:p>
            <a:pPr lvl="1"/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10% Steel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57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which will receive from now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a much lower dose than before. 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80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49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•DT : 98.57 %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•CSC : ~ 99 %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•RPC : ~ 83%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   - Barrel : ~ 69%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   - Endcap : ~ 99%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•GEM : ~92%</a:t>
            </a:r>
          </a:p>
          <a:p>
            <a:endParaRPr lang="en-GB" dirty="0"/>
          </a:p>
          <a:p>
            <a:r>
              <a:rPr lang="it-IT" dirty="0">
                <a:effectLst/>
                <a:latin typeface="Helvetica" pitchFamily="2" charset="0"/>
              </a:rPr>
              <a:t>For 2024</a:t>
            </a:r>
          </a:p>
          <a:p>
            <a:r>
              <a:rPr lang="it-IT" dirty="0">
                <a:effectLst/>
                <a:latin typeface="Helvetica" pitchFamily="2" charset="0"/>
              </a:rPr>
              <a:t>Lumi </a:t>
            </a:r>
            <a:r>
              <a:rPr lang="it-IT" dirty="0" err="1">
                <a:effectLst/>
                <a:latin typeface="Helvetica" pitchFamily="2" charset="0"/>
              </a:rPr>
              <a:t>loss</a:t>
            </a:r>
            <a:r>
              <a:rPr lang="it-IT" dirty="0">
                <a:effectLst/>
                <a:latin typeface="Helvetica" pitchFamily="2" charset="0"/>
              </a:rPr>
              <a:t> </a:t>
            </a:r>
          </a:p>
          <a:p>
            <a:r>
              <a:rPr lang="it-IT" dirty="0">
                <a:effectLst/>
                <a:latin typeface="Helvetica" pitchFamily="2" charset="0"/>
              </a:rPr>
              <a:t>CSC 3.9 % </a:t>
            </a:r>
            <a:r>
              <a:rPr lang="it-IT" dirty="0" err="1">
                <a:effectLst/>
                <a:latin typeface="Helvetica" pitchFamily="2" charset="0"/>
              </a:rPr>
              <a:t>rest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dirty="0" err="1">
                <a:effectLst/>
                <a:latin typeface="Helvetica" pitchFamily="2" charset="0"/>
              </a:rPr>
              <a:t>negligible</a:t>
            </a:r>
            <a:endParaRPr lang="it-IT" dirty="0">
              <a:effectLst/>
              <a:latin typeface="Helvetica" pitchFamily="2" charset="0"/>
            </a:endParaRPr>
          </a:p>
          <a:p>
            <a:endParaRPr lang="it-IT" dirty="0">
              <a:effectLst/>
              <a:latin typeface="Helvetica" pitchFamily="2" charset="0"/>
            </a:endParaRPr>
          </a:p>
          <a:p>
            <a:r>
              <a:rPr lang="it-IT" dirty="0">
                <a:effectLst/>
                <a:latin typeface="Helvetica" pitchFamily="2" charset="0"/>
              </a:rPr>
              <a:t>For Run3 </a:t>
            </a:r>
          </a:p>
          <a:p>
            <a:r>
              <a:rPr lang="it-IT" dirty="0">
                <a:effectLst/>
                <a:latin typeface="Helvetica" pitchFamily="2" charset="0"/>
              </a:rPr>
              <a:t>CSC 1.7%</a:t>
            </a:r>
          </a:p>
          <a:p>
            <a:r>
              <a:rPr lang="it-IT" dirty="0">
                <a:effectLst/>
                <a:latin typeface="Helvetica" pitchFamily="2" charset="0"/>
              </a:rPr>
              <a:t>GEM 1.0%</a:t>
            </a:r>
          </a:p>
          <a:p>
            <a:r>
              <a:rPr lang="it-IT" dirty="0">
                <a:effectLst/>
                <a:latin typeface="Helvetica" pitchFamily="2" charset="0"/>
              </a:rPr>
              <a:t>DT and RPC </a:t>
            </a:r>
            <a:r>
              <a:rPr lang="it-IT" dirty="0" err="1">
                <a:effectLst/>
                <a:latin typeface="Helvetica" pitchFamily="2" charset="0"/>
              </a:rPr>
              <a:t>negligible</a:t>
            </a:r>
            <a:endParaRPr lang="it-IT" dirty="0">
              <a:effectLst/>
              <a:latin typeface="Helvetica" pitchFamily="2" charset="0"/>
            </a:endParaRPr>
          </a:p>
          <a:p>
            <a:r>
              <a:rPr lang="it-IT" dirty="0">
                <a:effectLst/>
                <a:latin typeface="Helvetica" pitchFamily="2" charset="0"/>
              </a:rPr>
              <a:t> </a:t>
            </a:r>
          </a:p>
          <a:p>
            <a:r>
              <a:rPr lang="en-GB" dirty="0"/>
              <a:t>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VTRx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photodiode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outgassing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is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causing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damage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in the optical connection so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these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channels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are dead and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will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not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be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able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to fix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until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LS3</a:t>
            </a:r>
          </a:p>
          <a:p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There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nice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explanation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of the VTRX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problem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/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solution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in the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May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2022 EP seminar by Brendan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Regnery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 </a:t>
            </a:r>
            <a:r>
              <a:rPr lang="it-IT" b="0" i="0" dirty="0">
                <a:effectLst/>
                <a:latin typeface="Helvetica" pitchFamily="2" charset="0"/>
                <a:hlinkClick r:id="rId3"/>
              </a:rPr>
              <a:t>https://indico.cern.ch/event/1108957/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1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60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81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10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Garamond" panose="02020404030301010803" pitchFamily="18" charset="0"/>
              </a:rPr>
              <a:t>So far LHC has delivered 5% of the total planned integrated luminosity. By the end of RUN3, it will be double</a:t>
            </a:r>
          </a:p>
          <a:p>
            <a:r>
              <a:rPr lang="en-GB" sz="1200" b="1" dirty="0">
                <a:solidFill>
                  <a:srgbClr val="0033CC"/>
                </a:solidFill>
                <a:latin typeface="Garamond" panose="02020404030301010803" pitchFamily="18" charset="0"/>
              </a:rPr>
              <a:t>Major HL – LHC challenges </a:t>
            </a:r>
            <a:r>
              <a:rPr lang="en-GB" sz="1200" b="1" dirty="0" err="1">
                <a:solidFill>
                  <a:srgbClr val="0033CC"/>
                </a:solidFill>
                <a:latin typeface="Garamond" panose="02020404030301010803" pitchFamily="18" charset="0"/>
              </a:rPr>
              <a:t>wrt</a:t>
            </a:r>
            <a:r>
              <a:rPr lang="en-GB" sz="1200" b="1" dirty="0">
                <a:solidFill>
                  <a:srgbClr val="0033CC"/>
                </a:solidFill>
                <a:latin typeface="Garamond" panose="02020404030301010803" pitchFamily="18" charset="0"/>
              </a:rPr>
              <a:t>. LHC: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dirty="0">
                <a:latin typeface="Garamond" panose="02020404030301010803" pitchFamily="18" charset="0"/>
              </a:rPr>
              <a:t>The insta</a:t>
            </a:r>
            <a:r>
              <a:rPr lang="en-GB" sz="1200" b="1" dirty="0">
                <a:latin typeface="Garamond" panose="02020404030301010803" pitchFamily="18" charset="0"/>
              </a:rPr>
              <a:t>ntaneous luminosity </a:t>
            </a:r>
            <a:r>
              <a:rPr lang="en-GB" sz="1200" dirty="0">
                <a:latin typeface="Garamond" panose="02020404030301010803" pitchFamily="18" charset="0"/>
              </a:rPr>
              <a:t>will increase of a </a:t>
            </a:r>
            <a:r>
              <a:rPr lang="en-GB" sz="1200" b="1" dirty="0">
                <a:latin typeface="Garamond" panose="02020404030301010803" pitchFamily="18" charset="0"/>
              </a:rPr>
              <a:t>factor 3-4 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b="1" dirty="0">
                <a:latin typeface="Garamond" panose="02020404030301010803" pitchFamily="18" charset="0"/>
              </a:rPr>
              <a:t> The Pile-Up (PU) </a:t>
            </a:r>
            <a:r>
              <a:rPr lang="en-GB" sz="1200" dirty="0">
                <a:latin typeface="Garamond" panose="02020404030301010803" pitchFamily="18" charset="0"/>
              </a:rPr>
              <a:t>(interaction proton – proton collisions in each Bunch Crossing) </a:t>
            </a:r>
            <a:r>
              <a:rPr lang="en-GB" sz="1200" b="1" dirty="0">
                <a:latin typeface="Garamond" panose="02020404030301010803" pitchFamily="18" charset="0"/>
              </a:rPr>
              <a:t>up to 5 times </a:t>
            </a:r>
            <a:endParaRPr lang="en-GB" sz="1200" dirty="0">
              <a:latin typeface="Garamond" panose="02020404030301010803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b="1" dirty="0">
                <a:latin typeface="Garamond" panose="02020404030301010803" pitchFamily="18" charset="0"/>
              </a:rPr>
              <a:t> The integrated luminosity up to 10 times  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dirty="0">
                <a:latin typeface="Garamond" panose="02020404030301010803" pitchFamily="18" charset="0"/>
              </a:rPr>
              <a:t>higher rates and radiation doses (radiation damage of detector and electronics components) </a:t>
            </a:r>
            <a:endParaRPr lang="en-GB" sz="1200" dirty="0">
              <a:highlight>
                <a:srgbClr val="FFFF00"/>
              </a:highlight>
              <a:latin typeface="Garamond" panose="02020404030301010803" pitchFamily="18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02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Maintenance and repair activities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Hardware interventions to improve detector performance at HL-LHC (anticipating some work needed after LS3)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Installation of Muon and BRIL demonstrators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CMS detector re-commissioned with comic muons, pilot beam, splashes and collisions 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10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Maintenance and repair activities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Hardware interventions to improve detector performance at HL-LHC (anticipating some work needed after LS3)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Installation of Muon and BRIL demonstrators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CMS detector re-commissioned with comic muons, pilot beam, splashes and collisions 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21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…. making  the best out of DT spatial resolution and RPC time resolution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RPC timing used to assign the bunch-crossing of DT segments without 8 fired layers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18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04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5D84-5E33-994C-982B-9EEDA68A9E62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32AD-6A68-CF4D-8E3E-67F3D5306302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9230-6023-EE4A-8410-177720582828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793194" y="6547141"/>
            <a:ext cx="202121" cy="293371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fld id="{86CB4B4D-7CA3-9044-876B-883B54F8677D}" type="slidenum">
              <a:r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532162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31A3A-D1D5-CD40-A50E-43B26CE8B08B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06B-C1BF-264E-A46B-C577C2166250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3ED6-A243-7243-93A5-EB1B5216BA9C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8835-13B9-6148-A2AD-9C43C431B901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53957-E2CA-C346-AFE1-73C24D9AE32B}" type="datetime1">
              <a:rPr lang="it-IT" smtClean="0"/>
              <a:t>28/08/24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1" y="0"/>
            <a:ext cx="7200800" cy="1008112"/>
          </a:xfrm>
        </p:spPr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9C0EB-A52D-6C48-9F95-7C6542C56E29}" type="datetime1">
              <a:rPr lang="it-IT" smtClean="0"/>
              <a:t>28/08/24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7438-674B-F347-9F06-7B9C9AB274E6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767A-780F-A145-A774-8AE72764AFFF}" type="datetime1">
              <a:rPr lang="it-IT" smtClean="0"/>
              <a:t>28/08/24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5397-8C13-3F4B-AB83-617C0E9B684D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458E-435A-174C-9771-152AAEC46A86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86B1-D2FA-B544-86D0-01D19A74A573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F6B0-D759-2B47-A438-54E8C66496DD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552450" y="0"/>
            <a:ext cx="8042700" cy="724000"/>
          </a:xfrm>
          <a:prstGeom prst="rect">
            <a:avLst/>
          </a:prstGeom>
          <a:solidFill>
            <a:srgbClr val="FCE5CD"/>
          </a:solidFill>
        </p:spPr>
        <p:txBody>
          <a:bodyPr spcFirstLastPara="1" wrap="square" lIns="274300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214525" y="707800"/>
            <a:ext cx="8806500" cy="57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595300" y="6584200"/>
            <a:ext cx="548700" cy="2740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7380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97" b="1" i="0">
                <a:solidFill>
                  <a:schemeClr val="tx1"/>
                </a:solidFill>
                <a:latin typeface="Graphik-Semibold"/>
                <a:cs typeface="Graphik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92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5776">
              <a:spcBef>
                <a:spcPts val="164"/>
              </a:spcBef>
            </a:pPr>
            <a:r>
              <a:rPr lang="it-IT" spc="-5"/>
              <a:t>G. Pugliese</a:t>
            </a:r>
            <a:endParaRPr lang="it-IT" spc="-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92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5776">
              <a:spcBef>
                <a:spcPts val="164"/>
              </a:spcBef>
            </a:pPr>
            <a:fld id="{7F5658AB-E52C-8446-B429-8684A14039F3}" type="datetime1">
              <a:rPr lang="it-IT" spc="-9" smtClean="0"/>
              <a:t>28/08/24</a:t>
            </a:fld>
            <a:endParaRPr lang="it-IT" spc="-9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32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17328">
              <a:spcBef>
                <a:spcPts val="157"/>
              </a:spcBef>
            </a:pPr>
            <a:fld id="{81D60167-4931-47E6-BA6A-407CBD079E47}" type="slidenum">
              <a:rPr lang="it-IT" spc="-11" smtClean="0"/>
              <a:pPr marL="17328">
                <a:spcBef>
                  <a:spcPts val="157"/>
                </a:spcBef>
              </a:pPr>
              <a:t>‹N›</a:t>
            </a:fld>
            <a:endParaRPr lang="it-IT" spc="-11" dirty="0"/>
          </a:p>
        </p:txBody>
      </p:sp>
    </p:spTree>
    <p:extLst>
      <p:ext uri="{BB962C8B-B14F-4D97-AF65-F5344CB8AC3E}">
        <p14:creationId xmlns:p14="http://schemas.microsoft.com/office/powerpoint/2010/main" val="285252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0F5A0-9A5D-D344-9792-7718E3931A74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2B5F-087A-5E43-9680-1321FE911249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7790-CC38-2F48-904E-D44CC4AB3E0D}" type="datetime1">
              <a:rPr lang="it-IT" smtClean="0"/>
              <a:t>28/08/24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81E78-8653-F245-B4B2-6157CE018F13}" type="datetime1">
              <a:rPr lang="it-IT" smtClean="0"/>
              <a:t>28/08/24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D871-F8FD-9C48-8FCA-7F31E69C6DAD}" type="datetime1">
              <a:rPr lang="it-IT" smtClean="0"/>
              <a:t>28/08/24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BD76-4C46-734C-8E42-552B22DD3079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6372-B2DC-E240-9C10-59D37276B35A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ABBD5-5DBA-B34B-8670-EAF34E449475}" type="datetime1">
              <a:rPr lang="it-IT" smtClean="0"/>
              <a:t>28/08/24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9604" y="89511"/>
            <a:ext cx="7166367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A76298F-6EA6-764C-922D-CADAF103FAA4}" type="datetime1">
              <a:rPr lang="it-IT" smtClean="0"/>
              <a:t>28/08/24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17904" y="6453336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fld id="{6BB56F27-1915-4037-976A-7F8E0BFC7CC4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6"/>
          <a:srcRect r="83582"/>
          <a:stretch>
            <a:fillRect/>
          </a:stretch>
        </p:blipFill>
        <p:spPr bwMode="auto">
          <a:xfrm>
            <a:off x="16404" y="62844"/>
            <a:ext cx="899274" cy="85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 userDrawn="1"/>
        </p:nvSpPr>
        <p:spPr>
          <a:xfrm>
            <a:off x="-42333" y="952507"/>
            <a:ext cx="10436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G.</a:t>
            </a:r>
            <a:r>
              <a:rPr lang="en-US" sz="1000" b="1" baseline="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Pugliese</a:t>
            </a:r>
          </a:p>
        </p:txBody>
      </p:sp>
      <p:sp>
        <p:nvSpPr>
          <p:cNvPr id="13" name="Rettangolo 8"/>
          <p:cNvSpPr/>
          <p:nvPr userDrawn="1"/>
        </p:nvSpPr>
        <p:spPr>
          <a:xfrm>
            <a:off x="8167641" y="980728"/>
            <a:ext cx="1044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ICNFP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8597E8A-A5B7-A86F-FC72-F428030E1BAB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897" y="28834"/>
            <a:ext cx="957699" cy="9518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700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Times New Roman"/>
          <a:ea typeface="+mj-ea"/>
          <a:cs typeface="Times New Roman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eg"/><Relationship Id="rId9" Type="http://schemas.openxmlformats.org/officeDocument/2006/relationships/image" Target="../media/image5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0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jp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g"/><Relationship Id="rId9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2.jpg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png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1.jp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cds.cern.ch/record/343814?ln=i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cds.cern.ch/record/2283189/files/CMS-TDR-016.pdf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home.cern/press/2022/CMS-upgrades-LS2" TargetMode="Externa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9.png"/><Relationship Id="rId5" Type="http://schemas.openxmlformats.org/officeDocument/2006/relationships/image" Target="../media/image10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7BBAB99-B014-CE0A-C237-163C2411A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t-IT" smtClean="0"/>
              <a:t>1</a:t>
            </a:fld>
            <a:endParaRPr lang="it-IT"/>
          </a:p>
        </p:txBody>
      </p:sp>
      <p:sp>
        <p:nvSpPr>
          <p:cNvPr id="251" name="Manuel Franco Sevilla (UC Santa Barbara)…"/>
          <p:cNvSpPr txBox="1">
            <a:spLocks noGrp="1"/>
          </p:cNvSpPr>
          <p:nvPr>
            <p:ph type="subTitle" idx="4294967295"/>
          </p:nvPr>
        </p:nvSpPr>
        <p:spPr>
          <a:xfrm>
            <a:off x="0" y="3227388"/>
            <a:ext cx="3995738" cy="9175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  <a:defRPr b="1"/>
            </a:pPr>
            <a:r>
              <a:rPr lang="it-IT" sz="1575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Gabriella </a:t>
            </a:r>
            <a:r>
              <a:rPr lang="x-none" sz="1575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Pugliese </a:t>
            </a:r>
          </a:p>
          <a:p>
            <a:pPr marL="0" indent="0" algn="ctr">
              <a:spcBef>
                <a:spcPts val="0"/>
              </a:spcBef>
              <a:buNone/>
              <a:defRPr b="1"/>
            </a:pPr>
            <a:r>
              <a:rPr lang="x-none" sz="1425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INFN and Politecnico of Bari</a:t>
            </a:r>
          </a:p>
          <a:p>
            <a:pPr marL="0" indent="0" algn="ctr">
              <a:buNone/>
              <a:defRPr b="1"/>
            </a:pPr>
            <a:endParaRPr lang="x-none" sz="1425" b="1">
              <a:solidFill>
                <a:srgbClr val="0000FF"/>
              </a:solidFill>
              <a:latin typeface="Garamond" panose="02020404030301010803" pitchFamily="18" charset="0"/>
              <a:cs typeface="Times New Roman"/>
            </a:endParaRPr>
          </a:p>
          <a:p>
            <a:pPr marL="0" indent="0" algn="ctr">
              <a:buNone/>
              <a:defRPr b="1"/>
            </a:pPr>
            <a:r>
              <a:rPr sz="1425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on behalf of the CMS </a:t>
            </a:r>
            <a:r>
              <a:rPr lang="it-IT" sz="1425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Experiment </a:t>
            </a:r>
            <a:endParaRPr lang="x-none" sz="1425">
              <a:solidFill>
                <a:srgbClr val="0000FF"/>
              </a:solidFill>
              <a:latin typeface="Garamond" panose="02020404030301010803" pitchFamily="18" charset="0"/>
              <a:cs typeface="Times New Roman"/>
            </a:endParaRPr>
          </a:p>
        </p:txBody>
      </p:sp>
      <p:grpSp>
        <p:nvGrpSpPr>
          <p:cNvPr id="255" name="Muon_TDR.png"/>
          <p:cNvGrpSpPr/>
          <p:nvPr/>
        </p:nvGrpSpPr>
        <p:grpSpPr>
          <a:xfrm>
            <a:off x="7956376" y="1"/>
            <a:ext cx="1187624" cy="1059298"/>
            <a:chOff x="0" y="0"/>
            <a:chExt cx="5493001" cy="5295565"/>
          </a:xfrm>
        </p:grpSpPr>
        <p:pic>
          <p:nvPicPr>
            <p:cNvPr id="254" name="Muon_TDR.png" descr="Muon_TDR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900" y="139700"/>
              <a:ext cx="5061202" cy="473676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3" name="Muon_TDR.png" descr="Muon_TDR.png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5493002" cy="5295566"/>
            </a:xfrm>
            <a:prstGeom prst="rect">
              <a:avLst/>
            </a:prstGeom>
            <a:effectLst/>
          </p:spPr>
        </p:pic>
      </p:grpSp>
      <p:sp>
        <p:nvSpPr>
          <p:cNvPr id="2" name="Rectangle 1"/>
          <p:cNvSpPr/>
          <p:nvPr/>
        </p:nvSpPr>
        <p:spPr>
          <a:xfrm>
            <a:off x="266599" y="5865317"/>
            <a:ext cx="35918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Times New Roman"/>
                <a:cs typeface="Times New Roman"/>
              </a:rPr>
              <a:t>XIII International Conference on New Frontiers in Physics, OAC, </a:t>
            </a:r>
            <a:r>
              <a:rPr lang="en-US" sz="1400" dirty="0" err="1">
                <a:solidFill>
                  <a:srgbClr val="0000FF"/>
                </a:solidFill>
                <a:latin typeface="Times New Roman"/>
                <a:cs typeface="Times New Roman"/>
              </a:rPr>
              <a:t>Kolymbari</a:t>
            </a:r>
            <a:r>
              <a:rPr lang="en-US" sz="1400" dirty="0">
                <a:solidFill>
                  <a:srgbClr val="0000FF"/>
                </a:solidFill>
                <a:latin typeface="Times New Roman"/>
                <a:cs typeface="Times New Roman"/>
              </a:rPr>
              <a:t>, Crete, Greece 26 Aug – 4 Sept 2024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5041" y="1283245"/>
            <a:ext cx="4872005" cy="48054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441" y="1844824"/>
            <a:ext cx="3995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Muon Detector at CMS</a:t>
            </a:r>
            <a:endParaRPr lang="en-US" sz="3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81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CSC performance in 2024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Immagine 4" descr="Immagine che contiene testo, schermata, linea, giallo&#10;&#10;Descrizione generata automaticamente">
            <a:extLst>
              <a:ext uri="{FF2B5EF4-FFF2-40B4-BE49-F238E27FC236}">
                <a16:creationId xmlns:a16="http://schemas.microsoft.com/office/drawing/2014/main" id="{41C26141-A8E7-B89E-CC60-885534E21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9" y="1325544"/>
            <a:ext cx="4671496" cy="323185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091875C-270A-EE1E-E8C0-EFAD6350BCCB}"/>
              </a:ext>
            </a:extLst>
          </p:cNvPr>
          <p:cNvSpPr txBox="1"/>
          <p:nvPr/>
        </p:nvSpPr>
        <p:spPr>
          <a:xfrm>
            <a:off x="156238" y="4797152"/>
            <a:ext cx="4779459" cy="1754326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CSC Segment efficiency: more than 98% of the CSCs is operating at close to 100% efficiency. </a:t>
            </a:r>
            <a:r>
              <a:rPr lang="en-GB" dirty="0">
                <a:latin typeface="Garamond" panose="02020404030301010803" pitchFamily="18" charset="0"/>
                <a:cs typeface="Calibri" panose="020F0502020204030204" pitchFamily="34" charset="0"/>
              </a:rPr>
              <a:t>Few chambers with lower efficiency are due to known reasons (electronics board failures, that cannot be fixed without access to the chambers, or accessional temporary failures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954D76CC-16E6-FEB9-7243-1D1F50994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414068"/>
            <a:ext cx="2241590" cy="1471930"/>
          </a:xfrm>
          <a:prstGeom prst="rect">
            <a:avLst/>
          </a:prstGeom>
        </p:spPr>
      </p:pic>
      <p:sp>
        <p:nvSpPr>
          <p:cNvPr id="16" name="Ovale 15">
            <a:extLst>
              <a:ext uri="{FF2B5EF4-FFF2-40B4-BE49-F238E27FC236}">
                <a16:creationId xmlns:a16="http://schemas.microsoft.com/office/drawing/2014/main" id="{F9F0520C-578A-E80F-059F-0294C613BA50}"/>
              </a:ext>
            </a:extLst>
          </p:cNvPr>
          <p:cNvSpPr/>
          <p:nvPr/>
        </p:nvSpPr>
        <p:spPr>
          <a:xfrm>
            <a:off x="7092280" y="1567097"/>
            <a:ext cx="1660347" cy="1437190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Immagine 3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CD6565AB-81F7-48A2-1F4D-7FF0B376F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380" y="3157316"/>
            <a:ext cx="3375068" cy="272509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F0527A-2D53-ACA5-C67F-0CB12E1C00F7}"/>
              </a:ext>
            </a:extLst>
          </p:cNvPr>
          <p:cNvSpPr txBox="1"/>
          <p:nvPr/>
        </p:nvSpPr>
        <p:spPr>
          <a:xfrm>
            <a:off x="8604400" y="3635151"/>
            <a:ext cx="7507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99%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CF21C21-D56F-F90C-B7A5-82434AE332F8}"/>
              </a:ext>
            </a:extLst>
          </p:cNvPr>
          <p:cNvSpPr txBox="1"/>
          <p:nvPr/>
        </p:nvSpPr>
        <p:spPr>
          <a:xfrm>
            <a:off x="5380432" y="6046106"/>
            <a:ext cx="3638953" cy="369332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lvl="1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active channels fraction 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F96507D4-986E-86D9-42C1-04CC576E8BC1}"/>
              </a:ext>
            </a:extLst>
          </p:cNvPr>
          <p:cNvCxnSpPr/>
          <p:nvPr/>
        </p:nvCxnSpPr>
        <p:spPr>
          <a:xfrm>
            <a:off x="8172400" y="3789040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555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63" y="128873"/>
            <a:ext cx="7848873" cy="1008112"/>
          </a:xfrm>
        </p:spPr>
        <p:txBody>
          <a:bodyPr/>
          <a:lstStyle/>
          <a:p>
            <a:r>
              <a:rPr lang="en-GB" sz="3400" dirty="0"/>
              <a:t>RPC performance in Run 3 </a:t>
            </a:r>
            <a:br>
              <a:rPr lang="en-GB" sz="3400" dirty="0"/>
            </a:br>
            <a:r>
              <a:rPr lang="en-GB" sz="3400" dirty="0"/>
              <a:t>(Barrel region)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1324F31-5988-8DF1-D949-7D506EC04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8" y="2421069"/>
            <a:ext cx="2858310" cy="201586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08F62CC-D148-6508-9CCA-82525554E5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327" y="1565940"/>
            <a:ext cx="2241590" cy="1471930"/>
          </a:xfrm>
          <a:prstGeom prst="rect">
            <a:avLst/>
          </a:prstGeom>
        </p:spPr>
      </p:pic>
      <p:pic>
        <p:nvPicPr>
          <p:cNvPr id="14" name="Immagine 13" descr="Immagine che contiene testo, schermata, diagramma, numero&#10;&#10;Descrizione generata automaticamente">
            <a:extLst>
              <a:ext uri="{FF2B5EF4-FFF2-40B4-BE49-F238E27FC236}">
                <a16:creationId xmlns:a16="http://schemas.microsoft.com/office/drawing/2014/main" id="{E12187D1-1250-33DB-245F-BD464BAAAB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158" y="2421069"/>
            <a:ext cx="2714816" cy="1939154"/>
          </a:xfrm>
          <a:prstGeom prst="rect">
            <a:avLst/>
          </a:prstGeom>
        </p:spPr>
      </p:pic>
      <p:sp>
        <p:nvSpPr>
          <p:cNvPr id="17" name="Ovale 16">
            <a:extLst>
              <a:ext uri="{FF2B5EF4-FFF2-40B4-BE49-F238E27FC236}">
                <a16:creationId xmlns:a16="http://schemas.microsoft.com/office/drawing/2014/main" id="{FB23EC57-1F16-E871-350A-34EFD2B7629D}"/>
              </a:ext>
            </a:extLst>
          </p:cNvPr>
          <p:cNvSpPr/>
          <p:nvPr/>
        </p:nvSpPr>
        <p:spPr>
          <a:xfrm>
            <a:off x="6525815" y="1467517"/>
            <a:ext cx="1403648" cy="1135587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Immagine 18" descr="Immagine che contiene testo, linea, ricevuta, Carattere&#10;&#10;Descrizione generata automaticamente">
            <a:extLst>
              <a:ext uri="{FF2B5EF4-FFF2-40B4-BE49-F238E27FC236}">
                <a16:creationId xmlns:a16="http://schemas.microsoft.com/office/drawing/2014/main" id="{5938C25E-ADB1-B536-052A-DB8BEA9EF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00" y="-891480"/>
            <a:ext cx="2652388" cy="147193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F3900C6-191A-F63F-9D32-7EA8E4790E1F}"/>
              </a:ext>
            </a:extLst>
          </p:cNvPr>
          <p:cNvSpPr txBox="1"/>
          <p:nvPr/>
        </p:nvSpPr>
        <p:spPr>
          <a:xfrm>
            <a:off x="132477" y="1292600"/>
            <a:ext cx="62471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RPC performance 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is measured using the Segment Extrapolation Method where DT/CSC Segments (in the Barrel/Endcap) that belong to a standalone muon track with timing corresponding to RPC readout BX windows are selected and extrapolated to the plane of a given RPC</a:t>
            </a:r>
          </a:p>
          <a:p>
            <a:pPr algn="just"/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06CA19E-9283-DD7B-8A08-9A30D549A6A2}"/>
              </a:ext>
            </a:extLst>
          </p:cNvPr>
          <p:cNvSpPr txBox="1"/>
          <p:nvPr/>
        </p:nvSpPr>
        <p:spPr>
          <a:xfrm>
            <a:off x="5995660" y="3988316"/>
            <a:ext cx="2951257" cy="584775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RPC performance in RUN 3 and RUN 2  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403DD68F-3331-E59F-B764-ED93C2D9636B}"/>
              </a:ext>
            </a:extLst>
          </p:cNvPr>
          <p:cNvSpPr/>
          <p:nvPr/>
        </p:nvSpPr>
        <p:spPr>
          <a:xfrm>
            <a:off x="7607875" y="1694357"/>
            <a:ext cx="1403648" cy="1135587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494CEBE-32CF-F150-94FB-C2B14A231050}"/>
              </a:ext>
            </a:extLst>
          </p:cNvPr>
          <p:cNvSpPr txBox="1"/>
          <p:nvPr/>
        </p:nvSpPr>
        <p:spPr>
          <a:xfrm>
            <a:off x="4836477" y="3441904"/>
            <a:ext cx="6331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Barrel </a:t>
            </a:r>
            <a:endParaRPr lang="en-GB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1254FBA-10E4-4C1A-A71C-684E95F1C553}"/>
              </a:ext>
            </a:extLst>
          </p:cNvPr>
          <p:cNvSpPr txBox="1"/>
          <p:nvPr/>
        </p:nvSpPr>
        <p:spPr>
          <a:xfrm>
            <a:off x="755576" y="3573792"/>
            <a:ext cx="6331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Barrel </a:t>
            </a:r>
            <a:endParaRPr lang="en-GB" dirty="0"/>
          </a:p>
        </p:txBody>
      </p:sp>
      <p:pic>
        <p:nvPicPr>
          <p:cNvPr id="11" name="Immagine 10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9DA18BAF-46E3-2523-1F8F-F8909546F2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77" y="4437112"/>
            <a:ext cx="2684395" cy="1951849"/>
          </a:xfrm>
          <a:prstGeom prst="rect">
            <a:avLst/>
          </a:prstGeom>
        </p:spPr>
      </p:pic>
      <p:pic>
        <p:nvPicPr>
          <p:cNvPr id="12" name="Immagine 11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9804254E-4A13-F520-0415-42FEC221E7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260" y="4449807"/>
            <a:ext cx="2574714" cy="193915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FD1E9D9-9E17-4542-9C56-6DF35DB8291D}"/>
              </a:ext>
            </a:extLst>
          </p:cNvPr>
          <p:cNvSpPr txBox="1"/>
          <p:nvPr/>
        </p:nvSpPr>
        <p:spPr>
          <a:xfrm>
            <a:off x="4442262" y="5610774"/>
            <a:ext cx="6331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Endcap</a:t>
            </a:r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FC51583-A1B1-B9CF-CFB7-F051E7CB0C6D}"/>
              </a:ext>
            </a:extLst>
          </p:cNvPr>
          <p:cNvSpPr txBox="1"/>
          <p:nvPr/>
        </p:nvSpPr>
        <p:spPr>
          <a:xfrm>
            <a:off x="907976" y="5622613"/>
            <a:ext cx="6331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Endcap</a:t>
            </a:r>
            <a:endParaRPr lang="en-GB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5CDC7AB-7590-AE8B-348E-CBB6B402445D}"/>
              </a:ext>
            </a:extLst>
          </p:cNvPr>
          <p:cNvSpPr txBox="1"/>
          <p:nvPr/>
        </p:nvSpPr>
        <p:spPr>
          <a:xfrm>
            <a:off x="211261" y="6413025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latin typeface="Garamond" panose="02020404030301010803" pitchFamily="18" charset="0"/>
                <a:cs typeface="Calibri" panose="020F0502020204030204" pitchFamily="34" charset="0"/>
              </a:rPr>
              <a:t>RPC E</a:t>
            </a:r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fficiency distributions 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960FA0BA-55F7-0B75-C61E-C895BD494064}"/>
              </a:ext>
            </a:extLst>
          </p:cNvPr>
          <p:cNvSpPr txBox="1"/>
          <p:nvPr/>
        </p:nvSpPr>
        <p:spPr>
          <a:xfrm>
            <a:off x="3256039" y="6446704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latin typeface="Garamond" panose="02020404030301010803" pitchFamily="18" charset="0"/>
                <a:cs typeface="Calibri" panose="020F0502020204030204" pitchFamily="34" charset="0"/>
              </a:rPr>
              <a:t>RPC Cluster size</a:t>
            </a:r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 distributions </a:t>
            </a:r>
          </a:p>
        </p:txBody>
      </p:sp>
    </p:spTree>
    <p:extLst>
      <p:ext uri="{BB962C8B-B14F-4D97-AF65-F5344CB8AC3E}">
        <p14:creationId xmlns:p14="http://schemas.microsoft.com/office/powerpoint/2010/main" val="3465452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258188-3036-35A2-61EB-CB226E9CE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520" y="227112"/>
            <a:ext cx="7200800" cy="1008112"/>
          </a:xfrm>
        </p:spPr>
        <p:txBody>
          <a:bodyPr/>
          <a:lstStyle/>
          <a:p>
            <a:r>
              <a:rPr lang="en-GB" sz="3800" dirty="0"/>
              <a:t>Local trigger and </a:t>
            </a:r>
            <a:r>
              <a:rPr lang="en-GB" sz="3800" dirty="0" err="1"/>
              <a:t>TwinMux</a:t>
            </a:r>
            <a:r>
              <a:rPr lang="en-GB" sz="3800" dirty="0"/>
              <a:t> performance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F817B82-6AD2-B84A-5021-44BA9FF6C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875B4F5-7339-737C-8FE1-EBBE7AE2DF6D}"/>
              </a:ext>
            </a:extLst>
          </p:cNvPr>
          <p:cNvSpPr txBox="1"/>
          <p:nvPr/>
        </p:nvSpPr>
        <p:spPr>
          <a:xfrm>
            <a:off x="179512" y="1366303"/>
            <a:ext cx="619268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In the Barrel region, DT and RPC information is processed in two stages to provide optimal online reconstruction inputs to Level-1 Muon Trigger Track Finders.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In the first layer, </a:t>
            </a:r>
            <a:r>
              <a:rPr lang="en-US" sz="1400" dirty="0" err="1">
                <a:latin typeface="Garamond" panose="02020404030301010803" pitchFamily="18" charset="0"/>
                <a:cs typeface="Calibri" panose="020F0502020204030204" pitchFamily="34" charset="0"/>
              </a:rPr>
              <a:t>TwinMux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 boards match </a:t>
            </a:r>
            <a:r>
              <a:rPr lang="en-GB" sz="1400" u="sng" dirty="0">
                <a:latin typeface="Garamond" panose="02020404030301010803" pitchFamily="18" charset="0"/>
                <a:cs typeface="Calibri" panose="020F0502020204030204" pitchFamily="34" charset="0"/>
              </a:rPr>
              <a:t>RPC hit clusters</a:t>
            </a:r>
            <a:r>
              <a:rPr lang="en-US" sz="1400" u="sng" dirty="0"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with </a:t>
            </a:r>
            <a:r>
              <a:rPr lang="en-GB" sz="1400" u="sng" dirty="0">
                <a:latin typeface="Garamond" panose="02020404030301010803" pitchFamily="18" charset="0"/>
                <a:cs typeface="Calibri" panose="020F0502020204030204" pitchFamily="34" charset="0"/>
              </a:rPr>
              <a:t>DT Local Trigger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 segments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 to: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recover DT inefficiencies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using </a:t>
            </a:r>
            <a:r>
              <a:rPr lang="en-US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RPC-only primitives 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(limited to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MB1 and MB2 stations</a:t>
            </a:r>
            <a:r>
              <a:rPr lang="en-US" sz="1400" b="1" dirty="0">
                <a:latin typeface="Garamond" panose="02020404030301010803" pitchFamily="18" charset="0"/>
                <a:cs typeface="Calibri" panose="020F0502020204030204" pitchFamily="34" charset="0"/>
              </a:rPr>
              <a:t>)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improve BX identification efficiency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by </a:t>
            </a:r>
            <a:r>
              <a:rPr lang="en-GB" sz="1400" dirty="0">
                <a:latin typeface="Garamond" panose="02020404030301010803" pitchFamily="18" charset="0"/>
              </a:rPr>
              <a:t>taking advantage of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 the RPC's excellent time resolution</a:t>
            </a:r>
          </a:p>
        </p:txBody>
      </p:sp>
      <p:pic>
        <p:nvPicPr>
          <p:cNvPr id="7" name="Immagine 6" descr="Immagine che contiene testo, schermata, Rettangolo, Carattere&#10;&#10;Descrizione generata automaticamente">
            <a:extLst>
              <a:ext uri="{FF2B5EF4-FFF2-40B4-BE49-F238E27FC236}">
                <a16:creationId xmlns:a16="http://schemas.microsoft.com/office/drawing/2014/main" id="{0D2982C9-91EA-B348-9B13-C9A94C7326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403552"/>
            <a:ext cx="2537376" cy="1939235"/>
          </a:xfrm>
          <a:prstGeom prst="rect">
            <a:avLst/>
          </a:prstGeom>
        </p:spPr>
      </p:pic>
      <p:pic>
        <p:nvPicPr>
          <p:cNvPr id="13" name="Immagine 1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F4AD93D1-8F90-40DC-1B28-C2F4539043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13068"/>
            <a:ext cx="5364088" cy="292407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B95FD56-CC2B-64CB-BBDE-484F299359A7}"/>
              </a:ext>
            </a:extLst>
          </p:cNvPr>
          <p:cNvSpPr txBox="1"/>
          <p:nvPr/>
        </p:nvSpPr>
        <p:spPr>
          <a:xfrm>
            <a:off x="5445713" y="3930954"/>
            <a:ext cx="36078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DT local trigger and </a:t>
            </a:r>
            <a:r>
              <a:rPr lang="en-US" sz="1600" b="1" dirty="0" err="1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TwinMux</a:t>
            </a:r>
            <a:r>
              <a:rPr lang="en-US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 efficiency are both stable </a:t>
            </a: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as a function of LHC instantaneous luminosity</a:t>
            </a:r>
            <a:endParaRPr lang="en-US" sz="1600" b="1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en-US" sz="1600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6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TwinMux</a:t>
            </a:r>
            <a:r>
              <a:rPr lang="en-US" sz="1600" b="1" dirty="0">
                <a:solidFill>
                  <a:srgbClr val="0070C0"/>
                </a:solidFill>
                <a:latin typeface="Garamond" panose="02020404030301010803" pitchFamily="18" charset="0"/>
              </a:rPr>
              <a:t> efficiency is higher than the DT local trigger efficiency of:</a:t>
            </a:r>
            <a:r>
              <a:rPr lang="en-US" sz="1600" b="1" dirty="0"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~3% in the MB1 and MB2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~1.5% in the MB3 and MB4</a:t>
            </a:r>
          </a:p>
        </p:txBody>
      </p:sp>
      <p:sp>
        <p:nvSpPr>
          <p:cNvPr id="16" name="Freccia curva 15">
            <a:extLst>
              <a:ext uri="{FF2B5EF4-FFF2-40B4-BE49-F238E27FC236}">
                <a16:creationId xmlns:a16="http://schemas.microsoft.com/office/drawing/2014/main" id="{C0B52C9B-9DD8-F26B-F6B2-888DA6433022}"/>
              </a:ext>
            </a:extLst>
          </p:cNvPr>
          <p:cNvSpPr/>
          <p:nvPr/>
        </p:nvSpPr>
        <p:spPr>
          <a:xfrm rot="20122201" flipV="1">
            <a:off x="2620316" y="6277926"/>
            <a:ext cx="936104" cy="432048"/>
          </a:xfrm>
          <a:prstGeom prst="bentArrow">
            <a:avLst>
              <a:gd name="adj1" fmla="val 25000"/>
              <a:gd name="adj2" fmla="val 26138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6B657500-8A1B-C1F5-CCB0-6C8A9FCAC839}"/>
              </a:ext>
            </a:extLst>
          </p:cNvPr>
          <p:cNvSpPr/>
          <p:nvPr/>
        </p:nvSpPr>
        <p:spPr>
          <a:xfrm>
            <a:off x="6372200" y="1033341"/>
            <a:ext cx="1844279" cy="1603571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09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GE1/1 calibration in 2024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Immagine 7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A38CAFCB-EEF4-9363-55D4-8164BA1661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6" y="3813228"/>
            <a:ext cx="2613537" cy="2449622"/>
          </a:xfrm>
          <a:prstGeom prst="rect">
            <a:avLst/>
          </a:prstGeom>
        </p:spPr>
      </p:pic>
      <p:pic>
        <p:nvPicPr>
          <p:cNvPr id="10" name="Immagine 9" descr="Immagine che contiene schermata, linea, Parallelo, design&#10;&#10;Descrizione generata automaticamente">
            <a:extLst>
              <a:ext uri="{FF2B5EF4-FFF2-40B4-BE49-F238E27FC236}">
                <a16:creationId xmlns:a16="http://schemas.microsoft.com/office/drawing/2014/main" id="{3B4A2334-71D8-474F-920E-A935C8790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396" y="2954326"/>
            <a:ext cx="2520280" cy="1717803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DE66BC-2F2B-F5F0-F848-552837652467}"/>
              </a:ext>
            </a:extLst>
          </p:cNvPr>
          <p:cNvSpPr txBox="1"/>
          <p:nvPr/>
        </p:nvSpPr>
        <p:spPr>
          <a:xfrm>
            <a:off x="179512" y="1484784"/>
            <a:ext cx="608679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Calibration runs 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were taken in 2024 at different HV settings and Frontend chip (VFAT) configurations:</a:t>
            </a:r>
          </a:p>
          <a:p>
            <a:pPr algn="just"/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	○ Pre-amplifier [low, medium, high] gain</a:t>
            </a:r>
          </a:p>
          <a:p>
            <a:pPr algn="just"/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	○ Comparator mode [ARM, CFD].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B09F9B7-7017-7274-C0B2-ECC279CCDBA7}"/>
              </a:ext>
            </a:extLst>
          </p:cNvPr>
          <p:cNvSpPr txBox="1"/>
          <p:nvPr/>
        </p:nvSpPr>
        <p:spPr>
          <a:xfrm>
            <a:off x="179512" y="2551726"/>
            <a:ext cx="59722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GEM analysis done using events with standalone (STA) muons (</a:t>
            </a:r>
            <a:r>
              <a:rPr lang="en-GB" sz="1600" dirty="0" err="1">
                <a:latin typeface="Garamond" panose="02020404030301010803" pitchFamily="18" charset="0"/>
                <a:cs typeface="Calibri" panose="020F0502020204030204" pitchFamily="34" charset="0"/>
              </a:rPr>
              <a:t>p</a:t>
            </a:r>
            <a:r>
              <a:rPr lang="en-GB" sz="1600" baseline="-25000" dirty="0" err="1">
                <a:latin typeface="Garamond" panose="02020404030301010803" pitchFamily="18" charset="0"/>
                <a:cs typeface="Calibri" panose="020F0502020204030204" pitchFamily="34" charset="0"/>
              </a:rPr>
              <a:t>T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 &gt; 10 GeV, with at least 15 hits in the muon system, and χ</a:t>
            </a:r>
            <a:r>
              <a:rPr lang="en-GB" sz="1600" baseline="-25000" dirty="0">
                <a:latin typeface="Garamond" panose="02020404030301010803" pitchFamily="18" charset="0"/>
                <a:cs typeface="Calibri" panose="020F0502020204030204" pitchFamily="34" charset="0"/>
              </a:rPr>
              <a:t>2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 &lt; 5) and with hits in the CSC companion station (i.e. accept a track through GE1/1 only if it contains ME1/1 hits)</a:t>
            </a:r>
          </a:p>
        </p:txBody>
      </p:sp>
      <p:pic>
        <p:nvPicPr>
          <p:cNvPr id="18" name="Immagine 17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CB47BDC3-6F28-F602-0461-AD51794C43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368" y="3706759"/>
            <a:ext cx="2917939" cy="256468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5420810-8B61-7E04-C492-9FF0EC21B499}"/>
              </a:ext>
            </a:extLst>
          </p:cNvPr>
          <p:cNvSpPr txBox="1"/>
          <p:nvPr/>
        </p:nvSpPr>
        <p:spPr>
          <a:xfrm>
            <a:off x="391003" y="6365229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GE1/1 efficiency </a:t>
            </a:r>
            <a:r>
              <a:rPr lang="en-GB" b="1" i="1" dirty="0">
                <a:latin typeface="Garamond" panose="02020404030301010803" pitchFamily="18" charset="0"/>
                <a:cs typeface="Calibri" panose="020F0502020204030204" pitchFamily="34" charset="0"/>
              </a:rPr>
              <a:t>vs. current </a:t>
            </a:r>
            <a:endParaRPr lang="en-GB" sz="1800" b="1" i="1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577D6AF-96E5-080D-D1F2-393D95DD00A5}"/>
              </a:ext>
            </a:extLst>
          </p:cNvPr>
          <p:cNvSpPr txBox="1"/>
          <p:nvPr/>
        </p:nvSpPr>
        <p:spPr>
          <a:xfrm>
            <a:off x="4181141" y="6340839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GE1/1 efficiency </a:t>
            </a:r>
            <a:r>
              <a:rPr lang="en-GB" b="1" i="1" dirty="0">
                <a:latin typeface="Garamond" panose="02020404030301010803" pitchFamily="18" charset="0"/>
                <a:cs typeface="Calibri" panose="020F0502020204030204" pitchFamily="34" charset="0"/>
              </a:rPr>
              <a:t>map </a:t>
            </a:r>
            <a:endParaRPr lang="en-GB" sz="1800" b="1" i="1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1345549-3D3B-8810-EDCE-FFE2049FD4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022" y="1287558"/>
            <a:ext cx="2241590" cy="1471930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544B2E27-6CF0-2C5F-BC62-290551DDA16D}"/>
              </a:ext>
            </a:extLst>
          </p:cNvPr>
          <p:cNvSpPr/>
          <p:nvPr/>
        </p:nvSpPr>
        <p:spPr>
          <a:xfrm>
            <a:off x="7489050" y="2144349"/>
            <a:ext cx="628854" cy="479898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611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GEM performance in RUN3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Immagine 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789F62BE-F106-7B2E-C58D-B943DE8D3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264" y="1212152"/>
            <a:ext cx="2746213" cy="283905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667A0A-D0E0-0379-1526-1849BA5CE2F2}"/>
              </a:ext>
            </a:extLst>
          </p:cNvPr>
          <p:cNvSpPr txBox="1"/>
          <p:nvPr/>
        </p:nvSpPr>
        <p:spPr>
          <a:xfrm>
            <a:off x="179511" y="1389590"/>
            <a:ext cx="43913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latin typeface="Garamond" panose="02020404030301010803" pitchFamily="18" charset="0"/>
              </a:rPr>
              <a:t>Based on the 2024 calibration results</a:t>
            </a: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, a new HV setting was applied in June, increasing significantly the GE1.1 efficiency to 94% </a:t>
            </a:r>
            <a:r>
              <a:rPr lang="en-GB" dirty="0">
                <a:latin typeface="Garamond" panose="02020404030301010803" pitchFamily="18" charset="0"/>
              </a:rPr>
              <a:t>(with an HV-optimized and High gain Constant Fraction Discriminator)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5" name="Picture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D5171FF-A262-0C85-D61C-3FAD71293B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763" y="4128491"/>
            <a:ext cx="2746213" cy="2663413"/>
          </a:xfrm>
          <a:prstGeom prst="rect">
            <a:avLst/>
          </a:prstGeom>
        </p:spPr>
      </p:pic>
      <p:pic>
        <p:nvPicPr>
          <p:cNvPr id="6" name="Picture 5" descr="A diagram of a magnetic field&#10;&#10;Description automatically generated">
            <a:extLst>
              <a:ext uri="{FF2B5EF4-FFF2-40B4-BE49-F238E27FC236}">
                <a16:creationId xmlns:a16="http://schemas.microsoft.com/office/drawing/2014/main" id="{BC9F9A79-4454-6BD7-2CBB-C634B6E443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4767029"/>
            <a:ext cx="1925221" cy="187174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D1BC554-4B26-D80C-1D20-018EBB3F48E7}"/>
              </a:ext>
            </a:extLst>
          </p:cNvPr>
          <p:cNvCxnSpPr>
            <a:cxnSpLocks/>
          </p:cNvCxnSpPr>
          <p:nvPr/>
        </p:nvCxnSpPr>
        <p:spPr bwMode="auto">
          <a:xfrm>
            <a:off x="3899790" y="6021288"/>
            <a:ext cx="290445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pic>
        <p:nvPicPr>
          <p:cNvPr id="10" name="Picture 10" descr="A circular object with numbers and symbols&#10;&#10;Description automatically generated">
            <a:extLst>
              <a:ext uri="{FF2B5EF4-FFF2-40B4-BE49-F238E27FC236}">
                <a16:creationId xmlns:a16="http://schemas.microsoft.com/office/drawing/2014/main" id="{C984A87D-862C-E056-7E79-F4066E91CD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54" y="4658366"/>
            <a:ext cx="1283481" cy="194196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19E20B2-3FF3-226A-8674-31C2034B8739}"/>
              </a:ext>
            </a:extLst>
          </p:cNvPr>
          <p:cNvSpPr txBox="1"/>
          <p:nvPr/>
        </p:nvSpPr>
        <p:spPr>
          <a:xfrm>
            <a:off x="179511" y="3547780"/>
            <a:ext cx="4629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800" dirty="0">
                <a:latin typeface="Garamond" panose="02020404030301010803" pitchFamily="18" charset="0"/>
              </a:rPr>
              <a:t>Fully validated the </a:t>
            </a:r>
            <a:r>
              <a:rPr lang="en-GB" sz="1800" b="1" dirty="0">
                <a:solidFill>
                  <a:srgbClr val="0070C0"/>
                </a:solidFill>
                <a:latin typeface="Garamond" panose="02020404030301010803" pitchFamily="18" charset="0"/>
              </a:rPr>
              <a:t>alignment</a:t>
            </a:r>
            <a:r>
              <a:rPr lang="en-GB" sz="1800" dirty="0">
                <a:latin typeface="Garamond" panose="02020404030301010803" pitchFamily="18" charset="0"/>
              </a:rPr>
              <a:t> for trigger capability: </a:t>
            </a:r>
            <a:r>
              <a:rPr lang="en-US" dirty="0">
                <a:latin typeface="Garamond" panose="02020404030301010803" pitchFamily="18" charset="0"/>
                <a:cs typeface="Arial" panose="020B0604020202020204" pitchFamily="34" charset="0"/>
              </a:rPr>
              <a:t>t</a:t>
            </a:r>
            <a:r>
              <a:rPr lang="en-US" sz="1800" b="0" dirty="0">
                <a:latin typeface="Garamond" panose="02020404030301010803" pitchFamily="18" charset="0"/>
                <a:cs typeface="Arial" panose="020B0604020202020204" pitchFamily="34" charset="0"/>
              </a:rPr>
              <a:t>he Banding Angle distributions after the alignments are close to the ideal case</a:t>
            </a:r>
            <a:endParaRPr lang="en-US" sz="1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1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1EB883A-F6BB-3C8B-F4C1-9909F0304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BC3754-D591-89FE-2503-0C5561269EF8}"/>
              </a:ext>
            </a:extLst>
          </p:cNvPr>
          <p:cNvSpPr txBox="1"/>
          <p:nvPr/>
        </p:nvSpPr>
        <p:spPr>
          <a:xfrm>
            <a:off x="1835696" y="2708920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00FF"/>
                </a:solidFill>
                <a:latin typeface="Garamond" panose="02020404030301010803" pitchFamily="18" charset="0"/>
              </a:rPr>
              <a:t>Muon Upgrade project for the HL-LHC period</a:t>
            </a:r>
            <a:endParaRPr lang="en-GB" dirty="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718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A2B4E6-E3EC-D84E-8423-57E069BCB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604" y="89511"/>
            <a:ext cx="7166367" cy="714167"/>
          </a:xfrm>
        </p:spPr>
        <p:txBody>
          <a:bodyPr>
            <a:noAutofit/>
          </a:bodyPr>
          <a:lstStyle/>
          <a:p>
            <a:pPr algn="just"/>
            <a:r>
              <a:rPr lang="en-US" sz="3600" b="1" dirty="0">
                <a:latin typeface="Garamond" panose="02020404030301010803" pitchFamily="18" charset="0"/>
              </a:rPr>
              <a:t>Muon Upgrade Project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3BDA92-8211-494C-B82F-5B9ECF0D679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3346926" y="13039023"/>
            <a:ext cx="623723" cy="701041"/>
          </a:xfrm>
          <a:prstGeom prst="rect">
            <a:avLst/>
          </a:prstGeom>
          <a:ln w="12700">
            <a:miter lim="400000"/>
          </a:ln>
        </p:spPr>
        <p:txBody>
          <a:bodyPr wrap="none" lIns="121919" tIns="121919" rIns="121919" bIns="1219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venir Book"/>
                <a:ea typeface="Avenir Book"/>
                <a:cs typeface="Avenir Book"/>
                <a:sym typeface="Avenir Book"/>
              </a:defRPr>
            </a:lvl1pPr>
            <a:lvl2pPr marL="0" marR="0" indent="457200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396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596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793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5993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192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391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587" algn="l" defTabSz="1219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6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9" name="Google Shape;55;geb604cad50_0_20">
            <a:extLst>
              <a:ext uri="{FF2B5EF4-FFF2-40B4-BE49-F238E27FC236}">
                <a16:creationId xmlns:a16="http://schemas.microsoft.com/office/drawing/2014/main" id="{DA38F7B0-8BBA-E040-9AEF-D4131C77CB37}"/>
              </a:ext>
            </a:extLst>
          </p:cNvPr>
          <p:cNvSpPr/>
          <p:nvPr/>
        </p:nvSpPr>
        <p:spPr>
          <a:xfrm>
            <a:off x="3542536" y="1128467"/>
            <a:ext cx="3222418" cy="213403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675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Picture 5" descr="G:\Websites\p\project-cms-rpc-endcap\RPC\UpscopeHighEta\RPCDevelopements\RE31and41\RE31\Photos040214\04022014564.jpg">
            <a:extLst>
              <a:ext uri="{FF2B5EF4-FFF2-40B4-BE49-F238E27FC236}">
                <a16:creationId xmlns:a16="http://schemas.microsoft.com/office/drawing/2014/main" id="{9AA07CDA-1628-3047-8C5E-B7717DB232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95"/>
          <a:stretch/>
        </p:blipFill>
        <p:spPr bwMode="auto">
          <a:xfrm rot="16200000">
            <a:off x="7637430" y="2982568"/>
            <a:ext cx="1515642" cy="144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3">
            <a:extLst>
              <a:ext uri="{FF2B5EF4-FFF2-40B4-BE49-F238E27FC236}">
                <a16:creationId xmlns:a16="http://schemas.microsoft.com/office/drawing/2014/main" id="{985AC962-D6DB-A245-B12D-E47734DE0F5B}"/>
              </a:ext>
            </a:extLst>
          </p:cNvPr>
          <p:cNvSpPr txBox="1"/>
          <p:nvPr/>
        </p:nvSpPr>
        <p:spPr>
          <a:xfrm>
            <a:off x="7730788" y="4295792"/>
            <a:ext cx="744284" cy="323165"/>
          </a:xfrm>
          <a:prstGeom prst="rect">
            <a:avLst/>
          </a:prstGeom>
          <a:solidFill>
            <a:srgbClr val="FFFFFF"/>
          </a:solidFill>
          <a:ln w="15875">
            <a:solidFill>
              <a:srgbClr val="FF2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RE3/1</a:t>
            </a:r>
          </a:p>
        </p:txBody>
      </p:sp>
      <p:pic>
        <p:nvPicPr>
          <p:cNvPr id="19" name="Immagine 5" descr="20012014507.jpg">
            <a:extLst>
              <a:ext uri="{FF2B5EF4-FFF2-40B4-BE49-F238E27FC236}">
                <a16:creationId xmlns:a16="http://schemas.microsoft.com/office/drawing/2014/main" id="{B7B6C00E-FE1B-E748-A8D6-CE82BC81D09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9"/>
          <a:stretch/>
        </p:blipFill>
        <p:spPr>
          <a:xfrm>
            <a:off x="6985644" y="1391652"/>
            <a:ext cx="2199411" cy="1476545"/>
          </a:xfrm>
          <a:prstGeom prst="rect">
            <a:avLst/>
          </a:prstGeom>
        </p:spPr>
      </p:pic>
      <p:sp>
        <p:nvSpPr>
          <p:cNvPr id="20" name="Trapezoid 31">
            <a:extLst>
              <a:ext uri="{FF2B5EF4-FFF2-40B4-BE49-F238E27FC236}">
                <a16:creationId xmlns:a16="http://schemas.microsoft.com/office/drawing/2014/main" id="{7F296039-B625-F343-8D9C-F46E492FA93A}"/>
              </a:ext>
            </a:extLst>
          </p:cNvPr>
          <p:cNvSpPr/>
          <p:nvPr/>
        </p:nvSpPr>
        <p:spPr>
          <a:xfrm>
            <a:off x="7652797" y="2056812"/>
            <a:ext cx="938012" cy="277340"/>
          </a:xfrm>
          <a:prstGeom prst="trapezoid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RE4/1</a:t>
            </a:r>
          </a:p>
        </p:txBody>
      </p:sp>
      <p:cxnSp>
        <p:nvCxnSpPr>
          <p:cNvPr id="17" name="Straight Arrow Connector 20">
            <a:extLst>
              <a:ext uri="{FF2B5EF4-FFF2-40B4-BE49-F238E27FC236}">
                <a16:creationId xmlns:a16="http://schemas.microsoft.com/office/drawing/2014/main" id="{F10F72D8-A2C9-5245-9DF2-040C1C1A1ACD}"/>
              </a:ext>
            </a:extLst>
          </p:cNvPr>
          <p:cNvCxnSpPr>
            <a:cxnSpLocks/>
          </p:cNvCxnSpPr>
          <p:nvPr/>
        </p:nvCxnSpPr>
        <p:spPr>
          <a:xfrm flipH="1">
            <a:off x="6255764" y="2261388"/>
            <a:ext cx="1168007" cy="404540"/>
          </a:xfrm>
          <a:prstGeom prst="straightConnector1">
            <a:avLst/>
          </a:prstGeom>
          <a:ln w="50800">
            <a:solidFill>
              <a:srgbClr val="FF26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0">
            <a:extLst>
              <a:ext uri="{FF2B5EF4-FFF2-40B4-BE49-F238E27FC236}">
                <a16:creationId xmlns:a16="http://schemas.microsoft.com/office/drawing/2014/main" id="{BE2F10B1-7071-914D-B271-EBA8EEEEF334}"/>
              </a:ext>
            </a:extLst>
          </p:cNvPr>
          <p:cNvCxnSpPr>
            <a:cxnSpLocks/>
          </p:cNvCxnSpPr>
          <p:nvPr/>
        </p:nvCxnSpPr>
        <p:spPr>
          <a:xfrm flipH="1" flipV="1">
            <a:off x="6029992" y="2653901"/>
            <a:ext cx="2560817" cy="1161834"/>
          </a:xfrm>
          <a:prstGeom prst="straightConnector1">
            <a:avLst/>
          </a:prstGeom>
          <a:ln w="50800">
            <a:solidFill>
              <a:srgbClr val="FF26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Google Shape;160;gebf923e0a6_0_1">
            <a:extLst>
              <a:ext uri="{FF2B5EF4-FFF2-40B4-BE49-F238E27FC236}">
                <a16:creationId xmlns:a16="http://schemas.microsoft.com/office/drawing/2014/main" id="{787BCE02-A705-9B48-9E44-ED7DD0F72E1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1748" t="13900" r="18876" b="2361"/>
          <a:stretch/>
        </p:blipFill>
        <p:spPr>
          <a:xfrm>
            <a:off x="6105052" y="3291446"/>
            <a:ext cx="1493308" cy="151564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13">
            <a:extLst>
              <a:ext uri="{FF2B5EF4-FFF2-40B4-BE49-F238E27FC236}">
                <a16:creationId xmlns:a16="http://schemas.microsoft.com/office/drawing/2014/main" id="{2D0CEDA4-3987-0244-A731-583676896FBF}"/>
              </a:ext>
            </a:extLst>
          </p:cNvPr>
          <p:cNvSpPr txBox="1"/>
          <p:nvPr/>
        </p:nvSpPr>
        <p:spPr>
          <a:xfrm>
            <a:off x="5600482" y="3932271"/>
            <a:ext cx="744284" cy="323165"/>
          </a:xfrm>
          <a:prstGeom prst="rect">
            <a:avLst/>
          </a:prstGeom>
          <a:solidFill>
            <a:srgbClr val="FFFFFF"/>
          </a:solidFill>
          <a:ln w="15875">
            <a:solidFill>
              <a:srgbClr val="FF2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GE2/1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844852EF-A474-3345-A19D-E9962A053D36}"/>
              </a:ext>
            </a:extLst>
          </p:cNvPr>
          <p:cNvSpPr/>
          <p:nvPr/>
        </p:nvSpPr>
        <p:spPr>
          <a:xfrm>
            <a:off x="102552" y="1299056"/>
            <a:ext cx="33802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>
              <a:buFont typeface="+mj-lt"/>
              <a:buAutoNum type="arabicPeriod"/>
            </a:pPr>
            <a:r>
              <a:rPr lang="en-GB" sz="1600" b="1" dirty="0">
                <a:solidFill>
                  <a:srgbClr val="0000FF"/>
                </a:solidFill>
                <a:latin typeface="Garamond" panose="02020404030301010803" pitchFamily="18" charset="0"/>
              </a:rPr>
              <a:t>New detectors will be installed in the high-eta region to: </a:t>
            </a:r>
            <a:endParaRPr lang="en-GB" sz="1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285750" lvl="1" indent="-285750" algn="just">
              <a:buFont typeface="Wingdings" pitchFamily="2" charset="2"/>
              <a:buChar char="Ø"/>
            </a:pPr>
            <a:r>
              <a:rPr lang="en-GB" sz="1600" dirty="0">
                <a:solidFill>
                  <a:srgbClr val="000000"/>
                </a:solidFill>
                <a:latin typeface="Garamond" panose="02020404030301010803" pitchFamily="18" charset="0"/>
              </a:rPr>
              <a:t>Restore redundancy </a:t>
            </a:r>
          </a:p>
          <a:p>
            <a:pPr marL="285750" lvl="1" indent="-285750" algn="just">
              <a:buFont typeface="Wingdings" pitchFamily="2" charset="2"/>
              <a:buChar char="Ø"/>
            </a:pPr>
            <a:r>
              <a:rPr lang="en-GB" sz="1600" dirty="0">
                <a:solidFill>
                  <a:srgbClr val="000000"/>
                </a:solidFill>
                <a:latin typeface="Garamond" panose="02020404030301010803" pitchFamily="18" charset="0"/>
              </a:rPr>
              <a:t>Extend the muon coverage up </a:t>
            </a:r>
            <a:r>
              <a:rPr lang="en-GB" sz="1600" dirty="0">
                <a:solidFill>
                  <a:srgbClr val="000000"/>
                </a:solidFill>
                <a:latin typeface="Symbol" pitchFamily="2" charset="2"/>
              </a:rPr>
              <a:t>h</a:t>
            </a:r>
            <a:r>
              <a:rPr lang="en-GB" sz="1600" dirty="0">
                <a:solidFill>
                  <a:srgbClr val="000000"/>
                </a:solidFill>
                <a:latin typeface="Garamond" panose="02020404030301010803" pitchFamily="18" charset="0"/>
              </a:rPr>
              <a:t> = 2.8</a:t>
            </a:r>
          </a:p>
          <a:p>
            <a:pPr marL="285750" lvl="1" indent="-285750" algn="just"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Improve Trigger efficiency without increasing the trigger rate</a:t>
            </a:r>
          </a:p>
          <a:p>
            <a:pPr marL="285750" lvl="1" indent="-285750" algn="just"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</a:rPr>
              <a:t>Improve </a:t>
            </a:r>
            <a:r>
              <a:rPr lang="en-US" sz="1600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Muon reconstruction </a:t>
            </a:r>
            <a:endParaRPr lang="en-GB" sz="1600" dirty="0"/>
          </a:p>
          <a:p>
            <a:pPr marL="457200" lvl="2" algn="just"/>
            <a:endParaRPr lang="en-US" sz="1600" dirty="0">
              <a:solidFill>
                <a:srgbClr val="000000"/>
              </a:solidFill>
              <a:effectLst/>
              <a:latin typeface="Garamond" panose="02020404030301010803" pitchFamily="18" charset="0"/>
            </a:endParaRPr>
          </a:p>
          <a:p>
            <a:pPr marL="192881" lvl="1" indent="-192881" algn="just">
              <a:buFont typeface="+mj-lt"/>
              <a:buAutoNum type="arabicPeriod"/>
            </a:pPr>
            <a:endParaRPr lang="en-GB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8" name="TextBox 13">
            <a:extLst>
              <a:ext uri="{FF2B5EF4-FFF2-40B4-BE49-F238E27FC236}">
                <a16:creationId xmlns:a16="http://schemas.microsoft.com/office/drawing/2014/main" id="{A3EFEB45-5A56-F648-B16E-851BDC1F7E11}"/>
              </a:ext>
            </a:extLst>
          </p:cNvPr>
          <p:cNvSpPr txBox="1"/>
          <p:nvPr/>
        </p:nvSpPr>
        <p:spPr>
          <a:xfrm>
            <a:off x="5182463" y="3392698"/>
            <a:ext cx="744284" cy="323165"/>
          </a:xfrm>
          <a:prstGeom prst="rect">
            <a:avLst/>
          </a:prstGeom>
          <a:solidFill>
            <a:srgbClr val="FFFFFF"/>
          </a:solidFill>
          <a:ln w="15875">
            <a:solidFill>
              <a:srgbClr val="FF2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ME0</a:t>
            </a:r>
          </a:p>
        </p:txBody>
      </p:sp>
      <p:cxnSp>
        <p:nvCxnSpPr>
          <p:cNvPr id="39" name="Straight Arrow Connector 20">
            <a:extLst>
              <a:ext uri="{FF2B5EF4-FFF2-40B4-BE49-F238E27FC236}">
                <a16:creationId xmlns:a16="http://schemas.microsoft.com/office/drawing/2014/main" id="{DCC8E736-7012-4A4F-AF3A-E158C8542D7E}"/>
              </a:ext>
            </a:extLst>
          </p:cNvPr>
          <p:cNvCxnSpPr>
            <a:cxnSpLocks/>
          </p:cNvCxnSpPr>
          <p:nvPr/>
        </p:nvCxnSpPr>
        <p:spPr>
          <a:xfrm flipH="1" flipV="1">
            <a:off x="5039927" y="3047600"/>
            <a:ext cx="469092" cy="298149"/>
          </a:xfrm>
          <a:prstGeom prst="straightConnector1">
            <a:avLst/>
          </a:prstGeom>
          <a:ln w="50800">
            <a:solidFill>
              <a:srgbClr val="FF26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7F90BC9-1819-674B-49F2-53D004C6E0FD}"/>
              </a:ext>
            </a:extLst>
          </p:cNvPr>
          <p:cNvSpPr txBox="1"/>
          <p:nvPr/>
        </p:nvSpPr>
        <p:spPr>
          <a:xfrm>
            <a:off x="316854" y="5170438"/>
            <a:ext cx="578819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2881" indent="-192881" algn="just">
              <a:buFont typeface="+mj-lt"/>
              <a:buAutoNum type="arabicPeriod" startAt="2"/>
            </a:pPr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</a:rPr>
              <a:t>New electronics for the legacy detectors: </a:t>
            </a:r>
          </a:p>
          <a:p>
            <a:pPr algn="just"/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Garamond" panose="02020404030301010803" pitchFamily="18" charset="0"/>
              </a:rPr>
              <a:t>DT: </a:t>
            </a:r>
            <a:r>
              <a:rPr lang="en-US" sz="1400" dirty="0">
                <a:solidFill>
                  <a:srgbClr val="000000"/>
                </a:solidFill>
                <a:latin typeface="Garamond" panose="02020404030301010803" pitchFamily="18" charset="0"/>
              </a:rPr>
              <a:t>replace all on-board electronics (OBDT), BE</a:t>
            </a:r>
          </a:p>
          <a:p>
            <a:pPr algn="just"/>
            <a:r>
              <a:rPr lang="en-US" sz="1400" b="1" dirty="0">
                <a:solidFill>
                  <a:srgbClr val="000000"/>
                </a:solidFill>
                <a:latin typeface="Garamond" panose="02020404030301010803" pitchFamily="18" charset="0"/>
              </a:rPr>
              <a:t>RPC: </a:t>
            </a:r>
            <a:r>
              <a:rPr lang="en-US" sz="1400" dirty="0">
                <a:solidFill>
                  <a:srgbClr val="000000"/>
                </a:solidFill>
                <a:latin typeface="Garamond" panose="02020404030301010803" pitchFamily="18" charset="0"/>
              </a:rPr>
              <a:t>replace all off-chamber electronics, BE </a:t>
            </a:r>
          </a:p>
          <a:p>
            <a:pPr algn="just"/>
            <a:r>
              <a:rPr lang="en-US" sz="1400" b="1" dirty="0">
                <a:solidFill>
                  <a:srgbClr val="000000"/>
                </a:solidFill>
                <a:latin typeface="Garamond" panose="02020404030301010803" pitchFamily="18" charset="0"/>
              </a:rPr>
              <a:t>CSC: </a:t>
            </a:r>
            <a:r>
              <a:rPr lang="en-US" sz="1400" dirty="0">
                <a:solidFill>
                  <a:srgbClr val="000000"/>
                </a:solidFill>
                <a:latin typeface="Garamond" panose="02020404030301010803" pitchFamily="18" charset="0"/>
              </a:rPr>
              <a:t>replace selected FE boards, replace all BE </a:t>
            </a:r>
          </a:p>
          <a:p>
            <a:pPr algn="just"/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1400" b="1" dirty="0">
                <a:solidFill>
                  <a:srgbClr val="000000"/>
                </a:solidFill>
                <a:latin typeface="Garamond" panose="02020404030301010803" pitchFamily="18" charset="0"/>
              </a:rPr>
              <a:t>3. </a:t>
            </a:r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</a:rPr>
              <a:t>Longevity Studies </a:t>
            </a:r>
            <a:r>
              <a:rPr lang="en-US" sz="1400" b="1" dirty="0">
                <a:solidFill>
                  <a:srgbClr val="000000"/>
                </a:solidFill>
                <a:latin typeface="Garamond" panose="02020404030301010803" pitchFamily="18" charset="0"/>
              </a:rPr>
              <a:t>(</a:t>
            </a:r>
            <a:r>
              <a:rPr lang="en-GB" sz="1400" dirty="0">
                <a:solidFill>
                  <a:srgbClr val="000000"/>
                </a:solidFill>
                <a:latin typeface="Garamond" panose="02020404030301010803" pitchFamily="18" charset="0"/>
              </a:rPr>
              <a:t>including the use of ecological </a:t>
            </a:r>
            <a:r>
              <a:rPr lang="en-GB" sz="1400" dirty="0">
                <a:latin typeface="Garamond" panose="02020404030301010803" pitchFamily="18" charset="0"/>
              </a:rPr>
              <a:t>gas mixtures, </a:t>
            </a:r>
            <a:r>
              <a:rPr lang="en-GB" sz="1400" dirty="0">
                <a:highlight>
                  <a:srgbClr val="FFFF00"/>
                </a:highlight>
                <a:latin typeface="Garamond" panose="02020404030301010803" pitchFamily="18" charset="0"/>
              </a:rPr>
              <a:t>see L. </a:t>
            </a:r>
            <a:r>
              <a:rPr lang="en-GB" sz="1400" dirty="0" err="1">
                <a:highlight>
                  <a:srgbClr val="FFFF00"/>
                </a:highlight>
                <a:latin typeface="Garamond" panose="02020404030301010803" pitchFamily="18" charset="0"/>
              </a:rPr>
              <a:t>Congedo’s</a:t>
            </a:r>
            <a:r>
              <a:rPr lang="en-GB" sz="1400" dirty="0">
                <a:highlight>
                  <a:srgbClr val="FFFF00"/>
                </a:highlight>
                <a:latin typeface="Garamond" panose="02020404030301010803" pitchFamily="18" charset="0"/>
              </a:rPr>
              <a:t> talk)</a:t>
            </a:r>
          </a:p>
          <a:p>
            <a:pPr algn="just"/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just"/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3C19927D-B207-DBA6-151B-60DF6C75A1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8774" y="3727281"/>
            <a:ext cx="1419412" cy="13158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6072ED1-F62D-F56E-8C4F-79C6235191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01" y="3792823"/>
            <a:ext cx="3301922" cy="1250283"/>
          </a:xfrm>
          <a:prstGeom prst="rect">
            <a:avLst/>
          </a:prstGeom>
        </p:spPr>
      </p:pic>
      <p:cxnSp>
        <p:nvCxnSpPr>
          <p:cNvPr id="25" name="Straight Arrow Connector 20">
            <a:extLst>
              <a:ext uri="{FF2B5EF4-FFF2-40B4-BE49-F238E27FC236}">
                <a16:creationId xmlns:a16="http://schemas.microsoft.com/office/drawing/2014/main" id="{E136974C-AADE-7A48-A332-F1C8CB9B15EF}"/>
              </a:ext>
            </a:extLst>
          </p:cNvPr>
          <p:cNvCxnSpPr>
            <a:cxnSpLocks/>
          </p:cNvCxnSpPr>
          <p:nvPr/>
        </p:nvCxnSpPr>
        <p:spPr>
          <a:xfrm flipH="1" flipV="1">
            <a:off x="5554605" y="2653900"/>
            <a:ext cx="1285409" cy="1132887"/>
          </a:xfrm>
          <a:prstGeom prst="straightConnector1">
            <a:avLst/>
          </a:prstGeom>
          <a:ln w="50800">
            <a:solidFill>
              <a:srgbClr val="FF26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object 5">
            <a:extLst>
              <a:ext uri="{FF2B5EF4-FFF2-40B4-BE49-F238E27FC236}">
                <a16:creationId xmlns:a16="http://schemas.microsoft.com/office/drawing/2014/main" id="{EF793BCC-9154-B9B9-105D-858987962F33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622891" y="4913434"/>
            <a:ext cx="1967918" cy="185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529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3876FD-E7C3-9A81-B298-687347D69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CSC Upgrade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0D0C9C7-7F00-8D55-DC37-A830A23E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4BE4E2-A2C5-18FE-9FBE-CBDE54BCC620}"/>
              </a:ext>
            </a:extLst>
          </p:cNvPr>
          <p:cNvSpPr txBox="1"/>
          <p:nvPr/>
        </p:nvSpPr>
        <p:spPr>
          <a:xfrm>
            <a:off x="4498041" y="26490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5" name="object 4">
            <a:extLst>
              <a:ext uri="{FF2B5EF4-FFF2-40B4-BE49-F238E27FC236}">
                <a16:creationId xmlns:a16="http://schemas.microsoft.com/office/drawing/2014/main" id="{F07D2956-D65E-41CE-D760-D1F9C01A81BA}"/>
              </a:ext>
            </a:extLst>
          </p:cNvPr>
          <p:cNvGrpSpPr/>
          <p:nvPr/>
        </p:nvGrpSpPr>
        <p:grpSpPr>
          <a:xfrm>
            <a:off x="5076056" y="1262242"/>
            <a:ext cx="3960440" cy="2238766"/>
            <a:chOff x="334562" y="2127437"/>
            <a:chExt cx="13658850" cy="7370445"/>
          </a:xfrm>
        </p:grpSpPr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EFD32122-E6BD-8958-1FE4-8F4F0669CC4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1154" y="2221675"/>
              <a:ext cx="13365383" cy="6993307"/>
            </a:xfrm>
            <a:prstGeom prst="rect">
              <a:avLst/>
            </a:prstGeom>
          </p:spPr>
        </p:pic>
        <p:pic>
          <p:nvPicPr>
            <p:cNvPr id="7" name="object 6">
              <a:extLst>
                <a:ext uri="{FF2B5EF4-FFF2-40B4-BE49-F238E27FC236}">
                  <a16:creationId xmlns:a16="http://schemas.microsoft.com/office/drawing/2014/main" id="{D2754BB5-4037-B81C-D6B9-EFC46102161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4562" y="2127437"/>
              <a:ext cx="13658568" cy="7370259"/>
            </a:xfrm>
            <a:prstGeom prst="rect">
              <a:avLst/>
            </a:prstGeom>
          </p:spPr>
        </p:pic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2E8C11E-6365-3B42-9359-0ADA311D084B}"/>
              </a:ext>
            </a:extLst>
          </p:cNvPr>
          <p:cNvSpPr txBox="1"/>
          <p:nvPr/>
        </p:nvSpPr>
        <p:spPr>
          <a:xfrm>
            <a:off x="253626" y="1556792"/>
            <a:ext cx="462578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  <a:cs typeface="Graphik"/>
              </a:rPr>
              <a:t>The majority of</a:t>
            </a:r>
            <a:r>
              <a:rPr lang="en-US" sz="1600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z="1600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CSC</a:t>
            </a:r>
            <a:r>
              <a:rPr lang="en-US" sz="1600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upgrades</a:t>
            </a:r>
            <a:r>
              <a:rPr lang="en-US" sz="1600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was</a:t>
            </a:r>
            <a:r>
              <a:rPr lang="en-US" sz="1600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completed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25" dirty="0">
                <a:latin typeface="Garamond" panose="02020404030301010803" pitchFamily="18" charset="0"/>
                <a:cs typeface="Graphik"/>
              </a:rPr>
              <a:t>in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LS2</a:t>
            </a:r>
            <a:r>
              <a:rPr lang="en-US" sz="1600" spc="-20" dirty="0">
                <a:latin typeface="Garamond" panose="02020404030301010803" pitchFamily="18" charset="0"/>
                <a:cs typeface="Graphik"/>
              </a:rPr>
              <a:t> (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anticipating some activities originally scheduled for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LS3</a:t>
            </a:r>
            <a:r>
              <a:rPr lang="en-US" sz="1600" spc="-20" dirty="0">
                <a:latin typeface="Garamond" panose="02020404030301010803" pitchFamily="18" charset="0"/>
                <a:cs typeface="Graphik"/>
              </a:rPr>
              <a:t>)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In</a:t>
            </a:r>
            <a:r>
              <a:rPr lang="en-US" sz="1600" spc="-6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LS3,</a:t>
            </a:r>
            <a:r>
              <a:rPr lang="en-US" sz="1600" spc="-6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the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CSC</a:t>
            </a:r>
            <a:r>
              <a:rPr lang="en-US" sz="1600" spc="-6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upgrade</a:t>
            </a:r>
            <a:r>
              <a:rPr lang="en-US" sz="1600" spc="-6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will</a:t>
            </a:r>
            <a:r>
              <a:rPr lang="en-US" sz="1600" spc="-6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focus</a:t>
            </a:r>
            <a:r>
              <a:rPr lang="en-US" sz="1600" spc="-6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25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on </a:t>
            </a:r>
            <a:r>
              <a:rPr lang="en-US" sz="1600" spc="-3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oﬀ-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detector</a:t>
            </a:r>
            <a:r>
              <a:rPr lang="en-US" sz="1600" spc="-9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upgrade,</a:t>
            </a:r>
            <a:r>
              <a:rPr lang="en-US" sz="1600" spc="-8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including the </a:t>
            </a:r>
            <a:r>
              <a:rPr lang="en-US" sz="1600" spc="-1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replacement of the data Motherboard</a:t>
            </a:r>
            <a:r>
              <a:rPr lang="en-US" sz="1600" spc="-8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with</a:t>
            </a:r>
            <a:r>
              <a:rPr lang="en-US" sz="1600" spc="-8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new</a:t>
            </a:r>
            <a:r>
              <a:rPr lang="en-US" sz="1600" spc="-75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version</a:t>
            </a:r>
            <a:r>
              <a:rPr lang="en-US" sz="1600" spc="-8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1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boards (Optical DMB)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and</a:t>
            </a:r>
            <a:r>
              <a:rPr lang="en-US" sz="1600" spc="-4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 the </a:t>
            </a:r>
            <a:r>
              <a:rPr lang="en-US" sz="1600" dirty="0">
                <a:solidFill>
                  <a:srgbClr val="212121"/>
                </a:solidFill>
                <a:latin typeface="Garamond" panose="02020404030301010803" pitchFamily="18" charset="0"/>
                <a:cs typeface="Graphik"/>
              </a:rPr>
              <a:t>upgrading of the BE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  <a:cs typeface="Graphik"/>
              </a:rPr>
              <a:t>A total of 72</a:t>
            </a:r>
            <a:r>
              <a:rPr lang="en-US" sz="1600" spc="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ODMB7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boards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for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ME1/1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&amp;</a:t>
            </a:r>
            <a:r>
              <a:rPr lang="en-US" sz="1600" spc="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108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ODMB5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boards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for</a:t>
            </a:r>
            <a:r>
              <a:rPr lang="en-US" sz="16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ME234/1 need to be produced</a:t>
            </a:r>
            <a:endParaRPr lang="en-US" sz="1600" spc="-25" dirty="0">
              <a:solidFill>
                <a:srgbClr val="212121"/>
              </a:solidFill>
              <a:latin typeface="Garamond" panose="02020404030301010803" pitchFamily="18" charset="0"/>
              <a:cs typeface="Graphik"/>
            </a:endParaRPr>
          </a:p>
          <a:p>
            <a:pPr algn="just"/>
            <a:endParaRPr lang="en-US" sz="1600" spc="-25" dirty="0">
              <a:solidFill>
                <a:srgbClr val="212121"/>
              </a:solidFill>
              <a:latin typeface="Garamond" panose="02020404030301010803" pitchFamily="18" charset="0"/>
              <a:cs typeface="Graphik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600" b="1" spc="-1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ODMB5/7 status:</a:t>
            </a:r>
            <a:endParaRPr lang="en-US" sz="1600" spc="-10" dirty="0">
              <a:latin typeface="Garamond" panose="02020404030301010803" pitchFamily="18" charset="0"/>
              <a:cs typeface="Graphik"/>
            </a:endParaRPr>
          </a:p>
          <a:p>
            <a:pPr lvl="1" algn="just"/>
            <a:endParaRPr lang="en-US" sz="1600" spc="-10" dirty="0">
              <a:latin typeface="Garamond" panose="02020404030301010803" pitchFamily="18" charset="0"/>
              <a:cs typeface="Graphik"/>
            </a:endParaRP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The pre-production</a:t>
            </a:r>
            <a:r>
              <a:rPr lang="en-US" sz="1600" spc="6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boards</a:t>
            </a:r>
            <a:r>
              <a:rPr lang="en-US" sz="1600" spc="6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were designed,</a:t>
            </a:r>
            <a:r>
              <a:rPr lang="en-US" sz="1600" spc="6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produced,</a:t>
            </a:r>
            <a:r>
              <a:rPr lang="en-US" sz="1600" spc="6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25" dirty="0">
                <a:latin typeface="Garamond" panose="02020404030301010803" pitchFamily="18" charset="0"/>
                <a:cs typeface="Graphik"/>
              </a:rPr>
              <a:t>and 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tested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The design</a:t>
            </a:r>
            <a:r>
              <a:rPr lang="en-US" sz="1600" spc="-9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90" dirty="0">
                <a:latin typeface="Garamond" panose="02020404030301010803" pitchFamily="18" charset="0"/>
                <a:cs typeface="Graphik"/>
              </a:rPr>
              <a:t>was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finalized </a:t>
            </a:r>
            <a:r>
              <a:rPr lang="en-US" sz="1600" spc="-90" dirty="0">
                <a:latin typeface="Garamond" panose="02020404030301010803" pitchFamily="18" charset="0"/>
                <a:cs typeface="Graphik"/>
              </a:rPr>
              <a:t>a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fter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going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through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various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irradiation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tests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on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diﬀerent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components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spc="-1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Production is on schedule: the 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b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oards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will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be tested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at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UCSB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(University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California) and 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are expected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at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CERN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in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early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spring</a:t>
            </a:r>
            <a:r>
              <a:rPr lang="en-US" sz="1600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10" dirty="0">
                <a:latin typeface="Garamond" panose="02020404030301010803" pitchFamily="18" charset="0"/>
                <a:cs typeface="Graphik"/>
              </a:rPr>
              <a:t>2025</a:t>
            </a:r>
            <a:r>
              <a:rPr lang="en-US" sz="1600" spc="-50" dirty="0">
                <a:latin typeface="Garamond" panose="02020404030301010803" pitchFamily="18" charset="0"/>
                <a:cs typeface="Graphik"/>
              </a:rPr>
              <a:t> </a:t>
            </a:r>
            <a:endParaRPr lang="en-US" sz="1600" dirty="0">
              <a:latin typeface="Garamond" panose="02020404030301010803" pitchFamily="18" charset="0"/>
              <a:cs typeface="Graphik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en-US" sz="1600" dirty="0">
              <a:latin typeface="Garamond" panose="02020404030301010803" pitchFamily="18" charset="0"/>
            </a:endParaRPr>
          </a:p>
        </p:txBody>
      </p:sp>
      <p:pic>
        <p:nvPicPr>
          <p:cNvPr id="21" name="Immagine 20" descr="Immagine che contiene elettronica, circuito, Ingegneria elettronica, Componente elettrico&#10;&#10;Descrizione generata automaticamente">
            <a:extLst>
              <a:ext uri="{FF2B5EF4-FFF2-40B4-BE49-F238E27FC236}">
                <a16:creationId xmlns:a16="http://schemas.microsoft.com/office/drawing/2014/main" id="{282DB220-ABB5-1E24-9AF7-5767CE6921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769" y="4460852"/>
            <a:ext cx="4005854" cy="163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14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3876FD-E7C3-9A81-B298-687347D69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DT Upgrade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0D0C9C7-7F00-8D55-DC37-A830A23E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4BE4E2-A2C5-18FE-9FBE-CBDE54BCC620}"/>
              </a:ext>
            </a:extLst>
          </p:cNvPr>
          <p:cNvSpPr txBox="1"/>
          <p:nvPr/>
        </p:nvSpPr>
        <p:spPr>
          <a:xfrm>
            <a:off x="4498041" y="26490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B557A2B-17E5-BFC3-2F91-617D3972E99F}"/>
              </a:ext>
            </a:extLst>
          </p:cNvPr>
          <p:cNvGrpSpPr/>
          <p:nvPr/>
        </p:nvGrpSpPr>
        <p:grpSpPr>
          <a:xfrm>
            <a:off x="284684" y="1895025"/>
            <a:ext cx="4647356" cy="2922075"/>
            <a:chOff x="570988" y="3473698"/>
            <a:chExt cx="12503150" cy="7341234"/>
          </a:xfrm>
        </p:grpSpPr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DF157780-5A2D-3569-1912-FC4A536C755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0988" y="3527773"/>
              <a:ext cx="11300158" cy="7287016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39C2FA78-1971-CBF5-4FD5-D2068C77899C}"/>
                </a:ext>
              </a:extLst>
            </p:cNvPr>
            <p:cNvSpPr/>
            <p:nvPr/>
          </p:nvSpPr>
          <p:spPr>
            <a:xfrm>
              <a:off x="7555216" y="5846922"/>
              <a:ext cx="5132705" cy="386715"/>
            </a:xfrm>
            <a:custGeom>
              <a:avLst/>
              <a:gdLst/>
              <a:ahLst/>
              <a:cxnLst/>
              <a:rect l="l" t="t" r="r" b="b"/>
              <a:pathLst>
                <a:path w="5132705" h="386714">
                  <a:moveTo>
                    <a:pt x="4461998" y="0"/>
                  </a:moveTo>
                  <a:lnTo>
                    <a:pt x="4461998" y="131423"/>
                  </a:lnTo>
                  <a:lnTo>
                    <a:pt x="0" y="131423"/>
                  </a:lnTo>
                  <a:lnTo>
                    <a:pt x="0" y="255115"/>
                  </a:lnTo>
                  <a:lnTo>
                    <a:pt x="4461998" y="255115"/>
                  </a:lnTo>
                  <a:lnTo>
                    <a:pt x="4461998" y="386539"/>
                  </a:lnTo>
                  <a:lnTo>
                    <a:pt x="5132134" y="193269"/>
                  </a:lnTo>
                  <a:lnTo>
                    <a:pt x="4461998" y="0"/>
                  </a:lnTo>
                  <a:close/>
                </a:path>
              </a:pathLst>
            </a:custGeom>
            <a:solidFill>
              <a:srgbClr val="04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>
              <a:extLst>
                <a:ext uri="{FF2B5EF4-FFF2-40B4-BE49-F238E27FC236}">
                  <a16:creationId xmlns:a16="http://schemas.microsoft.com/office/drawing/2014/main" id="{2712F01B-8794-BDB4-D904-2A70518EE5E5}"/>
                </a:ext>
              </a:extLst>
            </p:cNvPr>
            <p:cNvSpPr/>
            <p:nvPr/>
          </p:nvSpPr>
          <p:spPr>
            <a:xfrm>
              <a:off x="4663665" y="3841257"/>
              <a:ext cx="2904490" cy="4320540"/>
            </a:xfrm>
            <a:custGeom>
              <a:avLst/>
              <a:gdLst/>
              <a:ahLst/>
              <a:cxnLst/>
              <a:rect l="l" t="t" r="r" b="b"/>
              <a:pathLst>
                <a:path w="2904490" h="4320540">
                  <a:moveTo>
                    <a:pt x="0" y="0"/>
                  </a:moveTo>
                  <a:lnTo>
                    <a:pt x="2904069" y="0"/>
                  </a:lnTo>
                  <a:lnTo>
                    <a:pt x="2904069" y="4319940"/>
                  </a:lnTo>
                  <a:lnTo>
                    <a:pt x="0" y="4319940"/>
                  </a:lnTo>
                  <a:lnTo>
                    <a:pt x="0" y="0"/>
                  </a:lnTo>
                  <a:close/>
                </a:path>
              </a:pathLst>
            </a:custGeom>
            <a:ln w="52354">
              <a:solidFill>
                <a:srgbClr val="0433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6F61CBB6-0E5C-749E-8740-89D7F849C6AA}"/>
                </a:ext>
              </a:extLst>
            </p:cNvPr>
            <p:cNvSpPr/>
            <p:nvPr/>
          </p:nvSpPr>
          <p:spPr>
            <a:xfrm>
              <a:off x="8631990" y="3500050"/>
              <a:ext cx="3267075" cy="6061710"/>
            </a:xfrm>
            <a:custGeom>
              <a:avLst/>
              <a:gdLst/>
              <a:ahLst/>
              <a:cxnLst/>
              <a:rect l="l" t="t" r="r" b="b"/>
              <a:pathLst>
                <a:path w="3267075" h="6061709">
                  <a:moveTo>
                    <a:pt x="0" y="0"/>
                  </a:moveTo>
                  <a:lnTo>
                    <a:pt x="3266923" y="0"/>
                  </a:lnTo>
                  <a:lnTo>
                    <a:pt x="3266923" y="6061627"/>
                  </a:lnTo>
                  <a:lnTo>
                    <a:pt x="0" y="6061627"/>
                  </a:lnTo>
                  <a:lnTo>
                    <a:pt x="0" y="0"/>
                  </a:lnTo>
                  <a:close/>
                </a:path>
              </a:pathLst>
            </a:custGeom>
            <a:ln w="52354">
              <a:solidFill>
                <a:srgbClr val="FF4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>
              <a:extLst>
                <a:ext uri="{FF2B5EF4-FFF2-40B4-BE49-F238E27FC236}">
                  <a16:creationId xmlns:a16="http://schemas.microsoft.com/office/drawing/2014/main" id="{C1B8B12B-CBFA-27F0-FE82-E5C061F4AF02}"/>
                </a:ext>
              </a:extLst>
            </p:cNvPr>
            <p:cNvSpPr/>
            <p:nvPr/>
          </p:nvSpPr>
          <p:spPr>
            <a:xfrm>
              <a:off x="11899564" y="8060224"/>
              <a:ext cx="1174750" cy="386715"/>
            </a:xfrm>
            <a:custGeom>
              <a:avLst/>
              <a:gdLst/>
              <a:ahLst/>
              <a:cxnLst/>
              <a:rect l="l" t="t" r="r" b="b"/>
              <a:pathLst>
                <a:path w="1174750" h="386715">
                  <a:moveTo>
                    <a:pt x="504215" y="0"/>
                  </a:moveTo>
                  <a:lnTo>
                    <a:pt x="504215" y="131423"/>
                  </a:lnTo>
                  <a:lnTo>
                    <a:pt x="0" y="131423"/>
                  </a:lnTo>
                  <a:lnTo>
                    <a:pt x="0" y="255115"/>
                  </a:lnTo>
                  <a:lnTo>
                    <a:pt x="504215" y="255115"/>
                  </a:lnTo>
                  <a:lnTo>
                    <a:pt x="504215" y="386539"/>
                  </a:lnTo>
                  <a:lnTo>
                    <a:pt x="1174351" y="193269"/>
                  </a:lnTo>
                  <a:lnTo>
                    <a:pt x="504215" y="0"/>
                  </a:lnTo>
                  <a:close/>
                </a:path>
              </a:pathLst>
            </a:custGeom>
            <a:solidFill>
              <a:srgbClr val="FF4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8311F28-F0AB-B31B-94FA-984227424259}"/>
              </a:ext>
            </a:extLst>
          </p:cNvPr>
          <p:cNvSpPr txBox="1"/>
          <p:nvPr/>
        </p:nvSpPr>
        <p:spPr>
          <a:xfrm>
            <a:off x="337038" y="1282292"/>
            <a:ext cx="79073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34645" indent="-321945">
              <a:lnSpc>
                <a:spcPct val="100000"/>
              </a:lnSpc>
              <a:spcBef>
                <a:spcPts val="1715"/>
              </a:spcBef>
              <a:buFont typeface="Wingdings" pitchFamily="2" charset="2"/>
              <a:buChar char="Ø"/>
              <a:tabLst>
                <a:tab pos="334645" algn="l"/>
              </a:tabLst>
            </a:pPr>
            <a:r>
              <a:rPr lang="en-US" sz="1600" dirty="0">
                <a:latin typeface="Garamond" panose="02020404030301010803" pitchFamily="18" charset="0"/>
                <a:cs typeface="Graphik"/>
              </a:rPr>
              <a:t>In LS3, the DT</a:t>
            </a:r>
            <a:r>
              <a:rPr lang="en-US" sz="16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upgrade</a:t>
            </a:r>
            <a:r>
              <a:rPr lang="en-US" sz="1600" spc="-5" dirty="0">
                <a:latin typeface="Garamond" panose="02020404030301010803" pitchFamily="18" charset="0"/>
                <a:cs typeface="Graphik"/>
              </a:rPr>
              <a:t> will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focus on:</a:t>
            </a:r>
          </a:p>
        </p:txBody>
      </p:sp>
      <p:grpSp>
        <p:nvGrpSpPr>
          <p:cNvPr id="19" name="object 5">
            <a:extLst>
              <a:ext uri="{FF2B5EF4-FFF2-40B4-BE49-F238E27FC236}">
                <a16:creationId xmlns:a16="http://schemas.microsoft.com/office/drawing/2014/main" id="{444319C2-2315-A9FB-6AFA-F544C660C524}"/>
              </a:ext>
            </a:extLst>
          </p:cNvPr>
          <p:cNvGrpSpPr/>
          <p:nvPr/>
        </p:nvGrpSpPr>
        <p:grpSpPr>
          <a:xfrm>
            <a:off x="4682772" y="4787626"/>
            <a:ext cx="4081521" cy="1540473"/>
            <a:chOff x="148256" y="8749996"/>
            <a:chExt cx="5093335" cy="2050414"/>
          </a:xfrm>
        </p:grpSpPr>
        <p:pic>
          <p:nvPicPr>
            <p:cNvPr id="20" name="object 6">
              <a:extLst>
                <a:ext uri="{FF2B5EF4-FFF2-40B4-BE49-F238E27FC236}">
                  <a16:creationId xmlns:a16="http://schemas.microsoft.com/office/drawing/2014/main" id="{39F27303-CDC0-8314-AA0D-C8FE20BFDE0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256" y="8749996"/>
              <a:ext cx="5092940" cy="2049915"/>
            </a:xfrm>
            <a:prstGeom prst="rect">
              <a:avLst/>
            </a:prstGeom>
          </p:spPr>
        </p:pic>
        <p:pic>
          <p:nvPicPr>
            <p:cNvPr id="22" name="object 7">
              <a:extLst>
                <a:ext uri="{FF2B5EF4-FFF2-40B4-BE49-F238E27FC236}">
                  <a16:creationId xmlns:a16="http://schemas.microsoft.com/office/drawing/2014/main" id="{0A837B02-C79F-10D5-F66F-C74BCB6CD51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0610" y="8794685"/>
              <a:ext cx="4967289" cy="1924264"/>
            </a:xfrm>
            <a:prstGeom prst="rect">
              <a:avLst/>
            </a:prstGeom>
          </p:spPr>
        </p:pic>
        <p:sp>
          <p:nvSpPr>
            <p:cNvPr id="23" name="object 8">
              <a:extLst>
                <a:ext uri="{FF2B5EF4-FFF2-40B4-BE49-F238E27FC236}">
                  <a16:creationId xmlns:a16="http://schemas.microsoft.com/office/drawing/2014/main" id="{E261BFC2-C0EE-BDF4-0446-8C91A2FB0A7D}"/>
                </a:ext>
              </a:extLst>
            </p:cNvPr>
            <p:cNvSpPr/>
            <p:nvPr/>
          </p:nvSpPr>
          <p:spPr>
            <a:xfrm>
              <a:off x="200610" y="8794685"/>
              <a:ext cx="4967605" cy="1924685"/>
            </a:xfrm>
            <a:custGeom>
              <a:avLst/>
              <a:gdLst/>
              <a:ahLst/>
              <a:cxnLst/>
              <a:rect l="l" t="t" r="r" b="b"/>
              <a:pathLst>
                <a:path w="4967605" h="1924684">
                  <a:moveTo>
                    <a:pt x="0" y="0"/>
                  </a:moveTo>
                  <a:lnTo>
                    <a:pt x="4967289" y="0"/>
                  </a:lnTo>
                  <a:lnTo>
                    <a:pt x="4967289" y="1924264"/>
                  </a:lnTo>
                  <a:lnTo>
                    <a:pt x="0" y="1924264"/>
                  </a:lnTo>
                  <a:lnTo>
                    <a:pt x="0" y="0"/>
                  </a:lnTo>
                  <a:close/>
                </a:path>
              </a:pathLst>
            </a:custGeom>
            <a:ln w="20941">
              <a:solidFill>
                <a:srgbClr val="F3F7F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10">
            <a:extLst>
              <a:ext uri="{FF2B5EF4-FFF2-40B4-BE49-F238E27FC236}">
                <a16:creationId xmlns:a16="http://schemas.microsoft.com/office/drawing/2014/main" id="{0D6B9478-E87A-D479-D5E7-D38ACED7E011}"/>
              </a:ext>
            </a:extLst>
          </p:cNvPr>
          <p:cNvSpPr txBox="1"/>
          <p:nvPr/>
        </p:nvSpPr>
        <p:spPr>
          <a:xfrm>
            <a:off x="5498804" y="6353324"/>
            <a:ext cx="2619100" cy="28854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b="1" spc="-10" dirty="0">
                <a:latin typeface="Garamond" panose="02020404030301010803" pitchFamily="18" charset="0"/>
                <a:cs typeface="Graphik"/>
              </a:rPr>
              <a:t>OBDT</a:t>
            </a:r>
            <a:r>
              <a:rPr b="1" spc="-75" dirty="0">
                <a:latin typeface="Garamond" panose="02020404030301010803" pitchFamily="18" charset="0"/>
                <a:cs typeface="Graphik"/>
              </a:rPr>
              <a:t> </a:t>
            </a:r>
            <a:r>
              <a:rPr b="1" spc="-10" dirty="0">
                <a:latin typeface="Garamond" panose="02020404030301010803" pitchFamily="18" charset="0"/>
                <a:cs typeface="Graphik"/>
              </a:rPr>
              <a:t>Prototype</a:t>
            </a:r>
            <a:r>
              <a:rPr b="1" spc="-70" dirty="0">
                <a:latin typeface="Garamond" panose="02020404030301010803" pitchFamily="18" charset="0"/>
                <a:cs typeface="Graphik"/>
              </a:rPr>
              <a:t> </a:t>
            </a:r>
            <a:r>
              <a:rPr b="1" spc="-20" dirty="0">
                <a:latin typeface="Garamond" panose="02020404030301010803" pitchFamily="18" charset="0"/>
                <a:cs typeface="Graphik"/>
              </a:rPr>
              <a:t>v2.0</a:t>
            </a:r>
            <a:endParaRPr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25" name="object 18">
            <a:extLst>
              <a:ext uri="{FF2B5EF4-FFF2-40B4-BE49-F238E27FC236}">
                <a16:creationId xmlns:a16="http://schemas.microsoft.com/office/drawing/2014/main" id="{C49DBDAF-F28B-3122-162A-34C6F88F90CE}"/>
              </a:ext>
            </a:extLst>
          </p:cNvPr>
          <p:cNvSpPr txBox="1"/>
          <p:nvPr/>
        </p:nvSpPr>
        <p:spPr>
          <a:xfrm>
            <a:off x="379707" y="5274384"/>
            <a:ext cx="3817788" cy="1089786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0" tIns="12700" rIns="0" bIns="0" rtlCol="0">
            <a:spAutoFit/>
          </a:bodyPr>
          <a:lstStyle/>
          <a:p>
            <a:pPr marL="346710" marR="30480" indent="-309245" algn="just">
              <a:lnSpc>
                <a:spcPct val="1089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The OBDT prototypes have been fully validated (see the next slide) </a:t>
            </a:r>
          </a:p>
          <a:p>
            <a:pPr marL="346710" marR="30480" indent="-309245" algn="just">
              <a:lnSpc>
                <a:spcPct val="1089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The DT</a:t>
            </a:r>
            <a:r>
              <a:rPr lang="en-US" sz="1600" spc="-10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Upgrade</a:t>
            </a:r>
            <a:r>
              <a:rPr lang="en-US" sz="1600" spc="5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10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production has started and is on schedule </a:t>
            </a:r>
            <a:endParaRPr lang="en-US" sz="1600"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BF554CD6-B6DA-BC80-0552-017B3829D75C}"/>
              </a:ext>
            </a:extLst>
          </p:cNvPr>
          <p:cNvSpPr/>
          <p:nvPr/>
        </p:nvSpPr>
        <p:spPr>
          <a:xfrm>
            <a:off x="5037085" y="1773075"/>
            <a:ext cx="39269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FF"/>
                </a:solidFill>
                <a:latin typeface="Garamond" panose="02020404030301010803" pitchFamily="18" charset="0"/>
              </a:rPr>
              <a:t>New On-Board DT (OBDT) electronics for Theta/Phi chambers: </a:t>
            </a:r>
            <a:endParaRPr lang="en-US" sz="1200" dirty="0">
              <a:solidFill>
                <a:srgbClr val="0000FF"/>
              </a:solidFill>
              <a:latin typeface="Garamond" panose="02020404030301010803" pitchFamily="18" charset="0"/>
            </a:endParaRPr>
          </a:p>
          <a:p>
            <a:pPr marL="742950" lvl="2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Garamond" panose="02020404030301010803" pitchFamily="18" charset="0"/>
              </a:rPr>
              <a:t>TDCs implemented in FPGA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Garamond" panose="02020404030301010803" pitchFamily="18" charset="0"/>
              </a:rPr>
              <a:t>Improved performance, radiation hardness, and simplified maintenance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Garamond" panose="02020404030301010803" pitchFamily="18" charset="0"/>
              </a:rPr>
              <a:t>Comply with HL-LHC requirements 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1F4451"/>
              </a:solidFill>
              <a:latin typeface="Garamond" panose="02020404030301010803" pitchFamily="18" charset="0"/>
            </a:endParaRPr>
          </a:p>
          <a:p>
            <a:pPr marL="171450" indent="-171450" algn="just">
              <a:buFont typeface="Wingdings" pitchFamily="2" charset="2"/>
              <a:buChar char="Ø"/>
            </a:pPr>
            <a:r>
              <a:rPr lang="en-US" sz="1200" b="1" dirty="0">
                <a:solidFill>
                  <a:srgbClr val="0000FF"/>
                </a:solidFill>
                <a:latin typeface="Garamond" panose="02020404030301010803" pitchFamily="18" charset="0"/>
              </a:rPr>
              <a:t>The new Trigger logic system moved to the  back-end outside of the CMS cavern with the following improvements: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Garamond" panose="02020404030301010803" pitchFamily="18" charset="0"/>
              </a:rPr>
              <a:t>Trigger Primitives are built by exploiting the </a:t>
            </a:r>
            <a:r>
              <a:rPr lang="it-IT" sz="1200" dirty="0">
                <a:solidFill>
                  <a:srgbClr val="000000"/>
                </a:solidFill>
                <a:latin typeface="Garamond" panose="02020404030301010803" pitchFamily="18" charset="0"/>
              </a:rPr>
              <a:t>ultimate DT </a:t>
            </a:r>
            <a:r>
              <a:rPr lang="en-GB" sz="1200" dirty="0">
                <a:solidFill>
                  <a:srgbClr val="000000"/>
                </a:solidFill>
                <a:latin typeface="Garamond" panose="02020404030301010803" pitchFamily="18" charset="0"/>
              </a:rPr>
              <a:t>cell resolution 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Garamond" panose="02020404030301010803" pitchFamily="18" charset="0"/>
              </a:rPr>
              <a:t>Increased flexibility in combining DT and RPC hits to form TPs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Garamond" panose="02020404030301010803" pitchFamily="18" charset="0"/>
              </a:rPr>
              <a:t>Enhanced resilience to detector aging and failures</a:t>
            </a:r>
          </a:p>
        </p:txBody>
      </p:sp>
    </p:spTree>
    <p:extLst>
      <p:ext uri="{BB962C8B-B14F-4D97-AF65-F5344CB8AC3E}">
        <p14:creationId xmlns:p14="http://schemas.microsoft.com/office/powerpoint/2010/main" val="2528212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3876FD-E7C3-9A81-B298-687347D69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DT Upgrade: slice test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0D0C9C7-7F00-8D55-DC37-A830A23E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4BE4E2-A2C5-18FE-9FBE-CBDE54BCC620}"/>
              </a:ext>
            </a:extLst>
          </p:cNvPr>
          <p:cNvSpPr txBox="1"/>
          <p:nvPr/>
        </p:nvSpPr>
        <p:spPr>
          <a:xfrm>
            <a:off x="4498041" y="26490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object 13">
            <a:extLst>
              <a:ext uri="{FF2B5EF4-FFF2-40B4-BE49-F238E27FC236}">
                <a16:creationId xmlns:a16="http://schemas.microsoft.com/office/drawing/2014/main" id="{74935E7A-6293-3CA6-5EAA-2DBBAD94179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8949" y="2649071"/>
            <a:ext cx="2914628" cy="2626777"/>
          </a:xfrm>
          <a:prstGeom prst="rect">
            <a:avLst/>
          </a:prstGeom>
        </p:spPr>
      </p:pic>
      <p:sp>
        <p:nvSpPr>
          <p:cNvPr id="8" name="object 16">
            <a:extLst>
              <a:ext uri="{FF2B5EF4-FFF2-40B4-BE49-F238E27FC236}">
                <a16:creationId xmlns:a16="http://schemas.microsoft.com/office/drawing/2014/main" id="{95B6895C-C56F-CA9D-B1FB-D609810362E3}"/>
              </a:ext>
            </a:extLst>
          </p:cNvPr>
          <p:cNvSpPr txBox="1"/>
          <p:nvPr/>
        </p:nvSpPr>
        <p:spPr>
          <a:xfrm>
            <a:off x="1625829" y="3388126"/>
            <a:ext cx="530705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0" b="1" spc="-25" dirty="0">
                <a:latin typeface="Graphik"/>
                <a:cs typeface="Graphik"/>
              </a:rPr>
              <a:t>S1</a:t>
            </a:r>
            <a:endParaRPr sz="2000" dirty="0">
              <a:latin typeface="Graphik"/>
              <a:cs typeface="Graphik"/>
            </a:endParaRPr>
          </a:p>
        </p:txBody>
      </p:sp>
      <p:sp>
        <p:nvSpPr>
          <p:cNvPr id="9" name="object 16">
            <a:extLst>
              <a:ext uri="{FF2B5EF4-FFF2-40B4-BE49-F238E27FC236}">
                <a16:creationId xmlns:a16="http://schemas.microsoft.com/office/drawing/2014/main" id="{5D02E295-501F-EBB9-43DC-F8BEF036823C}"/>
              </a:ext>
            </a:extLst>
          </p:cNvPr>
          <p:cNvSpPr txBox="1"/>
          <p:nvPr/>
        </p:nvSpPr>
        <p:spPr>
          <a:xfrm>
            <a:off x="1270291" y="4195409"/>
            <a:ext cx="530705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00" b="1" spc="-25" dirty="0">
                <a:latin typeface="Graphik"/>
                <a:cs typeface="Graphik"/>
              </a:rPr>
              <a:t>S1</a:t>
            </a:r>
            <a:r>
              <a:rPr lang="it-IT" sz="2000" b="1" spc="-25" dirty="0">
                <a:latin typeface="Graphik"/>
                <a:cs typeface="Graphik"/>
              </a:rPr>
              <a:t>2</a:t>
            </a:r>
            <a:endParaRPr sz="2000" dirty="0">
              <a:latin typeface="Graphik"/>
              <a:cs typeface="Graphik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054074A-0E4A-517F-2757-44483FC7BC32}"/>
              </a:ext>
            </a:extLst>
          </p:cNvPr>
          <p:cNvSpPr txBox="1"/>
          <p:nvPr/>
        </p:nvSpPr>
        <p:spPr>
          <a:xfrm>
            <a:off x="234240" y="1252366"/>
            <a:ext cx="865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Garamond" panose="02020404030301010803" pitchFamily="18" charset="0"/>
              </a:rPr>
              <a:t>To test the new electronics under realistic conditions in the CMS environment, a </a:t>
            </a:r>
            <a:r>
              <a:rPr lang="en-US" sz="1800" b="1" dirty="0">
                <a:solidFill>
                  <a:srgbClr val="0000FF"/>
                </a:solidFill>
                <a:latin typeface="Garamond" panose="02020404030301010803" pitchFamily="18" charset="0"/>
              </a:rPr>
              <a:t>DT slice-test demonstrator </a:t>
            </a:r>
            <a:r>
              <a:rPr lang="en-US" dirty="0">
                <a:solidFill>
                  <a:srgbClr val="000000"/>
                </a:solidFill>
                <a:latin typeface="Garamond" panose="02020404030301010803" pitchFamily="18" charset="0"/>
              </a:rPr>
              <a:t>has been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 running </a:t>
            </a:r>
            <a:r>
              <a:rPr lang="en-US" dirty="0">
                <a:solidFill>
                  <a:srgbClr val="000000"/>
                </a:solidFill>
                <a:latin typeface="Garamond" panose="02020404030301010803" pitchFamily="18" charset="0"/>
              </a:rPr>
              <a:t>since 2019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T</a:t>
            </a:r>
            <a:r>
              <a:rPr lang="en-GB" dirty="0">
                <a:latin typeface="Garamond" panose="02020404030301010803" pitchFamily="18" charset="0"/>
              </a:rPr>
              <a:t>he data from two sectors have been split and 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read by both </a:t>
            </a:r>
            <a:r>
              <a:rPr lang="en-US" dirty="0">
                <a:solidFill>
                  <a:srgbClr val="000000"/>
                </a:solidFill>
                <a:latin typeface="Garamond" panose="02020404030301010803" pitchFamily="18" charset="0"/>
              </a:rPr>
              <a:t>the 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legacy and new OBDT electronics (initially sector 12 was equipped with </a:t>
            </a:r>
            <a:r>
              <a:rPr lang="en-US" sz="1800" dirty="0">
                <a:solidFill>
                  <a:srgbClr val="0070C0"/>
                </a:solidFill>
                <a:latin typeface="Garamond" panose="02020404030301010803" pitchFamily="18" charset="0"/>
              </a:rPr>
              <a:t>OBDTs v1,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 and later sector </a:t>
            </a:r>
            <a:r>
              <a:rPr lang="en-US" dirty="0">
                <a:solidFill>
                  <a:srgbClr val="000000"/>
                </a:solidFill>
                <a:latin typeface="Garamond" panose="02020404030301010803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 with the </a:t>
            </a:r>
            <a:r>
              <a:rPr lang="en-US" sz="1800" dirty="0">
                <a:solidFill>
                  <a:srgbClr val="0070C0"/>
                </a:solidFill>
                <a:latin typeface="Garamond" panose="02020404030301010803" pitchFamily="18" charset="0"/>
              </a:rPr>
              <a:t>OBDTs v2) 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13" name="object 12">
            <a:extLst>
              <a:ext uri="{FF2B5EF4-FFF2-40B4-BE49-F238E27FC236}">
                <a16:creationId xmlns:a16="http://schemas.microsoft.com/office/drawing/2014/main" id="{DBA5C18D-D3B6-092A-A301-431FE83B02D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89710" y="4751735"/>
            <a:ext cx="2465341" cy="2066726"/>
          </a:xfrm>
          <a:prstGeom prst="rect">
            <a:avLst/>
          </a:prstGeom>
        </p:spPr>
      </p:pic>
      <p:pic>
        <p:nvPicPr>
          <p:cNvPr id="14" name="object 17">
            <a:extLst>
              <a:ext uri="{FF2B5EF4-FFF2-40B4-BE49-F238E27FC236}">
                <a16:creationId xmlns:a16="http://schemas.microsoft.com/office/drawing/2014/main" id="{11C99D35-78DB-70E3-064C-45311A333AF4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25967" y="2204952"/>
            <a:ext cx="2341767" cy="1718009"/>
          </a:xfrm>
          <a:prstGeom prst="rect">
            <a:avLst/>
          </a:prstGeom>
        </p:spPr>
      </p:pic>
      <p:pic>
        <p:nvPicPr>
          <p:cNvPr id="15" name="object 9">
            <a:extLst>
              <a:ext uri="{FF2B5EF4-FFF2-40B4-BE49-F238E27FC236}">
                <a16:creationId xmlns:a16="http://schemas.microsoft.com/office/drawing/2014/main" id="{6E5A1083-160F-CC47-F681-2B1E8806954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03802" y="2559661"/>
            <a:ext cx="2537695" cy="1738677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9C15423-8A17-0A77-ADBB-C3BE534E5608}"/>
              </a:ext>
            </a:extLst>
          </p:cNvPr>
          <p:cNvSpPr txBox="1"/>
          <p:nvPr/>
        </p:nvSpPr>
        <p:spPr>
          <a:xfrm>
            <a:off x="1917956" y="5957183"/>
            <a:ext cx="40872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0000FF"/>
                </a:solidFill>
                <a:latin typeface="Garamond" panose="02020404030301010803" pitchFamily="18" charset="0"/>
              </a:rPr>
              <a:t>The local trigger performance </a:t>
            </a:r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</a:rPr>
              <a:t>has a resolution comparable to the offline reconstruction</a:t>
            </a:r>
            <a:endParaRPr lang="en-GB" sz="1600" dirty="0">
              <a:latin typeface="Garamond" panose="02020404030301010803" pitchFamily="18" charset="0"/>
            </a:endParaRPr>
          </a:p>
        </p:txBody>
      </p:sp>
      <p:sp>
        <p:nvSpPr>
          <p:cNvPr id="18" name="Freccia destra 17">
            <a:extLst>
              <a:ext uri="{FF2B5EF4-FFF2-40B4-BE49-F238E27FC236}">
                <a16:creationId xmlns:a16="http://schemas.microsoft.com/office/drawing/2014/main" id="{367B3A76-336C-1053-2036-46627B50B6EE}"/>
              </a:ext>
            </a:extLst>
          </p:cNvPr>
          <p:cNvSpPr/>
          <p:nvPr/>
        </p:nvSpPr>
        <p:spPr>
          <a:xfrm>
            <a:off x="2513676" y="3105094"/>
            <a:ext cx="988402" cy="3314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ccia destra 20">
            <a:extLst>
              <a:ext uri="{FF2B5EF4-FFF2-40B4-BE49-F238E27FC236}">
                <a16:creationId xmlns:a16="http://schemas.microsoft.com/office/drawing/2014/main" id="{D1620C9D-4302-53B1-6FC0-9C51393A1172}"/>
              </a:ext>
            </a:extLst>
          </p:cNvPr>
          <p:cNvSpPr/>
          <p:nvPr/>
        </p:nvSpPr>
        <p:spPr>
          <a:xfrm rot="1876618" flipV="1">
            <a:off x="1692269" y="5066183"/>
            <a:ext cx="1968551" cy="3314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7EF4528-91D9-CDC5-7B4D-C6D4B9C5A52B}"/>
              </a:ext>
            </a:extLst>
          </p:cNvPr>
          <p:cNvSpPr txBox="1"/>
          <p:nvPr/>
        </p:nvSpPr>
        <p:spPr>
          <a:xfrm>
            <a:off x="6586118" y="3922961"/>
            <a:ext cx="24653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Occupancy</a:t>
            </a:r>
            <a:r>
              <a:rPr lang="en-US" sz="1600" b="1" spc="7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b="1" spc="-1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map</a:t>
            </a:r>
            <a:r>
              <a:rPr lang="en-US" sz="1600" spc="-1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for one chamber is as expected </a:t>
            </a:r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6DC6226-00F3-6FA9-28DC-96FBDEEE03DB}"/>
              </a:ext>
            </a:extLst>
          </p:cNvPr>
          <p:cNvSpPr txBox="1"/>
          <p:nvPr/>
        </p:nvSpPr>
        <p:spPr>
          <a:xfrm>
            <a:off x="3570356" y="4447033"/>
            <a:ext cx="277256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Time</a:t>
            </a:r>
            <a:r>
              <a:rPr lang="en-US" sz="1400" b="1" spc="7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measurement</a:t>
            </a:r>
            <a:r>
              <a:rPr lang="en-US" sz="1400" b="1" spc="7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spc="-1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distribution:</a:t>
            </a:r>
            <a:r>
              <a:rPr lang="en-US" sz="1400" spc="-1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it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is</a:t>
            </a:r>
            <a:r>
              <a:rPr lang="en-US" sz="1400" spc="5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visible</a:t>
            </a:r>
            <a:r>
              <a:rPr lang="en-US" sz="1400" spc="5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the b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eam</a:t>
            </a:r>
            <a:r>
              <a:rPr lang="en-US" sz="1400" spc="5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structure</a:t>
            </a:r>
            <a:r>
              <a:rPr lang="en-US" sz="1400" spc="5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25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with 5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bunch</a:t>
            </a:r>
            <a:r>
              <a:rPr lang="en-US" sz="1400" spc="4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trains</a:t>
            </a:r>
            <a:r>
              <a:rPr lang="en-US" sz="1400" spc="4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spc="45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12</a:t>
            </a:r>
            <a:r>
              <a:rPr lang="en-US" sz="1400" spc="4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1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colliding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bunches</a:t>
            </a:r>
            <a:r>
              <a:rPr lang="en-US" sz="1400" spc="55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each</a:t>
            </a:r>
            <a:r>
              <a:rPr lang="en-US" sz="1400" spc="6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plus</a:t>
            </a:r>
            <a:r>
              <a:rPr lang="en-US" sz="1400" spc="6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two</a:t>
            </a:r>
            <a:r>
              <a:rPr lang="en-US" sz="1400" spc="6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1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single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colliding</a:t>
            </a:r>
            <a:r>
              <a:rPr lang="en-US" sz="1400" spc="9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solidFill>
                  <a:srgbClr val="00205B"/>
                </a:solidFill>
                <a:latin typeface="Garamond" panose="02020404030301010803" pitchFamily="18" charset="0"/>
                <a:cs typeface="Graphik"/>
              </a:rPr>
              <a:t>bunches</a:t>
            </a:r>
            <a:endParaRPr lang="en-US" sz="1400" spc="-10" dirty="0">
              <a:solidFill>
                <a:srgbClr val="00205B"/>
              </a:solidFill>
              <a:latin typeface="Garamond" panose="02020404030301010803" pitchFamily="18" charset="0"/>
              <a:cs typeface="Graphik"/>
            </a:endParaRPr>
          </a:p>
        </p:txBody>
      </p:sp>
    </p:spTree>
    <p:extLst>
      <p:ext uri="{BB962C8B-B14F-4D97-AF65-F5344CB8AC3E}">
        <p14:creationId xmlns:p14="http://schemas.microsoft.com/office/powerpoint/2010/main" val="272329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MS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191469"/>
            <a:ext cx="5832648" cy="38504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97614" y="1240105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Tracker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2627784" y="1628800"/>
            <a:ext cx="2664296" cy="952073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94005" y="5188719"/>
            <a:ext cx="2239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Muon Spectrometer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 flipV="1">
            <a:off x="7377598" y="4009186"/>
            <a:ext cx="794803" cy="119623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5515" y="2104836"/>
            <a:ext cx="2915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Electromagnetic calorimeter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80374" y="4009186"/>
            <a:ext cx="1766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Hadron calorimeter</a:t>
            </a:r>
          </a:p>
        </p:txBody>
      </p:sp>
      <p:cxnSp>
        <p:nvCxnSpPr>
          <p:cNvPr id="22" name="Straight Arrow Connector 21"/>
          <p:cNvCxnSpPr>
            <a:cxnSpLocks/>
          </p:cNvCxnSpPr>
          <p:nvPr/>
        </p:nvCxnSpPr>
        <p:spPr>
          <a:xfrm>
            <a:off x="2627784" y="2609638"/>
            <a:ext cx="2592288" cy="106726"/>
          </a:xfrm>
          <a:prstGeom prst="straightConnector1">
            <a:avLst/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 flipV="1">
            <a:off x="4385916" y="2785009"/>
            <a:ext cx="873182" cy="1190460"/>
          </a:xfrm>
          <a:prstGeom prst="straightConnector1">
            <a:avLst/>
          </a:prstGeom>
          <a:ln>
            <a:solidFill>
              <a:schemeClr val="accent4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CMS detector @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92202" y="5989567"/>
            <a:ext cx="1800200" cy="646331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Length: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28.7 m  </a:t>
            </a:r>
          </a:p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Diameter: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15 m  </a:t>
            </a:r>
          </a:p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Magnetic field: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3.8 T</a:t>
            </a:r>
            <a:endParaRPr lang="en-US" sz="1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7" name="Picture 3" descr="20080905_160s">
            <a:extLst>
              <a:ext uri="{FF2B5EF4-FFF2-40B4-BE49-F238E27FC236}">
                <a16:creationId xmlns:a16="http://schemas.microsoft.com/office/drawing/2014/main" id="{7A24200B-BBA5-EEA3-E9F0-D44B523237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30035"/>
          <a:stretch/>
        </p:blipFill>
        <p:spPr bwMode="auto">
          <a:xfrm>
            <a:off x="77666" y="3327002"/>
            <a:ext cx="3651279" cy="3470553"/>
          </a:xfrm>
          <a:prstGeom prst="rect">
            <a:avLst/>
          </a:prstGeom>
          <a:noFill/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D71A5DA-E9F1-506D-081E-0DF35D2C9047}"/>
              </a:ext>
            </a:extLst>
          </p:cNvPr>
          <p:cNvSpPr txBox="1"/>
          <p:nvPr/>
        </p:nvSpPr>
        <p:spPr>
          <a:xfrm>
            <a:off x="3819709" y="5310612"/>
            <a:ext cx="3096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Solenoid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Niobium titanium coil carrying 18.000 A </a:t>
            </a:r>
          </a:p>
        </p:txBody>
      </p:sp>
      <p:cxnSp>
        <p:nvCxnSpPr>
          <p:cNvPr id="20" name="Straight Arrow Connector 15">
            <a:extLst>
              <a:ext uri="{FF2B5EF4-FFF2-40B4-BE49-F238E27FC236}">
                <a16:creationId xmlns:a16="http://schemas.microsoft.com/office/drawing/2014/main" id="{F14247A3-1C62-9173-A5CA-75BA76D93731}"/>
              </a:ext>
            </a:extLst>
          </p:cNvPr>
          <p:cNvCxnSpPr>
            <a:cxnSpLocks/>
          </p:cNvCxnSpPr>
          <p:nvPr/>
        </p:nvCxnSpPr>
        <p:spPr>
          <a:xfrm flipV="1">
            <a:off x="5173095" y="3177718"/>
            <a:ext cx="390203" cy="205148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AAB4A06-1E08-5EEF-F330-8B4A7FC96A92}"/>
              </a:ext>
            </a:extLst>
          </p:cNvPr>
          <p:cNvSpPr txBox="1"/>
          <p:nvPr/>
        </p:nvSpPr>
        <p:spPr>
          <a:xfrm>
            <a:off x="5829112" y="4879725"/>
            <a:ext cx="309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Return Yoke </a:t>
            </a:r>
          </a:p>
        </p:txBody>
      </p:sp>
      <p:cxnSp>
        <p:nvCxnSpPr>
          <p:cNvPr id="27" name="Straight Arrow Connector 15">
            <a:extLst>
              <a:ext uri="{FF2B5EF4-FFF2-40B4-BE49-F238E27FC236}">
                <a16:creationId xmlns:a16="http://schemas.microsoft.com/office/drawing/2014/main" id="{7D00CD10-69FD-E52D-E783-A0267F86BB07}"/>
              </a:ext>
            </a:extLst>
          </p:cNvPr>
          <p:cNvCxnSpPr>
            <a:cxnSpLocks/>
          </p:cNvCxnSpPr>
          <p:nvPr/>
        </p:nvCxnSpPr>
        <p:spPr>
          <a:xfrm flipV="1">
            <a:off x="6597514" y="4089296"/>
            <a:ext cx="0" cy="82093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0">
            <a:extLst>
              <a:ext uri="{FF2B5EF4-FFF2-40B4-BE49-F238E27FC236}">
                <a16:creationId xmlns:a16="http://schemas.microsoft.com/office/drawing/2014/main" id="{B8064F30-EC0C-9129-2E53-74BB4477466D}"/>
              </a:ext>
            </a:extLst>
          </p:cNvPr>
          <p:cNvSpPr txBox="1"/>
          <p:nvPr/>
        </p:nvSpPr>
        <p:spPr>
          <a:xfrm rot="1120305">
            <a:off x="5402172" y="1188225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Barrel Region </a:t>
            </a:r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id="{B7E1BDB3-F916-57A6-E0EF-AA30ECF4DFAD}"/>
              </a:ext>
            </a:extLst>
          </p:cNvPr>
          <p:cNvSpPr txBox="1"/>
          <p:nvPr/>
        </p:nvSpPr>
        <p:spPr>
          <a:xfrm rot="980328">
            <a:off x="7203891" y="1799951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Endcap</a:t>
            </a:r>
          </a:p>
        </p:txBody>
      </p:sp>
      <p:sp>
        <p:nvSpPr>
          <p:cNvPr id="29" name="TextBox 20">
            <a:extLst>
              <a:ext uri="{FF2B5EF4-FFF2-40B4-BE49-F238E27FC236}">
                <a16:creationId xmlns:a16="http://schemas.microsoft.com/office/drawing/2014/main" id="{E6E07A34-61E3-ED22-0BA8-A18061B364B3}"/>
              </a:ext>
            </a:extLst>
          </p:cNvPr>
          <p:cNvSpPr txBox="1"/>
          <p:nvPr/>
        </p:nvSpPr>
        <p:spPr>
          <a:xfrm rot="20806705">
            <a:off x="2499669" y="99944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Endcap 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C79C10FA-7739-5BA8-91D3-7618221E74AD}"/>
              </a:ext>
            </a:extLst>
          </p:cNvPr>
          <p:cNvCxnSpPr/>
          <p:nvPr/>
        </p:nvCxnSpPr>
        <p:spPr>
          <a:xfrm>
            <a:off x="5454099" y="1191469"/>
            <a:ext cx="1749407" cy="581347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D89D678B-4778-C28F-8D27-AB1F540671B7}"/>
              </a:ext>
            </a:extLst>
          </p:cNvPr>
          <p:cNvCxnSpPr>
            <a:cxnSpLocks/>
          </p:cNvCxnSpPr>
          <p:nvPr/>
        </p:nvCxnSpPr>
        <p:spPr>
          <a:xfrm>
            <a:off x="8117904" y="2074803"/>
            <a:ext cx="335634" cy="15240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292E5800-AC98-B027-9A74-499E0E67900B}"/>
              </a:ext>
            </a:extLst>
          </p:cNvPr>
          <p:cNvCxnSpPr>
            <a:cxnSpLocks/>
          </p:cNvCxnSpPr>
          <p:nvPr/>
        </p:nvCxnSpPr>
        <p:spPr>
          <a:xfrm>
            <a:off x="3393311" y="1696616"/>
            <a:ext cx="335634" cy="15240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602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552" y="60256"/>
            <a:ext cx="7303892" cy="724885"/>
          </a:xfrm>
          <a:prstGeom prst="rect">
            <a:avLst/>
          </a:prstGeom>
        </p:spPr>
        <p:txBody>
          <a:bodyPr vert="horz" wrap="square" lIns="0" tIns="47315" rIns="0" bIns="0" rtlCol="0" anchor="b" anchorCtr="0">
            <a:spAutoFit/>
          </a:bodyPr>
          <a:lstStyle/>
          <a:p>
            <a:pPr marL="14440">
              <a:spcBef>
                <a:spcPts val="50"/>
              </a:spcBef>
            </a:pPr>
            <a:r>
              <a:rPr spc="-68" dirty="0"/>
              <a:t>RPC</a:t>
            </a:r>
            <a:r>
              <a:rPr spc="-143" dirty="0"/>
              <a:t> </a:t>
            </a:r>
            <a:r>
              <a:rPr spc="-57" dirty="0"/>
              <a:t>Upgrade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36431" y="1704980"/>
            <a:ext cx="6339859" cy="2706809"/>
            <a:chOff x="299958" y="1864225"/>
            <a:chExt cx="13938885" cy="595122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02720" y="1874703"/>
              <a:ext cx="8239383" cy="581864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702720" y="1874703"/>
              <a:ext cx="8239759" cy="5930265"/>
            </a:xfrm>
            <a:custGeom>
              <a:avLst/>
              <a:gdLst/>
              <a:ahLst/>
              <a:cxnLst/>
              <a:rect l="l" t="t" r="r" b="b"/>
              <a:pathLst>
                <a:path w="8239759" h="5930265">
                  <a:moveTo>
                    <a:pt x="0" y="0"/>
                  </a:moveTo>
                  <a:lnTo>
                    <a:pt x="8239383" y="0"/>
                  </a:lnTo>
                  <a:lnTo>
                    <a:pt x="8239383" y="5929690"/>
                  </a:lnTo>
                  <a:lnTo>
                    <a:pt x="0" y="5929690"/>
                  </a:lnTo>
                  <a:lnTo>
                    <a:pt x="0" y="0"/>
                  </a:lnTo>
                  <a:close/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913" y="3214320"/>
              <a:ext cx="4810781" cy="269589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20913" y="3214320"/>
              <a:ext cx="4811395" cy="2696210"/>
            </a:xfrm>
            <a:custGeom>
              <a:avLst/>
              <a:gdLst/>
              <a:ahLst/>
              <a:cxnLst/>
              <a:rect l="l" t="t" r="r" b="b"/>
              <a:pathLst>
                <a:path w="4811395" h="2696210">
                  <a:moveTo>
                    <a:pt x="0" y="0"/>
                  </a:moveTo>
                  <a:lnTo>
                    <a:pt x="4810781" y="0"/>
                  </a:lnTo>
                  <a:lnTo>
                    <a:pt x="4810781" y="2695896"/>
                  </a:lnTo>
                  <a:lnTo>
                    <a:pt x="0" y="2695896"/>
                  </a:lnTo>
                  <a:lnTo>
                    <a:pt x="0" y="0"/>
                  </a:lnTo>
                  <a:close/>
                </a:path>
              </a:pathLst>
            </a:custGeom>
            <a:ln w="41883">
              <a:solidFill>
                <a:srgbClr val="942193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9" name="object 9"/>
            <p:cNvSpPr/>
            <p:nvPr/>
          </p:nvSpPr>
          <p:spPr>
            <a:xfrm>
              <a:off x="5267797" y="4683805"/>
              <a:ext cx="1546860" cy="292735"/>
            </a:xfrm>
            <a:custGeom>
              <a:avLst/>
              <a:gdLst/>
              <a:ahLst/>
              <a:cxnLst/>
              <a:rect l="l" t="t" r="r" b="b"/>
              <a:pathLst>
                <a:path w="1546859" h="292735">
                  <a:moveTo>
                    <a:pt x="1546585" y="292411"/>
                  </a:moveTo>
                  <a:lnTo>
                    <a:pt x="30865" y="5835"/>
                  </a:lnTo>
                  <a:lnTo>
                    <a:pt x="0" y="0"/>
                  </a:lnTo>
                </a:path>
              </a:pathLst>
            </a:custGeom>
            <a:ln w="62825">
              <a:solidFill>
                <a:srgbClr val="942193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10" name="object 10"/>
            <p:cNvSpPr/>
            <p:nvPr/>
          </p:nvSpPr>
          <p:spPr>
            <a:xfrm>
              <a:off x="5051736" y="4566178"/>
              <a:ext cx="270510" cy="247015"/>
            </a:xfrm>
            <a:custGeom>
              <a:avLst/>
              <a:gdLst/>
              <a:ahLst/>
              <a:cxnLst/>
              <a:rect l="l" t="t" r="r" b="b"/>
              <a:pathLst>
                <a:path w="270510" h="247014">
                  <a:moveTo>
                    <a:pt x="270270" y="0"/>
                  </a:moveTo>
                  <a:lnTo>
                    <a:pt x="0" y="76776"/>
                  </a:lnTo>
                  <a:lnTo>
                    <a:pt x="223583" y="246926"/>
                  </a:lnTo>
                  <a:lnTo>
                    <a:pt x="270270" y="0"/>
                  </a:lnTo>
                  <a:close/>
                </a:path>
              </a:pathLst>
            </a:custGeom>
            <a:solidFill>
              <a:srgbClr val="942193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11" name="object 11"/>
            <p:cNvSpPr/>
            <p:nvPr/>
          </p:nvSpPr>
          <p:spPr>
            <a:xfrm>
              <a:off x="13162394" y="6072299"/>
              <a:ext cx="824230" cy="0"/>
            </a:xfrm>
            <a:custGeom>
              <a:avLst/>
              <a:gdLst/>
              <a:ahLst/>
              <a:cxnLst/>
              <a:rect l="l" t="t" r="r" b="b"/>
              <a:pathLst>
                <a:path w="824230">
                  <a:moveTo>
                    <a:pt x="0" y="0"/>
                  </a:moveTo>
                  <a:lnTo>
                    <a:pt x="787398" y="0"/>
                  </a:lnTo>
                  <a:lnTo>
                    <a:pt x="824047" y="0"/>
                  </a:lnTo>
                </a:path>
              </a:pathLst>
            </a:custGeom>
            <a:ln w="73296">
              <a:solidFill>
                <a:srgbClr val="009051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12" name="object 12"/>
            <p:cNvSpPr/>
            <p:nvPr/>
          </p:nvSpPr>
          <p:spPr>
            <a:xfrm>
              <a:off x="13949794" y="5927801"/>
              <a:ext cx="289560" cy="289560"/>
            </a:xfrm>
            <a:custGeom>
              <a:avLst/>
              <a:gdLst/>
              <a:ahLst/>
              <a:cxnLst/>
              <a:rect l="l" t="t" r="r" b="b"/>
              <a:pathLst>
                <a:path w="289559" h="289560">
                  <a:moveTo>
                    <a:pt x="0" y="0"/>
                  </a:moveTo>
                  <a:lnTo>
                    <a:pt x="0" y="288996"/>
                  </a:lnTo>
                  <a:lnTo>
                    <a:pt x="288996" y="1444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051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57475" y="1872255"/>
            <a:ext cx="1960501" cy="230614"/>
          </a:xfrm>
          <a:prstGeom prst="rect">
            <a:avLst/>
          </a:prstGeom>
        </p:spPr>
        <p:txBody>
          <a:bodyPr vert="horz" wrap="square" lIns="0" tIns="6642" rIns="0" bIns="0" rtlCol="0">
            <a:spAutoFit/>
          </a:bodyPr>
          <a:lstStyle/>
          <a:p>
            <a:pPr marL="5776">
              <a:spcBef>
                <a:spcPts val="52"/>
              </a:spcBef>
            </a:pPr>
            <a:r>
              <a:rPr sz="1455" b="1" dirty="0">
                <a:solidFill>
                  <a:srgbClr val="942193"/>
                </a:solidFill>
                <a:latin typeface="Graphik"/>
                <a:cs typeface="Graphik"/>
              </a:rPr>
              <a:t>New</a:t>
            </a:r>
            <a:r>
              <a:rPr sz="1455" b="1" spc="-9" dirty="0">
                <a:solidFill>
                  <a:srgbClr val="942193"/>
                </a:solidFill>
                <a:latin typeface="Graphik"/>
                <a:cs typeface="Graphik"/>
              </a:rPr>
              <a:t> </a:t>
            </a:r>
            <a:r>
              <a:rPr sz="1455" b="1" dirty="0">
                <a:solidFill>
                  <a:srgbClr val="942193"/>
                </a:solidFill>
                <a:latin typeface="Graphik"/>
                <a:cs typeface="Graphik"/>
              </a:rPr>
              <a:t>RPC</a:t>
            </a:r>
            <a:r>
              <a:rPr sz="1455" b="1" spc="-9" dirty="0">
                <a:solidFill>
                  <a:srgbClr val="942193"/>
                </a:solidFill>
                <a:latin typeface="Graphik"/>
                <a:cs typeface="Graphik"/>
              </a:rPr>
              <a:t> </a:t>
            </a:r>
            <a:r>
              <a:rPr sz="1455" b="1" dirty="0">
                <a:solidFill>
                  <a:srgbClr val="942193"/>
                </a:solidFill>
                <a:latin typeface="Graphik"/>
                <a:cs typeface="Graphik"/>
              </a:rPr>
              <a:t>Link</a:t>
            </a:r>
            <a:r>
              <a:rPr sz="1455" b="1" spc="-7" dirty="0">
                <a:solidFill>
                  <a:srgbClr val="942193"/>
                </a:solidFill>
                <a:latin typeface="Graphik"/>
                <a:cs typeface="Graphik"/>
              </a:rPr>
              <a:t> </a:t>
            </a:r>
            <a:r>
              <a:rPr sz="1455" b="1" spc="-5" dirty="0">
                <a:solidFill>
                  <a:srgbClr val="942193"/>
                </a:solidFill>
                <a:latin typeface="Graphik"/>
                <a:cs typeface="Graphik"/>
              </a:rPr>
              <a:t>system</a:t>
            </a:r>
            <a:endParaRPr sz="1455" dirty="0">
              <a:latin typeface="Graphik"/>
              <a:cs typeface="Graphi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00410" y="1835942"/>
            <a:ext cx="2661753" cy="430238"/>
          </a:xfrm>
          <a:prstGeom prst="rect">
            <a:avLst/>
          </a:prstGeom>
        </p:spPr>
        <p:txBody>
          <a:bodyPr vert="horz" wrap="square" lIns="0" tIns="5199" rIns="0" bIns="0" rtlCol="0">
            <a:spAutoFit/>
          </a:bodyPr>
          <a:lstStyle/>
          <a:p>
            <a:pPr marL="5776" marR="2310">
              <a:lnSpc>
                <a:spcPct val="113300"/>
              </a:lnSpc>
              <a:spcBef>
                <a:spcPts val="41"/>
              </a:spcBef>
            </a:pP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New</a:t>
            </a:r>
            <a:r>
              <a:rPr sz="1296" b="1" spc="9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Improved</a:t>
            </a:r>
            <a:r>
              <a:rPr sz="1296" b="1" spc="7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RPCs</a:t>
            </a:r>
            <a:r>
              <a:rPr sz="1296" b="1" spc="9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for</a:t>
            </a:r>
            <a:r>
              <a:rPr sz="1296" b="1" spc="9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Ring</a:t>
            </a:r>
            <a:r>
              <a:rPr sz="1296" b="1" spc="7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1</a:t>
            </a:r>
            <a:r>
              <a:rPr sz="1296" b="1" spc="9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spc="-11" dirty="0">
                <a:solidFill>
                  <a:srgbClr val="009051"/>
                </a:solidFill>
                <a:latin typeface="Graphik"/>
                <a:cs typeface="Graphik"/>
              </a:rPr>
              <a:t>of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end-cap</a:t>
            </a:r>
            <a:r>
              <a:rPr sz="1296" b="1" spc="16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discs</a:t>
            </a:r>
            <a:r>
              <a:rPr sz="1296" b="1" spc="16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spc="-36" dirty="0">
                <a:solidFill>
                  <a:srgbClr val="009051"/>
                </a:solidFill>
                <a:latin typeface="Graphik"/>
                <a:cs typeface="Graphik"/>
              </a:rPr>
              <a:t>3/4</a:t>
            </a:r>
            <a:r>
              <a:rPr sz="1296" b="1" spc="16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dirty="0">
                <a:solidFill>
                  <a:srgbClr val="009051"/>
                </a:solidFill>
                <a:latin typeface="Graphik"/>
                <a:cs typeface="Graphik"/>
              </a:rPr>
              <a:t>(RE3/1,</a:t>
            </a:r>
            <a:r>
              <a:rPr sz="1296" b="1" spc="16" dirty="0">
                <a:solidFill>
                  <a:srgbClr val="009051"/>
                </a:solidFill>
                <a:latin typeface="Graphik"/>
                <a:cs typeface="Graphik"/>
              </a:rPr>
              <a:t> </a:t>
            </a:r>
            <a:r>
              <a:rPr sz="1296" b="1" spc="-5" dirty="0">
                <a:solidFill>
                  <a:srgbClr val="009051"/>
                </a:solidFill>
                <a:latin typeface="Graphik"/>
                <a:cs typeface="Graphik"/>
              </a:rPr>
              <a:t>RE4/1)</a:t>
            </a:r>
            <a:endParaRPr sz="1296">
              <a:latin typeface="Graphik"/>
              <a:cs typeface="Graphi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66751" y="3977514"/>
            <a:ext cx="1986206" cy="685999"/>
          </a:xfrm>
          <a:prstGeom prst="rect">
            <a:avLst/>
          </a:prstGeom>
          <a:ln w="41883">
            <a:solidFill>
              <a:srgbClr val="009051"/>
            </a:solidFill>
          </a:ln>
        </p:spPr>
        <p:txBody>
          <a:bodyPr vert="horz" wrap="square" lIns="0" tIns="48810" rIns="0" bIns="0" rtlCol="0">
            <a:spAutoFit/>
          </a:bodyPr>
          <a:lstStyle/>
          <a:p>
            <a:pPr marL="115808" indent="-79708">
              <a:spcBef>
                <a:spcPts val="384"/>
              </a:spcBef>
              <a:buChar char="-"/>
              <a:tabLst>
                <a:tab pos="115808" algn="l"/>
              </a:tabLst>
            </a:pPr>
            <a:r>
              <a:rPr sz="1046" dirty="0">
                <a:latin typeface="Garamond" panose="02020404030301010803" pitchFamily="18" charset="0"/>
                <a:cs typeface="Graphik"/>
              </a:rPr>
              <a:t>1</a:t>
            </a:r>
            <a:r>
              <a:rPr sz="1046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chamber</a:t>
            </a:r>
            <a:r>
              <a:rPr sz="1046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spc="-5" dirty="0">
                <a:latin typeface="Garamond" panose="02020404030301010803" pitchFamily="18" charset="0"/>
                <a:cs typeface="Graphik"/>
              </a:rPr>
              <a:t>=1.6x</a:t>
            </a:r>
            <a:r>
              <a:rPr sz="1046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1.2</a:t>
            </a:r>
            <a:r>
              <a:rPr sz="1046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spc="-11" dirty="0">
                <a:latin typeface="Garamond" panose="02020404030301010803" pitchFamily="18" charset="0"/>
                <a:cs typeface="Graphik"/>
              </a:rPr>
              <a:t>m</a:t>
            </a:r>
            <a:r>
              <a:rPr sz="1023" spc="-17" baseline="20370" dirty="0">
                <a:latin typeface="Garamond" panose="02020404030301010803" pitchFamily="18" charset="0"/>
                <a:cs typeface="Graphik"/>
              </a:rPr>
              <a:t>2</a:t>
            </a:r>
            <a:endParaRPr sz="1023" baseline="20370">
              <a:latin typeface="Garamond" panose="02020404030301010803" pitchFamily="18" charset="0"/>
              <a:cs typeface="Graphik"/>
            </a:endParaRPr>
          </a:p>
          <a:p>
            <a:pPr marL="115808" indent="-79708">
              <a:spcBef>
                <a:spcPts val="582"/>
              </a:spcBef>
              <a:buChar char="-"/>
              <a:tabLst>
                <a:tab pos="115808" algn="l"/>
              </a:tabLst>
            </a:pPr>
            <a:r>
              <a:rPr sz="1046" spc="-5" dirty="0">
                <a:latin typeface="Garamond" panose="02020404030301010803" pitchFamily="18" charset="0"/>
                <a:cs typeface="Graphik"/>
              </a:rPr>
              <a:t>Total</a:t>
            </a:r>
            <a:r>
              <a:rPr sz="1046" spc="-11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72</a:t>
            </a:r>
            <a:r>
              <a:rPr sz="1046" spc="-9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iRPC</a:t>
            </a:r>
            <a:r>
              <a:rPr sz="1046" spc="-11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(20</a:t>
            </a:r>
            <a:r>
              <a:rPr sz="1023" baseline="20370" dirty="0">
                <a:latin typeface="Garamond" panose="02020404030301010803" pitchFamily="18" charset="0"/>
                <a:cs typeface="Graphik"/>
              </a:rPr>
              <a:t>0</a:t>
            </a:r>
            <a:r>
              <a:rPr sz="1046" dirty="0">
                <a:latin typeface="Garamond" panose="02020404030301010803" pitchFamily="18" charset="0"/>
                <a:cs typeface="Graphik"/>
              </a:rPr>
              <a:t>)</a:t>
            </a:r>
            <a:r>
              <a:rPr sz="1046" spc="-9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spc="-5" dirty="0">
                <a:latin typeface="Garamond" panose="02020404030301010803" pitchFamily="18" charset="0"/>
                <a:cs typeface="Graphik"/>
              </a:rPr>
              <a:t>chambers</a:t>
            </a:r>
            <a:endParaRPr sz="1046">
              <a:latin typeface="Garamond" panose="02020404030301010803" pitchFamily="18" charset="0"/>
              <a:cs typeface="Graphik"/>
            </a:endParaRPr>
          </a:p>
          <a:p>
            <a:pPr marL="36100">
              <a:spcBef>
                <a:spcPts val="582"/>
              </a:spcBef>
            </a:pPr>
            <a:r>
              <a:rPr sz="1046" dirty="0">
                <a:latin typeface="Garamond" panose="02020404030301010803" pitchFamily="18" charset="0"/>
                <a:cs typeface="Graphik"/>
              </a:rPr>
              <a:t>-</a:t>
            </a:r>
            <a:r>
              <a:rPr sz="1046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1.8&lt;</a:t>
            </a:r>
            <a:r>
              <a:rPr sz="1046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dirty="0">
                <a:latin typeface="Garamond" panose="02020404030301010803" pitchFamily="18" charset="0"/>
                <a:cs typeface="Graphik"/>
              </a:rPr>
              <a:t>|</a:t>
            </a:r>
            <a:r>
              <a:rPr sz="1046" dirty="0">
                <a:latin typeface="Garamond" panose="02020404030301010803" pitchFamily="18" charset="0"/>
                <a:cs typeface="STIX Two Math"/>
              </a:rPr>
              <a:t>𝜂</a:t>
            </a:r>
            <a:r>
              <a:rPr sz="1046" dirty="0">
                <a:latin typeface="Garamond" panose="02020404030301010803" pitchFamily="18" charset="0"/>
                <a:cs typeface="Graphik"/>
              </a:rPr>
              <a:t>|</a:t>
            </a:r>
            <a:r>
              <a:rPr sz="1046" spc="-16" dirty="0">
                <a:latin typeface="Garamond" panose="02020404030301010803" pitchFamily="18" charset="0"/>
                <a:cs typeface="Graphik"/>
              </a:rPr>
              <a:t> </a:t>
            </a:r>
            <a:r>
              <a:rPr sz="1046" spc="-9" dirty="0">
                <a:latin typeface="Garamond" panose="02020404030301010803" pitchFamily="18" charset="0"/>
                <a:cs typeface="Graphik"/>
              </a:rPr>
              <a:t>&lt;2.5</a:t>
            </a:r>
            <a:endParaRPr sz="1046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560" y="3541246"/>
            <a:ext cx="2476620" cy="1260890"/>
          </a:xfrm>
          <a:prstGeom prst="rect">
            <a:avLst/>
          </a:prstGeom>
        </p:spPr>
        <p:txBody>
          <a:bodyPr vert="horz" wrap="square" lIns="0" tIns="77692" rIns="0" bIns="0" rtlCol="0">
            <a:spAutoFit/>
          </a:bodyPr>
          <a:lstStyle/>
          <a:p>
            <a:pPr marL="90683" indent="-84907">
              <a:spcBef>
                <a:spcPts val="612"/>
              </a:spcBef>
              <a:buChar char="•"/>
              <a:tabLst>
                <a:tab pos="90683" algn="l"/>
              </a:tabLst>
            </a:pPr>
            <a:r>
              <a:rPr sz="1342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New</a:t>
            </a:r>
            <a:r>
              <a:rPr sz="1342" b="1" spc="-16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sz="1342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Link</a:t>
            </a:r>
            <a:r>
              <a:rPr sz="1342" b="1" spc="-16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sz="1342" b="1" spc="-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System:</a:t>
            </a:r>
            <a:endParaRPr sz="1342" dirty="0">
              <a:solidFill>
                <a:srgbClr val="0000FF"/>
              </a:solidFill>
              <a:latin typeface="Garamond" panose="02020404030301010803" pitchFamily="18" charset="0"/>
              <a:cs typeface="Graphik"/>
            </a:endParaRPr>
          </a:p>
          <a:p>
            <a:pPr marL="219486" marR="2310" lvl="1" indent="-85195">
              <a:lnSpc>
                <a:spcPct val="133000"/>
              </a:lnSpc>
              <a:spcBef>
                <a:spcPts val="48"/>
              </a:spcBef>
              <a:buChar char="-"/>
              <a:tabLst>
                <a:tab pos="220064" algn="l"/>
              </a:tabLst>
            </a:pPr>
            <a:r>
              <a:rPr sz="1182" dirty="0">
                <a:latin typeface="Garamond" panose="02020404030301010803" pitchFamily="18" charset="0"/>
                <a:cs typeface="Graphik"/>
              </a:rPr>
              <a:t>Improve</a:t>
            </a:r>
            <a:r>
              <a:rPr sz="1182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dirty="0">
                <a:latin typeface="Garamond" panose="02020404030301010803" pitchFamily="18" charset="0"/>
                <a:cs typeface="Graphik"/>
              </a:rPr>
              <a:t>Trigger</a:t>
            </a:r>
            <a:r>
              <a:rPr sz="1182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dirty="0">
                <a:latin typeface="Garamond" panose="02020404030301010803" pitchFamily="18" charset="0"/>
                <a:cs typeface="Graphik"/>
              </a:rPr>
              <a:t>hit</a:t>
            </a:r>
            <a:r>
              <a:rPr sz="1182" spc="5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spc="-9" dirty="0">
                <a:latin typeface="Garamond" panose="02020404030301010803" pitchFamily="18" charset="0"/>
                <a:cs typeface="Graphik"/>
              </a:rPr>
              <a:t>time </a:t>
            </a:r>
            <a:r>
              <a:rPr sz="1182" dirty="0">
                <a:latin typeface="Garamond" panose="02020404030301010803" pitchFamily="18" charset="0"/>
                <a:cs typeface="Graphik"/>
              </a:rPr>
              <a:t>resolution</a:t>
            </a:r>
            <a:r>
              <a:rPr sz="1182" spc="16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dirty="0">
                <a:latin typeface="Garamond" panose="02020404030301010803" pitchFamily="18" charset="0"/>
                <a:cs typeface="Graphik"/>
              </a:rPr>
              <a:t>from</a:t>
            </a:r>
            <a:r>
              <a:rPr sz="1182" spc="18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b="1" dirty="0">
                <a:latin typeface="Garamond" panose="02020404030301010803" pitchFamily="18" charset="0"/>
                <a:cs typeface="Graphik"/>
              </a:rPr>
              <a:t>25</a:t>
            </a:r>
            <a:r>
              <a:rPr sz="1182" b="1" spc="11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b="1" dirty="0">
                <a:latin typeface="Garamond" panose="02020404030301010803" pitchFamily="18" charset="0"/>
                <a:cs typeface="Graphik"/>
              </a:rPr>
              <a:t>ns</a:t>
            </a:r>
            <a:r>
              <a:rPr sz="1182" b="1" spc="11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b="1" dirty="0">
                <a:latin typeface="Garamond" panose="02020404030301010803" pitchFamily="18" charset="0"/>
                <a:cs typeface="Graphik"/>
              </a:rPr>
              <a:t>to</a:t>
            </a:r>
            <a:r>
              <a:rPr sz="1182" b="1" spc="11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b="1" dirty="0">
                <a:latin typeface="Garamond" panose="02020404030301010803" pitchFamily="18" charset="0"/>
                <a:cs typeface="Graphik"/>
              </a:rPr>
              <a:t>1.56</a:t>
            </a:r>
            <a:r>
              <a:rPr sz="1182" b="1" spc="11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b="1" spc="-11" dirty="0">
                <a:latin typeface="Garamond" panose="02020404030301010803" pitchFamily="18" charset="0"/>
                <a:cs typeface="Graphik"/>
              </a:rPr>
              <a:t>ns</a:t>
            </a:r>
            <a:endParaRPr sz="1182" dirty="0">
              <a:latin typeface="Garamond" panose="02020404030301010803" pitchFamily="18" charset="0"/>
              <a:cs typeface="Graphik"/>
            </a:endParaRPr>
          </a:p>
          <a:p>
            <a:pPr marL="219486" lvl="1" indent="-85195">
              <a:spcBef>
                <a:spcPts val="468"/>
              </a:spcBef>
              <a:buChar char="-"/>
              <a:tabLst>
                <a:tab pos="219486" algn="l"/>
              </a:tabLst>
            </a:pPr>
            <a:r>
              <a:rPr sz="1182" dirty="0">
                <a:latin typeface="Garamond" panose="02020404030301010803" pitchFamily="18" charset="0"/>
                <a:cs typeface="Graphik"/>
              </a:rPr>
              <a:t>Data</a:t>
            </a:r>
            <a:r>
              <a:rPr sz="1182" spc="39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dirty="0">
                <a:latin typeface="Garamond" panose="02020404030301010803" pitchFamily="18" charset="0"/>
                <a:cs typeface="Graphik"/>
              </a:rPr>
              <a:t>transmission</a:t>
            </a:r>
            <a:r>
              <a:rPr sz="1182" spc="41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dirty="0">
                <a:latin typeface="Garamond" panose="02020404030301010803" pitchFamily="18" charset="0"/>
                <a:cs typeface="Graphik"/>
              </a:rPr>
              <a:t>speed</a:t>
            </a:r>
            <a:r>
              <a:rPr lang="it-IT" sz="1182" dirty="0" err="1">
                <a:latin typeface="Garamond" panose="02020404030301010803" pitchFamily="18" charset="0"/>
                <a:cs typeface="Graphik"/>
              </a:rPr>
              <a:t>s</a:t>
            </a:r>
            <a:r>
              <a:rPr sz="1182" spc="39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dirty="0">
                <a:latin typeface="Garamond" panose="02020404030301010803" pitchFamily="18" charset="0"/>
                <a:cs typeface="Graphik"/>
              </a:rPr>
              <a:t>up</a:t>
            </a:r>
            <a:r>
              <a:rPr sz="1182" spc="41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spc="-11" dirty="0">
                <a:latin typeface="Garamond" panose="02020404030301010803" pitchFamily="18" charset="0"/>
                <a:cs typeface="Graphik"/>
              </a:rPr>
              <a:t>to</a:t>
            </a:r>
            <a:endParaRPr sz="1182" dirty="0">
              <a:latin typeface="Garamond" panose="02020404030301010803" pitchFamily="18" charset="0"/>
              <a:cs typeface="Graphik"/>
            </a:endParaRPr>
          </a:p>
          <a:p>
            <a:pPr marL="220064">
              <a:spcBef>
                <a:spcPts val="468"/>
              </a:spcBef>
            </a:pPr>
            <a:r>
              <a:rPr sz="1182" b="1" dirty="0">
                <a:latin typeface="Garamond" panose="02020404030301010803" pitchFamily="18" charset="0"/>
                <a:cs typeface="Graphik"/>
              </a:rPr>
              <a:t>10.24</a:t>
            </a:r>
            <a:r>
              <a:rPr sz="1182" b="1" spc="-52" dirty="0">
                <a:latin typeface="Garamond" panose="02020404030301010803" pitchFamily="18" charset="0"/>
                <a:cs typeface="Graphik"/>
              </a:rPr>
              <a:t> </a:t>
            </a:r>
            <a:r>
              <a:rPr sz="1182" b="1" spc="-9" dirty="0">
                <a:latin typeface="Garamond" panose="02020404030301010803" pitchFamily="18" charset="0"/>
                <a:cs typeface="Graphik"/>
              </a:rPr>
              <a:t>Gbps</a:t>
            </a:r>
            <a:endParaRPr sz="1182" dirty="0">
              <a:latin typeface="Garamond" panose="02020404030301010803" pitchFamily="18" charset="0"/>
              <a:cs typeface="Graphik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443420" y="2471698"/>
            <a:ext cx="2632871" cy="1366690"/>
            <a:chOff x="14166574" y="3549939"/>
            <a:chExt cx="5788660" cy="3004820"/>
          </a:xfrm>
        </p:grpSpPr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197986" y="3581352"/>
              <a:ext cx="5725646" cy="2941376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4197986" y="3581352"/>
              <a:ext cx="5725795" cy="2941955"/>
            </a:xfrm>
            <a:custGeom>
              <a:avLst/>
              <a:gdLst/>
              <a:ahLst/>
              <a:cxnLst/>
              <a:rect l="l" t="t" r="r" b="b"/>
              <a:pathLst>
                <a:path w="5725794" h="2941954">
                  <a:moveTo>
                    <a:pt x="0" y="0"/>
                  </a:moveTo>
                  <a:lnTo>
                    <a:pt x="5725646" y="0"/>
                  </a:lnTo>
                  <a:lnTo>
                    <a:pt x="5725646" y="2941376"/>
                  </a:lnTo>
                  <a:lnTo>
                    <a:pt x="0" y="2941376"/>
                  </a:lnTo>
                  <a:lnTo>
                    <a:pt x="0" y="0"/>
                  </a:lnTo>
                  <a:close/>
                </a:path>
              </a:pathLst>
            </a:custGeom>
            <a:ln w="62825">
              <a:solidFill>
                <a:srgbClr val="009051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xfrm>
            <a:off x="19346555" y="10822592"/>
            <a:ext cx="372109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2050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38100">
              <a:spcBef>
                <a:spcPts val="345"/>
              </a:spcBef>
            </a:pPr>
            <a:fld id="{81D60167-4931-47E6-BA6A-407CBD079E47}" type="slidenum">
              <a:rPr lang="it-IT" spc="-25" smtClean="0"/>
              <a:pPr marL="38100">
                <a:spcBef>
                  <a:spcPts val="345"/>
                </a:spcBef>
              </a:pPr>
              <a:t>20</a:t>
            </a:fld>
            <a:endParaRPr spc="-1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520" y="116632"/>
            <a:ext cx="8101096" cy="621969"/>
          </a:xfrm>
          <a:prstGeom prst="rect">
            <a:avLst/>
          </a:prstGeom>
        </p:spPr>
        <p:txBody>
          <a:bodyPr vert="horz" wrap="square" lIns="0" tIns="6354" rIns="0" bIns="0" rtlCol="0" anchor="b" anchorCtr="0">
            <a:spAutoFit/>
          </a:bodyPr>
          <a:lstStyle/>
          <a:p>
            <a:pPr marL="5776">
              <a:spcBef>
                <a:spcPts val="50"/>
              </a:spcBef>
            </a:pPr>
            <a:r>
              <a:rPr sz="4000" spc="-70" dirty="0"/>
              <a:t>New</a:t>
            </a:r>
            <a:r>
              <a:rPr sz="4000" spc="-159" dirty="0"/>
              <a:t> </a:t>
            </a:r>
            <a:r>
              <a:rPr sz="4000" spc="-57" dirty="0"/>
              <a:t>RPC</a:t>
            </a:r>
            <a:r>
              <a:rPr sz="4000" spc="-155" dirty="0"/>
              <a:t> </a:t>
            </a:r>
            <a:r>
              <a:rPr sz="4000" spc="-66" dirty="0"/>
              <a:t>Link</a:t>
            </a:r>
            <a:r>
              <a:rPr sz="4000" spc="-155" dirty="0"/>
              <a:t> </a:t>
            </a:r>
            <a:r>
              <a:rPr sz="4000" spc="-80" dirty="0"/>
              <a:t>System</a:t>
            </a:r>
            <a:r>
              <a:rPr sz="4000" spc="-155" dirty="0"/>
              <a:t> </a:t>
            </a:r>
            <a:r>
              <a:rPr sz="4000" spc="-82" dirty="0"/>
              <a:t>Upgrade</a:t>
            </a:r>
            <a:endParaRPr sz="4000" spc="-64" dirty="0"/>
          </a:p>
        </p:txBody>
      </p:sp>
      <p:sp>
        <p:nvSpPr>
          <p:cNvPr id="3" name="object 3"/>
          <p:cNvSpPr txBox="1"/>
          <p:nvPr/>
        </p:nvSpPr>
        <p:spPr>
          <a:xfrm>
            <a:off x="203570" y="1402055"/>
            <a:ext cx="4728470" cy="5151020"/>
          </a:xfrm>
          <a:prstGeom prst="rect">
            <a:avLst/>
          </a:prstGeom>
        </p:spPr>
        <p:txBody>
          <a:bodyPr vert="horz" wrap="square" lIns="0" tIns="92133" rIns="0" bIns="0" rtlCol="0">
            <a:spAutoFit/>
          </a:bodyPr>
          <a:lstStyle/>
          <a:p>
            <a:pPr marL="291526" indent="-285750" algn="just">
              <a:spcBef>
                <a:spcPts val="725"/>
              </a:spcBef>
              <a:buFont typeface="Wingdings" pitchFamily="2" charset="2"/>
              <a:buChar char="Ø"/>
              <a:tabLst>
                <a:tab pos="131403" algn="l"/>
              </a:tabLst>
            </a:pPr>
            <a:r>
              <a:rPr lang="en-US" sz="1400" dirty="0">
                <a:latin typeface="Garamond" panose="02020404030301010803" pitchFamily="18" charset="0"/>
                <a:cs typeface="Graphik"/>
              </a:rPr>
              <a:t>In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11" dirty="0">
                <a:latin typeface="Garamond" panose="02020404030301010803" pitchFamily="18" charset="0"/>
                <a:cs typeface="Graphik"/>
              </a:rPr>
              <a:t>LS3 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the current RPC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Link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system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will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be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replaced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with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a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new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higher-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performance Link</a:t>
            </a:r>
            <a:r>
              <a:rPr lang="en-US" sz="1400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System</a:t>
            </a:r>
            <a:endParaRPr lang="en-US" sz="1400" spc="-11" dirty="0">
              <a:latin typeface="Garamond" panose="02020404030301010803" pitchFamily="18" charset="0"/>
              <a:cs typeface="Graphik"/>
            </a:endParaRPr>
          </a:p>
          <a:p>
            <a:pPr marL="285750" marR="108588" indent="-285750" algn="just">
              <a:spcBef>
                <a:spcPts val="1235"/>
              </a:spcBef>
              <a:buFont typeface="Wingdings" pitchFamily="2" charset="2"/>
              <a:buChar char="Ø"/>
            </a:pPr>
            <a:r>
              <a:rPr lang="en-US" sz="1400" b="1" u="sng" spc="-30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Key</a:t>
            </a:r>
            <a:r>
              <a:rPr lang="en-US" sz="1400" b="1" u="sng" spc="-41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u="sng" spc="-5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Features</a:t>
            </a:r>
            <a:r>
              <a:rPr lang="en-US" sz="1400" b="1" u="sng" spc="-39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u="sng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b="1" u="sng" spc="-41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 the n</a:t>
            </a:r>
            <a:r>
              <a:rPr lang="en-US" sz="1400" b="1" u="sng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ew</a:t>
            </a:r>
            <a:r>
              <a:rPr lang="en-US" sz="1400" b="1" u="sng" spc="-39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u="sng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Link</a:t>
            </a:r>
            <a:r>
              <a:rPr lang="en-US" sz="1400" b="1" u="sng" spc="-41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u="sng" spc="-5" dirty="0">
                <a:solidFill>
                  <a:srgbClr val="2626EE"/>
                </a:solidFill>
                <a:uFill>
                  <a:solidFill>
                    <a:srgbClr val="2626EE"/>
                  </a:solidFill>
                </a:uFill>
                <a:latin typeface="Garamond" panose="02020404030301010803" pitchFamily="18" charset="0"/>
                <a:cs typeface="Graphik"/>
              </a:rPr>
              <a:t>System</a:t>
            </a:r>
            <a:endParaRPr lang="en-US" sz="1400" dirty="0">
              <a:latin typeface="Garamond" panose="02020404030301010803" pitchFamily="18" charset="0"/>
              <a:cs typeface="Graphik"/>
            </a:endParaRPr>
          </a:p>
          <a:p>
            <a:pPr marL="118985" lvl="1" indent="-85484" algn="just">
              <a:spcBef>
                <a:spcPts val="171"/>
              </a:spcBef>
              <a:buFont typeface="Graphik"/>
              <a:buChar char="-"/>
              <a:tabLst>
                <a:tab pos="118985" algn="l"/>
              </a:tabLst>
            </a:pPr>
            <a:r>
              <a:rPr lang="en-US" sz="1200" b="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14</a:t>
            </a:r>
            <a:r>
              <a:rPr lang="en-US" sz="1200" b="1" spc="-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Layer</a:t>
            </a:r>
            <a:r>
              <a:rPr lang="en-US" sz="1200" b="1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PCB,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40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×</a:t>
            </a:r>
            <a:r>
              <a:rPr lang="en-US" sz="1200" spc="-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28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spc="-1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cm2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118985" lvl="1" indent="-85484" algn="just">
              <a:spcBef>
                <a:spcPts val="164"/>
              </a:spcBef>
              <a:buChar char="-"/>
              <a:tabLst>
                <a:tab pos="118985" algn="l"/>
              </a:tabLst>
            </a:pP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FPGAs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are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spc="-2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KINTEX-</a:t>
            </a:r>
            <a:r>
              <a:rPr lang="en-US" sz="1200" spc="-39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7,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XC7K160T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–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Industrial</a:t>
            </a:r>
            <a:r>
              <a:rPr lang="en-US" sz="1200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Version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118985" lvl="1" indent="-85484" algn="just">
              <a:spcBef>
                <a:spcPts val="161"/>
              </a:spcBef>
              <a:buChar char="-"/>
              <a:tabLst>
                <a:tab pos="118985" algn="l"/>
              </a:tabLst>
            </a:pP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Muon</a:t>
            </a:r>
            <a:r>
              <a:rPr lang="en-US" sz="1200" spc="14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hit</a:t>
            </a:r>
            <a:r>
              <a:rPr lang="en-US" sz="1200" spc="1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time,</a:t>
            </a:r>
            <a:r>
              <a:rPr lang="en-US" sz="1200" spc="14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TDC</a:t>
            </a:r>
            <a:r>
              <a:rPr lang="en-US" sz="1200" spc="1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timing</a:t>
            </a:r>
            <a:r>
              <a:rPr lang="en-US" sz="1200" spc="14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Resolution:</a:t>
            </a:r>
            <a:r>
              <a:rPr lang="en-US" sz="1200" spc="14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1.56</a:t>
            </a:r>
            <a:r>
              <a:rPr lang="en-US" sz="1200" b="1" spc="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spc="-1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ns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118985" lvl="1" indent="-85484" algn="just">
              <a:spcBef>
                <a:spcPts val="164"/>
              </a:spcBef>
              <a:buChar char="-"/>
              <a:tabLst>
                <a:tab pos="118985" algn="l"/>
              </a:tabLst>
            </a:pP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Master</a:t>
            </a:r>
            <a:r>
              <a:rPr lang="en-US" sz="1200" spc="-2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Link board</a:t>
            </a:r>
            <a:r>
              <a:rPr lang="en-US" sz="1200" spc="2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output</a:t>
            </a:r>
            <a:r>
              <a:rPr lang="en-US" sz="1200" spc="2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data</a:t>
            </a:r>
            <a:r>
              <a:rPr lang="en-US" sz="1200" spc="2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rate:</a:t>
            </a:r>
            <a:r>
              <a:rPr lang="en-US" sz="1200" spc="2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spc="-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10.24</a:t>
            </a:r>
            <a:r>
              <a:rPr lang="en-US" sz="1200" b="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spc="-9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Gbps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118985" lvl="1" indent="-85484" algn="just">
              <a:spcBef>
                <a:spcPts val="163"/>
              </a:spcBef>
              <a:buChar char="-"/>
              <a:tabLst>
                <a:tab pos="118985" algn="l"/>
              </a:tabLst>
            </a:pP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Control</a:t>
            </a:r>
            <a:r>
              <a:rPr lang="en-US" sz="1200" spc="2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Board</a:t>
            </a:r>
            <a:r>
              <a:rPr lang="en-US" sz="1200" spc="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communication</a:t>
            </a:r>
            <a:r>
              <a:rPr lang="en-US" sz="1200" spc="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with</a:t>
            </a:r>
            <a:r>
              <a:rPr lang="en-US" sz="1200" spc="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RPC</a:t>
            </a:r>
            <a:r>
              <a:rPr lang="en-US" sz="1200" spc="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Backend</a:t>
            </a:r>
            <a:r>
              <a:rPr lang="en-US" sz="1200" spc="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electronics:</a:t>
            </a:r>
            <a:r>
              <a:rPr lang="en-US" sz="1200" spc="7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4.8</a:t>
            </a:r>
            <a:r>
              <a:rPr lang="en-US" sz="1200" b="1" spc="5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b="1" spc="-9" dirty="0">
                <a:solidFill>
                  <a:srgbClr val="2626EE"/>
                </a:solidFill>
                <a:latin typeface="Garamond" panose="02020404030301010803" pitchFamily="18" charset="0"/>
                <a:cs typeface="Graphik"/>
              </a:rPr>
              <a:t>Gbps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8664" marR="123317" algn="just">
              <a:lnSpc>
                <a:spcPct val="112700"/>
              </a:lnSpc>
              <a:spcBef>
                <a:spcPts val="1194"/>
              </a:spcBef>
              <a:tabLst>
                <a:tab pos="142955" algn="l"/>
              </a:tabLst>
            </a:pPr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Project status:  </a:t>
            </a:r>
          </a:p>
          <a:p>
            <a:pPr marL="294414" marR="123317" indent="-285750" algn="just">
              <a:lnSpc>
                <a:spcPct val="112700"/>
              </a:lnSpc>
              <a:spcBef>
                <a:spcPts val="1194"/>
              </a:spcBef>
              <a:buFont typeface="Wingdings" pitchFamily="2" charset="2"/>
              <a:buChar char="Ø"/>
              <a:tabLst>
                <a:tab pos="142955" algn="l"/>
              </a:tabLst>
            </a:pPr>
            <a:r>
              <a:rPr lang="en-US" sz="1400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irradiation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tests</a:t>
            </a:r>
            <a:r>
              <a:rPr lang="en-US" sz="1400" spc="23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various components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and</a:t>
            </a:r>
            <a:r>
              <a:rPr lang="en-US" sz="1400" spc="23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FPGAs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for</a:t>
            </a:r>
            <a:r>
              <a:rPr lang="en-US" sz="1400" spc="23" dirty="0">
                <a:latin typeface="Garamond" panose="02020404030301010803" pitchFamily="18" charset="0"/>
                <a:cs typeface="Graphik"/>
              </a:rPr>
              <a:t> the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new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9" dirty="0">
                <a:latin typeface="Garamond" panose="02020404030301010803" pitchFamily="18" charset="0"/>
                <a:cs typeface="Graphik"/>
              </a:rPr>
              <a:t>boards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are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completed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. T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he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electronics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meet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z="1400" spc="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14" dirty="0">
                <a:latin typeface="Garamond" panose="02020404030301010803" pitchFamily="18" charset="0"/>
                <a:cs typeface="Graphik"/>
              </a:rPr>
              <a:t>HL-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LHC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radiation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requirements</a:t>
            </a:r>
            <a:r>
              <a:rPr lang="en-US" sz="1400" spc="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with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high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safety</a:t>
            </a:r>
            <a:r>
              <a:rPr lang="en-US" sz="1400" spc="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factors</a:t>
            </a:r>
            <a:endParaRPr lang="en-US" sz="1400" dirty="0">
              <a:latin typeface="Garamond" panose="02020404030301010803" pitchFamily="18" charset="0"/>
              <a:cs typeface="Graphik"/>
            </a:endParaRPr>
          </a:p>
          <a:p>
            <a:pPr marL="294414" marR="58048" indent="-285750" algn="just">
              <a:lnSpc>
                <a:spcPct val="112700"/>
              </a:lnSpc>
              <a:spcBef>
                <a:spcPts val="575"/>
              </a:spcBef>
              <a:buFont typeface="Wingdings" pitchFamily="2" charset="2"/>
              <a:buChar char="Ø"/>
              <a:tabLst>
                <a:tab pos="142955" algn="l"/>
              </a:tabLst>
            </a:pPr>
            <a:r>
              <a:rPr lang="en-US" sz="1400" dirty="0">
                <a:latin typeface="Garamond" panose="02020404030301010803" pitchFamily="18" charset="0"/>
                <a:cs typeface="Graphik"/>
              </a:rPr>
              <a:t>A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demonstrator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was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installed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at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the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CMS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in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February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2024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to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monitor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system behavior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under realistic</a:t>
            </a:r>
            <a:r>
              <a:rPr lang="en-US" sz="1400" spc="23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conditions. T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he system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has operated continuously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and</a:t>
            </a:r>
            <a:r>
              <a:rPr lang="en-US" sz="1400" spc="23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reliably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for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five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months,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with no</a:t>
            </a:r>
            <a:r>
              <a:rPr lang="en-US" sz="14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change</a:t>
            </a:r>
            <a:r>
              <a:rPr lang="en-US" sz="14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in</a:t>
            </a:r>
            <a:r>
              <a:rPr lang="en-US" sz="1400" spc="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performance</a:t>
            </a:r>
            <a:r>
              <a:rPr lang="en-US" sz="1400" spc="30" dirty="0">
                <a:latin typeface="Garamond" panose="02020404030301010803" pitchFamily="18" charset="0"/>
                <a:cs typeface="Graphik"/>
              </a:rPr>
              <a:t> or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stability</a:t>
            </a:r>
          </a:p>
          <a:p>
            <a:pPr marL="294414" marR="58048" indent="-285750" algn="just">
              <a:lnSpc>
                <a:spcPct val="112700"/>
              </a:lnSpc>
              <a:spcBef>
                <a:spcPts val="575"/>
              </a:spcBef>
              <a:buFont typeface="Wingdings" pitchFamily="2" charset="2"/>
              <a:buChar char="Ø"/>
              <a:tabLst>
                <a:tab pos="142955" algn="l"/>
              </a:tabLst>
            </a:pPr>
            <a:r>
              <a:rPr lang="en-US" sz="1400" spc="-5" dirty="0">
                <a:latin typeface="Garamond" panose="02020404030301010803" pitchFamily="18" charset="0"/>
                <a:cs typeface="Graphik"/>
              </a:rPr>
              <a:t>Pre-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production</a:t>
            </a:r>
            <a:r>
              <a:rPr lang="en-US" sz="1400" spc="25" dirty="0">
                <a:latin typeface="Garamond" panose="02020404030301010803" pitchFamily="18" charset="0"/>
                <a:cs typeface="Graphik"/>
              </a:rPr>
              <a:t> is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expected to be delivered</a:t>
            </a:r>
            <a:r>
              <a:rPr lang="en-US" sz="1400" spc="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to</a:t>
            </a:r>
            <a:r>
              <a:rPr lang="en-US" sz="1400" spc="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CERN</a:t>
            </a:r>
            <a:r>
              <a:rPr lang="en-US" sz="1400" spc="23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11" dirty="0">
                <a:latin typeface="Garamond" panose="02020404030301010803" pitchFamily="18" charset="0"/>
                <a:cs typeface="Graphik"/>
              </a:rPr>
              <a:t>by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z="1400" spc="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dirty="0">
                <a:latin typeface="Garamond" panose="02020404030301010803" pitchFamily="18" charset="0"/>
                <a:cs typeface="Graphik"/>
              </a:rPr>
              <a:t>end</a:t>
            </a:r>
            <a:r>
              <a:rPr lang="en-US" sz="1400" b="1" spc="18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b="1" spc="1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b="1" spc="-9" dirty="0">
                <a:latin typeface="Garamond" panose="02020404030301010803" pitchFamily="18" charset="0"/>
                <a:cs typeface="Graphik"/>
              </a:rPr>
              <a:t>2024</a:t>
            </a:r>
          </a:p>
          <a:p>
            <a:pPr marL="142955" marR="176167" indent="-134291" algn="just">
              <a:lnSpc>
                <a:spcPct val="112700"/>
              </a:lnSpc>
              <a:spcBef>
                <a:spcPts val="578"/>
              </a:spcBef>
              <a:buChar char="•"/>
              <a:tabLst>
                <a:tab pos="142955" algn="l"/>
              </a:tabLst>
            </a:pPr>
            <a:endParaRPr lang="en-US" sz="1400" dirty="0">
              <a:latin typeface="Garamond" panose="02020404030301010803" pitchFamily="18" charset="0"/>
              <a:cs typeface="Graphi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76056" y="1300919"/>
            <a:ext cx="3938168" cy="2901522"/>
            <a:chOff x="11888894" y="1670649"/>
            <a:chExt cx="7929880" cy="568452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88894" y="1670649"/>
              <a:ext cx="7929648" cy="568433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41248" y="1715339"/>
              <a:ext cx="7803998" cy="555868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1941248" y="1715339"/>
              <a:ext cx="7804150" cy="5558790"/>
            </a:xfrm>
            <a:custGeom>
              <a:avLst/>
              <a:gdLst/>
              <a:ahLst/>
              <a:cxnLst/>
              <a:rect l="l" t="t" r="r" b="b"/>
              <a:pathLst>
                <a:path w="7804150" h="5558790">
                  <a:moveTo>
                    <a:pt x="0" y="0"/>
                  </a:moveTo>
                  <a:lnTo>
                    <a:pt x="7803997" y="0"/>
                  </a:lnTo>
                  <a:lnTo>
                    <a:pt x="7803997" y="5558686"/>
                  </a:lnTo>
                  <a:lnTo>
                    <a:pt x="0" y="5558686"/>
                  </a:lnTo>
                  <a:lnTo>
                    <a:pt x="0" y="0"/>
                  </a:lnTo>
                  <a:close/>
                </a:path>
              </a:pathLst>
            </a:custGeom>
            <a:ln w="20941">
              <a:solidFill>
                <a:srgbClr val="F3F7F5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439170" y="4465652"/>
            <a:ext cx="3538538" cy="1699651"/>
            <a:chOff x="11958620" y="7933872"/>
            <a:chExt cx="5316855" cy="246634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63855" y="7939107"/>
              <a:ext cx="5305933" cy="245000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1990033" y="7965284"/>
              <a:ext cx="2761615" cy="2397760"/>
            </a:xfrm>
            <a:custGeom>
              <a:avLst/>
              <a:gdLst/>
              <a:ahLst/>
              <a:cxnLst/>
              <a:rect l="l" t="t" r="r" b="b"/>
              <a:pathLst>
                <a:path w="2761615" h="2397759">
                  <a:moveTo>
                    <a:pt x="0" y="0"/>
                  </a:moveTo>
                  <a:lnTo>
                    <a:pt x="2761199" y="0"/>
                  </a:lnTo>
                  <a:lnTo>
                    <a:pt x="2761199" y="2397653"/>
                  </a:lnTo>
                  <a:lnTo>
                    <a:pt x="0" y="2397653"/>
                  </a:lnTo>
                  <a:lnTo>
                    <a:pt x="0" y="0"/>
                  </a:lnTo>
                  <a:close/>
                </a:path>
              </a:pathLst>
            </a:custGeom>
            <a:ln w="62825">
              <a:solidFill>
                <a:srgbClr val="0433FF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11" name="object 11"/>
            <p:cNvSpPr/>
            <p:nvPr/>
          </p:nvSpPr>
          <p:spPr>
            <a:xfrm>
              <a:off x="14771372" y="7970520"/>
              <a:ext cx="2472690" cy="2397760"/>
            </a:xfrm>
            <a:custGeom>
              <a:avLst/>
              <a:gdLst/>
              <a:ahLst/>
              <a:cxnLst/>
              <a:rect l="l" t="t" r="r" b="b"/>
              <a:pathLst>
                <a:path w="2472690" h="2397759">
                  <a:moveTo>
                    <a:pt x="0" y="0"/>
                  </a:moveTo>
                  <a:lnTo>
                    <a:pt x="2472231" y="0"/>
                  </a:lnTo>
                  <a:lnTo>
                    <a:pt x="2472231" y="2397653"/>
                  </a:lnTo>
                  <a:lnTo>
                    <a:pt x="0" y="2397653"/>
                  </a:lnTo>
                  <a:lnTo>
                    <a:pt x="0" y="0"/>
                  </a:lnTo>
                  <a:close/>
                </a:path>
              </a:pathLst>
            </a:custGeom>
            <a:ln w="62825">
              <a:solidFill>
                <a:srgbClr val="FF40FF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592965" y="6309320"/>
            <a:ext cx="3380958" cy="381735"/>
          </a:xfrm>
          <a:prstGeom prst="rect">
            <a:avLst/>
          </a:prstGeom>
        </p:spPr>
        <p:txBody>
          <a:bodyPr vert="horz" wrap="square" lIns="0" tIns="5488" rIns="0" bIns="0" rtlCol="0">
            <a:spAutoFit/>
          </a:bodyPr>
          <a:lstStyle/>
          <a:p>
            <a:pPr marL="5776" marR="2310" algn="just">
              <a:lnSpc>
                <a:spcPct val="112200"/>
              </a:lnSpc>
              <a:spcBef>
                <a:spcPts val="43"/>
              </a:spcBef>
            </a:pPr>
            <a:r>
              <a:rPr sz="1114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New</a:t>
            </a:r>
            <a:r>
              <a:rPr sz="1114" spc="11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sz="1114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Link</a:t>
            </a:r>
            <a:r>
              <a:rPr sz="1114" spc="18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sz="1114" spc="-5" dirty="0">
                <a:solidFill>
                  <a:srgbClr val="0433FF"/>
                </a:solidFill>
                <a:latin typeface="Garamond" panose="02020404030301010803" pitchFamily="18" charset="0"/>
                <a:cs typeface="Graphik"/>
              </a:rPr>
              <a:t>System </a:t>
            </a:r>
            <a:r>
              <a:rPr sz="1114" dirty="0">
                <a:latin typeface="Garamond" panose="02020404030301010803" pitchFamily="18" charset="0"/>
                <a:cs typeface="Graphik"/>
              </a:rPr>
              <a:t>(left)</a:t>
            </a:r>
            <a:r>
              <a:rPr sz="1114" spc="14" dirty="0">
                <a:latin typeface="Garamond" panose="02020404030301010803" pitchFamily="18" charset="0"/>
                <a:cs typeface="Graphik"/>
              </a:rPr>
              <a:t> </a:t>
            </a:r>
            <a:r>
              <a:rPr sz="1114" dirty="0">
                <a:latin typeface="Garamond" panose="02020404030301010803" pitchFamily="18" charset="0"/>
                <a:cs typeface="Graphik"/>
              </a:rPr>
              <a:t>and</a:t>
            </a:r>
            <a:r>
              <a:rPr sz="1114" spc="11" dirty="0">
                <a:latin typeface="Garamond" panose="02020404030301010803" pitchFamily="18" charset="0"/>
                <a:cs typeface="Graphik"/>
              </a:rPr>
              <a:t> </a:t>
            </a:r>
            <a:r>
              <a:rPr sz="1114" spc="-5" dirty="0">
                <a:solidFill>
                  <a:srgbClr val="FF40FF"/>
                </a:solidFill>
                <a:latin typeface="Garamond" panose="02020404030301010803" pitchFamily="18" charset="0"/>
                <a:cs typeface="Graphik"/>
              </a:rPr>
              <a:t>present </a:t>
            </a:r>
            <a:r>
              <a:rPr sz="1114" dirty="0">
                <a:solidFill>
                  <a:srgbClr val="FF40FF"/>
                </a:solidFill>
                <a:latin typeface="Garamond" panose="02020404030301010803" pitchFamily="18" charset="0"/>
                <a:cs typeface="Graphik"/>
              </a:rPr>
              <a:t>Link</a:t>
            </a:r>
            <a:r>
              <a:rPr sz="1114" spc="23" dirty="0">
                <a:solidFill>
                  <a:srgbClr val="FF4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sz="1114" spc="-5" dirty="0">
                <a:solidFill>
                  <a:srgbClr val="FF40FF"/>
                </a:solidFill>
                <a:latin typeface="Garamond" panose="02020404030301010803" pitchFamily="18" charset="0"/>
                <a:cs typeface="Graphik"/>
              </a:rPr>
              <a:t>System </a:t>
            </a:r>
            <a:r>
              <a:rPr sz="1114" dirty="0">
                <a:latin typeface="Garamond" panose="02020404030301010803" pitchFamily="18" charset="0"/>
                <a:cs typeface="Graphik"/>
              </a:rPr>
              <a:t>(right)</a:t>
            </a:r>
            <a:r>
              <a:rPr sz="1114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114" dirty="0">
                <a:latin typeface="Garamond" panose="02020404030301010803" pitchFamily="18" charset="0"/>
                <a:cs typeface="Graphik"/>
              </a:rPr>
              <a:t>at</a:t>
            </a:r>
            <a:r>
              <a:rPr sz="1114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114" spc="-11" dirty="0">
                <a:latin typeface="Garamond" panose="02020404030301010803" pitchFamily="18" charset="0"/>
                <a:cs typeface="Graphik"/>
              </a:rPr>
              <a:t>CMS </a:t>
            </a:r>
            <a:r>
              <a:rPr sz="1114" spc="-5" dirty="0">
                <a:latin typeface="Garamond" panose="02020404030301010803" pitchFamily="18" charset="0"/>
                <a:cs typeface="Graphik"/>
              </a:rPr>
              <a:t>experimental </a:t>
            </a:r>
            <a:r>
              <a:rPr sz="1114" dirty="0">
                <a:latin typeface="Garamond" panose="02020404030301010803" pitchFamily="18" charset="0"/>
                <a:cs typeface="Graphik"/>
              </a:rPr>
              <a:t>cavern</a:t>
            </a:r>
            <a:r>
              <a:rPr sz="1114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sz="1114" spc="-5" dirty="0">
                <a:latin typeface="Garamond" panose="02020404030301010803" pitchFamily="18" charset="0"/>
                <a:cs typeface="Graphik"/>
              </a:rPr>
              <a:t>(UXC)</a:t>
            </a:r>
            <a:endParaRPr sz="1114"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xfrm>
            <a:off x="19346555" y="10822592"/>
            <a:ext cx="372109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2050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38100">
              <a:spcBef>
                <a:spcPts val="345"/>
              </a:spcBef>
            </a:pPr>
            <a:fld id="{81D60167-4931-47E6-BA6A-407CBD079E47}" type="slidenum">
              <a:rPr lang="it-IT" spc="-25" smtClean="0"/>
              <a:pPr marL="38100">
                <a:spcBef>
                  <a:spcPts val="345"/>
                </a:spcBef>
              </a:pPr>
              <a:t>21</a:t>
            </a:fld>
            <a:endParaRPr spc="-1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0E107ED3-8C1F-3273-D646-65967002144D}"/>
              </a:ext>
            </a:extLst>
          </p:cNvPr>
          <p:cNvSpPr txBox="1"/>
          <p:nvPr/>
        </p:nvSpPr>
        <p:spPr>
          <a:xfrm>
            <a:off x="37792" y="1268760"/>
            <a:ext cx="4625788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rgbClr val="0000FF"/>
                </a:solidFill>
                <a:latin typeface="Garamond" panose="02020404030301010803" pitchFamily="18" charset="0"/>
              </a:rPr>
              <a:t>New detector geometry, strip layout and Font-End Board electronics (2D readout)</a:t>
            </a:r>
          </a:p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217170" lvl="1">
              <a:spcBef>
                <a:spcPts val="188"/>
              </a:spcBef>
              <a:buClr>
                <a:srgbClr val="0070C0"/>
              </a:buClr>
              <a:buSzPct val="100000"/>
            </a:pPr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US" sz="1400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Requirements: </a:t>
            </a:r>
          </a:p>
          <a:p>
            <a:pPr marL="960120" lvl="2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US" sz="1200" dirty="0">
                <a:latin typeface="Garamond" panose="02020404030301010803" pitchFamily="18" charset="0"/>
                <a:cs typeface="Graphik"/>
              </a:rPr>
              <a:t>Space resolution (cm): 1.5 in </a:t>
            </a:r>
            <a:r>
              <a:rPr lang="el-GR" sz="1200" dirty="0">
                <a:latin typeface="Garamond" panose="02020404030301010803" pitchFamily="18" charset="0"/>
              </a:rPr>
              <a:t>η </a:t>
            </a:r>
            <a:r>
              <a:rPr lang="en-US" sz="1200" dirty="0">
                <a:latin typeface="Garamond" panose="02020404030301010803" pitchFamily="18" charset="0"/>
                <a:cs typeface="Graphik"/>
              </a:rPr>
              <a:t>and 0.3-0.6 in </a:t>
            </a:r>
            <a:r>
              <a:rPr lang="en-GB" sz="1200" dirty="0" err="1">
                <a:latin typeface="Garamond" panose="02020404030301010803" pitchFamily="18" charset="0"/>
              </a:rPr>
              <a:t>φ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960120" lvl="2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US" sz="1200" dirty="0">
                <a:latin typeface="Garamond" panose="02020404030301010803" pitchFamily="18" charset="0"/>
                <a:cs typeface="Graphik"/>
              </a:rPr>
              <a:t>Time resolution (ns): 0.5 ns </a:t>
            </a:r>
          </a:p>
          <a:p>
            <a:pPr marL="960120" lvl="2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US" sz="1200" dirty="0">
                <a:latin typeface="Garamond" panose="02020404030301010803" pitchFamily="18" charset="0"/>
                <a:cs typeface="Graphik"/>
              </a:rPr>
              <a:t>Rate capability: 2</a:t>
            </a:r>
            <a:r>
              <a:rPr lang="en-US" sz="1200" spc="11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200" dirty="0">
                <a:latin typeface="Garamond" panose="02020404030301010803" pitchFamily="18" charset="0"/>
                <a:cs typeface="Graphik"/>
              </a:rPr>
              <a:t>kHz/cm</a:t>
            </a:r>
            <a:r>
              <a:rPr lang="en-US" sz="1200" baseline="30000" dirty="0">
                <a:latin typeface="Garamond" panose="02020404030301010803" pitchFamily="18" charset="0"/>
                <a:cs typeface="Graphik"/>
              </a:rPr>
              <a:t>2</a:t>
            </a:r>
            <a:endParaRPr lang="en-US" sz="1200" dirty="0">
              <a:latin typeface="Garamond" panose="02020404030301010803" pitchFamily="18" charset="0"/>
              <a:cs typeface="Graphik"/>
            </a:endParaRPr>
          </a:p>
          <a:p>
            <a:pPr marL="502920" lvl="1" indent="-285750">
              <a:spcBef>
                <a:spcPts val="188"/>
              </a:spcBef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endParaRPr lang="en-US" sz="14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" name="object 2"/>
          <p:cNvGrpSpPr/>
          <p:nvPr/>
        </p:nvGrpSpPr>
        <p:grpSpPr>
          <a:xfrm>
            <a:off x="4835483" y="1175945"/>
            <a:ext cx="4212246" cy="1790225"/>
            <a:chOff x="10651518" y="1274089"/>
            <a:chExt cx="9261091" cy="3936009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1518" y="1880357"/>
              <a:ext cx="6350592" cy="332974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96577" y="1954516"/>
              <a:ext cx="1457280" cy="322330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6449319" y="1274089"/>
              <a:ext cx="3463290" cy="520699"/>
            </a:xfrm>
            <a:custGeom>
              <a:avLst/>
              <a:gdLst/>
              <a:ahLst/>
              <a:cxnLst/>
              <a:rect l="l" t="t" r="r" b="b"/>
              <a:pathLst>
                <a:path w="3463290" h="520700">
                  <a:moveTo>
                    <a:pt x="0" y="0"/>
                  </a:moveTo>
                  <a:lnTo>
                    <a:pt x="3463140" y="0"/>
                  </a:lnTo>
                  <a:lnTo>
                    <a:pt x="3463140" y="520403"/>
                  </a:lnTo>
                  <a:lnTo>
                    <a:pt x="0" y="520403"/>
                  </a:lnTo>
                  <a:lnTo>
                    <a:pt x="0" y="0"/>
                  </a:lnTo>
                  <a:close/>
                </a:path>
              </a:pathLst>
            </a:custGeom>
            <a:ln w="20941">
              <a:solidFill>
                <a:srgbClr val="941751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71601" y="324588"/>
            <a:ext cx="7200800" cy="683524"/>
          </a:xfrm>
          <a:prstGeom prst="rect">
            <a:avLst/>
          </a:prstGeom>
        </p:spPr>
        <p:txBody>
          <a:bodyPr vert="horz" wrap="square" lIns="0" tIns="6354" rIns="0" bIns="0" rtlCol="0" anchor="b" anchorCtr="0">
            <a:spAutoFit/>
          </a:bodyPr>
          <a:lstStyle/>
          <a:p>
            <a:pPr marL="5776">
              <a:spcBef>
                <a:spcPts val="50"/>
              </a:spcBef>
            </a:pPr>
            <a:r>
              <a:rPr spc="-64" dirty="0" err="1"/>
              <a:t>iRPC</a:t>
            </a:r>
            <a:r>
              <a:rPr lang="it-IT" spc="-150" dirty="0"/>
              <a:t> Design &amp; Performance </a:t>
            </a:r>
            <a:endParaRPr spc="-70" dirty="0"/>
          </a:p>
        </p:txBody>
      </p:sp>
      <p:sp>
        <p:nvSpPr>
          <p:cNvPr id="9" name="object 9"/>
          <p:cNvSpPr txBox="1"/>
          <p:nvPr/>
        </p:nvSpPr>
        <p:spPr>
          <a:xfrm>
            <a:off x="7486450" y="1234319"/>
            <a:ext cx="1565686" cy="178457"/>
          </a:xfrm>
          <a:prstGeom prst="rect">
            <a:avLst/>
          </a:prstGeom>
        </p:spPr>
        <p:txBody>
          <a:bodyPr vert="horz" wrap="square" lIns="0" tIns="6932" rIns="0" bIns="0" rtlCol="0">
            <a:spAutoFit/>
          </a:bodyPr>
          <a:lstStyle/>
          <a:p>
            <a:pPr marL="18772">
              <a:spcBef>
                <a:spcPts val="55"/>
              </a:spcBef>
            </a:pPr>
            <a:r>
              <a:rPr sz="1114" dirty="0">
                <a:solidFill>
                  <a:srgbClr val="941751"/>
                </a:solidFill>
                <a:latin typeface="Graphik"/>
                <a:cs typeface="Graphik"/>
              </a:rPr>
              <a:t>Two</a:t>
            </a:r>
            <a:r>
              <a:rPr sz="1114" spc="-23" dirty="0">
                <a:solidFill>
                  <a:srgbClr val="941751"/>
                </a:solidFill>
                <a:latin typeface="Graphik"/>
                <a:cs typeface="Graphik"/>
              </a:rPr>
              <a:t> </a:t>
            </a:r>
            <a:r>
              <a:rPr sz="1114" dirty="0">
                <a:solidFill>
                  <a:srgbClr val="941751"/>
                </a:solidFill>
                <a:latin typeface="Graphik"/>
                <a:cs typeface="Graphik"/>
              </a:rPr>
              <a:t>FEBs</a:t>
            </a:r>
            <a:r>
              <a:rPr sz="1114" spc="-23" dirty="0">
                <a:solidFill>
                  <a:srgbClr val="941751"/>
                </a:solidFill>
                <a:latin typeface="Graphik"/>
                <a:cs typeface="Graphik"/>
              </a:rPr>
              <a:t> </a:t>
            </a:r>
            <a:r>
              <a:rPr sz="1114" dirty="0">
                <a:solidFill>
                  <a:srgbClr val="941751"/>
                </a:solidFill>
                <a:latin typeface="Graphik"/>
                <a:cs typeface="Graphik"/>
              </a:rPr>
              <a:t>per</a:t>
            </a:r>
            <a:r>
              <a:rPr sz="1114" spc="-23" dirty="0">
                <a:solidFill>
                  <a:srgbClr val="941751"/>
                </a:solidFill>
                <a:latin typeface="Graphik"/>
                <a:cs typeface="Graphik"/>
              </a:rPr>
              <a:t> </a:t>
            </a:r>
            <a:r>
              <a:rPr sz="1114" spc="-5" dirty="0">
                <a:solidFill>
                  <a:srgbClr val="941751"/>
                </a:solidFill>
                <a:latin typeface="Graphik"/>
                <a:cs typeface="Graphik"/>
              </a:rPr>
              <a:t>chamber</a:t>
            </a:r>
            <a:endParaRPr sz="1114">
              <a:latin typeface="Graphik"/>
              <a:cs typeface="Graphi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37288" y="1322407"/>
            <a:ext cx="1025306" cy="211703"/>
          </a:xfrm>
          <a:prstGeom prst="rect">
            <a:avLst/>
          </a:prstGeom>
          <a:ln w="20941">
            <a:solidFill>
              <a:srgbClr val="FF2600"/>
            </a:solidFill>
          </a:ln>
        </p:spPr>
        <p:txBody>
          <a:bodyPr vert="horz" wrap="square" lIns="0" tIns="39857" rIns="0" bIns="0" rtlCol="0">
            <a:spAutoFit/>
          </a:bodyPr>
          <a:lstStyle/>
          <a:p>
            <a:pPr marL="23681">
              <a:spcBef>
                <a:spcPts val="314"/>
              </a:spcBef>
            </a:pPr>
            <a:r>
              <a:rPr sz="1114" dirty="0">
                <a:solidFill>
                  <a:srgbClr val="FF2600"/>
                </a:solidFill>
                <a:latin typeface="Graphik"/>
                <a:cs typeface="Graphik"/>
              </a:rPr>
              <a:t>iRPC</a:t>
            </a:r>
            <a:r>
              <a:rPr sz="1114" spc="2" dirty="0">
                <a:solidFill>
                  <a:srgbClr val="FF2600"/>
                </a:solidFill>
                <a:latin typeface="Graphik"/>
                <a:cs typeface="Graphik"/>
              </a:rPr>
              <a:t> </a:t>
            </a:r>
            <a:r>
              <a:rPr sz="1114" spc="-5" dirty="0">
                <a:solidFill>
                  <a:srgbClr val="FF2600"/>
                </a:solidFill>
                <a:latin typeface="Graphik"/>
                <a:cs typeface="Graphik"/>
              </a:rPr>
              <a:t>Chamber</a:t>
            </a:r>
            <a:endParaRPr sz="1114">
              <a:latin typeface="Graphik"/>
              <a:cs typeface="Graphik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653782" y="1371940"/>
            <a:ext cx="4323038" cy="1838620"/>
            <a:chOff x="10231856" y="1662154"/>
            <a:chExt cx="9504680" cy="4042410"/>
          </a:xfrm>
        </p:grpSpPr>
        <p:sp>
          <p:nvSpPr>
            <p:cNvPr id="17" name="object 17"/>
            <p:cNvSpPr/>
            <p:nvPr/>
          </p:nvSpPr>
          <p:spPr>
            <a:xfrm>
              <a:off x="10231856" y="1662154"/>
              <a:ext cx="909955" cy="612140"/>
            </a:xfrm>
            <a:custGeom>
              <a:avLst/>
              <a:gdLst/>
              <a:ahLst/>
              <a:cxnLst/>
              <a:rect l="l" t="t" r="r" b="b"/>
              <a:pathLst>
                <a:path w="909954" h="612139">
                  <a:moveTo>
                    <a:pt x="909366" y="0"/>
                  </a:moveTo>
                  <a:lnTo>
                    <a:pt x="0" y="0"/>
                  </a:lnTo>
                  <a:lnTo>
                    <a:pt x="0" y="611955"/>
                  </a:lnTo>
                  <a:lnTo>
                    <a:pt x="909366" y="611955"/>
                  </a:lnTo>
                  <a:lnTo>
                    <a:pt x="9093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18" name="object 18"/>
            <p:cNvSpPr/>
            <p:nvPr/>
          </p:nvSpPr>
          <p:spPr>
            <a:xfrm>
              <a:off x="18652521" y="2687629"/>
              <a:ext cx="1068705" cy="0"/>
            </a:xfrm>
            <a:custGeom>
              <a:avLst/>
              <a:gdLst/>
              <a:ahLst/>
              <a:cxnLst/>
              <a:rect l="l" t="t" r="r" b="b"/>
              <a:pathLst>
                <a:path w="1068705">
                  <a:moveTo>
                    <a:pt x="0" y="0"/>
                  </a:moveTo>
                  <a:lnTo>
                    <a:pt x="1068429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19" name="object 19"/>
            <p:cNvSpPr/>
            <p:nvPr/>
          </p:nvSpPr>
          <p:spPr>
            <a:xfrm>
              <a:off x="19725682" y="2687717"/>
              <a:ext cx="0" cy="2947670"/>
            </a:xfrm>
            <a:custGeom>
              <a:avLst/>
              <a:gdLst/>
              <a:ahLst/>
              <a:cxnLst/>
              <a:rect l="l" t="t" r="r" b="b"/>
              <a:pathLst>
                <a:path h="2947670">
                  <a:moveTo>
                    <a:pt x="0" y="0"/>
                  </a:moveTo>
                  <a:lnTo>
                    <a:pt x="0" y="2947275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0" name="object 20"/>
            <p:cNvSpPr/>
            <p:nvPr/>
          </p:nvSpPr>
          <p:spPr>
            <a:xfrm>
              <a:off x="19222818" y="4472651"/>
              <a:ext cx="0" cy="917575"/>
            </a:xfrm>
            <a:custGeom>
              <a:avLst/>
              <a:gdLst/>
              <a:ahLst/>
              <a:cxnLst/>
              <a:rect l="l" t="t" r="r" b="b"/>
              <a:pathLst>
                <a:path h="917575">
                  <a:moveTo>
                    <a:pt x="0" y="0"/>
                  </a:moveTo>
                  <a:lnTo>
                    <a:pt x="0" y="917151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1" name="object 21"/>
            <p:cNvSpPr/>
            <p:nvPr/>
          </p:nvSpPr>
          <p:spPr>
            <a:xfrm>
              <a:off x="18652678" y="4446404"/>
              <a:ext cx="581025" cy="0"/>
            </a:xfrm>
            <a:custGeom>
              <a:avLst/>
              <a:gdLst/>
              <a:ahLst/>
              <a:cxnLst/>
              <a:rect l="l" t="t" r="r" b="b"/>
              <a:pathLst>
                <a:path w="581025">
                  <a:moveTo>
                    <a:pt x="0" y="0"/>
                  </a:moveTo>
                  <a:lnTo>
                    <a:pt x="580605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2" name="object 22"/>
            <p:cNvSpPr/>
            <p:nvPr/>
          </p:nvSpPr>
          <p:spPr>
            <a:xfrm>
              <a:off x="17554439" y="5416050"/>
              <a:ext cx="1678939" cy="0"/>
            </a:xfrm>
            <a:custGeom>
              <a:avLst/>
              <a:gdLst/>
              <a:ahLst/>
              <a:cxnLst/>
              <a:rect l="l" t="t" r="r" b="b"/>
              <a:pathLst>
                <a:path w="1678940">
                  <a:moveTo>
                    <a:pt x="1678849" y="0"/>
                  </a:moveTo>
                  <a:lnTo>
                    <a:pt x="10470" y="0"/>
                  </a:lnTo>
                  <a:lnTo>
                    <a:pt x="0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3" name="object 23"/>
            <p:cNvSpPr/>
            <p:nvPr/>
          </p:nvSpPr>
          <p:spPr>
            <a:xfrm>
              <a:off x="17464389" y="5365789"/>
              <a:ext cx="100965" cy="100965"/>
            </a:xfrm>
            <a:custGeom>
              <a:avLst/>
              <a:gdLst/>
              <a:ahLst/>
              <a:cxnLst/>
              <a:rect l="l" t="t" r="r" b="b"/>
              <a:pathLst>
                <a:path w="100965" h="100964">
                  <a:moveTo>
                    <a:pt x="100520" y="0"/>
                  </a:moveTo>
                  <a:lnTo>
                    <a:pt x="0" y="50260"/>
                  </a:lnTo>
                  <a:lnTo>
                    <a:pt x="100520" y="100520"/>
                  </a:lnTo>
                  <a:lnTo>
                    <a:pt x="1005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4" name="object 24"/>
            <p:cNvSpPr/>
            <p:nvPr/>
          </p:nvSpPr>
          <p:spPr>
            <a:xfrm>
              <a:off x="17554439" y="5654278"/>
              <a:ext cx="2143125" cy="0"/>
            </a:xfrm>
            <a:custGeom>
              <a:avLst/>
              <a:gdLst/>
              <a:ahLst/>
              <a:cxnLst/>
              <a:rect l="l" t="t" r="r" b="b"/>
              <a:pathLst>
                <a:path w="2143125">
                  <a:moveTo>
                    <a:pt x="2142761" y="0"/>
                  </a:moveTo>
                  <a:lnTo>
                    <a:pt x="10470" y="0"/>
                  </a:lnTo>
                  <a:lnTo>
                    <a:pt x="0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5" name="object 25"/>
            <p:cNvSpPr/>
            <p:nvPr/>
          </p:nvSpPr>
          <p:spPr>
            <a:xfrm>
              <a:off x="17464389" y="5604018"/>
              <a:ext cx="100965" cy="100965"/>
            </a:xfrm>
            <a:custGeom>
              <a:avLst/>
              <a:gdLst/>
              <a:ahLst/>
              <a:cxnLst/>
              <a:rect l="l" t="t" r="r" b="b"/>
              <a:pathLst>
                <a:path w="100965" h="100964">
                  <a:moveTo>
                    <a:pt x="100520" y="0"/>
                  </a:moveTo>
                  <a:lnTo>
                    <a:pt x="0" y="50260"/>
                  </a:lnTo>
                  <a:lnTo>
                    <a:pt x="100520" y="100520"/>
                  </a:lnTo>
                  <a:lnTo>
                    <a:pt x="1005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6645159" y="2989561"/>
            <a:ext cx="1299684" cy="211703"/>
          </a:xfrm>
          <a:prstGeom prst="rect">
            <a:avLst/>
          </a:prstGeom>
          <a:ln w="20941">
            <a:solidFill>
              <a:srgbClr val="005493"/>
            </a:solidFill>
          </a:ln>
        </p:spPr>
        <p:txBody>
          <a:bodyPr vert="horz" wrap="square" lIns="0" tIns="39857" rIns="0" bIns="0" rtlCol="0">
            <a:spAutoFit/>
          </a:bodyPr>
          <a:lstStyle/>
          <a:p>
            <a:pPr marL="23681">
              <a:spcBef>
                <a:spcPts val="314"/>
              </a:spcBef>
            </a:pPr>
            <a:r>
              <a:rPr sz="1114" spc="-5" dirty="0">
                <a:solidFill>
                  <a:srgbClr val="005493"/>
                </a:solidFill>
                <a:latin typeface="Graphik"/>
                <a:cs typeface="Graphik"/>
              </a:rPr>
              <a:t>To</a:t>
            </a:r>
            <a:r>
              <a:rPr sz="1114" spc="-16" dirty="0">
                <a:solidFill>
                  <a:srgbClr val="005493"/>
                </a:solidFill>
                <a:latin typeface="Graphik"/>
                <a:cs typeface="Graphik"/>
              </a:rPr>
              <a:t> </a:t>
            </a:r>
            <a:r>
              <a:rPr sz="1114" spc="-9" dirty="0">
                <a:solidFill>
                  <a:srgbClr val="005493"/>
                </a:solidFill>
                <a:latin typeface="Graphik"/>
                <a:cs typeface="Graphik"/>
              </a:rPr>
              <a:t>back-</a:t>
            </a:r>
            <a:r>
              <a:rPr sz="1114" dirty="0">
                <a:solidFill>
                  <a:srgbClr val="005493"/>
                </a:solidFill>
                <a:latin typeface="Graphik"/>
                <a:cs typeface="Graphik"/>
              </a:rPr>
              <a:t>end</a:t>
            </a:r>
            <a:r>
              <a:rPr sz="1114" spc="-16" dirty="0">
                <a:solidFill>
                  <a:srgbClr val="005493"/>
                </a:solidFill>
                <a:latin typeface="Graphik"/>
                <a:cs typeface="Graphik"/>
              </a:rPr>
              <a:t> </a:t>
            </a:r>
            <a:r>
              <a:rPr sz="1114" spc="-9" dirty="0">
                <a:solidFill>
                  <a:srgbClr val="005493"/>
                </a:solidFill>
                <a:latin typeface="Graphik"/>
                <a:cs typeface="Graphik"/>
              </a:rPr>
              <a:t>board</a:t>
            </a:r>
            <a:endParaRPr sz="1114">
              <a:latin typeface="Graphik"/>
              <a:cs typeface="Graphik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7454360" y="1654927"/>
            <a:ext cx="427452" cy="1199753"/>
            <a:chOff x="16389239" y="2284332"/>
            <a:chExt cx="939800" cy="2637790"/>
          </a:xfrm>
        </p:grpSpPr>
        <p:sp>
          <p:nvSpPr>
            <p:cNvPr id="28" name="object 28"/>
            <p:cNvSpPr/>
            <p:nvPr/>
          </p:nvSpPr>
          <p:spPr>
            <a:xfrm>
              <a:off x="16405710" y="2325465"/>
              <a:ext cx="823594" cy="384175"/>
            </a:xfrm>
            <a:custGeom>
              <a:avLst/>
              <a:gdLst/>
              <a:ahLst/>
              <a:cxnLst/>
              <a:rect l="l" t="t" r="r" b="b"/>
              <a:pathLst>
                <a:path w="823594" h="384175">
                  <a:moveTo>
                    <a:pt x="0" y="383776"/>
                  </a:moveTo>
                  <a:lnTo>
                    <a:pt x="814055" y="4422"/>
                  </a:lnTo>
                  <a:lnTo>
                    <a:pt x="823546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9" name="object 29"/>
            <p:cNvSpPr/>
            <p:nvPr/>
          </p:nvSpPr>
          <p:spPr>
            <a:xfrm>
              <a:off x="17198534" y="2284332"/>
              <a:ext cx="112395" cy="91440"/>
            </a:xfrm>
            <a:custGeom>
              <a:avLst/>
              <a:gdLst/>
              <a:ahLst/>
              <a:cxnLst/>
              <a:rect l="l" t="t" r="r" b="b"/>
              <a:pathLst>
                <a:path w="112394" h="91439">
                  <a:moveTo>
                    <a:pt x="0" y="0"/>
                  </a:moveTo>
                  <a:lnTo>
                    <a:pt x="42459" y="91112"/>
                  </a:lnTo>
                  <a:lnTo>
                    <a:pt x="112342" y="30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0" name="object 30"/>
            <p:cNvSpPr/>
            <p:nvPr/>
          </p:nvSpPr>
          <p:spPr>
            <a:xfrm>
              <a:off x="16405710" y="2690256"/>
              <a:ext cx="822960" cy="377825"/>
            </a:xfrm>
            <a:custGeom>
              <a:avLst/>
              <a:gdLst/>
              <a:ahLst/>
              <a:cxnLst/>
              <a:rect l="l" t="t" r="r" b="b"/>
              <a:pathLst>
                <a:path w="822959" h="377825">
                  <a:moveTo>
                    <a:pt x="0" y="377682"/>
                  </a:moveTo>
                  <a:lnTo>
                    <a:pt x="813043" y="4369"/>
                  </a:lnTo>
                  <a:lnTo>
                    <a:pt x="822559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1" name="object 31"/>
            <p:cNvSpPr/>
            <p:nvPr/>
          </p:nvSpPr>
          <p:spPr>
            <a:xfrm>
              <a:off x="17197780" y="2648949"/>
              <a:ext cx="112395" cy="91440"/>
            </a:xfrm>
            <a:custGeom>
              <a:avLst/>
              <a:gdLst/>
              <a:ahLst/>
              <a:cxnLst/>
              <a:rect l="l" t="t" r="r" b="b"/>
              <a:pathLst>
                <a:path w="112394" h="91439">
                  <a:moveTo>
                    <a:pt x="0" y="0"/>
                  </a:moveTo>
                  <a:lnTo>
                    <a:pt x="41946" y="91351"/>
                  </a:lnTo>
                  <a:lnTo>
                    <a:pt x="112321" y="3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2" name="object 32"/>
            <p:cNvSpPr/>
            <p:nvPr/>
          </p:nvSpPr>
          <p:spPr>
            <a:xfrm>
              <a:off x="16405710" y="3097178"/>
              <a:ext cx="815975" cy="205740"/>
            </a:xfrm>
            <a:custGeom>
              <a:avLst/>
              <a:gdLst/>
              <a:ahLst/>
              <a:cxnLst/>
              <a:rect l="l" t="t" r="r" b="b"/>
              <a:pathLst>
                <a:path w="815975" h="205739">
                  <a:moveTo>
                    <a:pt x="0" y="205210"/>
                  </a:moveTo>
                  <a:lnTo>
                    <a:pt x="805479" y="2554"/>
                  </a:lnTo>
                  <a:lnTo>
                    <a:pt x="815633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3" name="object 33"/>
            <p:cNvSpPr/>
            <p:nvPr/>
          </p:nvSpPr>
          <p:spPr>
            <a:xfrm>
              <a:off x="17198921" y="3050992"/>
              <a:ext cx="109855" cy="97790"/>
            </a:xfrm>
            <a:custGeom>
              <a:avLst/>
              <a:gdLst/>
              <a:ahLst/>
              <a:cxnLst/>
              <a:rect l="l" t="t" r="r" b="b"/>
              <a:pathLst>
                <a:path w="109855" h="97789">
                  <a:moveTo>
                    <a:pt x="0" y="0"/>
                  </a:moveTo>
                  <a:lnTo>
                    <a:pt x="24533" y="97482"/>
                  </a:lnTo>
                  <a:lnTo>
                    <a:pt x="109745" y="24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4" name="object 34"/>
            <p:cNvSpPr/>
            <p:nvPr/>
          </p:nvSpPr>
          <p:spPr>
            <a:xfrm>
              <a:off x="16389239" y="4060446"/>
              <a:ext cx="817244" cy="0"/>
            </a:xfrm>
            <a:custGeom>
              <a:avLst/>
              <a:gdLst/>
              <a:ahLst/>
              <a:cxnLst/>
              <a:rect l="l" t="t" r="r" b="b"/>
              <a:pathLst>
                <a:path w="817244">
                  <a:moveTo>
                    <a:pt x="0" y="0"/>
                  </a:moveTo>
                  <a:lnTo>
                    <a:pt x="806309" y="0"/>
                  </a:lnTo>
                  <a:lnTo>
                    <a:pt x="816780" y="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5" name="object 35"/>
            <p:cNvSpPr/>
            <p:nvPr/>
          </p:nvSpPr>
          <p:spPr>
            <a:xfrm>
              <a:off x="17195550" y="4010185"/>
              <a:ext cx="100965" cy="100965"/>
            </a:xfrm>
            <a:custGeom>
              <a:avLst/>
              <a:gdLst/>
              <a:ahLst/>
              <a:cxnLst/>
              <a:rect l="l" t="t" r="r" b="b"/>
              <a:pathLst>
                <a:path w="100965" h="100964">
                  <a:moveTo>
                    <a:pt x="0" y="0"/>
                  </a:moveTo>
                  <a:lnTo>
                    <a:pt x="0" y="100520"/>
                  </a:lnTo>
                  <a:lnTo>
                    <a:pt x="100520" y="502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6" name="object 36"/>
            <p:cNvSpPr/>
            <p:nvPr/>
          </p:nvSpPr>
          <p:spPr>
            <a:xfrm>
              <a:off x="16420652" y="4351828"/>
              <a:ext cx="819150" cy="95885"/>
            </a:xfrm>
            <a:custGeom>
              <a:avLst/>
              <a:gdLst/>
              <a:ahLst/>
              <a:cxnLst/>
              <a:rect l="l" t="t" r="r" b="b"/>
              <a:pathLst>
                <a:path w="819150" h="95885">
                  <a:moveTo>
                    <a:pt x="0" y="0"/>
                  </a:moveTo>
                  <a:lnTo>
                    <a:pt x="808201" y="94346"/>
                  </a:lnTo>
                  <a:lnTo>
                    <a:pt x="818601" y="95560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7" name="object 37"/>
            <p:cNvSpPr/>
            <p:nvPr/>
          </p:nvSpPr>
          <p:spPr>
            <a:xfrm>
              <a:off x="17223025" y="4396254"/>
              <a:ext cx="106045" cy="100330"/>
            </a:xfrm>
            <a:custGeom>
              <a:avLst/>
              <a:gdLst/>
              <a:ahLst/>
              <a:cxnLst/>
              <a:rect l="l" t="t" r="r" b="b"/>
              <a:pathLst>
                <a:path w="106044" h="100329">
                  <a:moveTo>
                    <a:pt x="11654" y="0"/>
                  </a:moveTo>
                  <a:lnTo>
                    <a:pt x="0" y="99841"/>
                  </a:lnTo>
                  <a:lnTo>
                    <a:pt x="105672" y="61576"/>
                  </a:lnTo>
                  <a:lnTo>
                    <a:pt x="1165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8" name="object 38"/>
            <p:cNvSpPr/>
            <p:nvPr/>
          </p:nvSpPr>
          <p:spPr>
            <a:xfrm>
              <a:off x="16405647" y="4497784"/>
              <a:ext cx="824230" cy="382905"/>
            </a:xfrm>
            <a:custGeom>
              <a:avLst/>
              <a:gdLst/>
              <a:ahLst/>
              <a:cxnLst/>
              <a:rect l="l" t="t" r="r" b="b"/>
              <a:pathLst>
                <a:path w="824230" h="382904">
                  <a:moveTo>
                    <a:pt x="0" y="0"/>
                  </a:moveTo>
                  <a:lnTo>
                    <a:pt x="814110" y="378182"/>
                  </a:lnTo>
                  <a:lnTo>
                    <a:pt x="823606" y="382593"/>
                  </a:lnTo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39" name="object 39"/>
            <p:cNvSpPr/>
            <p:nvPr/>
          </p:nvSpPr>
          <p:spPr>
            <a:xfrm>
              <a:off x="17198586" y="4830385"/>
              <a:ext cx="112395" cy="91440"/>
            </a:xfrm>
            <a:custGeom>
              <a:avLst/>
              <a:gdLst/>
              <a:ahLst/>
              <a:cxnLst/>
              <a:rect l="l" t="t" r="r" b="b"/>
              <a:pathLst>
                <a:path w="112394" h="91439">
                  <a:moveTo>
                    <a:pt x="42354" y="0"/>
                  </a:moveTo>
                  <a:lnTo>
                    <a:pt x="0" y="91163"/>
                  </a:lnTo>
                  <a:lnTo>
                    <a:pt x="112342" y="87931"/>
                  </a:lnTo>
                  <a:lnTo>
                    <a:pt x="4235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203509CB-8D37-9329-520B-3104CCF675B4}"/>
              </a:ext>
            </a:extLst>
          </p:cNvPr>
          <p:cNvSpPr txBox="1"/>
          <p:nvPr/>
        </p:nvSpPr>
        <p:spPr>
          <a:xfrm>
            <a:off x="6727298" y="3262711"/>
            <a:ext cx="201586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D0D0D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FEB positioned external and @ lowest dose region</a:t>
            </a:r>
          </a:p>
          <a:p>
            <a:endParaRPr lang="en-GB" sz="1000" dirty="0">
              <a:latin typeface="Garamond" panose="02020404030301010803" pitchFamily="18" charset="0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A232A2B5-798A-3C91-3B93-F1E77DDA1612}"/>
              </a:ext>
            </a:extLst>
          </p:cNvPr>
          <p:cNvSpPr txBox="1"/>
          <p:nvPr/>
        </p:nvSpPr>
        <p:spPr>
          <a:xfrm>
            <a:off x="4809454" y="3045925"/>
            <a:ext cx="18034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D0D0D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New Strip PCB to allow the return line concept </a:t>
            </a:r>
            <a:endParaRPr lang="en-GB" sz="1000" dirty="0">
              <a:latin typeface="Garamond" panose="02020404030301010803" pitchFamily="18" charset="0"/>
            </a:endParaRPr>
          </a:p>
        </p:txBody>
      </p:sp>
      <p:pic>
        <p:nvPicPr>
          <p:cNvPr id="49" name="Google Shape;595;p30">
            <a:extLst>
              <a:ext uri="{FF2B5EF4-FFF2-40B4-BE49-F238E27FC236}">
                <a16:creationId xmlns:a16="http://schemas.microsoft.com/office/drawing/2014/main" id="{2A223B49-50AA-5312-5FC8-C884928434A4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14" y="3995271"/>
            <a:ext cx="1910896" cy="11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96;p30">
            <a:extLst>
              <a:ext uri="{FF2B5EF4-FFF2-40B4-BE49-F238E27FC236}">
                <a16:creationId xmlns:a16="http://schemas.microsoft.com/office/drawing/2014/main" id="{5DACD8EC-21BF-5B14-CF1F-5D5D877B97B1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56" y="5157192"/>
            <a:ext cx="1910896" cy="1171553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EF0597F0-E89C-D05A-3BF1-A291575AF0E9}"/>
              </a:ext>
            </a:extLst>
          </p:cNvPr>
          <p:cNvSpPr txBox="1"/>
          <p:nvPr/>
        </p:nvSpPr>
        <p:spPr>
          <a:xfrm>
            <a:off x="111301" y="6309320"/>
            <a:ext cx="23004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rgbClr val="0000FF"/>
                </a:solidFill>
                <a:latin typeface="Garamond" panose="02020404030301010803" pitchFamily="18" charset="0"/>
              </a:rPr>
              <a:t>Space resolution: </a:t>
            </a:r>
            <a:r>
              <a:rPr lang="en-GB" sz="1400" dirty="0">
                <a:latin typeface="Garamond" panose="02020404030301010803" pitchFamily="18" charset="0"/>
              </a:rPr>
              <a:t>0.4 cm in </a:t>
            </a:r>
            <a:r>
              <a:rPr lang="en-GB" sz="1400" dirty="0" err="1">
                <a:latin typeface="Garamond" panose="02020404030301010803" pitchFamily="18" charset="0"/>
              </a:rPr>
              <a:t>φ</a:t>
            </a:r>
            <a:r>
              <a:rPr lang="en-GB" sz="1400" dirty="0">
                <a:latin typeface="Garamond" panose="02020404030301010803" pitchFamily="18" charset="0"/>
              </a:rPr>
              <a:t> and </a:t>
            </a:r>
            <a:r>
              <a:rPr lang="el-GR" sz="1400" dirty="0">
                <a:latin typeface="Garamond" panose="02020404030301010803" pitchFamily="18" charset="0"/>
              </a:rPr>
              <a:t>1.6 </a:t>
            </a:r>
            <a:r>
              <a:rPr lang="en-GB" sz="1400" dirty="0">
                <a:latin typeface="Garamond" panose="02020404030301010803" pitchFamily="18" charset="0"/>
              </a:rPr>
              <a:t>cm in </a:t>
            </a:r>
            <a:r>
              <a:rPr lang="el-GR" sz="1400" dirty="0">
                <a:latin typeface="Garamond" panose="02020404030301010803" pitchFamily="18" charset="0"/>
              </a:rPr>
              <a:t>η</a:t>
            </a:r>
            <a:r>
              <a:rPr lang="it-IT" sz="1400" dirty="0">
                <a:latin typeface="Garamond" panose="02020404030301010803" pitchFamily="18" charset="0"/>
              </a:rPr>
              <a:t> </a:t>
            </a:r>
            <a:endParaRPr lang="en-GB" sz="1400" dirty="0">
              <a:latin typeface="Garamond" panose="02020404030301010803" pitchFamily="18" charset="0"/>
            </a:endParaRPr>
          </a:p>
        </p:txBody>
      </p:sp>
      <p:pic>
        <p:nvPicPr>
          <p:cNvPr id="53" name="Google Shape;625;p31">
            <a:extLst>
              <a:ext uri="{FF2B5EF4-FFF2-40B4-BE49-F238E27FC236}">
                <a16:creationId xmlns:a16="http://schemas.microsoft.com/office/drawing/2014/main" id="{5432B9B0-DAEF-4E2F-074F-82AA2F487E56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055" y="4437112"/>
            <a:ext cx="3011182" cy="179658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5CB303D5-5964-95A1-B94F-65D971FE41F8}"/>
              </a:ext>
            </a:extLst>
          </p:cNvPr>
          <p:cNvSpPr txBox="1"/>
          <p:nvPr/>
        </p:nvSpPr>
        <p:spPr>
          <a:xfrm>
            <a:off x="2794801" y="6366613"/>
            <a:ext cx="29551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FF"/>
                </a:solidFill>
                <a:latin typeface="Garamond" panose="02020404030301010803" pitchFamily="18" charset="0"/>
              </a:rPr>
              <a:t>Timing resolution: </a:t>
            </a:r>
            <a:r>
              <a:rPr lang="en-GB" sz="1400" dirty="0">
                <a:latin typeface="Garamond" panose="02020404030301010803" pitchFamily="18" charset="0"/>
              </a:rPr>
              <a:t>780ps/√2= 550 </a:t>
            </a:r>
            <a:r>
              <a:rPr lang="en-GB" sz="1400" dirty="0" err="1">
                <a:latin typeface="Garamond" panose="02020404030301010803" pitchFamily="18" charset="0"/>
              </a:rPr>
              <a:t>ps</a:t>
            </a:r>
            <a:endParaRPr lang="en-GB" sz="1400" dirty="0">
              <a:latin typeface="Garamond" panose="02020404030301010803" pitchFamily="18" charset="0"/>
            </a:endParaRPr>
          </a:p>
        </p:txBody>
      </p:sp>
      <p:pic>
        <p:nvPicPr>
          <p:cNvPr id="63" name="Immagine 62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68EF0D01-4103-C643-5939-E491CB7D3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50" y="1772816"/>
            <a:ext cx="2324100" cy="1168400"/>
          </a:xfrm>
          <a:prstGeom prst="rect">
            <a:avLst/>
          </a:prstGeom>
        </p:spPr>
      </p:pic>
      <p:pic>
        <p:nvPicPr>
          <p:cNvPr id="64" name="Picture 6">
            <a:extLst>
              <a:ext uri="{FF2B5EF4-FFF2-40B4-BE49-F238E27FC236}">
                <a16:creationId xmlns:a16="http://schemas.microsoft.com/office/drawing/2014/main" id="{5A93C0B8-D6D0-758F-3EEB-2414197D8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393" y="3832108"/>
            <a:ext cx="2551091" cy="25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111EDABC-8938-B681-889E-B682F9EEF58E}"/>
              </a:ext>
            </a:extLst>
          </p:cNvPr>
          <p:cNvSpPr txBox="1"/>
          <p:nvPr/>
        </p:nvSpPr>
        <p:spPr>
          <a:xfrm>
            <a:off x="5813237" y="6388175"/>
            <a:ext cx="33649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78653" algn="ctr"/>
            <a:r>
              <a:rPr lang="it-IT" sz="1400" b="1" dirty="0" err="1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Efficiency</a:t>
            </a:r>
            <a:r>
              <a:rPr lang="it-IT" sz="1400" b="1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 @ 2.3 kHz/cm</a:t>
            </a:r>
            <a:r>
              <a:rPr lang="it-IT" sz="1400" b="1" baseline="30000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2</a:t>
            </a:r>
            <a:r>
              <a:rPr lang="it-IT" sz="1400" b="1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 </a:t>
            </a:r>
            <a:r>
              <a:rPr lang="it-IT" sz="1400" dirty="0">
                <a:solidFill>
                  <a:schemeClr val="dk2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:  95 %</a:t>
            </a:r>
          </a:p>
          <a:p>
            <a:pPr indent="378653" algn="ctr"/>
            <a:r>
              <a:rPr lang="it-IT" sz="1400" dirty="0">
                <a:solidFill>
                  <a:schemeClr val="dk2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Working Point = 7.2  kV</a:t>
            </a:r>
            <a:endParaRPr lang="it-IT" sz="1400" dirty="0">
              <a:latin typeface="Garamond" panose="02020404030301010803" pitchFamily="18" charset="0"/>
            </a:endParaRP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ABDD62CE-D5C8-6B79-4979-5540F9BAAD74}"/>
              </a:ext>
            </a:extLst>
          </p:cNvPr>
          <p:cNvSpPr txBox="1"/>
          <p:nvPr/>
        </p:nvSpPr>
        <p:spPr>
          <a:xfrm>
            <a:off x="2989199" y="3634098"/>
            <a:ext cx="3202874" cy="646331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</a:rPr>
              <a:t>P</a:t>
            </a:r>
            <a:r>
              <a:rPr lang="en-GB" sz="1800" dirty="0">
                <a:solidFill>
                  <a:srgbClr val="0000FF"/>
                </a:solidFill>
                <a:latin typeface="Garamond" panose="02020404030301010803" pitchFamily="18" charset="0"/>
              </a:rPr>
              <a:t>rototype performance satisfies all requirements   </a:t>
            </a:r>
          </a:p>
        </p:txBody>
      </p:sp>
      <p:sp>
        <p:nvSpPr>
          <p:cNvPr id="70" name="Segnaposto numero diapositiva 69">
            <a:extLst>
              <a:ext uri="{FF2B5EF4-FFF2-40B4-BE49-F238E27FC236}">
                <a16:creationId xmlns:a16="http://schemas.microsoft.com/office/drawing/2014/main" id="{A0F4C184-A643-E2BC-862A-99D1A9C3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4068" y="108607"/>
            <a:ext cx="6511804" cy="778092"/>
          </a:xfrm>
          <a:prstGeom prst="rect">
            <a:avLst/>
          </a:prstGeom>
        </p:spPr>
        <p:txBody>
          <a:bodyPr vert="horz" wrap="square" lIns="0" tIns="100007" rIns="0" bIns="0" rtlCol="0" anchor="b" anchorCtr="0">
            <a:spAutoFit/>
          </a:bodyPr>
          <a:lstStyle/>
          <a:p>
            <a:pPr marL="14440">
              <a:spcBef>
                <a:spcPts val="50"/>
              </a:spcBef>
            </a:pPr>
            <a:r>
              <a:rPr spc="-70" dirty="0"/>
              <a:t>GEM</a:t>
            </a:r>
            <a:r>
              <a:rPr spc="-150" dirty="0"/>
              <a:t> </a:t>
            </a:r>
            <a:r>
              <a:rPr lang="it-IT" spc="-150" dirty="0" err="1"/>
              <a:t>Overview</a:t>
            </a:r>
            <a:r>
              <a:rPr lang="it-IT" spc="-150" dirty="0"/>
              <a:t> </a:t>
            </a:r>
            <a:r>
              <a:rPr lang="it-IT" spc="-59" dirty="0"/>
              <a:t>Project </a:t>
            </a:r>
            <a:endParaRPr spc="-59" dirty="0"/>
          </a:p>
        </p:txBody>
      </p:sp>
      <p:sp>
        <p:nvSpPr>
          <p:cNvPr id="3" name="object 3"/>
          <p:cNvSpPr txBox="1"/>
          <p:nvPr/>
        </p:nvSpPr>
        <p:spPr>
          <a:xfrm>
            <a:off x="160832" y="1422842"/>
            <a:ext cx="5852769" cy="1065865"/>
          </a:xfrm>
          <a:prstGeom prst="rect">
            <a:avLst/>
          </a:prstGeom>
        </p:spPr>
        <p:txBody>
          <a:bodyPr vert="horz" wrap="square" lIns="0" tIns="113217" rIns="0" bIns="0" rtlCol="0">
            <a:spAutoFit/>
          </a:bodyPr>
          <a:lstStyle/>
          <a:p>
            <a:pPr marL="291526" indent="-285750">
              <a:spcBef>
                <a:spcPts val="891"/>
              </a:spcBef>
              <a:buFont typeface="Wingdings" pitchFamily="2" charset="2"/>
              <a:buChar char="Ø"/>
              <a:tabLst>
                <a:tab pos="141800" algn="l"/>
              </a:tabLst>
            </a:pPr>
            <a:r>
              <a:rPr lang="en-GB" sz="1400" dirty="0">
                <a:latin typeface="Garamond" panose="02020404030301010803" pitchFamily="18" charset="0"/>
                <a:cs typeface="Graphik"/>
              </a:rPr>
              <a:t>3</a:t>
            </a:r>
            <a:r>
              <a:rPr lang="en-GB" sz="1400" spc="-27" dirty="0">
                <a:latin typeface="Garamond" panose="02020404030301010803" pitchFamily="18" charset="0"/>
                <a:cs typeface="Graphik"/>
              </a:rPr>
              <a:t> stations</a:t>
            </a:r>
            <a:r>
              <a:rPr lang="en-GB" sz="1400" spc="-25" dirty="0">
                <a:latin typeface="Garamond" panose="02020404030301010803" pitchFamily="18" charset="0"/>
                <a:cs typeface="Graphik"/>
              </a:rPr>
              <a:t> will be equipped with detectors </a:t>
            </a:r>
            <a:r>
              <a:rPr lang="en-GB" sz="1400" dirty="0">
                <a:latin typeface="Garamond" panose="02020404030301010803" pitchFamily="18" charset="0"/>
                <a:cs typeface="Graphik"/>
              </a:rPr>
              <a:t>based</a:t>
            </a:r>
            <a:r>
              <a:rPr lang="en-GB" sz="1400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latin typeface="Garamond" panose="02020404030301010803" pitchFamily="18" charset="0"/>
                <a:cs typeface="Graphik"/>
              </a:rPr>
              <a:t>on</a:t>
            </a:r>
            <a:r>
              <a:rPr lang="en-GB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dirty="0">
                <a:latin typeface="Garamond" panose="02020404030301010803" pitchFamily="18" charset="0"/>
                <a:cs typeface="Graphik"/>
              </a:rPr>
              <a:t>Gas</a:t>
            </a:r>
            <a:r>
              <a:rPr lang="en-GB" sz="1400" b="1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dirty="0">
                <a:latin typeface="Garamond" panose="02020404030301010803" pitchFamily="18" charset="0"/>
                <a:cs typeface="Graphik"/>
              </a:rPr>
              <a:t>Electron</a:t>
            </a:r>
            <a:r>
              <a:rPr lang="en-GB" sz="1400" b="1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dirty="0">
                <a:latin typeface="Garamond" panose="02020404030301010803" pitchFamily="18" charset="0"/>
                <a:cs typeface="Graphik"/>
              </a:rPr>
              <a:t>Multiplier</a:t>
            </a:r>
            <a:r>
              <a:rPr lang="en-GB" sz="1400" b="1" spc="-18" dirty="0"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dirty="0">
                <a:latin typeface="Garamond" panose="02020404030301010803" pitchFamily="18" charset="0"/>
                <a:cs typeface="Graphik"/>
              </a:rPr>
              <a:t>(GEM)</a:t>
            </a:r>
            <a:r>
              <a:rPr lang="en-GB" sz="1400" b="1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spc="-5" dirty="0">
                <a:latin typeface="Garamond" panose="02020404030301010803" pitchFamily="18" charset="0"/>
                <a:cs typeface="Graphik"/>
              </a:rPr>
              <a:t>Technology</a:t>
            </a:r>
            <a:endParaRPr lang="en-GB" sz="1400" dirty="0">
              <a:latin typeface="Garamond" panose="02020404030301010803" pitchFamily="18" charset="0"/>
              <a:cs typeface="Graphik"/>
            </a:endParaRPr>
          </a:p>
          <a:p>
            <a:pPr marL="351467" lvl="1" indent="-136313">
              <a:spcBef>
                <a:spcPts val="735"/>
              </a:spcBef>
              <a:buClr>
                <a:srgbClr val="000000"/>
              </a:buClr>
              <a:buFont typeface="Graphik"/>
              <a:buChar char="-"/>
              <a:tabLst>
                <a:tab pos="351467" algn="l"/>
              </a:tabLst>
            </a:pPr>
            <a:r>
              <a:rPr lang="en-GB" sz="1400" b="1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GE1/1,</a:t>
            </a:r>
            <a:r>
              <a:rPr lang="en-GB" sz="1400" b="1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GE2/1</a:t>
            </a:r>
            <a:r>
              <a:rPr lang="en-GB" sz="1400" b="1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b="1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:</a:t>
            </a:r>
            <a:r>
              <a:rPr lang="en-GB" sz="1400" b="1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complementing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CSC</a:t>
            </a:r>
            <a:r>
              <a:rPr lang="en-GB" sz="1400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in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forward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region</a:t>
            </a:r>
            <a:r>
              <a:rPr lang="en-GB" sz="1400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(Station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1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&amp;</a:t>
            </a:r>
            <a:r>
              <a:rPr lang="en-GB" sz="1400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2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for</a:t>
            </a:r>
            <a:r>
              <a:rPr lang="en-GB" sz="1400" spc="-5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Ring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1</a:t>
            </a:r>
            <a:r>
              <a:rPr lang="en-GB" sz="1400" spc="-2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spc="-23" dirty="0">
                <a:solidFill>
                  <a:srgbClr val="FF2600"/>
                </a:solidFill>
                <a:latin typeface="Garamond" panose="02020404030301010803" pitchFamily="18" charset="0"/>
                <a:cs typeface="Graphik"/>
              </a:rPr>
              <a:t>)</a:t>
            </a:r>
            <a:endParaRPr lang="en-GB" sz="1400" dirty="0">
              <a:latin typeface="Garamond" panose="02020404030301010803" pitchFamily="18" charset="0"/>
              <a:cs typeface="Graphi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38696" y="1715074"/>
            <a:ext cx="3003652" cy="227554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6346" y="1722813"/>
            <a:ext cx="2946503" cy="2218390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6162508" y="1735400"/>
            <a:ext cx="2946529" cy="2218417"/>
          </a:xfrm>
          <a:custGeom>
            <a:avLst/>
            <a:gdLst/>
            <a:ahLst/>
            <a:cxnLst/>
            <a:rect l="l" t="t" r="r" b="b"/>
            <a:pathLst>
              <a:path w="6478269" h="4877434">
                <a:moveTo>
                  <a:pt x="0" y="0"/>
                </a:moveTo>
                <a:lnTo>
                  <a:pt x="6478213" y="0"/>
                </a:lnTo>
                <a:lnTo>
                  <a:pt x="6478213" y="4877377"/>
                </a:lnTo>
                <a:lnTo>
                  <a:pt x="0" y="4877377"/>
                </a:lnTo>
                <a:lnTo>
                  <a:pt x="0" y="0"/>
                </a:lnTo>
                <a:close/>
              </a:path>
            </a:pathLst>
          </a:custGeom>
          <a:ln w="20941">
            <a:solidFill>
              <a:srgbClr val="F3F7F5"/>
            </a:solidFill>
          </a:ln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8" name="object 8"/>
          <p:cNvSpPr/>
          <p:nvPr/>
        </p:nvSpPr>
        <p:spPr>
          <a:xfrm>
            <a:off x="7439715" y="3082105"/>
            <a:ext cx="641178" cy="378064"/>
          </a:xfrm>
          <a:custGeom>
            <a:avLst/>
            <a:gdLst/>
            <a:ahLst/>
            <a:cxnLst/>
            <a:rect l="l" t="t" r="r" b="b"/>
            <a:pathLst>
              <a:path w="1409700" h="831214">
                <a:moveTo>
                  <a:pt x="1409098" y="0"/>
                </a:moveTo>
                <a:lnTo>
                  <a:pt x="0" y="0"/>
                </a:lnTo>
                <a:lnTo>
                  <a:pt x="0" y="830851"/>
                </a:lnTo>
                <a:lnTo>
                  <a:pt x="1409098" y="830851"/>
                </a:lnTo>
                <a:lnTo>
                  <a:pt x="1409098" y="0"/>
                </a:lnTo>
                <a:close/>
              </a:path>
            </a:pathLst>
          </a:custGeom>
          <a:solidFill>
            <a:srgbClr val="FF2600">
              <a:alpha val="38069"/>
            </a:srgbClr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9" name="object 9"/>
          <p:cNvSpPr/>
          <p:nvPr/>
        </p:nvSpPr>
        <p:spPr>
          <a:xfrm>
            <a:off x="7439715" y="3082105"/>
            <a:ext cx="641178" cy="378064"/>
          </a:xfrm>
          <a:custGeom>
            <a:avLst/>
            <a:gdLst/>
            <a:ahLst/>
            <a:cxnLst/>
            <a:rect l="l" t="t" r="r" b="b"/>
            <a:pathLst>
              <a:path w="1409700" h="831214">
                <a:moveTo>
                  <a:pt x="0" y="0"/>
                </a:moveTo>
                <a:lnTo>
                  <a:pt x="1409098" y="0"/>
                </a:lnTo>
                <a:lnTo>
                  <a:pt x="1409098" y="830851"/>
                </a:lnTo>
                <a:lnTo>
                  <a:pt x="0" y="830851"/>
                </a:lnTo>
                <a:lnTo>
                  <a:pt x="0" y="0"/>
                </a:lnTo>
                <a:close/>
              </a:path>
            </a:pathLst>
          </a:custGeom>
          <a:ln w="62825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10" name="object 10"/>
          <p:cNvSpPr/>
          <p:nvPr/>
        </p:nvSpPr>
        <p:spPr>
          <a:xfrm>
            <a:off x="7410483" y="3475298"/>
            <a:ext cx="276977" cy="289396"/>
          </a:xfrm>
          <a:custGeom>
            <a:avLst/>
            <a:gdLst/>
            <a:ahLst/>
            <a:cxnLst/>
            <a:rect l="l" t="t" r="r" b="b"/>
            <a:pathLst>
              <a:path w="608965" h="636270">
                <a:moveTo>
                  <a:pt x="608531" y="0"/>
                </a:moveTo>
                <a:lnTo>
                  <a:pt x="0" y="0"/>
                </a:lnTo>
                <a:lnTo>
                  <a:pt x="0" y="635733"/>
                </a:lnTo>
                <a:lnTo>
                  <a:pt x="608531" y="635733"/>
                </a:lnTo>
                <a:lnTo>
                  <a:pt x="608531" y="0"/>
                </a:lnTo>
                <a:close/>
              </a:path>
            </a:pathLst>
          </a:custGeom>
          <a:solidFill>
            <a:srgbClr val="FF9300">
              <a:alpha val="39678"/>
            </a:srgbClr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11" name="object 11"/>
          <p:cNvSpPr/>
          <p:nvPr/>
        </p:nvSpPr>
        <p:spPr>
          <a:xfrm>
            <a:off x="7410483" y="3475298"/>
            <a:ext cx="276977" cy="289396"/>
          </a:xfrm>
          <a:custGeom>
            <a:avLst/>
            <a:gdLst/>
            <a:ahLst/>
            <a:cxnLst/>
            <a:rect l="l" t="t" r="r" b="b"/>
            <a:pathLst>
              <a:path w="608965" h="636270">
                <a:moveTo>
                  <a:pt x="0" y="0"/>
                </a:moveTo>
                <a:lnTo>
                  <a:pt x="608531" y="0"/>
                </a:lnTo>
                <a:lnTo>
                  <a:pt x="608531" y="635733"/>
                </a:lnTo>
                <a:lnTo>
                  <a:pt x="0" y="635733"/>
                </a:lnTo>
                <a:lnTo>
                  <a:pt x="0" y="0"/>
                </a:lnTo>
                <a:close/>
              </a:path>
            </a:pathLst>
          </a:custGeom>
          <a:ln w="62825">
            <a:solidFill>
              <a:srgbClr val="FF9301"/>
            </a:solidFill>
          </a:ln>
        </p:spPr>
        <p:txBody>
          <a:bodyPr wrap="square" lIns="0" tIns="0" rIns="0" bIns="0" rtlCol="0"/>
          <a:lstStyle/>
          <a:p>
            <a:endParaRPr sz="819"/>
          </a:p>
        </p:txBody>
      </p:sp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23633" y="3124007"/>
            <a:ext cx="3475419" cy="1864028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2567927" y="2997973"/>
            <a:ext cx="3758273" cy="2039518"/>
          </a:xfrm>
          <a:custGeom>
            <a:avLst/>
            <a:gdLst/>
            <a:ahLst/>
            <a:cxnLst/>
            <a:rect l="l" t="t" r="r" b="b"/>
            <a:pathLst>
              <a:path w="7746365" h="3830320">
                <a:moveTo>
                  <a:pt x="0" y="0"/>
                </a:moveTo>
                <a:lnTo>
                  <a:pt x="7746006" y="0"/>
                </a:lnTo>
                <a:lnTo>
                  <a:pt x="7746006" y="3829869"/>
                </a:lnTo>
                <a:lnTo>
                  <a:pt x="0" y="3829869"/>
                </a:lnTo>
                <a:lnTo>
                  <a:pt x="0" y="0"/>
                </a:lnTo>
                <a:close/>
              </a:path>
            </a:pathLst>
          </a:custGeom>
          <a:ln w="5235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z="819"/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20923" y="4123859"/>
            <a:ext cx="1639335" cy="168140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5689" y="3031429"/>
            <a:ext cx="2217980" cy="1879516"/>
          </a:xfrm>
          <a:prstGeom prst="rect">
            <a:avLst/>
          </a:prstGeom>
        </p:spPr>
        <p:txBody>
          <a:bodyPr vert="horz" wrap="square" lIns="0" tIns="5488" rIns="0" bIns="0" rtlCol="0">
            <a:spAutoFit/>
          </a:bodyPr>
          <a:lstStyle/>
          <a:p>
            <a:pPr marL="176937" marR="2310" indent="-171450" algn="just">
              <a:lnSpc>
                <a:spcPct val="108800"/>
              </a:lnSpc>
              <a:spcBef>
                <a:spcPts val="43"/>
              </a:spcBef>
              <a:buFont typeface="Wingdings" pitchFamily="2" charset="2"/>
              <a:buChar char="Ø"/>
              <a:tabLst>
                <a:tab pos="133425" algn="l"/>
                <a:tab pos="1346376" algn="l"/>
              </a:tabLst>
            </a:pPr>
            <a:r>
              <a:rPr sz="1200" dirty="0">
                <a:latin typeface="Garamond" panose="02020404030301010803" pitchFamily="18" charset="0"/>
                <a:cs typeface="Graphik"/>
              </a:rPr>
              <a:t>Both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dirty="0">
                <a:latin typeface="Garamond" panose="02020404030301010803" pitchFamily="18" charset="0"/>
                <a:cs typeface="Graphik"/>
              </a:rPr>
              <a:t>GE1/1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dirty="0">
                <a:latin typeface="Garamond" panose="02020404030301010803" pitchFamily="18" charset="0"/>
                <a:cs typeface="Graphik"/>
              </a:rPr>
              <a:t>&amp;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dirty="0">
                <a:latin typeface="Garamond" panose="02020404030301010803" pitchFamily="18" charset="0"/>
                <a:cs typeface="Graphik"/>
              </a:rPr>
              <a:t>GE2/1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lang="it-IT" sz="1200" spc="-5" dirty="0">
                <a:latin typeface="Garamond" panose="02020404030301010803" pitchFamily="18" charset="0"/>
                <a:cs typeface="Graphik"/>
              </a:rPr>
              <a:t>are </a:t>
            </a:r>
            <a:r>
              <a:rPr sz="1200" dirty="0">
                <a:latin typeface="Garamond" panose="02020404030301010803" pitchFamily="18" charset="0"/>
                <a:cs typeface="Graphik"/>
              </a:rPr>
              <a:t>based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spc="-11" dirty="0">
                <a:latin typeface="Garamond" panose="02020404030301010803" pitchFamily="18" charset="0"/>
                <a:cs typeface="Graphik"/>
              </a:rPr>
              <a:t>on </a:t>
            </a:r>
            <a:r>
              <a:rPr lang="it-IT" sz="1200" spc="-11" dirty="0">
                <a:latin typeface="Garamond" panose="02020404030301010803" pitchFamily="18" charset="0"/>
                <a:cs typeface="Graphik"/>
              </a:rPr>
              <a:t>the </a:t>
            </a:r>
            <a:r>
              <a:rPr sz="1200" dirty="0">
                <a:latin typeface="Garamond" panose="02020404030301010803" pitchFamily="18" charset="0"/>
                <a:cs typeface="Graphik"/>
              </a:rPr>
              <a:t>same 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mechanical</a:t>
            </a:r>
            <a:r>
              <a:rPr lang="it-IT" sz="1200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spc="-5" dirty="0">
                <a:latin typeface="Garamond" panose="02020404030301010803" pitchFamily="18" charset="0"/>
                <a:cs typeface="Graphik"/>
              </a:rPr>
              <a:t>design principle</a:t>
            </a:r>
            <a:r>
              <a:rPr lang="it-IT" sz="1200" spc="-5" dirty="0">
                <a:latin typeface="Garamond" panose="02020404030301010803" pitchFamily="18" charset="0"/>
                <a:cs typeface="Graphik"/>
              </a:rPr>
              <a:t>: </a:t>
            </a:r>
            <a:r>
              <a:rPr sz="1200" dirty="0">
                <a:latin typeface="Garamond" panose="02020404030301010803" pitchFamily="18" charset="0"/>
                <a:cs typeface="Graphik"/>
              </a:rPr>
              <a:t>2</a:t>
            </a:r>
            <a:r>
              <a:rPr sz="1200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dirty="0">
                <a:latin typeface="Garamond" panose="02020404030301010803" pitchFamily="18" charset="0"/>
                <a:cs typeface="Graphik"/>
              </a:rPr>
              <a:t>triple</a:t>
            </a:r>
            <a:r>
              <a:rPr sz="1200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dirty="0">
                <a:latin typeface="Garamond" panose="02020404030301010803" pitchFamily="18" charset="0"/>
                <a:cs typeface="Graphik"/>
              </a:rPr>
              <a:t>GEM</a:t>
            </a:r>
            <a:r>
              <a:rPr sz="1200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dirty="0">
                <a:latin typeface="Garamond" panose="02020404030301010803" pitchFamily="18" charset="0"/>
                <a:cs typeface="Graphik"/>
              </a:rPr>
              <a:t>detectors </a:t>
            </a:r>
            <a:r>
              <a:rPr sz="1200" spc="-11" dirty="0">
                <a:latin typeface="Garamond" panose="02020404030301010803" pitchFamily="18" charset="0"/>
                <a:cs typeface="Graphik"/>
              </a:rPr>
              <a:t>per </a:t>
            </a:r>
            <a:r>
              <a:rPr sz="1200" dirty="0">
                <a:latin typeface="Garamond" panose="02020404030301010803" pitchFamily="18" charset="0"/>
                <a:cs typeface="Graphik"/>
              </a:rPr>
              <a:t>Super</a:t>
            </a:r>
            <a:r>
              <a:rPr lang="it-IT" sz="1200" spc="-5" dirty="0">
                <a:latin typeface="Garamond" panose="02020404030301010803" pitchFamily="18" charset="0"/>
                <a:cs typeface="Graphik"/>
              </a:rPr>
              <a:t>-</a:t>
            </a:r>
            <a:r>
              <a:rPr sz="1200" dirty="0">
                <a:latin typeface="Garamond" panose="02020404030301010803" pitchFamily="18" charset="0"/>
                <a:cs typeface="Graphik"/>
              </a:rPr>
              <a:t>Chamber</a:t>
            </a:r>
            <a:r>
              <a:rPr sz="1200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200" spc="-9" dirty="0">
                <a:latin typeface="Garamond" panose="02020404030301010803" pitchFamily="18" charset="0"/>
                <a:cs typeface="Graphik"/>
              </a:rPr>
              <a:t>(SC)</a:t>
            </a:r>
            <a:endParaRPr lang="it-IT" sz="1200" spc="-9" dirty="0">
              <a:latin typeface="Garamond" panose="02020404030301010803" pitchFamily="18" charset="0"/>
              <a:cs typeface="Graphik"/>
            </a:endParaRPr>
          </a:p>
          <a:p>
            <a:pPr marL="5487" marR="2310" algn="just">
              <a:lnSpc>
                <a:spcPct val="108800"/>
              </a:lnSpc>
              <a:spcBef>
                <a:spcPts val="43"/>
              </a:spcBef>
              <a:tabLst>
                <a:tab pos="133425" algn="l"/>
                <a:tab pos="1346376" algn="l"/>
              </a:tabLst>
            </a:pPr>
            <a:endParaRPr lang="it-IT" sz="1092" spc="-9" dirty="0">
              <a:latin typeface="Garamond" panose="02020404030301010803" pitchFamily="18" charset="0"/>
              <a:cs typeface="Graphik"/>
            </a:endParaRPr>
          </a:p>
          <a:p>
            <a:pPr marL="176937" marR="2310" indent="-171450" algn="just">
              <a:lnSpc>
                <a:spcPct val="108800"/>
              </a:lnSpc>
              <a:spcBef>
                <a:spcPts val="43"/>
              </a:spcBef>
              <a:buFont typeface="Wingdings" pitchFamily="2" charset="2"/>
              <a:buChar char="Ø"/>
              <a:tabLst>
                <a:tab pos="133425" algn="l"/>
                <a:tab pos="1346376" algn="l"/>
              </a:tabLst>
            </a:pPr>
            <a:r>
              <a:rPr sz="1092" b="1" dirty="0">
                <a:latin typeface="Garamond" panose="02020404030301010803" pitchFamily="18" charset="0"/>
                <a:cs typeface="Graphik"/>
              </a:rPr>
              <a:t>GE1/1</a:t>
            </a:r>
            <a:r>
              <a:rPr sz="1092" b="1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b="1" dirty="0">
                <a:latin typeface="Garamond" panose="02020404030301010803" pitchFamily="18" charset="0"/>
                <a:cs typeface="Graphik"/>
              </a:rPr>
              <a:t>:</a:t>
            </a:r>
            <a:r>
              <a:rPr sz="1092" b="1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72</a:t>
            </a:r>
            <a:r>
              <a:rPr sz="1092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SC</a:t>
            </a:r>
            <a:r>
              <a:rPr sz="1092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(36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spc="-11" dirty="0">
                <a:latin typeface="Garamond" panose="02020404030301010803" pitchFamily="18" charset="0"/>
                <a:cs typeface="Graphik"/>
              </a:rPr>
              <a:t>per</a:t>
            </a:r>
            <a:r>
              <a:rPr lang="it-IT" sz="109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endcap)</a:t>
            </a:r>
            <a:endParaRPr lang="it-IT" sz="1092" spc="-5" dirty="0">
              <a:latin typeface="Garamond" panose="02020404030301010803" pitchFamily="18" charset="0"/>
              <a:cs typeface="Graphik"/>
            </a:endParaRPr>
          </a:p>
          <a:p>
            <a:pPr marL="5487" marR="2310" algn="just">
              <a:lnSpc>
                <a:spcPct val="108800"/>
              </a:lnSpc>
              <a:spcBef>
                <a:spcPts val="43"/>
              </a:spcBef>
              <a:tabLst>
                <a:tab pos="133425" algn="l"/>
                <a:tab pos="1346376" algn="l"/>
              </a:tabLst>
            </a:pPr>
            <a:r>
              <a:rPr lang="it-IT" sz="1092" spc="-5" dirty="0">
                <a:latin typeface="Garamond" panose="02020404030301010803" pitchFamily="18" charset="0"/>
                <a:cs typeface="Graphik"/>
              </a:rPr>
              <a:t>	</a:t>
            </a:r>
            <a:r>
              <a:rPr sz="1092" dirty="0">
                <a:latin typeface="Garamond" panose="02020404030301010803" pitchFamily="18" charset="0"/>
                <a:cs typeface="Graphik"/>
              </a:rPr>
              <a:t>10°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in</a:t>
            </a:r>
            <a:r>
              <a:rPr sz="1092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Helvetica"/>
              </a:rPr>
              <a:t>φ</a:t>
            </a:r>
            <a:r>
              <a:rPr sz="1092" spc="-18" dirty="0">
                <a:latin typeface="Garamond" panose="02020404030301010803" pitchFamily="18" charset="0"/>
                <a:cs typeface="Helvetica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from</a:t>
            </a:r>
            <a:r>
              <a:rPr sz="1092" spc="-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Times New Roman"/>
              </a:rPr>
              <a:t>1.6&lt;</a:t>
            </a:r>
            <a:r>
              <a:rPr sz="1092" spc="-5" dirty="0">
                <a:latin typeface="Garamond" panose="02020404030301010803" pitchFamily="18" charset="0"/>
                <a:cs typeface="Times New Roman"/>
              </a:rPr>
              <a:t> </a:t>
            </a:r>
            <a:r>
              <a:rPr sz="1092" dirty="0">
                <a:latin typeface="Garamond" panose="02020404030301010803" pitchFamily="18" charset="0"/>
                <a:cs typeface="Times New Roman"/>
              </a:rPr>
              <a:t>|</a:t>
            </a:r>
            <a:r>
              <a:rPr sz="1092" dirty="0">
                <a:latin typeface="Garamond" panose="02020404030301010803" pitchFamily="18" charset="0"/>
                <a:cs typeface="STIX Two Math"/>
              </a:rPr>
              <a:t>𝜂</a:t>
            </a:r>
            <a:r>
              <a:rPr sz="1092" dirty="0">
                <a:latin typeface="Garamond" panose="02020404030301010803" pitchFamily="18" charset="0"/>
                <a:cs typeface="Times New Roman"/>
              </a:rPr>
              <a:t>|</a:t>
            </a:r>
            <a:r>
              <a:rPr sz="1092" spc="-2" dirty="0">
                <a:latin typeface="Garamond" panose="02020404030301010803" pitchFamily="18" charset="0"/>
                <a:cs typeface="Times New Roman"/>
              </a:rPr>
              <a:t> </a:t>
            </a:r>
            <a:r>
              <a:rPr sz="1092" spc="-9" dirty="0">
                <a:latin typeface="Garamond" panose="02020404030301010803" pitchFamily="18" charset="0"/>
                <a:cs typeface="Times New Roman"/>
              </a:rPr>
              <a:t>&lt;2.1</a:t>
            </a:r>
            <a:endParaRPr lang="it-IT" sz="1092" spc="-9" dirty="0">
              <a:latin typeface="Garamond" panose="02020404030301010803" pitchFamily="18" charset="0"/>
              <a:cs typeface="Times New Roman"/>
            </a:endParaRPr>
          </a:p>
          <a:p>
            <a:pPr marL="5487" marR="2310" algn="just">
              <a:lnSpc>
                <a:spcPct val="108800"/>
              </a:lnSpc>
              <a:spcBef>
                <a:spcPts val="43"/>
              </a:spcBef>
              <a:tabLst>
                <a:tab pos="133425" algn="l"/>
                <a:tab pos="1346376" algn="l"/>
              </a:tabLst>
            </a:pPr>
            <a:endParaRPr sz="1092" dirty="0">
              <a:latin typeface="Garamond" panose="02020404030301010803" pitchFamily="18" charset="0"/>
              <a:cs typeface="Times New Roman"/>
            </a:endParaRPr>
          </a:p>
          <a:p>
            <a:pPr marL="177226" indent="-171450" algn="just">
              <a:buFont typeface="Wingdings" pitchFamily="2" charset="2"/>
              <a:buChar char="Ø"/>
              <a:tabLst>
                <a:tab pos="133425" algn="l"/>
              </a:tabLst>
            </a:pPr>
            <a:r>
              <a:rPr sz="1092" b="1" dirty="0">
                <a:latin typeface="Garamond" panose="02020404030301010803" pitchFamily="18" charset="0"/>
                <a:cs typeface="Graphik"/>
              </a:rPr>
              <a:t>GE2/1 : </a:t>
            </a:r>
            <a:r>
              <a:rPr sz="1092" dirty="0">
                <a:latin typeface="Garamond" panose="02020404030301010803" pitchFamily="18" charset="0"/>
                <a:cs typeface="Graphik"/>
              </a:rPr>
              <a:t>36</a:t>
            </a:r>
            <a:r>
              <a:rPr sz="1092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SC</a:t>
            </a:r>
            <a:r>
              <a:rPr sz="1092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(18 </a:t>
            </a:r>
            <a:r>
              <a:rPr sz="1092" spc="-11" dirty="0">
                <a:latin typeface="Garamond" panose="02020404030301010803" pitchFamily="18" charset="0"/>
                <a:cs typeface="Graphik"/>
              </a:rPr>
              <a:t>per</a:t>
            </a:r>
            <a:r>
              <a:rPr lang="it-IT" sz="1092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endcap)</a:t>
            </a:r>
            <a:endParaRPr lang="it-IT" sz="1092" spc="-5" dirty="0">
              <a:latin typeface="Garamond" panose="02020404030301010803" pitchFamily="18" charset="0"/>
              <a:cs typeface="Graphik"/>
            </a:endParaRPr>
          </a:p>
          <a:p>
            <a:pPr marL="5776" algn="just">
              <a:tabLst>
                <a:tab pos="133425" algn="l"/>
              </a:tabLst>
            </a:pPr>
            <a:r>
              <a:rPr lang="it-IT" sz="1092" spc="-5" dirty="0">
                <a:latin typeface="Garamond" panose="02020404030301010803" pitchFamily="18" charset="0"/>
                <a:cs typeface="Graphik"/>
              </a:rPr>
              <a:t>	</a:t>
            </a:r>
            <a:r>
              <a:rPr sz="1092" dirty="0">
                <a:latin typeface="Garamond" panose="02020404030301010803" pitchFamily="18" charset="0"/>
                <a:cs typeface="Graphik"/>
              </a:rPr>
              <a:t>20°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in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Helvetica"/>
              </a:rPr>
              <a:t>φ</a:t>
            </a:r>
            <a:r>
              <a:rPr sz="1092" spc="-18" dirty="0">
                <a:latin typeface="Garamond" panose="02020404030301010803" pitchFamily="18" charset="0"/>
                <a:cs typeface="Helvetica"/>
              </a:rPr>
              <a:t> </a:t>
            </a:r>
            <a:r>
              <a:rPr sz="1092" dirty="0">
                <a:latin typeface="Garamond" panose="02020404030301010803" pitchFamily="18" charset="0"/>
                <a:cs typeface="Graphik"/>
              </a:rPr>
              <a:t>from</a:t>
            </a:r>
            <a:r>
              <a:rPr sz="1092" spc="-5" dirty="0">
                <a:latin typeface="Garamond" panose="02020404030301010803" pitchFamily="18" charset="0"/>
                <a:cs typeface="Graphik"/>
              </a:rPr>
              <a:t> </a:t>
            </a:r>
            <a:r>
              <a:rPr sz="1092" dirty="0">
                <a:latin typeface="Garamond" panose="02020404030301010803" pitchFamily="18" charset="0"/>
                <a:cs typeface="Times New Roman"/>
              </a:rPr>
              <a:t>1.6&lt;</a:t>
            </a:r>
            <a:r>
              <a:rPr sz="1092" spc="-5" dirty="0">
                <a:latin typeface="Garamond" panose="02020404030301010803" pitchFamily="18" charset="0"/>
                <a:cs typeface="Times New Roman"/>
              </a:rPr>
              <a:t> </a:t>
            </a:r>
            <a:r>
              <a:rPr sz="1092" dirty="0">
                <a:latin typeface="Garamond" panose="02020404030301010803" pitchFamily="18" charset="0"/>
                <a:cs typeface="Times New Roman"/>
              </a:rPr>
              <a:t>|</a:t>
            </a:r>
            <a:r>
              <a:rPr sz="1092" dirty="0">
                <a:latin typeface="Garamond" panose="02020404030301010803" pitchFamily="18" charset="0"/>
                <a:cs typeface="STIX Two Math"/>
              </a:rPr>
              <a:t>𝜂</a:t>
            </a:r>
            <a:r>
              <a:rPr sz="1092" dirty="0">
                <a:latin typeface="Garamond" panose="02020404030301010803" pitchFamily="18" charset="0"/>
                <a:cs typeface="Times New Roman"/>
              </a:rPr>
              <a:t>|</a:t>
            </a:r>
            <a:r>
              <a:rPr sz="1092" spc="-5" dirty="0">
                <a:latin typeface="Garamond" panose="02020404030301010803" pitchFamily="18" charset="0"/>
                <a:cs typeface="Times New Roman"/>
              </a:rPr>
              <a:t> </a:t>
            </a:r>
            <a:r>
              <a:rPr sz="1092" spc="-9" dirty="0">
                <a:latin typeface="Garamond" panose="02020404030301010803" pitchFamily="18" charset="0"/>
                <a:cs typeface="Times New Roman"/>
              </a:rPr>
              <a:t>&lt;2.4</a:t>
            </a:r>
            <a:endParaRPr sz="1092" dirty="0">
              <a:latin typeface="Garamond" panose="02020404030301010803" pitchFamily="18" charset="0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6075" y="5726336"/>
            <a:ext cx="4886105" cy="1082468"/>
          </a:xfrm>
          <a:prstGeom prst="rect">
            <a:avLst/>
          </a:prstGeom>
        </p:spPr>
        <p:txBody>
          <a:bodyPr vert="horz" wrap="square" lIns="0" tIns="5199" rIns="0" bIns="0" rtlCol="0">
            <a:spAutoFit/>
          </a:bodyPr>
          <a:lstStyle/>
          <a:p>
            <a:pPr marL="291526" indent="-285750">
              <a:spcBef>
                <a:spcPts val="41"/>
              </a:spcBef>
              <a:buFont typeface="Wingdings" pitchFamily="2" charset="2"/>
              <a:buChar char="Ø"/>
              <a:tabLst>
                <a:tab pos="137757" algn="l"/>
                <a:tab pos="3859785" algn="l"/>
              </a:tabLst>
            </a:pPr>
            <a:r>
              <a:rPr lang="en-US" sz="1400" dirty="0">
                <a:latin typeface="Garamond" panose="02020404030301010803" pitchFamily="18" charset="0"/>
                <a:cs typeface="Graphik"/>
              </a:rPr>
              <a:t>18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ME0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stack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per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endcap,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each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made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six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layers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triple-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GEM</a:t>
            </a:r>
            <a:r>
              <a:rPr lang="en-US" sz="1400" spc="-3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detector</a:t>
            </a:r>
            <a:r>
              <a:rPr lang="en-US" sz="1400" spc="-34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for</a:t>
            </a:r>
            <a:r>
              <a:rPr lang="en-US" sz="1400" spc="-3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9" dirty="0">
                <a:latin typeface="Garamond" panose="02020404030301010803" pitchFamily="18" charset="0"/>
                <a:cs typeface="Graphik"/>
              </a:rPr>
              <a:t>efficient</a:t>
            </a:r>
            <a:r>
              <a:rPr lang="en-US" sz="1400" spc="-34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tagging</a:t>
            </a:r>
            <a:r>
              <a:rPr lang="en-US" sz="1400" spc="-3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z="1400" spc="-34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muon</a:t>
            </a:r>
            <a:r>
              <a:rPr lang="en-US" sz="1400" spc="-36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tracks</a:t>
            </a:r>
          </a:p>
          <a:p>
            <a:pPr marL="291526" indent="-285750">
              <a:spcBef>
                <a:spcPts val="41"/>
              </a:spcBef>
              <a:buFont typeface="Wingdings" pitchFamily="2" charset="2"/>
              <a:buChar char="Ø"/>
              <a:tabLst>
                <a:tab pos="137757" algn="l"/>
                <a:tab pos="3859785" algn="l"/>
              </a:tabLst>
            </a:pPr>
            <a:r>
              <a:rPr lang="en-US" sz="1400" spc="-5" dirty="0">
                <a:latin typeface="Garamond" panose="02020404030301010803" pitchFamily="18" charset="0"/>
                <a:cs typeface="Graphik"/>
              </a:rPr>
              <a:t>New Radial GEM foil segmentation </a:t>
            </a:r>
            <a:r>
              <a:rPr lang="en-US" sz="1400" spc="-5" dirty="0" err="1">
                <a:latin typeface="Garamond" panose="02020404030301010803" pitchFamily="18" charset="0"/>
                <a:cs typeface="Graphik"/>
              </a:rPr>
              <a:t>w.r.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 to beamline to equalize the background rate (changed </a:t>
            </a:r>
            <a:r>
              <a:rPr lang="en-US" sz="1400" spc="-5" dirty="0" err="1">
                <a:latin typeface="Garamond" panose="02020404030301010803" pitchFamily="18" charset="0"/>
                <a:cs typeface="Graphik"/>
              </a:rPr>
              <a:t>wrt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 original horizontal design)</a:t>
            </a:r>
          </a:p>
          <a:p>
            <a:pPr marL="291526" indent="-285750">
              <a:spcBef>
                <a:spcPts val="41"/>
              </a:spcBef>
              <a:buFont typeface="Wingdings" pitchFamily="2" charset="2"/>
              <a:buChar char="Ø"/>
              <a:tabLst>
                <a:tab pos="137757" algn="l"/>
                <a:tab pos="3859785" algn="l"/>
              </a:tabLst>
            </a:pPr>
            <a:endParaRPr sz="1400"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44753" y="4073183"/>
            <a:ext cx="1639335" cy="253709"/>
          </a:xfrm>
          <a:prstGeom prst="rect">
            <a:avLst/>
          </a:prstGeom>
          <a:ln w="62825">
            <a:solidFill>
              <a:srgbClr val="FF9300"/>
            </a:solidFill>
          </a:ln>
        </p:spPr>
        <p:txBody>
          <a:bodyPr vert="horz" wrap="square" lIns="0" tIns="22528" rIns="0" bIns="0" rtlCol="0">
            <a:spAutoFit/>
          </a:bodyPr>
          <a:lstStyle/>
          <a:p>
            <a:pPr marL="979314">
              <a:spcBef>
                <a:spcPts val="177"/>
              </a:spcBef>
            </a:pPr>
            <a:r>
              <a:rPr sz="1501" b="1" spc="-11" dirty="0">
                <a:latin typeface="Graphik"/>
                <a:cs typeface="Graphik"/>
              </a:rPr>
              <a:t>ME0</a:t>
            </a:r>
            <a:endParaRPr sz="1501">
              <a:latin typeface="Graphik"/>
              <a:cs typeface="Graphi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00437" y="2562731"/>
            <a:ext cx="1305749" cy="236502"/>
          </a:xfrm>
          <a:prstGeom prst="rect">
            <a:avLst/>
          </a:prstGeom>
        </p:spPr>
        <p:txBody>
          <a:bodyPr vert="horz" wrap="square" lIns="0" tIns="5488" rIns="0" bIns="0" rtlCol="0">
            <a:spAutoFit/>
          </a:bodyPr>
          <a:lstStyle/>
          <a:p>
            <a:pPr marL="5776">
              <a:spcBef>
                <a:spcPts val="43"/>
              </a:spcBef>
            </a:pPr>
            <a:r>
              <a:rPr sz="1501" b="1" dirty="0">
                <a:latin typeface="Graphik"/>
                <a:cs typeface="Graphik"/>
              </a:rPr>
              <a:t>GE1/1</a:t>
            </a:r>
            <a:r>
              <a:rPr sz="1501" b="1" spc="-30" dirty="0">
                <a:latin typeface="Graphik"/>
                <a:cs typeface="Graphik"/>
              </a:rPr>
              <a:t> </a:t>
            </a:r>
            <a:r>
              <a:rPr sz="1501" b="1" dirty="0">
                <a:latin typeface="Graphik"/>
                <a:cs typeface="Graphik"/>
              </a:rPr>
              <a:t>&amp;</a:t>
            </a:r>
            <a:r>
              <a:rPr sz="1501" b="1" spc="-27" dirty="0">
                <a:latin typeface="Graphik"/>
                <a:cs typeface="Graphik"/>
              </a:rPr>
              <a:t> </a:t>
            </a:r>
            <a:r>
              <a:rPr sz="1501" b="1" spc="-9" dirty="0">
                <a:latin typeface="Graphik"/>
                <a:cs typeface="Graphik"/>
              </a:rPr>
              <a:t>GE2/1</a:t>
            </a:r>
            <a:endParaRPr sz="1501" dirty="0">
              <a:latin typeface="Graphik"/>
              <a:cs typeface="Graphik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824366" y="3237838"/>
            <a:ext cx="1713850" cy="823133"/>
            <a:chOff x="12805516" y="5234383"/>
            <a:chExt cx="3768090" cy="1809750"/>
          </a:xfrm>
        </p:grpSpPr>
        <p:sp>
          <p:nvSpPr>
            <p:cNvPr id="20" name="object 20"/>
            <p:cNvSpPr/>
            <p:nvPr/>
          </p:nvSpPr>
          <p:spPr>
            <a:xfrm>
              <a:off x="16429091" y="6345568"/>
              <a:ext cx="0" cy="446405"/>
            </a:xfrm>
            <a:custGeom>
              <a:avLst/>
              <a:gdLst/>
              <a:ahLst/>
              <a:cxnLst/>
              <a:rect l="l" t="t" r="r" b="b"/>
              <a:pathLst>
                <a:path h="446404">
                  <a:moveTo>
                    <a:pt x="0" y="0"/>
                  </a:moveTo>
                  <a:lnTo>
                    <a:pt x="0" y="409562"/>
                  </a:lnTo>
                  <a:lnTo>
                    <a:pt x="0" y="446210"/>
                  </a:lnTo>
                </a:path>
              </a:pathLst>
            </a:custGeom>
            <a:ln w="73296">
              <a:solidFill>
                <a:srgbClr val="FF93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1" name="object 21"/>
            <p:cNvSpPr/>
            <p:nvPr/>
          </p:nvSpPr>
          <p:spPr>
            <a:xfrm>
              <a:off x="16284593" y="6755130"/>
              <a:ext cx="289560" cy="289560"/>
            </a:xfrm>
            <a:custGeom>
              <a:avLst/>
              <a:gdLst/>
              <a:ahLst/>
              <a:cxnLst/>
              <a:rect l="l" t="t" r="r" b="b"/>
              <a:pathLst>
                <a:path w="289559" h="289559">
                  <a:moveTo>
                    <a:pt x="288996" y="0"/>
                  </a:moveTo>
                  <a:lnTo>
                    <a:pt x="0" y="0"/>
                  </a:lnTo>
                  <a:lnTo>
                    <a:pt x="144498" y="288996"/>
                  </a:lnTo>
                  <a:lnTo>
                    <a:pt x="288996" y="0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2" name="object 22"/>
            <p:cNvSpPr/>
            <p:nvPr/>
          </p:nvSpPr>
          <p:spPr>
            <a:xfrm>
              <a:off x="13057856" y="5378881"/>
              <a:ext cx="3131820" cy="0"/>
            </a:xfrm>
            <a:custGeom>
              <a:avLst/>
              <a:gdLst/>
              <a:ahLst/>
              <a:cxnLst/>
              <a:rect l="l" t="t" r="r" b="b"/>
              <a:pathLst>
                <a:path w="3131819">
                  <a:moveTo>
                    <a:pt x="3131703" y="0"/>
                  </a:moveTo>
                  <a:lnTo>
                    <a:pt x="36648" y="0"/>
                  </a:lnTo>
                  <a:lnTo>
                    <a:pt x="0" y="0"/>
                  </a:lnTo>
                </a:path>
              </a:pathLst>
            </a:custGeom>
            <a:ln w="73296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819"/>
            </a:p>
          </p:txBody>
        </p:sp>
        <p:sp>
          <p:nvSpPr>
            <p:cNvPr id="23" name="object 23"/>
            <p:cNvSpPr/>
            <p:nvPr/>
          </p:nvSpPr>
          <p:spPr>
            <a:xfrm>
              <a:off x="12805516" y="5234383"/>
              <a:ext cx="289560" cy="289560"/>
            </a:xfrm>
            <a:custGeom>
              <a:avLst/>
              <a:gdLst/>
              <a:ahLst/>
              <a:cxnLst/>
              <a:rect l="l" t="t" r="r" b="b"/>
              <a:pathLst>
                <a:path w="289559" h="289560">
                  <a:moveTo>
                    <a:pt x="288996" y="0"/>
                  </a:moveTo>
                  <a:lnTo>
                    <a:pt x="0" y="144498"/>
                  </a:lnTo>
                  <a:lnTo>
                    <a:pt x="288996" y="288996"/>
                  </a:lnTo>
                  <a:lnTo>
                    <a:pt x="28899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819"/>
            </a:p>
          </p:txBody>
        </p:sp>
      </p:grpSp>
      <p:sp>
        <p:nvSpPr>
          <p:cNvPr id="26" name="object 26"/>
          <p:cNvSpPr txBox="1">
            <a:spLocks noGrp="1"/>
          </p:cNvSpPr>
          <p:nvPr>
            <p:ph type="sldNum" sz="quarter" idx="7"/>
          </p:nvPr>
        </p:nvSpPr>
        <p:spPr>
          <a:xfrm>
            <a:off x="19346555" y="10822592"/>
            <a:ext cx="372109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2050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38100">
              <a:spcBef>
                <a:spcPts val="345"/>
              </a:spcBef>
            </a:pPr>
            <a:fld id="{81D60167-4931-47E6-BA6A-407CBD079E47}" type="slidenum">
              <a:rPr lang="it-IT" spc="-25" smtClean="0"/>
              <a:pPr marL="38100">
                <a:spcBef>
                  <a:spcPts val="345"/>
                </a:spcBef>
              </a:pPr>
              <a:t>23</a:t>
            </a:fld>
            <a:endParaRPr spc="-11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2986E47-0C40-35DB-6ECA-8A7E5697D9FE}"/>
              </a:ext>
            </a:extLst>
          </p:cNvPr>
          <p:cNvSpPr txBox="1"/>
          <p:nvPr/>
        </p:nvSpPr>
        <p:spPr>
          <a:xfrm>
            <a:off x="118795" y="5163525"/>
            <a:ext cx="46196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467" lvl="1" indent="-136313">
              <a:spcBef>
                <a:spcPts val="730"/>
              </a:spcBef>
              <a:buClr>
                <a:srgbClr val="000000"/>
              </a:buClr>
              <a:buFont typeface="Graphik"/>
              <a:buChar char="-"/>
              <a:tabLst>
                <a:tab pos="351467" algn="l"/>
              </a:tabLst>
            </a:pPr>
            <a:r>
              <a:rPr lang="en-GB" sz="1400" b="1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ME0:</a:t>
            </a:r>
            <a:r>
              <a:rPr lang="en-GB" sz="1400" b="1" spc="-2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Extending muon system</a:t>
            </a:r>
            <a:r>
              <a:rPr lang="en-GB" sz="1400" spc="-2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acceptance in</a:t>
            </a:r>
            <a:r>
              <a:rPr lang="en-GB" sz="1400" spc="-2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 the </a:t>
            </a:r>
            <a:r>
              <a:rPr lang="en-GB" sz="1400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very forward</a:t>
            </a:r>
            <a:r>
              <a:rPr lang="en-GB" sz="1400" spc="-2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GB" sz="1400" spc="-5" dirty="0">
                <a:solidFill>
                  <a:srgbClr val="FF9300"/>
                </a:solidFill>
                <a:latin typeface="Garamond" panose="02020404030301010803" pitchFamily="18" charset="0"/>
                <a:cs typeface="Graphik"/>
              </a:rPr>
              <a:t>region </a:t>
            </a:r>
            <a:r>
              <a:rPr lang="it-IT" sz="1400" baseline="1111" dirty="0">
                <a:latin typeface="Garamond" panose="02020404030301010803" pitchFamily="18" charset="0"/>
                <a:cs typeface="Graphik"/>
              </a:rPr>
              <a:t>up</a:t>
            </a:r>
            <a:r>
              <a:rPr lang="it-IT" sz="1400" spc="-47" baseline="1111" dirty="0">
                <a:latin typeface="Garamond" panose="02020404030301010803" pitchFamily="18" charset="0"/>
                <a:cs typeface="Graphik"/>
              </a:rPr>
              <a:t> </a:t>
            </a:r>
            <a:r>
              <a:rPr lang="it-IT" sz="1400" spc="-17" baseline="1111" dirty="0">
                <a:latin typeface="Garamond" panose="02020404030301010803" pitchFamily="18" charset="0"/>
                <a:cs typeface="Graphik"/>
              </a:rPr>
              <a:t>to </a:t>
            </a:r>
            <a:r>
              <a:rPr lang="it-IT" sz="1400" baseline="1111" dirty="0">
                <a:latin typeface="Garamond" panose="02020404030301010803" pitchFamily="18" charset="0"/>
                <a:cs typeface="Times New Roman"/>
              </a:rPr>
              <a:t>|</a:t>
            </a:r>
            <a:r>
              <a:rPr lang="it-IT" sz="1400" baseline="1111" dirty="0">
                <a:latin typeface="Garamond" panose="02020404030301010803" pitchFamily="18" charset="0"/>
                <a:cs typeface="STIX Two Math"/>
              </a:rPr>
              <a:t>𝜂</a:t>
            </a:r>
            <a:r>
              <a:rPr lang="it-IT" sz="1400" baseline="1111" dirty="0">
                <a:latin typeface="Garamond" panose="02020404030301010803" pitchFamily="18" charset="0"/>
                <a:cs typeface="Times New Roman"/>
              </a:rPr>
              <a:t>|</a:t>
            </a:r>
            <a:r>
              <a:rPr lang="it-IT" sz="1400" spc="-17" baseline="1111" dirty="0">
                <a:latin typeface="Garamond" panose="02020404030301010803" pitchFamily="18" charset="0"/>
                <a:cs typeface="Times New Roman"/>
              </a:rPr>
              <a:t> </a:t>
            </a:r>
            <a:r>
              <a:rPr lang="it-IT" sz="1400" baseline="1111" dirty="0">
                <a:latin typeface="Garamond" panose="02020404030301010803" pitchFamily="18" charset="0"/>
                <a:cs typeface="Graphik"/>
              </a:rPr>
              <a:t>&lt;</a:t>
            </a:r>
            <a:r>
              <a:rPr lang="it-IT" sz="1400" spc="-17" baseline="1111" dirty="0">
                <a:latin typeface="Garamond" panose="02020404030301010803" pitchFamily="18" charset="0"/>
                <a:cs typeface="Graphik"/>
              </a:rPr>
              <a:t> 2.8</a:t>
            </a:r>
            <a:endParaRPr lang="en-GB" sz="1400" dirty="0">
              <a:latin typeface="Garamond" panose="02020404030301010803" pitchFamily="18" charset="0"/>
              <a:cs typeface="Graphik"/>
            </a:endParaRPr>
          </a:p>
        </p:txBody>
      </p:sp>
      <p:pic>
        <p:nvPicPr>
          <p:cNvPr id="29" name="object 6">
            <a:extLst>
              <a:ext uri="{FF2B5EF4-FFF2-40B4-BE49-F238E27FC236}">
                <a16:creationId xmlns:a16="http://schemas.microsoft.com/office/drawing/2014/main" id="{706BFC79-3D79-5908-4FA5-B2F5C55F4584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20396" y="5127399"/>
            <a:ext cx="1760802" cy="168140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8812" y="125923"/>
            <a:ext cx="6655820" cy="747780"/>
          </a:xfrm>
          <a:prstGeom prst="rect">
            <a:avLst/>
          </a:prstGeom>
        </p:spPr>
        <p:txBody>
          <a:bodyPr vert="horz" wrap="square" lIns="0" tIns="69988" rIns="0" bIns="0" rtlCol="0" anchor="b" anchorCtr="0">
            <a:spAutoFit/>
          </a:bodyPr>
          <a:lstStyle/>
          <a:p>
            <a:pPr marL="23393">
              <a:spcBef>
                <a:spcPts val="50"/>
              </a:spcBef>
            </a:pPr>
            <a:r>
              <a:rPr spc="-59" dirty="0"/>
              <a:t>ME0</a:t>
            </a:r>
            <a:r>
              <a:rPr lang="it-IT" spc="-157" dirty="0"/>
              <a:t> Performance </a:t>
            </a:r>
            <a:endParaRPr spc="-73" dirty="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5765" y="1217887"/>
            <a:ext cx="2256302" cy="124783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40152" y="2528614"/>
            <a:ext cx="2520280" cy="1260426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xfrm>
            <a:off x="19346555" y="10822592"/>
            <a:ext cx="372109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2050" b="0" i="0">
                <a:solidFill>
                  <a:schemeClr val="tx1"/>
                </a:solidFill>
                <a:latin typeface="Graphik"/>
                <a:cs typeface="Graphik"/>
              </a:defRPr>
            </a:lvl1pPr>
          </a:lstStyle>
          <a:p>
            <a:pPr marL="38100">
              <a:spcBef>
                <a:spcPts val="345"/>
              </a:spcBef>
            </a:pPr>
            <a:fld id="{81D60167-4931-47E6-BA6A-407CBD079E47}" type="slidenum">
              <a:rPr lang="it-IT" spc="-25" smtClean="0"/>
              <a:pPr marL="38100">
                <a:spcBef>
                  <a:spcPts val="345"/>
                </a:spcBef>
              </a:pPr>
              <a:t>24</a:t>
            </a:fld>
            <a:endParaRPr spc="-11" dirty="0"/>
          </a:p>
        </p:txBody>
      </p:sp>
      <p:sp>
        <p:nvSpPr>
          <p:cNvPr id="15" name="object 15"/>
          <p:cNvSpPr txBox="1"/>
          <p:nvPr/>
        </p:nvSpPr>
        <p:spPr>
          <a:xfrm>
            <a:off x="3059832" y="1228267"/>
            <a:ext cx="2256302" cy="1153012"/>
          </a:xfrm>
          <a:prstGeom prst="rect">
            <a:avLst/>
          </a:prstGeom>
        </p:spPr>
        <p:txBody>
          <a:bodyPr vert="horz" wrap="square" lIns="0" tIns="24261" rIns="0" bIns="0" rtlCol="0">
            <a:spAutoFit/>
          </a:bodyPr>
          <a:lstStyle/>
          <a:p>
            <a:pPr marL="5776">
              <a:spcBef>
                <a:spcPts val="191"/>
              </a:spcBef>
              <a:tabLst>
                <a:tab pos="91260" algn="l"/>
              </a:tabLst>
            </a:pPr>
            <a:r>
              <a:rPr sz="1400" b="1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Requirements</a:t>
            </a:r>
            <a:r>
              <a:rPr sz="1400" b="1" spc="-3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sz="1400" b="1" spc="-23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:</a:t>
            </a:r>
            <a:endParaRPr sz="1400" dirty="0">
              <a:solidFill>
                <a:srgbClr val="0000FF"/>
              </a:solidFill>
              <a:latin typeface="Garamond" panose="02020404030301010803" pitchFamily="18" charset="0"/>
              <a:cs typeface="Graphik"/>
            </a:endParaRPr>
          </a:p>
          <a:p>
            <a:pPr marL="519966" lvl="1" indent="-285750">
              <a:spcBef>
                <a:spcPts val="146"/>
              </a:spcBef>
              <a:buFont typeface="Wingdings" pitchFamily="2" charset="2"/>
              <a:buChar char="Ø"/>
              <a:tabLst>
                <a:tab pos="319411" algn="l"/>
              </a:tabLst>
            </a:pPr>
            <a:r>
              <a:rPr sz="1400" dirty="0">
                <a:latin typeface="Garamond" panose="02020404030301010803" pitchFamily="18" charset="0"/>
                <a:cs typeface="Graphik"/>
              </a:rPr>
              <a:t>97%</a:t>
            </a:r>
            <a:r>
              <a:rPr sz="1400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Graphik"/>
              </a:rPr>
              <a:t>module</a:t>
            </a:r>
            <a:r>
              <a:rPr sz="1400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spc="-5" dirty="0">
                <a:latin typeface="Garamond" panose="02020404030301010803" pitchFamily="18" charset="0"/>
                <a:cs typeface="Graphik"/>
              </a:rPr>
              <a:t>efficiency</a:t>
            </a:r>
            <a:endParaRPr lang="it-IT" sz="1400" spc="-5" dirty="0">
              <a:latin typeface="Garamond" panose="02020404030301010803" pitchFamily="18" charset="0"/>
              <a:cs typeface="Graphik"/>
            </a:endParaRPr>
          </a:p>
          <a:p>
            <a:pPr marL="519966" lvl="1" indent="-285750">
              <a:spcBef>
                <a:spcPts val="146"/>
              </a:spcBef>
              <a:buFont typeface="Wingdings" pitchFamily="2" charset="2"/>
              <a:buChar char="Ø"/>
              <a:tabLst>
                <a:tab pos="319411" algn="l"/>
              </a:tabLst>
            </a:pPr>
            <a:r>
              <a:rPr sz="1400" dirty="0">
                <a:latin typeface="Garamond" panose="02020404030301010803" pitchFamily="18" charset="0"/>
                <a:cs typeface="Graphik"/>
              </a:rPr>
              <a:t>&lt;</a:t>
            </a:r>
            <a:r>
              <a:rPr sz="1400" spc="-7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Graphik"/>
              </a:rPr>
              <a:t>500</a:t>
            </a:r>
            <a:r>
              <a:rPr sz="1400" spc="-7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STIX Two Math"/>
              </a:rPr>
              <a:t>𝜇</a:t>
            </a:r>
            <a:r>
              <a:rPr sz="1400" dirty="0">
                <a:latin typeface="Garamond" panose="02020404030301010803" pitchFamily="18" charset="0"/>
                <a:cs typeface="Graphik"/>
              </a:rPr>
              <a:t>rad</a:t>
            </a:r>
            <a:r>
              <a:rPr sz="1400" spc="-5" dirty="0">
                <a:latin typeface="Garamond" panose="02020404030301010803" pitchFamily="18" charset="0"/>
                <a:cs typeface="Graphik"/>
              </a:rPr>
              <a:t> resolution</a:t>
            </a:r>
            <a:endParaRPr lang="it-IT" sz="1400" dirty="0">
              <a:latin typeface="Garamond" panose="02020404030301010803" pitchFamily="18" charset="0"/>
              <a:cs typeface="Graphik"/>
            </a:endParaRPr>
          </a:p>
          <a:p>
            <a:pPr marL="519966" lvl="1" indent="-285750">
              <a:spcBef>
                <a:spcPts val="146"/>
              </a:spcBef>
              <a:buFont typeface="Wingdings" pitchFamily="2" charset="2"/>
              <a:buChar char="Ø"/>
              <a:tabLst>
                <a:tab pos="319411" algn="l"/>
              </a:tabLst>
            </a:pPr>
            <a:r>
              <a:rPr sz="1400" spc="-16" dirty="0">
                <a:latin typeface="Garamond" panose="02020404030301010803" pitchFamily="18" charset="0"/>
                <a:cs typeface="Graphik"/>
              </a:rPr>
              <a:t>8-</a:t>
            </a:r>
            <a:r>
              <a:rPr sz="1400" dirty="0">
                <a:latin typeface="Garamond" panose="02020404030301010803" pitchFamily="18" charset="0"/>
                <a:cs typeface="Graphik"/>
              </a:rPr>
              <a:t>10</a:t>
            </a:r>
            <a:r>
              <a:rPr sz="1400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Graphik"/>
              </a:rPr>
              <a:t>ns</a:t>
            </a:r>
            <a:r>
              <a:rPr sz="1400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Graphik"/>
              </a:rPr>
              <a:t>time</a:t>
            </a:r>
            <a:r>
              <a:rPr sz="1400" spc="2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spc="-5" dirty="0">
                <a:latin typeface="Garamond" panose="02020404030301010803" pitchFamily="18" charset="0"/>
                <a:cs typeface="Graphik"/>
              </a:rPr>
              <a:t>resolution</a:t>
            </a:r>
            <a:endParaRPr lang="it-IT" sz="1400" spc="-5" dirty="0">
              <a:latin typeface="Garamond" panose="02020404030301010803" pitchFamily="18" charset="0"/>
              <a:cs typeface="Graphik"/>
            </a:endParaRPr>
          </a:p>
          <a:p>
            <a:pPr marL="519966" lvl="1" indent="-285750">
              <a:spcBef>
                <a:spcPts val="146"/>
              </a:spcBef>
              <a:buFont typeface="Wingdings" pitchFamily="2" charset="2"/>
              <a:buChar char="Ø"/>
              <a:tabLst>
                <a:tab pos="319411" algn="l"/>
              </a:tabLst>
            </a:pPr>
            <a:r>
              <a:rPr sz="1400" dirty="0">
                <a:latin typeface="Garamond" panose="02020404030301010803" pitchFamily="18" charset="0"/>
                <a:cs typeface="Graphik"/>
              </a:rPr>
              <a:t>≤</a:t>
            </a:r>
            <a:r>
              <a:rPr sz="1400" spc="-14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Graphik"/>
              </a:rPr>
              <a:t>15%</a:t>
            </a:r>
            <a:r>
              <a:rPr sz="1400" spc="-11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dirty="0">
                <a:latin typeface="Garamond" panose="02020404030301010803" pitchFamily="18" charset="0"/>
                <a:cs typeface="Graphik"/>
              </a:rPr>
              <a:t>gain</a:t>
            </a:r>
            <a:r>
              <a:rPr sz="1400" spc="-11" dirty="0">
                <a:latin typeface="Garamond" panose="02020404030301010803" pitchFamily="18" charset="0"/>
                <a:cs typeface="Graphik"/>
              </a:rPr>
              <a:t> </a:t>
            </a:r>
            <a:r>
              <a:rPr sz="1400" spc="-5" dirty="0">
                <a:latin typeface="Garamond" panose="02020404030301010803" pitchFamily="18" charset="0"/>
                <a:cs typeface="Graphik"/>
              </a:rPr>
              <a:t>uniformity</a:t>
            </a:r>
            <a:endParaRPr sz="1400"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41462" y="1576285"/>
            <a:ext cx="2762897" cy="631762"/>
          </a:xfrm>
          <a:prstGeom prst="rect">
            <a:avLst/>
          </a:prstGeom>
        </p:spPr>
        <p:txBody>
          <a:bodyPr vert="horz" wrap="square" lIns="0" tIns="97332" rIns="0" bIns="0" rtlCol="0">
            <a:spAutoFit/>
          </a:bodyPr>
          <a:lstStyle/>
          <a:p>
            <a:pPr marL="291526" indent="-285750">
              <a:spcBef>
                <a:spcPts val="766"/>
              </a:spcBef>
              <a:buFont typeface="Wingdings" pitchFamily="2" charset="2"/>
              <a:buChar char="Ø"/>
              <a:tabLst>
                <a:tab pos="135446" algn="l"/>
              </a:tabLst>
            </a:pPr>
            <a:r>
              <a:rPr lang="en-US" sz="1400" dirty="0">
                <a:latin typeface="Garamond" panose="02020404030301010803" pitchFamily="18" charset="0"/>
                <a:cs typeface="Graphik"/>
              </a:rPr>
              <a:t>Rate capability:</a:t>
            </a:r>
            <a:r>
              <a:rPr lang="en-US" sz="1400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150</a:t>
            </a:r>
            <a:r>
              <a:rPr lang="en-US" sz="1400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kHz/cm</a:t>
            </a:r>
            <a:r>
              <a:rPr lang="en-US" sz="1400" spc="-5" baseline="30000" dirty="0">
                <a:latin typeface="Garamond" panose="02020404030301010803" pitchFamily="18" charset="0"/>
                <a:cs typeface="Graphik"/>
              </a:rPr>
              <a:t>2</a:t>
            </a:r>
          </a:p>
          <a:p>
            <a:pPr marL="291526" indent="-285750">
              <a:spcBef>
                <a:spcPts val="766"/>
              </a:spcBef>
              <a:buFont typeface="Wingdings" pitchFamily="2" charset="2"/>
              <a:buChar char="Ø"/>
              <a:tabLst>
                <a:tab pos="135446" algn="l"/>
              </a:tabLst>
            </a:pPr>
            <a:r>
              <a:rPr lang="en-US" sz="1400" spc="-5" dirty="0">
                <a:latin typeface="Garamond" panose="02020404030301010803" pitchFamily="18" charset="0"/>
                <a:cs typeface="Graphik"/>
              </a:rPr>
              <a:t>Radiation hardness</a:t>
            </a:r>
            <a:r>
              <a:rPr lang="en-US" sz="1400" dirty="0">
                <a:latin typeface="Garamond" panose="02020404030301010803" pitchFamily="18" charset="0"/>
                <a:cs typeface="Graphik"/>
              </a:rPr>
              <a:t>:</a:t>
            </a:r>
            <a:r>
              <a:rPr lang="en-US" sz="1400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43" dirty="0">
                <a:latin typeface="Garamond" panose="02020404030301010803" pitchFamily="18" charset="0"/>
                <a:cs typeface="Graphik"/>
              </a:rPr>
              <a:t>7.9</a:t>
            </a:r>
            <a:r>
              <a:rPr lang="en-US" sz="1400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400" spc="-5" dirty="0">
                <a:latin typeface="Garamond" panose="02020404030301010803" pitchFamily="18" charset="0"/>
                <a:cs typeface="Graphik"/>
              </a:rPr>
              <a:t>C/cm</a:t>
            </a:r>
            <a:r>
              <a:rPr lang="en-US" sz="1400" spc="-5" baseline="30000" dirty="0">
                <a:latin typeface="Garamond" panose="02020404030301010803" pitchFamily="18" charset="0"/>
                <a:cs typeface="Graphik"/>
              </a:rPr>
              <a:t>2</a:t>
            </a:r>
            <a:endParaRPr lang="en-US" sz="1400" baseline="30000"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5743" y="3228438"/>
            <a:ext cx="4248472" cy="325244"/>
          </a:xfrm>
          <a:prstGeom prst="rect">
            <a:avLst/>
          </a:prstGeom>
        </p:spPr>
        <p:txBody>
          <a:bodyPr vert="horz" wrap="square" lIns="0" tIns="5488" rIns="0" bIns="0" rtlCol="0">
            <a:spAutoFit/>
          </a:bodyPr>
          <a:lstStyle/>
          <a:p>
            <a:pPr marL="5776" marR="2310">
              <a:lnSpc>
                <a:spcPct val="113999"/>
              </a:lnSpc>
              <a:spcBef>
                <a:spcPts val="43"/>
              </a:spcBef>
            </a:pPr>
            <a:r>
              <a:rPr lang="en-US" sz="932" dirty="0">
                <a:latin typeface="Garamond" panose="02020404030301010803" pitchFamily="18" charset="0"/>
                <a:cs typeface="Graphik"/>
              </a:rPr>
              <a:t>The First ME0</a:t>
            </a:r>
            <a:r>
              <a:rPr lang="en-US" sz="932" spc="-2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932" dirty="0">
                <a:latin typeface="Garamond" panose="02020404030301010803" pitchFamily="18" charset="0"/>
                <a:cs typeface="Graphik"/>
              </a:rPr>
              <a:t>stack</a:t>
            </a:r>
            <a:r>
              <a:rPr lang="en-US" sz="932" spc="-2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932" dirty="0">
                <a:latin typeface="Garamond" panose="02020404030301010803" pitchFamily="18" charset="0"/>
                <a:cs typeface="Graphik"/>
              </a:rPr>
              <a:t>prototype</a:t>
            </a:r>
            <a:r>
              <a:rPr lang="en-US" sz="932" spc="-2" dirty="0">
                <a:latin typeface="Garamond" panose="02020404030301010803" pitchFamily="18" charset="0"/>
                <a:cs typeface="Graphik"/>
              </a:rPr>
              <a:t> was assembled and tested </a:t>
            </a:r>
            <a:r>
              <a:rPr lang="en-US" sz="932" dirty="0">
                <a:latin typeface="Garamond" panose="02020404030301010803" pitchFamily="18" charset="0"/>
                <a:cs typeface="Graphik"/>
              </a:rPr>
              <a:t>at </a:t>
            </a:r>
            <a:r>
              <a:rPr lang="en-US" sz="932" spc="-9" dirty="0">
                <a:latin typeface="Garamond" panose="02020404030301010803" pitchFamily="18" charset="0"/>
                <a:cs typeface="Graphik"/>
              </a:rPr>
              <a:t>CERN </a:t>
            </a:r>
            <a:r>
              <a:rPr lang="en-US" sz="932" dirty="0">
                <a:latin typeface="Garamond" panose="02020404030301010803" pitchFamily="18" charset="0"/>
                <a:cs typeface="Graphik"/>
              </a:rPr>
              <a:t>904 laboratory and in several test beams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45BECE1-D2D8-4E8B-4FE5-11D3D779E0A2}"/>
              </a:ext>
            </a:extLst>
          </p:cNvPr>
          <p:cNvSpPr txBox="1"/>
          <p:nvPr/>
        </p:nvSpPr>
        <p:spPr>
          <a:xfrm>
            <a:off x="345765" y="2808825"/>
            <a:ext cx="5191917" cy="338554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1600" dirty="0">
                <a:solidFill>
                  <a:srgbClr val="0000FF"/>
                </a:solidFill>
                <a:latin typeface="Garamond" panose="02020404030301010803" pitchFamily="18" charset="0"/>
              </a:rPr>
              <a:t>Detector prototype performance satisfies all requirements:   </a:t>
            </a:r>
          </a:p>
        </p:txBody>
      </p:sp>
      <p:pic>
        <p:nvPicPr>
          <p:cNvPr id="25" name="Immagine 24" descr="Immagine che contiene testo, schermata, linea, Parallelo&#10;&#10;Descrizione generata automaticamente">
            <a:extLst>
              <a:ext uri="{FF2B5EF4-FFF2-40B4-BE49-F238E27FC236}">
                <a16:creationId xmlns:a16="http://schemas.microsoft.com/office/drawing/2014/main" id="{88BAD731-E870-F618-3ABD-693B65C9BE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5" y="4016931"/>
            <a:ext cx="2491862" cy="1879109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92CDB00-F8ED-39EC-41C0-85015F79E490}"/>
              </a:ext>
            </a:extLst>
          </p:cNvPr>
          <p:cNvSpPr txBox="1"/>
          <p:nvPr/>
        </p:nvSpPr>
        <p:spPr>
          <a:xfrm>
            <a:off x="192645" y="6064332"/>
            <a:ext cx="32272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  <a:latin typeface="Garamond" panose="02020404030301010803" pitchFamily="18" charset="0"/>
              </a:rPr>
              <a:t>Spatial Resolution: 240 </a:t>
            </a:r>
            <a:r>
              <a:rPr lang="en-GB" sz="1400" dirty="0" err="1">
                <a:solidFill>
                  <a:srgbClr val="0000FF"/>
                </a:solidFill>
                <a:latin typeface="Garamond" panose="02020404030301010803" pitchFamily="18" charset="0"/>
              </a:rPr>
              <a:t>μrad</a:t>
            </a:r>
            <a:endParaRPr lang="en-GB" sz="1400" dirty="0">
              <a:solidFill>
                <a:srgbClr val="0000FF"/>
              </a:solidFill>
              <a:latin typeface="Garamond" panose="02020404030301010803" pitchFamily="18" charset="0"/>
            </a:endParaRPr>
          </a:p>
          <a:p>
            <a:r>
              <a:rPr lang="en-GB" sz="1400" dirty="0">
                <a:solidFill>
                  <a:srgbClr val="0000FF"/>
                </a:solidFill>
                <a:latin typeface="Garamond" panose="02020404030301010803" pitchFamily="18" charset="0"/>
              </a:rPr>
              <a:t>Efficiency locally &gt; 99%</a:t>
            </a:r>
          </a:p>
        </p:txBody>
      </p:sp>
      <p:pic>
        <p:nvPicPr>
          <p:cNvPr id="29" name="Immagine 28" descr="Immagine che contiene testo, schermata, linea, numero&#10;&#10;Descrizione generata automaticamente">
            <a:extLst>
              <a:ext uri="{FF2B5EF4-FFF2-40B4-BE49-F238E27FC236}">
                <a16:creationId xmlns:a16="http://schemas.microsoft.com/office/drawing/2014/main" id="{0067B35A-CA5C-2A82-F6D2-B1ECED8A0C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979" y="4023843"/>
            <a:ext cx="2607703" cy="1872197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A4923F8-2105-2CB9-38AB-BB0F32C5A192}"/>
              </a:ext>
            </a:extLst>
          </p:cNvPr>
          <p:cNvSpPr txBox="1"/>
          <p:nvPr/>
        </p:nvSpPr>
        <p:spPr>
          <a:xfrm>
            <a:off x="2694227" y="5993939"/>
            <a:ext cx="298751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  <a:latin typeface="Garamond" panose="02020404030301010803" pitchFamily="18" charset="0"/>
              </a:rPr>
              <a:t>Rate capability: </a:t>
            </a:r>
            <a:r>
              <a:rPr lang="en-GB" sz="1200" dirty="0">
                <a:latin typeface="Garamond" panose="02020404030301010803" pitchFamily="18" charset="0"/>
              </a:rPr>
              <a:t>2.5% efficiency loss with the highest background (loss in highest eta region)  mitigated (1%) by the redundancy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33" name="Immagine 32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FC80EABF-5227-A787-10C5-FD8EE7FD4E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434" y="4002075"/>
            <a:ext cx="3276010" cy="1917917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664BDC32-0C43-594E-6A1F-943BF2EA2706}"/>
              </a:ext>
            </a:extLst>
          </p:cNvPr>
          <p:cNvSpPr txBox="1"/>
          <p:nvPr/>
        </p:nvSpPr>
        <p:spPr>
          <a:xfrm>
            <a:off x="5804654" y="5937080"/>
            <a:ext cx="3177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00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Average time resolution </a:t>
            </a:r>
            <a:r>
              <a:rPr lang="en-GB" sz="1200" dirty="0">
                <a:latin typeface="Garamond" panose="02020404030301010803" pitchFamily="18" charset="0"/>
                <a:cs typeface="Times New Roman" panose="02020603050405020304" pitchFamily="18" charset="0"/>
              </a:rPr>
              <a:t>of track segments as a function of the number of ME0 chambers (layers) used to reconstruct the segment. </a:t>
            </a:r>
          </a:p>
          <a:p>
            <a:r>
              <a:rPr lang="en-GB" sz="1200" dirty="0">
                <a:latin typeface="Garamond" panose="02020404030301010803" pitchFamily="18" charset="0"/>
                <a:cs typeface="Times New Roman" panose="02020603050405020304" pitchFamily="18" charset="0"/>
              </a:rPr>
              <a:t>The time resolution 5.4 ns for 6-layer segments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2629" y="63625"/>
            <a:ext cx="7344816" cy="593892"/>
          </a:xfrm>
          <a:prstGeom prst="rect">
            <a:avLst/>
          </a:prstGeom>
        </p:spPr>
        <p:txBody>
          <a:bodyPr vert="horz" wrap="square" lIns="0" tIns="69988" rIns="0" bIns="0" rtlCol="0" anchor="b" anchorCtr="0">
            <a:spAutoFit/>
          </a:bodyPr>
          <a:lstStyle/>
          <a:p>
            <a:pPr marL="14440">
              <a:spcBef>
                <a:spcPts val="50"/>
              </a:spcBef>
            </a:pPr>
            <a:r>
              <a:rPr lang="en-US" sz="3400" b="0" spc="-68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</a:t>
            </a:r>
            <a:r>
              <a:rPr lang="en-US" sz="3400" b="0" spc="-68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iRPC</a:t>
            </a:r>
            <a:r>
              <a:rPr lang="en-US" sz="3400" b="0" spc="-68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GE2/1 installed in CMS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25132" y="1226927"/>
            <a:ext cx="2206756" cy="230425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7503" y="1323924"/>
            <a:ext cx="3744417" cy="2214194"/>
          </a:xfrm>
          <a:prstGeom prst="rect">
            <a:avLst/>
          </a:prstGeom>
        </p:spPr>
        <p:txBody>
          <a:bodyPr vert="horz" wrap="square" lIns="0" tIns="5776" rIns="0" bIns="0" rtlCol="0">
            <a:spAutoFit/>
          </a:bodyPr>
          <a:lstStyle/>
          <a:p>
            <a:pPr marL="291237" marR="46496" indent="-285750" algn="just">
              <a:lnSpc>
                <a:spcPct val="110500"/>
              </a:lnSpc>
              <a:spcBef>
                <a:spcPts val="45"/>
              </a:spcBef>
              <a:buFont typeface="Wingdings" pitchFamily="2" charset="2"/>
              <a:buChar char="Ø"/>
              <a:tabLst>
                <a:tab pos="127071" algn="l"/>
              </a:tabLst>
            </a:pPr>
            <a:r>
              <a:rPr lang="en-US" sz="1600" spc="-25" dirty="0">
                <a:latin typeface="Garamond" panose="02020404030301010803" pitchFamily="18" charset="0"/>
                <a:cs typeface="Graphik"/>
              </a:rPr>
              <a:t>The first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GE2/1</a:t>
            </a:r>
            <a:r>
              <a:rPr lang="en-US" sz="1600" spc="-27" dirty="0">
                <a:latin typeface="Garamond" panose="02020404030301010803" pitchFamily="18" charset="0"/>
                <a:cs typeface="Graphik"/>
              </a:rPr>
              <a:t> and </a:t>
            </a:r>
            <a:r>
              <a:rPr lang="en-US" sz="1600" spc="-27" dirty="0" err="1">
                <a:latin typeface="Garamond" panose="02020404030301010803" pitchFamily="18" charset="0"/>
                <a:cs typeface="Graphik"/>
              </a:rPr>
              <a:t>iRPC</a:t>
            </a:r>
            <a:r>
              <a:rPr lang="en-US" sz="1600" spc="-27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chambers</a:t>
            </a:r>
            <a:r>
              <a:rPr lang="en-US" sz="1600" spc="-25" dirty="0">
                <a:latin typeface="Garamond" panose="02020404030301010803" pitchFamily="18" charset="0"/>
                <a:cs typeface="Graphik"/>
              </a:rPr>
              <a:t> were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installed</a:t>
            </a:r>
            <a:r>
              <a:rPr lang="en-US" sz="1600" spc="-27" dirty="0">
                <a:latin typeface="Garamond" panose="02020404030301010803" pitchFamily="18" charset="0"/>
                <a:cs typeface="Graphik"/>
              </a:rPr>
              <a:t> in CMS during the last Extended Year End Technical Stop </a:t>
            </a:r>
            <a:r>
              <a:rPr lang="en-US" sz="1600" spc="-5" dirty="0">
                <a:latin typeface="Garamond" panose="02020404030301010803" pitchFamily="18" charset="0"/>
                <a:cs typeface="Graphik"/>
              </a:rPr>
              <a:t>to gain</a:t>
            </a:r>
            <a:r>
              <a:rPr lang="en-US" sz="1600" spc="-11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spc="-5" dirty="0">
                <a:latin typeface="Garamond" panose="02020404030301010803" pitchFamily="18" charset="0"/>
                <a:cs typeface="Graphik"/>
              </a:rPr>
              <a:t>operational experience</a:t>
            </a:r>
            <a:r>
              <a:rPr lang="en-US" sz="1600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and</a:t>
            </a:r>
            <a:r>
              <a:rPr lang="en-US" sz="1600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perform preliminary measurements of </a:t>
            </a:r>
            <a:r>
              <a:rPr lang="en-US" sz="1600" spc="-5" dirty="0">
                <a:latin typeface="Garamond" panose="02020404030301010803" pitchFamily="18" charset="0"/>
                <a:cs typeface="Graphik"/>
              </a:rPr>
              <a:t>background</a:t>
            </a:r>
            <a:r>
              <a:rPr lang="en-US" sz="1600" spc="-11" dirty="0">
                <a:latin typeface="Garamond" panose="02020404030301010803" pitchFamily="18" charset="0"/>
                <a:cs typeface="Graphik"/>
              </a:rPr>
              <a:t>,</a:t>
            </a:r>
            <a:r>
              <a:rPr lang="en-US" sz="1600" spc="-34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z="1600" dirty="0">
                <a:latin typeface="Garamond" panose="02020404030301010803" pitchFamily="18" charset="0"/>
                <a:cs typeface="Graphik"/>
              </a:rPr>
              <a:t>noise,</a:t>
            </a:r>
            <a:r>
              <a:rPr lang="en-US" sz="1600" spc="-32" dirty="0">
                <a:latin typeface="Garamond" panose="02020404030301010803" pitchFamily="18" charset="0"/>
                <a:cs typeface="Graphik"/>
              </a:rPr>
              <a:t> performance </a:t>
            </a:r>
            <a:endParaRPr lang="en-US" sz="1600" spc="-5" dirty="0">
              <a:latin typeface="Garamond" panose="02020404030301010803" pitchFamily="18" charset="0"/>
              <a:cs typeface="Graphik"/>
            </a:endParaRPr>
          </a:p>
          <a:p>
            <a:pPr marL="291237" marR="46496" indent="-285750" algn="just">
              <a:lnSpc>
                <a:spcPct val="110500"/>
              </a:lnSpc>
              <a:spcBef>
                <a:spcPts val="45"/>
              </a:spcBef>
              <a:buFont typeface="Wingdings" pitchFamily="2" charset="2"/>
              <a:buChar char="Ø"/>
              <a:tabLst>
                <a:tab pos="127071" algn="l"/>
              </a:tabLst>
            </a:pPr>
            <a:endParaRPr lang="en-US" sz="1600" spc="-5" dirty="0">
              <a:latin typeface="Garamond" panose="02020404030301010803" pitchFamily="18" charset="0"/>
              <a:cs typeface="Graphik"/>
            </a:endParaRPr>
          </a:p>
          <a:p>
            <a:pPr marL="291237" marR="46496" indent="-285750" algn="just">
              <a:lnSpc>
                <a:spcPct val="110500"/>
              </a:lnSpc>
              <a:spcBef>
                <a:spcPts val="45"/>
              </a:spcBef>
              <a:buFont typeface="Wingdings" pitchFamily="2" charset="2"/>
              <a:buChar char="Ø"/>
              <a:tabLst>
                <a:tab pos="127071" algn="l"/>
              </a:tabLst>
            </a:pPr>
            <a:r>
              <a:rPr lang="en-US" b="1" spc="-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Preliminary results are satisfactory! </a:t>
            </a: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92080" y="3813357"/>
            <a:ext cx="3225109" cy="2592288"/>
          </a:xfrm>
          <a:prstGeom prst="rect">
            <a:avLst/>
          </a:prstGeom>
        </p:spPr>
      </p:pic>
      <p:pic>
        <p:nvPicPr>
          <p:cNvPr id="24" name="Google Shape;679;p33">
            <a:extLst>
              <a:ext uri="{FF2B5EF4-FFF2-40B4-BE49-F238E27FC236}">
                <a16:creationId xmlns:a16="http://schemas.microsoft.com/office/drawing/2014/main" id="{316548B1-F019-0E60-33A7-990BCCA850BC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565" y="3791236"/>
            <a:ext cx="4165435" cy="225520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680;p33">
            <a:extLst>
              <a:ext uri="{FF2B5EF4-FFF2-40B4-BE49-F238E27FC236}">
                <a16:creationId xmlns:a16="http://schemas.microsoft.com/office/drawing/2014/main" id="{7F3A6ECF-687D-1E91-03B3-E85A1BC6BB19}"/>
              </a:ext>
            </a:extLst>
          </p:cNvPr>
          <p:cNvSpPr txBox="1"/>
          <p:nvPr/>
        </p:nvSpPr>
        <p:spPr>
          <a:xfrm>
            <a:off x="796260" y="6046437"/>
            <a:ext cx="3225109" cy="395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pt-BR" sz="1574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RPC </a:t>
            </a:r>
            <a:r>
              <a:rPr lang="pt-BR" sz="1574" dirty="0" err="1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Average</a:t>
            </a:r>
            <a:r>
              <a:rPr lang="pt-BR" sz="1574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 </a:t>
            </a:r>
            <a:r>
              <a:rPr lang="pt-BR" sz="1574" dirty="0" err="1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noise</a:t>
            </a:r>
            <a:r>
              <a:rPr lang="pt-BR" sz="1574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 </a:t>
            </a:r>
            <a:r>
              <a:rPr lang="pt-BR" sz="1574" dirty="0">
                <a:solidFill>
                  <a:schemeClr val="dk2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~ 0.2 Hz/cm</a:t>
            </a:r>
            <a:r>
              <a:rPr lang="pt-BR" sz="1574" baseline="30000" dirty="0">
                <a:solidFill>
                  <a:schemeClr val="dk2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2</a:t>
            </a:r>
            <a:endParaRPr sz="1574" baseline="30000" dirty="0">
              <a:solidFill>
                <a:schemeClr val="dk2"/>
              </a:solidFill>
              <a:latin typeface="Garamond" panose="02020404030301010803" pitchFamily="18" charset="0"/>
              <a:ea typeface="Lato"/>
              <a:cs typeface="Lato"/>
              <a:sym typeface="Lato"/>
            </a:endParaRPr>
          </a:p>
        </p:txBody>
      </p:sp>
      <p:pic>
        <p:nvPicPr>
          <p:cNvPr id="26" name="Google Shape;682;p33">
            <a:extLst>
              <a:ext uri="{FF2B5EF4-FFF2-40B4-BE49-F238E27FC236}">
                <a16:creationId xmlns:a16="http://schemas.microsoft.com/office/drawing/2014/main" id="{CB0AA70A-48B9-4E6A-AC1B-8249FF3EC2B9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3051" y="1226927"/>
            <a:ext cx="2325555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680;p33">
            <a:extLst>
              <a:ext uri="{FF2B5EF4-FFF2-40B4-BE49-F238E27FC236}">
                <a16:creationId xmlns:a16="http://schemas.microsoft.com/office/drawing/2014/main" id="{8C2D82D6-DEA3-D0F1-BB34-54A53826CE50}"/>
              </a:ext>
            </a:extLst>
          </p:cNvPr>
          <p:cNvSpPr txBox="1"/>
          <p:nvPr/>
        </p:nvSpPr>
        <p:spPr>
          <a:xfrm>
            <a:off x="5673497" y="6441602"/>
            <a:ext cx="3225109" cy="395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720" tIns="75720" rIns="75720" bIns="75720" anchor="t" anchorCtr="0">
            <a:spAutoFit/>
          </a:bodyPr>
          <a:lstStyle/>
          <a:p>
            <a:r>
              <a:rPr lang="en-US" sz="1574" dirty="0">
                <a:solidFill>
                  <a:srgbClr val="0000FF"/>
                </a:solidFill>
                <a:latin typeface="Garamond" panose="02020404030301010803" pitchFamily="18" charset="0"/>
                <a:ea typeface="Lato"/>
                <a:cs typeface="Lato"/>
                <a:sym typeface="Lato"/>
              </a:rPr>
              <a:t>GE2/1 efficiency map </a:t>
            </a:r>
            <a:endParaRPr lang="en-US" sz="1574" baseline="30000" dirty="0">
              <a:solidFill>
                <a:srgbClr val="0000FF"/>
              </a:solidFill>
              <a:latin typeface="Garamond" panose="02020404030301010803" pitchFamily="18" charset="0"/>
              <a:ea typeface="Lato"/>
              <a:cs typeface="Lato"/>
              <a:sym typeface="Lato"/>
            </a:endParaRPr>
          </a:p>
        </p:txBody>
      </p:sp>
      <p:sp>
        <p:nvSpPr>
          <p:cNvPr id="28" name="Segnaposto numero diapositiva 27">
            <a:extLst>
              <a:ext uri="{FF2B5EF4-FFF2-40B4-BE49-F238E27FC236}">
                <a16:creationId xmlns:a16="http://schemas.microsoft.com/office/drawing/2014/main" id="{F6BE7BE5-C52F-671B-8969-6D07F5A9CE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7328">
              <a:spcBef>
                <a:spcPts val="157"/>
              </a:spcBef>
            </a:pPr>
            <a:fld id="{81D60167-4931-47E6-BA6A-407CBD079E47}" type="slidenum">
              <a:rPr lang="it-IT" spc="-11" smtClean="0">
                <a:solidFill>
                  <a:schemeClr val="bg1"/>
                </a:solidFill>
              </a:rPr>
              <a:pPr marL="17328">
                <a:spcBef>
                  <a:spcPts val="157"/>
                </a:spcBef>
              </a:pPr>
              <a:t>25</a:t>
            </a:fld>
            <a:endParaRPr lang="it-IT" spc="-1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Conclusions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1520" y="1433001"/>
            <a:ext cx="8568952" cy="1299715"/>
          </a:xfrm>
          <a:prstGeom prst="rect">
            <a:avLst/>
          </a:prstGeom>
          <a:solidFill>
            <a:srgbClr val="FFFFFF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>
                <a:latin typeface="Garamond" panose="02020404030301010803" pitchFamily="18" charset="0"/>
                <a:cs typeface="Times New Roman"/>
              </a:rPr>
              <a:t>The CMS Muon </a:t>
            </a:r>
            <a:r>
              <a:rPr lang="en-US" b="1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system is operating extremely well, </a:t>
            </a:r>
            <a:r>
              <a:rPr lang="en-US" dirty="0">
                <a:latin typeface="Garamond" panose="02020404030301010803" pitchFamily="18" charset="0"/>
                <a:cs typeface="Times New Roman"/>
              </a:rPr>
              <a:t>delivering good triggers and data for physics. </a:t>
            </a:r>
            <a:r>
              <a:rPr lang="en-AU" dirty="0">
                <a:latin typeface="Garamond" panose="02020404030301010803" pitchFamily="18" charset="0"/>
                <a:cs typeface="Times New Roman"/>
              </a:rPr>
              <a:t>After 14 years of LHC running with increasing instantaneous luminosity and 20 years since construction, the Muon </a:t>
            </a:r>
            <a:r>
              <a:rPr lang="en-AU" b="1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detector performance remains</a:t>
            </a:r>
            <a:r>
              <a:rPr lang="en-AU" dirty="0">
                <a:latin typeface="Garamond" panose="02020404030301010803" pitchFamily="18" charset="0"/>
                <a:cs typeface="Times New Roman"/>
              </a:rPr>
              <a:t> within specifications both as a triggering and as a reconstruction system.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7524" y="3140968"/>
            <a:ext cx="8532948" cy="2897140"/>
          </a:xfrm>
          <a:prstGeom prst="rect">
            <a:avLst/>
          </a:prstGeom>
          <a:solidFill>
            <a:srgbClr val="FFFFFF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12065" marR="621030" algn="just">
              <a:lnSpc>
                <a:spcPct val="112300"/>
              </a:lnSpc>
              <a:spcBef>
                <a:spcPts val="95"/>
              </a:spcBef>
              <a:tabLst>
                <a:tab pos="426720" algn="l"/>
              </a:tabLst>
            </a:pPr>
            <a:r>
              <a:rPr lang="en-US" dirty="0">
                <a:latin typeface="Garamond" panose="02020404030301010803" pitchFamily="18" charset="0"/>
                <a:cs typeface="Graphik"/>
              </a:rPr>
              <a:t>To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meet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60" dirty="0">
                <a:latin typeface="Garamond" panose="02020404030301010803" pitchFamily="18" charset="0"/>
                <a:cs typeface="Graphik"/>
              </a:rPr>
              <a:t>HL-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LHC challenges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&amp;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 maintain the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high</a:t>
            </a:r>
            <a:r>
              <a:rPr lang="en-US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performance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the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CMS 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Muon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system,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several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upgrades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were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planned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and some of them have already been successfully implemented for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Run</a:t>
            </a:r>
            <a:r>
              <a:rPr lang="en-US" spc="-1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50" dirty="0">
                <a:latin typeface="Garamond" panose="02020404030301010803" pitchFamily="18" charset="0"/>
                <a:cs typeface="Graphik"/>
              </a:rPr>
              <a:t>3. </a:t>
            </a:r>
          </a:p>
          <a:p>
            <a:pPr marL="297815" marR="621030" indent="-285750" algn="just">
              <a:lnSpc>
                <a:spcPct val="1123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426720" algn="l"/>
              </a:tabLst>
            </a:pPr>
            <a:r>
              <a:rPr lang="en-US" spc="-25" dirty="0">
                <a:latin typeface="Garamond" panose="02020404030301010803" pitchFamily="18" charset="0"/>
                <a:cs typeface="Graphik"/>
              </a:rPr>
              <a:t>The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prototypes of the </a:t>
            </a:r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new muon</a:t>
            </a:r>
            <a:r>
              <a:rPr lang="en-US" spc="-3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pc="-1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stations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(GE2/1,</a:t>
            </a:r>
            <a:r>
              <a:rPr lang="en-US" spc="-7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ME0,</a:t>
            </a:r>
            <a:r>
              <a:rPr lang="en-US" spc="-6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RE3/1,</a:t>
            </a:r>
            <a:r>
              <a:rPr lang="en-US" spc="-7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RE4/1)</a:t>
            </a:r>
            <a:r>
              <a:rPr lang="en-US" spc="-6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have been fully validated satisfying the requirement, and production started </a:t>
            </a:r>
          </a:p>
          <a:p>
            <a:pPr marL="297815" marR="621030" indent="-285750" algn="just">
              <a:lnSpc>
                <a:spcPct val="1123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426720" algn="l"/>
              </a:tabLst>
            </a:pPr>
            <a:r>
              <a:rPr lang="en-US" dirty="0">
                <a:latin typeface="Garamond" panose="02020404030301010803" pitchFamily="18" charset="0"/>
                <a:cs typeface="Graphik"/>
              </a:rPr>
              <a:t>Present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detectors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110" dirty="0">
                <a:latin typeface="Garamond" panose="02020404030301010803" pitchFamily="18" charset="0"/>
                <a:cs typeface="Graphik"/>
              </a:rPr>
              <a:t>(DT,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CSC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&amp;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RPC)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which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will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continue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operating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until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end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of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LHC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operations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, 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are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going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for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electronics</a:t>
            </a:r>
            <a:r>
              <a:rPr lang="en-US" spc="-1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upgrade</a:t>
            </a:r>
            <a:r>
              <a:rPr lang="en-US" spc="-1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to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sustain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challenging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10" dirty="0">
                <a:latin typeface="Garamond" panose="02020404030301010803" pitchFamily="18" charset="0"/>
                <a:cs typeface="Graphik"/>
              </a:rPr>
              <a:t>phase-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2</a:t>
            </a:r>
            <a:r>
              <a:rPr lang="en-US" spc="-10" dirty="0">
                <a:latin typeface="Garamond" panose="02020404030301010803" pitchFamily="18" charset="0"/>
                <a:cs typeface="Graphik"/>
              </a:rPr>
              <a:t> conditions. Pre-production boars have been fully validated and production started</a:t>
            </a:r>
            <a:endParaRPr lang="en-US" dirty="0">
              <a:latin typeface="Garamond" panose="02020404030301010803" pitchFamily="18" charset="0"/>
              <a:cs typeface="Graphik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F666F08-1E8F-EF0A-9998-DF919C645E0D}"/>
              </a:ext>
            </a:extLst>
          </p:cNvPr>
          <p:cNvSpPr/>
          <p:nvPr/>
        </p:nvSpPr>
        <p:spPr>
          <a:xfrm>
            <a:off x="254539" y="3143081"/>
            <a:ext cx="8532948" cy="2897140"/>
          </a:xfrm>
          <a:prstGeom prst="rect">
            <a:avLst/>
          </a:prstGeom>
          <a:solidFill>
            <a:srgbClr val="FFFFFF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12065" marR="621030" algn="just">
              <a:lnSpc>
                <a:spcPct val="112300"/>
              </a:lnSpc>
              <a:spcBef>
                <a:spcPts val="95"/>
              </a:spcBef>
              <a:tabLst>
                <a:tab pos="426720" algn="l"/>
              </a:tabLst>
            </a:pPr>
            <a:r>
              <a:rPr lang="en-US" dirty="0">
                <a:latin typeface="Garamond" panose="02020404030301010803" pitchFamily="18" charset="0"/>
                <a:cs typeface="Graphik"/>
              </a:rPr>
              <a:t>To address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challenges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posed by the </a:t>
            </a:r>
            <a:r>
              <a:rPr lang="en-US" spc="-60" dirty="0">
                <a:latin typeface="Garamond" panose="02020404030301010803" pitchFamily="18" charset="0"/>
                <a:cs typeface="Graphik"/>
              </a:rPr>
              <a:t>HL-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LHC conditions &amp;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 maintain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high</a:t>
            </a:r>
            <a:r>
              <a:rPr lang="en-US" spc="-4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performance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of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the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CMS 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Muon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system,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several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upgrades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have been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planned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and some have already been successfully implemented for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Run</a:t>
            </a:r>
            <a:r>
              <a:rPr lang="en-US" spc="-1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50" dirty="0">
                <a:latin typeface="Garamond" panose="02020404030301010803" pitchFamily="18" charset="0"/>
                <a:cs typeface="Graphik"/>
              </a:rPr>
              <a:t>3 (GE1.1 and CSC electronics) </a:t>
            </a:r>
          </a:p>
          <a:p>
            <a:pPr marL="297815" marR="621030" indent="-285750" algn="just">
              <a:lnSpc>
                <a:spcPct val="1123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426720" algn="l"/>
              </a:tabLst>
            </a:pPr>
            <a:r>
              <a:rPr lang="en-US" dirty="0">
                <a:latin typeface="Garamond" panose="02020404030301010803" pitchFamily="18" charset="0"/>
                <a:cs typeface="Graphik"/>
              </a:rPr>
              <a:t>The present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detectors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110" dirty="0">
                <a:latin typeface="Garamond" panose="02020404030301010803" pitchFamily="18" charset="0"/>
                <a:cs typeface="Graphik"/>
              </a:rPr>
              <a:t>(DT,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CSC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&amp;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RPC)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, which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will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continue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operating</a:t>
            </a:r>
            <a:r>
              <a:rPr lang="en-US" spc="-2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until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end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of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LHC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operations</a:t>
            </a:r>
            <a:r>
              <a:rPr lang="en-US" spc="-30" dirty="0">
                <a:latin typeface="Garamond" panose="02020404030301010803" pitchFamily="18" charset="0"/>
                <a:cs typeface="Graphik"/>
              </a:rPr>
              <a:t>, 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are under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going</a:t>
            </a:r>
            <a:r>
              <a:rPr lang="en-US" spc="-2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an </a:t>
            </a:r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electronics</a:t>
            </a:r>
            <a:r>
              <a:rPr lang="en-US" spc="-1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upgrade</a:t>
            </a:r>
            <a:r>
              <a:rPr lang="en-US" spc="-15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to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with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stand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the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demanding</a:t>
            </a:r>
            <a:r>
              <a:rPr lang="en-US" spc="-15" dirty="0">
                <a:latin typeface="Garamond" panose="02020404030301010803" pitchFamily="18" charset="0"/>
                <a:cs typeface="Graphik"/>
              </a:rPr>
              <a:t> </a:t>
            </a:r>
            <a:r>
              <a:rPr lang="en-US" spc="-10" dirty="0">
                <a:latin typeface="Garamond" panose="02020404030301010803" pitchFamily="18" charset="0"/>
                <a:cs typeface="Graphik"/>
              </a:rPr>
              <a:t>conditions. The pre-production boars have been fully validated, and production started</a:t>
            </a:r>
            <a:endParaRPr lang="en-US" dirty="0">
              <a:latin typeface="Garamond" panose="02020404030301010803" pitchFamily="18" charset="0"/>
              <a:cs typeface="Graphik"/>
            </a:endParaRPr>
          </a:p>
          <a:p>
            <a:pPr marL="297815" marR="621030" indent="-285750" algn="just">
              <a:lnSpc>
                <a:spcPct val="1123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426720" algn="l"/>
              </a:tabLst>
            </a:pPr>
            <a:r>
              <a:rPr lang="en-US" spc="-25" dirty="0">
                <a:latin typeface="Garamond" panose="02020404030301010803" pitchFamily="18" charset="0"/>
                <a:cs typeface="Graphik"/>
              </a:rPr>
              <a:t>The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prototypes of the </a:t>
            </a:r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new muon</a:t>
            </a:r>
            <a:r>
              <a:rPr lang="en-US" spc="-3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 </a:t>
            </a:r>
            <a:r>
              <a:rPr lang="en-US" spc="-10" dirty="0">
                <a:solidFill>
                  <a:srgbClr val="0000FF"/>
                </a:solidFill>
                <a:latin typeface="Garamond" panose="02020404030301010803" pitchFamily="18" charset="0"/>
                <a:cs typeface="Graphik"/>
              </a:rPr>
              <a:t>stations for the high eta region </a:t>
            </a:r>
            <a:r>
              <a:rPr lang="en-US" dirty="0">
                <a:latin typeface="Garamond" panose="02020404030301010803" pitchFamily="18" charset="0"/>
                <a:cs typeface="Graphik"/>
              </a:rPr>
              <a:t>are fully satisfying the requirements, and production has started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9A702C-127D-2B13-D3F4-38635F990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491" y="620688"/>
            <a:ext cx="7200800" cy="1008112"/>
          </a:xfrm>
        </p:spPr>
        <p:txBody>
          <a:bodyPr/>
          <a:lstStyle/>
          <a:p>
            <a:r>
              <a:rPr lang="en-GB" dirty="0"/>
              <a:t>Thanks!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1A7BD8D-198F-1A0A-3319-3764B1BFC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58546378-B981-7C6A-9179-D377EB2C3BDE}"/>
              </a:ext>
            </a:extLst>
          </p:cNvPr>
          <p:cNvSpPr txBox="1">
            <a:spLocks/>
          </p:cNvSpPr>
          <p:nvPr/>
        </p:nvSpPr>
        <p:spPr>
          <a:xfrm>
            <a:off x="3095836" y="2084367"/>
            <a:ext cx="7200800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GB" sz="3000" dirty="0"/>
              <a:t>Credits </a:t>
            </a:r>
          </a:p>
          <a:p>
            <a:r>
              <a:rPr lang="en-GB" sz="3000" dirty="0"/>
              <a:t>to CMS People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CCB44AC-A371-FDA2-73DD-F0DA0416F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" y="2201525"/>
            <a:ext cx="3888432" cy="257138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D662314-B465-5835-C6FF-13B3C8DD6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50" y="3611688"/>
            <a:ext cx="520015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1920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1999" y="2924943"/>
            <a:ext cx="4553107" cy="100811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Backup slides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4049127-A9EE-95F4-B00A-40597BD3B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08" y="1397103"/>
            <a:ext cx="4428492" cy="406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2092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08F62CC-D148-6508-9CCA-82525554E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2241590" cy="1471930"/>
          </a:xfrm>
          <a:prstGeom prst="rect">
            <a:avLst/>
          </a:prstGeom>
        </p:spPr>
      </p:pic>
      <p:pic>
        <p:nvPicPr>
          <p:cNvPr id="10" name="Immagine 9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8CF47E0F-A5FB-7ED5-62F7-4EAC822DE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836773"/>
            <a:ext cx="2684395" cy="1951849"/>
          </a:xfrm>
          <a:prstGeom prst="rect">
            <a:avLst/>
          </a:prstGeom>
        </p:spPr>
      </p:pic>
      <p:pic>
        <p:nvPicPr>
          <p:cNvPr id="12" name="Immagine 11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896428E-E595-06EA-C1A6-50ECDFC161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996952"/>
            <a:ext cx="3456384" cy="3456384"/>
          </a:xfrm>
          <a:prstGeom prst="rect">
            <a:avLst/>
          </a:prstGeom>
        </p:spPr>
      </p:pic>
      <p:sp>
        <p:nvSpPr>
          <p:cNvPr id="9" name="Titolo 8">
            <a:extLst>
              <a:ext uri="{FF2B5EF4-FFF2-40B4-BE49-F238E27FC236}">
                <a16:creationId xmlns:a16="http://schemas.microsoft.com/office/drawing/2014/main" id="{0FA85E0C-1DCA-BBF9-83D4-08A905ABC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636" y="175568"/>
            <a:ext cx="6012668" cy="1008112"/>
          </a:xfrm>
        </p:spPr>
        <p:txBody>
          <a:bodyPr/>
          <a:lstStyle/>
          <a:p>
            <a:r>
              <a:rPr lang="en-GB" sz="3400" dirty="0"/>
              <a:t>RPC performance in Run 3 (Endcap region)</a:t>
            </a:r>
          </a:p>
        </p:txBody>
      </p:sp>
      <p:pic>
        <p:nvPicPr>
          <p:cNvPr id="13" name="Immagine 12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8AE95C61-8D7D-A87C-DB27-5ED66E6FE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946" y="1836773"/>
            <a:ext cx="2788558" cy="2100211"/>
          </a:xfrm>
          <a:prstGeom prst="rect">
            <a:avLst/>
          </a:prstGeom>
        </p:spPr>
      </p:pic>
      <p:sp>
        <p:nvSpPr>
          <p:cNvPr id="14" name="Ovale 13">
            <a:extLst>
              <a:ext uri="{FF2B5EF4-FFF2-40B4-BE49-F238E27FC236}">
                <a16:creationId xmlns:a16="http://schemas.microsoft.com/office/drawing/2014/main" id="{85A0C9A8-40E9-79C8-F039-F9216CB0DC1A}"/>
              </a:ext>
            </a:extLst>
          </p:cNvPr>
          <p:cNvSpPr/>
          <p:nvPr/>
        </p:nvSpPr>
        <p:spPr>
          <a:xfrm>
            <a:off x="1372315" y="1493797"/>
            <a:ext cx="1403648" cy="1135587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78233F5-AA99-F2F5-AF67-343456C9140E}"/>
              </a:ext>
            </a:extLst>
          </p:cNvPr>
          <p:cNvSpPr txBox="1"/>
          <p:nvPr/>
        </p:nvSpPr>
        <p:spPr>
          <a:xfrm>
            <a:off x="3763001" y="3893101"/>
            <a:ext cx="5113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Endcap RPC efficiency and cluster size distribution in Run2 (2018) and Run3 (2022, 2023, and 2024)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5301C0C-B071-669C-7D4A-AC14512210D1}"/>
              </a:ext>
            </a:extLst>
          </p:cNvPr>
          <p:cNvSpPr txBox="1"/>
          <p:nvPr/>
        </p:nvSpPr>
        <p:spPr>
          <a:xfrm>
            <a:off x="3920557" y="5290244"/>
            <a:ext cx="4899915" cy="1015663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Endcap RPC performance in RUN 3 and in agreement with previous runs </a:t>
            </a:r>
          </a:p>
        </p:txBody>
      </p:sp>
    </p:spTree>
    <p:extLst>
      <p:ext uri="{BB962C8B-B14F-4D97-AF65-F5344CB8AC3E}">
        <p14:creationId xmlns:p14="http://schemas.microsoft.com/office/powerpoint/2010/main" val="385526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magine 34">
            <a:extLst>
              <a:ext uri="{FF2B5EF4-FFF2-40B4-BE49-F238E27FC236}">
                <a16:creationId xmlns:a16="http://schemas.microsoft.com/office/drawing/2014/main" id="{AC9C1BA6-8754-4138-D62B-EA8611906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989" y="3386213"/>
            <a:ext cx="3410834" cy="223970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DCF1F21C-667F-82B3-A893-7082378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CMS Muon Spectrometer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CB14C71-2B22-7EE5-BF01-735A512D1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077F87-B26B-FE47-8A83-4019D7A74A17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1268760"/>
            <a:ext cx="6372044" cy="503999"/>
          </a:xfrm>
          <a:prstGeom prst="rect">
            <a:avLst/>
          </a:prstGeom>
        </p:spPr>
        <p:txBody>
          <a:bodyPr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solidFill>
                  <a:srgbClr val="0000FF"/>
                </a:solidFill>
                <a:latin typeface="Garamond" panose="02020404030301010803" pitchFamily="18" charset="0"/>
              </a:rPr>
              <a:t>Muon system: </a:t>
            </a:r>
            <a:r>
              <a:rPr lang="en-US" sz="1600" b="1" dirty="0">
                <a:solidFill>
                  <a:schemeClr val="tx1"/>
                </a:solidFill>
                <a:latin typeface="Garamond" panose="02020404030301010803" pitchFamily="18" charset="0"/>
              </a:rPr>
              <a:t>three</a:t>
            </a:r>
            <a:r>
              <a:rPr lang="en-US" sz="1600" dirty="0">
                <a:solidFill>
                  <a:schemeClr val="tx1"/>
                </a:solidFill>
                <a:latin typeface="Garamond" panose="02020404030301010803" pitchFamily="18" charset="0"/>
              </a:rPr>
              <a:t> gaseous technologies for muon identification, timing and momentum measurement 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solidFill>
                <a:srgbClr val="FFC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C0CB98E-23A4-2819-9522-858612B43382}"/>
              </a:ext>
            </a:extLst>
          </p:cNvPr>
          <p:cNvSpPr/>
          <p:nvPr/>
        </p:nvSpPr>
        <p:spPr>
          <a:xfrm>
            <a:off x="4130573" y="1623384"/>
            <a:ext cx="2562582" cy="307777"/>
          </a:xfrm>
          <a:prstGeom prst="rect">
            <a:avLst/>
          </a:prstGeom>
          <a:solidFill>
            <a:srgbClr val="EFEFEF"/>
          </a:solidFill>
        </p:spPr>
        <p:txBody>
          <a:bodyPr wrap="square">
            <a:spAutoFit/>
          </a:bodyPr>
          <a:lstStyle/>
          <a:p>
            <a:pPr algn="ctr" defTabSz="1168400"/>
            <a:r>
              <a:rPr lang="x-none" sz="1400" b="1">
                <a:solidFill>
                  <a:srgbClr val="0F7F11"/>
                </a:solidFill>
                <a:latin typeface="Times New Roman"/>
                <a:cs typeface="Times New Roman"/>
                <a:sym typeface="Helvetica Light"/>
              </a:rPr>
              <a:t>Muon acceptance: |η| &lt; 2.4 </a:t>
            </a:r>
            <a:endParaRPr lang="en-US" sz="1400" b="1" dirty="0">
              <a:solidFill>
                <a:srgbClr val="0F7F11"/>
              </a:solidFill>
              <a:latin typeface="Times New Roman"/>
              <a:cs typeface="Times New Roman"/>
              <a:sym typeface="Helvetica Light"/>
            </a:endParaRPr>
          </a:p>
        </p:txBody>
      </p:sp>
      <p:pic>
        <p:nvPicPr>
          <p:cNvPr id="10" name="Picture 11" descr="NfP5131122image1.jpg">
            <a:extLst>
              <a:ext uri="{FF2B5EF4-FFF2-40B4-BE49-F238E27FC236}">
                <a16:creationId xmlns:a16="http://schemas.microsoft.com/office/drawing/2014/main" id="{F70AB25C-08BA-431B-BB51-907E88EDCC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512" y="3471867"/>
            <a:ext cx="2102490" cy="1444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>
                <a:extLst>
                  <a:ext uri="{FF2B5EF4-FFF2-40B4-BE49-F238E27FC236}">
                    <a16:creationId xmlns:a16="http://schemas.microsoft.com/office/drawing/2014/main" id="{931D06DC-9CC3-3BC5-2069-C89946E14DE6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6012160" y="5725837"/>
                <a:ext cx="3456384" cy="1375571"/>
              </a:xfrm>
              <a:prstGeom prst="rect">
                <a:avLst/>
              </a:prstGeom>
            </p:spPr>
            <p:txBody>
              <a:bodyPr/>
              <a:lstStyle>
                <a:lvl1pPr marL="349250" indent="-349250" algn="l" defTabSz="914400" rtl="0" eaLnBrk="1" latinLnBrk="0" hangingPunct="1">
                  <a:spcBef>
                    <a:spcPts val="2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685800" indent="-336550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2pPr>
                <a:lvl3pPr marL="96837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3pPr>
                <a:lvl4pPr marL="1263650" indent="-2952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4pPr>
                <a:lvl5pPr marL="154622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5pPr>
                <a:lvl6pPr marL="1828800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1177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2398713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26892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200" b="1" dirty="0">
                    <a:solidFill>
                      <a:srgbClr val="00B050"/>
                    </a:solidFill>
                    <a:latin typeface="Garamond" panose="02020404030301010803" pitchFamily="18" charset="0"/>
                  </a:rPr>
                  <a:t>Cathode Strip Chambers (CSC)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540 trapezoidal chambers, 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500k channels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24 number of hits 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Spatial resolution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50 ÷140 </a:t>
                </a:r>
                <a:r>
                  <a:rPr lang="en" sz="1200" dirty="0">
                    <a:solidFill>
                      <a:srgbClr val="0033CC"/>
                    </a:solidFill>
                    <a:latin typeface="Symbol" pitchFamily="2" charset="2"/>
                    <a:ea typeface="Trebuchet MS"/>
                    <a:cs typeface="Symbol" charset="2"/>
                    <a:sym typeface="Trebuchet MS"/>
                  </a:rPr>
                  <a:t>m</a:t>
                </a:r>
                <a:r>
                  <a:rPr lang="en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m</a:t>
                </a:r>
                <a:endParaRPr lang="en-US" sz="1200" dirty="0">
                  <a:solidFill>
                    <a:srgbClr val="0033CC"/>
                  </a:solidFill>
                  <a:latin typeface="Garamond" panose="02020404030301010803" pitchFamily="18" charset="0"/>
                  <a:ea typeface="Trebuchet MS"/>
                  <a:sym typeface="Trebuchet MS"/>
                </a:endParaRP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Time resolution 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 3 ns</a:t>
                </a:r>
              </a:p>
            </p:txBody>
          </p:sp>
        </mc:Choice>
        <mc:Fallback xmlns="">
          <p:sp>
            <p:nvSpPr>
              <p:cNvPr id="11" name="Rectangle 3">
                <a:extLst>
                  <a:ext uri="{FF2B5EF4-FFF2-40B4-BE49-F238E27FC236}">
                    <a16:creationId xmlns:a16="http://schemas.microsoft.com/office/drawing/2014/main" id="{931D06DC-9CC3-3BC5-2069-C89946E14D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5725837"/>
                <a:ext cx="3456384" cy="1375571"/>
              </a:xfrm>
              <a:prstGeom prst="rect">
                <a:avLst/>
              </a:prstGeom>
              <a:blipFill>
                <a:blip r:embed="rId5"/>
                <a:stretch>
                  <a:fillRect l="-3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0" descr="MuonInstall.jpg">
            <a:extLst>
              <a:ext uri="{FF2B5EF4-FFF2-40B4-BE49-F238E27FC236}">
                <a16:creationId xmlns:a16="http://schemas.microsoft.com/office/drawing/2014/main" id="{BC5EBB69-2655-9799-66CF-30B091186B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82" y="3044316"/>
            <a:ext cx="1855595" cy="1391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>
                <a:extLst>
                  <a:ext uri="{FF2B5EF4-FFF2-40B4-BE49-F238E27FC236}">
                    <a16:creationId xmlns:a16="http://schemas.microsoft.com/office/drawing/2014/main" id="{86FA4632-7E7F-33FE-05F7-5C65A0A635E7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2960679" y="1957446"/>
                <a:ext cx="3456384" cy="1375571"/>
              </a:xfrm>
              <a:prstGeom prst="rect">
                <a:avLst/>
              </a:prstGeom>
            </p:spPr>
            <p:txBody>
              <a:bodyPr/>
              <a:lstStyle>
                <a:lvl1pPr marL="349250" indent="-349250" algn="l" defTabSz="914400" rtl="0" eaLnBrk="1" latinLnBrk="0" hangingPunct="1">
                  <a:spcBef>
                    <a:spcPts val="2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685800" indent="-336550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2pPr>
                <a:lvl3pPr marL="96837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3pPr>
                <a:lvl4pPr marL="1263650" indent="-2952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4pPr>
                <a:lvl5pPr marL="154622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5pPr>
                <a:lvl6pPr marL="1828800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1177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2398713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26892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200" b="1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Resistive Plate Chambers (RPC)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540 trapezoidal endcap chambers 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b="0" i="0" u="none" strike="noStrike" dirty="0">
                    <a:solidFill>
                      <a:srgbClr val="0033CC"/>
                    </a:solidFill>
                    <a:effectLst/>
                    <a:latin typeface="Garamond" panose="02020404030301010803" pitchFamily="18" charset="0"/>
                  </a:rPr>
                  <a:t>480 rectangular barrel chambers</a:t>
                </a:r>
                <a:endParaRPr lang="en-US" sz="1200" dirty="0">
                  <a:solidFill>
                    <a:srgbClr val="0033CC"/>
                  </a:solidFill>
                  <a:latin typeface="Garamond" panose="02020404030301010803" pitchFamily="18" charset="0"/>
                </a:endParaRP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200" b="0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</m:t>
                    </m:r>
                  </m:oMath>
                </a14:m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k channels </a:t>
                </a:r>
                <a:r>
                  <a:rPr lang="en-US" sz="1200" b="0" i="0" u="none" strike="noStrike" dirty="0">
                    <a:solidFill>
                      <a:srgbClr val="0033CC"/>
                    </a:solidFill>
                    <a:effectLst/>
                    <a:latin typeface="Garamond" panose="02020404030301010803" pitchFamily="18" charset="0"/>
                  </a:rPr>
                  <a:t> </a:t>
                </a:r>
                <a:endParaRPr lang="en-US" sz="1200" dirty="0">
                  <a:solidFill>
                    <a:srgbClr val="0033CC"/>
                  </a:solidFill>
                  <a:latin typeface="Garamond" panose="02020404030301010803" pitchFamily="18" charset="0"/>
                </a:endParaRP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6 (4) number of hits 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Spatial resolution 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  <a:sym typeface="Trebuchet MS"/>
                  </a:rPr>
                  <a:t>1 c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m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Time resolution 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 1.5 ns</a:t>
                </a:r>
              </a:p>
            </p:txBody>
          </p:sp>
        </mc:Choice>
        <mc:Fallback xmlns="">
          <p:sp>
            <p:nvSpPr>
              <p:cNvPr id="13" name="Rectangle 3">
                <a:extLst>
                  <a:ext uri="{FF2B5EF4-FFF2-40B4-BE49-F238E27FC236}">
                    <a16:creationId xmlns:a16="http://schemas.microsoft.com/office/drawing/2014/main" id="{86FA4632-7E7F-33FE-05F7-5C65A0A63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679" y="1957446"/>
                <a:ext cx="3456384" cy="1375571"/>
              </a:xfrm>
              <a:prstGeom prst="rect">
                <a:avLst/>
              </a:prstGeom>
              <a:blipFill>
                <a:blip r:embed="rId7"/>
                <a:stretch>
                  <a:fillRect l="-366" b="-36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>
            <a:extLst>
              <a:ext uri="{FF2B5EF4-FFF2-40B4-BE49-F238E27FC236}">
                <a16:creationId xmlns:a16="http://schemas.microsoft.com/office/drawing/2014/main" id="{4A1432F6-0E93-D92E-4C43-6ABFB61A8514}"/>
              </a:ext>
            </a:extLst>
          </p:cNvPr>
          <p:cNvSpPr txBox="1">
            <a:spLocks noChangeArrowheads="1"/>
          </p:cNvSpPr>
          <p:nvPr/>
        </p:nvSpPr>
        <p:spPr>
          <a:xfrm>
            <a:off x="2493491" y="5725837"/>
            <a:ext cx="3518669" cy="1375571"/>
          </a:xfrm>
          <a:prstGeom prst="rect">
            <a:avLst/>
          </a:prstGeom>
        </p:spPr>
        <p:txBody>
          <a:bodyPr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200" b="1" dirty="0">
                <a:solidFill>
                  <a:srgbClr val="FF0000"/>
                </a:solidFill>
                <a:latin typeface="Garamond" panose="02020404030301010803" pitchFamily="18" charset="0"/>
              </a:rPr>
              <a:t>Gas Electron Multiplier (GE1.1 installed in 2021):  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72 Super-Chambers, consisting of two triple-GEM 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2 number of hits 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Spatial resolution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ＭＳ ゴシック"/>
                <a:cs typeface="ＭＳ ゴシック"/>
              </a:rPr>
              <a:t>≈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ＭＳ ゴシック"/>
                <a:cs typeface="ＭＳ ゴシック"/>
                <a:sym typeface="Trebuchet MS"/>
              </a:rPr>
              <a:t>1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Trebuchet MS"/>
                <a:sym typeface="Trebuchet MS"/>
              </a:rPr>
              <a:t>00 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Trebuchet MS"/>
                <a:cs typeface="Symbol" charset="2"/>
                <a:sym typeface="Trebuchet MS"/>
              </a:rPr>
              <a:t>m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Trebuchet MS"/>
                <a:sym typeface="Trebuchet MS"/>
              </a:rPr>
              <a:t>m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Time resolution 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ＭＳ ゴシック"/>
                <a:cs typeface="ＭＳ ゴシック"/>
              </a:rPr>
              <a:t>≈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 10 ns</a:t>
            </a:r>
          </a:p>
        </p:txBody>
      </p:sp>
      <p:pic>
        <p:nvPicPr>
          <p:cNvPr id="14" name="Picture 12" descr="oreach-2006-011_modified.jpg">
            <a:extLst>
              <a:ext uri="{FF2B5EF4-FFF2-40B4-BE49-F238E27FC236}">
                <a16:creationId xmlns:a16="http://schemas.microsoft.com/office/drawing/2014/main" id="{49BCC0AB-E509-F129-61D3-E5AE0B0CF9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0642" y="1623384"/>
            <a:ext cx="1780539" cy="1778813"/>
          </a:xfrm>
          <a:prstGeom prst="rect">
            <a:avLst/>
          </a:prstGeom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9D4636FE-B1FE-89B3-B323-FE3520B2968C}"/>
              </a:ext>
            </a:extLst>
          </p:cNvPr>
          <p:cNvCxnSpPr>
            <a:cxnSpLocks/>
          </p:cNvCxnSpPr>
          <p:nvPr/>
        </p:nvCxnSpPr>
        <p:spPr>
          <a:xfrm flipH="1">
            <a:off x="5013232" y="2976272"/>
            <a:ext cx="174338" cy="763892"/>
          </a:xfrm>
          <a:prstGeom prst="straightConnector1">
            <a:avLst/>
          </a:prstGeom>
          <a:ln>
            <a:solidFill>
              <a:srgbClr val="0033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C55A9F11-ACBD-CAF5-D3FB-9AE2EB536CF6}"/>
              </a:ext>
            </a:extLst>
          </p:cNvPr>
          <p:cNvCxnSpPr>
            <a:cxnSpLocks/>
          </p:cNvCxnSpPr>
          <p:nvPr/>
        </p:nvCxnSpPr>
        <p:spPr>
          <a:xfrm>
            <a:off x="5581259" y="2946824"/>
            <a:ext cx="286885" cy="914224"/>
          </a:xfrm>
          <a:prstGeom prst="straightConnector1">
            <a:avLst/>
          </a:prstGeom>
          <a:ln>
            <a:solidFill>
              <a:srgbClr val="0033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0D9F0B3A-292A-BBFF-DEFE-74AE3C7DAC7A}"/>
              </a:ext>
            </a:extLst>
          </p:cNvPr>
          <p:cNvCxnSpPr>
            <a:cxnSpLocks/>
          </p:cNvCxnSpPr>
          <p:nvPr/>
        </p:nvCxnSpPr>
        <p:spPr>
          <a:xfrm>
            <a:off x="2269870" y="2689020"/>
            <a:ext cx="1292873" cy="177798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DBC1626-1EC8-26EC-CCB1-BF1F988857FB}"/>
                  </a:ext>
                </a:extLst>
              </p:cNvPr>
              <p:cNvSpPr txBox="1"/>
              <p:nvPr/>
            </p:nvSpPr>
            <p:spPr>
              <a:xfrm>
                <a:off x="80609" y="1931161"/>
                <a:ext cx="278167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200" b="1" dirty="0">
                    <a:solidFill>
                      <a:srgbClr val="FFC000"/>
                    </a:solidFill>
                    <a:latin typeface="Garamond" panose="02020404030301010803" pitchFamily="18" charset="0"/>
                  </a:rPr>
                  <a:t>Drift Tubes (DT)</a:t>
                </a: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latin typeface="Garamond" panose="02020404030301010803" pitchFamily="18" charset="0"/>
                  </a:rPr>
                  <a:t>250 chambers,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sz="1200" dirty="0">
                    <a:latin typeface="Garamond" panose="02020404030301010803" pitchFamily="18" charset="0"/>
                  </a:rPr>
                  <a:t>170k channels</a:t>
                </a: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latin typeface="Garamond" panose="02020404030301010803" pitchFamily="18" charset="0"/>
                  </a:rPr>
                  <a:t>44 number of hits </a:t>
                </a: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Spatial resolution</a:t>
                </a: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  <a:sym typeface="Trebuchet MS"/>
                  </a:rPr>
                  <a:t>10</a:t>
                </a:r>
                <a:r>
                  <a:rPr lang="en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0 </a:t>
                </a:r>
                <a:r>
                  <a:rPr lang="en" sz="1200" dirty="0">
                    <a:solidFill>
                      <a:schemeClr val="tx1"/>
                    </a:solidFill>
                    <a:latin typeface="Symbol" pitchFamily="2" charset="2"/>
                    <a:ea typeface="Trebuchet MS"/>
                    <a:cs typeface="Symbol" charset="2"/>
                    <a:sym typeface="Trebuchet MS"/>
                  </a:rPr>
                  <a:t>m</a:t>
                </a:r>
                <a:r>
                  <a:rPr lang="en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m</a:t>
                </a:r>
                <a:endParaRPr lang="en-US" sz="1200" dirty="0">
                  <a:latin typeface="Garamond" panose="02020404030301010803" pitchFamily="18" charset="0"/>
                  <a:ea typeface="Trebuchet MS"/>
                  <a:sym typeface="Trebuchet MS"/>
                </a:endParaRP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Time resolution </a:t>
                </a: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 2 ns</a:t>
                </a: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DBC1626-1EC8-26EC-CCB1-BF1F98885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09" y="1931161"/>
                <a:ext cx="2781672" cy="1015663"/>
              </a:xfrm>
              <a:prstGeom prst="rect">
                <a:avLst/>
              </a:prstGeom>
              <a:blipFill>
                <a:blip r:embed="rId9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A8C348C2-6F5D-BBAD-C076-085862FF3ADF}"/>
              </a:ext>
            </a:extLst>
          </p:cNvPr>
          <p:cNvCxnSpPr>
            <a:cxnSpLocks/>
          </p:cNvCxnSpPr>
          <p:nvPr/>
        </p:nvCxnSpPr>
        <p:spPr>
          <a:xfrm flipH="1" flipV="1">
            <a:off x="6056799" y="4999148"/>
            <a:ext cx="874449" cy="735234"/>
          </a:xfrm>
          <a:prstGeom prst="straightConnector1">
            <a:avLst/>
          </a:prstGeom>
          <a:ln>
            <a:solidFill>
              <a:srgbClr val="0F7F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0627FEF2-A3F6-B2CA-FFA2-493ABC888AC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14" t="7565" b="30088"/>
          <a:stretch/>
        </p:blipFill>
        <p:spPr>
          <a:xfrm>
            <a:off x="391121" y="4960969"/>
            <a:ext cx="1751656" cy="1596439"/>
          </a:xfrm>
          <a:prstGeom prst="rect">
            <a:avLst/>
          </a:prstGeom>
        </p:spPr>
      </p:pic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72D75DC-7634-1438-87D5-AC880C67F31D}"/>
              </a:ext>
            </a:extLst>
          </p:cNvPr>
          <p:cNvCxnSpPr>
            <a:cxnSpLocks/>
          </p:cNvCxnSpPr>
          <p:nvPr/>
        </p:nvCxnSpPr>
        <p:spPr>
          <a:xfrm flipV="1">
            <a:off x="4451151" y="5157192"/>
            <a:ext cx="336873" cy="5993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8ABB4AD2-8760-3C01-A958-A80651305902}"/>
              </a:ext>
            </a:extLst>
          </p:cNvPr>
          <p:cNvSpPr txBox="1"/>
          <p:nvPr/>
        </p:nvSpPr>
        <p:spPr>
          <a:xfrm>
            <a:off x="1984176" y="946161"/>
            <a:ext cx="4933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Garamond" panose="02020404030301010803" pitchFamily="18" charset="0"/>
              </a:rPr>
              <a:t>four</a:t>
            </a:r>
            <a:endParaRPr lang="en-GB" dirty="0"/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C9DE5CFF-BF8B-3FC8-88E6-EBFA12C0A4BE}"/>
              </a:ext>
            </a:extLst>
          </p:cNvPr>
          <p:cNvCxnSpPr/>
          <p:nvPr/>
        </p:nvCxnSpPr>
        <p:spPr>
          <a:xfrm flipV="1">
            <a:off x="1691680" y="1315493"/>
            <a:ext cx="292496" cy="238711"/>
          </a:xfrm>
          <a:prstGeom prst="straightConnector1">
            <a:avLst/>
          </a:prstGeom>
          <a:ln>
            <a:solidFill>
              <a:srgbClr val="FF090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020B080B-7ACE-133A-CB59-F346AAD816EE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062805" y="4194027"/>
            <a:ext cx="900707" cy="436099"/>
          </a:xfrm>
          <a:prstGeom prst="straightConnector1">
            <a:avLst/>
          </a:prstGeom>
          <a:ln>
            <a:solidFill>
              <a:srgbClr val="0F7F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1187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reduction in 2024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9E288AE-8CE1-E98C-B760-1CAD9EA7AD1B}"/>
              </a:ext>
            </a:extLst>
          </p:cNvPr>
          <p:cNvSpPr txBox="1"/>
          <p:nvPr/>
        </p:nvSpPr>
        <p:spPr>
          <a:xfrm>
            <a:off x="179511" y="1239143"/>
            <a:ext cx="66461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Garamond" panose="02020404030301010803" pitchFamily="18" charset="0"/>
                <a:cs typeface="Times New Roman" panose="02020603050405020304" pitchFamily="18" charset="0"/>
              </a:rPr>
              <a:t>A </a:t>
            </a:r>
            <a:r>
              <a:rPr lang="en-US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New Forward Shielding (NFS) </a:t>
            </a:r>
            <a:r>
              <a:rPr lang="en-US" dirty="0">
                <a:latin typeface="Garamond" panose="02020404030301010803" pitchFamily="18" charset="0"/>
                <a:cs typeface="Times New Roman" panose="02020603050405020304" pitchFamily="18" charset="0"/>
              </a:rPr>
              <a:t>was</a:t>
            </a:r>
            <a:r>
              <a:rPr lang="en-US" b="1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Garamond" panose="02020404030301010803" pitchFamily="18" charset="0"/>
                <a:cs typeface="Times New Roman" panose="02020603050405020304" pitchFamily="18" charset="0"/>
              </a:rPr>
              <a:t>designed to reduce background in the cavern detected by the muon detectors. In the last shutdown, it was installed only on the negative side </a:t>
            </a:r>
          </a:p>
        </p:txBody>
      </p:sp>
      <p:pic>
        <p:nvPicPr>
          <p:cNvPr id="6" name="Content Placeholder 6" descr="A machine in a factory&#10;&#10;Description automatically generated">
            <a:extLst>
              <a:ext uri="{FF2B5EF4-FFF2-40B4-BE49-F238E27FC236}">
                <a16:creationId xmlns:a16="http://schemas.microsoft.com/office/drawing/2014/main" id="{4FEE7A4D-DB5A-09EF-916A-32A4F3B912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89" t="13308"/>
          <a:stretch/>
        </p:blipFill>
        <p:spPr>
          <a:xfrm>
            <a:off x="7256132" y="1406142"/>
            <a:ext cx="1829149" cy="2031007"/>
          </a:xfrm>
          <a:prstGeom prst="rect">
            <a:avLst/>
          </a:prstGeom>
        </p:spPr>
      </p:pic>
      <p:pic>
        <p:nvPicPr>
          <p:cNvPr id="7" name="Content Placeholder 6" descr="A close-up of a machine&#10;&#10;Description automatically generated">
            <a:extLst>
              <a:ext uri="{FF2B5EF4-FFF2-40B4-BE49-F238E27FC236}">
                <a16:creationId xmlns:a16="http://schemas.microsoft.com/office/drawing/2014/main" id="{FD59EDFB-B483-F5CB-EAE7-C0E0BF9C19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911"/>
          <a:stretch/>
        </p:blipFill>
        <p:spPr>
          <a:xfrm>
            <a:off x="4924734" y="1884023"/>
            <a:ext cx="2267744" cy="1737513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B23CC7F-D475-87BC-3A5C-7F4199288053}"/>
              </a:ext>
            </a:extLst>
          </p:cNvPr>
          <p:cNvSpPr txBox="1"/>
          <p:nvPr/>
        </p:nvSpPr>
        <p:spPr>
          <a:xfrm>
            <a:off x="250054" y="2162473"/>
            <a:ext cx="43939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Significant reduction of the currents and hit rates observed mostly in the outermost </a:t>
            </a:r>
            <a:r>
              <a:rPr lang="en-GB" dirty="0">
                <a:latin typeface="Garamond" panose="02020404030301010803" pitchFamily="18" charset="0"/>
              </a:rPr>
              <a:t>layer of the Muon System (MB4 and ME4)</a:t>
            </a:r>
            <a:endParaRPr lang="en-GB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A6A5CD4A-BFC8-1114-D675-D76069D58C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413"/>
            <a:ext cx="3695968" cy="242093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EF47E36-9135-83EC-C1AC-1DA4702759BB}"/>
              </a:ext>
            </a:extLst>
          </p:cNvPr>
          <p:cNvSpPr txBox="1"/>
          <p:nvPr/>
        </p:nvSpPr>
        <p:spPr>
          <a:xfrm>
            <a:off x="683725" y="6069606"/>
            <a:ext cx="61419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Garamond" panose="02020404030301010803" pitchFamily="18" charset="0"/>
                <a:cs typeface="Calibri" panose="020F0502020204030204" pitchFamily="34" charset="0"/>
              </a:rPr>
              <a:t>DT Background currents and rates versus instantaneous luminosity in one MB4 sector of W-2 as measured in 2024 and 2023</a:t>
            </a:r>
            <a:endParaRPr lang="en-GB" b="1" i="1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68B81FC-D971-8E3C-311D-07FA6815FE42}"/>
              </a:ext>
            </a:extLst>
          </p:cNvPr>
          <p:cNvSpPr txBox="1"/>
          <p:nvPr/>
        </p:nvSpPr>
        <p:spPr>
          <a:xfrm>
            <a:off x="862595" y="5354478"/>
            <a:ext cx="1728191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</a:rPr>
              <a:t>56 % reduction</a:t>
            </a:r>
          </a:p>
        </p:txBody>
      </p:sp>
      <p:pic>
        <p:nvPicPr>
          <p:cNvPr id="14" name="Immagine 13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B859125-0080-4055-26E1-DBF515CD48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292" y="3744534"/>
            <a:ext cx="3066737" cy="232507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96192AD-73E4-424C-1C2C-6AD43D2051B1}"/>
              </a:ext>
            </a:extLst>
          </p:cNvPr>
          <p:cNvSpPr txBox="1"/>
          <p:nvPr/>
        </p:nvSpPr>
        <p:spPr>
          <a:xfrm>
            <a:off x="5673580" y="4776461"/>
            <a:ext cx="1728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</a:rPr>
              <a:t>52 % reduction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555FA35D-0CF5-4772-2A3A-B4BA3FB76DB4}"/>
              </a:ext>
            </a:extLst>
          </p:cNvPr>
          <p:cNvCxnSpPr/>
          <p:nvPr/>
        </p:nvCxnSpPr>
        <p:spPr>
          <a:xfrm>
            <a:off x="971599" y="3085803"/>
            <a:ext cx="360041" cy="5596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DABC3048-12F8-3E1B-45CF-FC2D0455D36B}"/>
              </a:ext>
            </a:extLst>
          </p:cNvPr>
          <p:cNvCxnSpPr>
            <a:cxnSpLocks/>
          </p:cNvCxnSpPr>
          <p:nvPr/>
        </p:nvCxnSpPr>
        <p:spPr>
          <a:xfrm>
            <a:off x="1004489" y="3085803"/>
            <a:ext cx="3214778" cy="645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magine 28">
            <a:extLst>
              <a:ext uri="{FF2B5EF4-FFF2-40B4-BE49-F238E27FC236}">
                <a16:creationId xmlns:a16="http://schemas.microsoft.com/office/drawing/2014/main" id="{53F4C420-75F3-553B-063B-A51D47EB87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825548"/>
            <a:ext cx="1704970" cy="1364616"/>
          </a:xfrm>
          <a:prstGeom prst="rect">
            <a:avLst/>
          </a:prstGeom>
        </p:spPr>
      </p:pic>
      <p:sp>
        <p:nvSpPr>
          <p:cNvPr id="30" name="Ovale 29">
            <a:extLst>
              <a:ext uri="{FF2B5EF4-FFF2-40B4-BE49-F238E27FC236}">
                <a16:creationId xmlns:a16="http://schemas.microsoft.com/office/drawing/2014/main" id="{4606CD67-F47F-75E6-D68A-F0A0F34AA60E}"/>
              </a:ext>
            </a:extLst>
          </p:cNvPr>
          <p:cNvSpPr/>
          <p:nvPr/>
        </p:nvSpPr>
        <p:spPr>
          <a:xfrm>
            <a:off x="7192478" y="3933056"/>
            <a:ext cx="1123938" cy="28803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A5B3B618-97EF-5B7C-6EAE-657C153FB341}"/>
              </a:ext>
            </a:extLst>
          </p:cNvPr>
          <p:cNvSpPr/>
          <p:nvPr/>
        </p:nvSpPr>
        <p:spPr>
          <a:xfrm rot="5400000">
            <a:off x="8178348" y="4347475"/>
            <a:ext cx="1123938" cy="28803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098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in 2024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B23CC7F-D475-87BC-3A5C-7F4199288053}"/>
              </a:ext>
            </a:extLst>
          </p:cNvPr>
          <p:cNvSpPr txBox="1"/>
          <p:nvPr/>
        </p:nvSpPr>
        <p:spPr>
          <a:xfrm>
            <a:off x="238383" y="1267861"/>
            <a:ext cx="54137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latin typeface="Garamond" panose="02020404030301010803" pitchFamily="18" charset="0"/>
                <a:cs typeface="Times New Roman" panose="02020603050405020304" pitchFamily="18" charset="0"/>
              </a:rPr>
              <a:t>The effect gradually decreases going negative side (where the shielding is installed) to the opposite side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No effect in the internal stations (MB1, MB2 and MB3) </a:t>
            </a:r>
            <a:endParaRPr lang="en-GB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en-GB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FDD6C4A0-F593-58E9-CFED-5DDC4AE2A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296567"/>
            <a:ext cx="2601630" cy="1708349"/>
          </a:xfrm>
          <a:prstGeom prst="rect">
            <a:avLst/>
          </a:prstGeom>
        </p:spPr>
      </p:pic>
      <p:pic>
        <p:nvPicPr>
          <p:cNvPr id="22" name="Immagine 21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4EBAB45-7662-7627-58AE-96B7AEA447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1" y="2564904"/>
            <a:ext cx="4552950" cy="302727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A1836D9-F497-4355-7507-389F9DFCEB74}"/>
              </a:ext>
            </a:extLst>
          </p:cNvPr>
          <p:cNvSpPr txBox="1"/>
          <p:nvPr/>
        </p:nvSpPr>
        <p:spPr>
          <a:xfrm>
            <a:off x="3932820" y="5838912"/>
            <a:ext cx="4824536" cy="830997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Garamond" panose="02020404030301010803" pitchFamily="18" charset="0"/>
                <a:cs typeface="Times New Roman" panose="02020603050405020304" pitchFamily="18" charset="0"/>
              </a:rPr>
              <a:t>The effect will be fully symmetric after the installation of the NFS on the positive side, thus dramatically reducing the detector aging process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6326D5BA-48AB-F822-5EC9-63F0FCDC3363}"/>
              </a:ext>
            </a:extLst>
          </p:cNvPr>
          <p:cNvCxnSpPr/>
          <p:nvPr/>
        </p:nvCxnSpPr>
        <p:spPr>
          <a:xfrm>
            <a:off x="1763688" y="5445224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A3835EB-6BBE-48C5-DAA6-5112A35E03BA}"/>
              </a:ext>
            </a:extLst>
          </p:cNvPr>
          <p:cNvSpPr txBox="1"/>
          <p:nvPr/>
        </p:nvSpPr>
        <p:spPr>
          <a:xfrm>
            <a:off x="1228075" y="5989567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Garamond" panose="02020404030301010803" pitchFamily="18" charset="0"/>
              </a:rPr>
              <a:t>NFS position </a:t>
            </a:r>
          </a:p>
        </p:txBody>
      </p:sp>
    </p:spTree>
    <p:extLst>
      <p:ext uri="{BB962C8B-B14F-4D97-AF65-F5344CB8AC3E}">
        <p14:creationId xmlns:p14="http://schemas.microsoft.com/office/powerpoint/2010/main" val="41020697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B49CC6-EF7A-3069-0AB4-12410C67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Upgrade Project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7582503-8D71-90B2-97E7-7AFCCAF24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FFD34CE-700E-E2E4-CC80-AB5DF2FA3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7" y="2376173"/>
            <a:ext cx="9105900" cy="42672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7D5CFA7-7CA1-7362-D5A9-F30B2A44EBFE}"/>
              </a:ext>
            </a:extLst>
          </p:cNvPr>
          <p:cNvSpPr txBox="1"/>
          <p:nvPr/>
        </p:nvSpPr>
        <p:spPr>
          <a:xfrm>
            <a:off x="314449" y="1361591"/>
            <a:ext cx="8790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  <a:sym typeface="Wingdings" pitchFamily="2" charset="2"/>
              </a:rPr>
              <a:t>The CMS detector  has to be upgraded to cope with expected HL-LHC conditions (</a:t>
            </a: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</a:rPr>
              <a:t>highest rate, fluence and pileup ever achieved)</a:t>
            </a: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  <a:sym typeface="Wingdings" pitchFamily="2" charset="2"/>
              </a:rPr>
              <a:t> </a:t>
            </a: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</a:rPr>
              <a:t>for new measurements and new physics searches</a:t>
            </a:r>
          </a:p>
        </p:txBody>
      </p:sp>
    </p:spTree>
    <p:extLst>
      <p:ext uri="{BB962C8B-B14F-4D97-AF65-F5344CB8AC3E}">
        <p14:creationId xmlns:p14="http://schemas.microsoft.com/office/powerpoint/2010/main" val="8593100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DT Segment Efficiencies in Run 3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Immagine 5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8021A0D6-3EEC-546F-AC70-F5CB71BBB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40868"/>
            <a:ext cx="8352928" cy="4212468"/>
          </a:xfrm>
          <a:prstGeom prst="rect">
            <a:avLst/>
          </a:prstGeom>
        </p:spPr>
      </p:pic>
      <p:pic>
        <p:nvPicPr>
          <p:cNvPr id="5" name="Immagine 4" descr="Immagine che contiene cerchio, schermata, design&#10;&#10;Descrizione generata automaticamente">
            <a:extLst>
              <a:ext uri="{FF2B5EF4-FFF2-40B4-BE49-F238E27FC236}">
                <a16:creationId xmlns:a16="http://schemas.microsoft.com/office/drawing/2014/main" id="{3BD8E4A3-B4BE-3825-7305-43FD28EDA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43947"/>
            <a:ext cx="1326577" cy="144821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8AE3047-99EC-F986-85D7-947C6F574200}"/>
              </a:ext>
            </a:extLst>
          </p:cNvPr>
          <p:cNvSpPr txBox="1"/>
          <p:nvPr/>
        </p:nvSpPr>
        <p:spPr>
          <a:xfrm>
            <a:off x="3330020" y="1429499"/>
            <a:ext cx="5418444" cy="584775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Excellent DT segment performance up to the maximum LHC instantaneous luminosity </a:t>
            </a:r>
            <a:r>
              <a:rPr lang="en-GB" sz="1600" b="1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(~2.1*10</a:t>
            </a:r>
            <a:r>
              <a:rPr lang="en-GB" sz="1600" b="1" baseline="3000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33</a:t>
            </a:r>
            <a:r>
              <a:rPr lang="en-GB" sz="1600" b="1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cm</a:t>
            </a:r>
            <a:r>
              <a:rPr lang="en-GB" sz="1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-2</a:t>
            </a: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</a:t>
            </a:r>
            <a:r>
              <a:rPr lang="en-GB" sz="1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-1</a:t>
            </a: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824203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Operation in Run3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36D5BE9-F7F4-77A8-810A-0FB8B8617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78" y="920930"/>
            <a:ext cx="2136785" cy="160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69428E3-B158-2F77-5959-1AAE3383356D}"/>
              </a:ext>
            </a:extLst>
          </p:cNvPr>
          <p:cNvSpPr txBox="1"/>
          <p:nvPr/>
        </p:nvSpPr>
        <p:spPr>
          <a:xfrm>
            <a:off x="319710" y="1145438"/>
            <a:ext cx="563916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Excellent CMS data-taking efficiency </a:t>
            </a:r>
            <a:r>
              <a:rPr lang="en-GB" dirty="0">
                <a:latin typeface="Garamond" panose="02020404030301010803" pitchFamily="18" charset="0"/>
                <a:cs typeface="Calibri" panose="020F0502020204030204" pitchFamily="34" charset="0"/>
              </a:rPr>
              <a:t>&gt;92% in RUN3 physics collisions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Muon System: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Smooth operation </a:t>
            </a:r>
            <a:r>
              <a:rPr lang="en-GB" dirty="0">
                <a:latin typeface="Garamond" panose="02020404030301010803" pitchFamily="18" charset="0"/>
                <a:cs typeface="Calibri" panose="020F0502020204030204" pitchFamily="34" charset="0"/>
              </a:rPr>
              <a:t>with a minor contribution to Luminosity loss (4%, due to CSC readout)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active channels fraction:</a:t>
            </a:r>
          </a:p>
          <a:p>
            <a:pPr marL="742950" lvl="1" indent="-285750" algn="just">
              <a:buFont typeface="Wingdings" pitchFamily="2" charset="2"/>
              <a:buChar char="Ø"/>
            </a:pPr>
            <a:endParaRPr lang="en-GB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endParaRPr lang="en-GB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13" name="Immagine 12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F8519D23-EAB5-1B78-42FD-8349882949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97" y="2936149"/>
            <a:ext cx="2572423" cy="207702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99BC952-AE7E-4771-DF9C-50446CAE9BA5}"/>
              </a:ext>
            </a:extLst>
          </p:cNvPr>
          <p:cNvSpPr txBox="1"/>
          <p:nvPr/>
        </p:nvSpPr>
        <p:spPr>
          <a:xfrm>
            <a:off x="5645521" y="4171251"/>
            <a:ext cx="23762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Immagine 17" descr="Immagine che contiene testo, diagramma, numero, schermata&#10;&#10;Descrizione generata automaticamente">
            <a:extLst>
              <a:ext uri="{FF2B5EF4-FFF2-40B4-BE49-F238E27FC236}">
                <a16:creationId xmlns:a16="http://schemas.microsoft.com/office/drawing/2014/main" id="{B85487DE-09E4-3977-116A-B430337416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092" y="3005954"/>
            <a:ext cx="2579512" cy="2007222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7E1FD02-634D-B0A6-910B-0362966845B3}"/>
              </a:ext>
            </a:extLst>
          </p:cNvPr>
          <p:cNvSpPr txBox="1"/>
          <p:nvPr/>
        </p:nvSpPr>
        <p:spPr>
          <a:xfrm>
            <a:off x="4893787" y="5875624"/>
            <a:ext cx="3879731" cy="830997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0000FF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Key to success: </a:t>
            </a: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prompt intervention of the experts during all beam-off and Technical Access time in case of failure 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BA9FC63-DEB2-154C-C7E6-754D785AD94E}"/>
              </a:ext>
            </a:extLst>
          </p:cNvPr>
          <p:cNvSpPr txBox="1"/>
          <p:nvPr/>
        </p:nvSpPr>
        <p:spPr>
          <a:xfrm>
            <a:off x="1503424" y="3618319"/>
            <a:ext cx="7507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CSC </a:t>
            </a:r>
          </a:p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~99%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27FA9DA-F79E-8ADD-50D9-1A1AA5BCFCF5}"/>
              </a:ext>
            </a:extLst>
          </p:cNvPr>
          <p:cNvSpPr txBox="1"/>
          <p:nvPr/>
        </p:nvSpPr>
        <p:spPr>
          <a:xfrm>
            <a:off x="4184294" y="3463234"/>
            <a:ext cx="7507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</a:t>
            </a:r>
          </a:p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~98.6%</a:t>
            </a:r>
          </a:p>
        </p:txBody>
      </p:sp>
      <p:graphicFrame>
        <p:nvGraphicFramePr>
          <p:cNvPr id="26" name="Tabella 25">
            <a:extLst>
              <a:ext uri="{FF2B5EF4-FFF2-40B4-BE49-F238E27FC236}">
                <a16:creationId xmlns:a16="http://schemas.microsoft.com/office/drawing/2014/main" id="{E4D0E024-2CBF-3DE3-7B2D-37522FA12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335386"/>
              </p:ext>
            </p:extLst>
          </p:nvPr>
        </p:nvGraphicFramePr>
        <p:xfrm>
          <a:off x="242660" y="5138630"/>
          <a:ext cx="370196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705">
                  <a:extLst>
                    <a:ext uri="{9D8B030D-6E8A-4147-A177-3AD203B41FA5}">
                      <a16:colId xmlns:a16="http://schemas.microsoft.com/office/drawing/2014/main" val="130138290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87792361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83216931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31054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632405669"/>
                    </a:ext>
                  </a:extLst>
                </a:gridCol>
              </a:tblGrid>
              <a:tr h="172031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97671"/>
                  </a:ext>
                </a:extLst>
              </a:tr>
              <a:tr h="28671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33CC"/>
                          </a:solidFill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% of RPC active channel</a:t>
                      </a:r>
                      <a:endParaRPr lang="en-GB" sz="1200" b="1" dirty="0">
                        <a:solidFill>
                          <a:srgbClr val="0033CC"/>
                        </a:solidFill>
                        <a:highlight>
                          <a:srgbClr val="FFFF00"/>
                        </a:highlight>
                        <a:latin typeface="Garamond" panose="02020404030301010803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96.5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89.6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87.7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82.6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624940"/>
                  </a:ext>
                </a:extLst>
              </a:tr>
            </a:tbl>
          </a:graphicData>
        </a:graphic>
      </p:graphicFrame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B43034C-11E1-1B38-24E3-DE597FC9A163}"/>
              </a:ext>
            </a:extLst>
          </p:cNvPr>
          <p:cNvSpPr txBox="1"/>
          <p:nvPr/>
        </p:nvSpPr>
        <p:spPr>
          <a:xfrm>
            <a:off x="95725" y="5930696"/>
            <a:ext cx="44762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Garamond" panose="02020404030301010803" pitchFamily="18" charset="0"/>
              </a:rPr>
              <a:t>Since 2022, all RPC leaky chambers (located only in the Barrel region) have been disconnected to reduce GHG emissions and to use the new RPC recuperation system efficiently</a:t>
            </a:r>
            <a:endParaRPr lang="en-US" sz="1400" dirty="0">
              <a:highlight>
                <a:srgbClr val="FFFF00"/>
              </a:highlight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30" name="Immagine 29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05DE8D04-DB09-1E0E-25D9-3A303BBE2E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992" y="2813170"/>
            <a:ext cx="2088232" cy="2042337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598856C-559B-DC9E-1DFA-613CF96A5B7C}"/>
              </a:ext>
            </a:extLst>
          </p:cNvPr>
          <p:cNvSpPr txBox="1"/>
          <p:nvPr/>
        </p:nvSpPr>
        <p:spPr>
          <a:xfrm>
            <a:off x="7432550" y="3873541"/>
            <a:ext cx="11636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GEM: ~92%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08E3C66-B950-0866-4525-6F6A2F3D76C4}"/>
              </a:ext>
            </a:extLst>
          </p:cNvPr>
          <p:cNvSpPr txBox="1"/>
          <p:nvPr/>
        </p:nvSpPr>
        <p:spPr>
          <a:xfrm>
            <a:off x="5958877" y="4851157"/>
            <a:ext cx="311857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i="0" u="none" strike="noStrike" dirty="0">
                <a:effectLst/>
                <a:latin typeface="Garamond" panose="02020404030301010803" pitchFamily="18" charset="0"/>
                <a:cs typeface="Calibri" panose="020F0502020204030204" pitchFamily="34" charset="0"/>
              </a:rPr>
              <a:t>GEM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dead 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  <a:cs typeface="Calibri" panose="020F0502020204030204" pitchFamily="34" charset="0"/>
              </a:rPr>
              <a:t>channels 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</a:rPr>
              <a:t> are mainly due an electronics issue </a:t>
            </a:r>
            <a:r>
              <a:rPr lang="en-GB" sz="1400" dirty="0">
                <a:latin typeface="Garamond" panose="02020404030301010803" pitchFamily="18" charset="0"/>
              </a:rPr>
              <a:t>(</a:t>
            </a:r>
            <a:r>
              <a:rPr lang="en-GB" sz="1400" i="0" u="none" strike="noStrike" dirty="0" err="1">
                <a:effectLst/>
                <a:latin typeface="Garamond" panose="02020404030301010803" pitchFamily="18" charset="0"/>
              </a:rPr>
              <a:t>VTRx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</a:rPr>
              <a:t> outgassing </a:t>
            </a:r>
            <a:r>
              <a:rPr lang="en-GB" sz="1400" dirty="0">
                <a:latin typeface="Garamond" panose="02020404030301010803" pitchFamily="18" charset="0"/>
              </a:rPr>
              <a:t>is causing damage in the optical connection) that 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</a:rPr>
              <a:t>will be fixed in LS3</a:t>
            </a:r>
          </a:p>
        </p:txBody>
      </p:sp>
    </p:spTree>
    <p:extLst>
      <p:ext uri="{BB962C8B-B14F-4D97-AF65-F5344CB8AC3E}">
        <p14:creationId xmlns:p14="http://schemas.microsoft.com/office/powerpoint/2010/main" val="1624002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9539"/>
            <a:ext cx="7200800" cy="1008112"/>
          </a:xfrm>
        </p:spPr>
        <p:txBody>
          <a:bodyPr/>
          <a:lstStyle/>
          <a:p>
            <a:r>
              <a:rPr lang="en-GB" sz="4000" dirty="0"/>
              <a:t>RUN3 DT Hits Efficiencies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D60CEF-52A4-E886-2B6A-277140C903FE}"/>
              </a:ext>
            </a:extLst>
          </p:cNvPr>
          <p:cNvSpPr txBox="1"/>
          <p:nvPr/>
        </p:nvSpPr>
        <p:spPr>
          <a:xfrm>
            <a:off x="108049" y="5158570"/>
            <a:ext cx="87849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endParaRPr lang="en-GB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 hits efficiency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exceeds 96.9 % (few exceptions are due to known hardware problems) and it is 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stable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2024, one chamber only in Wheel -2 Sector 8 MB1 is not working because of a gas connection problem: this problem is reported as a light blue bin in the plot and will be fixed over the coming YETS.</a:t>
            </a:r>
          </a:p>
        </p:txBody>
      </p:sp>
      <p:pic>
        <p:nvPicPr>
          <p:cNvPr id="13" name="Immagine 12" descr="Immagine che contiene testo, schermata, linea, Policromia&#10;&#10;Descrizione generata automaticamente">
            <a:extLst>
              <a:ext uri="{FF2B5EF4-FFF2-40B4-BE49-F238E27FC236}">
                <a16:creationId xmlns:a16="http://schemas.microsoft.com/office/drawing/2014/main" id="{ADE95333-5900-ECBC-EE7B-4B823B352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676" y="1556792"/>
            <a:ext cx="3835349" cy="809784"/>
          </a:xfrm>
          <a:prstGeom prst="rect">
            <a:avLst/>
          </a:prstGeom>
        </p:spPr>
      </p:pic>
      <p:pic>
        <p:nvPicPr>
          <p:cNvPr id="15" name="Immagine 14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99CF3BF1-FB80-3687-AEEA-BB2CDBFB6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8" y="1263125"/>
            <a:ext cx="3775247" cy="3861048"/>
          </a:xfrm>
          <a:prstGeom prst="rect">
            <a:avLst/>
          </a:prstGeom>
        </p:spPr>
      </p:pic>
      <p:pic>
        <p:nvPicPr>
          <p:cNvPr id="19" name="Immagine 18" descr="Immagine che contiene testo, numero, diagramma, Carattere&#10;&#10;Descrizione generata automaticamente">
            <a:extLst>
              <a:ext uri="{FF2B5EF4-FFF2-40B4-BE49-F238E27FC236}">
                <a16:creationId xmlns:a16="http://schemas.microsoft.com/office/drawing/2014/main" id="{DD853226-43FD-3658-C39D-6036157AF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64" y="2283749"/>
            <a:ext cx="3042640" cy="311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601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Reconstruction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4" name="Picture 3" descr="Schermata 06-2456087 alle 18.3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4117"/>
            <a:ext cx="6408712" cy="3278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374588" y="510988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6156176" y="2564904"/>
            <a:ext cx="720080" cy="576064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6516216" y="3140968"/>
            <a:ext cx="720080" cy="1152128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91692" y="4293096"/>
            <a:ext cx="1628780" cy="107721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Local reconstruction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GB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erformed</a:t>
            </a:r>
            <a:r>
              <a:rPr lang="en-GB" sz="1400" dirty="0">
                <a:solidFill>
                  <a:srgbClr val="000000"/>
                </a:solidFill>
                <a:latin typeface="Times New Roman"/>
                <a:cs typeface="Times New Roman"/>
              </a:rPr>
              <a:t> within single chamber</a:t>
            </a:r>
          </a:p>
        </p:txBody>
      </p:sp>
      <p:sp>
        <p:nvSpPr>
          <p:cNvPr id="10" name="Oval 9"/>
          <p:cNvSpPr/>
          <p:nvPr/>
        </p:nvSpPr>
        <p:spPr>
          <a:xfrm>
            <a:off x="2195736" y="2492896"/>
            <a:ext cx="720080" cy="576064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7504" y="2780928"/>
            <a:ext cx="172819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Tracker track reconstruction</a:t>
            </a:r>
          </a:p>
        </p:txBody>
      </p:sp>
      <p:sp>
        <p:nvSpPr>
          <p:cNvPr id="14" name="Oval 13"/>
          <p:cNvSpPr/>
          <p:nvPr/>
        </p:nvSpPr>
        <p:spPr>
          <a:xfrm>
            <a:off x="4716016" y="2348880"/>
            <a:ext cx="3384376" cy="936104"/>
          </a:xfrm>
          <a:prstGeom prst="ellipse">
            <a:avLst/>
          </a:prstGeom>
          <a:noFill/>
          <a:ln w="28575" cmpd="sng">
            <a:solidFill>
              <a:srgbClr val="53F1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644008" y="3212976"/>
            <a:ext cx="792088" cy="1080120"/>
          </a:xfrm>
          <a:prstGeom prst="straightConnector1">
            <a:avLst/>
          </a:prstGeom>
          <a:ln w="28575" cmpd="sng">
            <a:solidFill>
              <a:srgbClr val="53F17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71800" y="4293096"/>
            <a:ext cx="2304256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Standalone Muon reconstruction</a:t>
            </a:r>
          </a:p>
          <a:p>
            <a:pPr algn="ctr"/>
            <a:r>
              <a:rPr lang="en-US" sz="1200" dirty="0">
                <a:latin typeface="Times New Roman"/>
                <a:cs typeface="Times New Roman"/>
              </a:rPr>
              <a:t>P</a:t>
            </a:r>
            <a:r>
              <a:rPr lang="en-GB" sz="1200" dirty="0" err="1">
                <a:latin typeface="Times New Roman"/>
                <a:cs typeface="Times New Roman"/>
              </a:rPr>
              <a:t>erformed</a:t>
            </a:r>
            <a:r>
              <a:rPr lang="en-GB" sz="1200" dirty="0">
                <a:latin typeface="Times New Roman"/>
                <a:cs typeface="Times New Roman"/>
              </a:rPr>
              <a:t> using DT/CSC segments &amp; RPC hits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7544" y="5520134"/>
            <a:ext cx="8136904" cy="107721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err="1">
                <a:solidFill>
                  <a:srgbClr val="FF4040"/>
                </a:solidFill>
                <a:latin typeface="Times New Roman"/>
                <a:cs typeface="Times New Roman"/>
              </a:rPr>
              <a:t>Glo</a:t>
            </a:r>
            <a:r>
              <a:rPr lang="en-US" sz="1600" b="1" dirty="0" err="1">
                <a:solidFill>
                  <a:srgbClr val="FF4040"/>
                </a:solidFill>
                <a:latin typeface="Times New Roman"/>
                <a:cs typeface="Times New Roman"/>
              </a:rPr>
              <a:t>ba</a:t>
            </a:r>
            <a:r>
              <a:rPr lang="en-GB" sz="1600" b="1" dirty="0">
                <a:solidFill>
                  <a:srgbClr val="FF4040"/>
                </a:solidFill>
                <a:latin typeface="Times New Roman"/>
                <a:cs typeface="Times New Roman"/>
              </a:rPr>
              <a:t>l muon reconstruction </a:t>
            </a:r>
            <a:r>
              <a:rPr lang="en-GB" sz="1600" b="1" dirty="0">
                <a:latin typeface="Times New Roman"/>
                <a:cs typeface="Times New Roman"/>
              </a:rPr>
              <a:t>(out side </a:t>
            </a:r>
            <a:r>
              <a:rPr lang="en-US" sz="1600" b="1" dirty="0">
                <a:latin typeface="Times New Roman"/>
                <a:cs typeface="Times New Roman"/>
              </a:rPr>
              <a:t>–</a:t>
            </a:r>
            <a:r>
              <a:rPr lang="en-GB" sz="1600" b="1" dirty="0">
                <a:latin typeface="Times New Roman"/>
                <a:cs typeface="Times New Roman"/>
              </a:rPr>
              <a:t>in)</a:t>
            </a:r>
            <a:r>
              <a:rPr lang="en-GB" sz="1600" dirty="0">
                <a:latin typeface="Times New Roman"/>
                <a:cs typeface="Times New Roman"/>
              </a:rPr>
              <a:t>: a standalone muon is propagated to match a tracker track. If matching is positive a global fitting is performed. </a:t>
            </a:r>
          </a:p>
          <a:p>
            <a:pPr algn="just"/>
            <a:r>
              <a:rPr lang="en-GB" sz="1600" b="1" dirty="0">
                <a:solidFill>
                  <a:srgbClr val="FF4040"/>
                </a:solidFill>
                <a:latin typeface="Times New Roman"/>
                <a:cs typeface="Times New Roman"/>
              </a:rPr>
              <a:t>Tracker Muon </a:t>
            </a:r>
            <a:r>
              <a:rPr lang="en-GB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(inside </a:t>
            </a:r>
            <a:r>
              <a:rPr lang="en-US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–</a:t>
            </a:r>
            <a:r>
              <a:rPr lang="en-GB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 outside)</a:t>
            </a:r>
            <a:r>
              <a:rPr lang="en-GB" sz="1600" dirty="0">
                <a:latin typeface="Times New Roman"/>
                <a:cs typeface="Times New Roman"/>
              </a:rPr>
              <a:t>:</a:t>
            </a:r>
            <a:r>
              <a:rPr lang="en-GB" sz="1600" b="1" dirty="0">
                <a:solidFill>
                  <a:srgbClr val="FF4040"/>
                </a:solidFill>
                <a:latin typeface="Times New Roman"/>
                <a:cs typeface="Times New Roman"/>
              </a:rPr>
              <a:t> </a:t>
            </a:r>
            <a:r>
              <a:rPr lang="en-GB" sz="1600" dirty="0">
                <a:latin typeface="Times New Roman"/>
                <a:cs typeface="Times New Roman"/>
              </a:rPr>
              <a:t>a tracker track is propagated to muon system and qualified as muon if matching with standalone or one segment.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2996952"/>
            <a:ext cx="792088" cy="144016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8429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14C15-6488-2521-3FB8-4E82D09FE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CSC Electronics Upgrade motivation</a:t>
            </a:r>
            <a:endParaRPr lang="en-GB" sz="36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B8F693F-C9D9-C439-6D09-F5D8E0EA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4" name="Picture 3" descr="Schermata 2017-10-14 alle 10.30.00.png">
            <a:extLst>
              <a:ext uri="{FF2B5EF4-FFF2-40B4-BE49-F238E27FC236}">
                <a16:creationId xmlns:a16="http://schemas.microsoft.com/office/drawing/2014/main" id="{9D7C9494-4133-53CC-8A5D-BC75B0C4D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3131840" cy="3123067"/>
          </a:xfrm>
          <a:prstGeom prst="rect">
            <a:avLst/>
          </a:prstGeom>
        </p:spPr>
      </p:pic>
      <p:pic>
        <p:nvPicPr>
          <p:cNvPr id="5" name="Picture 11" descr="csc.png">
            <a:extLst>
              <a:ext uri="{FF2B5EF4-FFF2-40B4-BE49-F238E27FC236}">
                <a16:creationId xmlns:a16="http://schemas.microsoft.com/office/drawing/2014/main" id="{E40A4721-44EA-4112-C6D9-ADE476AB0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14" y="4803467"/>
            <a:ext cx="6327606" cy="2054533"/>
          </a:xfrm>
          <a:prstGeom prst="rect">
            <a:avLst/>
          </a:prstGeom>
        </p:spPr>
      </p:pic>
      <p:sp>
        <p:nvSpPr>
          <p:cNvPr id="6" name="Rectangle 15">
            <a:extLst>
              <a:ext uri="{FF2B5EF4-FFF2-40B4-BE49-F238E27FC236}">
                <a16:creationId xmlns:a16="http://schemas.microsoft.com/office/drawing/2014/main" id="{6241F171-618A-D5B5-DB0A-25BF4820CE21}"/>
              </a:ext>
            </a:extLst>
          </p:cNvPr>
          <p:cNvSpPr/>
          <p:nvPr/>
        </p:nvSpPr>
        <p:spPr>
          <a:xfrm>
            <a:off x="212895" y="1400824"/>
            <a:ext cx="5054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On-chamber and off-chamber electronics </a:t>
            </a:r>
            <a:r>
              <a:rPr lang="en-US" sz="2000" dirty="0">
                <a:latin typeface="Times New Roman"/>
                <a:cs typeface="Times New Roman"/>
              </a:rPr>
              <a:t>to be replaced in order to handle the CMS trigger requirements at HL-HC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1F6377F-3075-8C81-219D-49CDB4152F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6" y="2613895"/>
            <a:ext cx="3543038" cy="213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3408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5E1D6E-C64E-75F7-CCBA-BBAD41EB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CSC Upgrade activity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09B56AB-D686-1AAD-A8CD-7CED6C7C9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FAC89CD-C7B0-F2E2-D620-FDF5E349A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16" y="1374868"/>
            <a:ext cx="5148064" cy="194802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ECB8701-0D61-275A-40EC-DA650364E0C4}"/>
              </a:ext>
            </a:extLst>
          </p:cNvPr>
          <p:cNvSpPr txBox="1"/>
          <p:nvPr/>
        </p:nvSpPr>
        <p:spPr>
          <a:xfrm>
            <a:off x="255041" y="1426548"/>
            <a:ext cx="24482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Garamond" panose="02020404030301010803" pitchFamily="18" charset="0"/>
              </a:rPr>
              <a:t>The on-detector Refurbishment of Electronics in LS2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7204993-7DB5-C20F-593C-DE78006D1C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42" y="3358424"/>
            <a:ext cx="6119664" cy="346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579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F458B7-5AC2-6128-3F5C-15ED731CD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Upgrade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605974-A3A9-7B0E-76E7-68E79B51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7179659-1F8E-54BA-0060-325BAF5F53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84" y="4597524"/>
            <a:ext cx="7740352" cy="2116814"/>
          </a:xfrm>
          <a:prstGeom prst="rect">
            <a:avLst/>
          </a:prstGeom>
        </p:spPr>
      </p:pic>
      <p:sp>
        <p:nvSpPr>
          <p:cNvPr id="6" name="Content Placeholder 30">
            <a:extLst>
              <a:ext uri="{FF2B5EF4-FFF2-40B4-BE49-F238E27FC236}">
                <a16:creationId xmlns:a16="http://schemas.microsoft.com/office/drawing/2014/main" id="{F575FCED-73CD-A0FB-20CE-6B6FB9A9F546}"/>
              </a:ext>
            </a:extLst>
          </p:cNvPr>
          <p:cNvSpPr txBox="1">
            <a:spLocks/>
          </p:cNvSpPr>
          <p:nvPr/>
        </p:nvSpPr>
        <p:spPr>
          <a:xfrm>
            <a:off x="231687" y="1585555"/>
            <a:ext cx="4188671" cy="1275191"/>
          </a:xfrm>
          <a:prstGeom prst="rect">
            <a:avLst/>
          </a:prstGeom>
        </p:spPr>
        <p:txBody>
          <a:bodyPr anchor="t"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latin typeface="Garamond" panose="02020404030301010803" pitchFamily="18" charset="0"/>
              </a:rPr>
              <a:t>New GEM and RPC detectors needed  to improve efficiency reconstruction and trigger performance at HL_LHC </a:t>
            </a:r>
          </a:p>
        </p:txBody>
      </p:sp>
      <p:grpSp>
        <p:nvGrpSpPr>
          <p:cNvPr id="7" name="Group 12">
            <a:extLst>
              <a:ext uri="{FF2B5EF4-FFF2-40B4-BE49-F238E27FC236}">
                <a16:creationId xmlns:a16="http://schemas.microsoft.com/office/drawing/2014/main" id="{159DA301-CE48-9F5A-A6F1-2F61BB3DEC70}"/>
              </a:ext>
            </a:extLst>
          </p:cNvPr>
          <p:cNvGrpSpPr/>
          <p:nvPr/>
        </p:nvGrpSpPr>
        <p:grpSpPr>
          <a:xfrm>
            <a:off x="4538280" y="1008112"/>
            <a:ext cx="3960440" cy="3561853"/>
            <a:chOff x="346998" y="2200001"/>
            <a:chExt cx="3869419" cy="3775042"/>
          </a:xfrm>
        </p:grpSpPr>
        <p:pic>
          <p:nvPicPr>
            <p:cNvPr id="8" name="Picture 1" descr="page47image26035632">
              <a:extLst>
                <a:ext uri="{FF2B5EF4-FFF2-40B4-BE49-F238E27FC236}">
                  <a16:creationId xmlns:a16="http://schemas.microsoft.com/office/drawing/2014/main" id="{B0E95651-FB4E-F20F-0664-ED11A6242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998" y="2200001"/>
              <a:ext cx="3869419" cy="3775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Down Arrow 7">
              <a:extLst>
                <a:ext uri="{FF2B5EF4-FFF2-40B4-BE49-F238E27FC236}">
                  <a16:creationId xmlns:a16="http://schemas.microsoft.com/office/drawing/2014/main" id="{F0F63599-0A9A-1072-7302-B484F40F6CD2}"/>
                </a:ext>
              </a:extLst>
            </p:cNvPr>
            <p:cNvSpPr/>
            <p:nvPr/>
          </p:nvSpPr>
          <p:spPr>
            <a:xfrm rot="10800000">
              <a:off x="2312294" y="4260276"/>
              <a:ext cx="364265" cy="32664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25400" cap="flat">
              <a:solidFill>
                <a:srgbClr val="15947D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l" defTabSz="1295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angle 13">
              <a:extLst>
                <a:ext uri="{FF2B5EF4-FFF2-40B4-BE49-F238E27FC236}">
                  <a16:creationId xmlns:a16="http://schemas.microsoft.com/office/drawing/2014/main" id="{2A1A4396-1561-CDD0-7752-08B5362F632B}"/>
                </a:ext>
              </a:extLst>
            </p:cNvPr>
            <p:cNvSpPr/>
            <p:nvPr/>
          </p:nvSpPr>
          <p:spPr>
            <a:xfrm>
              <a:off x="3147123" y="3917706"/>
              <a:ext cx="927336" cy="245815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38100" cap="flat">
              <a:solidFill>
                <a:srgbClr val="C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1295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rPr>
                <a:t>NEW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9584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CMS and LHC schedule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043608" y="1296305"/>
            <a:ext cx="799288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BAD11C-F2DE-89B5-8BDA-BD6985604D93}"/>
              </a:ext>
            </a:extLst>
          </p:cNvPr>
          <p:cNvSpPr txBox="1"/>
          <p:nvPr/>
        </p:nvSpPr>
        <p:spPr>
          <a:xfrm>
            <a:off x="1080947" y="4691348"/>
            <a:ext cx="28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0F7F11"/>
                </a:solidFill>
                <a:latin typeface="Garamond" panose="02020404030301010803" pitchFamily="18" charset="0"/>
              </a:rPr>
              <a:t>1997 </a:t>
            </a:r>
            <a:r>
              <a:rPr lang="en-US" sz="2000" b="1" dirty="0">
                <a:solidFill>
                  <a:srgbClr val="0F7F11"/>
                </a:solidFill>
                <a:latin typeface="Garamond" panose="02020404030301010803" pitchFamily="18" charset="0"/>
                <a:hlinkClick r:id="rId4"/>
              </a:rPr>
              <a:t>Muon Project TDR </a:t>
            </a:r>
            <a:endParaRPr lang="en-US" sz="2000" b="1" dirty="0">
              <a:solidFill>
                <a:srgbClr val="0F7F11"/>
              </a:solidFill>
              <a:latin typeface="Garamond" panose="02020404030301010803" pitchFamily="18" charset="0"/>
            </a:endParaRPr>
          </a:p>
          <a:p>
            <a:pPr algn="just"/>
            <a:endParaRPr lang="en-US" sz="2000" b="1" dirty="0">
              <a:solidFill>
                <a:srgbClr val="0F7F11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BEA971-44BE-B96A-8A43-6E764B0F8C03}"/>
              </a:ext>
            </a:extLst>
          </p:cNvPr>
          <p:cNvSpPr txBox="1"/>
          <p:nvPr/>
        </p:nvSpPr>
        <p:spPr>
          <a:xfrm>
            <a:off x="2699793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D7083A-A3C0-9E47-D862-366039A5F889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733E7637-805F-1786-BB43-71C0BFA2F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73" y="4452596"/>
            <a:ext cx="754693" cy="104886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EAA85AD-28C5-A2B0-2477-14185C6B1338}"/>
              </a:ext>
            </a:extLst>
          </p:cNvPr>
          <p:cNvSpPr txBox="1"/>
          <p:nvPr/>
        </p:nvSpPr>
        <p:spPr>
          <a:xfrm>
            <a:off x="111418" y="59925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Garamond" panose="02020404030301010803" pitchFamily="18" charset="0"/>
              </a:rPr>
              <a:t>2010 </a:t>
            </a:r>
            <a:r>
              <a:rPr lang="en-US" dirty="0">
                <a:latin typeface="Garamond" panose="02020404030301010803" pitchFamily="18" charset="0"/>
              </a:rPr>
              <a:t>Start of LHC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FB5D7FA-55D7-18BA-17A9-2CD2421E13B6}"/>
              </a:ext>
            </a:extLst>
          </p:cNvPr>
          <p:cNvSpPr txBox="1"/>
          <p:nvPr/>
        </p:nvSpPr>
        <p:spPr>
          <a:xfrm>
            <a:off x="3453617" y="6164441"/>
            <a:ext cx="4870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8000"/>
                </a:solidFill>
                <a:latin typeface="Garamond" panose="02020404030301010803" pitchFamily="18" charset="0"/>
              </a:rPr>
              <a:t>2013</a:t>
            </a:r>
            <a:r>
              <a:rPr lang="en-US" dirty="0">
                <a:latin typeface="Garamond" panose="02020404030301010803" pitchFamily="18" charset="0"/>
              </a:rPr>
              <a:t> The EU Strategy Report for High Energy Physics approved the  HL-LHC as a priority project 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07DAB98-EBDE-5A87-E63A-45A08E8DEC4A}"/>
              </a:ext>
            </a:extLst>
          </p:cNvPr>
          <p:cNvSpPr/>
          <p:nvPr/>
        </p:nvSpPr>
        <p:spPr>
          <a:xfrm>
            <a:off x="147150" y="1448354"/>
            <a:ext cx="896458" cy="27007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1E105C5-610F-4EF0-F318-D483FC9EA384}"/>
              </a:ext>
            </a:extLst>
          </p:cNvPr>
          <p:cNvSpPr txBox="1"/>
          <p:nvPr/>
        </p:nvSpPr>
        <p:spPr>
          <a:xfrm rot="16200000">
            <a:off x="-227983" y="2746610"/>
            <a:ext cx="1582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R&amp;D and production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D911EB1-6ED6-79CA-71BE-E134E02D3D11}"/>
              </a:ext>
            </a:extLst>
          </p:cNvPr>
          <p:cNvSpPr txBox="1"/>
          <p:nvPr/>
        </p:nvSpPr>
        <p:spPr>
          <a:xfrm>
            <a:off x="111418" y="6411633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Garamond" panose="02020404030301010803" pitchFamily="18" charset="0"/>
              </a:rPr>
              <a:t>2012 </a:t>
            </a:r>
            <a:r>
              <a:rPr lang="en-US" dirty="0">
                <a:latin typeface="Garamond" panose="02020404030301010803" pitchFamily="18" charset="0"/>
              </a:rPr>
              <a:t>Higgs Discovery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42B4B87-543A-47C0-C93D-03ACDB38063A}"/>
              </a:ext>
            </a:extLst>
          </p:cNvPr>
          <p:cNvSpPr/>
          <p:nvPr/>
        </p:nvSpPr>
        <p:spPr>
          <a:xfrm>
            <a:off x="1123444" y="1542038"/>
            <a:ext cx="2872492" cy="267904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3438DE5-20A0-3F02-5790-ED9F8FAAF59D}"/>
              </a:ext>
            </a:extLst>
          </p:cNvPr>
          <p:cNvSpPr txBox="1"/>
          <p:nvPr/>
        </p:nvSpPr>
        <p:spPr>
          <a:xfrm>
            <a:off x="1547664" y="4278144"/>
            <a:ext cx="4371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Run 1 &amp; Run 2 </a:t>
            </a:r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DC03B9C-BD82-F371-7C5E-B96567ADCD14}"/>
              </a:ext>
            </a:extLst>
          </p:cNvPr>
          <p:cNvSpPr txBox="1"/>
          <p:nvPr/>
        </p:nvSpPr>
        <p:spPr>
          <a:xfrm>
            <a:off x="112546" y="5633589"/>
            <a:ext cx="5150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Garamond" panose="02020404030301010803" pitchFamily="18" charset="0"/>
              </a:rPr>
              <a:t>2005-2008 </a:t>
            </a:r>
            <a:r>
              <a:rPr lang="en-US" dirty="0">
                <a:latin typeface="Garamond" panose="02020404030301010803" pitchFamily="18" charset="0"/>
              </a:rPr>
              <a:t>Muons Chambers produced and installed </a:t>
            </a:r>
          </a:p>
        </p:txBody>
      </p:sp>
      <p:sp>
        <p:nvSpPr>
          <p:cNvPr id="19" name="Stella a 5 punte 18">
            <a:extLst>
              <a:ext uri="{FF2B5EF4-FFF2-40B4-BE49-F238E27FC236}">
                <a16:creationId xmlns:a16="http://schemas.microsoft.com/office/drawing/2014/main" id="{700D0D3D-AC3A-38FE-22D2-C91925992D80}"/>
              </a:ext>
            </a:extLst>
          </p:cNvPr>
          <p:cNvSpPr/>
          <p:nvPr/>
        </p:nvSpPr>
        <p:spPr>
          <a:xfrm>
            <a:off x="5796136" y="1319159"/>
            <a:ext cx="216024" cy="21602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B8FF0AC-D427-7346-4AFA-A09271CF9164}"/>
              </a:ext>
            </a:extLst>
          </p:cNvPr>
          <p:cNvSpPr txBox="1"/>
          <p:nvPr/>
        </p:nvSpPr>
        <p:spPr>
          <a:xfrm>
            <a:off x="5364088" y="9087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Today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4BC8254-64AC-3324-9C58-E49E32CDEECB}"/>
              </a:ext>
            </a:extLst>
          </p:cNvPr>
          <p:cNvSpPr txBox="1"/>
          <p:nvPr/>
        </p:nvSpPr>
        <p:spPr>
          <a:xfrm>
            <a:off x="6551927" y="4534978"/>
            <a:ext cx="24845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à"/>
            </a:pPr>
            <a:r>
              <a:rPr lang="en-GB" sz="1600" b="1" dirty="0">
                <a:solidFill>
                  <a:srgbClr val="0000FF"/>
                </a:solidFill>
                <a:latin typeface="Garamond" panose="02020404030301010803" pitchFamily="18" charset="0"/>
              </a:rPr>
              <a:t>1299 papers published 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430CE08F-E64D-7FDE-C665-6B8EF3C3A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474" y="4567244"/>
            <a:ext cx="1610177" cy="120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magine 22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81772E7D-10C7-3251-7D75-484C43E7DC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9" y="4931518"/>
            <a:ext cx="1754654" cy="1222229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0EEF5DA-EE4E-ED0E-A08C-E1549C94A7D1}"/>
              </a:ext>
            </a:extLst>
          </p:cNvPr>
          <p:cNvSpPr txBox="1"/>
          <p:nvPr/>
        </p:nvSpPr>
        <p:spPr>
          <a:xfrm>
            <a:off x="3954761" y="4208307"/>
            <a:ext cx="28186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à"/>
            </a:pPr>
            <a:r>
              <a:rPr lang="en-GB" sz="1600" b="1" dirty="0">
                <a:solidFill>
                  <a:srgbClr val="0000FF"/>
                </a:solidFill>
                <a:latin typeface="Garamond" panose="02020404030301010803" pitchFamily="18" charset="0"/>
              </a:rPr>
              <a:t>Total integrated luminosity  </a:t>
            </a:r>
          </a:p>
        </p:txBody>
      </p:sp>
    </p:spTree>
    <p:extLst>
      <p:ext uri="{BB962C8B-B14F-4D97-AF65-F5344CB8AC3E}">
        <p14:creationId xmlns:p14="http://schemas.microsoft.com/office/powerpoint/2010/main" val="38956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375008" y="1306438"/>
            <a:ext cx="8352928" cy="287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tella a 5 punte 6">
            <a:extLst>
              <a:ext uri="{FF2B5EF4-FFF2-40B4-BE49-F238E27FC236}">
                <a16:creationId xmlns:a16="http://schemas.microsoft.com/office/drawing/2014/main" id="{826F5F73-8E8A-A87A-19E0-144E75B4D9E9}"/>
              </a:ext>
            </a:extLst>
          </p:cNvPr>
          <p:cNvSpPr/>
          <p:nvPr/>
        </p:nvSpPr>
        <p:spPr>
          <a:xfrm>
            <a:off x="5364088" y="1484784"/>
            <a:ext cx="216024" cy="21602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B5211C8-CCBD-36DF-00D1-28825B24FF2E}"/>
              </a:ext>
            </a:extLst>
          </p:cNvPr>
          <p:cNvSpPr txBox="1"/>
          <p:nvPr/>
        </p:nvSpPr>
        <p:spPr>
          <a:xfrm>
            <a:off x="4846376" y="107434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Today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B71D97D-50FC-12F8-DCA0-66454A93EB2F}"/>
              </a:ext>
            </a:extLst>
          </p:cNvPr>
          <p:cNvSpPr/>
          <p:nvPr/>
        </p:nvSpPr>
        <p:spPr>
          <a:xfrm>
            <a:off x="6084168" y="1484784"/>
            <a:ext cx="2880320" cy="28803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24">
            <a:extLst>
              <a:ext uri="{FF2B5EF4-FFF2-40B4-BE49-F238E27FC236}">
                <a16:creationId xmlns:a16="http://schemas.microsoft.com/office/drawing/2014/main" id="{8B993688-E2AF-C80B-6DC7-42F8B37BFB48}"/>
              </a:ext>
            </a:extLst>
          </p:cNvPr>
          <p:cNvSpPr/>
          <p:nvPr/>
        </p:nvSpPr>
        <p:spPr>
          <a:xfrm>
            <a:off x="7164288" y="2191111"/>
            <a:ext cx="1719450" cy="3693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13" name="Straight Arrow Connector 25">
            <a:extLst>
              <a:ext uri="{FF2B5EF4-FFF2-40B4-BE49-F238E27FC236}">
                <a16:creationId xmlns:a16="http://schemas.microsoft.com/office/drawing/2014/main" id="{7954D384-5753-3B90-9A8D-75CA82321D6D}"/>
              </a:ext>
            </a:extLst>
          </p:cNvPr>
          <p:cNvCxnSpPr>
            <a:cxnSpLocks/>
          </p:cNvCxnSpPr>
          <p:nvPr/>
        </p:nvCxnSpPr>
        <p:spPr>
          <a:xfrm flipH="1">
            <a:off x="5061265" y="2559195"/>
            <a:ext cx="2415696" cy="25440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ABB5D650-6DCF-6A17-B166-F4FECF49CD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31" y="5248750"/>
            <a:ext cx="4104456" cy="152817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246D1C4-DBA6-09FA-864F-CC3D555CC922}"/>
              </a:ext>
            </a:extLst>
          </p:cNvPr>
          <p:cNvSpPr txBox="1"/>
          <p:nvPr/>
        </p:nvSpPr>
        <p:spPr>
          <a:xfrm>
            <a:off x="2123728" y="11874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303752F-685F-0B88-DF7A-449A62B04DD8}"/>
              </a:ext>
            </a:extLst>
          </p:cNvPr>
          <p:cNvSpPr txBox="1"/>
          <p:nvPr/>
        </p:nvSpPr>
        <p:spPr>
          <a:xfrm>
            <a:off x="6483523" y="103762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pic>
        <p:nvPicPr>
          <p:cNvPr id="17" name="Immagine 16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ACA78C99-0A51-7A68-019D-B6CDA68816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304" y="4510237"/>
            <a:ext cx="2880319" cy="1603284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A353C0C-E292-3465-4E14-8EC90E0AE346}"/>
              </a:ext>
            </a:extLst>
          </p:cNvPr>
          <p:cNvSpPr txBox="1"/>
          <p:nvPr/>
        </p:nvSpPr>
        <p:spPr>
          <a:xfrm>
            <a:off x="212385" y="4070525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Garamond" panose="02020404030301010803" pitchFamily="18" charset="0"/>
              </a:rPr>
              <a:t>Challenging conditions at High Luminosity LHC 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1DC2F6F-C49E-3328-601A-A4CFB5CC275F}"/>
              </a:ext>
            </a:extLst>
          </p:cNvPr>
          <p:cNvSpPr txBox="1"/>
          <p:nvPr/>
        </p:nvSpPr>
        <p:spPr>
          <a:xfrm>
            <a:off x="5291472" y="6118344"/>
            <a:ext cx="38334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rgbClr val="0000FF"/>
                </a:solidFill>
                <a:latin typeface="Garamond" panose="02020404030301010803" pitchFamily="18" charset="0"/>
                <a:sym typeface="Wingdings" pitchFamily="2" charset="2"/>
              </a:rPr>
              <a:t>CMS detector  must be upgraded to cope with HL-LHC conditions </a:t>
            </a:r>
            <a:r>
              <a:rPr lang="en-GB" sz="1600" dirty="0">
                <a:solidFill>
                  <a:srgbClr val="0000FF"/>
                </a:solidFill>
                <a:highlight>
                  <a:srgbClr val="FFFF00"/>
                </a:highlight>
                <a:latin typeface="Garamond" panose="02020404030301010803" pitchFamily="18" charset="0"/>
                <a:sym typeface="Wingdings" pitchFamily="2" charset="2"/>
              </a:rPr>
              <a:t>(see R. </a:t>
            </a:r>
            <a:r>
              <a:rPr lang="en-GB" sz="1600" dirty="0" err="1">
                <a:solidFill>
                  <a:srgbClr val="0000FF"/>
                </a:solidFill>
                <a:highlight>
                  <a:srgbClr val="FFFF00"/>
                </a:highlight>
                <a:latin typeface="Garamond" panose="02020404030301010803" pitchFamily="18" charset="0"/>
                <a:sym typeface="Wingdings" pitchFamily="2" charset="2"/>
              </a:rPr>
              <a:t>Venditti’s</a:t>
            </a:r>
            <a:r>
              <a:rPr lang="en-GB" sz="1600" dirty="0">
                <a:solidFill>
                  <a:srgbClr val="0000FF"/>
                </a:solidFill>
                <a:highlight>
                  <a:srgbClr val="FFFF00"/>
                </a:highlight>
                <a:latin typeface="Garamond" panose="02020404030301010803" pitchFamily="18" charset="0"/>
                <a:sym typeface="Wingdings" pitchFamily="2" charset="2"/>
              </a:rPr>
              <a:t> talk)</a:t>
            </a:r>
            <a:endParaRPr lang="en-GB" sz="1600" dirty="0">
              <a:solidFill>
                <a:srgbClr val="0000FF"/>
              </a:solidFill>
              <a:highlight>
                <a:srgbClr val="FFFF00"/>
              </a:highlight>
            </a:endParaRPr>
          </a:p>
        </p:txBody>
      </p:sp>
      <p:sp>
        <p:nvSpPr>
          <p:cNvPr id="10" name="Titolo 9">
            <a:extLst>
              <a:ext uri="{FF2B5EF4-FFF2-40B4-BE49-F238E27FC236}">
                <a16:creationId xmlns:a16="http://schemas.microsoft.com/office/drawing/2014/main" id="{F2E3857A-07A1-9CD9-1A7B-328C01EB0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and HL-LHC schedule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DA94142-62F6-BB8B-3EB9-7A4687D92B82}"/>
              </a:ext>
            </a:extLst>
          </p:cNvPr>
          <p:cNvSpPr txBox="1"/>
          <p:nvPr/>
        </p:nvSpPr>
        <p:spPr>
          <a:xfrm>
            <a:off x="493157" y="4521799"/>
            <a:ext cx="3248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rgbClr val="0F7F11"/>
                </a:solidFill>
                <a:latin typeface="Garamond" panose="02020404030301010803" pitchFamily="18" charset="0"/>
              </a:rPr>
              <a:t>2017 </a:t>
            </a:r>
            <a:r>
              <a:rPr lang="it-IT" sz="1600" dirty="0">
                <a:effectLst/>
                <a:latin typeface="Garamond" panose="02020404030301010803" pitchFamily="18" charset="0"/>
                <a:hlinkClick r:id="rId6"/>
              </a:rPr>
              <a:t>The Phase-2 Upgrade of the CMS Muon Detector TDR</a:t>
            </a:r>
            <a:endParaRPr lang="en-US" sz="1600" b="1" dirty="0">
              <a:solidFill>
                <a:srgbClr val="0F7F11"/>
              </a:solidFill>
              <a:latin typeface="Garamond" panose="02020404030301010803" pitchFamily="18" charset="0"/>
            </a:endParaRPr>
          </a:p>
          <a:p>
            <a:pPr algn="just"/>
            <a:endParaRPr lang="en-US" sz="1600" b="1" dirty="0">
              <a:solidFill>
                <a:srgbClr val="0F7F11"/>
              </a:solidFill>
              <a:latin typeface="Garamond" panose="02020404030301010803" pitchFamily="18" charset="0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006A3EFA-DF33-5700-64F9-FD6886C351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067" y="4367194"/>
            <a:ext cx="867316" cy="118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0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and HL-LHC schedule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49348" y="1296305"/>
            <a:ext cx="888714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B71D97D-50FC-12F8-DCA0-66454A93EB2F}"/>
              </a:ext>
            </a:extLst>
          </p:cNvPr>
          <p:cNvSpPr/>
          <p:nvPr/>
        </p:nvSpPr>
        <p:spPr>
          <a:xfrm>
            <a:off x="3419872" y="1556792"/>
            <a:ext cx="1296144" cy="28803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BAD11C-F2DE-89B5-8BDA-BD6985604D93}"/>
              </a:ext>
            </a:extLst>
          </p:cNvPr>
          <p:cNvSpPr txBox="1"/>
          <p:nvPr/>
        </p:nvSpPr>
        <p:spPr>
          <a:xfrm>
            <a:off x="327669" y="4466686"/>
            <a:ext cx="4642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rgbClr val="0F7F11"/>
                </a:solidFill>
                <a:latin typeface="Garamond" panose="02020404030301010803" pitchFamily="18" charset="0"/>
              </a:rPr>
              <a:t>Long Shutdown 2 (2019-2021):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Extensive work to upgrade the CMS detector because of the increase of energy and luminosity in Run 3 and beyond 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New GEM chambers and CSC electronics in the Muon Spectrometer  </a:t>
            </a:r>
          </a:p>
          <a:p>
            <a:pPr algn="just"/>
            <a:r>
              <a:rPr lang="en-GB" b="1" dirty="0">
                <a:solidFill>
                  <a:srgbClr val="0F7F11"/>
                </a:solidFill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15" name="Google Shape;89;p17">
            <a:extLst>
              <a:ext uri="{FF2B5EF4-FFF2-40B4-BE49-F238E27FC236}">
                <a16:creationId xmlns:a16="http://schemas.microsoft.com/office/drawing/2014/main" id="{4F08F33B-FAF3-167A-A190-004462931C4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4375" y="4265070"/>
            <a:ext cx="3740997" cy="24584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CE170F-813F-907E-AE0A-A10D099A98CB}"/>
              </a:ext>
            </a:extLst>
          </p:cNvPr>
          <p:cNvSpPr txBox="1"/>
          <p:nvPr/>
        </p:nvSpPr>
        <p:spPr>
          <a:xfrm>
            <a:off x="469296" y="6320859"/>
            <a:ext cx="46423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5"/>
              </a:rPr>
              <a:t>https://home.cern/press/2022/CMS-upgrades-LS2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BEA971-44BE-B96A-8A43-6E764B0F8C03}"/>
              </a:ext>
            </a:extLst>
          </p:cNvPr>
          <p:cNvSpPr txBox="1"/>
          <p:nvPr/>
        </p:nvSpPr>
        <p:spPr>
          <a:xfrm>
            <a:off x="2123728" y="11874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D7083A-A3C0-9E47-D862-366039A5F889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794DAA9-BB47-A42D-618E-6D021962D519}"/>
              </a:ext>
            </a:extLst>
          </p:cNvPr>
          <p:cNvSpPr/>
          <p:nvPr/>
        </p:nvSpPr>
        <p:spPr>
          <a:xfrm>
            <a:off x="7884368" y="5085184"/>
            <a:ext cx="961004" cy="1638291"/>
          </a:xfrm>
          <a:prstGeom prst="rect">
            <a:avLst/>
          </a:prstGeom>
          <a:noFill/>
          <a:ln w="3492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Stella a 5 punte 7">
            <a:extLst>
              <a:ext uri="{FF2B5EF4-FFF2-40B4-BE49-F238E27FC236}">
                <a16:creationId xmlns:a16="http://schemas.microsoft.com/office/drawing/2014/main" id="{F360933D-9989-279F-38A9-B3346B6343AA}"/>
              </a:ext>
            </a:extLst>
          </p:cNvPr>
          <p:cNvSpPr/>
          <p:nvPr/>
        </p:nvSpPr>
        <p:spPr>
          <a:xfrm>
            <a:off x="5496835" y="1408197"/>
            <a:ext cx="216024" cy="21602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0D3B86A-1A06-95A8-DCB1-DBBF1DCD82BA}"/>
              </a:ext>
            </a:extLst>
          </p:cNvPr>
          <p:cNvSpPr txBox="1"/>
          <p:nvPr/>
        </p:nvSpPr>
        <p:spPr>
          <a:xfrm>
            <a:off x="4979123" y="99775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2406643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604" y="89511"/>
            <a:ext cx="7166367" cy="745069"/>
          </a:xfrm>
        </p:spPr>
        <p:txBody>
          <a:bodyPr/>
          <a:lstStyle/>
          <a:p>
            <a:r>
              <a:rPr lang="en-GB" dirty="0"/>
              <a:t>Run 3 operation  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49348" y="1296305"/>
            <a:ext cx="888714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B71D97D-50FC-12F8-DCA0-66454A93EB2F}"/>
              </a:ext>
            </a:extLst>
          </p:cNvPr>
          <p:cNvSpPr/>
          <p:nvPr/>
        </p:nvSpPr>
        <p:spPr>
          <a:xfrm>
            <a:off x="4716016" y="1460150"/>
            <a:ext cx="1465060" cy="28803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BAD11C-F2DE-89B5-8BDA-BD6985604D93}"/>
              </a:ext>
            </a:extLst>
          </p:cNvPr>
          <p:cNvSpPr txBox="1"/>
          <p:nvPr/>
        </p:nvSpPr>
        <p:spPr>
          <a:xfrm>
            <a:off x="4940027" y="4337389"/>
            <a:ext cx="78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solidFill>
                  <a:srgbClr val="0F7F11"/>
                </a:solidFill>
                <a:latin typeface="Garamond" panose="02020404030301010803" pitchFamily="18" charset="0"/>
              </a:rPr>
              <a:t>Run3</a:t>
            </a:r>
          </a:p>
          <a:p>
            <a:pPr algn="just"/>
            <a:r>
              <a:rPr lang="en-GB" sz="1600" b="1" dirty="0">
                <a:solidFill>
                  <a:srgbClr val="0F7F11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BEA971-44BE-B96A-8A43-6E764B0F8C03}"/>
              </a:ext>
            </a:extLst>
          </p:cNvPr>
          <p:cNvSpPr txBox="1"/>
          <p:nvPr/>
        </p:nvSpPr>
        <p:spPr>
          <a:xfrm>
            <a:off x="2123728" y="11874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D7083A-A3C0-9E47-D862-366039A5F889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pic>
        <p:nvPicPr>
          <p:cNvPr id="17" name="Immagine 16" descr="Immagine che contiene testo, laser&#10;&#10;Descrizione generata automaticamente">
            <a:extLst>
              <a:ext uri="{FF2B5EF4-FFF2-40B4-BE49-F238E27FC236}">
                <a16:creationId xmlns:a16="http://schemas.microsoft.com/office/drawing/2014/main" id="{CD4F6963-1901-EC9C-530D-B93D97EA20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386" y="4782824"/>
            <a:ext cx="3981054" cy="1978086"/>
          </a:xfrm>
          <a:prstGeom prst="rect">
            <a:avLst/>
          </a:prstGeom>
        </p:spPr>
      </p:pic>
      <p:sp>
        <p:nvSpPr>
          <p:cNvPr id="6" name="Stella a 5 punte 5">
            <a:extLst>
              <a:ext uri="{FF2B5EF4-FFF2-40B4-BE49-F238E27FC236}">
                <a16:creationId xmlns:a16="http://schemas.microsoft.com/office/drawing/2014/main" id="{37C6ACF6-2F32-461E-B4C7-80814E62D102}"/>
              </a:ext>
            </a:extLst>
          </p:cNvPr>
          <p:cNvSpPr/>
          <p:nvPr/>
        </p:nvSpPr>
        <p:spPr>
          <a:xfrm>
            <a:off x="5449752" y="1247151"/>
            <a:ext cx="216024" cy="21602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3148B44-56B2-2DB1-0F5E-0E9A40659559}"/>
              </a:ext>
            </a:extLst>
          </p:cNvPr>
          <p:cNvSpPr txBox="1"/>
          <p:nvPr/>
        </p:nvSpPr>
        <p:spPr>
          <a:xfrm>
            <a:off x="4932040" y="8367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48D1B87-C1AA-CD04-BC28-DAC2B9C7BFB8}"/>
                  </a:ext>
                </a:extLst>
              </p:cNvPr>
              <p:cNvSpPr txBox="1"/>
              <p:nvPr/>
            </p:nvSpPr>
            <p:spPr>
              <a:xfrm>
                <a:off x="177286" y="4404665"/>
                <a:ext cx="4072608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b="1" dirty="0">
                    <a:solidFill>
                      <a:srgbClr val="0F7F11"/>
                    </a:solidFill>
                    <a:latin typeface="Garamond" panose="02020404030301010803" pitchFamily="18" charset="0"/>
                  </a:rPr>
                  <a:t>Run 3 (2022-2025): </a:t>
                </a:r>
              </a:p>
              <a:p>
                <a:pPr marL="285750" indent="-285750" algn="just"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Started on </a:t>
                </a:r>
                <a:r>
                  <a:rPr lang="en-US" sz="1800" b="1" dirty="0">
                    <a:solidFill>
                      <a:srgbClr val="0F7F11"/>
                    </a:solidFill>
                    <a:latin typeface="Garamond" panose="02020404030301010803" pitchFamily="18" charset="0"/>
                  </a:rPr>
                  <a:t>5th July 2022 with the </a:t>
                </a:r>
                <a:r>
                  <a:rPr lang="en-US" sz="18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first stable beam energy record of 13.6 TeV </a:t>
                </a:r>
              </a:p>
              <a:p>
                <a:pPr marL="285750" indent="-285750" algn="just">
                  <a:buFont typeface="Wingdings" pitchFamily="2" charset="2"/>
                  <a:buChar char="Ø"/>
                </a:pPr>
                <a:r>
                  <a:rPr lang="en-GB" dirty="0">
                    <a:solidFill>
                      <a:srgbClr val="0000FF"/>
                    </a:solidFill>
                    <a:latin typeface="Garamond" panose="02020404030301010803" pitchFamily="18" charset="0"/>
                    <a:cs typeface="Calibri" panose="020F0502020204030204" pitchFamily="34" charset="0"/>
                  </a:rPr>
                  <a:t>Excellent CMS data-taking efficiency </a:t>
                </a:r>
                <a:r>
                  <a:rPr lang="en-GB" dirty="0">
                    <a:latin typeface="Garamond" panose="02020404030301010803" pitchFamily="18" charset="0"/>
                    <a:cs typeface="Calibri" panose="020F0502020204030204" pitchFamily="34" charset="0"/>
                  </a:rPr>
                  <a:t>&gt;92% in RUN3 physics collisions </a:t>
                </a:r>
              </a:p>
              <a:p>
                <a:pPr marL="285750" indent="-285750" algn="just">
                  <a:buFont typeface="Wingdings" pitchFamily="2" charset="2"/>
                  <a:buChar char="Ø"/>
                </a:pPr>
                <a:r>
                  <a:rPr lang="en-GB" dirty="0">
                    <a:solidFill>
                      <a:srgbClr val="0000FF"/>
                    </a:solidFill>
                    <a:latin typeface="Garamond" panose="02020404030301010803" pitchFamily="18" charset="0"/>
                    <a:cs typeface="Calibri" panose="020F0502020204030204" pitchFamily="34" charset="0"/>
                  </a:rPr>
                  <a:t>Muon System is running smoothly  </a:t>
                </a:r>
                <a:r>
                  <a:rPr lang="en-GB" dirty="0">
                    <a:latin typeface="Garamond" panose="02020404030301010803" pitchFamily="18" charset="0"/>
                    <a:cs typeface="Calibri" panose="020F0502020204030204" pitchFamily="34" charset="0"/>
                  </a:rPr>
                  <a:t>with a minor contribution to Luminosity loss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GB" dirty="0">
                    <a:latin typeface="Garamond" panose="02020404030301010803" pitchFamily="18" charset="0"/>
                    <a:cs typeface="Calibri" panose="020F0502020204030204" pitchFamily="34" charset="0"/>
                  </a:rPr>
                  <a:t>4%)</a:t>
                </a:r>
                <a:endParaRPr lang="en-US" sz="1800" dirty="0">
                  <a:solidFill>
                    <a:srgbClr val="0033CC"/>
                  </a:solidFill>
                  <a:latin typeface="Garamond" panose="02020404030301010803" pitchFamily="18" charset="0"/>
                </a:endParaRPr>
              </a:p>
              <a:p>
                <a:pPr algn="just"/>
                <a:r>
                  <a:rPr lang="en-GB" b="1" dirty="0">
                    <a:solidFill>
                      <a:srgbClr val="0F7F11"/>
                    </a:solidFill>
                    <a:latin typeface="Garamond" panose="02020404030301010803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48D1B87-C1AA-CD04-BC28-DAC2B9C7B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86" y="4404665"/>
                <a:ext cx="4072608" cy="2585323"/>
              </a:xfrm>
              <a:prstGeom prst="rect">
                <a:avLst/>
              </a:prstGeom>
              <a:blipFill>
                <a:blip r:embed="rId5"/>
                <a:stretch>
                  <a:fillRect l="-932" t="-1471" r="-1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2807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1EB883A-F6BB-3C8B-F4C1-9909F0304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BC3754-D591-89FE-2503-0C5561269EF8}"/>
              </a:ext>
            </a:extLst>
          </p:cNvPr>
          <p:cNvSpPr txBox="1"/>
          <p:nvPr/>
        </p:nvSpPr>
        <p:spPr>
          <a:xfrm>
            <a:off x="1475656" y="2852936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000FF"/>
                </a:solidFill>
                <a:latin typeface="Garamond" panose="02020404030301010803" pitchFamily="18" charset="0"/>
              </a:rPr>
              <a:t>Muon performance in RUN 3</a:t>
            </a:r>
            <a:endParaRPr lang="en-GB" dirty="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95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9539"/>
            <a:ext cx="7200800" cy="1008112"/>
          </a:xfrm>
        </p:spPr>
        <p:txBody>
          <a:bodyPr/>
          <a:lstStyle/>
          <a:p>
            <a:r>
              <a:rPr lang="en-GB" sz="4000" dirty="0"/>
              <a:t>DT Segment Efficiencies in Run 3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Immagine 5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564D6F0B-4240-A7D8-B0AA-87149D451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785" y="3068292"/>
            <a:ext cx="2952328" cy="2648907"/>
          </a:xfrm>
          <a:prstGeom prst="rect">
            <a:avLst/>
          </a:prstGeom>
        </p:spPr>
      </p:pic>
      <p:pic>
        <p:nvPicPr>
          <p:cNvPr id="8" name="Immagine 7" descr="Immagine che contiene testo, schermata, diagramma, Policromia&#10;&#10;Descrizione generata automaticamente">
            <a:extLst>
              <a:ext uri="{FF2B5EF4-FFF2-40B4-BE49-F238E27FC236}">
                <a16:creationId xmlns:a16="http://schemas.microsoft.com/office/drawing/2014/main" id="{3AD058C2-6CAE-471C-671E-EDC8EF2D1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20369"/>
            <a:ext cx="2960439" cy="265618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D60CEF-52A4-E886-2B6A-277140C903FE}"/>
              </a:ext>
            </a:extLst>
          </p:cNvPr>
          <p:cNvSpPr txBox="1"/>
          <p:nvPr/>
        </p:nvSpPr>
        <p:spPr>
          <a:xfrm>
            <a:off x="179512" y="5733256"/>
            <a:ext cx="8424936" cy="1077218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DT segment efficiency is more than 99% 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with few exceptions due to known hardware problems (one chamber in Wheel -2 Sector 8 MB1 is not working because of a gas connection problem and will be fixed over the coming YETS)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in time and with luminosity</a:t>
            </a:r>
          </a:p>
        </p:txBody>
      </p:sp>
      <p:pic>
        <p:nvPicPr>
          <p:cNvPr id="13" name="Immagine 12" descr="Immagine che contiene testo, schermata, linea, Policromia&#10;&#10;Descrizione generata automaticamente">
            <a:extLst>
              <a:ext uri="{FF2B5EF4-FFF2-40B4-BE49-F238E27FC236}">
                <a16:creationId xmlns:a16="http://schemas.microsoft.com/office/drawing/2014/main" id="{ADE95333-5900-ECBC-EE7B-4B823B3527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46" y="2156623"/>
            <a:ext cx="2767884" cy="58440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3C0CF73-A142-22D7-640D-DC81E8B7A2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363" y="1337368"/>
            <a:ext cx="2113750" cy="1387984"/>
          </a:xfrm>
          <a:prstGeom prst="rect">
            <a:avLst/>
          </a:prstGeom>
        </p:spPr>
      </p:pic>
      <p:sp>
        <p:nvSpPr>
          <p:cNvPr id="7" name="Ovale 6">
            <a:extLst>
              <a:ext uri="{FF2B5EF4-FFF2-40B4-BE49-F238E27FC236}">
                <a16:creationId xmlns:a16="http://schemas.microsoft.com/office/drawing/2014/main" id="{0BBDB2FA-1409-EF28-6D0C-F2641E8E6D86}"/>
              </a:ext>
            </a:extLst>
          </p:cNvPr>
          <p:cNvSpPr/>
          <p:nvPr/>
        </p:nvSpPr>
        <p:spPr>
          <a:xfrm>
            <a:off x="7011103" y="1372361"/>
            <a:ext cx="1077493" cy="830728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CC6FE9C-D507-E16F-ABDC-9F9E54430CC8}"/>
              </a:ext>
            </a:extLst>
          </p:cNvPr>
          <p:cNvSpPr txBox="1"/>
          <p:nvPr/>
        </p:nvSpPr>
        <p:spPr>
          <a:xfrm>
            <a:off x="327150" y="1337780"/>
            <a:ext cx="510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Segment efficiency </a:t>
            </a: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  <a:t>is studied with Tag &amp;Probe method on di-muons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12" name="Immagine 11" descr="Immagine che contiene cerchio, schermata, design&#10;&#10;Descrizione generata automaticamente">
            <a:extLst>
              <a:ext uri="{FF2B5EF4-FFF2-40B4-BE49-F238E27FC236}">
                <a16:creationId xmlns:a16="http://schemas.microsoft.com/office/drawing/2014/main" id="{6B8A4E0E-382E-ADB3-96D0-FB9E8736D9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34" y="1209929"/>
            <a:ext cx="1504878" cy="1642861"/>
          </a:xfrm>
          <a:prstGeom prst="rect">
            <a:avLst/>
          </a:prstGeom>
        </p:spPr>
      </p:pic>
      <p:pic>
        <p:nvPicPr>
          <p:cNvPr id="4" name="Picture 17">
            <a:extLst>
              <a:ext uri="{FF2B5EF4-FFF2-40B4-BE49-F238E27FC236}">
                <a16:creationId xmlns:a16="http://schemas.microsoft.com/office/drawing/2014/main" id="{93AFECEE-BDEB-6FA7-AE08-18F718D506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5311" y="1863073"/>
            <a:ext cx="1504878" cy="919236"/>
          </a:xfrm>
          <a:prstGeom prst="rect">
            <a:avLst/>
          </a:prstGeom>
        </p:spPr>
      </p:pic>
      <p:pic>
        <p:nvPicPr>
          <p:cNvPr id="9" name="Immagine 8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E4A6DB34-0ECF-C353-14FB-7A13CD0555C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4"/>
          <a:stretch/>
        </p:blipFill>
        <p:spPr>
          <a:xfrm>
            <a:off x="3188606" y="2818733"/>
            <a:ext cx="2784516" cy="290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6867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174219</TotalTime>
  <Words>3415</Words>
  <Application>Microsoft Macintosh PowerPoint</Application>
  <PresentationFormat>Presentazione su schermo (4:3)</PresentationFormat>
  <Paragraphs>427</Paragraphs>
  <Slides>39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39</vt:i4>
      </vt:variant>
    </vt:vector>
  </HeadingPairs>
  <TitlesOfParts>
    <vt:vector size="55" baseType="lpstr">
      <vt:lpstr>Arial</vt:lpstr>
      <vt:lpstr>Calibri</vt:lpstr>
      <vt:lpstr>Cambria Math</vt:lpstr>
      <vt:lpstr>Courier New</vt:lpstr>
      <vt:lpstr>Garamond</vt:lpstr>
      <vt:lpstr>Graphik</vt:lpstr>
      <vt:lpstr>Graphik-Semibold</vt:lpstr>
      <vt:lpstr>Helvetica</vt:lpstr>
      <vt:lpstr>Lato</vt:lpstr>
      <vt:lpstr>News Gothic MT</vt:lpstr>
      <vt:lpstr>Symbol</vt:lpstr>
      <vt:lpstr>Times New Roman</vt:lpstr>
      <vt:lpstr>Wingdings</vt:lpstr>
      <vt:lpstr>Wingdings 2</vt:lpstr>
      <vt:lpstr>Personalizza struttura</vt:lpstr>
      <vt:lpstr>Breeze</vt:lpstr>
      <vt:lpstr>Presentazione standard di PowerPoint</vt:lpstr>
      <vt:lpstr>The CMS detector @ LHC</vt:lpstr>
      <vt:lpstr>The CMS Muon Spectrometer</vt:lpstr>
      <vt:lpstr>The CMS and LHC schedule </vt:lpstr>
      <vt:lpstr>LHC and HL-LHC schedule</vt:lpstr>
      <vt:lpstr>LHC and HL-LHC schedule</vt:lpstr>
      <vt:lpstr>Run 3 operation   </vt:lpstr>
      <vt:lpstr>Presentazione standard di PowerPoint</vt:lpstr>
      <vt:lpstr>DT Segment Efficiencies in Run 3</vt:lpstr>
      <vt:lpstr>CSC performance in 2024</vt:lpstr>
      <vt:lpstr>RPC performance in Run 3  (Barrel region)</vt:lpstr>
      <vt:lpstr>Local trigger and TwinMux performance </vt:lpstr>
      <vt:lpstr>GE1/1 calibration in 2024  </vt:lpstr>
      <vt:lpstr>GEM performance in RUN3  </vt:lpstr>
      <vt:lpstr>Presentazione standard di PowerPoint</vt:lpstr>
      <vt:lpstr>Muon Upgrade Project</vt:lpstr>
      <vt:lpstr>The CSC Upgrade </vt:lpstr>
      <vt:lpstr>The DT Upgrade </vt:lpstr>
      <vt:lpstr>DT Upgrade: slice test </vt:lpstr>
      <vt:lpstr>RPC Upgrade</vt:lpstr>
      <vt:lpstr>New RPC Link System Upgrade</vt:lpstr>
      <vt:lpstr>iRPC Design &amp; Performance </vt:lpstr>
      <vt:lpstr>GEM Overview Project </vt:lpstr>
      <vt:lpstr>ME0 Performance </vt:lpstr>
      <vt:lpstr>The first iRPC and GE2/1 installed in CMS</vt:lpstr>
      <vt:lpstr>Conclusions</vt:lpstr>
      <vt:lpstr>Thanks! </vt:lpstr>
      <vt:lpstr>Backup slides</vt:lpstr>
      <vt:lpstr>RPC performance in Run 3 (Endcap region)</vt:lpstr>
      <vt:lpstr>Background reduction in 2024  </vt:lpstr>
      <vt:lpstr>Background in 2024  </vt:lpstr>
      <vt:lpstr>CMS Upgrade Project</vt:lpstr>
      <vt:lpstr>DT Segment Efficiencies in Run 3</vt:lpstr>
      <vt:lpstr>Muon Operation in Run3</vt:lpstr>
      <vt:lpstr>RUN3 DT Hits Efficiencies</vt:lpstr>
      <vt:lpstr>Muon Reconstruction</vt:lpstr>
      <vt:lpstr>CSC Electronics Upgrade motivation</vt:lpstr>
      <vt:lpstr>LS2 CSC Upgrade activity</vt:lpstr>
      <vt:lpstr>Muon Upgrade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 Windows</dc:creator>
  <cp:lastModifiedBy>Prof.ssa Gabriella Maria Incoronata Pugliese</cp:lastModifiedBy>
  <cp:revision>2623</cp:revision>
  <cp:lastPrinted>2012-06-28T06:56:40Z</cp:lastPrinted>
  <dcterms:created xsi:type="dcterms:W3CDTF">2009-03-14T08:38:23Z</dcterms:created>
  <dcterms:modified xsi:type="dcterms:W3CDTF">2024-08-28T06:55:53Z</dcterms:modified>
</cp:coreProperties>
</file>