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0" r:id="rId1"/>
  </p:sldMasterIdLst>
  <p:notesMasterIdLst>
    <p:notesMasterId r:id="rId15"/>
  </p:notesMasterIdLst>
  <p:handoutMasterIdLst>
    <p:handoutMasterId r:id="rId16"/>
  </p:handoutMasterIdLst>
  <p:sldIdLst>
    <p:sldId id="256" r:id="rId2"/>
    <p:sldId id="290" r:id="rId3"/>
    <p:sldId id="326" r:id="rId4"/>
    <p:sldId id="263" r:id="rId5"/>
    <p:sldId id="281" r:id="rId6"/>
    <p:sldId id="267" r:id="rId7"/>
    <p:sldId id="325" r:id="rId8"/>
    <p:sldId id="279" r:id="rId9"/>
    <p:sldId id="266" r:id="rId10"/>
    <p:sldId id="265" r:id="rId11"/>
    <p:sldId id="272" r:id="rId12"/>
    <p:sldId id="320" r:id="rId13"/>
    <p:sldId id="277" r:id="rId14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5093"/>
    <a:srgbClr val="2C6CA6"/>
    <a:srgbClr val="1B4367"/>
    <a:srgbClr val="79ADDD"/>
    <a:srgbClr val="76AB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4" autoAdjust="0"/>
  </p:normalViewPr>
  <p:slideViewPr>
    <p:cSldViewPr snapToGrid="0">
      <p:cViewPr varScale="1">
        <p:scale>
          <a:sx n="66" d="100"/>
          <a:sy n="66" d="100"/>
        </p:scale>
        <p:origin x="-900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49" d="100"/>
          <a:sy n="49" d="100"/>
        </p:scale>
        <p:origin x="-3006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B3BE77-DE91-4150-B308-B780256FDE15}" type="datetimeFigureOut">
              <a:rPr lang="en-US" smtClean="0"/>
              <a:t>10/11/2023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E352A4-4EF1-4E78-A588-DC26606AF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04986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C5A735-AD2B-478E-BE4E-9CCC25583F98}" type="datetimeFigureOut">
              <a:rPr lang="en-US" smtClean="0"/>
              <a:t>10/11/2023</a:t>
            </a:fld>
            <a:endParaRPr lang="en-US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985478-B1B3-4EDE-9A4C-72F204C8D3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56083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985478-B1B3-4EDE-9A4C-72F204C8D3B3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42282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>
              <a:latin typeface="Arial" panose="020B0604020202020204" pitchFamily="34" charset="0"/>
            </a:endParaRPr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4A2C3A3-FD8B-4964-94DB-7B2B3A336ED8}" type="slidenum">
              <a:rPr lang="en-GB" altLang="en-US" sz="1300"/>
              <a:pPr>
                <a:spcBef>
                  <a:spcPct val="0"/>
                </a:spcBef>
              </a:pPr>
              <a:t>10</a:t>
            </a:fld>
            <a:endParaRPr lang="en-GB" altLang="en-US" sz="1300" dirty="0"/>
          </a:p>
        </p:txBody>
      </p:sp>
    </p:spTree>
    <p:extLst>
      <p:ext uri="{BB962C8B-B14F-4D97-AF65-F5344CB8AC3E}">
        <p14:creationId xmlns:p14="http://schemas.microsoft.com/office/powerpoint/2010/main" val="32721142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>
              <a:latin typeface="Arial" panose="020B0604020202020204" pitchFamily="34" charset="0"/>
            </a:endParaRPr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4A2C3A3-FD8B-4964-94DB-7B2B3A336ED8}" type="slidenum">
              <a:rPr lang="en-GB" altLang="en-US" sz="1300"/>
              <a:pPr>
                <a:spcBef>
                  <a:spcPct val="0"/>
                </a:spcBef>
              </a:pPr>
              <a:t>11</a:t>
            </a:fld>
            <a:endParaRPr lang="en-GB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52259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>
              <a:latin typeface="Arial" panose="020B0604020202020204" pitchFamily="34" charset="0"/>
            </a:endParaRPr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E65E2FB-C57C-48EE-894F-B49F8D3E6E1B}" type="slidenum">
              <a:rPr lang="en-GB" altLang="en-US" sz="1300"/>
              <a:pPr>
                <a:spcBef>
                  <a:spcPct val="0"/>
                </a:spcBef>
              </a:pPr>
              <a:t>12</a:t>
            </a:fld>
            <a:endParaRPr lang="en-GB" altLang="en-US" sz="1300" dirty="0"/>
          </a:p>
        </p:txBody>
      </p:sp>
    </p:spTree>
    <p:extLst>
      <p:ext uri="{BB962C8B-B14F-4D97-AF65-F5344CB8AC3E}">
        <p14:creationId xmlns:p14="http://schemas.microsoft.com/office/powerpoint/2010/main" val="13679820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8457C1-B864-475F-A330-670E5336CD44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1036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985478-B1B3-4EDE-9A4C-72F204C8D3B3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80721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985478-B1B3-4EDE-9A4C-72F204C8D3B3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35848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>
              <a:latin typeface="Arial" panose="020B0604020202020204" pitchFamily="34" charset="0"/>
            </a:endParaRPr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1E62812-1F65-41FD-99E0-0C48F088D0E3}" type="slidenum">
              <a:rPr lang="ru-RU" altLang="en-US" sz="1300"/>
              <a:pPr>
                <a:spcBef>
                  <a:spcPct val="0"/>
                </a:spcBef>
              </a:pPr>
              <a:t>4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0458385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771900"/>
          </a:xfrm>
        </p:spPr>
        <p:txBody>
          <a:bodyPr>
            <a:noAutofit/>
          </a:bodyPr>
          <a:lstStyle/>
          <a:p>
            <a:r>
              <a:rPr lang="en-US" sz="1400" dirty="0" smtClean="0"/>
              <a:t> 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6C93E6-57A0-4BBD-AA40-45754E4E2A54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89732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>
              <a:latin typeface="Arial" panose="020B0604020202020204" pitchFamily="34" charset="0"/>
            </a:endParaRPr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263795F-4D96-476A-A5AE-BBA36B32B617}" type="slidenum">
              <a:rPr lang="en-GB" altLang="en-US" sz="1300"/>
              <a:pPr>
                <a:spcBef>
                  <a:spcPct val="0"/>
                </a:spcBef>
              </a:pPr>
              <a:t>6</a:t>
            </a:fld>
            <a:endParaRPr lang="en-GB" altLang="en-US" sz="1300" dirty="0"/>
          </a:p>
        </p:txBody>
      </p:sp>
    </p:spTree>
    <p:extLst>
      <p:ext uri="{BB962C8B-B14F-4D97-AF65-F5344CB8AC3E}">
        <p14:creationId xmlns:p14="http://schemas.microsoft.com/office/powerpoint/2010/main" val="14755713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E24BEFE-C642-4054-82F3-FA75B545A8D9}" type="slidenum">
              <a:rPr lang="ru-RU" altLang="ru-RU" smtClean="0"/>
              <a:pPr/>
              <a:t>7</a:t>
            </a:fld>
            <a:endParaRPr lang="ru-RU" altLang="ru-RU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en-US" altLang="ru-RU"/>
          </a:p>
          <a:p>
            <a:pPr>
              <a:spcBef>
                <a:spcPct val="0"/>
              </a:spcBef>
            </a:pPr>
            <a:endParaRPr lang="ru-RU" alt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8457C1-B864-475F-A330-670E5336CD44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4419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>
              <a:latin typeface="Arial" panose="020B0604020202020204" pitchFamily="34" charset="0"/>
            </a:endParaRPr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E65E2FB-C57C-48EE-894F-B49F8D3E6E1B}" type="slidenum">
              <a:rPr lang="en-GB" altLang="en-US" sz="1300"/>
              <a:pPr>
                <a:spcBef>
                  <a:spcPct val="0"/>
                </a:spcBef>
              </a:pPr>
              <a:t>9</a:t>
            </a:fld>
            <a:endParaRPr lang="en-GB" altLang="en-US" sz="1300" dirty="0"/>
          </a:p>
        </p:txBody>
      </p:sp>
    </p:spTree>
    <p:extLst>
      <p:ext uri="{BB962C8B-B14F-4D97-AF65-F5344CB8AC3E}">
        <p14:creationId xmlns:p14="http://schemas.microsoft.com/office/powerpoint/2010/main" val="13679820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965B-C4EA-4C6F-9F88-8742BC82D549}" type="datetimeFigureOut">
              <a:rPr lang="ru-RU" smtClean="0"/>
              <a:t>11.10.2023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45DB4-2150-40C0-AE8E-A04A95B87CA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1534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965B-C4EA-4C6F-9F88-8742BC82D549}" type="datetimeFigureOut">
              <a:rPr lang="ru-RU" smtClean="0"/>
              <a:t>11.10.2023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45DB4-2150-40C0-AE8E-A04A95B87CA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464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965B-C4EA-4C6F-9F88-8742BC82D549}" type="datetimeFigureOut">
              <a:rPr lang="ru-RU" smtClean="0"/>
              <a:t>11.10.2023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45DB4-2150-40C0-AE8E-A04A95B87CA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46809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7814"/>
            <a:ext cx="109728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6197600" y="1600201"/>
            <a:ext cx="5384800" cy="4530725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Mumbai 2015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BF68376-D8DF-4F8A-B919-64F25DD1A6F9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21022688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965B-C4EA-4C6F-9F88-8742BC82D549}" type="datetimeFigureOut">
              <a:rPr lang="ru-RU" smtClean="0"/>
              <a:t>11.10.2023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45DB4-2150-40C0-AE8E-A04A95B87CA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0856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965B-C4EA-4C6F-9F88-8742BC82D549}" type="datetimeFigureOut">
              <a:rPr lang="ru-RU" smtClean="0"/>
              <a:t>11.10.2023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45DB4-2150-40C0-AE8E-A04A95B87CA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6949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965B-C4EA-4C6F-9F88-8742BC82D549}" type="datetimeFigureOut">
              <a:rPr lang="ru-RU" smtClean="0"/>
              <a:t>11.10.2023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45DB4-2150-40C0-AE8E-A04A95B87CA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787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965B-C4EA-4C6F-9F88-8742BC82D549}" type="datetimeFigureOut">
              <a:rPr lang="ru-RU" smtClean="0"/>
              <a:t>11.10.2023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45DB4-2150-40C0-AE8E-A04A95B87CA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0743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965B-C4EA-4C6F-9F88-8742BC82D549}" type="datetimeFigureOut">
              <a:rPr lang="ru-RU" smtClean="0"/>
              <a:t>11.10.2023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45DB4-2150-40C0-AE8E-A04A95B87CA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560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965B-C4EA-4C6F-9F88-8742BC82D549}" type="datetimeFigureOut">
              <a:rPr lang="ru-RU" smtClean="0"/>
              <a:t>11.10.2023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45DB4-2150-40C0-AE8E-A04A95B87CA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5118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965B-C4EA-4C6F-9F88-8742BC82D549}" type="datetimeFigureOut">
              <a:rPr lang="ru-RU" smtClean="0"/>
              <a:t>11.10.2023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45DB4-2150-40C0-AE8E-A04A95B87CA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6209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965B-C4EA-4C6F-9F88-8742BC82D549}" type="datetimeFigureOut">
              <a:rPr lang="ru-RU" smtClean="0"/>
              <a:t>11.10.2023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45DB4-2150-40C0-AE8E-A04A95B87CA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2854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0F965B-C4EA-4C6F-9F88-8742BC82D549}" type="datetimeFigureOut">
              <a:rPr lang="ru-RU" smtClean="0"/>
              <a:t>11.10.2023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A45DB4-2150-40C0-AE8E-A04A95B87CA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9011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e.chakrova@inp.kz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26721" y="627322"/>
            <a:ext cx="8232371" cy="2164004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sz="2800" b="1" i="1" dirty="0">
                <a:solidFill>
                  <a:srgbClr val="1B4367"/>
                </a:solidFill>
              </a:rPr>
              <a:t>INTERNATIONAL </a:t>
            </a:r>
            <a:r>
              <a:rPr lang="en-US" sz="2800" b="1" i="1" dirty="0" smtClean="0">
                <a:solidFill>
                  <a:srgbClr val="1B4367"/>
                </a:solidFill>
              </a:rPr>
              <a:t>SCHOOL  </a:t>
            </a:r>
            <a:r>
              <a:rPr lang="ru-RU" sz="2800" b="1" i="1" dirty="0" smtClean="0">
                <a:solidFill>
                  <a:srgbClr val="1B4367"/>
                </a:solidFill>
              </a:rPr>
              <a:t/>
            </a:r>
            <a:br>
              <a:rPr lang="ru-RU" sz="2800" b="1" i="1" dirty="0" smtClean="0">
                <a:solidFill>
                  <a:srgbClr val="1B4367"/>
                </a:solidFill>
              </a:rPr>
            </a:br>
            <a:r>
              <a:rPr lang="en-US" sz="2800" b="1" i="1" dirty="0" smtClean="0">
                <a:solidFill>
                  <a:srgbClr val="1B4367"/>
                </a:solidFill>
              </a:rPr>
              <a:t>ON HIGH ENERGYPHYSICS, ACCELERATOR TECHNOLOGY AND NUCLEAR MEDICINE  </a:t>
            </a:r>
            <a:r>
              <a:rPr lang="ru-RU" sz="2800" b="1" i="1" dirty="0" smtClean="0">
                <a:solidFill>
                  <a:srgbClr val="1B4367"/>
                </a:solidFill>
              </a:rPr>
              <a:t/>
            </a:r>
            <a:br>
              <a:rPr lang="ru-RU" sz="2800" b="1" i="1" dirty="0" smtClean="0">
                <a:solidFill>
                  <a:srgbClr val="1B4367"/>
                </a:solidFill>
              </a:rPr>
            </a:br>
            <a:r>
              <a:rPr lang="en-US" sz="2800" b="1" i="1" dirty="0" smtClean="0">
                <a:solidFill>
                  <a:srgbClr val="1B4367"/>
                </a:solidFill>
              </a:rPr>
              <a:t>Almaty, Kazakhstan  9-13 October 202</a:t>
            </a:r>
            <a:r>
              <a:rPr lang="ru-RU" sz="2800" b="1" i="1" dirty="0" smtClean="0">
                <a:solidFill>
                  <a:srgbClr val="1B4367"/>
                </a:solidFill>
              </a:rPr>
              <a:t>3</a:t>
            </a:r>
            <a:endParaRPr lang="ru-RU" sz="2800" b="1" i="1" dirty="0">
              <a:solidFill>
                <a:srgbClr val="1B4367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5770" y="3005500"/>
            <a:ext cx="9194274" cy="3065691"/>
          </a:xfrm>
        </p:spPr>
        <p:txBody>
          <a:bodyPr>
            <a:normAutofit lnSpcReduction="10000"/>
          </a:bodyPr>
          <a:lstStyle/>
          <a:p>
            <a:endParaRPr lang="en-US" sz="3600" b="1" dirty="0" smtClean="0">
              <a:solidFill>
                <a:srgbClr val="1B4367"/>
              </a:solidFill>
              <a:latin typeface="+mj-lt"/>
            </a:endParaRPr>
          </a:p>
          <a:p>
            <a:r>
              <a:rPr lang="en-US" sz="3600" b="1" dirty="0" smtClean="0">
                <a:solidFill>
                  <a:srgbClr val="1B4367"/>
                </a:solidFill>
                <a:latin typeface="+mj-lt"/>
              </a:rPr>
              <a:t>PRODUCTION OF RADIOPHARMACEUTICALS  AT  THE INSTITUTE OF NUCLEAR PHYSICS</a:t>
            </a:r>
            <a:endParaRPr lang="en-US" dirty="0">
              <a:latin typeface="+mj-lt"/>
            </a:endParaRPr>
          </a:p>
          <a:p>
            <a:r>
              <a:rPr lang="en-US" u="sng" dirty="0">
                <a:solidFill>
                  <a:srgbClr val="1B4367"/>
                </a:solidFill>
                <a:latin typeface="+mj-lt"/>
              </a:rPr>
              <a:t>E</a:t>
            </a:r>
            <a:r>
              <a:rPr lang="en-US" u="sng" dirty="0" smtClean="0">
                <a:solidFill>
                  <a:srgbClr val="1B4367"/>
                </a:solidFill>
                <a:latin typeface="+mj-lt"/>
              </a:rPr>
              <a:t>. </a:t>
            </a:r>
            <a:r>
              <a:rPr lang="en-US" u="sng" dirty="0">
                <a:solidFill>
                  <a:srgbClr val="1B4367"/>
                </a:solidFill>
                <a:latin typeface="+mj-lt"/>
              </a:rPr>
              <a:t>Chakrova</a:t>
            </a:r>
            <a:r>
              <a:rPr lang="en-US" dirty="0">
                <a:solidFill>
                  <a:srgbClr val="1B4367"/>
                </a:solidFill>
                <a:latin typeface="+mj-lt"/>
              </a:rPr>
              <a:t>, </a:t>
            </a:r>
            <a:endParaRPr lang="en-US" dirty="0" smtClean="0">
              <a:solidFill>
                <a:srgbClr val="1B4367"/>
              </a:solidFill>
              <a:latin typeface="+mj-lt"/>
            </a:endParaRPr>
          </a:p>
          <a:p>
            <a:r>
              <a:rPr lang="en-US" dirty="0" smtClean="0">
                <a:solidFill>
                  <a:srgbClr val="1B4367"/>
                </a:solidFill>
                <a:latin typeface="+mj-lt"/>
                <a:hlinkClick r:id="rId3"/>
              </a:rPr>
              <a:t>e.chakrova@inp.kz</a:t>
            </a:r>
            <a:r>
              <a:rPr lang="en-US" dirty="0" smtClean="0">
                <a:solidFill>
                  <a:srgbClr val="1B4367"/>
                </a:solidFill>
                <a:latin typeface="+mj-lt"/>
              </a:rPr>
              <a:t> </a:t>
            </a:r>
            <a:endParaRPr lang="ru-RU" sz="19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7669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6088" y="152400"/>
            <a:ext cx="10118390" cy="655581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4000" b="1" dirty="0" smtClean="0">
                <a:solidFill>
                  <a:srgbClr val="1A5093"/>
                </a:solidFill>
              </a:rPr>
              <a:t>Fluordeoxiglucouse  </a:t>
            </a:r>
            <a:r>
              <a:rPr lang="en-US" sz="4000" b="1" baseline="30000" dirty="0">
                <a:solidFill>
                  <a:srgbClr val="1A5093"/>
                </a:solidFill>
              </a:rPr>
              <a:t>18</a:t>
            </a:r>
            <a:r>
              <a:rPr lang="en-US" sz="4000" b="1" dirty="0">
                <a:solidFill>
                  <a:srgbClr val="1A5093"/>
                </a:solidFill>
              </a:rPr>
              <a:t>F injection</a:t>
            </a:r>
            <a:r>
              <a:rPr lang="en-US" sz="3600" dirty="0"/>
              <a:t/>
            </a:r>
            <a:br>
              <a:rPr lang="en-US" sz="3600" dirty="0"/>
            </a:br>
            <a:endParaRPr lang="ru-RU" sz="3600" b="1" i="1" dirty="0">
              <a:solidFill>
                <a:srgbClr val="1A5093"/>
              </a:solidFill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t="18333" b="8571"/>
          <a:stretch>
            <a:fillRect/>
          </a:stretch>
        </p:blipFill>
        <p:spPr bwMode="auto">
          <a:xfrm>
            <a:off x="9002645" y="807981"/>
            <a:ext cx="2606132" cy="2521198"/>
          </a:xfrm>
          <a:prstGeom prst="rect">
            <a:avLst/>
          </a:prstGeom>
          <a:ln>
            <a:noFill/>
          </a:ln>
          <a:effectLst>
            <a:glow rad="101600">
              <a:schemeClr val="accent3">
                <a:lumMod val="40000"/>
                <a:lumOff val="60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603316" y="152400"/>
            <a:ext cx="952107" cy="707886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baseline="30000" dirty="0" smtClean="0">
                <a:solidFill>
                  <a:srgbClr val="FF0000"/>
                </a:solidFill>
              </a:rPr>
              <a:t>18</a:t>
            </a:r>
            <a:r>
              <a:rPr lang="en-US" sz="4000" dirty="0" smtClean="0">
                <a:solidFill>
                  <a:srgbClr val="FF0000"/>
                </a:solidFill>
              </a:rPr>
              <a:t>F</a:t>
            </a:r>
            <a:endParaRPr lang="en-US" sz="4000" dirty="0">
              <a:solidFill>
                <a:srgbClr val="FF0000"/>
              </a:solidFill>
            </a:endParaRPr>
          </a:p>
        </p:txBody>
      </p:sp>
      <p:pic>
        <p:nvPicPr>
          <p:cNvPr id="8" name="Рисунок 7" descr="C:\Users\Chakrova\Desktop\РАБОЧИЕ ФОТОГРАФИИ\для презентаций\нептис-1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27" r="3450" b="9482"/>
          <a:stretch/>
        </p:blipFill>
        <p:spPr bwMode="auto">
          <a:xfrm>
            <a:off x="7596523" y="3792389"/>
            <a:ext cx="3039944" cy="248482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06057" y="1442853"/>
            <a:ext cx="6748040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en-US" sz="2400" dirty="0" smtClean="0">
                <a:cs typeface="Arial" pitchFamily="34" charset="0"/>
              </a:rPr>
              <a:t>Irradiation: cyclotron C-30</a:t>
            </a:r>
            <a:r>
              <a:rPr lang="ru-RU" altLang="en-US" sz="2400" dirty="0" smtClean="0">
                <a:cs typeface="Arial" pitchFamily="34" charset="0"/>
              </a:rPr>
              <a:t>,</a:t>
            </a:r>
            <a:r>
              <a:rPr lang="en-US" altLang="en-US" sz="2400" dirty="0" smtClean="0">
                <a:cs typeface="Arial" pitchFamily="34" charset="0"/>
              </a:rPr>
              <a:t> 18 MeV, </a:t>
            </a:r>
            <a:r>
              <a:rPr lang="ru-RU" sz="2400" baseline="30000" dirty="0">
                <a:latin typeface="Times New Roman" pitchFamily="18" charset="0"/>
                <a:cs typeface="Times New Roman" pitchFamily="18" charset="0"/>
              </a:rPr>
              <a:t>18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baseline="30000" dirty="0">
                <a:latin typeface="Times New Roman" pitchFamily="18" charset="0"/>
                <a:cs typeface="Times New Roman" pitchFamily="18" charset="0"/>
              </a:rPr>
              <a:t>18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 </a:t>
            </a:r>
          </a:p>
          <a:p>
            <a:pPr>
              <a:spcBef>
                <a:spcPts val="600"/>
              </a:spcBef>
            </a:pPr>
            <a:r>
              <a:rPr lang="en-US" altLang="en-US" sz="2400" dirty="0" smtClean="0">
                <a:cs typeface="Arial" pitchFamily="34" charset="0"/>
              </a:rPr>
              <a:t>2 ml enriched water,</a:t>
            </a:r>
            <a:r>
              <a:rPr lang="ru-RU" altLang="en-US" sz="2400" dirty="0" smtClean="0">
                <a:cs typeface="Arial" pitchFamily="34" charset="0"/>
              </a:rPr>
              <a:t> </a:t>
            </a:r>
            <a:r>
              <a:rPr lang="en-US" altLang="en-US" sz="2400" dirty="0" smtClean="0">
                <a:cs typeface="Arial" pitchFamily="34" charset="0"/>
              </a:rPr>
              <a:t>2- 3</a:t>
            </a:r>
            <a:r>
              <a:rPr lang="ru-RU" altLang="en-US" sz="2400" dirty="0" smtClean="0">
                <a:cs typeface="Arial" pitchFamily="34" charset="0"/>
              </a:rPr>
              <a:t> </a:t>
            </a:r>
            <a:r>
              <a:rPr lang="en-US" altLang="en-US" sz="2400" dirty="0">
                <a:cs typeface="Arial" pitchFamily="34" charset="0"/>
              </a:rPr>
              <a:t>h. </a:t>
            </a:r>
            <a:endParaRPr lang="en-US" altLang="en-US" sz="2400" dirty="0" smtClean="0">
              <a:cs typeface="Arial" pitchFamily="34" charset="0"/>
            </a:endParaRPr>
          </a:p>
          <a:p>
            <a:pPr>
              <a:spcBef>
                <a:spcPts val="600"/>
              </a:spcBef>
            </a:pPr>
            <a:r>
              <a:rPr lang="en-US" altLang="en-US" sz="2400" dirty="0" smtClean="0"/>
              <a:t>Syntheses modules: </a:t>
            </a:r>
            <a:r>
              <a:rPr lang="en-US" altLang="en-US" sz="2400" dirty="0"/>
              <a:t>Synthera, Neptis,  </a:t>
            </a:r>
            <a:r>
              <a:rPr lang="en-US" altLang="en-US" sz="2400" dirty="0" smtClean="0"/>
              <a:t>dispensing - Thymotheo LT</a:t>
            </a:r>
            <a:endParaRPr lang="en-US" altLang="en-US" sz="2400" dirty="0">
              <a:cs typeface="Arial" pitchFamily="34" charset="0"/>
            </a:endParaRPr>
          </a:p>
          <a:p>
            <a:pPr>
              <a:spcBef>
                <a:spcPts val="600"/>
              </a:spcBef>
              <a:buNone/>
            </a:pPr>
            <a:r>
              <a:rPr lang="en-US" sz="2400" dirty="0" smtClean="0"/>
              <a:t>Premises:  </a:t>
            </a:r>
            <a:r>
              <a:rPr lang="en-US" sz="2400" b="1" dirty="0">
                <a:solidFill>
                  <a:srgbClr val="C00000"/>
                </a:solidFill>
              </a:rPr>
              <a:t>class C</a:t>
            </a:r>
            <a:endParaRPr lang="en-US" sz="2400" dirty="0"/>
          </a:p>
          <a:p>
            <a:pPr>
              <a:spcBef>
                <a:spcPts val="600"/>
              </a:spcBef>
              <a:buNone/>
            </a:pPr>
            <a:r>
              <a:rPr lang="en-US" sz="2400" dirty="0" smtClean="0"/>
              <a:t>Production: </a:t>
            </a:r>
            <a:r>
              <a:rPr lang="en-US" sz="2400" dirty="0"/>
              <a:t>hot </a:t>
            </a:r>
            <a:r>
              <a:rPr lang="en-US" sz="2400" dirty="0" smtClean="0"/>
              <a:t>cells </a:t>
            </a:r>
            <a:r>
              <a:rPr lang="en-US" sz="2400" b="1" dirty="0">
                <a:solidFill>
                  <a:srgbClr val="C00000"/>
                </a:solidFill>
              </a:rPr>
              <a:t>class </a:t>
            </a:r>
            <a:r>
              <a:rPr lang="en-US" sz="2400" b="1" dirty="0" smtClean="0">
                <a:solidFill>
                  <a:srgbClr val="C00000"/>
                </a:solidFill>
              </a:rPr>
              <a:t>C</a:t>
            </a:r>
          </a:p>
          <a:p>
            <a:pPr>
              <a:spcBef>
                <a:spcPts val="600"/>
              </a:spcBef>
            </a:pPr>
            <a:r>
              <a:rPr lang="en-US" sz="2400" dirty="0" smtClean="0"/>
              <a:t>Dispensing/membrane sterilization: </a:t>
            </a:r>
            <a:r>
              <a:rPr lang="en-US" sz="2400" dirty="0"/>
              <a:t>hot </a:t>
            </a:r>
            <a:r>
              <a:rPr lang="en-US" sz="2400" dirty="0" smtClean="0"/>
              <a:t>cells  </a:t>
            </a:r>
            <a:r>
              <a:rPr lang="en-US" sz="2400" b="1" dirty="0">
                <a:solidFill>
                  <a:srgbClr val="C00000"/>
                </a:solidFill>
              </a:rPr>
              <a:t>class </a:t>
            </a:r>
            <a:r>
              <a:rPr lang="en-US" sz="2400" b="1" dirty="0" smtClean="0">
                <a:solidFill>
                  <a:srgbClr val="C00000"/>
                </a:solidFill>
              </a:rPr>
              <a:t>A</a:t>
            </a:r>
            <a:endParaRPr lang="en-US" sz="2400" b="1" dirty="0">
              <a:solidFill>
                <a:srgbClr val="C00000"/>
              </a:solidFill>
            </a:endParaRPr>
          </a:p>
          <a:p>
            <a:pPr>
              <a:spcBef>
                <a:spcPts val="600"/>
              </a:spcBef>
            </a:pPr>
            <a:r>
              <a:rPr lang="en-US" altLang="en-US" sz="2400" dirty="0" smtClean="0">
                <a:cs typeface="Arial" pitchFamily="34" charset="0"/>
              </a:rPr>
              <a:t>Production</a:t>
            </a:r>
            <a:r>
              <a:rPr lang="ru-RU" altLang="en-US" sz="2400" dirty="0">
                <a:cs typeface="Arial" pitchFamily="34" charset="0"/>
              </a:rPr>
              <a:t>: </a:t>
            </a:r>
            <a:r>
              <a:rPr lang="en-US" altLang="en-US" sz="2400" dirty="0" smtClean="0">
                <a:cs typeface="Arial" pitchFamily="34" charset="0"/>
              </a:rPr>
              <a:t>3</a:t>
            </a:r>
            <a:r>
              <a:rPr lang="ru-RU" altLang="en-US" sz="2400" dirty="0" smtClean="0">
                <a:cs typeface="Arial" pitchFamily="34" charset="0"/>
              </a:rPr>
              <a:t> </a:t>
            </a:r>
            <a:r>
              <a:rPr lang="en-US" altLang="en-US" sz="2400" dirty="0" smtClean="0">
                <a:cs typeface="Arial" pitchFamily="34" charset="0"/>
              </a:rPr>
              <a:t>times/day</a:t>
            </a:r>
          </a:p>
          <a:p>
            <a:pPr>
              <a:spcBef>
                <a:spcPts val="600"/>
              </a:spcBef>
            </a:pPr>
            <a:r>
              <a:rPr lang="en-US" altLang="en-US" sz="2400" dirty="0" smtClean="0">
                <a:cs typeface="Arial" pitchFamily="34" charset="0"/>
              </a:rPr>
              <a:t>Transportation: </a:t>
            </a:r>
            <a:r>
              <a:rPr lang="ru-RU" altLang="en-US" sz="2400" dirty="0" smtClean="0">
                <a:cs typeface="Arial" pitchFamily="34" charset="0"/>
              </a:rPr>
              <a:t> </a:t>
            </a:r>
            <a:r>
              <a:rPr lang="en-US" altLang="en-US" sz="2400" dirty="0" smtClean="0">
                <a:cs typeface="Arial" pitchFamily="34" charset="0"/>
              </a:rPr>
              <a:t> 1- 7</a:t>
            </a:r>
            <a:r>
              <a:rPr lang="ru-RU" altLang="en-US" sz="2400" dirty="0" smtClean="0">
                <a:cs typeface="Arial" pitchFamily="34" charset="0"/>
              </a:rPr>
              <a:t> </a:t>
            </a:r>
            <a:r>
              <a:rPr lang="en-US" altLang="en-US" sz="2400" dirty="0">
                <a:cs typeface="Arial" pitchFamily="34" charset="0"/>
              </a:rPr>
              <a:t>h</a:t>
            </a:r>
            <a:r>
              <a:rPr lang="ru-RU" altLang="en-US" sz="2400" dirty="0"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6027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9320" y="406096"/>
            <a:ext cx="6728072" cy="7874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000" b="1" baseline="30000" dirty="0" smtClean="0">
                <a:solidFill>
                  <a:srgbClr val="1A5093"/>
                </a:solidFill>
              </a:rPr>
              <a:t>18</a:t>
            </a:r>
            <a:r>
              <a:rPr lang="en-US" sz="4000" b="1" dirty="0" smtClean="0">
                <a:solidFill>
                  <a:srgbClr val="1A5093"/>
                </a:solidFill>
              </a:rPr>
              <a:t>F-PSMA-1007   injection</a:t>
            </a:r>
            <a:r>
              <a:rPr lang="ru-RU" sz="4000" b="1" i="1" dirty="0" smtClean="0">
                <a:solidFill>
                  <a:srgbClr val="1A5093"/>
                </a:solidFill>
                <a:cs typeface="Times New Roman" pitchFamily="18" charset="0"/>
              </a:rPr>
              <a:t> </a:t>
            </a:r>
            <a:endParaRPr lang="ru-RU" sz="4000" b="1" i="1" dirty="0">
              <a:solidFill>
                <a:srgbClr val="1A5093"/>
              </a:solidFill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3316" y="152400"/>
            <a:ext cx="952107" cy="707886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baseline="30000" dirty="0" smtClean="0">
                <a:solidFill>
                  <a:srgbClr val="FF0000"/>
                </a:solidFill>
              </a:rPr>
              <a:t>18</a:t>
            </a:r>
            <a:r>
              <a:rPr lang="en-US" sz="4000" dirty="0" smtClean="0">
                <a:solidFill>
                  <a:srgbClr val="FF0000"/>
                </a:solidFill>
              </a:rPr>
              <a:t>F</a:t>
            </a:r>
            <a:endParaRPr lang="en-US" sz="4000" dirty="0">
              <a:solidFill>
                <a:srgbClr val="FF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8950" y="4013167"/>
            <a:ext cx="2325763" cy="2728895"/>
          </a:xfrm>
          <a:prstGeom prst="rect">
            <a:avLst/>
          </a:prstGeom>
        </p:spPr>
      </p:pic>
      <p:grpSp>
        <p:nvGrpSpPr>
          <p:cNvPr id="5" name="Группа 4"/>
          <p:cNvGrpSpPr/>
          <p:nvPr/>
        </p:nvGrpSpPr>
        <p:grpSpPr>
          <a:xfrm>
            <a:off x="8610600" y="3150253"/>
            <a:ext cx="3580872" cy="2621624"/>
            <a:chOff x="5645015" y="3584018"/>
            <a:chExt cx="3580872" cy="2621624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5645015" y="3691286"/>
              <a:ext cx="3394975" cy="2514355"/>
              <a:chOff x="4975897" y="3521605"/>
              <a:chExt cx="3394975" cy="2514355"/>
            </a:xfrm>
          </p:grpSpPr>
          <p:pic>
            <p:nvPicPr>
              <p:cNvPr id="11" name="Рисунок 10" descr="Chemical structure of 18 F-PSMA-1007. | Download Scientific Diagram"/>
              <p:cNvPicPr/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" r="-3292" b="9662"/>
              <a:stretch/>
            </p:blipFill>
            <p:spPr bwMode="auto">
              <a:xfrm>
                <a:off x="4975897" y="3521605"/>
                <a:ext cx="3394975" cy="2514355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sp>
            <p:nvSpPr>
              <p:cNvPr id="7" name="Пятно 1 6"/>
              <p:cNvSpPr/>
              <p:nvPr/>
            </p:nvSpPr>
            <p:spPr>
              <a:xfrm>
                <a:off x="8014000" y="4513398"/>
                <a:ext cx="356872" cy="433633"/>
              </a:xfrm>
              <a:prstGeom prst="irregularSeal1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" name="Овал 3"/>
            <p:cNvSpPr/>
            <p:nvPr/>
          </p:nvSpPr>
          <p:spPr>
            <a:xfrm>
              <a:off x="7342502" y="3584018"/>
              <a:ext cx="1883385" cy="1629428"/>
            </a:xfrm>
            <a:prstGeom prst="ellipse">
              <a:avLst/>
            </a:prstGeom>
            <a:noFill/>
            <a:ln>
              <a:solidFill>
                <a:srgbClr val="1A5093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5813947" y="4948464"/>
              <a:ext cx="2100342" cy="1257178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535843" y="1615932"/>
            <a:ext cx="6748040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en-US" sz="2400" dirty="0" smtClean="0">
                <a:cs typeface="Arial" pitchFamily="34" charset="0"/>
              </a:rPr>
              <a:t>Irradiation: cyclotron C-30</a:t>
            </a:r>
            <a:r>
              <a:rPr lang="ru-RU" altLang="en-US" sz="2400" dirty="0" smtClean="0">
                <a:cs typeface="Arial" pitchFamily="34" charset="0"/>
              </a:rPr>
              <a:t>,</a:t>
            </a:r>
            <a:r>
              <a:rPr lang="en-US" altLang="en-US" sz="2400" dirty="0" smtClean="0">
                <a:cs typeface="Arial" pitchFamily="34" charset="0"/>
              </a:rPr>
              <a:t> 18 MeV, 2 ml enriched water,</a:t>
            </a:r>
            <a:r>
              <a:rPr lang="ru-RU" altLang="en-US" sz="2400" dirty="0" smtClean="0">
                <a:cs typeface="Arial" pitchFamily="34" charset="0"/>
              </a:rPr>
              <a:t> </a:t>
            </a:r>
            <a:r>
              <a:rPr lang="en-US" altLang="en-US" sz="2400" dirty="0" smtClean="0">
                <a:cs typeface="Arial" pitchFamily="34" charset="0"/>
              </a:rPr>
              <a:t>2- 3</a:t>
            </a:r>
            <a:r>
              <a:rPr lang="ru-RU" altLang="en-US" sz="2400" dirty="0" smtClean="0">
                <a:cs typeface="Arial" pitchFamily="34" charset="0"/>
              </a:rPr>
              <a:t> </a:t>
            </a:r>
            <a:r>
              <a:rPr lang="en-US" altLang="en-US" sz="2400" dirty="0">
                <a:cs typeface="Arial" pitchFamily="34" charset="0"/>
              </a:rPr>
              <a:t>h</a:t>
            </a:r>
            <a:r>
              <a:rPr lang="en-US" altLang="en-US" sz="2400" dirty="0" smtClean="0">
                <a:cs typeface="Arial" pitchFamily="34" charset="0"/>
              </a:rPr>
              <a:t>.</a:t>
            </a:r>
          </a:p>
          <a:p>
            <a:pPr>
              <a:spcBef>
                <a:spcPts val="600"/>
              </a:spcBef>
            </a:pPr>
            <a:r>
              <a:rPr lang="en-US" altLang="en-US" sz="2400" dirty="0" smtClean="0"/>
              <a:t>Syntheses modules: </a:t>
            </a:r>
            <a:r>
              <a:rPr lang="en-US" altLang="en-US" sz="2400" dirty="0"/>
              <a:t>Synthera, </a:t>
            </a:r>
            <a:r>
              <a:rPr lang="en-US" altLang="en-US" sz="2400" dirty="0" smtClean="0"/>
              <a:t>dispensing:  Thymotheo LT</a:t>
            </a:r>
            <a:endParaRPr lang="en-US" altLang="en-US" sz="2400" dirty="0">
              <a:cs typeface="Arial" pitchFamily="34" charset="0"/>
            </a:endParaRPr>
          </a:p>
          <a:p>
            <a:pPr>
              <a:spcBef>
                <a:spcPts val="600"/>
              </a:spcBef>
              <a:buNone/>
            </a:pPr>
            <a:r>
              <a:rPr lang="en-US" sz="2400" dirty="0" smtClean="0"/>
              <a:t>Premises:  </a:t>
            </a:r>
            <a:r>
              <a:rPr lang="en-US" sz="2400" b="1" dirty="0">
                <a:solidFill>
                  <a:srgbClr val="C00000"/>
                </a:solidFill>
              </a:rPr>
              <a:t>class C</a:t>
            </a:r>
            <a:endParaRPr lang="en-US" sz="2400" dirty="0"/>
          </a:p>
          <a:p>
            <a:pPr>
              <a:spcBef>
                <a:spcPts val="600"/>
              </a:spcBef>
              <a:buNone/>
            </a:pPr>
            <a:r>
              <a:rPr lang="en-US" sz="2400" dirty="0" smtClean="0"/>
              <a:t>Production </a:t>
            </a:r>
            <a:r>
              <a:rPr lang="en-US" sz="2400" dirty="0"/>
              <a:t>hot cells- </a:t>
            </a:r>
            <a:r>
              <a:rPr lang="en-US" sz="2400" b="1" dirty="0">
                <a:solidFill>
                  <a:srgbClr val="C00000"/>
                </a:solidFill>
              </a:rPr>
              <a:t>class </a:t>
            </a:r>
            <a:r>
              <a:rPr lang="en-US" sz="2400" b="1" dirty="0" smtClean="0">
                <a:solidFill>
                  <a:srgbClr val="C00000"/>
                </a:solidFill>
              </a:rPr>
              <a:t>C</a:t>
            </a:r>
          </a:p>
          <a:p>
            <a:pPr>
              <a:spcBef>
                <a:spcPts val="600"/>
              </a:spcBef>
            </a:pPr>
            <a:r>
              <a:rPr lang="en-US" sz="2400" dirty="0" smtClean="0"/>
              <a:t>Dispensing/membrane sterilization: </a:t>
            </a:r>
          </a:p>
          <a:p>
            <a:pPr>
              <a:spcBef>
                <a:spcPts val="600"/>
              </a:spcBef>
            </a:pPr>
            <a:r>
              <a:rPr lang="en-US" sz="2400" dirty="0" smtClean="0"/>
              <a:t>hot cells  </a:t>
            </a:r>
            <a:r>
              <a:rPr lang="en-US" sz="2400" b="1" dirty="0">
                <a:solidFill>
                  <a:srgbClr val="C00000"/>
                </a:solidFill>
              </a:rPr>
              <a:t>class </a:t>
            </a:r>
            <a:r>
              <a:rPr lang="en-US" sz="2400" b="1" dirty="0" smtClean="0">
                <a:solidFill>
                  <a:srgbClr val="C00000"/>
                </a:solidFill>
              </a:rPr>
              <a:t>A</a:t>
            </a:r>
            <a:endParaRPr lang="en-US" sz="2400" b="1" dirty="0">
              <a:solidFill>
                <a:srgbClr val="C00000"/>
              </a:solidFill>
            </a:endParaRPr>
          </a:p>
          <a:p>
            <a:pPr>
              <a:spcBef>
                <a:spcPts val="600"/>
              </a:spcBef>
            </a:pPr>
            <a:r>
              <a:rPr lang="en-US" altLang="en-US" sz="2400" dirty="0" smtClean="0">
                <a:cs typeface="Arial" pitchFamily="34" charset="0"/>
              </a:rPr>
              <a:t>Production</a:t>
            </a:r>
            <a:r>
              <a:rPr lang="ru-RU" altLang="en-US" sz="2400" dirty="0">
                <a:cs typeface="Arial" pitchFamily="34" charset="0"/>
              </a:rPr>
              <a:t>: </a:t>
            </a:r>
            <a:r>
              <a:rPr lang="en-US" altLang="en-US" sz="2400" dirty="0">
                <a:cs typeface="Arial" pitchFamily="34" charset="0"/>
              </a:rPr>
              <a:t>1</a:t>
            </a:r>
            <a:r>
              <a:rPr lang="ru-RU" altLang="en-US" sz="2400" dirty="0" smtClean="0">
                <a:cs typeface="Arial" pitchFamily="34" charset="0"/>
              </a:rPr>
              <a:t> </a:t>
            </a:r>
            <a:r>
              <a:rPr lang="en-US" altLang="en-US" sz="2400" dirty="0" smtClean="0">
                <a:cs typeface="Arial" pitchFamily="34" charset="0"/>
              </a:rPr>
              <a:t>time/week</a:t>
            </a:r>
            <a:endParaRPr lang="ru-RU" altLang="en-US" sz="2400" dirty="0">
              <a:cs typeface="Arial" pitchFamily="34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 cstate="print"/>
          <a:srcRect t="18333" b="8571"/>
          <a:stretch>
            <a:fillRect/>
          </a:stretch>
        </p:blipFill>
        <p:spPr bwMode="auto">
          <a:xfrm>
            <a:off x="8794713" y="608468"/>
            <a:ext cx="2606132" cy="2521198"/>
          </a:xfrm>
          <a:prstGeom prst="rect">
            <a:avLst/>
          </a:prstGeom>
          <a:ln>
            <a:noFill/>
          </a:ln>
          <a:effectLst>
            <a:glow rad="101600">
              <a:schemeClr val="accent3">
                <a:lumMod val="40000"/>
                <a:lumOff val="60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2102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87993" y="115889"/>
            <a:ext cx="10416166" cy="1152525"/>
          </a:xfrm>
        </p:spPr>
        <p:txBody>
          <a:bodyPr>
            <a:normAutofit fontScale="90000"/>
          </a:bodyPr>
          <a:lstStyle/>
          <a:p>
            <a:pPr algn="l"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/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</a:b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Lutetium chloride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 </a:t>
            </a:r>
            <a:r>
              <a:rPr lang="en-US" b="1" baseline="30000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177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Lu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,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solution for labeling </a:t>
            </a:r>
            <a:r>
              <a:rPr lang="ru-RU" b="1" dirty="0">
                <a:cs typeface="Times New Roman" pitchFamily="18" charset="0"/>
              </a:rPr>
              <a:t/>
            </a:r>
            <a:br>
              <a:rPr lang="ru-RU" b="1" dirty="0">
                <a:cs typeface="Times New Roman" pitchFamily="18" charset="0"/>
              </a:rPr>
            </a:br>
            <a:endParaRPr lang="ru-RU" b="1" dirty="0">
              <a:cs typeface="Times New Roman" pitchFamily="18" charset="0"/>
            </a:endParaRPr>
          </a:p>
        </p:txBody>
      </p:sp>
      <p:sp>
        <p:nvSpPr>
          <p:cNvPr id="21508" name="TextBox 11"/>
          <p:cNvSpPr txBox="1">
            <a:spLocks noChangeArrowheads="1"/>
          </p:cNvSpPr>
          <p:nvPr/>
        </p:nvSpPr>
        <p:spPr bwMode="auto">
          <a:xfrm>
            <a:off x="1044362" y="1528841"/>
            <a:ext cx="903605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ru-RU" sz="2000" b="1" baseline="30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b="1" baseline="30000" dirty="0" smtClean="0">
                <a:latin typeface="+mn-lt"/>
                <a:cs typeface="Times New Roman" pitchFamily="18" charset="0"/>
              </a:rPr>
              <a:t>76</a:t>
            </a:r>
            <a:r>
              <a:rPr lang="en-US" sz="2400" b="1" dirty="0" smtClean="0">
                <a:latin typeface="+mn-lt"/>
                <a:cs typeface="Times New Roman" pitchFamily="18" charset="0"/>
              </a:rPr>
              <a:t>Lu</a:t>
            </a:r>
            <a:r>
              <a:rPr lang="ru-RU" sz="2400" b="1" dirty="0" smtClean="0">
                <a:latin typeface="+mn-lt"/>
                <a:cs typeface="Times New Roman" pitchFamily="18" charset="0"/>
              </a:rPr>
              <a:t> </a:t>
            </a:r>
            <a:r>
              <a:rPr lang="ru-RU" sz="2400" b="1" dirty="0">
                <a:latin typeface="+mn-lt"/>
                <a:cs typeface="Times New Roman" pitchFamily="18" charset="0"/>
              </a:rPr>
              <a:t>(n </a:t>
            </a:r>
            <a:r>
              <a:rPr lang="ru-RU" sz="2400" b="1" dirty="0">
                <a:latin typeface="+mn-lt"/>
                <a:cs typeface="Times New Roman" pitchFamily="18" charset="0"/>
                <a:sym typeface="Symbol" pitchFamily="18" charset="2"/>
              </a:rPr>
              <a:t></a:t>
            </a:r>
            <a:r>
              <a:rPr lang="ru-RU" sz="2400" b="1" dirty="0">
                <a:latin typeface="+mn-lt"/>
                <a:cs typeface="Times New Roman" pitchFamily="18" charset="0"/>
              </a:rPr>
              <a:t>)</a:t>
            </a:r>
            <a:r>
              <a:rPr lang="ru-RU" sz="2400" b="1" baseline="30000" dirty="0" smtClean="0">
                <a:latin typeface="+mn-lt"/>
                <a:cs typeface="Times New Roman" pitchFamily="18" charset="0"/>
              </a:rPr>
              <a:t>177</a:t>
            </a:r>
            <a:r>
              <a:rPr lang="en-US" sz="2400" b="1" dirty="0" smtClean="0">
                <a:latin typeface="+mn-lt"/>
                <a:cs typeface="Times New Roman" pitchFamily="18" charset="0"/>
              </a:rPr>
              <a:t>Lu  </a:t>
            </a:r>
            <a:endParaRPr lang="ru-RU" sz="2400" b="1" dirty="0" smtClean="0">
              <a:latin typeface="+mn-lt"/>
              <a:cs typeface="Times New Roman" pitchFamily="18" charset="0"/>
            </a:endParaRPr>
          </a:p>
          <a:p>
            <a:pPr>
              <a:spcBef>
                <a:spcPct val="0"/>
              </a:spcBef>
              <a:buNone/>
            </a:pPr>
            <a:r>
              <a:rPr lang="ru-RU" sz="2400" b="1" baseline="30000" dirty="0" smtClean="0">
                <a:latin typeface="+mn-lt"/>
                <a:cs typeface="Times New Roman" pitchFamily="18" charset="0"/>
              </a:rPr>
              <a:t>176</a:t>
            </a:r>
            <a:r>
              <a:rPr lang="en-US" sz="2400" b="1" baseline="30000" dirty="0" smtClean="0">
                <a:latin typeface="+mn-lt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+mn-lt"/>
                <a:cs typeface="Times New Roman" pitchFamily="18" charset="0"/>
              </a:rPr>
              <a:t>Yb</a:t>
            </a:r>
            <a:r>
              <a:rPr lang="ru-RU" sz="2400" b="1" dirty="0" smtClean="0">
                <a:latin typeface="+mn-lt"/>
                <a:cs typeface="Times New Roman" pitchFamily="18" charset="0"/>
              </a:rPr>
              <a:t> </a:t>
            </a:r>
            <a:r>
              <a:rPr lang="ru-RU" sz="2400" b="1" dirty="0">
                <a:latin typeface="+mn-lt"/>
                <a:cs typeface="Times New Roman" pitchFamily="18" charset="0"/>
              </a:rPr>
              <a:t>(n </a:t>
            </a:r>
            <a:r>
              <a:rPr lang="ru-RU" sz="2400" b="1" dirty="0">
                <a:latin typeface="+mn-lt"/>
                <a:cs typeface="Times New Roman" pitchFamily="18" charset="0"/>
                <a:sym typeface="Symbol" pitchFamily="18" charset="2"/>
              </a:rPr>
              <a:t></a:t>
            </a:r>
            <a:r>
              <a:rPr lang="ru-RU" sz="2400" b="1" dirty="0" smtClean="0">
                <a:latin typeface="+mn-lt"/>
                <a:cs typeface="Times New Roman" pitchFamily="18" charset="0"/>
              </a:rPr>
              <a:t>)</a:t>
            </a:r>
            <a:r>
              <a:rPr lang="ru-RU" sz="2400" b="1" baseline="30000" dirty="0" smtClean="0">
                <a:latin typeface="+mn-lt"/>
                <a:cs typeface="Times New Roman" pitchFamily="18" charset="0"/>
              </a:rPr>
              <a:t>1</a:t>
            </a:r>
            <a:r>
              <a:rPr lang="en-US" sz="2400" b="1" baseline="30000" dirty="0" smtClean="0">
                <a:latin typeface="+mn-lt"/>
                <a:cs typeface="Times New Roman" pitchFamily="18" charset="0"/>
              </a:rPr>
              <a:t>77 </a:t>
            </a:r>
            <a:r>
              <a:rPr lang="en-US" sz="2400" b="1" dirty="0" smtClean="0">
                <a:latin typeface="+mn-lt"/>
                <a:cs typeface="Times New Roman" pitchFamily="18" charset="0"/>
              </a:rPr>
              <a:t>Yb (</a:t>
            </a:r>
            <a:r>
              <a:rPr lang="el-GR" sz="2400" b="1" dirty="0">
                <a:latin typeface="+mn-lt"/>
                <a:cs typeface="Times New Roman" pitchFamily="18" charset="0"/>
              </a:rPr>
              <a:t>β</a:t>
            </a:r>
            <a:r>
              <a:rPr lang="en-US" sz="2400" b="1" baseline="30000" dirty="0">
                <a:latin typeface="+mn-lt"/>
                <a:cs typeface="Times New Roman" pitchFamily="18" charset="0"/>
              </a:rPr>
              <a:t>-</a:t>
            </a:r>
            <a:r>
              <a:rPr lang="en-US" sz="2400" b="1" dirty="0" smtClean="0">
                <a:latin typeface="+mn-lt"/>
                <a:cs typeface="Times New Roman" pitchFamily="18" charset="0"/>
              </a:rPr>
              <a:t>)</a:t>
            </a:r>
            <a:r>
              <a:rPr lang="ru-RU" sz="2400" b="1" dirty="0" smtClean="0">
                <a:latin typeface="+mn-lt"/>
                <a:cs typeface="Times New Roman" pitchFamily="18" charset="0"/>
                <a:sym typeface="Symbol" pitchFamily="18" charset="2"/>
              </a:rPr>
              <a:t></a:t>
            </a:r>
            <a:r>
              <a:rPr lang="ru-RU" sz="2400" b="1" baseline="30000" dirty="0" smtClean="0">
                <a:latin typeface="+mn-lt"/>
                <a:cs typeface="Times New Roman" pitchFamily="18" charset="0"/>
              </a:rPr>
              <a:t>177</a:t>
            </a:r>
            <a:r>
              <a:rPr lang="en-US" sz="2400" b="1" dirty="0">
                <a:latin typeface="+mn-lt"/>
                <a:cs typeface="Times New Roman" pitchFamily="18" charset="0"/>
              </a:rPr>
              <a:t>Lu </a:t>
            </a:r>
            <a:endParaRPr lang="ru-RU" sz="2400" b="1" dirty="0" smtClean="0">
              <a:latin typeface="+mn-lt"/>
              <a:cs typeface="Times New Roman" pitchFamily="18" charset="0"/>
            </a:endParaRPr>
          </a:p>
          <a:p>
            <a:pPr>
              <a:spcBef>
                <a:spcPct val="0"/>
              </a:spcBef>
              <a:buNone/>
            </a:pPr>
            <a:endParaRPr lang="kk-KZ" sz="2400" b="1" dirty="0" smtClean="0">
              <a:latin typeface="+mn-lt"/>
              <a:cs typeface="Times New Roman" pitchFamily="18" charset="0"/>
            </a:endParaRPr>
          </a:p>
          <a:p>
            <a:pPr>
              <a:spcBef>
                <a:spcPct val="0"/>
              </a:spcBef>
              <a:buNone/>
            </a:pPr>
            <a:r>
              <a:rPr lang="en-US" altLang="en-US" sz="2400" dirty="0" smtClean="0">
                <a:latin typeface="+mn-lt"/>
                <a:cs typeface="Arial" pitchFamily="34" charset="0"/>
              </a:rPr>
              <a:t>Irradiation</a:t>
            </a:r>
            <a:r>
              <a:rPr lang="en-US" altLang="en-US" sz="2400" dirty="0">
                <a:latin typeface="+mn-lt"/>
                <a:cs typeface="Arial" pitchFamily="34" charset="0"/>
              </a:rPr>
              <a:t>: </a:t>
            </a:r>
            <a:r>
              <a:rPr lang="ru-RU" altLang="en-US" sz="2400" dirty="0">
                <a:latin typeface="+mn-lt"/>
                <a:cs typeface="Arial" pitchFamily="34" charset="0"/>
              </a:rPr>
              <a:t> </a:t>
            </a:r>
            <a:r>
              <a:rPr lang="en-US" altLang="en-US" sz="2400" dirty="0">
                <a:latin typeface="+mn-lt"/>
                <a:cs typeface="Arial" pitchFamily="34" charset="0"/>
              </a:rPr>
              <a:t>reactor WWR-K</a:t>
            </a:r>
            <a:r>
              <a:rPr lang="ru-RU" altLang="en-US" sz="2400" dirty="0">
                <a:latin typeface="+mn-lt"/>
                <a:cs typeface="Arial" pitchFamily="34" charset="0"/>
              </a:rPr>
              <a:t>, 1∙10</a:t>
            </a:r>
            <a:r>
              <a:rPr lang="ru-RU" altLang="en-US" sz="2400" baseline="30000" dirty="0">
                <a:latin typeface="+mn-lt"/>
                <a:cs typeface="Arial" pitchFamily="34" charset="0"/>
              </a:rPr>
              <a:t>14</a:t>
            </a:r>
            <a:r>
              <a:rPr lang="ru-RU" altLang="en-US" sz="2400" dirty="0">
                <a:latin typeface="+mn-lt"/>
                <a:cs typeface="Arial" pitchFamily="34" charset="0"/>
              </a:rPr>
              <a:t>, </a:t>
            </a:r>
            <a:r>
              <a:rPr lang="en-US" altLang="en-US" sz="2400" dirty="0">
                <a:latin typeface="+mn-lt"/>
                <a:cs typeface="Arial" pitchFamily="34" charset="0"/>
              </a:rPr>
              <a:t>n</a:t>
            </a:r>
            <a:r>
              <a:rPr lang="ru-RU" altLang="en-US" sz="2400" dirty="0">
                <a:latin typeface="+mn-lt"/>
                <a:cs typeface="Arial" pitchFamily="34" charset="0"/>
              </a:rPr>
              <a:t>∙</a:t>
            </a:r>
            <a:r>
              <a:rPr lang="en-US" altLang="en-US" sz="2400" dirty="0">
                <a:latin typeface="+mn-lt"/>
                <a:cs typeface="Arial" pitchFamily="34" charset="0"/>
              </a:rPr>
              <a:t>s</a:t>
            </a:r>
            <a:r>
              <a:rPr lang="ru-RU" altLang="en-US" sz="2400" baseline="30000" dirty="0">
                <a:latin typeface="+mn-lt"/>
                <a:cs typeface="Arial" pitchFamily="34" charset="0"/>
              </a:rPr>
              <a:t>-1</a:t>
            </a:r>
            <a:r>
              <a:rPr lang="ru-RU" altLang="en-US" sz="2400" dirty="0">
                <a:latin typeface="+mn-lt"/>
                <a:cs typeface="Arial" pitchFamily="34" charset="0"/>
              </a:rPr>
              <a:t>∙</a:t>
            </a:r>
            <a:r>
              <a:rPr lang="ru-RU" altLang="en-US" sz="2400" dirty="0" smtClean="0">
                <a:latin typeface="+mn-lt"/>
                <a:cs typeface="Arial" pitchFamily="34" charset="0"/>
              </a:rPr>
              <a:t>см</a:t>
            </a:r>
            <a:r>
              <a:rPr lang="ru-RU" altLang="en-US" sz="2400" baseline="30000" dirty="0" smtClean="0">
                <a:latin typeface="+mn-lt"/>
                <a:cs typeface="Arial" pitchFamily="34" charset="0"/>
              </a:rPr>
              <a:t>2</a:t>
            </a:r>
            <a:r>
              <a:rPr lang="ru-RU" altLang="en-US" sz="2400" dirty="0" smtClean="0">
                <a:latin typeface="+mn-lt"/>
                <a:cs typeface="Arial" panose="020B0604020202020204" pitchFamily="34" charset="0"/>
              </a:rPr>
              <a:t>, 18 </a:t>
            </a:r>
            <a:r>
              <a:rPr lang="en-US" altLang="en-US" sz="2400" dirty="0" smtClean="0">
                <a:latin typeface="+mn-lt"/>
                <a:cs typeface="Arial" panose="020B0604020202020204" pitchFamily="34" charset="0"/>
              </a:rPr>
              <a:t>days</a:t>
            </a:r>
            <a:endParaRPr lang="ru-RU" altLang="en-US" sz="2400" dirty="0">
              <a:latin typeface="+mn-lt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None/>
            </a:pPr>
            <a:r>
              <a:rPr lang="en-US" altLang="en-US" sz="2400" dirty="0" smtClean="0">
                <a:latin typeface="+mn-lt"/>
                <a:cs typeface="Arial" panose="020B0604020202020204" pitchFamily="34" charset="0"/>
              </a:rPr>
              <a:t>Lutetium oxide</a:t>
            </a:r>
            <a:r>
              <a:rPr lang="ru-RU" altLang="en-US" sz="2400" dirty="0" smtClean="0">
                <a:latin typeface="+mn-lt"/>
                <a:cs typeface="Arial" panose="020B0604020202020204" pitchFamily="34" charset="0"/>
              </a:rPr>
              <a:t>, 20 </a:t>
            </a:r>
            <a:r>
              <a:rPr lang="en-US" altLang="en-US" sz="2400" dirty="0" smtClean="0">
                <a:latin typeface="+mn-lt"/>
                <a:cs typeface="Arial" panose="020B0604020202020204" pitchFamily="34" charset="0"/>
              </a:rPr>
              <a:t>mg</a:t>
            </a:r>
            <a:endParaRPr lang="ru-RU" altLang="en-US" sz="2400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1173" y="145312"/>
            <a:ext cx="1226820" cy="707886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baseline="30000" dirty="0" smtClean="0">
                <a:solidFill>
                  <a:srgbClr val="FF0000"/>
                </a:solidFill>
              </a:rPr>
              <a:t>177</a:t>
            </a:r>
            <a:r>
              <a:rPr lang="en-US" sz="4000" dirty="0" smtClean="0">
                <a:solidFill>
                  <a:srgbClr val="FF0000"/>
                </a:solidFill>
              </a:rPr>
              <a:t>Lu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9" name="TextBox 11"/>
          <p:cNvSpPr txBox="1">
            <a:spLocks noChangeArrowheads="1"/>
          </p:cNvSpPr>
          <p:nvPr/>
        </p:nvSpPr>
        <p:spPr bwMode="auto">
          <a:xfrm>
            <a:off x="361173" y="4115755"/>
            <a:ext cx="2873088" cy="1954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600"/>
              </a:spcBef>
              <a:buNone/>
            </a:pPr>
            <a:r>
              <a:rPr lang="en-US" sz="2000" dirty="0"/>
              <a:t>Premises:  </a:t>
            </a:r>
            <a:r>
              <a:rPr lang="en-US" sz="2000" b="1" dirty="0">
                <a:solidFill>
                  <a:srgbClr val="C00000"/>
                </a:solidFill>
              </a:rPr>
              <a:t>class D</a:t>
            </a:r>
            <a:r>
              <a:rPr lang="en-US" sz="2000" dirty="0"/>
              <a:t> </a:t>
            </a:r>
          </a:p>
          <a:p>
            <a:pPr>
              <a:spcBef>
                <a:spcPts val="600"/>
              </a:spcBef>
              <a:buNone/>
            </a:pPr>
            <a:r>
              <a:rPr lang="en-US" sz="2000" dirty="0"/>
              <a:t>Production/dispensing/sterilization: hot cells </a:t>
            </a:r>
            <a:r>
              <a:rPr lang="en-US" sz="2000" b="1" dirty="0">
                <a:solidFill>
                  <a:srgbClr val="C00000"/>
                </a:solidFill>
              </a:rPr>
              <a:t>class C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en-US" sz="1800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en-US" sz="1800" dirty="0"/>
          </a:p>
        </p:txBody>
      </p:sp>
      <p:pic>
        <p:nvPicPr>
          <p:cNvPr id="10" name="Рисунок 9" descr="C:\Users\Chakrova\Desktop\РАБОЧИЕ ФОТОГРАФИИ\для презентаций\IMG_20230815_132915-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8858" y="1469052"/>
            <a:ext cx="2302625" cy="29671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C:\Users\Chakrova\Desktop\РАБОЧИЕ ФОТОГРАФИИ\Лена в 101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98" t="14973" r="12808" b="9078"/>
          <a:stretch/>
        </p:blipFill>
        <p:spPr bwMode="auto">
          <a:xfrm>
            <a:off x="7301974" y="3728260"/>
            <a:ext cx="1842026" cy="27487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Рисунок 11" descr="C:\Users\Chakrova\Desktop\РАБОЧИЕ ФОТОГРАФИИ\Алмагуль за работой -1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2886" y="4115755"/>
            <a:ext cx="2488856" cy="25015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5762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3FA0BA6-1A55-47CD-BA5F-A2556E0517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977" y="109640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1A5093"/>
                </a:solidFill>
                <a:cs typeface="Times New Roman" panose="02020603050405020304" pitchFamily="18" charset="0"/>
              </a:rPr>
              <a:t>Status of Nuclear Medicine in Kazakhstan </a:t>
            </a:r>
            <a:endParaRPr lang="en-US" sz="4000" b="1" dirty="0">
              <a:solidFill>
                <a:srgbClr val="1A5093"/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A2EA4C1-0604-44DC-A7EB-01D0F9F46A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0770" y="1633595"/>
            <a:ext cx="7527909" cy="309075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sz="5100" dirty="0" smtClean="0">
                <a:cs typeface="Times New Roman" panose="02020603050405020304" pitchFamily="18" charset="0"/>
              </a:rPr>
              <a:t>9 working Centers of Nuclear Medicine </a:t>
            </a:r>
          </a:p>
          <a:p>
            <a:pPr marL="0" indent="0">
              <a:buNone/>
            </a:pPr>
            <a:r>
              <a:rPr lang="en-US" sz="5100" dirty="0" smtClean="0">
                <a:cs typeface="Times New Roman" panose="02020603050405020304" pitchFamily="18" charset="0"/>
              </a:rPr>
              <a:t>3 </a:t>
            </a:r>
            <a:r>
              <a:rPr lang="en-US" sz="5100" dirty="0">
                <a:cs typeface="Times New Roman" panose="02020603050405020304" pitchFamily="18" charset="0"/>
              </a:rPr>
              <a:t>Centers of Nuclear Medicine </a:t>
            </a:r>
            <a:r>
              <a:rPr lang="en-US" sz="5100" dirty="0" smtClean="0">
                <a:cs typeface="Times New Roman" panose="02020603050405020304" pitchFamily="18" charset="0"/>
              </a:rPr>
              <a:t> is in process of building  </a:t>
            </a:r>
          </a:p>
          <a:p>
            <a:pPr marL="0" indent="0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5100" b="1" dirty="0" smtClean="0">
                <a:cs typeface="Times New Roman" panose="02020603050405020304" pitchFamily="18" charset="0"/>
              </a:rPr>
              <a:t>Radiopharmaceuticals:</a:t>
            </a:r>
          </a:p>
          <a:p>
            <a:r>
              <a:rPr lang="en-US" sz="5100" baseline="30000" dirty="0" smtClean="0">
                <a:cs typeface="Times New Roman" panose="02020603050405020304" pitchFamily="18" charset="0"/>
              </a:rPr>
              <a:t>99</a:t>
            </a:r>
            <a:r>
              <a:rPr lang="en-US" sz="5100" dirty="0" smtClean="0">
                <a:cs typeface="Times New Roman" panose="02020603050405020304" pitchFamily="18" charset="0"/>
              </a:rPr>
              <a:t>Mo/</a:t>
            </a:r>
            <a:r>
              <a:rPr lang="en-US" sz="5100" baseline="30000" dirty="0" smtClean="0">
                <a:cs typeface="Times New Roman" panose="02020603050405020304" pitchFamily="18" charset="0"/>
              </a:rPr>
              <a:t>99m</a:t>
            </a:r>
            <a:r>
              <a:rPr lang="en-US" sz="5100" dirty="0" smtClean="0">
                <a:cs typeface="Times New Roman" panose="02020603050405020304" pitchFamily="18" charset="0"/>
              </a:rPr>
              <a:t>Tc gel generator,  from 2001</a:t>
            </a:r>
          </a:p>
          <a:p>
            <a:r>
              <a:rPr lang="en-US" sz="5100" dirty="0">
                <a:cs typeface="Times New Roman" panose="02020603050405020304" pitchFamily="18" charset="0"/>
              </a:rPr>
              <a:t>“Sodium iodide </a:t>
            </a:r>
            <a:r>
              <a:rPr lang="en-US" sz="5100" baseline="30000" dirty="0">
                <a:cs typeface="Times New Roman" panose="02020603050405020304" pitchFamily="18" charset="0"/>
              </a:rPr>
              <a:t>131</a:t>
            </a:r>
            <a:r>
              <a:rPr lang="en-US" sz="5100" dirty="0">
                <a:cs typeface="Times New Roman" panose="02020603050405020304" pitchFamily="18" charset="0"/>
              </a:rPr>
              <a:t>I, oral solution”  for </a:t>
            </a:r>
            <a:r>
              <a:rPr lang="en-US" sz="5100" dirty="0" smtClean="0">
                <a:cs typeface="Times New Roman" panose="02020603050405020304" pitchFamily="18" charset="0"/>
              </a:rPr>
              <a:t>therapy, </a:t>
            </a:r>
            <a:r>
              <a:rPr lang="en-US" sz="5100" dirty="0">
                <a:cs typeface="Times New Roman" panose="02020603050405020304" pitchFamily="18" charset="0"/>
              </a:rPr>
              <a:t>from 2002</a:t>
            </a:r>
          </a:p>
          <a:p>
            <a:r>
              <a:rPr lang="en-US" sz="5100" dirty="0" smtClean="0">
                <a:cs typeface="Times New Roman" panose="02020603050405020304" pitchFamily="18" charset="0"/>
              </a:rPr>
              <a:t>“Fludeoxyglukose </a:t>
            </a:r>
            <a:r>
              <a:rPr lang="en-US" sz="5100" baseline="30000" dirty="0" smtClean="0">
                <a:cs typeface="Times New Roman" panose="02020603050405020304" pitchFamily="18" charset="0"/>
              </a:rPr>
              <a:t>18</a:t>
            </a:r>
            <a:r>
              <a:rPr lang="en-US" sz="5100" dirty="0" smtClean="0">
                <a:cs typeface="Times New Roman" panose="02020603050405020304" pitchFamily="18" charset="0"/>
              </a:rPr>
              <a:t>F, injection”,  from 2021</a:t>
            </a:r>
          </a:p>
          <a:p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="" xmlns:a16="http://schemas.microsoft.com/office/drawing/2014/main" id="{8B8281E5-96C6-26FC-0999-5B6FDD83E337}"/>
              </a:ext>
            </a:extLst>
          </p:cNvPr>
          <p:cNvSpPr txBox="1">
            <a:spLocks/>
          </p:cNvSpPr>
          <p:nvPr/>
        </p:nvSpPr>
        <p:spPr>
          <a:xfrm>
            <a:off x="7854424" y="6406285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chemeClr val="bg1"/>
                </a:solidFill>
                <a:latin typeface="+mn-lt"/>
              </a:rPr>
              <a:t>17</a:t>
            </a:r>
            <a:r>
              <a:rPr lang="x-none" sz="1800" dirty="0">
                <a:solidFill>
                  <a:schemeClr val="bg1"/>
                </a:solidFill>
                <a:latin typeface="+mn-lt"/>
              </a:rPr>
              <a:t>-2</a:t>
            </a:r>
            <a:r>
              <a:rPr lang="en-US" sz="1800" dirty="0">
                <a:solidFill>
                  <a:schemeClr val="bg1"/>
                </a:solidFill>
                <a:latin typeface="+mn-lt"/>
              </a:rPr>
              <a:t>1</a:t>
            </a:r>
            <a:r>
              <a:rPr lang="x-none" sz="1800" dirty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1800" dirty="0">
                <a:solidFill>
                  <a:schemeClr val="bg1"/>
                </a:solidFill>
                <a:latin typeface="+mn-lt"/>
              </a:rPr>
              <a:t>April 2023</a:t>
            </a:r>
            <a:endParaRPr lang="x-none" sz="1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TextBox 15">
            <a:extLst>
              <a:ext uri="{FF2B5EF4-FFF2-40B4-BE49-F238E27FC236}">
                <a16:creationId xmlns="" xmlns:a16="http://schemas.microsoft.com/office/drawing/2014/main" id="{C7C40551-DB2F-2370-3022-81F64166A227}"/>
              </a:ext>
            </a:extLst>
          </p:cNvPr>
          <p:cNvSpPr txBox="1"/>
          <p:nvPr/>
        </p:nvSpPr>
        <p:spPr>
          <a:xfrm>
            <a:off x="3574473" y="6406285"/>
            <a:ext cx="4014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Speaker </a:t>
            </a:r>
            <a:r>
              <a:rPr lang="en-US" dirty="0" smtClean="0">
                <a:solidFill>
                  <a:schemeClr val="bg1"/>
                </a:solidFill>
              </a:rPr>
              <a:t>name:  Yelena Chakrova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TextBox 16">
            <a:extLst>
              <a:ext uri="{FF2B5EF4-FFF2-40B4-BE49-F238E27FC236}">
                <a16:creationId xmlns="" xmlns:a16="http://schemas.microsoft.com/office/drawing/2014/main" id="{7588B8CF-7362-03EA-6C7E-1DE1FD53DE20}"/>
              </a:ext>
            </a:extLst>
          </p:cNvPr>
          <p:cNvSpPr txBox="1"/>
          <p:nvPr/>
        </p:nvSpPr>
        <p:spPr>
          <a:xfrm>
            <a:off x="2133322" y="6414701"/>
            <a:ext cx="11871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Slide  </a:t>
            </a:r>
            <a:r>
              <a:rPr lang="en-US" dirty="0" smtClean="0">
                <a:solidFill>
                  <a:schemeClr val="bg1"/>
                </a:solidFill>
              </a:rPr>
              <a:t>2/n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5C4373BE-5402-D1DE-A9AF-82909E31E618}"/>
              </a:ext>
            </a:extLst>
          </p:cNvPr>
          <p:cNvSpPr txBox="1"/>
          <p:nvPr/>
        </p:nvSpPr>
        <p:spPr>
          <a:xfrm>
            <a:off x="79934" y="6414701"/>
            <a:ext cx="2053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IAEA-CN310-329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Slide Number Placeholder 5">
            <a:extLst>
              <a:ext uri="{FF2B5EF4-FFF2-40B4-BE49-F238E27FC236}">
                <a16:creationId xmlns="" xmlns:a16="http://schemas.microsoft.com/office/drawing/2014/main" id="{29787912-E314-8661-CB97-45023E212669}"/>
              </a:ext>
            </a:extLst>
          </p:cNvPr>
          <p:cNvSpPr txBox="1">
            <a:spLocks/>
          </p:cNvSpPr>
          <p:nvPr/>
        </p:nvSpPr>
        <p:spPr>
          <a:xfrm>
            <a:off x="9636273" y="6410492"/>
            <a:ext cx="169141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solidFill>
                  <a:schemeClr val="bg1"/>
                </a:solidFill>
              </a:rPr>
              <a:t>#ISTR2023</a:t>
            </a:r>
            <a:endParaRPr lang="x-none" sz="2000" b="1" dirty="0">
              <a:solidFill>
                <a:schemeClr val="bg1"/>
              </a:solidFill>
            </a:endParaRPr>
          </a:p>
        </p:txBody>
      </p:sp>
      <p:sp>
        <p:nvSpPr>
          <p:cNvPr id="26" name="Content Placeholder 2">
            <a:extLst>
              <a:ext uri="{FF2B5EF4-FFF2-40B4-BE49-F238E27FC236}">
                <a16:creationId xmlns="" xmlns:a16="http://schemas.microsoft.com/office/drawing/2014/main" id="{3A2EA4C1-0604-44DC-A7EB-01D0F9F46AF2}"/>
              </a:ext>
            </a:extLst>
          </p:cNvPr>
          <p:cNvSpPr txBox="1">
            <a:spLocks/>
          </p:cNvSpPr>
          <p:nvPr/>
        </p:nvSpPr>
        <p:spPr>
          <a:xfrm>
            <a:off x="399715" y="5059814"/>
            <a:ext cx="10025658" cy="70461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Aft>
                <a:spcPts val="600"/>
              </a:spcAft>
              <a:buNone/>
            </a:pPr>
            <a:r>
              <a:rPr lang="en-US" sz="2400" i="1" dirty="0" smtClean="0">
                <a:solidFill>
                  <a:srgbClr val="C00000"/>
                </a:solidFill>
                <a:cs typeface="Times New Roman" pitchFamily="18" charset="0"/>
              </a:rPr>
              <a:t>INP fully covers local demand in radiopharmaceuticals with  </a:t>
            </a:r>
            <a:r>
              <a:rPr lang="en-US" sz="2400" i="1" baseline="30000" dirty="0" smtClean="0">
                <a:solidFill>
                  <a:srgbClr val="C00000"/>
                </a:solidFill>
                <a:cs typeface="Times New Roman" pitchFamily="18" charset="0"/>
              </a:rPr>
              <a:t>99m</a:t>
            </a:r>
            <a:r>
              <a:rPr lang="ru-RU" sz="2400" i="1" dirty="0" smtClean="0">
                <a:solidFill>
                  <a:srgbClr val="C00000"/>
                </a:solidFill>
                <a:cs typeface="Times New Roman" pitchFamily="18" charset="0"/>
              </a:rPr>
              <a:t>Тс </a:t>
            </a:r>
            <a:r>
              <a:rPr lang="en-US" sz="2400" i="1" dirty="0" smtClean="0">
                <a:solidFill>
                  <a:srgbClr val="C00000"/>
                </a:solidFill>
                <a:cs typeface="Times New Roman" pitchFamily="18" charset="0"/>
              </a:rPr>
              <a:t>and </a:t>
            </a:r>
            <a:r>
              <a:rPr lang="en-US" sz="2400" i="1" baseline="30000" dirty="0" smtClean="0">
                <a:solidFill>
                  <a:srgbClr val="C00000"/>
                </a:solidFill>
                <a:cs typeface="Times New Roman" pitchFamily="18" charset="0"/>
              </a:rPr>
              <a:t>131</a:t>
            </a:r>
            <a:r>
              <a:rPr lang="en-US" sz="2400" i="1" dirty="0" smtClean="0">
                <a:solidFill>
                  <a:srgbClr val="C00000"/>
                </a:solidFill>
                <a:cs typeface="Times New Roman" pitchFamily="18" charset="0"/>
              </a:rPr>
              <a:t>I  and 70% of local demand in </a:t>
            </a:r>
            <a:r>
              <a:rPr lang="en-US" sz="2400" i="1" dirty="0">
                <a:solidFill>
                  <a:srgbClr val="C00000"/>
                </a:solidFill>
                <a:cs typeface="Times New Roman" pitchFamily="18" charset="0"/>
              </a:rPr>
              <a:t>radiopharmaceuticals </a:t>
            </a:r>
            <a:r>
              <a:rPr lang="en-US" sz="2400" i="1" dirty="0" smtClean="0">
                <a:solidFill>
                  <a:srgbClr val="C00000"/>
                </a:solidFill>
                <a:cs typeface="Times New Roman" pitchFamily="18" charset="0"/>
              </a:rPr>
              <a:t>with </a:t>
            </a:r>
            <a:r>
              <a:rPr lang="en-US" sz="2400" i="1" baseline="30000" dirty="0" smtClean="0">
                <a:solidFill>
                  <a:srgbClr val="C00000"/>
                </a:solidFill>
                <a:cs typeface="Times New Roman" pitchFamily="18" charset="0"/>
              </a:rPr>
              <a:t>18</a:t>
            </a:r>
            <a:r>
              <a:rPr lang="en-US" sz="2400" i="1" dirty="0" smtClean="0">
                <a:solidFill>
                  <a:srgbClr val="C00000"/>
                </a:solidFill>
                <a:cs typeface="Times New Roman" pitchFamily="18" charset="0"/>
              </a:rPr>
              <a:t>F </a:t>
            </a:r>
            <a:endParaRPr lang="en-US" sz="2400" i="1" dirty="0">
              <a:solidFill>
                <a:srgbClr val="C00000"/>
              </a:solidFill>
            </a:endParaRPr>
          </a:p>
        </p:txBody>
      </p:sp>
      <p:grpSp>
        <p:nvGrpSpPr>
          <p:cNvPr id="28" name="Группа 27"/>
          <p:cNvGrpSpPr/>
          <p:nvPr/>
        </p:nvGrpSpPr>
        <p:grpSpPr>
          <a:xfrm>
            <a:off x="7774640" y="1642011"/>
            <a:ext cx="3853556" cy="2392416"/>
            <a:chOff x="8247341" y="1608878"/>
            <a:chExt cx="3853556" cy="2392416"/>
          </a:xfrm>
        </p:grpSpPr>
        <p:pic>
          <p:nvPicPr>
            <p:cNvPr id="1026" name="Picture 2" descr="https://avatars.mds.yandex.net/i?id=3fae36ac4393ca3d5527d90cd5c0ecd55222a118-5886345-images-thumbs&amp;n=1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47341" y="1608878"/>
              <a:ext cx="3853556" cy="23924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4" name="Группа 23"/>
            <p:cNvGrpSpPr/>
            <p:nvPr/>
          </p:nvGrpSpPr>
          <p:grpSpPr>
            <a:xfrm>
              <a:off x="8793038" y="2305679"/>
              <a:ext cx="2473188" cy="1208620"/>
              <a:chOff x="8793038" y="2305679"/>
              <a:chExt cx="2473188" cy="1208620"/>
            </a:xfrm>
          </p:grpSpPr>
          <p:sp>
            <p:nvSpPr>
              <p:cNvPr id="11" name="Блок-схема: узел 10"/>
              <p:cNvSpPr/>
              <p:nvPr/>
            </p:nvSpPr>
            <p:spPr>
              <a:xfrm>
                <a:off x="10884090" y="3179064"/>
                <a:ext cx="191068" cy="167747"/>
              </a:xfrm>
              <a:prstGeom prst="flowChartConnector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5</a:t>
                </a:r>
                <a:endParaRPr lang="en-US" dirty="0"/>
              </a:p>
            </p:txBody>
          </p:sp>
          <p:sp>
            <p:nvSpPr>
              <p:cNvPr id="19" name="Блок-схема: узел 18"/>
              <p:cNvSpPr/>
              <p:nvPr/>
            </p:nvSpPr>
            <p:spPr>
              <a:xfrm>
                <a:off x="10313656" y="3346811"/>
                <a:ext cx="191068" cy="167488"/>
              </a:xfrm>
              <a:prstGeom prst="flowChartConnector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/>
                  <a:t>1</a:t>
                </a:r>
                <a:endParaRPr lang="en-US" dirty="0"/>
              </a:p>
            </p:txBody>
          </p:sp>
          <p:sp>
            <p:nvSpPr>
              <p:cNvPr id="20" name="Блок-схема: узел 19"/>
              <p:cNvSpPr/>
              <p:nvPr/>
            </p:nvSpPr>
            <p:spPr>
              <a:xfrm>
                <a:off x="10386444" y="2317891"/>
                <a:ext cx="191068" cy="167747"/>
              </a:xfrm>
              <a:prstGeom prst="flowChartConnector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/>
                  <a:t>2</a:t>
                </a:r>
                <a:endParaRPr lang="en-US" dirty="0"/>
              </a:p>
            </p:txBody>
          </p:sp>
          <p:sp>
            <p:nvSpPr>
              <p:cNvPr id="21" name="Блок-схема: узел 20"/>
              <p:cNvSpPr/>
              <p:nvPr/>
            </p:nvSpPr>
            <p:spPr>
              <a:xfrm>
                <a:off x="11075158" y="2305679"/>
                <a:ext cx="191068" cy="167747"/>
              </a:xfrm>
              <a:prstGeom prst="flowChartConnector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/>
                  <a:t>1</a:t>
                </a:r>
                <a:endParaRPr lang="en-US" dirty="0"/>
              </a:p>
            </p:txBody>
          </p:sp>
          <p:sp>
            <p:nvSpPr>
              <p:cNvPr id="18" name="Блок-схема: узел 17"/>
              <p:cNvSpPr/>
              <p:nvPr/>
            </p:nvSpPr>
            <p:spPr>
              <a:xfrm>
                <a:off x="8793038" y="3130324"/>
                <a:ext cx="241780" cy="216487"/>
              </a:xfrm>
              <a:prstGeom prst="flowChartConnector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1</a:t>
                </a:r>
                <a:endParaRPr lang="en-US" dirty="0"/>
              </a:p>
            </p:txBody>
          </p:sp>
          <p:sp>
            <p:nvSpPr>
              <p:cNvPr id="25" name="Блок-схема: узел 24"/>
              <p:cNvSpPr/>
              <p:nvPr/>
            </p:nvSpPr>
            <p:spPr>
              <a:xfrm>
                <a:off x="9368376" y="2355010"/>
                <a:ext cx="241780" cy="216487"/>
              </a:xfrm>
              <a:prstGeom prst="flowChartConnector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1</a:t>
                </a:r>
                <a:endParaRPr lang="en-US" dirty="0"/>
              </a:p>
            </p:txBody>
          </p:sp>
          <p:sp>
            <p:nvSpPr>
              <p:cNvPr id="27" name="Блок-схема: узел 26"/>
              <p:cNvSpPr/>
              <p:nvPr/>
            </p:nvSpPr>
            <p:spPr>
              <a:xfrm>
                <a:off x="10265554" y="2443617"/>
                <a:ext cx="241780" cy="216487"/>
              </a:xfrm>
              <a:prstGeom prst="flowChartConnector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1</a:t>
                </a:r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5593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609600" y="475571"/>
            <a:ext cx="10972800" cy="725487"/>
          </a:xfrm>
        </p:spPr>
        <p:txBody>
          <a:bodyPr>
            <a:noAutofit/>
          </a:bodyPr>
          <a:lstStyle/>
          <a:p>
            <a:r>
              <a:rPr lang="en-US" sz="4000" b="1" dirty="0">
                <a:solidFill>
                  <a:srgbClr val="1A5093"/>
                </a:solidFill>
              </a:rPr>
              <a:t>What is nuclear medicine</a:t>
            </a:r>
            <a:r>
              <a:rPr lang="en-US" sz="4000" b="1" dirty="0" smtClean="0">
                <a:solidFill>
                  <a:srgbClr val="1A5093"/>
                </a:solidFill>
              </a:rPr>
              <a:t>?</a:t>
            </a:r>
            <a:endParaRPr lang="ru-RU" sz="4000" b="1" dirty="0" smtClean="0">
              <a:solidFill>
                <a:srgbClr val="1A5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1204685" y="1566183"/>
            <a:ext cx="8606971" cy="4254046"/>
          </a:xfrm>
        </p:spPr>
        <p:txBody>
          <a:bodyPr>
            <a:normAutofit/>
          </a:bodyPr>
          <a:lstStyle/>
          <a:p>
            <a:pPr marL="0" indent="0" algn="just" fontAlgn="base">
              <a:buNone/>
            </a:pPr>
            <a:r>
              <a:rPr lang="en-US" sz="3600" dirty="0" smtClean="0"/>
              <a:t>Nuclear </a:t>
            </a:r>
            <a:r>
              <a:rPr lang="en-US" sz="3600" dirty="0"/>
              <a:t>medicine is a specialized area of radiology that uses very small amounts of radioactive materials, or radiopharmaceuticals, to </a:t>
            </a:r>
            <a:r>
              <a:rPr lang="en-US" sz="3600" dirty="0" smtClean="0"/>
              <a:t>check  </a:t>
            </a:r>
            <a:r>
              <a:rPr lang="en-US" sz="3600" dirty="0"/>
              <a:t>organ </a:t>
            </a:r>
            <a:r>
              <a:rPr lang="en-US" sz="3600" b="1" dirty="0"/>
              <a:t>function</a:t>
            </a:r>
            <a:r>
              <a:rPr lang="en-US" sz="3600" dirty="0"/>
              <a:t> and </a:t>
            </a:r>
            <a:r>
              <a:rPr lang="en-US" sz="3600" dirty="0" smtClean="0"/>
              <a:t>structure</a:t>
            </a:r>
            <a:r>
              <a:rPr lang="kk-KZ" sz="3600" dirty="0"/>
              <a:t> </a:t>
            </a:r>
            <a:r>
              <a:rPr lang="en-US" sz="3600" dirty="0"/>
              <a:t>(for diagnosis) or </a:t>
            </a:r>
            <a:r>
              <a:rPr lang="en-US" sz="3600" dirty="0" smtClean="0"/>
              <a:t>to treat </a:t>
            </a:r>
            <a:r>
              <a:rPr lang="en-US" sz="3600" dirty="0"/>
              <a:t>diseased </a:t>
            </a:r>
            <a:r>
              <a:rPr lang="en-US" sz="3600" dirty="0"/>
              <a:t>organs or tissue (for treatment</a:t>
            </a:r>
            <a:r>
              <a:rPr lang="en-US" sz="3600" dirty="0" smtClean="0"/>
              <a:t>).</a:t>
            </a:r>
            <a:endParaRPr lang="en-US" sz="36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69B80C-0549-4A6F-9B55-9720BBC0B9B7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8352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609600" y="1000125"/>
            <a:ext cx="10972800" cy="5500688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400" b="1" dirty="0">
                <a:cs typeface="Times New Roman" pitchFamily="18" charset="0"/>
              </a:rPr>
              <a:t>R</a:t>
            </a:r>
            <a:r>
              <a:rPr lang="en-US" sz="2400" b="1" dirty="0" smtClean="0">
                <a:cs typeface="Times New Roman" pitchFamily="18" charset="0"/>
              </a:rPr>
              <a:t>adionuclide </a:t>
            </a:r>
            <a:r>
              <a:rPr lang="en-US" sz="2400" b="1" dirty="0">
                <a:cs typeface="Times New Roman" pitchFamily="18" charset="0"/>
              </a:rPr>
              <a:t>diagnostics </a:t>
            </a:r>
            <a:r>
              <a:rPr lang="ru-RU" sz="2400" b="1" dirty="0" smtClean="0">
                <a:cs typeface="Times New Roman" pitchFamily="18" charset="0"/>
              </a:rPr>
              <a:t> </a:t>
            </a:r>
            <a:r>
              <a:rPr lang="en-US" sz="2400" b="1" dirty="0" smtClean="0">
                <a:cs typeface="Times New Roman" pitchFamily="18" charset="0"/>
              </a:rPr>
              <a:t>or imaging </a:t>
            </a:r>
          </a:p>
          <a:p>
            <a:pPr marL="720000"/>
            <a:r>
              <a:rPr lang="en-US" sz="2400" dirty="0" smtClean="0">
                <a:cs typeface="Times New Roman" pitchFamily="18" charset="0"/>
              </a:rPr>
              <a:t>SPECT, SPECT-CT, SPECT-MRI</a:t>
            </a:r>
            <a:r>
              <a:rPr lang="ru-RU" sz="2400" dirty="0" smtClean="0">
                <a:cs typeface="Times New Roman" pitchFamily="18" charset="0"/>
              </a:rPr>
              <a:t>              </a:t>
            </a:r>
            <a:r>
              <a:rPr lang="ru-RU" sz="2400" baseline="30000" dirty="0">
                <a:solidFill>
                  <a:srgbClr val="1A5093"/>
                </a:solidFill>
                <a:cs typeface="Times New Roman" pitchFamily="18" charset="0"/>
              </a:rPr>
              <a:t>99</a:t>
            </a:r>
            <a:r>
              <a:rPr lang="en-US" sz="2400" baseline="30000" dirty="0">
                <a:solidFill>
                  <a:srgbClr val="1A5093"/>
                </a:solidFill>
                <a:cs typeface="Times New Roman" pitchFamily="18" charset="0"/>
              </a:rPr>
              <a:t>m</a:t>
            </a:r>
            <a:r>
              <a:rPr lang="ru-RU" sz="2400" dirty="0">
                <a:solidFill>
                  <a:srgbClr val="1A5093"/>
                </a:solidFill>
                <a:cs typeface="Times New Roman" pitchFamily="18" charset="0"/>
              </a:rPr>
              <a:t>Тс,  </a:t>
            </a:r>
            <a:r>
              <a:rPr lang="en-US" sz="2400" baseline="30000" dirty="0">
                <a:solidFill>
                  <a:srgbClr val="1A5093"/>
                </a:solidFill>
                <a:cs typeface="Times New Roman" pitchFamily="18" charset="0"/>
              </a:rPr>
              <a:t>123</a:t>
            </a:r>
            <a:r>
              <a:rPr lang="en-US" sz="2400" dirty="0">
                <a:solidFill>
                  <a:srgbClr val="1A5093"/>
                </a:solidFill>
                <a:cs typeface="Times New Roman" pitchFamily="18" charset="0"/>
              </a:rPr>
              <a:t>I </a:t>
            </a:r>
            <a:r>
              <a:rPr lang="ru-RU" sz="2400" dirty="0">
                <a:solidFill>
                  <a:srgbClr val="1A5093"/>
                </a:solidFill>
                <a:cs typeface="Times New Roman" pitchFamily="18" charset="0"/>
              </a:rPr>
              <a:t>,  </a:t>
            </a:r>
            <a:r>
              <a:rPr lang="ru-RU" sz="2400" baseline="30000" dirty="0">
                <a:solidFill>
                  <a:srgbClr val="1A5093"/>
                </a:solidFill>
                <a:cs typeface="Times New Roman" pitchFamily="18" charset="0"/>
              </a:rPr>
              <a:t>67</a:t>
            </a:r>
            <a:r>
              <a:rPr lang="en-US" sz="2400" dirty="0">
                <a:solidFill>
                  <a:srgbClr val="1A5093"/>
                </a:solidFill>
                <a:cs typeface="Times New Roman" pitchFamily="18" charset="0"/>
              </a:rPr>
              <a:t>Ga</a:t>
            </a:r>
            <a:r>
              <a:rPr lang="ru-RU" sz="2400" dirty="0">
                <a:solidFill>
                  <a:srgbClr val="1A5093"/>
                </a:solidFill>
                <a:cs typeface="Times New Roman" pitchFamily="18" charset="0"/>
              </a:rPr>
              <a:t>,   </a:t>
            </a:r>
            <a:r>
              <a:rPr lang="ru-RU" sz="2400" baseline="30000" dirty="0">
                <a:solidFill>
                  <a:srgbClr val="1A5093"/>
                </a:solidFill>
                <a:cs typeface="Times New Roman" pitchFamily="18" charset="0"/>
              </a:rPr>
              <a:t>201</a:t>
            </a:r>
            <a:r>
              <a:rPr lang="en-US" sz="2400" dirty="0">
                <a:solidFill>
                  <a:srgbClr val="1A5093"/>
                </a:solidFill>
                <a:cs typeface="Times New Roman" pitchFamily="18" charset="0"/>
              </a:rPr>
              <a:t>Tl</a:t>
            </a:r>
            <a:r>
              <a:rPr lang="ru-RU" sz="2400" dirty="0">
                <a:solidFill>
                  <a:srgbClr val="1A5093"/>
                </a:solidFill>
                <a:cs typeface="Times New Roman" pitchFamily="18" charset="0"/>
              </a:rPr>
              <a:t>   </a:t>
            </a:r>
            <a:r>
              <a:rPr lang="en-US" sz="2400" dirty="0">
                <a:solidFill>
                  <a:srgbClr val="1A5093"/>
                </a:solidFill>
                <a:cs typeface="Times New Roman" pitchFamily="18" charset="0"/>
              </a:rPr>
              <a:t>…</a:t>
            </a:r>
            <a:endParaRPr lang="ru-RU" sz="2400" dirty="0">
              <a:solidFill>
                <a:srgbClr val="1A5093"/>
              </a:solidFill>
              <a:cs typeface="Times New Roman" pitchFamily="18" charset="0"/>
            </a:endParaRPr>
          </a:p>
          <a:p>
            <a:pPr marL="720000"/>
            <a:r>
              <a:rPr lang="en-US" sz="2400" dirty="0" smtClean="0">
                <a:cs typeface="Times New Roman" pitchFamily="18" charset="0"/>
              </a:rPr>
              <a:t>PET</a:t>
            </a:r>
            <a:r>
              <a:rPr lang="en-US" sz="2400" dirty="0">
                <a:cs typeface="Times New Roman" pitchFamily="18" charset="0"/>
              </a:rPr>
              <a:t>, PET-CT, </a:t>
            </a:r>
            <a:r>
              <a:rPr lang="en-US" sz="2400" dirty="0" smtClean="0">
                <a:cs typeface="Times New Roman" pitchFamily="18" charset="0"/>
              </a:rPr>
              <a:t>PET-MRI</a:t>
            </a:r>
            <a:r>
              <a:rPr lang="kk-KZ" sz="2400" dirty="0" smtClean="0">
                <a:cs typeface="Times New Roman" pitchFamily="18" charset="0"/>
              </a:rPr>
              <a:t>                        </a:t>
            </a:r>
            <a:r>
              <a:rPr lang="ru-RU" sz="2400" baseline="30000" dirty="0" smtClean="0">
                <a:solidFill>
                  <a:srgbClr val="1A5093"/>
                </a:solidFill>
                <a:cs typeface="Times New Roman" pitchFamily="18" charset="0"/>
              </a:rPr>
              <a:t>18</a:t>
            </a:r>
            <a:r>
              <a:rPr lang="en-US" sz="2400" dirty="0" smtClean="0">
                <a:solidFill>
                  <a:srgbClr val="1A5093"/>
                </a:solidFill>
                <a:cs typeface="Times New Roman" pitchFamily="18" charset="0"/>
              </a:rPr>
              <a:t>F,</a:t>
            </a:r>
            <a:r>
              <a:rPr lang="ru-RU" sz="2400" dirty="0" smtClean="0">
                <a:solidFill>
                  <a:srgbClr val="1A5093"/>
                </a:solidFill>
                <a:cs typeface="Times New Roman" pitchFamily="18" charset="0"/>
              </a:rPr>
              <a:t>  </a:t>
            </a:r>
            <a:r>
              <a:rPr lang="ru-RU" sz="2400" baseline="30000" dirty="0" smtClean="0">
                <a:solidFill>
                  <a:srgbClr val="1A5093"/>
                </a:solidFill>
                <a:cs typeface="Times New Roman" pitchFamily="18" charset="0"/>
              </a:rPr>
              <a:t>6</a:t>
            </a:r>
            <a:r>
              <a:rPr lang="en-US" sz="2400" baseline="30000" dirty="0" smtClean="0">
                <a:solidFill>
                  <a:srgbClr val="1A5093"/>
                </a:solidFill>
                <a:cs typeface="Times New Roman" pitchFamily="18" charset="0"/>
              </a:rPr>
              <a:t>8</a:t>
            </a:r>
            <a:r>
              <a:rPr lang="en-US" sz="2400" dirty="0" smtClean="0">
                <a:solidFill>
                  <a:srgbClr val="1A5093"/>
                </a:solidFill>
                <a:cs typeface="Times New Roman" pitchFamily="18" charset="0"/>
              </a:rPr>
              <a:t>Ga</a:t>
            </a:r>
            <a:r>
              <a:rPr lang="ru-RU" sz="2400" dirty="0">
                <a:solidFill>
                  <a:srgbClr val="1A5093"/>
                </a:solidFill>
                <a:cs typeface="Times New Roman" pitchFamily="18" charset="0"/>
              </a:rPr>
              <a:t>,   </a:t>
            </a:r>
            <a:r>
              <a:rPr lang="en-US" sz="2400" baseline="30000" dirty="0" smtClean="0">
                <a:solidFill>
                  <a:srgbClr val="1A5093"/>
                </a:solidFill>
                <a:cs typeface="Times New Roman" pitchFamily="18" charset="0"/>
              </a:rPr>
              <a:t>11</a:t>
            </a:r>
            <a:r>
              <a:rPr lang="en-US" sz="2400" dirty="0" smtClean="0">
                <a:solidFill>
                  <a:srgbClr val="1A5093"/>
                </a:solidFill>
                <a:cs typeface="Times New Roman" pitchFamily="18" charset="0"/>
              </a:rPr>
              <a:t>C</a:t>
            </a:r>
            <a:r>
              <a:rPr lang="ru-RU" sz="2400" dirty="0" smtClean="0">
                <a:solidFill>
                  <a:srgbClr val="1A5093"/>
                </a:solidFill>
                <a:cs typeface="Times New Roman" pitchFamily="18" charset="0"/>
              </a:rPr>
              <a:t>,</a:t>
            </a:r>
            <a:r>
              <a:rPr lang="en-US" sz="2400" dirty="0" smtClean="0">
                <a:solidFill>
                  <a:srgbClr val="1A5093"/>
                </a:solidFill>
                <a:cs typeface="Times New Roman" pitchFamily="18" charset="0"/>
              </a:rPr>
              <a:t> </a:t>
            </a:r>
            <a:r>
              <a:rPr lang="en-US" sz="2400" baseline="30000" dirty="0" smtClean="0">
                <a:solidFill>
                  <a:srgbClr val="1A5093"/>
                </a:solidFill>
                <a:cs typeface="Times New Roman" pitchFamily="18" charset="0"/>
              </a:rPr>
              <a:t>64</a:t>
            </a:r>
            <a:r>
              <a:rPr lang="en-US" sz="2400" dirty="0" smtClean="0">
                <a:solidFill>
                  <a:srgbClr val="1A5093"/>
                </a:solidFill>
                <a:cs typeface="Times New Roman" pitchFamily="18" charset="0"/>
              </a:rPr>
              <a:t>Cu …</a:t>
            </a:r>
            <a:r>
              <a:rPr lang="ru-RU" sz="2400" dirty="0" smtClean="0">
                <a:solidFill>
                  <a:srgbClr val="1A5093"/>
                </a:solidFill>
                <a:cs typeface="Times New Roman" pitchFamily="18" charset="0"/>
              </a:rPr>
              <a:t>  </a:t>
            </a:r>
            <a:endParaRPr lang="en-US" sz="2400" dirty="0" smtClean="0">
              <a:solidFill>
                <a:srgbClr val="1A5093"/>
              </a:solidFill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 startAt="2"/>
            </a:pPr>
            <a:r>
              <a:rPr lang="en-US" sz="2400" b="1" dirty="0">
                <a:cs typeface="Times New Roman" pitchFamily="18" charset="0"/>
              </a:rPr>
              <a:t>Radionuclide </a:t>
            </a:r>
            <a:r>
              <a:rPr lang="en-US" sz="2400" b="1" dirty="0" smtClean="0">
                <a:cs typeface="Times New Roman" pitchFamily="18" charset="0"/>
              </a:rPr>
              <a:t>therapy </a:t>
            </a:r>
            <a:r>
              <a:rPr lang="kk-KZ" sz="2400" b="1" dirty="0" smtClean="0">
                <a:cs typeface="Times New Roman" pitchFamily="18" charset="0"/>
              </a:rPr>
              <a:t> </a:t>
            </a:r>
            <a:r>
              <a:rPr lang="ru-RU" sz="2400" b="1" dirty="0">
                <a:cs typeface="Times New Roman" pitchFamily="18" charset="0"/>
              </a:rPr>
              <a:t> </a:t>
            </a:r>
            <a:r>
              <a:rPr lang="ru-RU" sz="2400" b="1" dirty="0" smtClean="0">
                <a:cs typeface="Times New Roman" pitchFamily="18" charset="0"/>
              </a:rPr>
              <a:t>          </a:t>
            </a:r>
            <a:r>
              <a:rPr lang="en-US" sz="2400" baseline="30000" dirty="0" smtClean="0">
                <a:solidFill>
                  <a:srgbClr val="1A5093"/>
                </a:solidFill>
                <a:cs typeface="Times New Roman" pitchFamily="18" charset="0"/>
              </a:rPr>
              <a:t>131</a:t>
            </a:r>
            <a:r>
              <a:rPr lang="en-US" sz="2400" dirty="0" smtClean="0">
                <a:solidFill>
                  <a:srgbClr val="1A5093"/>
                </a:solidFill>
                <a:cs typeface="Times New Roman" pitchFamily="18" charset="0"/>
              </a:rPr>
              <a:t>I</a:t>
            </a:r>
            <a:r>
              <a:rPr lang="ru-RU" sz="2400" dirty="0">
                <a:solidFill>
                  <a:srgbClr val="1A5093"/>
                </a:solidFill>
                <a:cs typeface="Times New Roman" pitchFamily="18" charset="0"/>
              </a:rPr>
              <a:t>,  </a:t>
            </a:r>
            <a:r>
              <a:rPr lang="ru-RU" sz="2400" baseline="30000" dirty="0">
                <a:solidFill>
                  <a:srgbClr val="1A5093"/>
                </a:solidFill>
                <a:cs typeface="Times New Roman" pitchFamily="18" charset="0"/>
              </a:rPr>
              <a:t>153</a:t>
            </a:r>
            <a:r>
              <a:rPr lang="en-US" sz="2400" dirty="0">
                <a:solidFill>
                  <a:srgbClr val="1A5093"/>
                </a:solidFill>
                <a:cs typeface="Times New Roman" pitchFamily="18" charset="0"/>
              </a:rPr>
              <a:t>Sm</a:t>
            </a:r>
            <a:r>
              <a:rPr lang="ru-RU" sz="2400" dirty="0">
                <a:solidFill>
                  <a:srgbClr val="1A5093"/>
                </a:solidFill>
                <a:cs typeface="Times New Roman" pitchFamily="18" charset="0"/>
              </a:rPr>
              <a:t>,  </a:t>
            </a:r>
            <a:r>
              <a:rPr lang="ru-RU" sz="2400" baseline="30000" dirty="0">
                <a:solidFill>
                  <a:srgbClr val="1A5093"/>
                </a:solidFill>
                <a:cs typeface="Times New Roman" pitchFamily="18" charset="0"/>
              </a:rPr>
              <a:t>177</a:t>
            </a:r>
            <a:r>
              <a:rPr lang="en-US" sz="2400" dirty="0" smtClean="0">
                <a:solidFill>
                  <a:srgbClr val="1A5093"/>
                </a:solidFill>
                <a:cs typeface="Times New Roman" pitchFamily="18" charset="0"/>
              </a:rPr>
              <a:t>Lu, </a:t>
            </a:r>
            <a:r>
              <a:rPr lang="en-US" sz="2400" baseline="30000" dirty="0" smtClean="0">
                <a:solidFill>
                  <a:srgbClr val="1A5093"/>
                </a:solidFill>
                <a:cs typeface="Times New Roman" pitchFamily="18" charset="0"/>
              </a:rPr>
              <a:t>223</a:t>
            </a:r>
            <a:r>
              <a:rPr lang="en-US" sz="2400" dirty="0" smtClean="0">
                <a:solidFill>
                  <a:srgbClr val="1A5093"/>
                </a:solidFill>
                <a:cs typeface="Times New Roman" pitchFamily="18" charset="0"/>
              </a:rPr>
              <a:t>Ra, </a:t>
            </a:r>
            <a:r>
              <a:rPr lang="en-US" sz="2400" baseline="30000" dirty="0" smtClean="0">
                <a:solidFill>
                  <a:srgbClr val="1A5093"/>
                </a:solidFill>
                <a:cs typeface="Times New Roman" pitchFamily="18" charset="0"/>
              </a:rPr>
              <a:t>225</a:t>
            </a:r>
            <a:r>
              <a:rPr lang="en-US" sz="2400" dirty="0" smtClean="0">
                <a:solidFill>
                  <a:srgbClr val="1A5093"/>
                </a:solidFill>
                <a:cs typeface="Times New Roman" pitchFamily="18" charset="0"/>
              </a:rPr>
              <a:t>Ac </a:t>
            </a:r>
            <a:r>
              <a:rPr lang="ru-RU" sz="2400" dirty="0" smtClean="0">
                <a:solidFill>
                  <a:srgbClr val="1A5093"/>
                </a:solidFill>
                <a:cs typeface="Times New Roman" pitchFamily="18" charset="0"/>
              </a:rPr>
              <a:t>…</a:t>
            </a:r>
            <a:endParaRPr lang="en-US" sz="2400" dirty="0" smtClean="0">
              <a:solidFill>
                <a:srgbClr val="1A5093"/>
              </a:solidFill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 startAt="2"/>
            </a:pPr>
            <a:r>
              <a:rPr lang="en-US" sz="2400" b="1" dirty="0" smtClean="0">
                <a:cs typeface="Times New Roman" pitchFamily="18" charset="0"/>
              </a:rPr>
              <a:t>Theranostic</a:t>
            </a:r>
            <a:r>
              <a:rPr lang="ru-RU" sz="2400" b="1" dirty="0" smtClean="0">
                <a:cs typeface="Times New Roman" pitchFamily="18" charset="0"/>
              </a:rPr>
              <a:t>    </a:t>
            </a:r>
            <a:r>
              <a:rPr lang="ru-RU" sz="2400" dirty="0" smtClean="0">
                <a:solidFill>
                  <a:srgbClr val="FF0000"/>
                </a:solidFill>
                <a:cs typeface="Times New Roman" pitchFamily="18" charset="0"/>
              </a:rPr>
              <a:t>                      </a:t>
            </a:r>
            <a:r>
              <a:rPr lang="en-US" sz="2400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US" sz="2400" baseline="30000" dirty="0" smtClean="0">
                <a:solidFill>
                  <a:srgbClr val="1A5093"/>
                </a:solidFill>
                <a:cs typeface="Times New Roman" pitchFamily="18" charset="0"/>
              </a:rPr>
              <a:t>68</a:t>
            </a:r>
            <a:r>
              <a:rPr lang="en-US" sz="2400" dirty="0" smtClean="0">
                <a:solidFill>
                  <a:srgbClr val="1A5093"/>
                </a:solidFill>
                <a:cs typeface="Times New Roman" pitchFamily="18" charset="0"/>
              </a:rPr>
              <a:t>Ga</a:t>
            </a:r>
            <a:r>
              <a:rPr lang="ru-RU" sz="2400" dirty="0" smtClean="0">
                <a:solidFill>
                  <a:srgbClr val="1A5093"/>
                </a:solidFill>
                <a:cs typeface="Times New Roman" pitchFamily="18" charset="0"/>
              </a:rPr>
              <a:t>-</a:t>
            </a:r>
            <a:r>
              <a:rPr lang="en-US" sz="2400" dirty="0" smtClean="0">
                <a:solidFill>
                  <a:srgbClr val="1A5093"/>
                </a:solidFill>
                <a:cs typeface="Times New Roman" pitchFamily="18" charset="0"/>
              </a:rPr>
              <a:t>PSMA  or </a:t>
            </a:r>
            <a:r>
              <a:rPr lang="en-US" sz="2400" baseline="30000" dirty="0" smtClean="0">
                <a:solidFill>
                  <a:srgbClr val="1A5093"/>
                </a:solidFill>
                <a:cs typeface="Times New Roman" pitchFamily="18" charset="0"/>
              </a:rPr>
              <a:t>18</a:t>
            </a:r>
            <a:r>
              <a:rPr lang="en-US" sz="2400" dirty="0" smtClean="0">
                <a:solidFill>
                  <a:srgbClr val="1A5093"/>
                </a:solidFill>
                <a:cs typeface="Times New Roman" pitchFamily="18" charset="0"/>
              </a:rPr>
              <a:t>F-PSMA        </a:t>
            </a:r>
            <a:r>
              <a:rPr lang="en-US" sz="2400" baseline="30000" dirty="0" smtClean="0">
                <a:solidFill>
                  <a:srgbClr val="1A5093"/>
                </a:solidFill>
                <a:cs typeface="Times New Roman" pitchFamily="18" charset="0"/>
              </a:rPr>
              <a:t>177</a:t>
            </a:r>
            <a:r>
              <a:rPr lang="en-US" sz="2400" dirty="0" smtClean="0">
                <a:solidFill>
                  <a:srgbClr val="1A5093"/>
                </a:solidFill>
                <a:cs typeface="Times New Roman" pitchFamily="18" charset="0"/>
              </a:rPr>
              <a:t>Lu-PSMA or </a:t>
            </a:r>
            <a:r>
              <a:rPr lang="en-US" sz="2400" baseline="30000" dirty="0" smtClean="0">
                <a:solidFill>
                  <a:srgbClr val="1A5093"/>
                </a:solidFill>
                <a:cs typeface="Times New Roman" pitchFamily="18" charset="0"/>
              </a:rPr>
              <a:t>225</a:t>
            </a:r>
            <a:r>
              <a:rPr lang="en-US" sz="2400" dirty="0" smtClean="0">
                <a:solidFill>
                  <a:srgbClr val="1A5093"/>
                </a:solidFill>
                <a:cs typeface="Times New Roman" pitchFamily="18" charset="0"/>
              </a:rPr>
              <a:t>Ac-PSMA</a:t>
            </a:r>
            <a:r>
              <a:rPr lang="en-US" sz="2400" dirty="0">
                <a:solidFill>
                  <a:srgbClr val="1A5093"/>
                </a:solidFill>
                <a:cs typeface="Times New Roman" pitchFamily="18" charset="0"/>
              </a:rPr>
              <a:t>, </a:t>
            </a:r>
            <a:r>
              <a:rPr lang="en-US" sz="2400" baseline="30000" dirty="0" smtClean="0">
                <a:solidFill>
                  <a:srgbClr val="1A5093"/>
                </a:solidFill>
                <a:cs typeface="Times New Roman" pitchFamily="18" charset="0"/>
              </a:rPr>
              <a:t>99m</a:t>
            </a:r>
            <a:r>
              <a:rPr lang="en-US" sz="2400" dirty="0" smtClean="0">
                <a:solidFill>
                  <a:srgbClr val="1A5093"/>
                </a:solidFill>
                <a:cs typeface="Times New Roman" pitchFamily="18" charset="0"/>
              </a:rPr>
              <a:t>Tc-PSMA         </a:t>
            </a:r>
            <a:r>
              <a:rPr lang="en-US" sz="2400" baseline="30000" dirty="0" smtClean="0">
                <a:solidFill>
                  <a:srgbClr val="1A5093"/>
                </a:solidFill>
                <a:cs typeface="Times New Roman" pitchFamily="18" charset="0"/>
              </a:rPr>
              <a:t>177</a:t>
            </a:r>
            <a:r>
              <a:rPr lang="en-US" sz="2400" dirty="0" smtClean="0">
                <a:solidFill>
                  <a:srgbClr val="1A5093"/>
                </a:solidFill>
                <a:cs typeface="Times New Roman" pitchFamily="18" charset="0"/>
              </a:rPr>
              <a:t>Lu-PSMA</a:t>
            </a:r>
            <a:r>
              <a:rPr lang="en-US" sz="2400" dirty="0">
                <a:solidFill>
                  <a:srgbClr val="1A5093"/>
                </a:solidFill>
                <a:cs typeface="Times New Roman" pitchFamily="18" charset="0"/>
              </a:rPr>
              <a:t>, </a:t>
            </a:r>
            <a:r>
              <a:rPr lang="en-US" sz="2400" baseline="30000" dirty="0" smtClean="0">
                <a:solidFill>
                  <a:srgbClr val="1A5093"/>
                </a:solidFill>
                <a:cs typeface="Times New Roman" pitchFamily="18" charset="0"/>
              </a:rPr>
              <a:t>64</a:t>
            </a:r>
            <a:r>
              <a:rPr lang="ru-RU" sz="2400" dirty="0" smtClean="0">
                <a:solidFill>
                  <a:srgbClr val="1A5093"/>
                </a:solidFill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1A5093"/>
                </a:solidFill>
                <a:cs typeface="Times New Roman" pitchFamily="18" charset="0"/>
              </a:rPr>
              <a:t>Cu… </a:t>
            </a:r>
            <a:endParaRPr lang="ru-RU" sz="2400" dirty="0" smtClean="0">
              <a:solidFill>
                <a:srgbClr val="1A5093"/>
              </a:solidFill>
              <a:cs typeface="Times New Roman" pitchFamily="18" charset="0"/>
            </a:endParaRPr>
          </a:p>
          <a:p>
            <a:pPr marL="0" indent="0">
              <a:buNone/>
            </a:pPr>
            <a:endParaRPr lang="ru-RU" sz="2400" dirty="0" smtClean="0">
              <a:cs typeface="Times New Roman" pitchFamily="18" charset="0"/>
            </a:endParaRPr>
          </a:p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69B80C-0549-4A6F-9B55-9720BBC0B9B7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005254" y="274638"/>
            <a:ext cx="10972800" cy="7254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solidFill>
                  <a:srgbClr val="1A5093"/>
                </a:solidFill>
              </a:rPr>
              <a:t>N</a:t>
            </a:r>
            <a:r>
              <a:rPr lang="en-US" sz="4000" b="1" dirty="0" smtClean="0">
                <a:solidFill>
                  <a:srgbClr val="1A5093"/>
                </a:solidFill>
              </a:rPr>
              <a:t>uclear medicine methods:</a:t>
            </a:r>
            <a:endParaRPr lang="ru-RU" sz="4000" b="1" dirty="0" smtClean="0">
              <a:solidFill>
                <a:srgbClr val="1A5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0" r="53587"/>
          <a:stretch/>
        </p:blipFill>
        <p:spPr bwMode="auto">
          <a:xfrm>
            <a:off x="4713402" y="3991707"/>
            <a:ext cx="2256613" cy="2087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053254"/>
            <a:ext cx="3408797" cy="2026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2104" y="3991707"/>
            <a:ext cx="3453258" cy="1974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Прямая со стрелкой 2"/>
          <p:cNvCxnSpPr/>
          <p:nvPr/>
        </p:nvCxnSpPr>
        <p:spPr>
          <a:xfrm>
            <a:off x="7617400" y="2997090"/>
            <a:ext cx="349407" cy="8793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2756311" y="3367878"/>
            <a:ext cx="349407" cy="8793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0100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4"/>
          <p:cNvSpPr txBox="1">
            <a:spLocks noChangeArrowheads="1"/>
          </p:cNvSpPr>
          <p:nvPr/>
        </p:nvSpPr>
        <p:spPr bwMode="auto">
          <a:xfrm>
            <a:off x="2595564" y="500064"/>
            <a:ext cx="60721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365685" y="5716152"/>
            <a:ext cx="3529012" cy="4801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533400" indent="-533400">
              <a:lnSpc>
                <a:spcPct val="90000"/>
              </a:lnSpc>
              <a:spcBef>
                <a:spcPts val="600"/>
              </a:spcBef>
              <a:buClr>
                <a:srgbClr val="FFFF00"/>
              </a:buClr>
              <a:defRPr/>
            </a:pPr>
            <a:r>
              <a:rPr lang="en-US" sz="2800" b="1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noProof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baseline="30000" dirty="0">
                <a:solidFill>
                  <a:srgbClr val="1A5093"/>
                </a:solidFill>
                <a:latin typeface="Times New Roman" pitchFamily="18" charset="0"/>
                <a:cs typeface="Times New Roman" pitchFamily="18" charset="0"/>
              </a:rPr>
              <a:t>57</a:t>
            </a:r>
            <a:r>
              <a:rPr lang="ru-RU" sz="2800" b="1" dirty="0">
                <a:solidFill>
                  <a:srgbClr val="1A5093"/>
                </a:solidFill>
                <a:latin typeface="Times New Roman" pitchFamily="18" charset="0"/>
                <a:cs typeface="Times New Roman" pitchFamily="18" charset="0"/>
              </a:rPr>
              <a:t>Со</a:t>
            </a:r>
            <a:r>
              <a:rPr lang="en-US" sz="2800" b="1" dirty="0">
                <a:solidFill>
                  <a:srgbClr val="1A5093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b="1" dirty="0">
                <a:solidFill>
                  <a:srgbClr val="1A509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baseline="30000" dirty="0">
                <a:solidFill>
                  <a:srgbClr val="1A5093"/>
                </a:solidFill>
                <a:latin typeface="Times New Roman" pitchFamily="18" charset="0"/>
                <a:cs typeface="Times New Roman" pitchFamily="18" charset="0"/>
              </a:rPr>
              <a:t>109</a:t>
            </a:r>
            <a:r>
              <a:rPr lang="ru-RU" sz="2800" b="1" dirty="0">
                <a:solidFill>
                  <a:srgbClr val="1A5093"/>
                </a:solidFill>
                <a:latin typeface="Times New Roman" pitchFamily="18" charset="0"/>
                <a:cs typeface="Times New Roman" pitchFamily="18" charset="0"/>
              </a:rPr>
              <a:t>Cd</a:t>
            </a:r>
            <a:endParaRPr lang="ru-RU" sz="2800" dirty="0">
              <a:solidFill>
                <a:srgbClr val="1A5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4" name="TextBox 6"/>
          <p:cNvSpPr txBox="1">
            <a:spLocks noChangeArrowheads="1"/>
          </p:cNvSpPr>
          <p:nvPr/>
        </p:nvSpPr>
        <p:spPr bwMode="auto">
          <a:xfrm>
            <a:off x="226243" y="100361"/>
            <a:ext cx="836741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marL="0" indent="0" eaLnBrk="1" hangingPunct="1"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4000" b="1" dirty="0" smtClean="0">
                <a:solidFill>
                  <a:srgbClr val="1A5093"/>
                </a:solidFill>
                <a:latin typeface="+mj-lt"/>
                <a:cs typeface="Times New Roman" pitchFamily="18" charset="0"/>
              </a:rPr>
              <a:t>Isotope production </a:t>
            </a:r>
            <a:endParaRPr lang="ru-RU" sz="4000" b="1" i="1" dirty="0">
              <a:solidFill>
                <a:srgbClr val="1A5093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89462" y="4177269"/>
            <a:ext cx="4234988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buClr>
                <a:srgbClr val="FFFF00"/>
              </a:buClr>
              <a:defRPr/>
            </a:pPr>
            <a:r>
              <a:rPr lang="ru-RU" sz="2800" b="1" dirty="0">
                <a:latin typeface="Arial" pitchFamily="34" charset="0"/>
                <a:cs typeface="Arial" pitchFamily="34" charset="0"/>
              </a:rPr>
              <a:t>С-30: </a:t>
            </a:r>
          </a:p>
          <a:p>
            <a:pPr algn="just" eaLnBrk="1" hangingPunct="1">
              <a:buClr>
                <a:srgbClr val="FFFF00"/>
              </a:buClr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Proton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: 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max.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400" dirty="0">
                <a:latin typeface="Arial" pitchFamily="34" charset="0"/>
                <a:cs typeface="Arial" pitchFamily="34" charset="0"/>
              </a:rPr>
              <a:t>30 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MeV,</a:t>
            </a:r>
          </a:p>
          <a:p>
            <a:pPr algn="just" eaLnBrk="1" hangingPunct="1">
              <a:buClr>
                <a:srgbClr val="FFFF00"/>
              </a:buClr>
              <a:defRPr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3 solid targets, 2 liquid targets 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marL="533400" indent="-533400">
              <a:lnSpc>
                <a:spcPct val="90000"/>
              </a:lnSpc>
              <a:buClr>
                <a:srgbClr val="FFFF00"/>
              </a:buClr>
              <a:defRPr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6" name="Picture 2" descr="IMG_44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891"/>
          <a:stretch>
            <a:fillRect/>
          </a:stretch>
        </p:blipFill>
        <p:spPr bwMode="auto">
          <a:xfrm>
            <a:off x="1578410" y="1055593"/>
            <a:ext cx="3316287" cy="277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Номер слайда 8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B1B6690-7CD0-4D83-A7B5-AFDC88B08FBB}" type="slidenum">
              <a:rPr lang="ru-RU" altLang="en-US" sz="140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ru-RU" altLang="en-US" sz="1400" dirty="0"/>
          </a:p>
        </p:txBody>
      </p:sp>
      <p:pic>
        <p:nvPicPr>
          <p:cNvPr id="15368" name="Picture 4" descr="реактор"/>
          <p:cNvPicPr>
            <a:picLocks noChangeAspect="1" noChangeArrowheads="1"/>
          </p:cNvPicPr>
          <p:nvPr/>
        </p:nvPicPr>
        <p:blipFill>
          <a:blip r:embed="rId4" cstate="print">
            <a:lum brigh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4451" y="997589"/>
            <a:ext cx="2984196" cy="2832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9" name="Прямоугольник 4"/>
          <p:cNvSpPr>
            <a:spLocks noChangeArrowheads="1"/>
          </p:cNvSpPr>
          <p:nvPr/>
        </p:nvSpPr>
        <p:spPr bwMode="auto">
          <a:xfrm>
            <a:off x="6669579" y="3961825"/>
            <a:ext cx="4392613" cy="16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>
                <a:srgbClr val="FFFF00"/>
              </a:buClr>
              <a:buFontTx/>
              <a:buNone/>
            </a:pPr>
            <a:r>
              <a:rPr lang="en-US" altLang="en-US" sz="2400" b="1" dirty="0" smtClean="0">
                <a:cs typeface="Arial" pitchFamily="34" charset="0"/>
              </a:rPr>
              <a:t>WWR</a:t>
            </a:r>
            <a:r>
              <a:rPr lang="ru-RU" altLang="en-US" sz="2400" b="1" dirty="0" smtClean="0">
                <a:cs typeface="Arial" pitchFamily="34" charset="0"/>
              </a:rPr>
              <a:t>-К</a:t>
            </a:r>
            <a:r>
              <a:rPr lang="ru-RU" altLang="en-US" sz="2400" b="1" dirty="0">
                <a:cs typeface="Arial" pitchFamily="34" charset="0"/>
              </a:rPr>
              <a:t>, </a:t>
            </a:r>
            <a:r>
              <a:rPr lang="ru-RU" altLang="en-US" sz="2400" dirty="0">
                <a:cs typeface="Arial" pitchFamily="34" charset="0"/>
              </a:rPr>
              <a:t>6 </a:t>
            </a:r>
            <a:r>
              <a:rPr lang="ru-RU" altLang="en-US" sz="2400" dirty="0" smtClean="0">
                <a:cs typeface="Arial" pitchFamily="34" charset="0"/>
              </a:rPr>
              <a:t>М</a:t>
            </a:r>
            <a:r>
              <a:rPr lang="en-US" altLang="en-US" sz="2400" dirty="0" smtClean="0">
                <a:cs typeface="Arial" pitchFamily="34" charset="0"/>
              </a:rPr>
              <a:t>W</a:t>
            </a:r>
            <a:endParaRPr lang="ru-RU" altLang="en-US" sz="2400" dirty="0">
              <a:cs typeface="Arial" pitchFamily="34" charset="0"/>
            </a:endParaRPr>
          </a:p>
          <a:p>
            <a:pPr algn="just" eaLnBrk="1" hangingPunct="1">
              <a:spcBef>
                <a:spcPct val="0"/>
              </a:spcBef>
              <a:buClr>
                <a:srgbClr val="FFFF00"/>
              </a:buClr>
              <a:buFontTx/>
              <a:buNone/>
            </a:pPr>
            <a:r>
              <a:rPr lang="en-US" altLang="en-US" sz="2400" dirty="0" smtClean="0">
                <a:cs typeface="Arial" pitchFamily="34" charset="0"/>
              </a:rPr>
              <a:t>Max thermal neutron flux</a:t>
            </a:r>
            <a:r>
              <a:rPr lang="ru-RU" altLang="en-US" sz="2400" dirty="0" smtClean="0">
                <a:cs typeface="Arial" pitchFamily="34" charset="0"/>
              </a:rPr>
              <a:t>: </a:t>
            </a:r>
            <a:r>
              <a:rPr lang="ru-RU" altLang="en-US" sz="2400" dirty="0">
                <a:cs typeface="Arial" pitchFamily="34" charset="0"/>
              </a:rPr>
              <a:t>2</a:t>
            </a:r>
            <a:r>
              <a:rPr lang="en-US" altLang="ru-RU" sz="2400" dirty="0">
                <a:cs typeface="Arial" pitchFamily="34" charset="0"/>
              </a:rPr>
              <a:t>.2</a:t>
            </a:r>
            <a:r>
              <a:rPr lang="en-US" altLang="ru-RU" sz="2400" dirty="0">
                <a:cs typeface="Arial" pitchFamily="34" charset="0"/>
                <a:sym typeface="Symbol" panose="05050102010706020507" pitchFamily="18" charset="2"/>
              </a:rPr>
              <a:t></a:t>
            </a:r>
            <a:r>
              <a:rPr lang="en-US" altLang="ru-RU" sz="2400" dirty="0">
                <a:cs typeface="Arial" pitchFamily="34" charset="0"/>
              </a:rPr>
              <a:t>10</a:t>
            </a:r>
            <a:r>
              <a:rPr lang="en-US" altLang="ru-RU" sz="2400" baseline="30000" dirty="0">
                <a:cs typeface="Arial" pitchFamily="34" charset="0"/>
              </a:rPr>
              <a:t>14</a:t>
            </a:r>
            <a:r>
              <a:rPr lang="en-US" altLang="ru-RU" sz="2400" dirty="0">
                <a:cs typeface="Arial" pitchFamily="34" charset="0"/>
              </a:rPr>
              <a:t> </a:t>
            </a:r>
            <a:r>
              <a:rPr lang="en-US" altLang="ru-RU" sz="2400" dirty="0" smtClean="0">
                <a:cs typeface="Arial" pitchFamily="34" charset="0"/>
              </a:rPr>
              <a:t>n</a:t>
            </a:r>
            <a:r>
              <a:rPr lang="ru-RU" altLang="ru-RU" sz="2400" dirty="0" smtClean="0">
                <a:cs typeface="Arial" pitchFamily="34" charset="0"/>
              </a:rPr>
              <a:t>∙</a:t>
            </a:r>
            <a:r>
              <a:rPr lang="en-US" altLang="ru-RU" sz="2400" dirty="0" smtClean="0">
                <a:cs typeface="Arial" pitchFamily="34" charset="0"/>
              </a:rPr>
              <a:t>cm</a:t>
            </a:r>
            <a:r>
              <a:rPr lang="en-US" altLang="ru-RU" sz="2400" baseline="30000" dirty="0" smtClean="0">
                <a:cs typeface="Arial" pitchFamily="34" charset="0"/>
              </a:rPr>
              <a:t>-2</a:t>
            </a:r>
            <a:r>
              <a:rPr lang="en-US" altLang="ru-RU" sz="2400" dirty="0">
                <a:cs typeface="Arial" pitchFamily="34" charset="0"/>
              </a:rPr>
              <a:t>s</a:t>
            </a:r>
            <a:r>
              <a:rPr lang="en-US" altLang="ru-RU" sz="2400" baseline="30000" dirty="0" smtClean="0">
                <a:cs typeface="Arial" pitchFamily="34" charset="0"/>
              </a:rPr>
              <a:t>-1</a:t>
            </a:r>
            <a:endParaRPr lang="ru-RU" altLang="ru-RU" sz="2400" dirty="0">
              <a:cs typeface="Arial" pitchFamily="34" charset="0"/>
            </a:endParaRPr>
          </a:p>
          <a:p>
            <a:pPr marL="0" lvl="1">
              <a:spcBef>
                <a:spcPct val="0"/>
              </a:spcBef>
              <a:buNone/>
            </a:pPr>
            <a:endParaRPr lang="ru-RU" altLang="en-US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70" name="Прямоугольник 7"/>
          <p:cNvSpPr>
            <a:spLocks noChangeArrowheads="1"/>
          </p:cNvSpPr>
          <p:nvPr/>
        </p:nvSpPr>
        <p:spPr bwMode="auto">
          <a:xfrm>
            <a:off x="6594764" y="5374531"/>
            <a:ext cx="515112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en-US" sz="2800" b="1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99</a:t>
            </a:r>
            <a:r>
              <a:rPr lang="en-US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</a:t>
            </a:r>
            <a:r>
              <a:rPr lang="ru-RU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altLang="en-US" sz="2800" b="1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99</a:t>
            </a:r>
            <a:r>
              <a:rPr lang="en-US" altLang="en-US" sz="2800" b="1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Tc</a:t>
            </a:r>
            <a:r>
              <a:rPr lang="ru-RU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en-US" sz="2800" b="1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131</a:t>
            </a:r>
            <a:r>
              <a:rPr lang="en-US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en-US" sz="2800" b="1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153</a:t>
            </a:r>
            <a:r>
              <a:rPr lang="en-US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</a:t>
            </a:r>
            <a:r>
              <a:rPr lang="ru-RU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sz="2800" b="1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177</a:t>
            </a:r>
            <a:r>
              <a:rPr lang="en-US" alt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</a:t>
            </a:r>
            <a:r>
              <a:rPr lang="ru-RU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sz="2800" b="1" baseline="30000" dirty="0">
                <a:solidFill>
                  <a:srgbClr val="1A50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192</a:t>
            </a:r>
            <a:r>
              <a:rPr lang="en-US" altLang="en-US" sz="2800" b="1" dirty="0">
                <a:solidFill>
                  <a:srgbClr val="1A50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Ir, </a:t>
            </a:r>
            <a:r>
              <a:rPr lang="en-US" altLang="en-US" sz="2800" b="1" baseline="30000" dirty="0">
                <a:solidFill>
                  <a:srgbClr val="1A50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r>
              <a:rPr lang="en-US" altLang="en-US" sz="2800" b="1" dirty="0">
                <a:solidFill>
                  <a:srgbClr val="1A50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Co,</a:t>
            </a:r>
            <a:r>
              <a:rPr lang="ru-RU" altLang="en-US" sz="2800" b="1" dirty="0">
                <a:solidFill>
                  <a:srgbClr val="1A50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b="1" baseline="30000" dirty="0">
                <a:solidFill>
                  <a:srgbClr val="1A50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124</a:t>
            </a:r>
            <a:r>
              <a:rPr lang="en-US" altLang="en-US" sz="2800" b="1" dirty="0">
                <a:solidFill>
                  <a:srgbClr val="1A50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Sb</a:t>
            </a:r>
            <a:r>
              <a:rPr lang="ru-RU" altLang="en-US" sz="2800" b="1" dirty="0">
                <a:solidFill>
                  <a:srgbClr val="1A50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sz="2800" b="1" baseline="30000" dirty="0">
                <a:solidFill>
                  <a:srgbClr val="1A50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204</a:t>
            </a:r>
            <a:r>
              <a:rPr lang="en-US" altLang="en-US" sz="2800" b="1" dirty="0">
                <a:solidFill>
                  <a:srgbClr val="1A50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Tl</a:t>
            </a:r>
            <a:r>
              <a:rPr lang="ru-RU" altLang="en-US" sz="2800" b="1" dirty="0">
                <a:solidFill>
                  <a:srgbClr val="1A50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en-US" sz="2800" b="1" baseline="30000" dirty="0">
                <a:solidFill>
                  <a:srgbClr val="1A50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85</a:t>
            </a:r>
            <a:r>
              <a:rPr lang="en-US" altLang="en-US" sz="2800" b="1" dirty="0">
                <a:solidFill>
                  <a:srgbClr val="1A50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Sr</a:t>
            </a:r>
            <a:r>
              <a:rPr lang="ru-RU" altLang="en-US" sz="2800" b="1" dirty="0">
                <a:solidFill>
                  <a:srgbClr val="1A50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en-US" sz="2800" b="1" baseline="30000" dirty="0">
                <a:solidFill>
                  <a:srgbClr val="1A50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134</a:t>
            </a:r>
            <a:r>
              <a:rPr lang="en-US" altLang="en-US" sz="2800" b="1" dirty="0">
                <a:solidFill>
                  <a:srgbClr val="1A50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Cs</a:t>
            </a:r>
            <a:endParaRPr lang="ru-RU" altLang="en-US" sz="2800" dirty="0">
              <a:solidFill>
                <a:srgbClr val="1A5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51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C7B6759-ADC9-4CC0-BCF7-A8FA643D8B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39091" y="161003"/>
            <a:ext cx="9332527" cy="884237"/>
          </a:xfrm>
        </p:spPr>
        <p:txBody>
          <a:bodyPr anchor="t">
            <a:noAutofit/>
          </a:bodyPr>
          <a:lstStyle/>
          <a:p>
            <a:pPr algn="l">
              <a:lnSpc>
                <a:spcPct val="100000"/>
              </a:lnSpc>
            </a:pPr>
            <a:r>
              <a:rPr lang="en-US" sz="4000" b="1" dirty="0" smtClean="0">
                <a:solidFill>
                  <a:srgbClr val="1A5093"/>
                </a:solidFill>
              </a:rPr>
              <a:t>Radiopharmaceutical production facility</a:t>
            </a:r>
            <a:endParaRPr lang="en-US" sz="4000" b="1" dirty="0">
              <a:solidFill>
                <a:srgbClr val="1A5093"/>
              </a:solidFill>
            </a:endParaRPr>
          </a:p>
        </p:txBody>
      </p:sp>
      <p:pic>
        <p:nvPicPr>
          <p:cNvPr id="7" name="Picture 2" descr="Fasad 14-1-15"/>
          <p:cNvPicPr>
            <a:picLocks noChangeAspect="1" noChangeArrowheads="1"/>
          </p:cNvPicPr>
          <p:nvPr/>
        </p:nvPicPr>
        <p:blipFill>
          <a:blip r:embed="rId3" cstate="print"/>
          <a:srcRect l="7936" t="9390" r="5628" b="57576"/>
          <a:stretch>
            <a:fillRect/>
          </a:stretch>
        </p:blipFill>
        <p:spPr bwMode="auto">
          <a:xfrm>
            <a:off x="2573519" y="5061920"/>
            <a:ext cx="5247022" cy="1430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D164B6E3-C548-4FF2-A01D-8DDAFF2CCE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8763" y="1359318"/>
            <a:ext cx="9745878" cy="3536877"/>
          </a:xfrm>
        </p:spPr>
        <p:txBody>
          <a:bodyPr>
            <a:normAutofit fontScale="77500" lnSpcReduction="20000"/>
          </a:bodyPr>
          <a:lstStyle/>
          <a:p>
            <a:pPr marL="36000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3100" b="1" dirty="0" smtClean="0"/>
              <a:t>Radiochemical building:</a:t>
            </a:r>
          </a:p>
          <a:p>
            <a:pPr marL="720000" indent="-342900" algn="l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600" dirty="0" smtClean="0"/>
              <a:t>R&amp;D laboratories </a:t>
            </a:r>
          </a:p>
          <a:p>
            <a:pPr marL="720000" indent="-342900" algn="l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600" dirty="0" smtClean="0"/>
              <a:t>Hot cells</a:t>
            </a:r>
            <a:endParaRPr lang="en-US" sz="2600" b="1" dirty="0" smtClean="0"/>
          </a:p>
          <a:p>
            <a:pPr marL="720000" indent="-342900" algn="l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600" dirty="0" smtClean="0"/>
              <a:t>Microbiological laboratory, Class </a:t>
            </a:r>
            <a:r>
              <a:rPr lang="en-US" sz="2600" dirty="0"/>
              <a:t>A, B, C and D </a:t>
            </a:r>
          </a:p>
          <a:p>
            <a:pPr marL="720000" indent="-342900" algn="l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600" dirty="0" smtClean="0"/>
              <a:t>Clean rooms, class  C and  </a:t>
            </a:r>
            <a:r>
              <a:rPr lang="en-US" sz="2600" dirty="0"/>
              <a:t>D </a:t>
            </a:r>
            <a:endParaRPr lang="en-US" sz="2600" dirty="0" smtClean="0"/>
          </a:p>
          <a:p>
            <a:pPr algn="l">
              <a:lnSpc>
                <a:spcPct val="120000"/>
              </a:lnSpc>
              <a:spcBef>
                <a:spcPts val="0"/>
              </a:spcBef>
            </a:pPr>
            <a:endParaRPr lang="en-US" dirty="0" smtClean="0"/>
          </a:p>
          <a:p>
            <a:pPr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3100" b="1" dirty="0" smtClean="0"/>
              <a:t>Radiopharmaceutical building:</a:t>
            </a:r>
            <a:endParaRPr lang="en-US" sz="3100" b="1" dirty="0"/>
          </a:p>
          <a:p>
            <a:pPr marL="342900" indent="-342900" algn="l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600" dirty="0" smtClean="0"/>
              <a:t>Clean rooms, Class C and </a:t>
            </a:r>
            <a:r>
              <a:rPr lang="en-US" sz="2600" dirty="0"/>
              <a:t>D </a:t>
            </a:r>
            <a:endParaRPr lang="en-US" sz="2600" dirty="0" smtClean="0"/>
          </a:p>
          <a:p>
            <a:pPr marL="342900" indent="-342900" algn="l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600" dirty="0" smtClean="0"/>
              <a:t>Hot cells,  </a:t>
            </a:r>
            <a:r>
              <a:rPr lang="en-US" sz="2600" dirty="0"/>
              <a:t>Class A, B, </a:t>
            </a:r>
            <a:r>
              <a:rPr lang="en-US" sz="2600" dirty="0" smtClean="0"/>
              <a:t>C and </a:t>
            </a:r>
            <a:r>
              <a:rPr lang="en-US" sz="2600" dirty="0"/>
              <a:t>D </a:t>
            </a:r>
            <a:endParaRPr lang="en-US" sz="2600" dirty="0" smtClean="0"/>
          </a:p>
          <a:p>
            <a:pPr marL="342900" indent="-342900" algn="l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600" dirty="0" smtClean="0"/>
              <a:t>QC laboratory, Class D</a:t>
            </a:r>
            <a:endParaRPr lang="en-US" sz="2600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7414953" y="1891059"/>
            <a:ext cx="1807626" cy="1140550"/>
            <a:chOff x="8941656" y="1656062"/>
            <a:chExt cx="1588001" cy="1047282"/>
          </a:xfrm>
        </p:grpSpPr>
        <p:sp>
          <p:nvSpPr>
            <p:cNvPr id="9" name="Правая фигурная скобка 8"/>
            <p:cNvSpPr/>
            <p:nvPr/>
          </p:nvSpPr>
          <p:spPr>
            <a:xfrm>
              <a:off x="8941656" y="1656062"/>
              <a:ext cx="205740" cy="1047282"/>
            </a:xfrm>
            <a:prstGeom prst="rightBrace">
              <a:avLst>
                <a:gd name="adj1" fmla="val 4333"/>
                <a:gd name="adj2" fmla="val 50000"/>
              </a:avLst>
            </a:prstGeom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9315999" y="1932635"/>
              <a:ext cx="1213658" cy="5934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latin typeface="Times New Roman" pitchFamily="18" charset="0"/>
                  <a:cs typeface="Times New Roman" pitchFamily="18" charset="0"/>
                </a:rPr>
                <a:t>~</a:t>
              </a:r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80</a:t>
              </a:r>
              <a:r>
                <a:rPr lang="ru-RU" dirty="0" smtClean="0">
                  <a:latin typeface="Times New Roman" pitchFamily="18" charset="0"/>
                  <a:cs typeface="Times New Roman" pitchFamily="18" charset="0"/>
                </a:rPr>
                <a:t>0 </a:t>
              </a:r>
              <a:r>
                <a:rPr lang="ru-RU" dirty="0">
                  <a:latin typeface="Times New Roman" pitchFamily="18" charset="0"/>
                  <a:cs typeface="Times New Roman" pitchFamily="18" charset="0"/>
                </a:rPr>
                <a:t>м</a:t>
              </a:r>
              <a:r>
                <a:rPr lang="ru-RU" baseline="30000" dirty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baseline="30000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US" dirty="0"/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4631403" y="3874416"/>
            <a:ext cx="1651335" cy="943302"/>
            <a:chOff x="6850019" y="3686571"/>
            <a:chExt cx="1651335" cy="1035058"/>
          </a:xfrm>
        </p:grpSpPr>
        <p:sp>
          <p:nvSpPr>
            <p:cNvPr id="12" name="Правая фигурная скобка 11"/>
            <p:cNvSpPr/>
            <p:nvPr/>
          </p:nvSpPr>
          <p:spPr>
            <a:xfrm>
              <a:off x="6850019" y="3686571"/>
              <a:ext cx="274320" cy="1035058"/>
            </a:xfrm>
            <a:prstGeom prst="rightBrace">
              <a:avLst>
                <a:gd name="adj1" fmla="val 4333"/>
                <a:gd name="adj2" fmla="val 50000"/>
              </a:avLst>
            </a:prstGeom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287696" y="4019434"/>
              <a:ext cx="12136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>
                  <a:latin typeface="Times New Roman" pitchFamily="18" charset="0"/>
                  <a:cs typeface="Times New Roman" pitchFamily="18" charset="0"/>
                </a:rPr>
                <a:t>~ </a:t>
              </a:r>
              <a:r>
                <a: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730</a:t>
              </a:r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dirty="0">
                  <a:latin typeface="Times New Roman" pitchFamily="18" charset="0"/>
                  <a:cs typeface="Times New Roman" pitchFamily="18" charset="0"/>
                </a:rPr>
                <a:t>м</a:t>
              </a:r>
              <a:r>
                <a:rPr lang="en-US" baseline="30000" dirty="0"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ru-RU" baseline="30000" dirty="0">
                  <a:latin typeface="Times New Roman" pitchFamily="18" charset="0"/>
                  <a:cs typeface="Times New Roman" pitchFamily="18" charset="0"/>
                </a:rPr>
                <a:t> </a:t>
              </a:r>
              <a:endParaRPr lang="en-US" dirty="0"/>
            </a:p>
          </p:txBody>
        </p:sp>
      </p:grpSp>
      <p:pic>
        <p:nvPicPr>
          <p:cNvPr id="14" name="Рисунок 13"/>
          <p:cNvPicPr/>
          <p:nvPr/>
        </p:nvPicPr>
        <p:blipFill>
          <a:blip r:embed="rId4"/>
          <a:stretch>
            <a:fillRect/>
          </a:stretch>
        </p:blipFill>
        <p:spPr>
          <a:xfrm>
            <a:off x="9297018" y="2838594"/>
            <a:ext cx="2058603" cy="3066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85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9289" y="282805"/>
            <a:ext cx="10033899" cy="113594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altLang="en-US" sz="4000" b="1" dirty="0" smtClean="0">
                <a:solidFill>
                  <a:srgbClr val="2C6CA6"/>
                </a:solidFill>
              </a:rPr>
              <a:t/>
            </a:r>
            <a:br>
              <a:rPr lang="en-US" altLang="en-US" sz="4000" b="1" dirty="0" smtClean="0">
                <a:solidFill>
                  <a:srgbClr val="2C6CA6"/>
                </a:solidFill>
              </a:rPr>
            </a:br>
            <a:r>
              <a:rPr lang="en-US" altLang="en-US" sz="4000" b="1" dirty="0" smtClean="0">
                <a:solidFill>
                  <a:srgbClr val="1A5093"/>
                </a:solidFill>
              </a:rPr>
              <a:t>Sodium </a:t>
            </a:r>
            <a:r>
              <a:rPr lang="en-US" altLang="en-US" sz="4000" b="1" dirty="0">
                <a:solidFill>
                  <a:srgbClr val="1A5093"/>
                </a:solidFill>
              </a:rPr>
              <a:t>pertechnetate </a:t>
            </a:r>
            <a:r>
              <a:rPr lang="ru-RU" altLang="en-US" sz="4000" b="1" dirty="0">
                <a:solidFill>
                  <a:srgbClr val="1A5093"/>
                </a:solidFill>
              </a:rPr>
              <a:t> </a:t>
            </a:r>
            <a:r>
              <a:rPr lang="ru-RU" altLang="en-US" sz="4000" b="1" baseline="30000" dirty="0">
                <a:solidFill>
                  <a:srgbClr val="1A5093"/>
                </a:solidFill>
              </a:rPr>
              <a:t>99</a:t>
            </a:r>
            <a:r>
              <a:rPr lang="en-US" altLang="en-US" sz="4000" b="1" baseline="30000" dirty="0" smtClean="0">
                <a:solidFill>
                  <a:srgbClr val="1A5093"/>
                </a:solidFill>
              </a:rPr>
              <a:t>m</a:t>
            </a:r>
            <a:r>
              <a:rPr lang="en-US" altLang="en-US" sz="4000" b="1" dirty="0" smtClean="0">
                <a:solidFill>
                  <a:srgbClr val="1A5093"/>
                </a:solidFill>
              </a:rPr>
              <a:t>Tc, injection </a:t>
            </a:r>
            <a:r>
              <a:rPr lang="en-US" altLang="en-US" sz="4000" b="1" dirty="0">
                <a:solidFill>
                  <a:srgbClr val="1A5093"/>
                </a:solidFill>
              </a:rPr>
              <a:t>from</a:t>
            </a:r>
            <a:r>
              <a:rPr lang="ru-RU" altLang="en-US" sz="4000" b="1" dirty="0">
                <a:solidFill>
                  <a:srgbClr val="1A5093"/>
                </a:solidFill>
              </a:rPr>
              <a:t> </a:t>
            </a:r>
            <a:r>
              <a:rPr lang="ru-RU" altLang="en-US" sz="4000" b="1" baseline="30000" dirty="0">
                <a:solidFill>
                  <a:srgbClr val="1A5093"/>
                </a:solidFill>
              </a:rPr>
              <a:t>99</a:t>
            </a:r>
            <a:r>
              <a:rPr lang="en-US" altLang="en-US" sz="4000" b="1" dirty="0">
                <a:solidFill>
                  <a:srgbClr val="1A5093"/>
                </a:solidFill>
              </a:rPr>
              <a:t>Mo/</a:t>
            </a:r>
            <a:r>
              <a:rPr lang="ru-RU" altLang="en-US" sz="4000" b="1" baseline="30000" dirty="0">
                <a:solidFill>
                  <a:srgbClr val="1A5093"/>
                </a:solidFill>
              </a:rPr>
              <a:t>99</a:t>
            </a:r>
            <a:r>
              <a:rPr lang="en-US" altLang="en-US" sz="4000" b="1" baseline="30000" dirty="0" smtClean="0">
                <a:solidFill>
                  <a:srgbClr val="1A5093"/>
                </a:solidFill>
              </a:rPr>
              <a:t>m</a:t>
            </a:r>
            <a:r>
              <a:rPr lang="en-US" altLang="en-US" sz="4000" b="1" dirty="0" smtClean="0">
                <a:solidFill>
                  <a:srgbClr val="1A5093"/>
                </a:solidFill>
              </a:rPr>
              <a:t>Tc</a:t>
            </a:r>
            <a:r>
              <a:rPr lang="en-US" altLang="en-US" sz="4000" b="1" baseline="30000" dirty="0" smtClean="0">
                <a:solidFill>
                  <a:srgbClr val="1A5093"/>
                </a:solidFill>
              </a:rPr>
              <a:t> </a:t>
            </a:r>
            <a:r>
              <a:rPr lang="en-US" altLang="en-US" sz="4000" b="1" dirty="0">
                <a:solidFill>
                  <a:srgbClr val="1A5093"/>
                </a:solidFill>
              </a:rPr>
              <a:t>gel-generator</a:t>
            </a:r>
            <a:r>
              <a:rPr lang="ru-RU" altLang="en-US" sz="4000" b="1" dirty="0">
                <a:solidFill>
                  <a:srgbClr val="1A5093"/>
                </a:solidFill>
              </a:rPr>
              <a:t/>
            </a:r>
            <a:br>
              <a:rPr lang="ru-RU" altLang="en-US" sz="4000" b="1" dirty="0">
                <a:solidFill>
                  <a:srgbClr val="1A5093"/>
                </a:solidFill>
              </a:rPr>
            </a:br>
            <a:endParaRPr lang="ru-RU" sz="4000" b="1" i="1" dirty="0">
              <a:solidFill>
                <a:srgbClr val="1A5093"/>
              </a:solidFill>
              <a:cs typeface="Times New Roman" pitchFamily="18" charset="0"/>
            </a:endParaRPr>
          </a:p>
        </p:txBody>
      </p:sp>
      <p:sp>
        <p:nvSpPr>
          <p:cNvPr id="23557" name="TextBox 11"/>
          <p:cNvSpPr txBox="1">
            <a:spLocks noChangeArrowheads="1"/>
          </p:cNvSpPr>
          <p:nvPr/>
        </p:nvSpPr>
        <p:spPr bwMode="auto">
          <a:xfrm>
            <a:off x="603316" y="1816146"/>
            <a:ext cx="6017884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600"/>
              </a:spcBef>
              <a:buNone/>
            </a:pPr>
            <a:r>
              <a:rPr lang="en-US" altLang="en-US" sz="2400" dirty="0" smtClean="0">
                <a:latin typeface="+mn-lt"/>
                <a:cs typeface="Arial" pitchFamily="34" charset="0"/>
              </a:rPr>
              <a:t>Irradiation: </a:t>
            </a:r>
            <a:r>
              <a:rPr lang="ru-RU" altLang="en-US" sz="2400" dirty="0" smtClean="0">
                <a:latin typeface="+mn-lt"/>
                <a:cs typeface="Arial" pitchFamily="34" charset="0"/>
              </a:rPr>
              <a:t> </a:t>
            </a:r>
            <a:r>
              <a:rPr lang="en-US" altLang="en-US" sz="2400" dirty="0" smtClean="0">
                <a:latin typeface="+mn-lt"/>
                <a:cs typeface="Arial" pitchFamily="34" charset="0"/>
              </a:rPr>
              <a:t>reactor WWR-K</a:t>
            </a:r>
            <a:r>
              <a:rPr lang="ru-RU" altLang="en-US" sz="2400" dirty="0" smtClean="0">
                <a:latin typeface="+mn-lt"/>
                <a:cs typeface="Arial" pitchFamily="34" charset="0"/>
              </a:rPr>
              <a:t>, </a:t>
            </a:r>
            <a:r>
              <a:rPr lang="ru-RU" altLang="en-US" sz="2400" dirty="0">
                <a:latin typeface="+mn-lt"/>
                <a:cs typeface="Arial" pitchFamily="34" charset="0"/>
              </a:rPr>
              <a:t>1∙10</a:t>
            </a:r>
            <a:r>
              <a:rPr lang="ru-RU" altLang="en-US" sz="2400" baseline="30000" dirty="0">
                <a:latin typeface="+mn-lt"/>
                <a:cs typeface="Arial" pitchFamily="34" charset="0"/>
              </a:rPr>
              <a:t>14</a:t>
            </a:r>
            <a:r>
              <a:rPr lang="ru-RU" altLang="en-US" sz="2400" dirty="0">
                <a:latin typeface="+mn-lt"/>
                <a:cs typeface="Arial" pitchFamily="34" charset="0"/>
              </a:rPr>
              <a:t>, </a:t>
            </a:r>
            <a:r>
              <a:rPr lang="en-US" altLang="en-US" sz="2400" dirty="0" smtClean="0">
                <a:latin typeface="+mn-lt"/>
                <a:cs typeface="Arial" pitchFamily="34" charset="0"/>
              </a:rPr>
              <a:t>n</a:t>
            </a:r>
            <a:r>
              <a:rPr lang="ru-RU" altLang="en-US" sz="2400" dirty="0" smtClean="0">
                <a:latin typeface="+mn-lt"/>
                <a:cs typeface="Arial" pitchFamily="34" charset="0"/>
              </a:rPr>
              <a:t>∙</a:t>
            </a:r>
            <a:r>
              <a:rPr lang="en-US" altLang="en-US" sz="2400" dirty="0">
                <a:latin typeface="+mn-lt"/>
                <a:cs typeface="Arial" pitchFamily="34" charset="0"/>
              </a:rPr>
              <a:t>s</a:t>
            </a:r>
            <a:r>
              <a:rPr lang="ru-RU" altLang="en-US" sz="2400" baseline="30000" dirty="0" smtClean="0">
                <a:latin typeface="+mn-lt"/>
                <a:cs typeface="Arial" pitchFamily="34" charset="0"/>
              </a:rPr>
              <a:t>-1</a:t>
            </a:r>
            <a:r>
              <a:rPr lang="ru-RU" altLang="en-US" sz="2400" dirty="0">
                <a:latin typeface="+mn-lt"/>
                <a:cs typeface="Arial" pitchFamily="34" charset="0"/>
              </a:rPr>
              <a:t>∙см</a:t>
            </a:r>
            <a:r>
              <a:rPr lang="ru-RU" altLang="en-US" sz="2400" baseline="30000" dirty="0">
                <a:latin typeface="+mn-lt"/>
                <a:cs typeface="Arial" pitchFamily="34" charset="0"/>
              </a:rPr>
              <a:t>2</a:t>
            </a:r>
            <a:r>
              <a:rPr lang="ru-RU" altLang="en-US" sz="2400" dirty="0" smtClean="0">
                <a:latin typeface="+mn-lt"/>
                <a:cs typeface="Arial" pitchFamily="34" charset="0"/>
              </a:rPr>
              <a:t>,</a:t>
            </a:r>
            <a:r>
              <a:rPr lang="ru-RU" sz="2000" baseline="30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98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Mo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(n 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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400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99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Mo (</a:t>
            </a:r>
            <a:r>
              <a:rPr lang="el-GR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sz="2400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</a:t>
            </a:r>
            <a:r>
              <a:rPr lang="en-US" sz="2400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99m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Tc,</a:t>
            </a:r>
          </a:p>
          <a:p>
            <a:pPr>
              <a:spcBef>
                <a:spcPts val="600"/>
              </a:spcBef>
              <a:buNone/>
            </a:pPr>
            <a:r>
              <a:rPr lang="ru-RU" altLang="en-US" sz="2400" dirty="0" smtClean="0">
                <a:solidFill>
                  <a:srgbClr val="FF0000"/>
                </a:solidFill>
                <a:latin typeface="+mn-lt"/>
                <a:cs typeface="Arial" pitchFamily="34" charset="0"/>
              </a:rPr>
              <a:t> </a:t>
            </a:r>
            <a:r>
              <a:rPr lang="en-US" altLang="en-US" sz="2400" dirty="0" smtClean="0">
                <a:latin typeface="+mn-lt"/>
                <a:cs typeface="Arial" pitchFamily="34" charset="0"/>
              </a:rPr>
              <a:t>molybdenum oxide</a:t>
            </a:r>
            <a:r>
              <a:rPr lang="ru-RU" altLang="en-US" sz="2400" dirty="0" smtClean="0">
                <a:latin typeface="+mn-lt"/>
                <a:cs typeface="Arial" pitchFamily="34" charset="0"/>
              </a:rPr>
              <a:t>, </a:t>
            </a:r>
            <a:r>
              <a:rPr lang="ru-RU" altLang="en-US" sz="2400" dirty="0">
                <a:latin typeface="+mn-lt"/>
                <a:cs typeface="Arial" pitchFamily="34" charset="0"/>
              </a:rPr>
              <a:t>15 </a:t>
            </a:r>
            <a:r>
              <a:rPr lang="en-US" altLang="en-US" sz="2400" dirty="0" smtClean="0">
                <a:latin typeface="+mn-lt"/>
                <a:cs typeface="Arial" pitchFamily="34" charset="0"/>
              </a:rPr>
              <a:t>g</a:t>
            </a:r>
            <a:r>
              <a:rPr lang="ru-RU" altLang="en-US" sz="2400" dirty="0" smtClean="0">
                <a:latin typeface="+mn-lt"/>
                <a:cs typeface="Arial" pitchFamily="34" charset="0"/>
              </a:rPr>
              <a:t>.,  </a:t>
            </a:r>
            <a:r>
              <a:rPr lang="ru-RU" altLang="en-US" sz="2400" dirty="0">
                <a:latin typeface="+mn-lt"/>
                <a:cs typeface="Arial" pitchFamily="34" charset="0"/>
              </a:rPr>
              <a:t>120 </a:t>
            </a:r>
            <a:r>
              <a:rPr lang="en-US" altLang="en-US" sz="2400" dirty="0" smtClean="0">
                <a:latin typeface="+mn-lt"/>
                <a:cs typeface="Arial" pitchFamily="34" charset="0"/>
              </a:rPr>
              <a:t>h.</a:t>
            </a:r>
            <a:endParaRPr lang="ru-RU" altLang="en-US" sz="2400" dirty="0">
              <a:latin typeface="+mn-lt"/>
              <a:cs typeface="Arial" pitchFamily="34" charset="0"/>
            </a:endParaRPr>
          </a:p>
          <a:p>
            <a:pPr>
              <a:spcBef>
                <a:spcPts val="600"/>
              </a:spcBef>
              <a:buNone/>
            </a:pPr>
            <a:r>
              <a:rPr lang="ru-RU" altLang="en-US" sz="2400" baseline="30000" dirty="0">
                <a:latin typeface="+mn-lt"/>
                <a:cs typeface="Arial" pitchFamily="34" charset="0"/>
              </a:rPr>
              <a:t>99</a:t>
            </a:r>
            <a:r>
              <a:rPr lang="ru-RU" altLang="en-US" sz="2400" dirty="0">
                <a:latin typeface="+mn-lt"/>
                <a:cs typeface="Arial" pitchFamily="34" charset="0"/>
              </a:rPr>
              <a:t>Мо </a:t>
            </a:r>
            <a:r>
              <a:rPr lang="en-US" altLang="en-US" sz="2400" dirty="0" smtClean="0">
                <a:latin typeface="+mn-lt"/>
                <a:cs typeface="Arial" pitchFamily="34" charset="0"/>
              </a:rPr>
              <a:t>bulk solution production- alkaline dissolution </a:t>
            </a:r>
          </a:p>
          <a:p>
            <a:pPr>
              <a:spcBef>
                <a:spcPts val="600"/>
              </a:spcBef>
              <a:buNone/>
            </a:pPr>
            <a:endParaRPr lang="en-US" altLang="en-US" sz="2400" dirty="0" smtClean="0">
              <a:latin typeface="+mn-lt"/>
              <a:cs typeface="Arial" pitchFamily="34" charset="0"/>
            </a:endParaRPr>
          </a:p>
          <a:p>
            <a:pPr>
              <a:spcBef>
                <a:spcPts val="600"/>
              </a:spcBef>
              <a:buNone/>
            </a:pPr>
            <a:r>
              <a:rPr lang="en-US" sz="2400" dirty="0" smtClean="0">
                <a:latin typeface="+mn-lt"/>
              </a:rPr>
              <a:t>Premises:  </a:t>
            </a:r>
            <a:r>
              <a:rPr lang="en-US" sz="2400" b="1" dirty="0">
                <a:solidFill>
                  <a:srgbClr val="C00000"/>
                </a:solidFill>
                <a:latin typeface="+mn-lt"/>
              </a:rPr>
              <a:t>class C</a:t>
            </a:r>
            <a:r>
              <a:rPr lang="en-US" sz="2400" dirty="0">
                <a:latin typeface="+mn-lt"/>
              </a:rPr>
              <a:t> </a:t>
            </a:r>
          </a:p>
          <a:p>
            <a:pPr>
              <a:spcBef>
                <a:spcPts val="600"/>
              </a:spcBef>
              <a:buNone/>
            </a:pPr>
            <a:r>
              <a:rPr lang="ru-RU" altLang="en-US" sz="2400" baseline="30000" dirty="0">
                <a:latin typeface="+mn-lt"/>
              </a:rPr>
              <a:t>99</a:t>
            </a:r>
            <a:r>
              <a:rPr lang="en-US" altLang="en-US" sz="2400" dirty="0">
                <a:latin typeface="+mn-lt"/>
              </a:rPr>
              <a:t>Mo/</a:t>
            </a:r>
            <a:r>
              <a:rPr lang="ru-RU" altLang="en-US" sz="2400" baseline="30000" dirty="0">
                <a:latin typeface="+mn-lt"/>
              </a:rPr>
              <a:t>99</a:t>
            </a:r>
            <a:r>
              <a:rPr lang="en-US" altLang="en-US" sz="2400" baseline="30000" dirty="0">
                <a:latin typeface="+mn-lt"/>
              </a:rPr>
              <a:t>m</a:t>
            </a:r>
            <a:r>
              <a:rPr lang="ru-RU" altLang="en-US" sz="2400" baseline="30000" dirty="0">
                <a:latin typeface="+mn-lt"/>
              </a:rPr>
              <a:t> </a:t>
            </a:r>
            <a:r>
              <a:rPr lang="en-US" altLang="en-US" sz="2400" baseline="30000" dirty="0">
                <a:latin typeface="+mn-lt"/>
              </a:rPr>
              <a:t> </a:t>
            </a:r>
            <a:r>
              <a:rPr lang="en-US" altLang="en-US" sz="2400" dirty="0">
                <a:latin typeface="+mn-lt"/>
              </a:rPr>
              <a:t>gel-generator </a:t>
            </a:r>
            <a:r>
              <a:rPr lang="en-US" sz="2400" dirty="0" smtClean="0">
                <a:latin typeface="+mn-lt"/>
              </a:rPr>
              <a:t>production/assembling: </a:t>
            </a:r>
            <a:r>
              <a:rPr lang="en-US" sz="2400" dirty="0">
                <a:latin typeface="+mn-lt"/>
              </a:rPr>
              <a:t>hot </a:t>
            </a:r>
            <a:r>
              <a:rPr lang="en-US" sz="2400" dirty="0" smtClean="0">
                <a:latin typeface="+mn-lt"/>
              </a:rPr>
              <a:t>cells </a:t>
            </a:r>
            <a:r>
              <a:rPr lang="en-US" sz="2400" b="1" dirty="0">
                <a:solidFill>
                  <a:srgbClr val="C00000"/>
                </a:solidFill>
                <a:latin typeface="+mn-lt"/>
              </a:rPr>
              <a:t>class C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en-US" altLang="en-US" sz="2400" dirty="0" smtClean="0">
                <a:latin typeface="+mn-lt"/>
                <a:cs typeface="Arial" pitchFamily="34" charset="0"/>
              </a:rPr>
              <a:t>Production</a:t>
            </a:r>
            <a:r>
              <a:rPr lang="ru-RU" altLang="en-US" sz="2400" dirty="0" smtClean="0">
                <a:latin typeface="+mn-lt"/>
                <a:cs typeface="Arial" pitchFamily="34" charset="0"/>
              </a:rPr>
              <a:t>: </a:t>
            </a:r>
            <a:r>
              <a:rPr lang="ru-RU" altLang="en-US" sz="2400" dirty="0">
                <a:latin typeface="+mn-lt"/>
                <a:cs typeface="Arial" pitchFamily="34" charset="0"/>
              </a:rPr>
              <a:t>2 </a:t>
            </a:r>
            <a:r>
              <a:rPr lang="en-US" altLang="en-US" sz="2400" dirty="0" smtClean="0">
                <a:latin typeface="+mn-lt"/>
                <a:cs typeface="Arial" pitchFamily="34" charset="0"/>
              </a:rPr>
              <a:t>times/month, </a:t>
            </a:r>
            <a:r>
              <a:rPr lang="ru-RU" altLang="en-US" sz="2400" dirty="0" smtClean="0">
                <a:latin typeface="+mn-lt"/>
                <a:cs typeface="Arial" pitchFamily="34" charset="0"/>
              </a:rPr>
              <a:t> </a:t>
            </a:r>
            <a:r>
              <a:rPr lang="ru-RU" altLang="en-US" sz="2400" dirty="0">
                <a:latin typeface="+mn-lt"/>
                <a:cs typeface="Arial" pitchFamily="34" charset="0"/>
              </a:rPr>
              <a:t>18 </a:t>
            </a:r>
            <a:r>
              <a:rPr lang="en-US" altLang="en-US" sz="2400" dirty="0" smtClean="0">
                <a:latin typeface="+mn-lt"/>
                <a:cs typeface="Arial" pitchFamily="34" charset="0"/>
              </a:rPr>
              <a:t>GBq</a:t>
            </a:r>
            <a:endParaRPr lang="ru-RU" altLang="en-US" sz="2400" dirty="0">
              <a:latin typeface="+mn-lt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3316" y="152400"/>
            <a:ext cx="1225484" cy="707886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aseline="30000" dirty="0" smtClean="0">
                <a:solidFill>
                  <a:srgbClr val="FF0000"/>
                </a:solidFill>
              </a:rPr>
              <a:t>99m</a:t>
            </a:r>
            <a:r>
              <a:rPr lang="en-US" sz="4000" dirty="0" smtClean="0">
                <a:solidFill>
                  <a:srgbClr val="FF0000"/>
                </a:solidFill>
              </a:rPr>
              <a:t>Tc</a:t>
            </a:r>
            <a:endParaRPr lang="en-US" sz="4000" dirty="0">
              <a:solidFill>
                <a:srgbClr val="FF0000"/>
              </a:solidFill>
            </a:endParaRPr>
          </a:p>
        </p:txBody>
      </p:sp>
      <p:pic>
        <p:nvPicPr>
          <p:cNvPr id="10" name="Рисунок 9" descr="C:\Users\Chakrova\Desktop\РАБОЧИЕ ФОТОГРАФИИ\для презентаций\IMG_20230815_132631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50" r="9144"/>
          <a:stretch/>
        </p:blipFill>
        <p:spPr bwMode="auto">
          <a:xfrm>
            <a:off x="9473938" y="1418745"/>
            <a:ext cx="2224726" cy="25614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4" cstate="print">
            <a:extLst/>
          </a:blip>
          <a:srcRect l="4774" r="9984"/>
          <a:stretch>
            <a:fillRect/>
          </a:stretch>
        </p:blipFill>
        <p:spPr bwMode="auto">
          <a:xfrm>
            <a:off x="6741115" y="4186989"/>
            <a:ext cx="2460589" cy="216936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/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5" cstate="print"/>
          <a:srcRect l="18379" t="16086" r="3873" b="30375"/>
          <a:stretch>
            <a:fillRect/>
          </a:stretch>
        </p:blipFill>
        <p:spPr bwMode="auto">
          <a:xfrm>
            <a:off x="9373147" y="4233379"/>
            <a:ext cx="2426308" cy="2076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3">
                <a:lumMod val="40000"/>
                <a:lumOff val="60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94448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6678084" y="862014"/>
            <a:ext cx="4775200" cy="5140325"/>
            <a:chOff x="528" y="288"/>
            <a:chExt cx="2256" cy="2930"/>
          </a:xfrm>
        </p:grpSpPr>
        <p:grpSp>
          <p:nvGrpSpPr>
            <p:cNvPr id="3" name="Group 18"/>
            <p:cNvGrpSpPr>
              <a:grpSpLocks/>
            </p:cNvGrpSpPr>
            <p:nvPr/>
          </p:nvGrpSpPr>
          <p:grpSpPr bwMode="auto">
            <a:xfrm>
              <a:off x="528" y="288"/>
              <a:ext cx="2256" cy="2930"/>
              <a:chOff x="528" y="288"/>
              <a:chExt cx="2256" cy="2930"/>
            </a:xfrm>
          </p:grpSpPr>
          <p:sp>
            <p:nvSpPr>
              <p:cNvPr id="38919" name="Oval 19"/>
              <p:cNvSpPr>
                <a:spLocks noChangeArrowheads="1"/>
              </p:cNvSpPr>
              <p:nvPr/>
            </p:nvSpPr>
            <p:spPr bwMode="auto">
              <a:xfrm>
                <a:off x="528" y="2815"/>
                <a:ext cx="2240" cy="403"/>
              </a:xfrm>
              <a:prstGeom prst="ellipse">
                <a:avLst/>
              </a:prstGeom>
              <a:gradFill rotWithShape="0">
                <a:gsLst>
                  <a:gs pos="0">
                    <a:srgbClr val="00CCFF"/>
                  </a:gs>
                  <a:gs pos="50000">
                    <a:srgbClr val="BDF2FF"/>
                  </a:gs>
                  <a:gs pos="100000">
                    <a:srgbClr val="00CCFF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38920" name="Oval 20"/>
              <p:cNvSpPr>
                <a:spLocks noChangeArrowheads="1"/>
              </p:cNvSpPr>
              <p:nvPr/>
            </p:nvSpPr>
            <p:spPr bwMode="auto">
              <a:xfrm>
                <a:off x="544" y="2048"/>
                <a:ext cx="2240" cy="403"/>
              </a:xfrm>
              <a:prstGeom prst="ellipse">
                <a:avLst/>
              </a:prstGeom>
              <a:gradFill rotWithShape="0">
                <a:gsLst>
                  <a:gs pos="0">
                    <a:srgbClr val="A9A9A9"/>
                  </a:gs>
                  <a:gs pos="50000">
                    <a:srgbClr val="FFFFFF"/>
                  </a:gs>
                  <a:gs pos="100000">
                    <a:srgbClr val="A9A9A9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38921" name="Oval 21"/>
              <p:cNvSpPr>
                <a:spLocks noChangeArrowheads="1"/>
              </p:cNvSpPr>
              <p:nvPr/>
            </p:nvSpPr>
            <p:spPr bwMode="auto">
              <a:xfrm>
                <a:off x="544" y="1138"/>
                <a:ext cx="2240" cy="403"/>
              </a:xfrm>
              <a:prstGeom prst="ellipse">
                <a:avLst/>
              </a:prstGeom>
              <a:gradFill rotWithShape="0">
                <a:gsLst>
                  <a:gs pos="0">
                    <a:srgbClr val="A9A9A9"/>
                  </a:gs>
                  <a:gs pos="50000">
                    <a:srgbClr val="FFFFFF"/>
                  </a:gs>
                  <a:gs pos="100000">
                    <a:srgbClr val="A9A9A9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38922" name="Oval 22"/>
              <p:cNvSpPr>
                <a:spLocks noChangeArrowheads="1"/>
              </p:cNvSpPr>
              <p:nvPr/>
            </p:nvSpPr>
            <p:spPr bwMode="auto">
              <a:xfrm>
                <a:off x="544" y="288"/>
                <a:ext cx="2240" cy="403"/>
              </a:xfrm>
              <a:prstGeom prst="ellipse">
                <a:avLst/>
              </a:prstGeom>
              <a:gradFill rotWithShape="0">
                <a:gsLst>
                  <a:gs pos="0">
                    <a:srgbClr val="A9A9A9"/>
                  </a:gs>
                  <a:gs pos="50000">
                    <a:srgbClr val="FFFFFF"/>
                  </a:gs>
                  <a:gs pos="100000">
                    <a:srgbClr val="A9A9A9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38923" name="Text Box 23"/>
              <p:cNvSpPr txBox="1">
                <a:spLocks noChangeArrowheads="1"/>
              </p:cNvSpPr>
              <p:nvPr/>
            </p:nvSpPr>
            <p:spPr bwMode="auto">
              <a:xfrm>
                <a:off x="1152" y="2908"/>
                <a:ext cx="1152" cy="2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eaLnBrk="0" hangingPunct="0"/>
                <a:r>
                  <a:rPr kumimoji="1" lang="en-US" altLang="ru-RU" sz="2400" b="1">
                    <a:solidFill>
                      <a:srgbClr val="808080"/>
                    </a:solidFill>
                    <a:latin typeface="Times New Roman" pitchFamily="18" charset="0"/>
                  </a:rPr>
                  <a:t>Na</a:t>
                </a:r>
                <a:r>
                  <a:rPr kumimoji="1" lang="en-US" altLang="ru-RU" sz="2400" b="1" baseline="30000">
                    <a:solidFill>
                      <a:srgbClr val="808080"/>
                    </a:solidFill>
                    <a:latin typeface="Times New Roman" pitchFamily="18" charset="0"/>
                  </a:rPr>
                  <a:t>+</a:t>
                </a:r>
                <a:r>
                  <a:rPr kumimoji="1" lang="en-US" altLang="ru-RU" sz="2400" b="1">
                    <a:solidFill>
                      <a:srgbClr val="FF3300"/>
                    </a:solidFill>
                    <a:latin typeface="Times New Roman" pitchFamily="18" charset="0"/>
                  </a:rPr>
                  <a:t>(</a:t>
                </a:r>
                <a:r>
                  <a:rPr kumimoji="1" lang="en-US" altLang="ru-RU" sz="2400" b="1" baseline="30000">
                    <a:solidFill>
                      <a:srgbClr val="FF3300"/>
                    </a:solidFill>
                    <a:latin typeface="Times New Roman" pitchFamily="18" charset="0"/>
                  </a:rPr>
                  <a:t>99m</a:t>
                </a:r>
                <a:r>
                  <a:rPr kumimoji="1" lang="en-US" altLang="ru-RU" sz="2400" b="1">
                    <a:solidFill>
                      <a:srgbClr val="FF3300"/>
                    </a:solidFill>
                    <a:latin typeface="Times New Roman" pitchFamily="18" charset="0"/>
                  </a:rPr>
                  <a:t>TcO</a:t>
                </a:r>
                <a:r>
                  <a:rPr kumimoji="1" lang="en-US" altLang="ru-RU" sz="2400" b="1" baseline="-25000">
                    <a:solidFill>
                      <a:srgbClr val="FF3300"/>
                    </a:solidFill>
                    <a:latin typeface="Times New Roman" pitchFamily="18" charset="0"/>
                  </a:rPr>
                  <a:t>4</a:t>
                </a:r>
                <a:r>
                  <a:rPr kumimoji="1" lang="en-US" altLang="ru-RU" sz="2400" b="1">
                    <a:solidFill>
                      <a:srgbClr val="FF3300"/>
                    </a:solidFill>
                    <a:latin typeface="Times New Roman" pitchFamily="18" charset="0"/>
                  </a:rPr>
                  <a:t>)</a:t>
                </a:r>
                <a:r>
                  <a:rPr kumimoji="1" lang="en-US" altLang="ru-RU" sz="2400" b="1" baseline="30000">
                    <a:solidFill>
                      <a:srgbClr val="FF3300"/>
                    </a:solidFill>
                    <a:latin typeface="Times New Roman" pitchFamily="18" charset="0"/>
                  </a:rPr>
                  <a:t>-</a:t>
                </a:r>
                <a:endParaRPr kumimoji="1" lang="en-US" altLang="ru-RU" sz="2400" b="1">
                  <a:latin typeface="Times New Roman" pitchFamily="18" charset="0"/>
                </a:endParaRPr>
              </a:p>
            </p:txBody>
          </p:sp>
          <p:sp>
            <p:nvSpPr>
              <p:cNvPr id="38924" name="Text Box 24"/>
              <p:cNvSpPr txBox="1">
                <a:spLocks noChangeArrowheads="1"/>
              </p:cNvSpPr>
              <p:nvPr/>
            </p:nvSpPr>
            <p:spPr bwMode="auto">
              <a:xfrm>
                <a:off x="644" y="1253"/>
                <a:ext cx="743" cy="158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/>
                <a:r>
                  <a:rPr kumimoji="1" lang="en-US" altLang="ru-RU" b="1">
                    <a:solidFill>
                      <a:srgbClr val="808080"/>
                    </a:solidFill>
                    <a:latin typeface="Times New Roman" pitchFamily="18" charset="0"/>
                  </a:rPr>
                  <a:t>x(ZrO)</a:t>
                </a:r>
                <a:r>
                  <a:rPr kumimoji="1" lang="en-US" altLang="ru-RU" b="1" baseline="30000">
                    <a:solidFill>
                      <a:srgbClr val="808080"/>
                    </a:solidFill>
                    <a:latin typeface="Times New Roman" pitchFamily="18" charset="0"/>
                  </a:rPr>
                  <a:t>2+ </a:t>
                </a:r>
                <a:r>
                  <a:rPr kumimoji="1" lang="en-US" altLang="ru-RU" b="1">
                    <a:latin typeface="Times New Roman" pitchFamily="18" charset="0"/>
                  </a:rPr>
                  <a:t>·</a:t>
                </a:r>
                <a:r>
                  <a:rPr kumimoji="1" lang="en-US" altLang="ru-RU" b="1">
                    <a:solidFill>
                      <a:schemeClr val="tx2"/>
                    </a:solidFill>
                    <a:latin typeface="Times New Roman" pitchFamily="18" charset="0"/>
                  </a:rPr>
                  <a:t>y</a:t>
                </a:r>
                <a:endParaRPr kumimoji="1" lang="ru-RU" altLang="ru-RU" b="1">
                  <a:latin typeface="Times New Roman" pitchFamily="18" charset="0"/>
                </a:endParaRPr>
              </a:p>
            </p:txBody>
          </p:sp>
          <p:sp>
            <p:nvSpPr>
              <p:cNvPr id="38925" name="Text Box 25"/>
              <p:cNvSpPr txBox="1">
                <a:spLocks noChangeArrowheads="1"/>
              </p:cNvSpPr>
              <p:nvPr/>
            </p:nvSpPr>
            <p:spPr bwMode="auto">
              <a:xfrm>
                <a:off x="1372" y="1200"/>
                <a:ext cx="740" cy="313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/>
                <a:r>
                  <a:rPr kumimoji="1" lang="en-US" altLang="ru-RU" b="1">
                    <a:solidFill>
                      <a:srgbClr val="808080"/>
                    </a:solidFill>
                    <a:latin typeface="Times New Roman" pitchFamily="18" charset="0"/>
                  </a:rPr>
                  <a:t>(</a:t>
                </a:r>
                <a:r>
                  <a:rPr kumimoji="1" lang="en-US" altLang="ru-RU" b="1" baseline="30000">
                    <a:solidFill>
                      <a:srgbClr val="808080"/>
                    </a:solidFill>
                    <a:latin typeface="Times New Roman" pitchFamily="18" charset="0"/>
                  </a:rPr>
                  <a:t>99</a:t>
                </a:r>
                <a:r>
                  <a:rPr kumimoji="1" lang="en-US" altLang="ru-RU" b="1">
                    <a:solidFill>
                      <a:srgbClr val="808080"/>
                    </a:solidFill>
                    <a:latin typeface="Times New Roman" pitchFamily="18" charset="0"/>
                  </a:rPr>
                  <a:t>MoO</a:t>
                </a:r>
                <a:r>
                  <a:rPr kumimoji="1" lang="en-US" altLang="ru-RU" b="1" baseline="-25000">
                    <a:solidFill>
                      <a:srgbClr val="808080"/>
                    </a:solidFill>
                    <a:latin typeface="Times New Roman" pitchFamily="18" charset="0"/>
                  </a:rPr>
                  <a:t>4</a:t>
                </a:r>
                <a:r>
                  <a:rPr kumimoji="1" lang="en-US" altLang="ru-RU" b="1">
                    <a:solidFill>
                      <a:srgbClr val="808080"/>
                    </a:solidFill>
                    <a:latin typeface="Times New Roman" pitchFamily="18" charset="0"/>
                  </a:rPr>
                  <a:t>)</a:t>
                </a:r>
                <a:r>
                  <a:rPr kumimoji="1" lang="en-US" altLang="ru-RU" b="1" baseline="30000">
                    <a:solidFill>
                      <a:srgbClr val="808080"/>
                    </a:solidFill>
                    <a:latin typeface="Times New Roman" pitchFamily="18" charset="0"/>
                  </a:rPr>
                  <a:t>2-</a:t>
                </a:r>
                <a:endParaRPr kumimoji="1" lang="en-US" altLang="ru-RU" b="1" baseline="-25000">
                  <a:solidFill>
                    <a:srgbClr val="808080"/>
                  </a:solidFill>
                  <a:latin typeface="Times New Roman" pitchFamily="18" charset="0"/>
                </a:endParaRPr>
              </a:p>
              <a:p>
                <a:pPr algn="ctr" eaLnBrk="0" hangingPunct="0"/>
                <a:r>
                  <a:rPr kumimoji="1" lang="en-US" altLang="ru-RU" b="1">
                    <a:solidFill>
                      <a:srgbClr val="FF0000"/>
                    </a:solidFill>
                    <a:latin typeface="Times New Roman" pitchFamily="18" charset="0"/>
                  </a:rPr>
                  <a:t>(</a:t>
                </a:r>
                <a:r>
                  <a:rPr kumimoji="1" lang="en-US" altLang="ru-RU" b="1" baseline="30000">
                    <a:solidFill>
                      <a:srgbClr val="FF0000"/>
                    </a:solidFill>
                    <a:latin typeface="Times New Roman" pitchFamily="18" charset="0"/>
                  </a:rPr>
                  <a:t>99m</a:t>
                </a:r>
                <a:r>
                  <a:rPr kumimoji="1" lang="en-US" altLang="ru-RU" b="1">
                    <a:solidFill>
                      <a:srgbClr val="FF0000"/>
                    </a:solidFill>
                    <a:latin typeface="Times New Roman" pitchFamily="18" charset="0"/>
                  </a:rPr>
                  <a:t>TcO</a:t>
                </a:r>
                <a:r>
                  <a:rPr kumimoji="1" lang="en-US" altLang="ru-RU" b="1" baseline="-25000">
                    <a:solidFill>
                      <a:srgbClr val="FF0000"/>
                    </a:solidFill>
                    <a:latin typeface="Times New Roman" pitchFamily="18" charset="0"/>
                  </a:rPr>
                  <a:t>4</a:t>
                </a:r>
                <a:r>
                  <a:rPr kumimoji="1" lang="en-US" altLang="ru-RU" b="1">
                    <a:solidFill>
                      <a:srgbClr val="FF0000"/>
                    </a:solidFill>
                    <a:latin typeface="Times New Roman" pitchFamily="18" charset="0"/>
                  </a:rPr>
                  <a:t>)</a:t>
                </a:r>
                <a:r>
                  <a:rPr kumimoji="1" lang="en-US" altLang="ru-RU" b="1" baseline="30000">
                    <a:solidFill>
                      <a:srgbClr val="FF0000"/>
                    </a:solidFill>
                    <a:latin typeface="Times New Roman" pitchFamily="18" charset="0"/>
                  </a:rPr>
                  <a:t>-</a:t>
                </a:r>
                <a:endParaRPr kumimoji="1" lang="ru-RU" altLang="ru-RU" b="1">
                  <a:solidFill>
                    <a:srgbClr val="FF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8926" name="Text Box 26"/>
              <p:cNvSpPr txBox="1">
                <a:spLocks noChangeArrowheads="1"/>
              </p:cNvSpPr>
              <p:nvPr/>
            </p:nvSpPr>
            <p:spPr bwMode="auto">
              <a:xfrm>
                <a:off x="2164" y="1253"/>
                <a:ext cx="496" cy="158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eaLnBrk="0" hangingPunct="0"/>
                <a:r>
                  <a:rPr kumimoji="1" lang="en-US" altLang="ru-RU" b="1">
                    <a:solidFill>
                      <a:srgbClr val="808080"/>
                    </a:solidFill>
                    <a:latin typeface="Times New Roman" pitchFamily="18" charset="0"/>
                  </a:rPr>
                  <a:t>·z(H</a:t>
                </a:r>
                <a:r>
                  <a:rPr kumimoji="1" lang="en-US" altLang="ru-RU" b="1" baseline="-25000">
                    <a:solidFill>
                      <a:srgbClr val="808080"/>
                    </a:solidFill>
                    <a:latin typeface="Times New Roman" pitchFamily="18" charset="0"/>
                  </a:rPr>
                  <a:t>2</a:t>
                </a:r>
                <a:r>
                  <a:rPr kumimoji="1" lang="en-US" altLang="ru-RU" b="1">
                    <a:solidFill>
                      <a:srgbClr val="808080"/>
                    </a:solidFill>
                    <a:latin typeface="Times New Roman" pitchFamily="18" charset="0"/>
                  </a:rPr>
                  <a:t>O)</a:t>
                </a:r>
                <a:endParaRPr kumimoji="1" lang="ru-RU" altLang="ru-RU" b="1">
                  <a:solidFill>
                    <a:srgbClr val="80808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8927" name="AutoShape 27"/>
              <p:cNvSpPr>
                <a:spLocks noChangeArrowheads="1"/>
              </p:cNvSpPr>
              <p:nvPr/>
            </p:nvSpPr>
            <p:spPr bwMode="auto">
              <a:xfrm>
                <a:off x="1372" y="1195"/>
                <a:ext cx="720" cy="341"/>
              </a:xfrm>
              <a:prstGeom prst="bracketPair">
                <a:avLst>
                  <a:gd name="adj" fmla="val 16667"/>
                </a:avLst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38928" name="Line 28"/>
              <p:cNvSpPr>
                <a:spLocks noChangeShapeType="1"/>
              </p:cNvSpPr>
              <p:nvPr/>
            </p:nvSpPr>
            <p:spPr bwMode="auto">
              <a:xfrm rot="5400000">
                <a:off x="1466" y="1802"/>
                <a:ext cx="314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stealth" w="lg" len="lg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29" name="Text Box 29"/>
              <p:cNvSpPr txBox="1">
                <a:spLocks noChangeArrowheads="1"/>
              </p:cNvSpPr>
              <p:nvPr/>
            </p:nvSpPr>
            <p:spPr bwMode="auto">
              <a:xfrm>
                <a:off x="901" y="1690"/>
                <a:ext cx="641" cy="179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 eaLnBrk="0" hangingPunct="0"/>
                <a:r>
                  <a:rPr kumimoji="1" lang="ru-RU" altLang="ru-RU" i="1">
                    <a:solidFill>
                      <a:srgbClr val="FF6600"/>
                    </a:solidFill>
                    <a:latin typeface="Times New Roman" pitchFamily="18" charset="0"/>
                  </a:rPr>
                  <a:t>NaCl</a:t>
                </a:r>
              </a:p>
            </p:txBody>
          </p:sp>
          <p:sp>
            <p:nvSpPr>
              <p:cNvPr id="38930" name="Text Box 30"/>
              <p:cNvSpPr txBox="1">
                <a:spLocks noChangeArrowheads="1"/>
              </p:cNvSpPr>
              <p:nvPr/>
            </p:nvSpPr>
            <p:spPr bwMode="auto">
              <a:xfrm>
                <a:off x="528" y="2134"/>
                <a:ext cx="912" cy="170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 eaLnBrk="0" hangingPunct="0"/>
                <a:r>
                  <a:rPr kumimoji="1" lang="en-US" altLang="ru-RU" b="1">
                    <a:solidFill>
                      <a:srgbClr val="808080"/>
                    </a:solidFill>
                    <a:latin typeface="Times New Roman" pitchFamily="18" charset="0"/>
                  </a:rPr>
                  <a:t>x(ZrO)</a:t>
                </a:r>
                <a:r>
                  <a:rPr kumimoji="1" lang="en-US" altLang="ru-RU" b="1" baseline="30000">
                    <a:solidFill>
                      <a:srgbClr val="808080"/>
                    </a:solidFill>
                    <a:latin typeface="Times New Roman" pitchFamily="18" charset="0"/>
                  </a:rPr>
                  <a:t>2+</a:t>
                </a:r>
                <a:r>
                  <a:rPr kumimoji="1" lang="en-US" altLang="ru-RU" b="1">
                    <a:solidFill>
                      <a:srgbClr val="808080"/>
                    </a:solidFill>
                    <a:latin typeface="Times New Roman" pitchFamily="18" charset="0"/>
                  </a:rPr>
                  <a:t> </a:t>
                </a:r>
                <a:r>
                  <a:rPr kumimoji="1" lang="en-US" altLang="ru-RU" b="1">
                    <a:solidFill>
                      <a:schemeClr val="tx2"/>
                    </a:solidFill>
                    <a:latin typeface="Times New Roman" pitchFamily="18" charset="0"/>
                  </a:rPr>
                  <a:t>·y</a:t>
                </a:r>
                <a:endParaRPr kumimoji="1" lang="en-US" altLang="ru-RU" b="1">
                  <a:latin typeface="Times New Roman" pitchFamily="18" charset="0"/>
                </a:endParaRPr>
              </a:p>
              <a:p>
                <a:pPr eaLnBrk="0" hangingPunct="0"/>
                <a:endParaRPr kumimoji="1" lang="ru-RU" altLang="ru-RU" sz="1000" b="1">
                  <a:latin typeface="Times New Roman" pitchFamily="18" charset="0"/>
                </a:endParaRPr>
              </a:p>
            </p:txBody>
          </p:sp>
          <p:sp>
            <p:nvSpPr>
              <p:cNvPr id="38931" name="Text Box 31"/>
              <p:cNvSpPr txBox="1">
                <a:spLocks noChangeArrowheads="1"/>
              </p:cNvSpPr>
              <p:nvPr/>
            </p:nvSpPr>
            <p:spPr bwMode="auto">
              <a:xfrm>
                <a:off x="1392" y="2101"/>
                <a:ext cx="672" cy="299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0" hangingPunct="0"/>
                <a:r>
                  <a:rPr kumimoji="1" lang="en-US" altLang="ru-RU" b="1">
                    <a:solidFill>
                      <a:srgbClr val="808080"/>
                    </a:solidFill>
                    <a:latin typeface="Times New Roman" pitchFamily="18" charset="0"/>
                  </a:rPr>
                  <a:t>(</a:t>
                </a:r>
                <a:r>
                  <a:rPr kumimoji="1" lang="en-US" altLang="ru-RU" b="1" baseline="30000">
                    <a:solidFill>
                      <a:srgbClr val="808080"/>
                    </a:solidFill>
                    <a:latin typeface="Times New Roman" pitchFamily="18" charset="0"/>
                  </a:rPr>
                  <a:t>99</a:t>
                </a:r>
                <a:r>
                  <a:rPr kumimoji="1" lang="en-US" altLang="ru-RU" b="1">
                    <a:solidFill>
                      <a:srgbClr val="808080"/>
                    </a:solidFill>
                    <a:latin typeface="Times New Roman" pitchFamily="18" charset="0"/>
                  </a:rPr>
                  <a:t>MoO</a:t>
                </a:r>
                <a:r>
                  <a:rPr kumimoji="1" lang="en-US" altLang="ru-RU" b="1" baseline="-25000">
                    <a:solidFill>
                      <a:srgbClr val="808080"/>
                    </a:solidFill>
                    <a:latin typeface="Times New Roman" pitchFamily="18" charset="0"/>
                  </a:rPr>
                  <a:t>4</a:t>
                </a:r>
                <a:r>
                  <a:rPr kumimoji="1" lang="en-US" altLang="ru-RU" b="1">
                    <a:solidFill>
                      <a:srgbClr val="808080"/>
                    </a:solidFill>
                    <a:latin typeface="Times New Roman" pitchFamily="18" charset="0"/>
                  </a:rPr>
                  <a:t>)</a:t>
                </a:r>
                <a:r>
                  <a:rPr kumimoji="1" lang="en-US" altLang="ru-RU" b="1" baseline="30000">
                    <a:solidFill>
                      <a:srgbClr val="808080"/>
                    </a:solidFill>
                    <a:latin typeface="Times New Roman" pitchFamily="18" charset="0"/>
                  </a:rPr>
                  <a:t>2-</a:t>
                </a:r>
                <a:r>
                  <a:rPr kumimoji="1" lang="ru-RU" altLang="ru-RU" b="1">
                    <a:solidFill>
                      <a:srgbClr val="808080"/>
                    </a:solidFill>
                    <a:latin typeface="Times New Roman" pitchFamily="18" charset="0"/>
                  </a:rPr>
                  <a:t> Cl</a:t>
                </a:r>
                <a:r>
                  <a:rPr kumimoji="1" lang="ru-RU" altLang="ru-RU" b="1" baseline="30000">
                    <a:solidFill>
                      <a:srgbClr val="808080"/>
                    </a:solidFill>
                    <a:latin typeface="Times New Roman" pitchFamily="18" charset="0"/>
                  </a:rPr>
                  <a:t>-</a:t>
                </a:r>
                <a:endParaRPr kumimoji="1" lang="ru-RU" altLang="ru-RU" b="1">
                  <a:solidFill>
                    <a:srgbClr val="80808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8932" name="Text Box 32"/>
              <p:cNvSpPr txBox="1">
                <a:spLocks noChangeArrowheads="1"/>
              </p:cNvSpPr>
              <p:nvPr/>
            </p:nvSpPr>
            <p:spPr bwMode="auto">
              <a:xfrm>
                <a:off x="2160" y="2160"/>
                <a:ext cx="576" cy="194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eaLnBrk="0" hangingPunct="0"/>
                <a:r>
                  <a:rPr kumimoji="1" lang="en-US" altLang="ru-RU" b="1">
                    <a:solidFill>
                      <a:schemeClr val="tx2"/>
                    </a:solidFill>
                    <a:latin typeface="Times New Roman" pitchFamily="18" charset="0"/>
                  </a:rPr>
                  <a:t>·</a:t>
                </a:r>
                <a:r>
                  <a:rPr kumimoji="1" lang="en-US" altLang="ru-RU" b="1">
                    <a:solidFill>
                      <a:srgbClr val="808080"/>
                    </a:solidFill>
                    <a:latin typeface="Times New Roman" pitchFamily="18" charset="0"/>
                  </a:rPr>
                  <a:t>z(H</a:t>
                </a:r>
                <a:r>
                  <a:rPr kumimoji="1" lang="en-US" altLang="ru-RU" b="1" baseline="-25000">
                    <a:solidFill>
                      <a:srgbClr val="808080"/>
                    </a:solidFill>
                    <a:latin typeface="Times New Roman" pitchFamily="18" charset="0"/>
                  </a:rPr>
                  <a:t>2</a:t>
                </a:r>
                <a:r>
                  <a:rPr kumimoji="1" lang="en-US" altLang="ru-RU" b="1">
                    <a:solidFill>
                      <a:srgbClr val="808080"/>
                    </a:solidFill>
                    <a:latin typeface="Times New Roman" pitchFamily="18" charset="0"/>
                  </a:rPr>
                  <a:t>O)</a:t>
                </a:r>
                <a:endParaRPr kumimoji="1" lang="ru-RU" altLang="ru-RU" b="1">
                  <a:solidFill>
                    <a:srgbClr val="80808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8933" name="Line 33"/>
              <p:cNvSpPr>
                <a:spLocks noChangeShapeType="1"/>
              </p:cNvSpPr>
              <p:nvPr/>
            </p:nvSpPr>
            <p:spPr bwMode="auto">
              <a:xfrm rot="5400000">
                <a:off x="1470" y="934"/>
                <a:ext cx="305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stealth" w="lg" len="lg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34" name="Text Box 34"/>
              <p:cNvSpPr txBox="1">
                <a:spLocks noChangeArrowheads="1"/>
              </p:cNvSpPr>
              <p:nvPr/>
            </p:nvSpPr>
            <p:spPr bwMode="auto">
              <a:xfrm>
                <a:off x="901" y="840"/>
                <a:ext cx="641" cy="179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 eaLnBrk="0" hangingPunct="0"/>
                <a:r>
                  <a:rPr kumimoji="1" lang="ru-RU" altLang="ru-RU" i="1">
                    <a:solidFill>
                      <a:srgbClr val="FF6600"/>
                    </a:solidFill>
                    <a:latin typeface="Times New Roman" pitchFamily="18" charset="0"/>
                  </a:rPr>
                  <a:t>24 </a:t>
                </a:r>
                <a:r>
                  <a:rPr kumimoji="1" lang="en-US" altLang="ru-RU" i="1">
                    <a:solidFill>
                      <a:srgbClr val="FF6600"/>
                    </a:solidFill>
                    <a:latin typeface="Times New Roman" pitchFamily="18" charset="0"/>
                  </a:rPr>
                  <a:t>hours</a:t>
                </a:r>
                <a:endParaRPr kumimoji="1" lang="ru-RU" altLang="ru-RU" i="1">
                  <a:solidFill>
                    <a:srgbClr val="FF66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8935" name="AutoShape 35"/>
              <p:cNvSpPr>
                <a:spLocks noChangeArrowheads="1"/>
              </p:cNvSpPr>
              <p:nvPr/>
            </p:nvSpPr>
            <p:spPr bwMode="auto">
              <a:xfrm>
                <a:off x="1362" y="2112"/>
                <a:ext cx="702" cy="314"/>
              </a:xfrm>
              <a:prstGeom prst="bracketPair">
                <a:avLst>
                  <a:gd name="adj" fmla="val 16667"/>
                </a:avLst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38936" name="Text Box 36"/>
              <p:cNvSpPr txBox="1">
                <a:spLocks noChangeArrowheads="1"/>
              </p:cNvSpPr>
              <p:nvPr/>
            </p:nvSpPr>
            <p:spPr bwMode="auto">
              <a:xfrm>
                <a:off x="672" y="422"/>
                <a:ext cx="2016" cy="1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/>
                <a:r>
                  <a:rPr kumimoji="1" lang="en-US" altLang="ru-RU" b="1">
                    <a:solidFill>
                      <a:srgbClr val="808080"/>
                    </a:solidFill>
                    <a:latin typeface="Times New Roman" pitchFamily="18" charset="0"/>
                  </a:rPr>
                  <a:t>x(ZrO)</a:t>
                </a:r>
                <a:r>
                  <a:rPr kumimoji="1" lang="en-US" altLang="ru-RU" b="1" baseline="30000">
                    <a:solidFill>
                      <a:srgbClr val="808080"/>
                    </a:solidFill>
                    <a:latin typeface="Times New Roman" pitchFamily="18" charset="0"/>
                  </a:rPr>
                  <a:t>2+</a:t>
                </a:r>
                <a:r>
                  <a:rPr kumimoji="1" lang="en-US" altLang="ru-RU" b="1">
                    <a:solidFill>
                      <a:srgbClr val="808080"/>
                    </a:solidFill>
                    <a:latin typeface="Times New Roman" pitchFamily="18" charset="0"/>
                  </a:rPr>
                  <a:t>·y(</a:t>
                </a:r>
                <a:r>
                  <a:rPr kumimoji="1" lang="en-US" altLang="ru-RU" b="1" baseline="30000">
                    <a:solidFill>
                      <a:srgbClr val="808080"/>
                    </a:solidFill>
                    <a:latin typeface="Times New Roman" pitchFamily="18" charset="0"/>
                  </a:rPr>
                  <a:t>99</a:t>
                </a:r>
                <a:r>
                  <a:rPr kumimoji="1" lang="en-US" altLang="ru-RU" b="1">
                    <a:solidFill>
                      <a:srgbClr val="808080"/>
                    </a:solidFill>
                    <a:latin typeface="Times New Roman" pitchFamily="18" charset="0"/>
                  </a:rPr>
                  <a:t>MoO</a:t>
                </a:r>
                <a:r>
                  <a:rPr kumimoji="1" lang="en-US" altLang="ru-RU" b="1" baseline="-25000">
                    <a:solidFill>
                      <a:srgbClr val="808080"/>
                    </a:solidFill>
                    <a:latin typeface="Times New Roman" pitchFamily="18" charset="0"/>
                  </a:rPr>
                  <a:t>4</a:t>
                </a:r>
                <a:r>
                  <a:rPr kumimoji="1" lang="en-US" altLang="ru-RU" b="1">
                    <a:solidFill>
                      <a:srgbClr val="808080"/>
                    </a:solidFill>
                    <a:latin typeface="Times New Roman" pitchFamily="18" charset="0"/>
                  </a:rPr>
                  <a:t>)</a:t>
                </a:r>
                <a:r>
                  <a:rPr kumimoji="1" lang="en-US" altLang="ru-RU" b="1" baseline="30000">
                    <a:solidFill>
                      <a:srgbClr val="808080"/>
                    </a:solidFill>
                    <a:latin typeface="Times New Roman" pitchFamily="18" charset="0"/>
                  </a:rPr>
                  <a:t>2-</a:t>
                </a:r>
                <a:r>
                  <a:rPr kumimoji="1" lang="en-US" altLang="ru-RU" b="1">
                    <a:solidFill>
                      <a:srgbClr val="808080"/>
                    </a:solidFill>
                    <a:latin typeface="Times New Roman" pitchFamily="18" charset="0"/>
                  </a:rPr>
                  <a:t>·z(H</a:t>
                </a:r>
                <a:r>
                  <a:rPr kumimoji="1" lang="en-US" altLang="ru-RU" b="1" baseline="-25000">
                    <a:solidFill>
                      <a:srgbClr val="808080"/>
                    </a:solidFill>
                    <a:latin typeface="Times New Roman" pitchFamily="18" charset="0"/>
                  </a:rPr>
                  <a:t>2</a:t>
                </a:r>
                <a:r>
                  <a:rPr kumimoji="1" lang="en-US" altLang="ru-RU" b="1">
                    <a:solidFill>
                      <a:srgbClr val="808080"/>
                    </a:solidFill>
                    <a:latin typeface="Times New Roman" pitchFamily="18" charset="0"/>
                  </a:rPr>
                  <a:t>O)</a:t>
                </a:r>
                <a:endParaRPr kumimoji="1" lang="ru-RU" altLang="ru-RU" sz="1000" b="1">
                  <a:solidFill>
                    <a:srgbClr val="808080"/>
                  </a:solidFill>
                  <a:latin typeface="Times New Roman" pitchFamily="18" charset="0"/>
                </a:endParaRPr>
              </a:p>
            </p:txBody>
          </p:sp>
        </p:grpSp>
        <p:sp>
          <p:nvSpPr>
            <p:cNvPr id="38918" name="Text Box 37"/>
            <p:cNvSpPr txBox="1">
              <a:spLocks noChangeArrowheads="1"/>
            </p:cNvSpPr>
            <p:nvPr/>
          </p:nvSpPr>
          <p:spPr bwMode="auto">
            <a:xfrm>
              <a:off x="1509" y="2400"/>
              <a:ext cx="25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kumimoji="1" lang="ru-RU" altLang="ru-RU" sz="4800" b="1">
                  <a:solidFill>
                    <a:srgbClr val="000000"/>
                  </a:solidFill>
                  <a:latin typeface="Times New Roman" pitchFamily="18" charset="0"/>
                </a:rPr>
                <a:t>+</a:t>
              </a:r>
            </a:p>
          </p:txBody>
        </p:sp>
      </p:grpSp>
      <p:sp>
        <p:nvSpPr>
          <p:cNvPr id="38915" name="Rectangle 38"/>
          <p:cNvSpPr>
            <a:spLocks noChangeArrowheads="1"/>
          </p:cNvSpPr>
          <p:nvPr/>
        </p:nvSpPr>
        <p:spPr bwMode="auto">
          <a:xfrm>
            <a:off x="287867" y="260350"/>
            <a:ext cx="7440315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r>
              <a:rPr lang="en-US" altLang="ru-RU" sz="4000" b="1" dirty="0">
                <a:solidFill>
                  <a:schemeClr val="accent1">
                    <a:lumMod val="50000"/>
                  </a:schemeClr>
                </a:solidFill>
                <a:latin typeface="+mj-lt"/>
                <a:cs typeface="Times New Roman" pitchFamily="18" charset="0"/>
              </a:rPr>
              <a:t>“Gel” method concept</a:t>
            </a:r>
            <a:endParaRPr lang="ru-RU" altLang="ru-RU" sz="4000" b="1" dirty="0">
              <a:solidFill>
                <a:schemeClr val="accent1">
                  <a:lumMod val="50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38916" name="Rectangle 41"/>
          <p:cNvSpPr>
            <a:spLocks noChangeArrowheads="1"/>
          </p:cNvSpPr>
          <p:nvPr/>
        </p:nvSpPr>
        <p:spPr bwMode="auto">
          <a:xfrm>
            <a:off x="501162" y="1036638"/>
            <a:ext cx="5914456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altLang="ru-RU" sz="2200" dirty="0">
                <a:solidFill>
                  <a:srgbClr val="000000"/>
                </a:solidFill>
                <a:cs typeface="Times New Roman" pitchFamily="18" charset="0"/>
              </a:rPr>
              <a:t>Direct  conversion of (n, gamma)   </a:t>
            </a:r>
            <a:r>
              <a:rPr lang="en-US" altLang="ru-RU" sz="2200" baseline="30000" dirty="0">
                <a:solidFill>
                  <a:srgbClr val="000000"/>
                </a:solidFill>
                <a:cs typeface="Times New Roman" pitchFamily="18" charset="0"/>
              </a:rPr>
              <a:t>99</a:t>
            </a:r>
            <a:r>
              <a:rPr lang="en-US" altLang="ru-RU" sz="2200" dirty="0">
                <a:cs typeface="Times New Roman" pitchFamily="18" charset="0"/>
              </a:rPr>
              <a:t>Mo </a:t>
            </a:r>
            <a:r>
              <a:rPr lang="en-US" altLang="ru-RU" sz="2200" dirty="0">
                <a:solidFill>
                  <a:srgbClr val="000000"/>
                </a:solidFill>
                <a:cs typeface="Times New Roman" pitchFamily="18" charset="0"/>
              </a:rPr>
              <a:t>into insoluble zirconium polymolybdate “gel” that contains </a:t>
            </a:r>
            <a:r>
              <a:rPr lang="en-US" altLang="ru-RU" sz="2200" dirty="0" smtClean="0">
                <a:solidFill>
                  <a:srgbClr val="000000"/>
                </a:solidFill>
                <a:cs typeface="Times New Roman" pitchFamily="18" charset="0"/>
              </a:rPr>
              <a:t>25-40 </a:t>
            </a:r>
            <a:r>
              <a:rPr lang="en-US" altLang="ru-RU" sz="2200" dirty="0">
                <a:solidFill>
                  <a:srgbClr val="000000"/>
                </a:solidFill>
                <a:cs typeface="Times New Roman" pitchFamily="18" charset="0"/>
              </a:rPr>
              <a:t>wt.% of molybdenum. </a:t>
            </a:r>
          </a:p>
          <a:p>
            <a:pPr>
              <a:spcAft>
                <a:spcPts val="600"/>
              </a:spcAft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altLang="ru-RU" sz="2200" dirty="0">
                <a:solidFill>
                  <a:srgbClr val="000000"/>
                </a:solidFill>
                <a:cs typeface="Times New Roman" pitchFamily="18" charset="0"/>
              </a:rPr>
              <a:t>The </a:t>
            </a:r>
            <a:r>
              <a:rPr lang="en-US" altLang="ru-RU" sz="2200" dirty="0">
                <a:solidFill>
                  <a:srgbClr val="070709"/>
                </a:solidFill>
                <a:cs typeface="Times New Roman" pitchFamily="18" charset="0"/>
              </a:rPr>
              <a:t>gel </a:t>
            </a:r>
            <a:r>
              <a:rPr lang="en-US" altLang="ru-RU" sz="2200" dirty="0">
                <a:solidFill>
                  <a:srgbClr val="000000"/>
                </a:solidFill>
                <a:cs typeface="Times New Roman" pitchFamily="18" charset="0"/>
              </a:rPr>
              <a:t>is a cation exchanger with an open structure which allows free diffusion of pertechnetate anion under simple elution by saline.</a:t>
            </a:r>
          </a:p>
          <a:p>
            <a:pPr>
              <a:spcAft>
                <a:spcPts val="600"/>
              </a:spcAft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altLang="ru-RU" sz="2200" dirty="0">
                <a:solidFill>
                  <a:srgbClr val="000000"/>
                </a:solidFill>
                <a:cs typeface="Times New Roman" pitchFamily="18" charset="0"/>
              </a:rPr>
              <a:t>Additional Al</a:t>
            </a:r>
            <a:r>
              <a:rPr lang="en-US" altLang="ru-RU" sz="2200" baseline="-25000" dirty="0">
                <a:solidFill>
                  <a:srgbClr val="000000"/>
                </a:solidFill>
                <a:cs typeface="Times New Roman" pitchFamily="18" charset="0"/>
              </a:rPr>
              <a:t>2</a:t>
            </a:r>
            <a:r>
              <a:rPr lang="en-US" altLang="ru-RU" sz="2200" dirty="0">
                <a:solidFill>
                  <a:srgbClr val="000000"/>
                </a:solidFill>
                <a:cs typeface="Times New Roman" pitchFamily="18" charset="0"/>
              </a:rPr>
              <a:t>O</a:t>
            </a:r>
            <a:r>
              <a:rPr lang="en-US" altLang="ru-RU" sz="2200" baseline="-25000" dirty="0">
                <a:solidFill>
                  <a:srgbClr val="000000"/>
                </a:solidFill>
                <a:cs typeface="Times New Roman" pitchFamily="18" charset="0"/>
              </a:rPr>
              <a:t>3</a:t>
            </a:r>
            <a:r>
              <a:rPr lang="en-US" altLang="ru-RU" sz="2200" dirty="0">
                <a:solidFill>
                  <a:srgbClr val="000000"/>
                </a:solidFill>
                <a:cs typeface="Times New Roman" pitchFamily="18" charset="0"/>
              </a:rPr>
              <a:t> column is needed to prevent molybdenum break-through</a:t>
            </a:r>
          </a:p>
        </p:txBody>
      </p:sp>
      <p:sp>
        <p:nvSpPr>
          <p:cNvPr id="25" name="Номер слайда 1">
            <a:extLst>
              <a:ext uri="{FF2B5EF4-FFF2-40B4-BE49-F238E27FC236}">
                <a16:creationId xmlns="" xmlns:a16="http://schemas.microsoft.com/office/drawing/2014/main" id="{C9FEC267-BDCA-4582-A256-39BD90437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74763" y="6453337"/>
            <a:ext cx="877888" cy="288031"/>
          </a:xfrm>
          <a:noFill/>
        </p:spPr>
        <p:txBody>
          <a:bodyPr/>
          <a:lstStyle/>
          <a:p>
            <a:fld id="{C11525DD-7C28-4E83-BBAA-999B809009D6}" type="slidenum">
              <a:rPr lang="ru-RU" smtClean="0"/>
              <a:pPr/>
              <a:t>7</a:t>
            </a:fld>
            <a:endParaRPr lang="ru-RU" dirty="0"/>
          </a:p>
        </p:txBody>
      </p:sp>
      <p:sp>
        <p:nvSpPr>
          <p:cNvPr id="26" name="Прямоугольник 1"/>
          <p:cNvSpPr>
            <a:spLocks noChangeArrowheads="1"/>
          </p:cNvSpPr>
          <p:nvPr/>
        </p:nvSpPr>
        <p:spPr bwMode="auto">
          <a:xfrm>
            <a:off x="287867" y="4634387"/>
            <a:ext cx="5755642" cy="1717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lnSpc>
                <a:spcPct val="110000"/>
              </a:lnSpc>
              <a:spcBef>
                <a:spcPct val="0"/>
              </a:spcBef>
            </a:pPr>
            <a:r>
              <a:rPr lang="en-US" alt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P.W.Moore</a:t>
            </a:r>
            <a:r>
              <a:rPr lang="en-US" alt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M.E.Shying</a:t>
            </a:r>
            <a:r>
              <a:rPr lang="en-US" alt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J.M.Soeau</a:t>
            </a:r>
            <a:r>
              <a:rPr lang="en-US" alt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J.V.Evans</a:t>
            </a:r>
            <a:r>
              <a:rPr lang="en-US" alt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D.J.Maddalena</a:t>
            </a:r>
            <a:r>
              <a:rPr lang="en-US" alt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alt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K.H.Farrington</a:t>
            </a:r>
            <a:r>
              <a:rPr lang="en-US" alt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Zirconium molybdate gel as a generator for </a:t>
            </a:r>
            <a:r>
              <a:rPr lang="ru-RU" alt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99</a:t>
            </a:r>
            <a:r>
              <a:rPr lang="en-US" alt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mTc – II. High activity generators//</a:t>
            </a:r>
            <a:r>
              <a:rPr lang="en-US" alt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Appl.Radiat.Isot</a:t>
            </a:r>
            <a:r>
              <a:rPr lang="en-US" alt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– 1987. – Vol.38, № 1. – P.25-29.</a:t>
            </a:r>
            <a:endParaRPr lang="ru-RU" altLang="en-US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Bef>
                <a:spcPct val="0"/>
              </a:spcBef>
            </a:pPr>
            <a:r>
              <a:rPr lang="en-US" alt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R.E.Boyd</a:t>
            </a:r>
            <a:r>
              <a:rPr lang="en-US" alt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The gel generator: a viable alternative source of 99mTc for nuclear medicine//</a:t>
            </a:r>
            <a:r>
              <a:rPr lang="en-US" alt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Appl.Radiat.Isot</a:t>
            </a:r>
            <a:r>
              <a:rPr lang="en-US" alt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– 1997. – Vol.48, № 2. 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9933" y="298880"/>
            <a:ext cx="1225484" cy="707886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aseline="30000" dirty="0" smtClean="0">
                <a:solidFill>
                  <a:srgbClr val="FF0000"/>
                </a:solidFill>
              </a:rPr>
              <a:t>99m</a:t>
            </a:r>
            <a:r>
              <a:rPr lang="en-US" sz="4000" dirty="0" smtClean="0">
                <a:solidFill>
                  <a:srgbClr val="FF0000"/>
                </a:solidFill>
              </a:rPr>
              <a:t>Tc</a:t>
            </a:r>
            <a:endParaRPr lang="en-US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858069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>
            <a:extLst>
              <a:ext uri="{FF2B5EF4-FFF2-40B4-BE49-F238E27FC236}">
                <a16:creationId xmlns="" xmlns:a16="http://schemas.microsoft.com/office/drawing/2014/main" id="{8B8281E5-96C6-26FC-0999-5B6FDD83E337}"/>
              </a:ext>
            </a:extLst>
          </p:cNvPr>
          <p:cNvSpPr txBox="1">
            <a:spLocks/>
          </p:cNvSpPr>
          <p:nvPr/>
        </p:nvSpPr>
        <p:spPr>
          <a:xfrm>
            <a:off x="7180839" y="6418908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17</a:t>
            </a:r>
            <a:r>
              <a:rPr kumimoji="0" lang="x-non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-2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1</a:t>
            </a:r>
            <a:r>
              <a:rPr kumimoji="0" lang="x-non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April 2023</a:t>
            </a:r>
            <a:endParaRPr kumimoji="0" lang="x-none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TextBox 15">
            <a:extLst>
              <a:ext uri="{FF2B5EF4-FFF2-40B4-BE49-F238E27FC236}">
                <a16:creationId xmlns="" xmlns:a16="http://schemas.microsoft.com/office/drawing/2014/main" id="{C7C40551-DB2F-2370-3022-81F64166A227}"/>
              </a:ext>
            </a:extLst>
          </p:cNvPr>
          <p:cNvSpPr txBox="1"/>
          <p:nvPr/>
        </p:nvSpPr>
        <p:spPr>
          <a:xfrm>
            <a:off x="3835421" y="6406285"/>
            <a:ext cx="3753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Speaker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name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Yelena Chakrova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16">
            <a:extLst>
              <a:ext uri="{FF2B5EF4-FFF2-40B4-BE49-F238E27FC236}">
                <a16:creationId xmlns="" xmlns:a16="http://schemas.microsoft.com/office/drawing/2014/main" id="{7588B8CF-7362-03EA-6C7E-1DE1FD53DE20}"/>
              </a:ext>
            </a:extLst>
          </p:cNvPr>
          <p:cNvSpPr txBox="1"/>
          <p:nvPr/>
        </p:nvSpPr>
        <p:spPr>
          <a:xfrm>
            <a:off x="2133322" y="6414701"/>
            <a:ext cx="11871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Slide 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7/n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5C4373BE-5402-D1DE-A9AF-82909E31E618}"/>
              </a:ext>
            </a:extLst>
          </p:cNvPr>
          <p:cNvSpPr txBox="1"/>
          <p:nvPr/>
        </p:nvSpPr>
        <p:spPr>
          <a:xfrm>
            <a:off x="79933" y="6414701"/>
            <a:ext cx="18984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IAEA-CN310-</a:t>
            </a:r>
            <a:r>
              <a:rPr lang="en-US" dirty="0" smtClean="0">
                <a:solidFill>
                  <a:prstClr val="white"/>
                </a:solidFill>
                <a:latin typeface="Calibri" panose="020F0502020204030204"/>
              </a:rPr>
              <a:t>32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Slide Number Placeholder 5">
            <a:extLst>
              <a:ext uri="{FF2B5EF4-FFF2-40B4-BE49-F238E27FC236}">
                <a16:creationId xmlns="" xmlns:a16="http://schemas.microsoft.com/office/drawing/2014/main" id="{29787912-E314-8661-CB97-45023E212669}"/>
              </a:ext>
            </a:extLst>
          </p:cNvPr>
          <p:cNvSpPr txBox="1">
            <a:spLocks/>
          </p:cNvSpPr>
          <p:nvPr/>
        </p:nvSpPr>
        <p:spPr>
          <a:xfrm>
            <a:off x="9636273" y="6410492"/>
            <a:ext cx="169141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#ISTR2023</a:t>
            </a:r>
            <a:endParaRPr kumimoji="0" lang="x-none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 l="4774" r="9984"/>
          <a:stretch>
            <a:fillRect/>
          </a:stretch>
        </p:blipFill>
        <p:spPr bwMode="auto">
          <a:xfrm>
            <a:off x="401174" y="3200431"/>
            <a:ext cx="1985473" cy="1695522"/>
          </a:xfrm>
          <a:prstGeom prst="rect">
            <a:avLst/>
          </a:prstGeom>
          <a:ln>
            <a:noFill/>
          </a:ln>
          <a:effectLst/>
          <a:extLst/>
        </p:spPr>
      </p:pic>
      <p:sp>
        <p:nvSpPr>
          <p:cNvPr id="13" name="Заголовок 1">
            <a:extLst>
              <a:ext uri="{FF2B5EF4-FFF2-40B4-BE49-F238E27FC236}">
                <a16:creationId xmlns="" xmlns:a16="http://schemas.microsoft.com/office/drawing/2014/main" id="{6C7B6759-ADC9-4CC0-BCF7-A8FA643D8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5417" y="220389"/>
            <a:ext cx="10656691" cy="887324"/>
          </a:xfrm>
        </p:spPr>
        <p:txBody>
          <a:bodyPr anchor="t">
            <a:noAutofit/>
          </a:bodyPr>
          <a:lstStyle/>
          <a:p>
            <a:pPr>
              <a:spcBef>
                <a:spcPts val="0"/>
              </a:spcBef>
            </a:pPr>
            <a:r>
              <a:rPr lang="en-US" sz="4000" b="1" dirty="0" smtClean="0">
                <a:solidFill>
                  <a:srgbClr val="1A5093"/>
                </a:solidFill>
              </a:rPr>
              <a:t>Production </a:t>
            </a:r>
            <a:r>
              <a:rPr lang="en-US" sz="4000" b="1" dirty="0">
                <a:solidFill>
                  <a:srgbClr val="1A5093"/>
                </a:solidFill>
              </a:rPr>
              <a:t>of  </a:t>
            </a:r>
            <a:r>
              <a:rPr lang="en-US" sz="4000" b="1" baseline="30000" dirty="0" smtClean="0">
                <a:solidFill>
                  <a:srgbClr val="1A5093"/>
                </a:solidFill>
              </a:rPr>
              <a:t>99</a:t>
            </a:r>
            <a:r>
              <a:rPr lang="en-US" sz="4000" b="1" dirty="0" smtClean="0">
                <a:solidFill>
                  <a:srgbClr val="1A5093"/>
                </a:solidFill>
              </a:rPr>
              <a:t>Mo/</a:t>
            </a:r>
            <a:r>
              <a:rPr lang="en-US" sz="4000" b="1" baseline="30000" dirty="0" smtClean="0">
                <a:solidFill>
                  <a:srgbClr val="1A5093"/>
                </a:solidFill>
              </a:rPr>
              <a:t>99m</a:t>
            </a:r>
            <a:r>
              <a:rPr lang="en-US" sz="4000" b="1" dirty="0" smtClean="0">
                <a:solidFill>
                  <a:srgbClr val="1A5093"/>
                </a:solidFill>
              </a:rPr>
              <a:t>Tc gel generators  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/>
              <a:t/>
            </a:r>
            <a:br>
              <a:rPr lang="en-US" sz="3600" dirty="0"/>
            </a:br>
            <a:endParaRPr lang="en-US" sz="3600" b="1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77753" y="1376980"/>
            <a:ext cx="11469899" cy="1685860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2400" dirty="0" smtClean="0"/>
              <a:t>Premises </a:t>
            </a:r>
            <a:r>
              <a:rPr lang="en-US" sz="2400" dirty="0"/>
              <a:t>– </a:t>
            </a:r>
            <a:r>
              <a:rPr lang="en-US" sz="2400" b="1" dirty="0">
                <a:solidFill>
                  <a:srgbClr val="C00000"/>
                </a:solidFill>
              </a:rPr>
              <a:t>class C</a:t>
            </a:r>
            <a:r>
              <a:rPr lang="en-US" sz="2400" dirty="0"/>
              <a:t> </a:t>
            </a:r>
            <a:br>
              <a:rPr lang="en-US" sz="2400" dirty="0"/>
            </a:br>
            <a:r>
              <a:rPr lang="en-US" sz="2400" dirty="0" smtClean="0"/>
              <a:t>Hot cell 1- for synthesis of </a:t>
            </a:r>
            <a:r>
              <a:rPr lang="en-US" sz="2400" baseline="30000" dirty="0" smtClean="0"/>
              <a:t>99</a:t>
            </a:r>
            <a:r>
              <a:rPr lang="en-US" sz="2400" dirty="0" smtClean="0"/>
              <a:t>Mo-Zr gel and filling of generator’s columns   -</a:t>
            </a:r>
            <a:r>
              <a:rPr lang="en-US" sz="2400" b="1" dirty="0">
                <a:solidFill>
                  <a:srgbClr val="C00000"/>
                </a:solidFill>
              </a:rPr>
              <a:t> class C</a:t>
            </a:r>
            <a:r>
              <a:rPr lang="en-US" sz="2400" dirty="0"/>
              <a:t> </a:t>
            </a:r>
            <a:endParaRPr lang="en-US" sz="2400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en-US" sz="2400" dirty="0" smtClean="0"/>
              <a:t>Hot cell 2 - for  steam sterilization of cartridges</a:t>
            </a:r>
            <a:r>
              <a:rPr lang="en-US" sz="2400" dirty="0"/>
              <a:t> </a:t>
            </a:r>
            <a:r>
              <a:rPr lang="en-US" sz="2400" dirty="0" smtClean="0"/>
              <a:t>and assembling of generators - </a:t>
            </a:r>
            <a:r>
              <a:rPr lang="en-US" sz="2400" b="1" dirty="0">
                <a:solidFill>
                  <a:srgbClr val="C00000"/>
                </a:solidFill>
              </a:rPr>
              <a:t>class C</a:t>
            </a:r>
            <a:br>
              <a:rPr lang="en-US" sz="2400" b="1" dirty="0">
                <a:solidFill>
                  <a:srgbClr val="C00000"/>
                </a:solidFill>
              </a:rPr>
            </a:br>
            <a:endParaRPr lang="en-US" sz="2400" dirty="0"/>
          </a:p>
        </p:txBody>
      </p:sp>
      <p:pic>
        <p:nvPicPr>
          <p:cNvPr id="35" name="Picture 7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98" r="2874"/>
          <a:stretch/>
        </p:blipFill>
        <p:spPr bwMode="auto">
          <a:xfrm>
            <a:off x="5029144" y="3200431"/>
            <a:ext cx="2098072" cy="1695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Объект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3" t="2747" r="6333" b="5722"/>
          <a:stretch/>
        </p:blipFill>
        <p:spPr>
          <a:xfrm>
            <a:off x="7403663" y="3200431"/>
            <a:ext cx="2243928" cy="1695522"/>
          </a:xfrm>
          <a:prstGeom prst="rect">
            <a:avLst/>
          </a:prstGeom>
        </p:spPr>
      </p:pic>
      <p:pic>
        <p:nvPicPr>
          <p:cNvPr id="38" name="Picture 7"/>
          <p:cNvPicPr>
            <a:picLocks noChangeAspect="1" noChangeArrowheads="1"/>
          </p:cNvPicPr>
          <p:nvPr/>
        </p:nvPicPr>
        <p:blipFill rotWithShape="1">
          <a:blip r:embed="rId6" cstate="print"/>
          <a:srcRect l="25704" t="22384" r="24905" b="24410"/>
          <a:stretch/>
        </p:blipFill>
        <p:spPr bwMode="auto">
          <a:xfrm>
            <a:off x="9924039" y="3200431"/>
            <a:ext cx="2001839" cy="1695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77753" y="5253113"/>
            <a:ext cx="1104993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300" dirty="0">
                <a:solidFill>
                  <a:srgbClr val="002060"/>
                </a:solidFill>
                <a:cs typeface="Times New Roman" pitchFamily="18" charset="0"/>
              </a:rPr>
              <a:t>Design and production  of hot cell </a:t>
            </a:r>
            <a:r>
              <a:rPr lang="en-US" sz="2300" dirty="0" smtClean="0">
                <a:solidFill>
                  <a:srgbClr val="002060"/>
                </a:solidFill>
                <a:cs typeface="Times New Roman" pitchFamily="18" charset="0"/>
              </a:rPr>
              <a:t>equipment</a:t>
            </a:r>
            <a:r>
              <a:rPr lang="en-US" sz="2300" dirty="0">
                <a:solidFill>
                  <a:srgbClr val="002060"/>
                </a:solidFill>
                <a:cs typeface="Times New Roman" pitchFamily="18" charset="0"/>
              </a:rPr>
              <a:t>	for </a:t>
            </a:r>
            <a:r>
              <a:rPr lang="en-US" sz="2300" baseline="30000" dirty="0">
                <a:solidFill>
                  <a:srgbClr val="002060"/>
                </a:solidFill>
                <a:cs typeface="Times New Roman" pitchFamily="18" charset="0"/>
              </a:rPr>
              <a:t>99</a:t>
            </a:r>
            <a:r>
              <a:rPr lang="en-US" sz="2300" dirty="0">
                <a:solidFill>
                  <a:srgbClr val="002060"/>
                </a:solidFill>
                <a:cs typeface="Times New Roman" pitchFamily="18" charset="0"/>
              </a:rPr>
              <a:t>Mo-Zr gel  preparation, Pat. </a:t>
            </a:r>
            <a:r>
              <a:rPr lang="ru-RU" sz="2300" dirty="0">
                <a:solidFill>
                  <a:srgbClr val="002060"/>
                </a:solidFill>
                <a:cs typeface="Times New Roman" pitchFamily="18" charset="0"/>
              </a:rPr>
              <a:t>27786 </a:t>
            </a:r>
            <a:r>
              <a:rPr lang="en-US" sz="2300" dirty="0">
                <a:solidFill>
                  <a:srgbClr val="002060"/>
                </a:solidFill>
                <a:cs typeface="Times New Roman" pitchFamily="18" charset="0"/>
              </a:rPr>
              <a:t>RK</a:t>
            </a:r>
          </a:p>
          <a:p>
            <a:r>
              <a:rPr lang="en-US" sz="2300" dirty="0">
                <a:solidFill>
                  <a:srgbClr val="002060"/>
                </a:solidFill>
                <a:cs typeface="Times New Roman" pitchFamily="18" charset="0"/>
              </a:rPr>
              <a:t>Design </a:t>
            </a:r>
            <a:r>
              <a:rPr lang="ru-RU" sz="2300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en-US" sz="2300" dirty="0">
                <a:solidFill>
                  <a:srgbClr val="002060"/>
                </a:solidFill>
                <a:cs typeface="Times New Roman" pitchFamily="18" charset="0"/>
              </a:rPr>
              <a:t>of </a:t>
            </a:r>
            <a:r>
              <a:rPr lang="ru-RU" altLang="ru-RU" sz="2300" b="1" baseline="30000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ru-RU" altLang="ru-RU" sz="2300" baseline="30000" dirty="0">
                <a:solidFill>
                  <a:srgbClr val="002060"/>
                </a:solidFill>
                <a:cs typeface="Times New Roman" pitchFamily="18" charset="0"/>
              </a:rPr>
              <a:t>99</a:t>
            </a:r>
            <a:r>
              <a:rPr lang="en-US" altLang="ru-RU" sz="2300" dirty="0">
                <a:solidFill>
                  <a:srgbClr val="002060"/>
                </a:solidFill>
                <a:cs typeface="Times New Roman" pitchFamily="18" charset="0"/>
              </a:rPr>
              <a:t>Mo/</a:t>
            </a:r>
            <a:r>
              <a:rPr lang="en-US" altLang="ru-RU" sz="2300" baseline="30000" dirty="0">
                <a:solidFill>
                  <a:srgbClr val="002060"/>
                </a:solidFill>
                <a:cs typeface="Times New Roman" pitchFamily="18" charset="0"/>
              </a:rPr>
              <a:t>99m</a:t>
            </a:r>
            <a:r>
              <a:rPr lang="en-US" altLang="ru-RU" sz="2300" dirty="0">
                <a:solidFill>
                  <a:srgbClr val="002060"/>
                </a:solidFill>
                <a:cs typeface="Times New Roman" pitchFamily="18" charset="0"/>
              </a:rPr>
              <a:t>Tc gel generator,</a:t>
            </a:r>
            <a:r>
              <a:rPr lang="en-US" sz="2300" dirty="0">
                <a:solidFill>
                  <a:srgbClr val="002060"/>
                </a:solidFill>
                <a:cs typeface="Times New Roman" pitchFamily="18" charset="0"/>
              </a:rPr>
              <a:t> Pat.</a:t>
            </a:r>
            <a:r>
              <a:rPr lang="ru-RU" sz="2300" dirty="0">
                <a:solidFill>
                  <a:srgbClr val="002060"/>
                </a:solidFill>
                <a:cs typeface="Times New Roman" pitchFamily="18" charset="0"/>
              </a:rPr>
              <a:t> 28157 </a:t>
            </a:r>
            <a:r>
              <a:rPr lang="en-US" sz="2300" dirty="0">
                <a:solidFill>
                  <a:srgbClr val="002060"/>
                </a:solidFill>
                <a:cs typeface="Times New Roman" pitchFamily="18" charset="0"/>
              </a:rPr>
              <a:t>RK</a:t>
            </a:r>
          </a:p>
        </p:txBody>
      </p:sp>
      <p:pic>
        <p:nvPicPr>
          <p:cNvPr id="15" name="Picture 40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6"/>
          <a:stretch/>
        </p:blipFill>
        <p:spPr bwMode="auto">
          <a:xfrm>
            <a:off x="2663094" y="3200431"/>
            <a:ext cx="2089603" cy="1695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79933" y="298880"/>
            <a:ext cx="1225484" cy="707886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aseline="30000" dirty="0" smtClean="0">
                <a:solidFill>
                  <a:srgbClr val="FF0000"/>
                </a:solidFill>
              </a:rPr>
              <a:t>99m</a:t>
            </a:r>
            <a:r>
              <a:rPr lang="en-US" sz="4000" dirty="0" smtClean="0">
                <a:solidFill>
                  <a:srgbClr val="FF0000"/>
                </a:solidFill>
              </a:rPr>
              <a:t>Tc</a:t>
            </a:r>
            <a:endParaRPr lang="en-US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565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9901" y="115889"/>
            <a:ext cx="10005983" cy="115252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600" b="1" dirty="0">
                <a:cs typeface="Times New Roman" pitchFamily="18" charset="0"/>
              </a:rPr>
              <a:t/>
            </a:r>
            <a:br>
              <a:rPr lang="ru-RU" sz="3600" b="1" dirty="0">
                <a:cs typeface="Times New Roman" pitchFamily="18" charset="0"/>
              </a:rPr>
            </a:br>
            <a:r>
              <a:rPr lang="ru-RU" sz="3600" b="1" dirty="0">
                <a:cs typeface="Times New Roman" pitchFamily="18" charset="0"/>
              </a:rPr>
              <a:t/>
            </a:r>
            <a:br>
              <a:rPr lang="ru-RU" sz="3600" b="1" dirty="0">
                <a:cs typeface="Times New Roman" pitchFamily="18" charset="0"/>
              </a:rPr>
            </a:br>
            <a:r>
              <a:rPr lang="en-US" altLang="en-US" b="1" dirty="0">
                <a:solidFill>
                  <a:srgbClr val="1A5093"/>
                </a:solidFill>
              </a:rPr>
              <a:t>Sodium iodide</a:t>
            </a:r>
            <a:r>
              <a:rPr lang="ru-RU" altLang="en-US" b="1" dirty="0">
                <a:solidFill>
                  <a:srgbClr val="1A5093"/>
                </a:solidFill>
              </a:rPr>
              <a:t> </a:t>
            </a:r>
            <a:r>
              <a:rPr lang="ru-RU" altLang="en-US" b="1" baseline="30000" dirty="0">
                <a:solidFill>
                  <a:srgbClr val="1A5093"/>
                </a:solidFill>
              </a:rPr>
              <a:t>131</a:t>
            </a:r>
            <a:r>
              <a:rPr lang="en-US" altLang="en-US" b="1" dirty="0">
                <a:solidFill>
                  <a:srgbClr val="1A5093"/>
                </a:solidFill>
              </a:rPr>
              <a:t>I</a:t>
            </a:r>
            <a:r>
              <a:rPr lang="ru-RU" altLang="en-US" b="1" dirty="0">
                <a:solidFill>
                  <a:srgbClr val="1A5093"/>
                </a:solidFill>
              </a:rPr>
              <a:t> </a:t>
            </a:r>
            <a:r>
              <a:rPr lang="en-US" altLang="en-US" b="1" dirty="0" smtClean="0">
                <a:solidFill>
                  <a:srgbClr val="1A5093"/>
                </a:solidFill>
              </a:rPr>
              <a:t> for therapy </a:t>
            </a:r>
            <a:r>
              <a:rPr lang="ru-RU" sz="4000" b="1" i="1" dirty="0">
                <a:solidFill>
                  <a:srgbClr val="1A5093"/>
                </a:solidFill>
                <a:cs typeface="Times New Roman" pitchFamily="18" charset="0"/>
              </a:rPr>
              <a:t/>
            </a:r>
            <a:br>
              <a:rPr lang="ru-RU" sz="4000" b="1" i="1" dirty="0">
                <a:solidFill>
                  <a:srgbClr val="1A5093"/>
                </a:solidFill>
                <a:cs typeface="Times New Roman" pitchFamily="18" charset="0"/>
              </a:rPr>
            </a:br>
            <a:r>
              <a:rPr lang="ru-RU" sz="3600" b="1" dirty="0">
                <a:cs typeface="Times New Roman" pitchFamily="18" charset="0"/>
              </a:rPr>
              <a:t/>
            </a:r>
            <a:br>
              <a:rPr lang="ru-RU" sz="3600" b="1" dirty="0">
                <a:cs typeface="Times New Roman" pitchFamily="18" charset="0"/>
              </a:rPr>
            </a:br>
            <a:endParaRPr lang="ru-RU" sz="3600" b="1" dirty="0"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3316" y="152400"/>
            <a:ext cx="952107" cy="707886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baseline="30000" dirty="0" smtClean="0">
                <a:solidFill>
                  <a:srgbClr val="FF0000"/>
                </a:solidFill>
              </a:rPr>
              <a:t>1</a:t>
            </a:r>
            <a:r>
              <a:rPr lang="en-US" sz="4000" baseline="30000" dirty="0" smtClean="0">
                <a:solidFill>
                  <a:srgbClr val="FF0000"/>
                </a:solidFill>
              </a:rPr>
              <a:t>31</a:t>
            </a:r>
            <a:r>
              <a:rPr lang="en-US" sz="4000" dirty="0" smtClean="0">
                <a:solidFill>
                  <a:srgbClr val="FF0000"/>
                </a:solidFill>
              </a:rPr>
              <a:t>I</a:t>
            </a:r>
            <a:endParaRPr lang="en-US" sz="4000" dirty="0">
              <a:solidFill>
                <a:srgbClr val="FF0000"/>
              </a:solidFill>
            </a:endParaRPr>
          </a:p>
        </p:txBody>
      </p:sp>
      <p:pic>
        <p:nvPicPr>
          <p:cNvPr id="21509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95" t="7603" r="7533" b="9499"/>
          <a:stretch/>
        </p:blipFill>
        <p:spPr bwMode="auto">
          <a:xfrm>
            <a:off x="9469315" y="184638"/>
            <a:ext cx="2620108" cy="2875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708688"/>
                  </a:outerShdw>
                </a:effectLst>
              </a14:hiddenEffects>
            </a:ext>
          </a:extLst>
        </p:spPr>
      </p:pic>
      <p:pic>
        <p:nvPicPr>
          <p:cNvPr id="10" name="Рисунок 9" descr="C:\Users\Chakrova\Desktop\РАБОЧИЕ ФОТОГРАФИИ\для презентаций\IMG_20230815_132915-1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74" r="1462"/>
          <a:stretch/>
        </p:blipFill>
        <p:spPr bwMode="auto">
          <a:xfrm>
            <a:off x="7727882" y="2180048"/>
            <a:ext cx="2268972" cy="250507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1"/>
          <p:cNvSpPr txBox="1">
            <a:spLocks noChangeArrowheads="1"/>
          </p:cNvSpPr>
          <p:nvPr/>
        </p:nvSpPr>
        <p:spPr bwMode="auto">
          <a:xfrm>
            <a:off x="415717" y="1057054"/>
            <a:ext cx="6017884" cy="372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600"/>
              </a:spcBef>
              <a:buNone/>
            </a:pPr>
            <a:r>
              <a:rPr lang="en-US" altLang="en-US" sz="2400" dirty="0" smtClean="0">
                <a:latin typeface="+mn-lt"/>
                <a:cs typeface="Arial" pitchFamily="34" charset="0"/>
              </a:rPr>
              <a:t>Irradiation: </a:t>
            </a:r>
            <a:r>
              <a:rPr lang="ru-RU" altLang="en-US" sz="2400" dirty="0" smtClean="0">
                <a:latin typeface="+mn-lt"/>
                <a:cs typeface="Arial" pitchFamily="34" charset="0"/>
              </a:rPr>
              <a:t> </a:t>
            </a:r>
            <a:r>
              <a:rPr lang="en-US" altLang="en-US" sz="2400" dirty="0" smtClean="0">
                <a:latin typeface="+mn-lt"/>
                <a:cs typeface="Arial" pitchFamily="34" charset="0"/>
              </a:rPr>
              <a:t>reactor WWR-K</a:t>
            </a:r>
            <a:r>
              <a:rPr lang="ru-RU" altLang="en-US" sz="2400" dirty="0" smtClean="0">
                <a:latin typeface="+mn-lt"/>
                <a:cs typeface="Arial" pitchFamily="34" charset="0"/>
              </a:rPr>
              <a:t>, </a:t>
            </a:r>
            <a:r>
              <a:rPr lang="ru-RU" altLang="en-US" sz="2400" dirty="0">
                <a:latin typeface="+mn-lt"/>
                <a:cs typeface="Arial" pitchFamily="34" charset="0"/>
              </a:rPr>
              <a:t>1∙10</a:t>
            </a:r>
            <a:r>
              <a:rPr lang="ru-RU" altLang="en-US" sz="2400" baseline="30000" dirty="0">
                <a:latin typeface="+mn-lt"/>
                <a:cs typeface="Arial" pitchFamily="34" charset="0"/>
              </a:rPr>
              <a:t>14</a:t>
            </a:r>
            <a:r>
              <a:rPr lang="ru-RU" altLang="en-US" sz="2400" dirty="0">
                <a:latin typeface="+mn-lt"/>
                <a:cs typeface="Arial" pitchFamily="34" charset="0"/>
              </a:rPr>
              <a:t>, </a:t>
            </a:r>
            <a:r>
              <a:rPr lang="en-US" altLang="en-US" sz="2400" dirty="0" smtClean="0">
                <a:latin typeface="+mn-lt"/>
                <a:cs typeface="Arial" pitchFamily="34" charset="0"/>
              </a:rPr>
              <a:t>n</a:t>
            </a:r>
            <a:r>
              <a:rPr lang="ru-RU" altLang="en-US" sz="2400" dirty="0" smtClean="0">
                <a:latin typeface="+mn-lt"/>
                <a:cs typeface="Arial" pitchFamily="34" charset="0"/>
              </a:rPr>
              <a:t>∙</a:t>
            </a:r>
            <a:r>
              <a:rPr lang="en-US" altLang="en-US" sz="2400" dirty="0">
                <a:latin typeface="+mn-lt"/>
                <a:cs typeface="Arial" pitchFamily="34" charset="0"/>
              </a:rPr>
              <a:t>s</a:t>
            </a:r>
            <a:r>
              <a:rPr lang="ru-RU" altLang="en-US" sz="2400" baseline="30000" dirty="0" smtClean="0">
                <a:latin typeface="+mn-lt"/>
                <a:cs typeface="Arial" pitchFamily="34" charset="0"/>
              </a:rPr>
              <a:t>-1</a:t>
            </a:r>
            <a:r>
              <a:rPr lang="ru-RU" altLang="en-US" sz="2400" dirty="0">
                <a:latin typeface="+mn-lt"/>
                <a:cs typeface="Arial" pitchFamily="34" charset="0"/>
              </a:rPr>
              <a:t>∙см</a:t>
            </a:r>
            <a:r>
              <a:rPr lang="ru-RU" altLang="en-US" sz="2400" baseline="30000" dirty="0">
                <a:latin typeface="+mn-lt"/>
                <a:cs typeface="Arial" pitchFamily="34" charset="0"/>
              </a:rPr>
              <a:t>2</a:t>
            </a:r>
            <a:r>
              <a:rPr lang="ru-RU" altLang="en-US" sz="2400" dirty="0">
                <a:latin typeface="+mn-lt"/>
                <a:cs typeface="Arial" pitchFamily="34" charset="0"/>
              </a:rPr>
              <a:t>, </a:t>
            </a:r>
            <a:r>
              <a:rPr lang="ru-RU" sz="2400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130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Te (n 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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131</a:t>
            </a:r>
            <a:r>
              <a:rPr lang="en-US" sz="24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Te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l-GR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sz="2400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</a:t>
            </a:r>
            <a:r>
              <a:rPr lang="en-US" sz="2400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131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I,</a:t>
            </a:r>
          </a:p>
          <a:p>
            <a:pPr>
              <a:spcBef>
                <a:spcPts val="600"/>
              </a:spcBef>
              <a:buNone/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altLang="en-US" sz="2400" dirty="0" smtClean="0">
                <a:latin typeface="+mn-lt"/>
                <a:cs typeface="Arial" pitchFamily="34" charset="0"/>
              </a:rPr>
              <a:t>tellurium oxide</a:t>
            </a:r>
            <a:r>
              <a:rPr lang="ru-RU" altLang="en-US" sz="2400" dirty="0" smtClean="0">
                <a:latin typeface="+mn-lt"/>
                <a:cs typeface="Arial" pitchFamily="34" charset="0"/>
              </a:rPr>
              <a:t>, </a:t>
            </a:r>
            <a:r>
              <a:rPr lang="en-US" altLang="en-US" sz="2400" dirty="0" smtClean="0">
                <a:latin typeface="+mn-lt"/>
                <a:cs typeface="Arial" pitchFamily="34" charset="0"/>
              </a:rPr>
              <a:t>20</a:t>
            </a:r>
            <a:r>
              <a:rPr lang="ru-RU" altLang="en-US" sz="2400" dirty="0" smtClean="0">
                <a:latin typeface="+mn-lt"/>
                <a:cs typeface="Arial" pitchFamily="34" charset="0"/>
              </a:rPr>
              <a:t> </a:t>
            </a:r>
            <a:r>
              <a:rPr lang="en-US" altLang="en-US" sz="2400" dirty="0" smtClean="0">
                <a:latin typeface="+mn-lt"/>
                <a:cs typeface="Arial" pitchFamily="34" charset="0"/>
              </a:rPr>
              <a:t>g</a:t>
            </a:r>
            <a:r>
              <a:rPr lang="ru-RU" altLang="en-US" sz="2400" dirty="0" smtClean="0">
                <a:latin typeface="+mn-lt"/>
                <a:cs typeface="Arial" pitchFamily="34" charset="0"/>
              </a:rPr>
              <a:t>.,  </a:t>
            </a:r>
            <a:r>
              <a:rPr lang="en-US" altLang="en-US" sz="2400" dirty="0" smtClean="0">
                <a:latin typeface="+mn-lt"/>
                <a:cs typeface="Arial" pitchFamily="34" charset="0"/>
              </a:rPr>
              <a:t>72-</a:t>
            </a:r>
            <a:r>
              <a:rPr lang="ru-RU" altLang="en-US" sz="2400" dirty="0" smtClean="0">
                <a:latin typeface="+mn-lt"/>
                <a:cs typeface="Arial" pitchFamily="34" charset="0"/>
              </a:rPr>
              <a:t>120 </a:t>
            </a:r>
            <a:r>
              <a:rPr lang="en-US" altLang="en-US" sz="2400" dirty="0" smtClean="0">
                <a:latin typeface="+mn-lt"/>
                <a:cs typeface="Arial" pitchFamily="34" charset="0"/>
              </a:rPr>
              <a:t>h.</a:t>
            </a:r>
            <a:endParaRPr lang="ru-RU" altLang="en-US" sz="2400" dirty="0">
              <a:latin typeface="+mn-lt"/>
              <a:cs typeface="Arial" pitchFamily="34" charset="0"/>
            </a:endParaRPr>
          </a:p>
          <a:p>
            <a:pPr>
              <a:spcBef>
                <a:spcPts val="600"/>
              </a:spcBef>
              <a:buNone/>
            </a:pPr>
            <a:r>
              <a:rPr lang="ru-RU" altLang="en-US" sz="2400" b="1" baseline="30000" dirty="0" smtClean="0">
                <a:solidFill>
                  <a:srgbClr val="1A5093"/>
                </a:solidFill>
                <a:latin typeface="+mn-lt"/>
              </a:rPr>
              <a:t> </a:t>
            </a:r>
            <a:r>
              <a:rPr lang="ru-RU" altLang="en-US" sz="2400" baseline="30000" dirty="0">
                <a:latin typeface="+mn-lt"/>
              </a:rPr>
              <a:t>131</a:t>
            </a:r>
            <a:r>
              <a:rPr lang="en-US" altLang="en-US" sz="2400" dirty="0">
                <a:latin typeface="+mn-lt"/>
              </a:rPr>
              <a:t>I</a:t>
            </a:r>
            <a:r>
              <a:rPr lang="ru-RU" altLang="en-US" sz="2400" dirty="0" smtClean="0">
                <a:latin typeface="+mn-lt"/>
                <a:cs typeface="Arial" pitchFamily="34" charset="0"/>
              </a:rPr>
              <a:t> </a:t>
            </a:r>
            <a:r>
              <a:rPr lang="en-US" altLang="en-US" sz="2400" dirty="0" smtClean="0">
                <a:latin typeface="+mn-lt"/>
                <a:cs typeface="Arial" pitchFamily="34" charset="0"/>
              </a:rPr>
              <a:t>bulk solution production:  reactor radiochemichal hot cells, dry distillation process, 700°C </a:t>
            </a:r>
          </a:p>
          <a:p>
            <a:pPr>
              <a:spcBef>
                <a:spcPts val="600"/>
              </a:spcBef>
              <a:buNone/>
            </a:pPr>
            <a:r>
              <a:rPr lang="en-US" sz="2400" dirty="0" smtClean="0">
                <a:latin typeface="+mn-lt"/>
              </a:rPr>
              <a:t>Premises:  </a:t>
            </a:r>
            <a:r>
              <a:rPr lang="en-US" sz="2400" b="1" dirty="0">
                <a:solidFill>
                  <a:srgbClr val="C00000"/>
                </a:solidFill>
                <a:latin typeface="+mn-lt"/>
              </a:rPr>
              <a:t>class </a:t>
            </a:r>
            <a:r>
              <a:rPr lang="en-US" sz="2400" b="1" dirty="0" smtClean="0">
                <a:solidFill>
                  <a:srgbClr val="C00000"/>
                </a:solidFill>
                <a:latin typeface="+mn-lt"/>
              </a:rPr>
              <a:t>D</a:t>
            </a:r>
            <a:r>
              <a:rPr lang="en-US" sz="2400" dirty="0" smtClean="0">
                <a:latin typeface="+mn-lt"/>
              </a:rPr>
              <a:t> </a:t>
            </a:r>
            <a:endParaRPr lang="en-US" sz="2400" dirty="0">
              <a:latin typeface="+mn-lt"/>
            </a:endParaRPr>
          </a:p>
          <a:p>
            <a:pPr>
              <a:spcBef>
                <a:spcPts val="600"/>
              </a:spcBef>
              <a:buNone/>
            </a:pPr>
            <a:r>
              <a:rPr lang="en-US" sz="2400" dirty="0" smtClean="0">
                <a:latin typeface="+mn-lt"/>
              </a:rPr>
              <a:t>Production/dispensing/sterilization: </a:t>
            </a:r>
            <a:r>
              <a:rPr lang="en-US" sz="2400" dirty="0">
                <a:latin typeface="+mn-lt"/>
              </a:rPr>
              <a:t>hot </a:t>
            </a:r>
            <a:r>
              <a:rPr lang="en-US" sz="2400" dirty="0" smtClean="0">
                <a:latin typeface="+mn-lt"/>
              </a:rPr>
              <a:t>cells </a:t>
            </a:r>
            <a:r>
              <a:rPr lang="en-US" sz="2400" b="1" dirty="0">
                <a:solidFill>
                  <a:srgbClr val="C00000"/>
                </a:solidFill>
                <a:latin typeface="+mn-lt"/>
              </a:rPr>
              <a:t>class </a:t>
            </a:r>
            <a:r>
              <a:rPr lang="en-US" sz="2400" b="1" dirty="0" smtClean="0">
                <a:solidFill>
                  <a:srgbClr val="C00000"/>
                </a:solidFill>
                <a:latin typeface="+mn-lt"/>
              </a:rPr>
              <a:t>C</a:t>
            </a:r>
            <a:endParaRPr lang="en-US" sz="2400" b="1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8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58498" y="4749634"/>
            <a:ext cx="6139506" cy="2002414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/>
        </p:spPr>
      </p:pic>
    </p:spTree>
    <p:extLst>
      <p:ext uri="{BB962C8B-B14F-4D97-AF65-F5344CB8AC3E}">
        <p14:creationId xmlns:p14="http://schemas.microsoft.com/office/powerpoint/2010/main" val="108780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1361</TotalTime>
  <Words>883</Words>
  <Application>Microsoft Office PowerPoint</Application>
  <PresentationFormat>Произвольный</PresentationFormat>
  <Paragraphs>147</Paragraphs>
  <Slides>13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INTERNATIONAL SCHOOL   ON HIGH ENERGYPHYSICS, ACCELERATOR TECHNOLOGY AND NUCLEAR MEDICINE   Almaty, Kazakhstan  9-13 October 2023</vt:lpstr>
      <vt:lpstr>What is nuclear medicine?</vt:lpstr>
      <vt:lpstr>Презентация PowerPoint</vt:lpstr>
      <vt:lpstr>Презентация PowerPoint</vt:lpstr>
      <vt:lpstr>Radiopharmaceutical production facility</vt:lpstr>
      <vt:lpstr> Sodium pertechnetate  99mTc, injection from 99Mo/99mTc gel-generator </vt:lpstr>
      <vt:lpstr>Презентация PowerPoint</vt:lpstr>
      <vt:lpstr>Production of  99Mo/99mTc gel generators    </vt:lpstr>
      <vt:lpstr>  Sodium iodide 131I  for therapy   </vt:lpstr>
      <vt:lpstr> Fluordeoxiglucouse  18F injection </vt:lpstr>
      <vt:lpstr>18F-PSMA-1007   injection </vt:lpstr>
      <vt:lpstr> Lutetium chloride  177Lu, solution for labeling  </vt:lpstr>
      <vt:lpstr>Status of Nuclear Medicine in Kazakhstan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Центрально-Азиатская Онкологическая неделя   6-8 сентября, 2023 г. Астана</dc:title>
  <dc:creator>Yuliya Kaplunova</dc:creator>
  <cp:lastModifiedBy>Lena</cp:lastModifiedBy>
  <cp:revision>110</cp:revision>
  <cp:lastPrinted>2023-10-10T12:38:15Z</cp:lastPrinted>
  <dcterms:created xsi:type="dcterms:W3CDTF">2023-08-17T10:40:22Z</dcterms:created>
  <dcterms:modified xsi:type="dcterms:W3CDTF">2023-10-11T06:07:56Z</dcterms:modified>
</cp:coreProperties>
</file>