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handoutMasterIdLst>
    <p:handoutMasterId r:id="rId24"/>
  </p:handoutMasterIdLst>
  <p:sldIdLst>
    <p:sldId id="256" r:id="rId2"/>
    <p:sldId id="302" r:id="rId3"/>
    <p:sldId id="312" r:id="rId4"/>
    <p:sldId id="313" r:id="rId5"/>
    <p:sldId id="314" r:id="rId6"/>
    <p:sldId id="315" r:id="rId7"/>
    <p:sldId id="787" r:id="rId8"/>
    <p:sldId id="316" r:id="rId9"/>
    <p:sldId id="317" r:id="rId10"/>
    <p:sldId id="318" r:id="rId11"/>
    <p:sldId id="785" r:id="rId12"/>
    <p:sldId id="320" r:id="rId13"/>
    <p:sldId id="321" r:id="rId14"/>
    <p:sldId id="789" r:id="rId15"/>
    <p:sldId id="322" r:id="rId16"/>
    <p:sldId id="323" r:id="rId17"/>
    <p:sldId id="324" r:id="rId18"/>
    <p:sldId id="788" r:id="rId19"/>
    <p:sldId id="790" r:id="rId20"/>
    <p:sldId id="786" r:id="rId21"/>
    <p:sldId id="295"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 id="2" name="Julie Biringer" initials="JB"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FFC000"/>
    <a:srgbClr val="2F2F2F"/>
    <a:srgbClr val="FF0000"/>
    <a:srgbClr val="303030"/>
    <a:srgbClr val="61C4D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826"/>
    <p:restoredTop sz="94686"/>
  </p:normalViewPr>
  <p:slideViewPr>
    <p:cSldViewPr snapToGrid="0" snapToObjects="1">
      <p:cViewPr varScale="1">
        <p:scale>
          <a:sx n="124" d="100"/>
          <a:sy n="124" d="100"/>
        </p:scale>
        <p:origin x="432" y="16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10/30/23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10/30/23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31828369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Slide Image Placeholder 1"/>
          <p:cNvSpPr>
            <a:spLocks noGrp="1" noRot="1" noChangeAspect="1"/>
          </p:cNvSpPr>
          <p:nvPr>
            <p:ph type="sldImg"/>
          </p:nvPr>
        </p:nvSpPr>
        <p:spPr bwMode="auto"/>
      </p:sp>
      <p:sp>
        <p:nvSpPr>
          <p:cNvPr id="5" name="Notes Placeholder 2"/>
          <p:cNvSpPr>
            <a:spLocks noGrp="1"/>
          </p:cNvSpPr>
          <p:nvPr>
            <p:ph type="body" idx="1"/>
          </p:nvPr>
        </p:nvSpPr>
        <p:spPr bwMode="auto"/>
        <p:txBody>
          <a:bodyPr/>
          <a:lstStyle/>
          <a:p>
            <a:pPr>
              <a:defRPr/>
            </a:pPr>
            <a:r>
              <a:rPr lang="en-GB" b="0" dirty="0"/>
              <a:t>This is a new slide; we are tightening up the requirements for what we consider ‘safe’ without a </a:t>
            </a:r>
            <a:r>
              <a:rPr lang="en-GB" b="0" dirty="0" err="1"/>
              <a:t>habilitation</a:t>
            </a:r>
            <a:r>
              <a:rPr lang="en-GB" b="0" dirty="0"/>
              <a:t>.</a:t>
            </a:r>
          </a:p>
          <a:p>
            <a:pPr>
              <a:defRPr/>
            </a:pPr>
            <a:endParaRPr lang="en-GB" b="0" dirty="0"/>
          </a:p>
          <a:p>
            <a:pPr>
              <a:defRPr/>
            </a:pPr>
            <a:r>
              <a:rPr lang="en-GB" b="0" dirty="0"/>
              <a:t>Exposed terminals = Danger! Only permitted if covered (</a:t>
            </a:r>
            <a:r>
              <a:rPr lang="en-GB" b="0" dirty="0" err="1"/>
              <a:t>Makrolon</a:t>
            </a:r>
            <a:r>
              <a:rPr lang="en-GB" b="0" dirty="0"/>
              <a:t>/</a:t>
            </a:r>
            <a:r>
              <a:rPr lang="en-GB" b="0" dirty="0" err="1"/>
              <a:t>plexi</a:t>
            </a:r>
            <a:r>
              <a:rPr lang="en-GB" b="0" dirty="0"/>
              <a:t> shields – ideally provided by manufacturer).</a:t>
            </a:r>
          </a:p>
          <a:p>
            <a:pPr>
              <a:defRPr/>
            </a:pPr>
            <a:r>
              <a:rPr lang="en-GB" b="0" dirty="0"/>
              <a:t>If you can touch the terminal, then it’s not going to pass inspection.</a:t>
            </a:r>
          </a:p>
          <a:p>
            <a:pPr>
              <a:defRPr/>
            </a:pPr>
            <a:r>
              <a:rPr lang="en-GB" b="0" dirty="0"/>
              <a:t>If you cannot alter the equipment/installation with protection, you will need a </a:t>
            </a:r>
            <a:r>
              <a:rPr lang="en-GB" b="0" dirty="0" err="1"/>
              <a:t>habilitation</a:t>
            </a:r>
            <a:r>
              <a:rPr lang="en-GB" b="0" dirty="0"/>
              <a:t> </a:t>
            </a:r>
            <a:r>
              <a:rPr lang="en-GB" b="0" dirty="0" err="1"/>
              <a:t>electrique</a:t>
            </a:r>
            <a:r>
              <a:rPr lang="en-GB" b="0" dirty="0"/>
              <a:t> to intervene. </a:t>
            </a:r>
          </a:p>
          <a:p>
            <a:pPr>
              <a:defRPr/>
            </a:pPr>
            <a:r>
              <a:rPr lang="en-GB" b="0" dirty="0"/>
              <a:t>This also applies to semi-shielded terminals (right middle), which you can still touch with a finger.</a:t>
            </a:r>
          </a:p>
          <a:p>
            <a:pPr>
              <a:defRPr/>
            </a:pPr>
            <a:endParaRPr lang="en-GB" b="0" dirty="0"/>
          </a:p>
          <a:p>
            <a:pPr>
              <a:defRPr/>
            </a:pPr>
            <a:r>
              <a:rPr lang="en-GB" b="0" dirty="0"/>
              <a:t>For flat cables, the installation of screw-on junctions (right bottom) is reserved for electricians. This is because the screws are in contact with the live cable beneath, and can only be installed during a power cut (lock-out). </a:t>
            </a:r>
          </a:p>
          <a:p>
            <a:pPr>
              <a:defRPr/>
            </a:pPr>
            <a:r>
              <a:rPr lang="en-GB" b="0" dirty="0"/>
              <a:t>Modular plugs connecting to flat cables (bottom left) do not require any </a:t>
            </a:r>
            <a:r>
              <a:rPr lang="en-GB" b="0" dirty="0" err="1"/>
              <a:t>habilitation</a:t>
            </a:r>
            <a:r>
              <a:rPr lang="en-GB" b="0" dirty="0"/>
              <a:t> and this course permits you to plug and unplug them, and put them in a plug safe if necessary.</a:t>
            </a:r>
          </a:p>
          <a:p>
            <a:pPr>
              <a:defRPr/>
            </a:pPr>
            <a:endParaRPr lang="en-GB" b="0" dirty="0"/>
          </a:p>
        </p:txBody>
      </p:sp>
      <p:sp>
        <p:nvSpPr>
          <p:cNvPr id="6" name="Slide Number Placeholder 3"/>
          <p:cNvSpPr>
            <a:spLocks noGrp="1"/>
          </p:cNvSpPr>
          <p:nvPr>
            <p:ph type="sldNum" sz="quarter" idx="10"/>
          </p:nvPr>
        </p:nvSpPr>
        <p:spPr bwMode="auto"/>
        <p:txBody>
          <a:bodyPr/>
          <a:lstStyle/>
          <a:p>
            <a:pPr>
              <a:defRPr/>
            </a:pPr>
            <a:fld id="{7C59499A-A489-497B-A537-C496576C9C2F}" type="slidenum">
              <a:rPr lang="en-GB"/>
              <a:t>11</a:t>
            </a:fld>
            <a:endParaRPr lang="en-GB"/>
          </a:p>
        </p:txBody>
      </p:sp>
    </p:spTree>
    <p:extLst>
      <p:ext uri="{BB962C8B-B14F-4D97-AF65-F5344CB8AC3E}">
        <p14:creationId xmlns:p14="http://schemas.microsoft.com/office/powerpoint/2010/main" val="23727308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10/30/23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pic>
        <p:nvPicPr>
          <p:cNvPr id="11" name="Picture 10">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10/30/23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9" name="Picture 8">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10/30/23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11" name="Picture 10">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10/30/23</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pic>
        <p:nvPicPr>
          <p:cNvPr id="12" name="Picture 11">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10/30/23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pic>
        <p:nvPicPr>
          <p:cNvPr id="15" name="Picture 14">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10/30/23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13" name="Picture 12">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10/30/23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pic>
        <p:nvPicPr>
          <p:cNvPr id="10" name="Picture 9">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10/30/23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pic>
        <p:nvPicPr>
          <p:cNvPr id="10" name="Picture 9">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10/30/23</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10" name="Picture 9">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10/30/23</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9" name="Picture 8">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10/30/23</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10" name="Picture 9">
            <a:extLst>
              <a:ext uri="{FF2B5EF4-FFF2-40B4-BE49-F238E27FC236}">
                <a16:creationId xmlns:a16="http://schemas.microsoft.com/office/drawing/2014/main" id="{50C0BF3A-7FB2-9F43-A4ED-0285DEE1C0E2}"/>
              </a:ext>
            </a:extLst>
          </p:cNvPr>
          <p:cNvPicPr>
            <a:picLocks noChangeAspect="1"/>
          </p:cNvPicPr>
          <p:nvPr userDrawn="1"/>
        </p:nvPicPr>
        <p:blipFill>
          <a:blip r:embed="rId2"/>
          <a:stretch>
            <a:fillRect/>
          </a:stretch>
        </p:blipFill>
        <p:spPr>
          <a:xfrm>
            <a:off x="222399" y="271613"/>
            <a:ext cx="1301601" cy="1301601"/>
          </a:xfrm>
          <a:prstGeom prst="rect">
            <a:avLst/>
          </a:prstGeom>
        </p:spPr>
      </p:pic>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10/30/23</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8" name="Picture 7">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AABC10C-CDE1-4050-B431-9F680E6B4B9F}" type="datetimeFigureOut">
              <a:rPr lang="en-GB" smtClean="0"/>
              <a:t>30/10/2023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49CC8F2-665A-40D3-9E7A-4BD140DE2336}" type="slidenum">
              <a:rPr lang="en-GB" smtClean="0"/>
              <a:t>‹#›</a:t>
            </a:fld>
            <a:endParaRPr lang="en-GB"/>
          </a:p>
        </p:txBody>
      </p:sp>
      <p:pic>
        <p:nvPicPr>
          <p:cNvPr id="8" name="Picture 7">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42274593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PhAnim="0" userDrawn="1">
  <p:cSld name="Basic layout">
    <p:spTree>
      <p:nvGrpSpPr>
        <p:cNvPr id="1" name=""/>
        <p:cNvGrpSpPr/>
        <p:nvPr/>
      </p:nvGrpSpPr>
      <p:grpSpPr bwMode="auto">
        <a:xfrm>
          <a:off x="0" y="0"/>
          <a:ext cx="0" cy="0"/>
          <a:chOff x="0" y="0"/>
          <a:chExt cx="0" cy="0"/>
        </a:xfrm>
      </p:grpSpPr>
      <p:sp>
        <p:nvSpPr>
          <p:cNvPr id="4" name="Text Placeholder 9"/>
          <p:cNvSpPr>
            <a:spLocks noGrp="1"/>
          </p:cNvSpPr>
          <p:nvPr>
            <p:ph type="body" sz="quarter" idx="10" hasCustomPrompt="1"/>
          </p:nvPr>
        </p:nvSpPr>
        <p:spPr bwMode="auto">
          <a:xfrm>
            <a:off x="624417" y="297247"/>
            <a:ext cx="9984085" cy="387798"/>
          </a:xfrm>
          <a:prstGeom prst="rect">
            <a:avLst/>
          </a:prstGeom>
        </p:spPr>
        <p:txBody>
          <a:bodyPr lIns="0">
            <a:spAutoFit/>
          </a:bodyPr>
          <a:lstStyle>
            <a:lvl1pPr marL="0" indent="0">
              <a:buNone/>
              <a:defRPr sz="2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defRPr/>
            </a:pPr>
            <a:r>
              <a:rPr lang="fr-CH"/>
              <a:t>Click to add Title, 28 pt, Bold</a:t>
            </a:r>
            <a:endParaRPr lang="en-GB"/>
          </a:p>
        </p:txBody>
      </p:sp>
      <p:sp>
        <p:nvSpPr>
          <p:cNvPr id="5" name="Text Placeholder 13"/>
          <p:cNvSpPr>
            <a:spLocks noGrp="1"/>
          </p:cNvSpPr>
          <p:nvPr>
            <p:ph type="body" sz="quarter" idx="11" hasCustomPrompt="1"/>
          </p:nvPr>
        </p:nvSpPr>
        <p:spPr bwMode="auto">
          <a:xfrm>
            <a:off x="624416" y="692697"/>
            <a:ext cx="9984087" cy="332399"/>
          </a:xfrm>
          <a:prstGeom prst="rect">
            <a:avLst/>
          </a:prstGeom>
        </p:spPr>
        <p:txBody>
          <a:bodyPr lIns="0">
            <a:spAutoFit/>
          </a:bodyPr>
          <a:lstStyle>
            <a:lvl1pPr marL="0" indent="0">
              <a:buNone/>
              <a:defRPr sz="24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defRPr/>
            </a:pPr>
            <a:r>
              <a:rPr lang="en-US"/>
              <a:t>Click to edit sub-title, 24 pt</a:t>
            </a:r>
          </a:p>
        </p:txBody>
      </p:sp>
      <p:pic>
        <p:nvPicPr>
          <p:cNvPr id="6" name="Picture 3"/>
          <p:cNvPicPr>
            <a:picLocks noChangeAspect="1"/>
          </p:cNvPicPr>
          <p:nvPr userDrawn="1"/>
        </p:nvPicPr>
        <p:blipFill>
          <a:blip r:embed="rId2" cstate="email">
            <a:extLst>
              <a:ext uri="{28A0092B-C50C-407E-A947-70E740481C1C}">
                <a14:useLocalDpi xmlns:a14="http://schemas.microsoft.com/office/drawing/2010/main"/>
              </a:ext>
            </a:extLst>
          </a:blip>
          <a:stretch/>
        </p:blipFill>
        <p:spPr bwMode="auto">
          <a:xfrm>
            <a:off x="10843443" y="267769"/>
            <a:ext cx="959104" cy="719328"/>
          </a:xfrm>
          <a:prstGeom prst="rect">
            <a:avLst/>
          </a:prstGeom>
        </p:spPr>
      </p:pic>
    </p:spTree>
    <p:extLst>
      <p:ext uri="{BB962C8B-B14F-4D97-AF65-F5344CB8AC3E}">
        <p14:creationId xmlns:p14="http://schemas.microsoft.com/office/powerpoint/2010/main" val="35193559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6" name="Picture 5">
            <a:extLst>
              <a:ext uri="{FF2B5EF4-FFF2-40B4-BE49-F238E27FC236}">
                <a16:creationId xmlns:a16="http://schemas.microsoft.com/office/drawing/2014/main" id="{8D3DE199-F5E0-2549-AB93-E93C53C3AEF5}"/>
              </a:ext>
            </a:extLst>
          </p:cNvPr>
          <p:cNvPicPr>
            <a:picLocks noChangeAspect="1"/>
          </p:cNvPicPr>
          <p:nvPr userDrawn="1"/>
        </p:nvPicPr>
        <p:blipFill>
          <a:blip r:embed="rId3"/>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10/30/23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8" name="Picture 7">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10/30/23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8" name="Picture 7">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10/30/23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8" name="Picture 7">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10/30/23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7" name="Picture 6">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10/30/23</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11" name="Picture 10">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10/30/23</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13" name="Picture 12">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5">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3793A62-AA7E-5A4D-A43E-DF1B3593C4E5}" type="datetime1">
              <a:rPr lang="en-US" smtClean="0"/>
              <a:t>10/30/23</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Presenter | Presentation Title</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 id="2147483676" r:id="rId23"/>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7.png"/><Relationship Id="rId3" Type="http://schemas.openxmlformats.org/officeDocument/2006/relationships/image" Target="../media/image19.png"/><Relationship Id="rId7" Type="http://schemas.openxmlformats.org/officeDocument/2006/relationships/image" Target="../media/image22.jpeg"/><Relationship Id="rId12"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23.xml"/><Relationship Id="rId6" Type="http://schemas.openxmlformats.org/officeDocument/2006/relationships/image" Target="../media/image21.emf"/><Relationship Id="rId11" Type="http://schemas.openxmlformats.org/officeDocument/2006/relationships/image" Target="../media/image25.png"/><Relationship Id="rId5" Type="http://schemas.openxmlformats.org/officeDocument/2006/relationships/image" Target="https://inosaki.com/wp-content/uploads/2021/07/PT-16-N-3Feed-through-terminal-block-3212138-Phoenix-Contact.png" TargetMode="External"/><Relationship Id="rId10" Type="http://schemas.openxmlformats.org/officeDocument/2006/relationships/image" Target="../media/image24.jpeg"/><Relationship Id="rId4" Type="http://schemas.openxmlformats.org/officeDocument/2006/relationships/image" Target="../media/image20.png"/><Relationship Id="rId9" Type="http://schemas.openxmlformats.org/officeDocument/2006/relationships/image" Target="https://www.marathonsp.com/img/products/ST750M6.png" TargetMode="External"/><Relationship Id="rId14" Type="http://schemas.openxmlformats.org/officeDocument/2006/relationships/image" Target="../media/image2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2.xml"/><Relationship Id="rId5" Type="http://schemas.openxmlformats.org/officeDocument/2006/relationships/image" Target="../media/image32.png"/><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hyperlink" Target="https://edms.cern.ch/document/2689353/1" TargetMode="External"/><Relationship Id="rId2" Type="http://schemas.openxmlformats.org/officeDocument/2006/relationships/hyperlink" Target="https://edms.cern.ch/document/2492708" TargetMode="External"/><Relationship Id="rId1" Type="http://schemas.openxmlformats.org/officeDocument/2006/relationships/slideLayout" Target="../slideLayouts/slideLayout22.xml"/><Relationship Id="rId5" Type="http://schemas.openxmlformats.org/officeDocument/2006/relationships/hyperlink" Target="https://edms.cern.ch/document/2378250/1" TargetMode="External"/><Relationship Id="rId4" Type="http://schemas.openxmlformats.org/officeDocument/2006/relationships/hyperlink" Target="https://edms.cern.ch/document/2689354/1"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edms.cern.ch/document/2669584/1.0" TargetMode="External"/><Relationship Id="rId2" Type="http://schemas.openxmlformats.org/officeDocument/2006/relationships/image" Target="../media/image33.png"/><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hyperlink" Target="https://edms.cern.ch/ui/file/2669629/LAST_RELEASED/SG-FS-2-1-1_EN.pdf" TargetMode="External"/><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2" Type="http://schemas.openxmlformats.org/officeDocument/2006/relationships/hyperlink" Target="https://edms.cern.ch/document/2768733/0.3" TargetMode="External"/><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3" Type="http://schemas.openxmlformats.org/officeDocument/2006/relationships/hyperlink" Target="https://edms.cern.ch/document/2910905" TargetMode="External"/><Relationship Id="rId2" Type="http://schemas.openxmlformats.org/officeDocument/2006/relationships/image" Target="../media/image34.png"/><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png"/><Relationship Id="rId1" Type="http://schemas.openxmlformats.org/officeDocument/2006/relationships/slideLayout" Target="../slideLayouts/slideLayout22.xml"/><Relationship Id="rId6" Type="http://schemas.openxmlformats.org/officeDocument/2006/relationships/hyperlink" Target="https://edms.cern.ch/document/2684145/1" TargetMode="External"/><Relationship Id="rId5" Type="http://schemas.openxmlformats.org/officeDocument/2006/relationships/image" Target="../media/image18.jpeg"/><Relationship Id="rId4" Type="http://schemas.openxmlformats.org/officeDocument/2006/relationships/image" Target="../media/image17.gif"/></Relationships>
</file>

<file path=ppt/slides/_rels/slide6.xml.rels><?xml version="1.0" encoding="UTF-8" standalone="yes"?>
<Relationships xmlns="http://schemas.openxmlformats.org/package/2006/relationships"><Relationship Id="rId3" Type="http://schemas.openxmlformats.org/officeDocument/2006/relationships/hyperlink" Target="https://lms.cern.ch/ekp/servlet/ekp?CID=EKP000039983&amp;TX=FORMAT1&amp;BACKTOCATALOG=Y&amp;DECORATEPAGE=N" TargetMode="External"/><Relationship Id="rId2" Type="http://schemas.openxmlformats.org/officeDocument/2006/relationships/hyperlink" Target="https://lms.cern.ch/ekp/servlet/ekp?CID=EKP000041653&amp;TX=FORMAT1&amp;BACKTOCATALOG=Y&amp;DECORATEPAGE=N" TargetMode="External"/><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3496F5-1A99-8B4F-979C-5F4EACE1B18E}"/>
              </a:ext>
            </a:extLst>
          </p:cNvPr>
          <p:cNvSpPr>
            <a:spLocks noGrp="1"/>
          </p:cNvSpPr>
          <p:nvPr>
            <p:ph type="ctrTitle"/>
          </p:nvPr>
        </p:nvSpPr>
        <p:spPr>
          <a:xfrm>
            <a:off x="1524000" y="2027238"/>
            <a:ext cx="9144000" cy="2387600"/>
          </a:xfrm>
        </p:spPr>
        <p:txBody>
          <a:bodyPr anchor="ctr">
            <a:normAutofit/>
          </a:bodyPr>
          <a:lstStyle/>
          <a:p>
            <a:r>
              <a:rPr lang="en-GB" sz="3200" dirty="0">
                <a:effectLst/>
                <a:latin typeface="Verdana" panose="020B0604030504040204" pitchFamily="34" charset="0"/>
                <a:ea typeface="Times New Roman" panose="02020603050405020304" pitchFamily="18" charset="0"/>
                <a:cs typeface="Times New Roman" panose="02020603050405020304" pitchFamily="18" charset="0"/>
              </a:rPr>
              <a:t>Electrical safety for EXSOs</a:t>
            </a:r>
            <a:endParaRPr lang="en-GB" sz="5400" dirty="0"/>
          </a:p>
        </p:txBody>
      </p:sp>
      <p:sp>
        <p:nvSpPr>
          <p:cNvPr id="3" name="Subtitle 2">
            <a:extLst>
              <a:ext uri="{FF2B5EF4-FFF2-40B4-BE49-F238E27FC236}">
                <a16:creationId xmlns:a16="http://schemas.microsoft.com/office/drawing/2014/main" id="{4E48467D-8921-9941-9C5F-BB32E9B1D6FC}"/>
              </a:ext>
            </a:extLst>
          </p:cNvPr>
          <p:cNvSpPr>
            <a:spLocks noGrp="1"/>
          </p:cNvSpPr>
          <p:nvPr>
            <p:ph type="subTitle" idx="1"/>
          </p:nvPr>
        </p:nvSpPr>
        <p:spPr>
          <a:xfrm>
            <a:off x="1524000" y="3471864"/>
            <a:ext cx="9144000" cy="1655762"/>
          </a:xfrm>
        </p:spPr>
        <p:txBody>
          <a:bodyPr anchor="b"/>
          <a:lstStyle/>
          <a:p>
            <a:r>
              <a:rPr lang="en-GB" dirty="0">
                <a:solidFill>
                  <a:schemeClr val="tx2"/>
                </a:solidFill>
                <a:latin typeface="+mj-lt"/>
              </a:rPr>
              <a:t>James Devine, Electrical Safety</a:t>
            </a:r>
          </a:p>
          <a:p>
            <a:r>
              <a:rPr lang="en-GB" dirty="0">
                <a:solidFill>
                  <a:schemeClr val="tx2"/>
                </a:solidFill>
                <a:latin typeface="+mj-lt"/>
              </a:rPr>
              <a:t>EP Safety Office</a:t>
            </a:r>
          </a:p>
        </p:txBody>
      </p:sp>
      <p:sp>
        <p:nvSpPr>
          <p:cNvPr id="4" name="Date Placeholder 3">
            <a:extLst>
              <a:ext uri="{FF2B5EF4-FFF2-40B4-BE49-F238E27FC236}">
                <a16:creationId xmlns:a16="http://schemas.microsoft.com/office/drawing/2014/main" id="{C3BB4F60-C2A3-8E45-8BA8-EDFEA0112892}"/>
              </a:ext>
            </a:extLst>
          </p:cNvPr>
          <p:cNvSpPr>
            <a:spLocks noGrp="1"/>
          </p:cNvSpPr>
          <p:nvPr>
            <p:ph type="dt" sz="half" idx="10"/>
          </p:nvPr>
        </p:nvSpPr>
        <p:spPr/>
        <p:txBody>
          <a:bodyPr/>
          <a:lstStyle/>
          <a:p>
            <a:r>
              <a:rPr lang="en-US" dirty="0"/>
              <a:t>30/10/23</a:t>
            </a:r>
            <a:endParaRPr lang="en-GB" dirty="0"/>
          </a:p>
        </p:txBody>
      </p:sp>
      <p:sp>
        <p:nvSpPr>
          <p:cNvPr id="5" name="Footer Placeholder 4">
            <a:extLst>
              <a:ext uri="{FF2B5EF4-FFF2-40B4-BE49-F238E27FC236}">
                <a16:creationId xmlns:a16="http://schemas.microsoft.com/office/drawing/2014/main" id="{EE5657EB-1565-3044-91C7-2D23FE6F173C}"/>
              </a:ext>
            </a:extLst>
          </p:cNvPr>
          <p:cNvSpPr>
            <a:spLocks noGrp="1"/>
          </p:cNvSpPr>
          <p:nvPr>
            <p:ph type="ftr" sz="quarter" idx="11"/>
          </p:nvPr>
        </p:nvSpPr>
        <p:spPr/>
        <p:txBody>
          <a:bodyPr/>
          <a:lstStyle/>
          <a:p>
            <a:r>
              <a:rPr lang="en-GB" dirty="0"/>
              <a:t>J. Devine – Electrical Safety for EXSOs</a:t>
            </a:r>
          </a:p>
        </p:txBody>
      </p:sp>
      <p:sp>
        <p:nvSpPr>
          <p:cNvPr id="6" name="Date Placeholder 3">
            <a:extLst>
              <a:ext uri="{FF2B5EF4-FFF2-40B4-BE49-F238E27FC236}">
                <a16:creationId xmlns:a16="http://schemas.microsoft.com/office/drawing/2014/main" id="{FEE2F2A5-2B4A-B641-80D0-21A9C13CA08C}"/>
              </a:ext>
            </a:extLst>
          </p:cNvPr>
          <p:cNvSpPr txBox="1">
            <a:spLocks/>
          </p:cNvSpPr>
          <p:nvPr/>
        </p:nvSpPr>
        <p:spPr>
          <a:xfrm>
            <a:off x="10248181" y="6350850"/>
            <a:ext cx="1851411" cy="507150"/>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EDMS 2966369</a:t>
            </a:r>
            <a:endParaRPr lang="en-GB" dirty="0"/>
          </a:p>
        </p:txBody>
      </p:sp>
      <p:pic>
        <p:nvPicPr>
          <p:cNvPr id="7" name="Picture 6">
            <a:extLst>
              <a:ext uri="{FF2B5EF4-FFF2-40B4-BE49-F238E27FC236}">
                <a16:creationId xmlns:a16="http://schemas.microsoft.com/office/drawing/2014/main" id="{65AF2760-A638-8E2C-C1D9-9BB9E3A75736}"/>
              </a:ext>
            </a:extLst>
          </p:cNvPr>
          <p:cNvPicPr>
            <a:picLocks noChangeAspect="1"/>
          </p:cNvPicPr>
          <p:nvPr/>
        </p:nvPicPr>
        <p:blipFill>
          <a:blip r:embed="rId2">
            <a:extLst>
              <a:ext uri="{BEBA8EAE-BF5A-486C-A8C5-ECC9F3942E4B}">
                <a14:imgProps xmlns:a14="http://schemas.microsoft.com/office/drawing/2010/main">
                  <a14:imgLayer>
                    <a14:imgEffect>
                      <a14:colorTemperature colorTemp="4700"/>
                    </a14:imgEffect>
                    <a14:imgEffect>
                      <a14:brightnessContrast contrast="-40000"/>
                    </a14:imgEffect>
                  </a14:imgLayer>
                </a14:imgProps>
              </a:ext>
            </a:extLst>
          </a:blip>
          <a:stretch>
            <a:fillRect/>
          </a:stretch>
        </p:blipFill>
        <p:spPr>
          <a:xfrm>
            <a:off x="9193876" y="464689"/>
            <a:ext cx="2590136" cy="971301"/>
          </a:xfrm>
          <a:prstGeom prst="rect">
            <a:avLst/>
          </a:prstGeom>
        </p:spPr>
      </p:pic>
    </p:spTree>
    <p:extLst>
      <p:ext uri="{BB962C8B-B14F-4D97-AF65-F5344CB8AC3E}">
        <p14:creationId xmlns:p14="http://schemas.microsoft.com/office/powerpoint/2010/main" val="4951570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Electrical Safety – Working in EP experiments</a:t>
            </a:r>
            <a:endParaRPr lang="en-GB" dirty="0"/>
          </a:p>
        </p:txBody>
      </p:sp>
      <p:sp>
        <p:nvSpPr>
          <p:cNvPr id="91" name="Content Placeholder 5">
            <a:extLst>
              <a:ext uri="{FF2B5EF4-FFF2-40B4-BE49-F238E27FC236}">
                <a16:creationId xmlns:a16="http://schemas.microsoft.com/office/drawing/2014/main" id="{ADFF41EF-FC3F-3CDE-84BF-C6DB7F6A2C50}"/>
              </a:ext>
            </a:extLst>
          </p:cNvPr>
          <p:cNvSpPr txBox="1">
            <a:spLocks/>
          </p:cNvSpPr>
          <p:nvPr/>
        </p:nvSpPr>
        <p:spPr>
          <a:xfrm>
            <a:off x="407987" y="1419248"/>
            <a:ext cx="9982922" cy="341598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lnSpc>
                <a:spcPct val="115000"/>
              </a:lnSpc>
              <a:spcAft>
                <a:spcPts val="600"/>
              </a:spcAft>
              <a:buFont typeface="Arial" panose="020B0604020202020204" pitchFamily="34" charset="0"/>
              <a:buChar char="•"/>
            </a:pPr>
            <a:r>
              <a:rPr lang="en-GB" sz="1800" b="0" dirty="0">
                <a:effectLst/>
                <a:latin typeface="Arial" panose="020B0604020202020204" pitchFamily="34" charset="0"/>
                <a:ea typeface="Calibri" panose="020F0502020204030204" pitchFamily="34" charset="0"/>
                <a:cs typeface="Times New Roman" panose="02020603050405020304" pitchFamily="18" charset="0"/>
              </a:rPr>
              <a:t>The construction and assembly of electrical cables in a workshop environment, up to 6 mm</a:t>
            </a:r>
            <a:r>
              <a:rPr lang="en-GB" sz="1800" b="0" baseline="30000" dirty="0">
                <a:effectLst/>
                <a:latin typeface="Arial" panose="020B0604020202020204" pitchFamily="34" charset="0"/>
                <a:ea typeface="Calibri" panose="020F0502020204030204" pitchFamily="34" charset="0"/>
                <a:cs typeface="Times New Roman" panose="02020603050405020304" pitchFamily="18" charset="0"/>
              </a:rPr>
              <a:t>2</a:t>
            </a:r>
            <a:r>
              <a:rPr lang="en-GB" sz="1800" b="0" dirty="0">
                <a:effectLst/>
                <a:latin typeface="Arial" panose="020B0604020202020204" pitchFamily="34" charset="0"/>
                <a:ea typeface="Calibri" panose="020F0502020204030204" pitchFamily="34" charset="0"/>
                <a:cs typeface="Times New Roman" panose="02020603050405020304" pitchFamily="18" charset="0"/>
              </a:rPr>
              <a:t> for signal cabling and power distribution, and up to 16 mm</a:t>
            </a:r>
            <a:r>
              <a:rPr lang="en-GB" sz="1800" b="0" baseline="30000" dirty="0">
                <a:effectLst/>
                <a:latin typeface="Arial" panose="020B0604020202020204" pitchFamily="34" charset="0"/>
                <a:ea typeface="Calibri" panose="020F0502020204030204" pitchFamily="34" charset="0"/>
                <a:cs typeface="Times New Roman" panose="02020603050405020304" pitchFamily="18" charset="0"/>
              </a:rPr>
              <a:t>2</a:t>
            </a:r>
            <a:r>
              <a:rPr lang="en-GB" sz="1800" b="0" dirty="0">
                <a:effectLst/>
                <a:latin typeface="Arial" panose="020B0604020202020204" pitchFamily="34" charset="0"/>
                <a:ea typeface="Calibri" panose="020F0502020204030204" pitchFamily="34" charset="0"/>
                <a:cs typeface="Times New Roman" panose="02020603050405020304" pitchFamily="18" charset="0"/>
              </a:rPr>
              <a:t> for earthing. During the assembly operation the cables may not be installed on any cable tray or electrical containment containing existing (live) circuits. </a:t>
            </a:r>
            <a:endParaRPr lang="en-CH" sz="1800" b="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600"/>
              </a:spcAft>
            </a:pPr>
            <a:r>
              <a:rPr lang="en-GB" sz="1800" dirty="0">
                <a:effectLst/>
                <a:latin typeface="Arial" panose="020B0604020202020204" pitchFamily="34" charset="0"/>
                <a:ea typeface="Calibri" panose="020F0502020204030204" pitchFamily="34" charset="0"/>
                <a:cs typeface="Times New Roman" panose="02020603050405020304" pitchFamily="18" charset="0"/>
              </a:rPr>
              <a:t>Cable connections are permitted when the following criteria are satisfied:</a:t>
            </a:r>
            <a:endParaRPr lang="en-CH"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600"/>
              </a:spcAft>
              <a:buFont typeface="Symbol" pitchFamily="2" charset="2"/>
              <a:buChar char=""/>
            </a:pPr>
            <a:r>
              <a:rPr lang="en-GB" sz="1800" b="0" dirty="0">
                <a:effectLst/>
                <a:latin typeface="Arial" panose="020B0604020202020204" pitchFamily="34" charset="0"/>
                <a:ea typeface="Calibri" panose="020F0502020204030204" pitchFamily="34" charset="0"/>
                <a:cs typeface="Times New Roman" panose="02020603050405020304" pitchFamily="18" charset="0"/>
              </a:rPr>
              <a:t>The equipment shall be IP2X compliant, including connection terminals.</a:t>
            </a:r>
            <a:endParaRPr lang="en-CH" sz="1800" b="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600"/>
              </a:spcAft>
              <a:buFont typeface="Symbol" pitchFamily="2" charset="2"/>
              <a:buChar char=""/>
            </a:pPr>
            <a:r>
              <a:rPr lang="en-GB" sz="1800" b="0" dirty="0">
                <a:effectLst/>
                <a:latin typeface="Arial" panose="020B0604020202020204" pitchFamily="34" charset="0"/>
                <a:ea typeface="Calibri" panose="020F0502020204030204" pitchFamily="34" charset="0"/>
                <a:cs typeface="Times New Roman" panose="02020603050405020304" pitchFamily="18" charset="0"/>
              </a:rPr>
              <a:t>Connections may be made with modular plugs/sockets which are shielded and do not allow direct contact with conductors (to IP2X or IP3X depending upon rated voltage), in accordance with manufacturers recommendations.</a:t>
            </a:r>
            <a:endParaRPr lang="en-CH" sz="1800" b="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600"/>
              </a:spcAft>
              <a:buFont typeface="Symbol" pitchFamily="2" charset="2"/>
              <a:buChar char=""/>
            </a:pPr>
            <a:r>
              <a:rPr lang="en-GB" sz="1800" b="0" dirty="0">
                <a:effectLst/>
                <a:latin typeface="Arial" panose="020B0604020202020204" pitchFamily="34" charset="0"/>
                <a:ea typeface="Calibri" panose="020F0502020204030204" pitchFamily="34" charset="0"/>
                <a:cs typeface="Times New Roman" panose="02020603050405020304" pitchFamily="18" charset="0"/>
              </a:rPr>
              <a:t>Connections may be made at terminals which are enclosed, i.e. without any exposed live parts and IP2X compliant, when the equipment is powered off and secured.</a:t>
            </a:r>
            <a:endParaRPr lang="en-CH" sz="1800" b="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BF119D40-93DF-44EB-3E60-B1FD99D73A4F}"/>
              </a:ext>
            </a:extLst>
          </p:cNvPr>
          <p:cNvSpPr/>
          <p:nvPr/>
        </p:nvSpPr>
        <p:spPr>
          <a:xfrm>
            <a:off x="10665934" y="2079586"/>
            <a:ext cx="1526066" cy="805218"/>
          </a:xfrm>
          <a:prstGeom prst="rect">
            <a:avLst/>
          </a:prstGeom>
          <a:solidFill>
            <a:schemeClr val="tx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Working in EP Experiments</a:t>
            </a:r>
          </a:p>
        </p:txBody>
      </p:sp>
      <p:sp>
        <p:nvSpPr>
          <p:cNvPr id="8" name="Date Placeholder 3">
            <a:extLst>
              <a:ext uri="{FF2B5EF4-FFF2-40B4-BE49-F238E27FC236}">
                <a16:creationId xmlns:a16="http://schemas.microsoft.com/office/drawing/2014/main" id="{EEADE0D2-58CD-6F36-C3D2-5AC3A5AD7D4D}"/>
              </a:ext>
            </a:extLst>
          </p:cNvPr>
          <p:cNvSpPr>
            <a:spLocks noGrp="1"/>
          </p:cNvSpPr>
          <p:nvPr>
            <p:ph type="dt" sz="half" idx="10"/>
          </p:nvPr>
        </p:nvSpPr>
        <p:spPr>
          <a:xfrm>
            <a:off x="3485228" y="6350851"/>
            <a:ext cx="631160" cy="365125"/>
          </a:xfrm>
        </p:spPr>
        <p:txBody>
          <a:bodyPr/>
          <a:lstStyle/>
          <a:p>
            <a:r>
              <a:rPr lang="en-US" dirty="0"/>
              <a:t>30/10/23</a:t>
            </a:r>
            <a:endParaRPr lang="en-GB" dirty="0"/>
          </a:p>
        </p:txBody>
      </p:sp>
      <p:sp>
        <p:nvSpPr>
          <p:cNvPr id="9" name="Footer Placeholder 4">
            <a:extLst>
              <a:ext uri="{FF2B5EF4-FFF2-40B4-BE49-F238E27FC236}">
                <a16:creationId xmlns:a16="http://schemas.microsoft.com/office/drawing/2014/main" id="{BB11A5CB-3385-39EB-A842-2F5462776673}"/>
              </a:ext>
            </a:extLst>
          </p:cNvPr>
          <p:cNvSpPr>
            <a:spLocks noGrp="1"/>
          </p:cNvSpPr>
          <p:nvPr>
            <p:ph type="ftr" sz="quarter" idx="11"/>
          </p:nvPr>
        </p:nvSpPr>
        <p:spPr>
          <a:xfrm>
            <a:off x="4259262" y="6356350"/>
            <a:ext cx="6572221" cy="365125"/>
          </a:xfrm>
        </p:spPr>
        <p:txBody>
          <a:bodyPr/>
          <a:lstStyle/>
          <a:p>
            <a:r>
              <a:rPr lang="en-GB" dirty="0"/>
              <a:t>J. Devine – Electrical Safety for EXSOs</a:t>
            </a:r>
          </a:p>
        </p:txBody>
      </p:sp>
      <p:sp>
        <p:nvSpPr>
          <p:cNvPr id="10" name="Date Placeholder 3">
            <a:extLst>
              <a:ext uri="{FF2B5EF4-FFF2-40B4-BE49-F238E27FC236}">
                <a16:creationId xmlns:a16="http://schemas.microsoft.com/office/drawing/2014/main" id="{1929BE09-4BF2-166D-09D8-0E02630FFA03}"/>
              </a:ext>
            </a:extLst>
          </p:cNvPr>
          <p:cNvSpPr txBox="1">
            <a:spLocks/>
          </p:cNvSpPr>
          <p:nvPr/>
        </p:nvSpPr>
        <p:spPr>
          <a:xfrm>
            <a:off x="10248181" y="6350850"/>
            <a:ext cx="1851411" cy="507150"/>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EDMS 2966369</a:t>
            </a:r>
            <a:endParaRPr lang="en-GB" dirty="0"/>
          </a:p>
        </p:txBody>
      </p:sp>
    </p:spTree>
    <p:extLst>
      <p:ext uri="{BB962C8B-B14F-4D97-AF65-F5344CB8AC3E}">
        <p14:creationId xmlns:p14="http://schemas.microsoft.com/office/powerpoint/2010/main" val="5031380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 name="Text Placeholder 2"/>
          <p:cNvSpPr>
            <a:spLocks noGrp="1"/>
          </p:cNvSpPr>
          <p:nvPr>
            <p:ph type="body" sz="quarter" idx="11"/>
          </p:nvPr>
        </p:nvSpPr>
        <p:spPr bwMode="auto">
          <a:xfrm>
            <a:off x="624416" y="279747"/>
            <a:ext cx="9984087" cy="332399"/>
          </a:xfrm>
        </p:spPr>
        <p:txBody>
          <a:bodyPr/>
          <a:lstStyle/>
          <a:p>
            <a:pPr>
              <a:defRPr/>
            </a:pPr>
            <a:r>
              <a:rPr lang="en-US" dirty="0"/>
              <a:t>Connector Types</a:t>
            </a:r>
            <a:endParaRPr lang="en-GB" dirty="0"/>
          </a:p>
        </p:txBody>
      </p:sp>
      <p:sp>
        <p:nvSpPr>
          <p:cNvPr id="8" name="Rectangle 32"/>
          <p:cNvSpPr/>
          <p:nvPr/>
        </p:nvSpPr>
        <p:spPr bwMode="auto">
          <a:xfrm>
            <a:off x="14689843" y="7315080"/>
            <a:ext cx="6325262" cy="8865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9" name="Freeform 33"/>
          <p:cNvSpPr/>
          <p:nvPr/>
        </p:nvSpPr>
        <p:spPr bwMode="auto">
          <a:xfrm>
            <a:off x="14129276" y="7404047"/>
            <a:ext cx="7720716" cy="665296"/>
          </a:xfrm>
          <a:custGeom>
            <a:avLst/>
            <a:gdLst>
              <a:gd name="connsiteX0" fmla="*/ 0 w 7720716"/>
              <a:gd name="connsiteY0" fmla="*/ 89938 h 665296"/>
              <a:gd name="connsiteX1" fmla="*/ 878619 w 7720716"/>
              <a:gd name="connsiteY1" fmla="*/ 85962 h 665296"/>
              <a:gd name="connsiteX2" fmla="*/ 1673749 w 7720716"/>
              <a:gd name="connsiteY2" fmla="*/ 360282 h 665296"/>
              <a:gd name="connsiteX3" fmla="*/ 2194560 w 7720716"/>
              <a:gd name="connsiteY3" fmla="*/ 638578 h 665296"/>
              <a:gd name="connsiteX4" fmla="*/ 2703443 w 7720716"/>
              <a:gd name="connsiteY4" fmla="*/ 598821 h 665296"/>
              <a:gd name="connsiteX5" fmla="*/ 3355450 w 7720716"/>
              <a:gd name="connsiteY5" fmla="*/ 149573 h 665296"/>
              <a:gd name="connsiteX6" fmla="*/ 3943847 w 7720716"/>
              <a:gd name="connsiteY6" fmla="*/ 113792 h 665296"/>
              <a:gd name="connsiteX7" fmla="*/ 4814515 w 7720716"/>
              <a:gd name="connsiteY7" fmla="*/ 563041 h 665296"/>
              <a:gd name="connsiteX8" fmla="*/ 5287617 w 7720716"/>
              <a:gd name="connsiteY8" fmla="*/ 590870 h 665296"/>
              <a:gd name="connsiteX9" fmla="*/ 5796501 w 7720716"/>
              <a:gd name="connsiteY9" fmla="*/ 117767 h 665296"/>
              <a:gd name="connsiteX10" fmla="*/ 6388873 w 7720716"/>
              <a:gd name="connsiteY10" fmla="*/ 34279 h 665296"/>
              <a:gd name="connsiteX11" fmla="*/ 6818243 w 7720716"/>
              <a:gd name="connsiteY11" fmla="*/ 590870 h 665296"/>
              <a:gd name="connsiteX12" fmla="*/ 7720716 w 7720716"/>
              <a:gd name="connsiteY12" fmla="*/ 626651 h 665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0716" h="665296" extrusionOk="0">
                <a:moveTo>
                  <a:pt x="0" y="89938"/>
                </a:moveTo>
                <a:cubicBezTo>
                  <a:pt x="299830" y="65421"/>
                  <a:pt x="599661" y="40905"/>
                  <a:pt x="878619" y="85962"/>
                </a:cubicBezTo>
                <a:cubicBezTo>
                  <a:pt x="1157577" y="131019"/>
                  <a:pt x="1454426" y="268179"/>
                  <a:pt x="1673749" y="360282"/>
                </a:cubicBezTo>
                <a:cubicBezTo>
                  <a:pt x="1893073" y="452385"/>
                  <a:pt x="2022944" y="598822"/>
                  <a:pt x="2194560" y="638578"/>
                </a:cubicBezTo>
                <a:cubicBezTo>
                  <a:pt x="2366176" y="678335"/>
                  <a:pt x="2509961" y="680322"/>
                  <a:pt x="2703443" y="598821"/>
                </a:cubicBezTo>
                <a:cubicBezTo>
                  <a:pt x="2896925" y="517320"/>
                  <a:pt x="3148716" y="230411"/>
                  <a:pt x="3355450" y="149573"/>
                </a:cubicBezTo>
                <a:cubicBezTo>
                  <a:pt x="3562184" y="68735"/>
                  <a:pt x="3700670" y="44881"/>
                  <a:pt x="3943847" y="113792"/>
                </a:cubicBezTo>
                <a:cubicBezTo>
                  <a:pt x="4187024" y="182703"/>
                  <a:pt x="4590553" y="483528"/>
                  <a:pt x="4814515" y="563041"/>
                </a:cubicBezTo>
                <a:cubicBezTo>
                  <a:pt x="5038477" y="642554"/>
                  <a:pt x="5123953" y="665082"/>
                  <a:pt x="5287617" y="590870"/>
                </a:cubicBezTo>
                <a:cubicBezTo>
                  <a:pt x="5451281" y="516658"/>
                  <a:pt x="5612958" y="210532"/>
                  <a:pt x="5796501" y="117767"/>
                </a:cubicBezTo>
                <a:cubicBezTo>
                  <a:pt x="5980044" y="25002"/>
                  <a:pt x="6218583" y="-44571"/>
                  <a:pt x="6388873" y="34279"/>
                </a:cubicBezTo>
                <a:cubicBezTo>
                  <a:pt x="6559163" y="113129"/>
                  <a:pt x="6596269" y="492141"/>
                  <a:pt x="6818243" y="590870"/>
                </a:cubicBezTo>
                <a:cubicBezTo>
                  <a:pt x="7040217" y="689599"/>
                  <a:pt x="7380466" y="658125"/>
                  <a:pt x="7720716" y="62665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10" name="Freeform 34"/>
          <p:cNvSpPr/>
          <p:nvPr/>
        </p:nvSpPr>
        <p:spPr bwMode="auto">
          <a:xfrm flipV="1">
            <a:off x="14130599" y="7413322"/>
            <a:ext cx="7720716" cy="665296"/>
          </a:xfrm>
          <a:custGeom>
            <a:avLst/>
            <a:gdLst>
              <a:gd name="connsiteX0" fmla="*/ 0 w 7720716"/>
              <a:gd name="connsiteY0" fmla="*/ 89938 h 665296"/>
              <a:gd name="connsiteX1" fmla="*/ 878619 w 7720716"/>
              <a:gd name="connsiteY1" fmla="*/ 85962 h 665296"/>
              <a:gd name="connsiteX2" fmla="*/ 1673749 w 7720716"/>
              <a:gd name="connsiteY2" fmla="*/ 360282 h 665296"/>
              <a:gd name="connsiteX3" fmla="*/ 2194560 w 7720716"/>
              <a:gd name="connsiteY3" fmla="*/ 638578 h 665296"/>
              <a:gd name="connsiteX4" fmla="*/ 2703443 w 7720716"/>
              <a:gd name="connsiteY4" fmla="*/ 598821 h 665296"/>
              <a:gd name="connsiteX5" fmla="*/ 3355450 w 7720716"/>
              <a:gd name="connsiteY5" fmla="*/ 149573 h 665296"/>
              <a:gd name="connsiteX6" fmla="*/ 3943847 w 7720716"/>
              <a:gd name="connsiteY6" fmla="*/ 113792 h 665296"/>
              <a:gd name="connsiteX7" fmla="*/ 4814515 w 7720716"/>
              <a:gd name="connsiteY7" fmla="*/ 563041 h 665296"/>
              <a:gd name="connsiteX8" fmla="*/ 5287617 w 7720716"/>
              <a:gd name="connsiteY8" fmla="*/ 590870 h 665296"/>
              <a:gd name="connsiteX9" fmla="*/ 5796501 w 7720716"/>
              <a:gd name="connsiteY9" fmla="*/ 117767 h 665296"/>
              <a:gd name="connsiteX10" fmla="*/ 6388873 w 7720716"/>
              <a:gd name="connsiteY10" fmla="*/ 34279 h 665296"/>
              <a:gd name="connsiteX11" fmla="*/ 6818243 w 7720716"/>
              <a:gd name="connsiteY11" fmla="*/ 590870 h 665296"/>
              <a:gd name="connsiteX12" fmla="*/ 7720716 w 7720716"/>
              <a:gd name="connsiteY12" fmla="*/ 626651 h 665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20716" h="665296" extrusionOk="0">
                <a:moveTo>
                  <a:pt x="0" y="89938"/>
                </a:moveTo>
                <a:cubicBezTo>
                  <a:pt x="299830" y="65421"/>
                  <a:pt x="599661" y="40905"/>
                  <a:pt x="878619" y="85962"/>
                </a:cubicBezTo>
                <a:cubicBezTo>
                  <a:pt x="1157577" y="131019"/>
                  <a:pt x="1454426" y="268179"/>
                  <a:pt x="1673749" y="360282"/>
                </a:cubicBezTo>
                <a:cubicBezTo>
                  <a:pt x="1893073" y="452385"/>
                  <a:pt x="2022944" y="598822"/>
                  <a:pt x="2194560" y="638578"/>
                </a:cubicBezTo>
                <a:cubicBezTo>
                  <a:pt x="2366176" y="678335"/>
                  <a:pt x="2509961" y="680322"/>
                  <a:pt x="2703443" y="598821"/>
                </a:cubicBezTo>
                <a:cubicBezTo>
                  <a:pt x="2896925" y="517320"/>
                  <a:pt x="3148716" y="230411"/>
                  <a:pt x="3355450" y="149573"/>
                </a:cubicBezTo>
                <a:cubicBezTo>
                  <a:pt x="3562184" y="68735"/>
                  <a:pt x="3700670" y="44881"/>
                  <a:pt x="3943847" y="113792"/>
                </a:cubicBezTo>
                <a:cubicBezTo>
                  <a:pt x="4187024" y="182703"/>
                  <a:pt x="4590553" y="483528"/>
                  <a:pt x="4814515" y="563041"/>
                </a:cubicBezTo>
                <a:cubicBezTo>
                  <a:pt x="5038477" y="642554"/>
                  <a:pt x="5123953" y="665082"/>
                  <a:pt x="5287617" y="590870"/>
                </a:cubicBezTo>
                <a:cubicBezTo>
                  <a:pt x="5451281" y="516658"/>
                  <a:pt x="5612958" y="210532"/>
                  <a:pt x="5796501" y="117767"/>
                </a:cubicBezTo>
                <a:cubicBezTo>
                  <a:pt x="5980044" y="25002"/>
                  <a:pt x="6218583" y="-44571"/>
                  <a:pt x="6388873" y="34279"/>
                </a:cubicBezTo>
                <a:cubicBezTo>
                  <a:pt x="6559163" y="113129"/>
                  <a:pt x="6596269" y="492141"/>
                  <a:pt x="6818243" y="590870"/>
                </a:cubicBezTo>
                <a:cubicBezTo>
                  <a:pt x="7040217" y="689599"/>
                  <a:pt x="7380466" y="658125"/>
                  <a:pt x="7720716" y="62665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11" name="TextBox 35"/>
          <p:cNvSpPr>
            <a:spLocks/>
          </p:cNvSpPr>
          <p:nvPr/>
        </p:nvSpPr>
        <p:spPr bwMode="auto">
          <a:xfrm>
            <a:off x="13853633" y="7250534"/>
            <a:ext cx="319318" cy="1015663"/>
          </a:xfrm>
          <a:prstGeom prst="rect">
            <a:avLst/>
          </a:prstGeom>
          <a:noFill/>
          <a:ln>
            <a:noFill/>
          </a:ln>
        </p:spPr>
        <p:txBody>
          <a:bodyPr wrap="none" rtlCol="0">
            <a:spAutoFit/>
          </a:bodyPr>
          <a:lstStyle/>
          <a:p>
            <a:pPr>
              <a:defRPr/>
            </a:pPr>
            <a:r>
              <a:rPr lang="en-US"/>
              <a:t>+</a:t>
            </a:r>
            <a:endParaRPr/>
          </a:p>
          <a:p>
            <a:pPr>
              <a:defRPr/>
            </a:pPr>
            <a:endParaRPr lang="en-US"/>
          </a:p>
          <a:p>
            <a:pPr algn="ctr">
              <a:defRPr/>
            </a:pPr>
            <a:r>
              <a:rPr lang="en-US" sz="2400"/>
              <a:t>-</a:t>
            </a:r>
            <a:endParaRPr lang="en-GB" sz="2400"/>
          </a:p>
        </p:txBody>
      </p:sp>
      <p:sp>
        <p:nvSpPr>
          <p:cNvPr id="12" name="Freeform 36"/>
          <p:cNvSpPr/>
          <p:nvPr/>
        </p:nvSpPr>
        <p:spPr bwMode="auto">
          <a:xfrm>
            <a:off x="14359864" y="8149968"/>
            <a:ext cx="417443" cy="648031"/>
          </a:xfrm>
          <a:custGeom>
            <a:avLst/>
            <a:gdLst>
              <a:gd name="connsiteX0" fmla="*/ 0 w 417443"/>
              <a:gd name="connsiteY0" fmla="*/ 648031 h 648031"/>
              <a:gd name="connsiteX1" fmla="*/ 23854 w 417443"/>
              <a:gd name="connsiteY1" fmla="*/ 314076 h 648031"/>
              <a:gd name="connsiteX2" fmla="*/ 115294 w 417443"/>
              <a:gd name="connsiteY2" fmla="*/ 111318 h 648031"/>
              <a:gd name="connsiteX3" fmla="*/ 226612 w 417443"/>
              <a:gd name="connsiteY3" fmla="*/ 27829 h 648031"/>
              <a:gd name="connsiteX4" fmla="*/ 417443 w 417443"/>
              <a:gd name="connsiteY4" fmla="*/ 0 h 648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7443" h="648031" extrusionOk="0">
                <a:moveTo>
                  <a:pt x="0" y="648031"/>
                </a:moveTo>
                <a:cubicBezTo>
                  <a:pt x="2319" y="525779"/>
                  <a:pt x="4638" y="403528"/>
                  <a:pt x="23854" y="314076"/>
                </a:cubicBezTo>
                <a:cubicBezTo>
                  <a:pt x="43070" y="224624"/>
                  <a:pt x="81501" y="159026"/>
                  <a:pt x="115294" y="111318"/>
                </a:cubicBezTo>
                <a:cubicBezTo>
                  <a:pt x="149087" y="63610"/>
                  <a:pt x="176254" y="46382"/>
                  <a:pt x="226612" y="27829"/>
                </a:cubicBezTo>
                <a:cubicBezTo>
                  <a:pt x="276970" y="9276"/>
                  <a:pt x="347206" y="4638"/>
                  <a:pt x="417443"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cxnSp>
        <p:nvCxnSpPr>
          <p:cNvPr id="13" name="Straight Connector 37"/>
          <p:cNvCxnSpPr>
            <a:cxnSpLocks/>
          </p:cNvCxnSpPr>
          <p:nvPr/>
        </p:nvCxnSpPr>
        <p:spPr bwMode="auto">
          <a:xfrm>
            <a:off x="14359864" y="8797999"/>
            <a:ext cx="0" cy="18288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38"/>
          <p:cNvCxnSpPr>
            <a:cxnSpLocks/>
          </p:cNvCxnSpPr>
          <p:nvPr/>
        </p:nvCxnSpPr>
        <p:spPr bwMode="auto">
          <a:xfrm>
            <a:off x="14262460" y="8980879"/>
            <a:ext cx="19480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39"/>
          <p:cNvCxnSpPr>
            <a:cxnSpLocks/>
          </p:cNvCxnSpPr>
          <p:nvPr/>
        </p:nvCxnSpPr>
        <p:spPr bwMode="auto">
          <a:xfrm>
            <a:off x="14306937" y="9023742"/>
            <a:ext cx="10585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40"/>
          <p:cNvCxnSpPr>
            <a:cxnSpLocks/>
          </p:cNvCxnSpPr>
          <p:nvPr/>
        </p:nvCxnSpPr>
        <p:spPr bwMode="auto">
          <a:xfrm>
            <a:off x="14330238" y="9066604"/>
            <a:ext cx="5661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41"/>
          <p:cNvSpPr>
            <a:spLocks/>
          </p:cNvSpPr>
          <p:nvPr/>
        </p:nvSpPr>
        <p:spPr bwMode="auto">
          <a:xfrm rot="10800000">
            <a:off x="21850505" y="7228863"/>
            <a:ext cx="319318" cy="1015663"/>
          </a:xfrm>
          <a:prstGeom prst="rect">
            <a:avLst/>
          </a:prstGeom>
          <a:noFill/>
        </p:spPr>
        <p:txBody>
          <a:bodyPr wrap="none" rtlCol="0">
            <a:spAutoFit/>
          </a:bodyPr>
          <a:lstStyle/>
          <a:p>
            <a:pPr>
              <a:defRPr/>
            </a:pPr>
            <a:r>
              <a:rPr lang="en-US"/>
              <a:t>+</a:t>
            </a:r>
            <a:endParaRPr/>
          </a:p>
          <a:p>
            <a:pPr>
              <a:defRPr/>
            </a:pPr>
            <a:endParaRPr lang="en-US"/>
          </a:p>
          <a:p>
            <a:pPr algn="ctr">
              <a:defRPr/>
            </a:pPr>
            <a:r>
              <a:rPr lang="en-US" sz="2400"/>
              <a:t>-</a:t>
            </a:r>
            <a:endParaRPr lang="en-GB" sz="2400"/>
          </a:p>
        </p:txBody>
      </p:sp>
      <p:sp>
        <p:nvSpPr>
          <p:cNvPr id="18" name="TextBox 42"/>
          <p:cNvSpPr>
            <a:spLocks/>
          </p:cNvSpPr>
          <p:nvPr/>
        </p:nvSpPr>
        <p:spPr bwMode="auto">
          <a:xfrm>
            <a:off x="13721112" y="6910074"/>
            <a:ext cx="6981398" cy="369332"/>
          </a:xfrm>
          <a:prstGeom prst="rect">
            <a:avLst/>
          </a:prstGeom>
          <a:noFill/>
        </p:spPr>
        <p:txBody>
          <a:bodyPr wrap="none" rtlCol="0">
            <a:spAutoFit/>
          </a:bodyPr>
          <a:lstStyle/>
          <a:p>
            <a:pPr>
              <a:defRPr/>
            </a:pPr>
            <a:r>
              <a:rPr lang="en-US"/>
              <a:t>Good example - shielded twisted pair cable – grounded at one end</a:t>
            </a:r>
            <a:endParaRPr lang="en-GB"/>
          </a:p>
        </p:txBody>
      </p:sp>
      <p:sp>
        <p:nvSpPr>
          <p:cNvPr id="19" name="TextBox 43"/>
          <p:cNvSpPr>
            <a:spLocks/>
          </p:cNvSpPr>
          <p:nvPr/>
        </p:nvSpPr>
        <p:spPr bwMode="auto">
          <a:xfrm>
            <a:off x="13145428" y="9122864"/>
            <a:ext cx="2428871" cy="646331"/>
          </a:xfrm>
          <a:prstGeom prst="rect">
            <a:avLst/>
          </a:prstGeom>
          <a:noFill/>
        </p:spPr>
        <p:txBody>
          <a:bodyPr wrap="none" rtlCol="0">
            <a:spAutoFit/>
          </a:bodyPr>
          <a:lstStyle/>
          <a:p>
            <a:pPr algn="ctr">
              <a:defRPr/>
            </a:pPr>
            <a:r>
              <a:rPr lang="en-US"/>
              <a:t>Grounding of the</a:t>
            </a:r>
            <a:endParaRPr/>
          </a:p>
          <a:p>
            <a:pPr algn="ctr">
              <a:defRPr/>
            </a:pPr>
            <a:r>
              <a:rPr lang="en-US"/>
              <a:t>shield at only one end</a:t>
            </a:r>
            <a:endParaRPr lang="en-GB"/>
          </a:p>
        </p:txBody>
      </p:sp>
      <p:sp>
        <p:nvSpPr>
          <p:cNvPr id="20" name="TextBox 44"/>
          <p:cNvSpPr>
            <a:spLocks/>
          </p:cNvSpPr>
          <p:nvPr/>
        </p:nvSpPr>
        <p:spPr bwMode="auto">
          <a:xfrm>
            <a:off x="15183886" y="8484406"/>
            <a:ext cx="5044972" cy="369332"/>
          </a:xfrm>
          <a:prstGeom prst="rect">
            <a:avLst/>
          </a:prstGeom>
          <a:noFill/>
        </p:spPr>
        <p:txBody>
          <a:bodyPr wrap="none" rtlCol="0">
            <a:spAutoFit/>
          </a:bodyPr>
          <a:lstStyle/>
          <a:p>
            <a:pPr algn="ctr">
              <a:defRPr/>
            </a:pPr>
            <a:r>
              <a:rPr lang="en-US"/>
              <a:t>External Fields -&gt; induced voltage -&gt; grounded.</a:t>
            </a:r>
            <a:endParaRPr lang="en-GB"/>
          </a:p>
        </p:txBody>
      </p:sp>
      <p:sp>
        <p:nvSpPr>
          <p:cNvPr id="21" name="Left Arrow 45"/>
          <p:cNvSpPr/>
          <p:nvPr/>
        </p:nvSpPr>
        <p:spPr bwMode="auto">
          <a:xfrm>
            <a:off x="17038125" y="8234965"/>
            <a:ext cx="1148967" cy="218313"/>
          </a:xfrm>
          <a:prstGeom prst="leftArrow">
            <a:avLst>
              <a:gd name="adj1" fmla="val 50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22" name="TextBox 48"/>
          <p:cNvSpPr>
            <a:spLocks/>
          </p:cNvSpPr>
          <p:nvPr/>
        </p:nvSpPr>
        <p:spPr bwMode="auto">
          <a:xfrm>
            <a:off x="21943905" y="7558390"/>
            <a:ext cx="1327180" cy="369332"/>
          </a:xfrm>
          <a:prstGeom prst="rect">
            <a:avLst/>
          </a:prstGeom>
          <a:noFill/>
        </p:spPr>
        <p:txBody>
          <a:bodyPr wrap="square" rtlCol="0">
            <a:spAutoFit/>
          </a:bodyPr>
          <a:lstStyle/>
          <a:p>
            <a:pPr algn="ctr">
              <a:defRPr/>
            </a:pPr>
            <a:r>
              <a:rPr lang="en-US"/>
              <a:t>Equipment</a:t>
            </a:r>
            <a:endParaRPr lang="en-GB"/>
          </a:p>
        </p:txBody>
      </p:sp>
      <p:sp>
        <p:nvSpPr>
          <p:cNvPr id="23" name="TextBox 49"/>
          <p:cNvSpPr>
            <a:spLocks/>
          </p:cNvSpPr>
          <p:nvPr/>
        </p:nvSpPr>
        <p:spPr bwMode="auto">
          <a:xfrm>
            <a:off x="13203098" y="7562611"/>
            <a:ext cx="818096" cy="369332"/>
          </a:xfrm>
          <a:prstGeom prst="rect">
            <a:avLst/>
          </a:prstGeom>
          <a:noFill/>
        </p:spPr>
        <p:txBody>
          <a:bodyPr wrap="square" rtlCol="0">
            <a:spAutoFit/>
          </a:bodyPr>
          <a:lstStyle/>
          <a:p>
            <a:pPr algn="ctr">
              <a:defRPr/>
            </a:pPr>
            <a:r>
              <a:rPr lang="en-US"/>
              <a:t>Rack</a:t>
            </a:r>
            <a:endParaRPr lang="en-GB"/>
          </a:p>
        </p:txBody>
      </p:sp>
      <p:pic>
        <p:nvPicPr>
          <p:cNvPr id="41" name="Picture 40">
            <a:extLst>
              <a:ext uri="{FF2B5EF4-FFF2-40B4-BE49-F238E27FC236}">
                <a16:creationId xmlns:a16="http://schemas.microsoft.com/office/drawing/2014/main" id="{3F4895E2-9090-4A3A-9CD9-2585D82632CC}"/>
              </a:ext>
            </a:extLst>
          </p:cNvPr>
          <p:cNvPicPr>
            <a:picLocks noChangeAspect="1"/>
          </p:cNvPicPr>
          <p:nvPr/>
        </p:nvPicPr>
        <p:blipFill>
          <a:blip r:embed="rId3"/>
          <a:stretch>
            <a:fillRect/>
          </a:stretch>
        </p:blipFill>
        <p:spPr>
          <a:xfrm rot="16200000">
            <a:off x="5753360" y="-2023010"/>
            <a:ext cx="893801" cy="1555215"/>
          </a:xfrm>
          <a:prstGeom prst="rect">
            <a:avLst/>
          </a:prstGeom>
        </p:spPr>
      </p:pic>
      <p:sp>
        <p:nvSpPr>
          <p:cNvPr id="2" name="Rectangle 2">
            <a:extLst>
              <a:ext uri="{FF2B5EF4-FFF2-40B4-BE49-F238E27FC236}">
                <a16:creationId xmlns:a16="http://schemas.microsoft.com/office/drawing/2014/main" id="{CC050E26-2A55-35BE-89D5-07EA66CCFABC}"/>
              </a:ext>
            </a:extLst>
          </p:cNvPr>
          <p:cNvSpPr>
            <a:spLocks noChangeArrowheads="1"/>
          </p:cNvSpPr>
          <p:nvPr/>
        </p:nvSpPr>
        <p:spPr bwMode="auto">
          <a:xfrm>
            <a:off x="580105" y="-59761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H"/>
          </a:p>
        </p:txBody>
      </p:sp>
      <p:pic>
        <p:nvPicPr>
          <p:cNvPr id="2049" name="Picture 5" descr="PT 16 N - 3212138 - Feed-through - Phoenix Contact Terminal Block – Inosaki">
            <a:extLst>
              <a:ext uri="{FF2B5EF4-FFF2-40B4-BE49-F238E27FC236}">
                <a16:creationId xmlns:a16="http://schemas.microsoft.com/office/drawing/2014/main" id="{E92861CC-67EE-8A8B-B35A-BB00E3BB654C}"/>
              </a:ext>
            </a:extLst>
          </p:cNvPr>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726452" y="1199420"/>
            <a:ext cx="2514600" cy="25273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FE680014-8456-F536-DE74-B6C0E34EFBDE}"/>
              </a:ext>
            </a:extLst>
          </p:cNvPr>
          <p:cNvPicPr>
            <a:picLocks noChangeAspect="1"/>
          </p:cNvPicPr>
          <p:nvPr/>
        </p:nvPicPr>
        <p:blipFill rotWithShape="1">
          <a:blip r:embed="rId6">
            <a:extLst>
              <a:ext uri="{28A0092B-C50C-407E-A947-70E740481C1C}">
                <a14:useLocalDpi xmlns:a14="http://schemas.microsoft.com/office/drawing/2010/main" val="0"/>
              </a:ext>
            </a:extLst>
          </a:blip>
          <a:srcRect l="21526" t="36864" r="68141" b="43246"/>
          <a:stretch/>
        </p:blipFill>
        <p:spPr bwMode="auto">
          <a:xfrm>
            <a:off x="7592020" y="737754"/>
            <a:ext cx="504056" cy="461666"/>
          </a:xfrm>
          <a:prstGeom prst="rect">
            <a:avLst/>
          </a:prstGeom>
          <a:noFill/>
          <a:ln>
            <a:no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6F235D2A-4504-AAD2-8227-AF3A86258C83}"/>
              </a:ext>
            </a:extLst>
          </p:cNvPr>
          <p:cNvPicPr>
            <a:picLocks noChangeAspect="1"/>
          </p:cNvPicPr>
          <p:nvPr/>
        </p:nvPicPr>
        <p:blipFill rotWithShape="1">
          <a:blip r:embed="rId6">
            <a:extLst>
              <a:ext uri="{28A0092B-C50C-407E-A947-70E740481C1C}">
                <a14:useLocalDpi xmlns:a14="http://schemas.microsoft.com/office/drawing/2010/main" val="0"/>
              </a:ext>
            </a:extLst>
          </a:blip>
          <a:srcRect l="75883" t="50745" r="13395" b="26822"/>
          <a:stretch/>
        </p:blipFill>
        <p:spPr bwMode="auto">
          <a:xfrm>
            <a:off x="956642" y="737754"/>
            <a:ext cx="523054" cy="520694"/>
          </a:xfrm>
          <a:prstGeom prst="rect">
            <a:avLst/>
          </a:prstGeom>
          <a:noFill/>
          <a:ln>
            <a:noFill/>
          </a:ln>
          <a:extLst>
            <a:ext uri="{53640926-AAD7-44D8-BBD7-CCE9431645EC}">
              <a14:shadowObscured xmlns:a14="http://schemas.microsoft.com/office/drawing/2010/main"/>
            </a:ext>
          </a:extLst>
        </p:spPr>
      </p:pic>
      <p:pic>
        <p:nvPicPr>
          <p:cNvPr id="2052" name="Picture 4" descr="1020000000 WDU 2.5 | Weidmüller Product Catalogue">
            <a:extLst>
              <a:ext uri="{FF2B5EF4-FFF2-40B4-BE49-F238E27FC236}">
                <a16:creationId xmlns:a16="http://schemas.microsoft.com/office/drawing/2014/main" id="{0CB0EE3A-46E9-B92F-8052-8C17965E0F1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86211" y="1086435"/>
            <a:ext cx="2540000" cy="2540000"/>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a:extLst>
              <a:ext uri="{FF2B5EF4-FFF2-40B4-BE49-F238E27FC236}">
                <a16:creationId xmlns:a16="http://schemas.microsoft.com/office/drawing/2014/main" id="{D571FD03-8E02-CBC1-8A35-24A5E803BBBA}"/>
              </a:ext>
            </a:extLst>
          </p:cNvPr>
          <p:cNvSpPr txBox="1"/>
          <p:nvPr/>
        </p:nvSpPr>
        <p:spPr bwMode="auto">
          <a:xfrm>
            <a:off x="1462685" y="785248"/>
            <a:ext cx="4363526" cy="369332"/>
          </a:xfrm>
          <a:prstGeom prst="rect">
            <a:avLst/>
          </a:prstGeom>
          <a:noFill/>
        </p:spPr>
        <p:txBody>
          <a:bodyPr wrap="square" lIns="0">
            <a:spAutoFit/>
          </a:bodyPr>
          <a:lstStyle/>
          <a:p>
            <a:r>
              <a:rPr lang="en-GB" b="1" dirty="0"/>
              <a:t>IP2X protected at all times</a:t>
            </a:r>
            <a:endParaRPr lang="en-GB" dirty="0"/>
          </a:p>
        </p:txBody>
      </p:sp>
      <p:sp>
        <p:nvSpPr>
          <p:cNvPr id="25" name="Rectangle 6">
            <a:extLst>
              <a:ext uri="{FF2B5EF4-FFF2-40B4-BE49-F238E27FC236}">
                <a16:creationId xmlns:a16="http://schemas.microsoft.com/office/drawing/2014/main" id="{7EC6F105-DBBF-D1EA-9112-A4B67C2A7B46}"/>
              </a:ext>
            </a:extLst>
          </p:cNvPr>
          <p:cNvSpPr>
            <a:spLocks noChangeArrowheads="1"/>
          </p:cNvSpPr>
          <p:nvPr/>
        </p:nvSpPr>
        <p:spPr bwMode="auto">
          <a:xfrm>
            <a:off x="8192225" y="139122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H"/>
          </a:p>
        </p:txBody>
      </p:sp>
      <p:pic>
        <p:nvPicPr>
          <p:cNvPr id="2053" name="Picture 3" descr="Motor Terminal Blocks | Marathon Special Products">
            <a:extLst>
              <a:ext uri="{FF2B5EF4-FFF2-40B4-BE49-F238E27FC236}">
                <a16:creationId xmlns:a16="http://schemas.microsoft.com/office/drawing/2014/main" id="{57183E91-A3CB-DBEF-2DAC-3A3A49F60132}"/>
              </a:ext>
            </a:extLst>
          </p:cNvPr>
          <p:cNvPicPr>
            <a:picLocks noChangeAspect="1" noChangeArrowheads="1"/>
          </p:cNvPicPr>
          <p:nvPr/>
        </p:nvPicPr>
        <p:blipFill>
          <a:blip r:embed="rId8" r:link="rId9">
            <a:extLst>
              <a:ext uri="{28A0092B-C50C-407E-A947-70E740481C1C}">
                <a14:useLocalDpi xmlns:a14="http://schemas.microsoft.com/office/drawing/2010/main" val="0"/>
              </a:ext>
            </a:extLst>
          </a:blip>
          <a:srcRect/>
          <a:stretch>
            <a:fillRect/>
          </a:stretch>
        </p:blipFill>
        <p:spPr bwMode="auto">
          <a:xfrm>
            <a:off x="7744783" y="1154581"/>
            <a:ext cx="2415108" cy="1829265"/>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9FA95870-1E7D-0623-3872-F499E013897A}"/>
              </a:ext>
            </a:extLst>
          </p:cNvPr>
          <p:cNvSpPr txBox="1"/>
          <p:nvPr/>
        </p:nvSpPr>
        <p:spPr bwMode="auto">
          <a:xfrm>
            <a:off x="8192224" y="793164"/>
            <a:ext cx="4363526" cy="369332"/>
          </a:xfrm>
          <a:prstGeom prst="rect">
            <a:avLst/>
          </a:prstGeom>
          <a:noFill/>
        </p:spPr>
        <p:txBody>
          <a:bodyPr wrap="square" lIns="0">
            <a:spAutoFit/>
          </a:bodyPr>
          <a:lstStyle/>
          <a:p>
            <a:r>
              <a:rPr lang="en-GB" b="1" dirty="0"/>
              <a:t>Exposed (live) parts</a:t>
            </a:r>
            <a:endParaRPr lang="en-GB" dirty="0"/>
          </a:p>
        </p:txBody>
      </p:sp>
      <p:pic>
        <p:nvPicPr>
          <p:cNvPr id="29" name="Picture 28" descr="Compact modular ring lug terminals replace barrier blocks">
            <a:extLst>
              <a:ext uri="{FF2B5EF4-FFF2-40B4-BE49-F238E27FC236}">
                <a16:creationId xmlns:a16="http://schemas.microsoft.com/office/drawing/2014/main" id="{D9037A50-8266-7B50-CFFA-3E515E22602C}"/>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8706392" y="3048257"/>
            <a:ext cx="2582177" cy="1829265"/>
          </a:xfrm>
          <a:prstGeom prst="rect">
            <a:avLst/>
          </a:prstGeom>
          <a:noFill/>
          <a:ln>
            <a:noFill/>
          </a:ln>
        </p:spPr>
      </p:pic>
      <p:pic>
        <p:nvPicPr>
          <p:cNvPr id="30" name="Picture 29" descr="Graphical user interface&#10;&#10;Description automatically generated with medium confidence">
            <a:extLst>
              <a:ext uri="{FF2B5EF4-FFF2-40B4-BE49-F238E27FC236}">
                <a16:creationId xmlns:a16="http://schemas.microsoft.com/office/drawing/2014/main" id="{8D0B6EAD-C5C9-33D4-F9B8-9D8834EE6F5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03632" y="3718804"/>
            <a:ext cx="4752528" cy="1379528"/>
          </a:xfrm>
          <a:prstGeom prst="rect">
            <a:avLst/>
          </a:prstGeom>
        </p:spPr>
      </p:pic>
      <p:pic>
        <p:nvPicPr>
          <p:cNvPr id="31" name="Picture 30" descr="Diagram, engineering drawing&#10;&#10;Description automatically generated">
            <a:extLst>
              <a:ext uri="{FF2B5EF4-FFF2-40B4-BE49-F238E27FC236}">
                <a16:creationId xmlns:a16="http://schemas.microsoft.com/office/drawing/2014/main" id="{C51FEF13-EA1D-5D22-02BE-2B9E88090E55}"/>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778379" y="4721107"/>
            <a:ext cx="1856025" cy="1256098"/>
          </a:xfrm>
          <a:prstGeom prst="rect">
            <a:avLst/>
          </a:prstGeom>
        </p:spPr>
      </p:pic>
      <p:pic>
        <p:nvPicPr>
          <p:cNvPr id="32" name="Picture 31" descr="Diagram&#10;&#10;Description automatically generated">
            <a:extLst>
              <a:ext uri="{FF2B5EF4-FFF2-40B4-BE49-F238E27FC236}">
                <a16:creationId xmlns:a16="http://schemas.microsoft.com/office/drawing/2014/main" id="{6C74AD66-CC26-43EA-D2D1-32CA5FD55734}"/>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154706" y="5009375"/>
            <a:ext cx="1800612" cy="1284982"/>
          </a:xfrm>
          <a:prstGeom prst="rect">
            <a:avLst/>
          </a:prstGeom>
        </p:spPr>
      </p:pic>
      <p:pic>
        <p:nvPicPr>
          <p:cNvPr id="33" name="Picture 32" descr="A close-up of a helicopter&#10;&#10;Description automatically generated with medium confidence">
            <a:extLst>
              <a:ext uri="{FF2B5EF4-FFF2-40B4-BE49-F238E27FC236}">
                <a16:creationId xmlns:a16="http://schemas.microsoft.com/office/drawing/2014/main" id="{4F987158-B65B-6BDD-D2C3-0D27FFBCA5A7}"/>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100438" y="4931975"/>
            <a:ext cx="1800612" cy="1389361"/>
          </a:xfrm>
          <a:prstGeom prst="rect">
            <a:avLst/>
          </a:prstGeom>
        </p:spPr>
      </p:pic>
      <p:sp>
        <p:nvSpPr>
          <p:cNvPr id="34" name="TextBox 33">
            <a:extLst>
              <a:ext uri="{FF2B5EF4-FFF2-40B4-BE49-F238E27FC236}">
                <a16:creationId xmlns:a16="http://schemas.microsoft.com/office/drawing/2014/main" id="{B76955DA-F2A2-2DA0-545B-8256CFB13603}"/>
              </a:ext>
            </a:extLst>
          </p:cNvPr>
          <p:cNvSpPr txBox="1"/>
          <p:nvPr/>
        </p:nvSpPr>
        <p:spPr bwMode="auto">
          <a:xfrm>
            <a:off x="9719909" y="5029384"/>
            <a:ext cx="1576527" cy="1200329"/>
          </a:xfrm>
          <a:prstGeom prst="rect">
            <a:avLst/>
          </a:prstGeom>
          <a:noFill/>
        </p:spPr>
        <p:txBody>
          <a:bodyPr wrap="square" lIns="0">
            <a:spAutoFit/>
          </a:bodyPr>
          <a:lstStyle/>
          <a:p>
            <a:r>
              <a:rPr lang="en-GB" b="1" dirty="0"/>
              <a:t>Contact with live parts when connecting!</a:t>
            </a:r>
            <a:endParaRPr lang="en-GB" dirty="0"/>
          </a:p>
        </p:txBody>
      </p:sp>
      <p:sp>
        <p:nvSpPr>
          <p:cNvPr id="5" name="Rectangle 4">
            <a:extLst>
              <a:ext uri="{FF2B5EF4-FFF2-40B4-BE49-F238E27FC236}">
                <a16:creationId xmlns:a16="http://schemas.microsoft.com/office/drawing/2014/main" id="{FF08C732-8181-11D8-A84F-926C64EDEE5C}"/>
              </a:ext>
            </a:extLst>
          </p:cNvPr>
          <p:cNvSpPr/>
          <p:nvPr/>
        </p:nvSpPr>
        <p:spPr>
          <a:xfrm>
            <a:off x="10665934" y="2079586"/>
            <a:ext cx="1526066" cy="805218"/>
          </a:xfrm>
          <a:prstGeom prst="rect">
            <a:avLst/>
          </a:prstGeom>
          <a:solidFill>
            <a:schemeClr val="tx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Working in EP Experiments</a:t>
            </a:r>
          </a:p>
        </p:txBody>
      </p:sp>
      <p:sp>
        <p:nvSpPr>
          <p:cNvPr id="36" name="Date Placeholder 3">
            <a:extLst>
              <a:ext uri="{FF2B5EF4-FFF2-40B4-BE49-F238E27FC236}">
                <a16:creationId xmlns:a16="http://schemas.microsoft.com/office/drawing/2014/main" id="{55D746ED-384A-CE05-B9F1-E7BECCF322DE}"/>
              </a:ext>
            </a:extLst>
          </p:cNvPr>
          <p:cNvSpPr txBox="1">
            <a:spLocks/>
          </p:cNvSpPr>
          <p:nvPr/>
        </p:nvSpPr>
        <p:spPr bwMode="auto">
          <a:xfrm>
            <a:off x="3485228" y="6350851"/>
            <a:ext cx="631160" cy="365125"/>
          </a:xfrm>
          <a:prstGeom prst="rect">
            <a:avLst/>
          </a:prstGeom>
        </p:spPr>
        <p:txBody>
          <a:bodyPr vert="horz" lIns="0" tIns="0" rIns="0" bIns="0" rtlCol="0">
            <a:spAutoFit/>
          </a:bodyPr>
          <a:lstStyle>
            <a:lvl1pPr marL="0" indent="0" algn="l" defTabSz="914400" rtl="0" eaLnBrk="1" latinLnBrk="0" hangingPunct="1">
              <a:lnSpc>
                <a:spcPct val="90000"/>
              </a:lnSpc>
              <a:spcBef>
                <a:spcPts val="1800"/>
              </a:spcBef>
              <a:spcAft>
                <a:spcPts val="400"/>
              </a:spcAft>
              <a:buFont typeface="Arial"/>
              <a:buNone/>
              <a:tabLst/>
              <a:defRPr sz="2800" b="1" kern="1200">
                <a:solidFill>
                  <a:schemeClr val="tx1"/>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bg1"/>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bg1"/>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a:t>30/10/23</a:t>
            </a:r>
            <a:endParaRPr lang="en-GB" dirty="0"/>
          </a:p>
        </p:txBody>
      </p:sp>
      <p:sp>
        <p:nvSpPr>
          <p:cNvPr id="37" name="Footer Placeholder 4">
            <a:extLst>
              <a:ext uri="{FF2B5EF4-FFF2-40B4-BE49-F238E27FC236}">
                <a16:creationId xmlns:a16="http://schemas.microsoft.com/office/drawing/2014/main" id="{326D2669-B8F8-9428-D1B7-6EA8E31F1629}"/>
              </a:ext>
            </a:extLst>
          </p:cNvPr>
          <p:cNvSpPr txBox="1">
            <a:spLocks/>
          </p:cNvSpPr>
          <p:nvPr/>
        </p:nvSpPr>
        <p:spPr bwMode="auto">
          <a:xfrm>
            <a:off x="4259262" y="6356350"/>
            <a:ext cx="6572221" cy="365125"/>
          </a:xfrm>
          <a:prstGeom prst="rect">
            <a:avLst/>
          </a:prstGeom>
        </p:spPr>
        <p:txBody>
          <a:bodyPr vert="horz" lIns="0" tIns="0" rIns="0" bIns="0" rtlCol="0">
            <a:sp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tx1"/>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bg1"/>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bg1"/>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a:t>J. Devine – Electrical Safety for EXSOs</a:t>
            </a:r>
            <a:endParaRPr lang="en-GB" dirty="0"/>
          </a:p>
        </p:txBody>
      </p:sp>
      <p:sp>
        <p:nvSpPr>
          <p:cNvPr id="38" name="Date Placeholder 3">
            <a:extLst>
              <a:ext uri="{FF2B5EF4-FFF2-40B4-BE49-F238E27FC236}">
                <a16:creationId xmlns:a16="http://schemas.microsoft.com/office/drawing/2014/main" id="{A2F8F2AC-EE89-3621-217B-B532011F2D9B}"/>
              </a:ext>
            </a:extLst>
          </p:cNvPr>
          <p:cNvSpPr txBox="1">
            <a:spLocks/>
          </p:cNvSpPr>
          <p:nvPr/>
        </p:nvSpPr>
        <p:spPr>
          <a:xfrm>
            <a:off x="10248181" y="6350850"/>
            <a:ext cx="1851411" cy="507150"/>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EDMS 2966369</a:t>
            </a:r>
            <a:endParaRPr lang="en-GB" dirty="0"/>
          </a:p>
        </p:txBody>
      </p:sp>
    </p:spTree>
    <p:extLst>
      <p:ext uri="{BB962C8B-B14F-4D97-AF65-F5344CB8AC3E}">
        <p14:creationId xmlns:p14="http://schemas.microsoft.com/office/powerpoint/2010/main" val="1026456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5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Electrical Safety – Working in EP experiments</a:t>
            </a:r>
            <a:endParaRPr lang="en-GB" dirty="0"/>
          </a:p>
        </p:txBody>
      </p:sp>
      <p:sp>
        <p:nvSpPr>
          <p:cNvPr id="91" name="Content Placeholder 5">
            <a:extLst>
              <a:ext uri="{FF2B5EF4-FFF2-40B4-BE49-F238E27FC236}">
                <a16:creationId xmlns:a16="http://schemas.microsoft.com/office/drawing/2014/main" id="{ADFF41EF-FC3F-3CDE-84BF-C6DB7F6A2C50}"/>
              </a:ext>
            </a:extLst>
          </p:cNvPr>
          <p:cNvSpPr txBox="1">
            <a:spLocks/>
          </p:cNvSpPr>
          <p:nvPr/>
        </p:nvSpPr>
        <p:spPr>
          <a:xfrm>
            <a:off x="407987" y="1419248"/>
            <a:ext cx="9982922" cy="341598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15000"/>
              </a:lnSpc>
              <a:spcAft>
                <a:spcPts val="600"/>
              </a:spcAft>
            </a:pPr>
            <a:r>
              <a:rPr lang="en-GB" sz="1800" b="0" dirty="0">
                <a:effectLst/>
                <a:latin typeface="Arial" panose="020B0604020202020204" pitchFamily="34" charset="0"/>
                <a:ea typeface="Calibri" panose="020F0502020204030204" pitchFamily="34" charset="0"/>
                <a:cs typeface="Times New Roman" panose="02020603050405020304" pitchFamily="18" charset="0"/>
              </a:rPr>
              <a:t>The use of threaded studs for connections is permitted only for earthing cables, where there is no IP rating requirement. All other connections to threaded studs require a </a:t>
            </a:r>
            <a:r>
              <a:rPr lang="fr-CH" sz="1800" b="0" dirty="0">
                <a:effectLst/>
                <a:latin typeface="Arial" panose="020B0604020202020204" pitchFamily="34" charset="0"/>
                <a:ea typeface="Calibri" panose="020F0502020204030204" pitchFamily="34" charset="0"/>
                <a:cs typeface="Times New Roman" panose="02020603050405020304" pitchFamily="18" charset="0"/>
              </a:rPr>
              <a:t>habilitation électrique</a:t>
            </a:r>
            <a:r>
              <a:rPr lang="en-GB" sz="1800" b="0" dirty="0">
                <a:effectLst/>
                <a:latin typeface="Arial" panose="020B0604020202020204" pitchFamily="34" charset="0"/>
                <a:ea typeface="Calibri" panose="020F0502020204030204" pitchFamily="34" charset="0"/>
                <a:cs typeface="Times New Roman" panose="02020603050405020304" pitchFamily="18" charset="0"/>
              </a:rPr>
              <a:t>.</a:t>
            </a:r>
            <a:endParaRPr lang="en-CH" sz="1800" b="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600"/>
              </a:spcAft>
            </a:pPr>
            <a:r>
              <a:rPr lang="en-GB" sz="1800" b="0" dirty="0">
                <a:effectLst/>
                <a:latin typeface="Arial" panose="020B0604020202020204" pitchFamily="34" charset="0"/>
                <a:ea typeface="Calibri" panose="020F0502020204030204" pitchFamily="34" charset="0"/>
                <a:cs typeface="Times New Roman" panose="02020603050405020304" pitchFamily="18" charset="0"/>
              </a:rPr>
              <a:t>The repair and removal operations on experimental apparatus, when the equipment is disconnected and unplugged. If the operation requires the removal of any housing or protective screens these must be replaced before the equipment is re-powered.</a:t>
            </a:r>
            <a:endParaRPr lang="en-CH" sz="1800" b="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600"/>
              </a:spcAft>
            </a:pPr>
            <a:r>
              <a:rPr lang="en-GB" sz="1800" b="0" dirty="0">
                <a:effectLst/>
                <a:latin typeface="Arial" panose="020B0604020202020204" pitchFamily="34" charset="0"/>
                <a:ea typeface="Calibri" panose="020F0502020204030204" pitchFamily="34" charset="0"/>
                <a:cs typeface="Times New Roman" panose="02020603050405020304" pitchFamily="18" charset="0"/>
              </a:rPr>
              <a:t>The measurement of live equipment is only permitted on fixed installations, where both the equipment being measured and the equipment used for the measurement are mechanically secured, IP2X rated and subject to a written procedure and risk assessment. </a:t>
            </a:r>
            <a:endParaRPr lang="en-CH" sz="1800" b="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GB" sz="1800" dirty="0">
                <a:effectLst/>
                <a:latin typeface="Arial" panose="020B0604020202020204" pitchFamily="34" charset="0"/>
                <a:ea typeface="Calibri" panose="020F0502020204030204" pitchFamily="34" charset="0"/>
                <a:cs typeface="Times New Roman" panose="02020603050405020304" pitchFamily="18" charset="0"/>
              </a:rPr>
              <a:t>The design, construction and modification of experimental equipment, which must be subject to an “electrical safety inspection” before it is energised.</a:t>
            </a:r>
            <a:endParaRPr lang="en-CH"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0D93C362-8F53-7345-F684-15D04D4D32AE}"/>
              </a:ext>
            </a:extLst>
          </p:cNvPr>
          <p:cNvSpPr/>
          <p:nvPr/>
        </p:nvSpPr>
        <p:spPr>
          <a:xfrm>
            <a:off x="10665934" y="2079586"/>
            <a:ext cx="1526066" cy="805218"/>
          </a:xfrm>
          <a:prstGeom prst="rect">
            <a:avLst/>
          </a:prstGeom>
          <a:solidFill>
            <a:schemeClr val="tx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Working in EP Experiments</a:t>
            </a:r>
          </a:p>
        </p:txBody>
      </p:sp>
      <p:sp>
        <p:nvSpPr>
          <p:cNvPr id="8" name="Date Placeholder 3">
            <a:extLst>
              <a:ext uri="{FF2B5EF4-FFF2-40B4-BE49-F238E27FC236}">
                <a16:creationId xmlns:a16="http://schemas.microsoft.com/office/drawing/2014/main" id="{2D799529-718D-9AB5-EF50-A09212C3AFF1}"/>
              </a:ext>
            </a:extLst>
          </p:cNvPr>
          <p:cNvSpPr>
            <a:spLocks noGrp="1"/>
          </p:cNvSpPr>
          <p:nvPr>
            <p:ph type="dt" sz="half" idx="10"/>
          </p:nvPr>
        </p:nvSpPr>
        <p:spPr>
          <a:xfrm>
            <a:off x="3485228" y="6350851"/>
            <a:ext cx="631160" cy="365125"/>
          </a:xfrm>
        </p:spPr>
        <p:txBody>
          <a:bodyPr/>
          <a:lstStyle/>
          <a:p>
            <a:r>
              <a:rPr lang="en-US" dirty="0"/>
              <a:t>30/10/23</a:t>
            </a:r>
            <a:endParaRPr lang="en-GB" dirty="0"/>
          </a:p>
        </p:txBody>
      </p:sp>
      <p:sp>
        <p:nvSpPr>
          <p:cNvPr id="9" name="Footer Placeholder 4">
            <a:extLst>
              <a:ext uri="{FF2B5EF4-FFF2-40B4-BE49-F238E27FC236}">
                <a16:creationId xmlns:a16="http://schemas.microsoft.com/office/drawing/2014/main" id="{A530EDF5-4626-9BBB-3FAE-FB977082FAFC}"/>
              </a:ext>
            </a:extLst>
          </p:cNvPr>
          <p:cNvSpPr>
            <a:spLocks noGrp="1"/>
          </p:cNvSpPr>
          <p:nvPr>
            <p:ph type="ftr" sz="quarter" idx="11"/>
          </p:nvPr>
        </p:nvSpPr>
        <p:spPr>
          <a:xfrm>
            <a:off x="4259262" y="6356350"/>
            <a:ext cx="6572221" cy="365125"/>
          </a:xfrm>
        </p:spPr>
        <p:txBody>
          <a:bodyPr/>
          <a:lstStyle/>
          <a:p>
            <a:r>
              <a:rPr lang="en-GB" dirty="0"/>
              <a:t>J. Devine – Electrical Safety for EXSOs</a:t>
            </a:r>
          </a:p>
        </p:txBody>
      </p:sp>
      <p:sp>
        <p:nvSpPr>
          <p:cNvPr id="10" name="Date Placeholder 3">
            <a:extLst>
              <a:ext uri="{FF2B5EF4-FFF2-40B4-BE49-F238E27FC236}">
                <a16:creationId xmlns:a16="http://schemas.microsoft.com/office/drawing/2014/main" id="{C5DEE464-F6D7-5EDD-2B60-3F352DBD3E97}"/>
              </a:ext>
            </a:extLst>
          </p:cNvPr>
          <p:cNvSpPr txBox="1">
            <a:spLocks/>
          </p:cNvSpPr>
          <p:nvPr/>
        </p:nvSpPr>
        <p:spPr>
          <a:xfrm>
            <a:off x="10248181" y="6350850"/>
            <a:ext cx="1851411" cy="507150"/>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EDMS 2966369</a:t>
            </a:r>
            <a:endParaRPr lang="en-GB" dirty="0"/>
          </a:p>
        </p:txBody>
      </p:sp>
    </p:spTree>
    <p:extLst>
      <p:ext uri="{BB962C8B-B14F-4D97-AF65-F5344CB8AC3E}">
        <p14:creationId xmlns:p14="http://schemas.microsoft.com/office/powerpoint/2010/main" val="113455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Electrical Safety – Working in EP experiments</a:t>
            </a:r>
            <a:endParaRPr lang="en-GB" dirty="0"/>
          </a:p>
        </p:txBody>
      </p:sp>
      <p:sp>
        <p:nvSpPr>
          <p:cNvPr id="91" name="Content Placeholder 5">
            <a:extLst>
              <a:ext uri="{FF2B5EF4-FFF2-40B4-BE49-F238E27FC236}">
                <a16:creationId xmlns:a16="http://schemas.microsoft.com/office/drawing/2014/main" id="{ADFF41EF-FC3F-3CDE-84BF-C6DB7F6A2C50}"/>
              </a:ext>
            </a:extLst>
          </p:cNvPr>
          <p:cNvSpPr txBox="1">
            <a:spLocks/>
          </p:cNvSpPr>
          <p:nvPr/>
        </p:nvSpPr>
        <p:spPr>
          <a:xfrm>
            <a:off x="407987" y="1419248"/>
            <a:ext cx="9982922" cy="341598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lnSpc>
                <a:spcPct val="115000"/>
              </a:lnSpc>
              <a:spcAft>
                <a:spcPts val="600"/>
              </a:spcAft>
            </a:pPr>
            <a:r>
              <a:rPr lang="en-GB" sz="1800" dirty="0">
                <a:effectLst/>
                <a:latin typeface="Arial" panose="020B0604020202020204" pitchFamily="34" charset="0"/>
                <a:ea typeface="Calibri" panose="020F0502020204030204" pitchFamily="34" charset="0"/>
                <a:cs typeface="Times New Roman" panose="02020603050405020304" pitchFamily="18" charset="0"/>
              </a:rPr>
              <a:t>Mechanical tasks</a:t>
            </a:r>
            <a:endParaRPr lang="en-CH"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600"/>
              </a:spcAft>
            </a:pPr>
            <a:r>
              <a:rPr lang="en-GB" sz="1800" b="0" dirty="0">
                <a:effectLst/>
                <a:latin typeface="Arial" panose="020B0604020202020204" pitchFamily="34" charset="0"/>
                <a:ea typeface="Calibri" panose="020F0502020204030204" pitchFamily="34" charset="0"/>
                <a:cs typeface="Times New Roman" panose="02020603050405020304" pitchFamily="18" charset="0"/>
              </a:rPr>
              <a:t>The execution of mechanical work for the installation of cables and cable containment systems, where the routes employed are not shared with existing cables. Interconnection with existing infrastructure (existing cable trays, filled with cables) is not permitted.</a:t>
            </a:r>
            <a:endParaRPr lang="en-CH" sz="1800" b="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600"/>
              </a:spcAft>
            </a:pPr>
            <a:r>
              <a:rPr lang="en-GB" sz="1800" b="0" dirty="0">
                <a:effectLst/>
                <a:latin typeface="Arial" panose="020B0604020202020204" pitchFamily="34" charset="0"/>
                <a:ea typeface="Calibri" panose="020F0502020204030204" pitchFamily="34" charset="0"/>
                <a:cs typeface="Times New Roman" panose="02020603050405020304" pitchFamily="18" charset="0"/>
              </a:rPr>
              <a:t>The installation and termination of cables in a non-electrical environment, up to 6 mm</a:t>
            </a:r>
            <a:r>
              <a:rPr lang="en-GB" sz="1800" b="0" baseline="30000" dirty="0">
                <a:effectLst/>
                <a:latin typeface="Arial" panose="020B0604020202020204" pitchFamily="34" charset="0"/>
                <a:ea typeface="Calibri" panose="020F0502020204030204" pitchFamily="34" charset="0"/>
                <a:cs typeface="Times New Roman" panose="02020603050405020304" pitchFamily="18" charset="0"/>
              </a:rPr>
              <a:t>2</a:t>
            </a:r>
            <a:r>
              <a:rPr lang="en-GB" sz="1800" b="0" dirty="0">
                <a:effectLst/>
                <a:latin typeface="Arial" panose="020B0604020202020204" pitchFamily="34" charset="0"/>
                <a:ea typeface="Calibri" panose="020F0502020204030204" pitchFamily="34" charset="0"/>
                <a:cs typeface="Times New Roman" panose="02020603050405020304" pitchFamily="18" charset="0"/>
              </a:rPr>
              <a:t> for signal cabling and power distribution, and up to 16 mm</a:t>
            </a:r>
            <a:r>
              <a:rPr lang="en-GB" sz="1800" b="0" baseline="30000" dirty="0">
                <a:effectLst/>
                <a:latin typeface="Arial" panose="020B0604020202020204" pitchFamily="34" charset="0"/>
                <a:ea typeface="Calibri" panose="020F0502020204030204" pitchFamily="34" charset="0"/>
                <a:cs typeface="Times New Roman" panose="02020603050405020304" pitchFamily="18" charset="0"/>
              </a:rPr>
              <a:t>2</a:t>
            </a:r>
            <a:r>
              <a:rPr lang="en-GB" sz="1800" b="0" dirty="0">
                <a:effectLst/>
                <a:latin typeface="Arial" panose="020B0604020202020204" pitchFamily="34" charset="0"/>
                <a:ea typeface="Calibri" panose="020F0502020204030204" pitchFamily="34" charset="0"/>
                <a:cs typeface="Times New Roman" panose="02020603050405020304" pitchFamily="18" charset="0"/>
              </a:rPr>
              <a:t> for earthing.</a:t>
            </a:r>
            <a:endParaRPr lang="en-CH" sz="1800" b="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Bef>
                <a:spcPts val="0"/>
              </a:spcBef>
              <a:spcAft>
                <a:spcPts val="0"/>
              </a:spcAft>
            </a:pPr>
            <a:endParaRPr lang="en-US" sz="2000" b="0" dirty="0">
              <a:solidFill>
                <a:srgbClr val="303030"/>
              </a:solidFill>
            </a:endParaRPr>
          </a:p>
          <a:p>
            <a:pPr>
              <a:lnSpc>
                <a:spcPct val="115000"/>
              </a:lnSpc>
              <a:spcAft>
                <a:spcPts val="1000"/>
              </a:spcAft>
            </a:pPr>
            <a:endParaRPr lang="en-CH" sz="1800" b="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Rectangle 1">
            <a:extLst>
              <a:ext uri="{FF2B5EF4-FFF2-40B4-BE49-F238E27FC236}">
                <a16:creationId xmlns:a16="http://schemas.microsoft.com/office/drawing/2014/main" id="{2F34EF9A-A950-9438-79E0-585BF7EE9E16}"/>
              </a:ext>
            </a:extLst>
          </p:cNvPr>
          <p:cNvSpPr/>
          <p:nvPr/>
        </p:nvSpPr>
        <p:spPr>
          <a:xfrm rot="21001303">
            <a:off x="6442364" y="3893127"/>
            <a:ext cx="4100945" cy="177338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2400" dirty="0"/>
              <a:t>Included for anyone coming to CERN just to perform mechanical/technician tasks</a:t>
            </a:r>
          </a:p>
        </p:txBody>
      </p:sp>
      <p:sp>
        <p:nvSpPr>
          <p:cNvPr id="5" name="Rectangle 4">
            <a:extLst>
              <a:ext uri="{FF2B5EF4-FFF2-40B4-BE49-F238E27FC236}">
                <a16:creationId xmlns:a16="http://schemas.microsoft.com/office/drawing/2014/main" id="{8D925B56-AA4F-8F14-1FFA-67B90EB80348}"/>
              </a:ext>
            </a:extLst>
          </p:cNvPr>
          <p:cNvSpPr/>
          <p:nvPr/>
        </p:nvSpPr>
        <p:spPr>
          <a:xfrm>
            <a:off x="10665934" y="2079586"/>
            <a:ext cx="1526066" cy="805218"/>
          </a:xfrm>
          <a:prstGeom prst="rect">
            <a:avLst/>
          </a:prstGeom>
          <a:solidFill>
            <a:schemeClr val="tx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Working in EP Experiments</a:t>
            </a:r>
          </a:p>
        </p:txBody>
      </p:sp>
      <p:sp>
        <p:nvSpPr>
          <p:cNvPr id="9" name="Date Placeholder 3">
            <a:extLst>
              <a:ext uri="{FF2B5EF4-FFF2-40B4-BE49-F238E27FC236}">
                <a16:creationId xmlns:a16="http://schemas.microsoft.com/office/drawing/2014/main" id="{AD61E019-B129-E82A-2ECC-2BC438EFCFBF}"/>
              </a:ext>
            </a:extLst>
          </p:cNvPr>
          <p:cNvSpPr>
            <a:spLocks noGrp="1"/>
          </p:cNvSpPr>
          <p:nvPr>
            <p:ph type="dt" sz="half" idx="10"/>
          </p:nvPr>
        </p:nvSpPr>
        <p:spPr>
          <a:xfrm>
            <a:off x="3485228" y="6350851"/>
            <a:ext cx="631160" cy="365125"/>
          </a:xfrm>
        </p:spPr>
        <p:txBody>
          <a:bodyPr/>
          <a:lstStyle/>
          <a:p>
            <a:r>
              <a:rPr lang="en-US" dirty="0"/>
              <a:t>30/10/23</a:t>
            </a:r>
            <a:endParaRPr lang="en-GB" dirty="0"/>
          </a:p>
        </p:txBody>
      </p:sp>
      <p:sp>
        <p:nvSpPr>
          <p:cNvPr id="10" name="Footer Placeholder 4">
            <a:extLst>
              <a:ext uri="{FF2B5EF4-FFF2-40B4-BE49-F238E27FC236}">
                <a16:creationId xmlns:a16="http://schemas.microsoft.com/office/drawing/2014/main" id="{4464C7BB-1A7C-0D3C-293B-5F3DCCE7195F}"/>
              </a:ext>
            </a:extLst>
          </p:cNvPr>
          <p:cNvSpPr>
            <a:spLocks noGrp="1"/>
          </p:cNvSpPr>
          <p:nvPr>
            <p:ph type="ftr" sz="quarter" idx="11"/>
          </p:nvPr>
        </p:nvSpPr>
        <p:spPr>
          <a:xfrm>
            <a:off x="4259262" y="6356350"/>
            <a:ext cx="6572221" cy="365125"/>
          </a:xfrm>
        </p:spPr>
        <p:txBody>
          <a:bodyPr/>
          <a:lstStyle/>
          <a:p>
            <a:r>
              <a:rPr lang="en-GB" dirty="0"/>
              <a:t>J. Devine – Electrical Safety for EXSOs</a:t>
            </a:r>
          </a:p>
        </p:txBody>
      </p:sp>
      <p:sp>
        <p:nvSpPr>
          <p:cNvPr id="11" name="Date Placeholder 3">
            <a:extLst>
              <a:ext uri="{FF2B5EF4-FFF2-40B4-BE49-F238E27FC236}">
                <a16:creationId xmlns:a16="http://schemas.microsoft.com/office/drawing/2014/main" id="{CE54FF01-4F6E-A297-AB6B-59B0A43BFE1B}"/>
              </a:ext>
            </a:extLst>
          </p:cNvPr>
          <p:cNvSpPr txBox="1">
            <a:spLocks/>
          </p:cNvSpPr>
          <p:nvPr/>
        </p:nvSpPr>
        <p:spPr>
          <a:xfrm>
            <a:off x="10248181" y="6350850"/>
            <a:ext cx="1851411" cy="507150"/>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EDMS 2966369</a:t>
            </a:r>
            <a:endParaRPr lang="en-GB" dirty="0"/>
          </a:p>
        </p:txBody>
      </p:sp>
    </p:spTree>
    <p:extLst>
      <p:ext uri="{BB962C8B-B14F-4D97-AF65-F5344CB8AC3E}">
        <p14:creationId xmlns:p14="http://schemas.microsoft.com/office/powerpoint/2010/main" val="2597666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66AC0F48-22F3-AEC5-FB32-AF99522045F0}"/>
              </a:ext>
            </a:extLst>
          </p:cNvPr>
          <p:cNvSpPr/>
          <p:nvPr/>
        </p:nvSpPr>
        <p:spPr>
          <a:xfrm>
            <a:off x="289931" y="4650059"/>
            <a:ext cx="10423495" cy="1148575"/>
          </a:xfrm>
          <a:prstGeom prst="rect">
            <a:avLst/>
          </a:prstGeom>
          <a:solidFill>
            <a:srgbClr val="FFFF00">
              <a:alpha val="7098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 name="Title 3"/>
          <p:cNvSpPr>
            <a:spLocks noGrp="1"/>
          </p:cNvSpPr>
          <p:nvPr>
            <p:ph type="title"/>
          </p:nvPr>
        </p:nvSpPr>
        <p:spPr/>
        <p:txBody>
          <a:bodyPr/>
          <a:lstStyle/>
          <a:p>
            <a:r>
              <a:rPr lang="en-US" dirty="0"/>
              <a:t>Habilitation </a:t>
            </a:r>
            <a:r>
              <a:rPr lang="en-US" dirty="0" err="1"/>
              <a:t>Electrique</a:t>
            </a:r>
            <a:endParaRPr lang="en-GB" dirty="0"/>
          </a:p>
        </p:txBody>
      </p:sp>
      <p:sp>
        <p:nvSpPr>
          <p:cNvPr id="2" name="Rectangle 1">
            <a:extLst>
              <a:ext uri="{FF2B5EF4-FFF2-40B4-BE49-F238E27FC236}">
                <a16:creationId xmlns:a16="http://schemas.microsoft.com/office/drawing/2014/main" id="{B083EB50-42B7-0CDB-4440-A04D39AB321C}"/>
              </a:ext>
            </a:extLst>
          </p:cNvPr>
          <p:cNvSpPr/>
          <p:nvPr/>
        </p:nvSpPr>
        <p:spPr>
          <a:xfrm>
            <a:off x="10665934" y="2966687"/>
            <a:ext cx="1526066" cy="805218"/>
          </a:xfrm>
          <a:prstGeom prst="rect">
            <a:avLst/>
          </a:prstGeom>
          <a:solidFill>
            <a:schemeClr val="tx1">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Habilitation</a:t>
            </a:r>
          </a:p>
          <a:p>
            <a:pPr algn="ctr"/>
            <a:r>
              <a:rPr lang="en-CH" dirty="0"/>
              <a:t>Electrique</a:t>
            </a:r>
          </a:p>
        </p:txBody>
      </p:sp>
      <p:sp>
        <p:nvSpPr>
          <p:cNvPr id="16" name="Content Placeholder 5">
            <a:extLst>
              <a:ext uri="{FF2B5EF4-FFF2-40B4-BE49-F238E27FC236}">
                <a16:creationId xmlns:a16="http://schemas.microsoft.com/office/drawing/2014/main" id="{C27A75CC-924B-2196-3F72-67152AC16A1C}"/>
              </a:ext>
            </a:extLst>
          </p:cNvPr>
          <p:cNvSpPr txBox="1">
            <a:spLocks/>
          </p:cNvSpPr>
          <p:nvPr/>
        </p:nvSpPr>
        <p:spPr>
          <a:xfrm>
            <a:off x="407987" y="1419248"/>
            <a:ext cx="10423496" cy="341598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15000"/>
              </a:lnSpc>
              <a:spcAft>
                <a:spcPts val="1000"/>
              </a:spcAft>
            </a:pPr>
            <a:r>
              <a:rPr lang="en-CH" b="0" dirty="0">
                <a:effectLst/>
                <a:ea typeface="Calibri" panose="020F0502020204030204" pitchFamily="34" charset="0"/>
                <a:cs typeface="Times New Roman" panose="02020603050405020304" pitchFamily="18" charset="0"/>
              </a:rPr>
              <a:t>What can you do with a habilitation electrique?</a:t>
            </a:r>
          </a:p>
          <a:p>
            <a:pPr>
              <a:lnSpc>
                <a:spcPct val="115000"/>
              </a:lnSpc>
              <a:spcAft>
                <a:spcPts val="1000"/>
              </a:spcAft>
            </a:pPr>
            <a:r>
              <a:rPr lang="en-CH" b="0" dirty="0">
                <a:ea typeface="Calibri" panose="020F0502020204030204" pitchFamily="34" charset="0"/>
                <a:cs typeface="Times New Roman" panose="02020603050405020304" pitchFamily="18" charset="0"/>
              </a:rPr>
              <a:t>B0/H0 – presence and observation only (no activity).</a:t>
            </a:r>
          </a:p>
          <a:p>
            <a:pPr>
              <a:lnSpc>
                <a:spcPct val="115000"/>
              </a:lnSpc>
              <a:spcAft>
                <a:spcPts val="1000"/>
              </a:spcAft>
            </a:pPr>
            <a:r>
              <a:rPr lang="en-CH" b="0" dirty="0">
                <a:effectLst/>
                <a:ea typeface="Calibri" panose="020F0502020204030204" pitchFamily="34" charset="0"/>
                <a:cs typeface="Times New Roman" panose="02020603050405020304" pitchFamily="18" charset="0"/>
              </a:rPr>
              <a:t>B1</a:t>
            </a:r>
            <a:r>
              <a:rPr lang="en-CH" b="0" dirty="0">
                <a:ea typeface="Calibri" panose="020F0502020204030204" pitchFamily="34" charset="0"/>
                <a:cs typeface="Times New Roman" panose="02020603050405020304" pitchFamily="18" charset="0"/>
              </a:rPr>
              <a:t> - Electrician tasks, </a:t>
            </a:r>
            <a:r>
              <a:rPr lang="en-CH" b="0" dirty="0">
                <a:effectLst/>
                <a:ea typeface="Calibri" panose="020F0502020204030204" pitchFamily="34" charset="0"/>
                <a:cs typeface="Times New Roman" panose="02020603050405020304" pitchFamily="18" charset="0"/>
              </a:rPr>
              <a:t>B2 – Electrician superv</a:t>
            </a:r>
            <a:r>
              <a:rPr lang="en-CH" b="0" dirty="0">
                <a:ea typeface="Calibri" panose="020F0502020204030204" pitchFamily="34" charset="0"/>
                <a:cs typeface="Times New Roman" panose="02020603050405020304" pitchFamily="18" charset="0"/>
              </a:rPr>
              <a:t>isor tasks</a:t>
            </a:r>
          </a:p>
          <a:p>
            <a:pPr>
              <a:lnSpc>
                <a:spcPct val="115000"/>
              </a:lnSpc>
              <a:spcAft>
                <a:spcPts val="1000"/>
              </a:spcAft>
            </a:pPr>
            <a:r>
              <a:rPr lang="en-CH" b="0" dirty="0">
                <a:effectLst/>
                <a:ea typeface="Calibri" panose="020F0502020204030204" pitchFamily="34" charset="0"/>
                <a:cs typeface="Times New Roman" panose="02020603050405020304" pitchFamily="18" charset="0"/>
              </a:rPr>
              <a:t>BC – Lock-out authorisation, must be acompanied by a ‘Convention d’exploitation’ with EN/EL for your experiment. </a:t>
            </a:r>
          </a:p>
          <a:p>
            <a:pPr>
              <a:lnSpc>
                <a:spcPct val="115000"/>
              </a:lnSpc>
              <a:spcAft>
                <a:spcPts val="1000"/>
              </a:spcAft>
            </a:pPr>
            <a:r>
              <a:rPr lang="en-CH" b="0" dirty="0">
                <a:ea typeface="Calibri" panose="020F0502020204030204" pitchFamily="34" charset="0"/>
                <a:cs typeface="Times New Roman" panose="02020603050405020304" pitchFamily="18" charset="0"/>
              </a:rPr>
              <a:t>BE Test/HE Test – Recommended for all EP experiments with HV equipment (&gt;1000V). Wording for the habilitation: “</a:t>
            </a:r>
            <a:r>
              <a:rPr lang="en-GB" b="0" i="0" u="none" strike="noStrike" dirty="0">
                <a:solidFill>
                  <a:srgbClr val="212121"/>
                </a:solidFill>
                <a:effectLst/>
              </a:rPr>
              <a:t>Limited to labs and test facilities at HV supplied by LV installations.”</a:t>
            </a:r>
            <a:endParaRPr lang="en-CH" b="0" dirty="0">
              <a:effectLst/>
              <a:ea typeface="Calibri" panose="020F0502020204030204" pitchFamily="34" charset="0"/>
              <a:cs typeface="Times New Roman" panose="02020603050405020304" pitchFamily="18" charset="0"/>
            </a:endParaRPr>
          </a:p>
        </p:txBody>
      </p:sp>
      <p:sp>
        <p:nvSpPr>
          <p:cNvPr id="18" name="Left Arrow 17">
            <a:extLst>
              <a:ext uri="{FF2B5EF4-FFF2-40B4-BE49-F238E27FC236}">
                <a16:creationId xmlns:a16="http://schemas.microsoft.com/office/drawing/2014/main" id="{C4308D03-5FC9-4BD4-1DB2-4DE1F0466CA6}"/>
              </a:ext>
            </a:extLst>
          </p:cNvPr>
          <p:cNvSpPr/>
          <p:nvPr/>
        </p:nvSpPr>
        <p:spPr>
          <a:xfrm rot="21119379">
            <a:off x="10715818" y="4343055"/>
            <a:ext cx="1665027" cy="832513"/>
          </a:xfrm>
          <a:prstGeom prst="leftArrow">
            <a:avLst/>
          </a:prstGeom>
          <a:solidFill>
            <a:schemeClr val="tx1">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This one!</a:t>
            </a:r>
          </a:p>
        </p:txBody>
      </p:sp>
      <p:sp>
        <p:nvSpPr>
          <p:cNvPr id="23" name="Date Placeholder 3">
            <a:extLst>
              <a:ext uri="{FF2B5EF4-FFF2-40B4-BE49-F238E27FC236}">
                <a16:creationId xmlns:a16="http://schemas.microsoft.com/office/drawing/2014/main" id="{0E8E5465-2C4C-BE99-A60C-837CC2D493BB}"/>
              </a:ext>
            </a:extLst>
          </p:cNvPr>
          <p:cNvSpPr>
            <a:spLocks noGrp="1"/>
          </p:cNvSpPr>
          <p:nvPr>
            <p:ph type="dt" sz="half" idx="10"/>
          </p:nvPr>
        </p:nvSpPr>
        <p:spPr>
          <a:xfrm>
            <a:off x="3485228" y="6350851"/>
            <a:ext cx="631160" cy="365125"/>
          </a:xfrm>
        </p:spPr>
        <p:txBody>
          <a:bodyPr/>
          <a:lstStyle/>
          <a:p>
            <a:r>
              <a:rPr lang="en-US" dirty="0"/>
              <a:t>30/10/23</a:t>
            </a:r>
            <a:endParaRPr lang="en-GB" dirty="0"/>
          </a:p>
        </p:txBody>
      </p:sp>
      <p:sp>
        <p:nvSpPr>
          <p:cNvPr id="24" name="Footer Placeholder 4">
            <a:extLst>
              <a:ext uri="{FF2B5EF4-FFF2-40B4-BE49-F238E27FC236}">
                <a16:creationId xmlns:a16="http://schemas.microsoft.com/office/drawing/2014/main" id="{5D9BE4F3-F2CE-D3F7-45F3-F2398DF49A32}"/>
              </a:ext>
            </a:extLst>
          </p:cNvPr>
          <p:cNvSpPr>
            <a:spLocks noGrp="1"/>
          </p:cNvSpPr>
          <p:nvPr>
            <p:ph type="ftr" sz="quarter" idx="11"/>
          </p:nvPr>
        </p:nvSpPr>
        <p:spPr>
          <a:xfrm>
            <a:off x="4259262" y="6356350"/>
            <a:ext cx="6572221" cy="365125"/>
          </a:xfrm>
        </p:spPr>
        <p:txBody>
          <a:bodyPr/>
          <a:lstStyle/>
          <a:p>
            <a:r>
              <a:rPr lang="en-GB" dirty="0"/>
              <a:t>J. Devine – Electrical Safety for EXSOs</a:t>
            </a:r>
          </a:p>
        </p:txBody>
      </p:sp>
      <p:sp>
        <p:nvSpPr>
          <p:cNvPr id="25" name="Date Placeholder 3">
            <a:extLst>
              <a:ext uri="{FF2B5EF4-FFF2-40B4-BE49-F238E27FC236}">
                <a16:creationId xmlns:a16="http://schemas.microsoft.com/office/drawing/2014/main" id="{FAE9DD78-FD95-0D90-7782-D8799CDAF472}"/>
              </a:ext>
            </a:extLst>
          </p:cNvPr>
          <p:cNvSpPr txBox="1">
            <a:spLocks/>
          </p:cNvSpPr>
          <p:nvPr/>
        </p:nvSpPr>
        <p:spPr>
          <a:xfrm>
            <a:off x="10248181" y="6350850"/>
            <a:ext cx="1851411" cy="507150"/>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EDMS 2966369</a:t>
            </a:r>
            <a:endParaRPr lang="en-GB" dirty="0"/>
          </a:p>
        </p:txBody>
      </p:sp>
    </p:spTree>
    <p:extLst>
      <p:ext uri="{BB962C8B-B14F-4D97-AF65-F5344CB8AC3E}">
        <p14:creationId xmlns:p14="http://schemas.microsoft.com/office/powerpoint/2010/main" val="182322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A picture containing red, stationary, stapler, plastic&#10;&#10;Description automatically generated">
            <a:extLst>
              <a:ext uri="{FF2B5EF4-FFF2-40B4-BE49-F238E27FC236}">
                <a16:creationId xmlns:a16="http://schemas.microsoft.com/office/drawing/2014/main" id="{18F1AA10-76C4-B3D5-D4A1-D37875DCECE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1225158" y="1056288"/>
            <a:ext cx="3467916" cy="2461355"/>
          </a:xfrm>
          <a:prstGeom prst="rect">
            <a:avLst/>
          </a:prstGeom>
        </p:spPr>
      </p:pic>
      <p:pic>
        <p:nvPicPr>
          <p:cNvPr id="14" name="Picture 13">
            <a:extLst>
              <a:ext uri="{FF2B5EF4-FFF2-40B4-BE49-F238E27FC236}">
                <a16:creationId xmlns:a16="http://schemas.microsoft.com/office/drawing/2014/main" id="{D212B51B-2FDC-F728-FF80-D8FC9E27217C}"/>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bwMode="auto">
          <a:xfrm rot="1286887">
            <a:off x="8622885" y="1429796"/>
            <a:ext cx="3125726" cy="4291209"/>
          </a:xfrm>
          <a:prstGeom prst="rect">
            <a:avLst/>
          </a:prstGeom>
        </p:spPr>
      </p:pic>
      <p:sp>
        <p:nvSpPr>
          <p:cNvPr id="4" name="Title 3"/>
          <p:cNvSpPr>
            <a:spLocks noGrp="1"/>
          </p:cNvSpPr>
          <p:nvPr>
            <p:ph type="title"/>
          </p:nvPr>
        </p:nvSpPr>
        <p:spPr/>
        <p:txBody>
          <a:bodyPr/>
          <a:lstStyle/>
          <a:p>
            <a:r>
              <a:rPr lang="en-US" dirty="0"/>
              <a:t>Rules for working on electrical equipment</a:t>
            </a:r>
            <a:endParaRPr lang="en-GB" dirty="0"/>
          </a:p>
        </p:txBody>
      </p:sp>
      <p:sp>
        <p:nvSpPr>
          <p:cNvPr id="3" name="Rounded Rectangle 2">
            <a:extLst>
              <a:ext uri="{FF2B5EF4-FFF2-40B4-BE49-F238E27FC236}">
                <a16:creationId xmlns:a16="http://schemas.microsoft.com/office/drawing/2014/main" id="{56A01154-5D67-DA38-5F7F-633C99A36633}"/>
              </a:ext>
            </a:extLst>
          </p:cNvPr>
          <p:cNvSpPr/>
          <p:nvPr/>
        </p:nvSpPr>
        <p:spPr bwMode="auto">
          <a:xfrm>
            <a:off x="3404071" y="3277593"/>
            <a:ext cx="1692000" cy="936104"/>
          </a:xfrm>
          <a:prstGeom prst="roundRect">
            <a:avLst/>
          </a:prstGeom>
          <a:solidFill>
            <a:schemeClr val="bg1"/>
          </a:solid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Unplug and secure the plug.</a:t>
            </a:r>
            <a:endParaRPr lang="en-GB" dirty="0">
              <a:solidFill>
                <a:schemeClr val="tx1"/>
              </a:solidFill>
            </a:endParaRPr>
          </a:p>
        </p:txBody>
      </p:sp>
      <p:sp>
        <p:nvSpPr>
          <p:cNvPr id="5" name="Rounded Rectangle 4">
            <a:extLst>
              <a:ext uri="{FF2B5EF4-FFF2-40B4-BE49-F238E27FC236}">
                <a16:creationId xmlns:a16="http://schemas.microsoft.com/office/drawing/2014/main" id="{C39185AC-6515-9231-84CD-DA08E6B4BAFC}"/>
              </a:ext>
            </a:extLst>
          </p:cNvPr>
          <p:cNvSpPr/>
          <p:nvPr/>
        </p:nvSpPr>
        <p:spPr bwMode="auto">
          <a:xfrm>
            <a:off x="6217292" y="3277593"/>
            <a:ext cx="1692000" cy="936104"/>
          </a:xfrm>
          <a:prstGeom prst="roundRect">
            <a:avLst/>
          </a:prstGeom>
          <a:solidFill>
            <a:schemeClr val="bg1"/>
          </a:solid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Lock-out</a:t>
            </a:r>
          </a:p>
          <a:p>
            <a:pPr algn="ctr"/>
            <a:r>
              <a:rPr lang="en-US" dirty="0">
                <a:solidFill>
                  <a:schemeClr val="tx1"/>
                </a:solidFill>
              </a:rPr>
              <a:t>/</a:t>
            </a:r>
          </a:p>
          <a:p>
            <a:pPr algn="ctr"/>
            <a:r>
              <a:rPr lang="en-US" dirty="0">
                <a:solidFill>
                  <a:schemeClr val="tx1"/>
                </a:solidFill>
              </a:rPr>
              <a:t>Tag-out</a:t>
            </a:r>
            <a:endParaRPr lang="en-GB" dirty="0">
              <a:solidFill>
                <a:schemeClr val="tx1"/>
              </a:solidFill>
            </a:endParaRPr>
          </a:p>
        </p:txBody>
      </p:sp>
      <p:sp>
        <p:nvSpPr>
          <p:cNvPr id="6" name="Rounded Rectangle 5">
            <a:extLst>
              <a:ext uri="{FF2B5EF4-FFF2-40B4-BE49-F238E27FC236}">
                <a16:creationId xmlns:a16="http://schemas.microsoft.com/office/drawing/2014/main" id="{9BB6B25D-3267-FB95-EC11-A573A9075B34}"/>
              </a:ext>
            </a:extLst>
          </p:cNvPr>
          <p:cNvSpPr/>
          <p:nvPr/>
        </p:nvSpPr>
        <p:spPr bwMode="auto">
          <a:xfrm>
            <a:off x="4267444" y="1599635"/>
            <a:ext cx="2670236" cy="6480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Can the system be unplugged?</a:t>
            </a:r>
            <a:endParaRPr lang="en-GB" dirty="0"/>
          </a:p>
        </p:txBody>
      </p:sp>
      <p:sp>
        <p:nvSpPr>
          <p:cNvPr id="7" name="TextBox 6">
            <a:extLst>
              <a:ext uri="{FF2B5EF4-FFF2-40B4-BE49-F238E27FC236}">
                <a16:creationId xmlns:a16="http://schemas.microsoft.com/office/drawing/2014/main" id="{9D276C9A-C13C-0CA5-CC26-6A1EA73A0379}"/>
              </a:ext>
            </a:extLst>
          </p:cNvPr>
          <p:cNvSpPr txBox="1"/>
          <p:nvPr/>
        </p:nvSpPr>
        <p:spPr bwMode="auto">
          <a:xfrm>
            <a:off x="4920602" y="2667987"/>
            <a:ext cx="646331" cy="369332"/>
          </a:xfrm>
          <a:prstGeom prst="rect">
            <a:avLst/>
          </a:prstGeom>
          <a:noFill/>
        </p:spPr>
        <p:txBody>
          <a:bodyPr wrap="none" rtlCol="0">
            <a:spAutoFit/>
          </a:bodyPr>
          <a:lstStyle/>
          <a:p>
            <a:r>
              <a:rPr lang="en-US" b="1" dirty="0"/>
              <a:t>YES</a:t>
            </a:r>
            <a:endParaRPr lang="en-GB" b="1" dirty="0"/>
          </a:p>
        </p:txBody>
      </p:sp>
      <p:sp>
        <p:nvSpPr>
          <p:cNvPr id="8" name="TextBox 7">
            <a:extLst>
              <a:ext uri="{FF2B5EF4-FFF2-40B4-BE49-F238E27FC236}">
                <a16:creationId xmlns:a16="http://schemas.microsoft.com/office/drawing/2014/main" id="{51FE8EA8-C172-CC86-046F-FBD40726B8F6}"/>
              </a:ext>
            </a:extLst>
          </p:cNvPr>
          <p:cNvSpPr txBox="1"/>
          <p:nvPr/>
        </p:nvSpPr>
        <p:spPr bwMode="auto">
          <a:xfrm>
            <a:off x="5868799" y="2666868"/>
            <a:ext cx="530915" cy="369332"/>
          </a:xfrm>
          <a:prstGeom prst="rect">
            <a:avLst/>
          </a:prstGeom>
          <a:noFill/>
        </p:spPr>
        <p:txBody>
          <a:bodyPr wrap="none" rtlCol="0">
            <a:spAutoFit/>
          </a:bodyPr>
          <a:lstStyle/>
          <a:p>
            <a:r>
              <a:rPr lang="en-US" b="1" dirty="0"/>
              <a:t>NO</a:t>
            </a:r>
            <a:endParaRPr lang="en-GB" b="1" dirty="0"/>
          </a:p>
        </p:txBody>
      </p:sp>
      <p:cxnSp>
        <p:nvCxnSpPr>
          <p:cNvPr id="9" name="Straight Arrow Connector 10">
            <a:extLst>
              <a:ext uri="{FF2B5EF4-FFF2-40B4-BE49-F238E27FC236}">
                <a16:creationId xmlns:a16="http://schemas.microsoft.com/office/drawing/2014/main" id="{F59B9CE1-8D9C-2087-B053-09184F678E23}"/>
              </a:ext>
            </a:extLst>
          </p:cNvPr>
          <p:cNvCxnSpPr>
            <a:cxnSpLocks/>
            <a:stCxn id="6" idx="2"/>
            <a:endCxn id="3" idx="0"/>
          </p:cNvCxnSpPr>
          <p:nvPr/>
        </p:nvCxnSpPr>
        <p:spPr bwMode="auto">
          <a:xfrm flipH="1">
            <a:off x="4250071" y="2247635"/>
            <a:ext cx="1352491" cy="1029958"/>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10">
            <a:extLst>
              <a:ext uri="{FF2B5EF4-FFF2-40B4-BE49-F238E27FC236}">
                <a16:creationId xmlns:a16="http://schemas.microsoft.com/office/drawing/2014/main" id="{72E4F8D9-91F5-8B4C-9D5E-6792C26DCFBE}"/>
              </a:ext>
            </a:extLst>
          </p:cNvPr>
          <p:cNvCxnSpPr>
            <a:cxnSpLocks/>
            <a:stCxn id="6" idx="2"/>
            <a:endCxn id="5" idx="0"/>
          </p:cNvCxnSpPr>
          <p:nvPr/>
        </p:nvCxnSpPr>
        <p:spPr bwMode="auto">
          <a:xfrm>
            <a:off x="5602562" y="2247635"/>
            <a:ext cx="1460730" cy="1029958"/>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Rounded Rectangle 10">
            <a:extLst>
              <a:ext uri="{FF2B5EF4-FFF2-40B4-BE49-F238E27FC236}">
                <a16:creationId xmlns:a16="http://schemas.microsoft.com/office/drawing/2014/main" id="{EE63C089-A4F9-27CE-2AF5-72C7BD68D170}"/>
              </a:ext>
            </a:extLst>
          </p:cNvPr>
          <p:cNvSpPr/>
          <p:nvPr/>
        </p:nvSpPr>
        <p:spPr bwMode="auto">
          <a:xfrm>
            <a:off x="3404071" y="4213696"/>
            <a:ext cx="1692000" cy="1422715"/>
          </a:xfrm>
          <a:prstGeom prst="roundRect">
            <a:avLst/>
          </a:prstGeom>
          <a:solidFill>
            <a:schemeClr val="tx1">
              <a:lumMod val="20000"/>
              <a:lumOff val="80000"/>
            </a:schemeClr>
          </a:solid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Training:</a:t>
            </a:r>
          </a:p>
          <a:p>
            <a:pPr algn="ctr"/>
            <a:r>
              <a:rPr lang="en-GB" sz="1600" dirty="0">
                <a:solidFill>
                  <a:schemeClr val="tx1"/>
                </a:solidFill>
              </a:rPr>
              <a:t>Electrical Safety - Working in EP experiments</a:t>
            </a:r>
            <a:r>
              <a:rPr lang="en-CH" sz="1600" dirty="0">
                <a:solidFill>
                  <a:schemeClr val="tx1"/>
                </a:solidFill>
                <a:effectLst/>
              </a:rPr>
              <a:t> </a:t>
            </a:r>
            <a:endParaRPr lang="en-GB" sz="1600" dirty="0">
              <a:solidFill>
                <a:schemeClr val="tx1"/>
              </a:solidFill>
            </a:endParaRPr>
          </a:p>
        </p:txBody>
      </p:sp>
      <p:sp>
        <p:nvSpPr>
          <p:cNvPr id="12" name="Rounded Rectangle 11">
            <a:extLst>
              <a:ext uri="{FF2B5EF4-FFF2-40B4-BE49-F238E27FC236}">
                <a16:creationId xmlns:a16="http://schemas.microsoft.com/office/drawing/2014/main" id="{ACF484DA-94AA-D8CB-8789-D28BD4764386}"/>
              </a:ext>
            </a:extLst>
          </p:cNvPr>
          <p:cNvSpPr/>
          <p:nvPr/>
        </p:nvSpPr>
        <p:spPr bwMode="auto">
          <a:xfrm>
            <a:off x="6247528" y="4213697"/>
            <a:ext cx="1692000" cy="1422714"/>
          </a:xfrm>
          <a:prstGeom prst="roundRect">
            <a:avLst/>
          </a:prstGeom>
          <a:solidFill>
            <a:schemeClr val="tx1">
              <a:lumMod val="60000"/>
              <a:lumOff val="40000"/>
            </a:schemeClr>
          </a:solid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bg1"/>
                </a:solidFill>
              </a:rPr>
              <a:t>Training: </a:t>
            </a:r>
            <a:r>
              <a:rPr lang="en-GB" sz="1600" dirty="0" err="1">
                <a:solidFill>
                  <a:schemeClr val="bg1"/>
                </a:solidFill>
              </a:rPr>
              <a:t>Habilitation</a:t>
            </a:r>
            <a:r>
              <a:rPr lang="en-GB" sz="1600" dirty="0">
                <a:solidFill>
                  <a:schemeClr val="bg1"/>
                </a:solidFill>
              </a:rPr>
              <a:t> </a:t>
            </a:r>
            <a:r>
              <a:rPr lang="en-GB" sz="1600" dirty="0" err="1">
                <a:solidFill>
                  <a:schemeClr val="bg1"/>
                </a:solidFill>
              </a:rPr>
              <a:t>Electrique</a:t>
            </a:r>
            <a:endParaRPr lang="en-GB" sz="1600" dirty="0">
              <a:solidFill>
                <a:schemeClr val="bg1"/>
              </a:solidFill>
            </a:endParaRPr>
          </a:p>
        </p:txBody>
      </p:sp>
      <p:pic>
        <p:nvPicPr>
          <p:cNvPr id="13" name="Picture 12" descr="A picture containing text, tool, blue, plastic&#10;&#10;Description automatically generated">
            <a:extLst>
              <a:ext uri="{FF2B5EF4-FFF2-40B4-BE49-F238E27FC236}">
                <a16:creationId xmlns:a16="http://schemas.microsoft.com/office/drawing/2014/main" id="{FF986AFD-1D4C-DCC8-65A9-D4E5F0A3135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407988" y="3429000"/>
            <a:ext cx="2358144" cy="2064686"/>
          </a:xfrm>
          <a:prstGeom prst="rect">
            <a:avLst/>
          </a:prstGeom>
        </p:spPr>
      </p:pic>
      <p:sp>
        <p:nvSpPr>
          <p:cNvPr id="16" name="Rectangle 15">
            <a:extLst>
              <a:ext uri="{FF2B5EF4-FFF2-40B4-BE49-F238E27FC236}">
                <a16:creationId xmlns:a16="http://schemas.microsoft.com/office/drawing/2014/main" id="{4F7B713F-FB86-A0DE-5A73-08F52D1CACF2}"/>
              </a:ext>
            </a:extLst>
          </p:cNvPr>
          <p:cNvSpPr/>
          <p:nvPr/>
        </p:nvSpPr>
        <p:spPr>
          <a:xfrm>
            <a:off x="11000096" y="4180354"/>
            <a:ext cx="1191904" cy="846606"/>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Electrical Rules</a:t>
            </a:r>
          </a:p>
        </p:txBody>
      </p:sp>
      <p:sp>
        <p:nvSpPr>
          <p:cNvPr id="17" name="Rectangle 16">
            <a:extLst>
              <a:ext uri="{FF2B5EF4-FFF2-40B4-BE49-F238E27FC236}">
                <a16:creationId xmlns:a16="http://schemas.microsoft.com/office/drawing/2014/main" id="{387765F9-FAE7-3DFF-770F-DF324395C9CE}"/>
              </a:ext>
            </a:extLst>
          </p:cNvPr>
          <p:cNvSpPr/>
          <p:nvPr/>
        </p:nvSpPr>
        <p:spPr>
          <a:xfrm rot="18566830" flipH="1" flipV="1">
            <a:off x="1978376" y="4779071"/>
            <a:ext cx="494331" cy="26876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8" name="Picture 18">
            <a:extLst>
              <a:ext uri="{FF2B5EF4-FFF2-40B4-BE49-F238E27FC236}">
                <a16:creationId xmlns:a16="http://schemas.microsoft.com/office/drawing/2014/main" id="{C3E66829-EA4F-3A6E-C71A-84C0E54BEA00}"/>
              </a:ext>
            </a:extLst>
          </p:cNvPr>
          <p:cNvPicPr>
            <a:picLocks noChangeAspect="1"/>
          </p:cNvPicPr>
          <p:nvPr/>
        </p:nvPicPr>
        <p:blipFill>
          <a:blip r:embed="rId5" cstate="email">
            <a:extLst>
              <a:ext uri="{28A0092B-C50C-407E-A947-70E740481C1C}">
                <a14:useLocalDpi xmlns:a14="http://schemas.microsoft.com/office/drawing/2010/main"/>
              </a:ext>
            </a:extLst>
          </a:blip>
          <a:srcRect/>
          <a:stretch/>
        </p:blipFill>
        <p:spPr bwMode="auto">
          <a:xfrm rot="5400000">
            <a:off x="207131" y="869553"/>
            <a:ext cx="1657163" cy="1858031"/>
          </a:xfrm>
          <a:prstGeom prst="rect">
            <a:avLst/>
          </a:prstGeom>
        </p:spPr>
      </p:pic>
      <p:sp>
        <p:nvSpPr>
          <p:cNvPr id="23" name="Date Placeholder 3">
            <a:extLst>
              <a:ext uri="{FF2B5EF4-FFF2-40B4-BE49-F238E27FC236}">
                <a16:creationId xmlns:a16="http://schemas.microsoft.com/office/drawing/2014/main" id="{46B2EA62-9FED-310A-90B1-75786F0FAD3A}"/>
              </a:ext>
            </a:extLst>
          </p:cNvPr>
          <p:cNvSpPr>
            <a:spLocks noGrp="1"/>
          </p:cNvSpPr>
          <p:nvPr>
            <p:ph type="dt" sz="half" idx="10"/>
          </p:nvPr>
        </p:nvSpPr>
        <p:spPr>
          <a:xfrm>
            <a:off x="3485228" y="6350851"/>
            <a:ext cx="631160" cy="365125"/>
          </a:xfrm>
        </p:spPr>
        <p:txBody>
          <a:bodyPr/>
          <a:lstStyle/>
          <a:p>
            <a:r>
              <a:rPr lang="en-US" dirty="0"/>
              <a:t>30/10/23</a:t>
            </a:r>
            <a:endParaRPr lang="en-GB" dirty="0"/>
          </a:p>
        </p:txBody>
      </p:sp>
      <p:sp>
        <p:nvSpPr>
          <p:cNvPr id="24" name="Footer Placeholder 4">
            <a:extLst>
              <a:ext uri="{FF2B5EF4-FFF2-40B4-BE49-F238E27FC236}">
                <a16:creationId xmlns:a16="http://schemas.microsoft.com/office/drawing/2014/main" id="{0C4942F1-90CC-2A82-05F9-9A70BEDF8BC4}"/>
              </a:ext>
            </a:extLst>
          </p:cNvPr>
          <p:cNvSpPr>
            <a:spLocks noGrp="1"/>
          </p:cNvSpPr>
          <p:nvPr>
            <p:ph type="ftr" sz="quarter" idx="11"/>
          </p:nvPr>
        </p:nvSpPr>
        <p:spPr>
          <a:xfrm>
            <a:off x="4259262" y="6356350"/>
            <a:ext cx="6572221" cy="365125"/>
          </a:xfrm>
        </p:spPr>
        <p:txBody>
          <a:bodyPr/>
          <a:lstStyle/>
          <a:p>
            <a:r>
              <a:rPr lang="en-GB" dirty="0"/>
              <a:t>J. Devine – Electrical Safety for EXSOs</a:t>
            </a:r>
          </a:p>
        </p:txBody>
      </p:sp>
      <p:sp>
        <p:nvSpPr>
          <p:cNvPr id="25" name="Date Placeholder 3">
            <a:extLst>
              <a:ext uri="{FF2B5EF4-FFF2-40B4-BE49-F238E27FC236}">
                <a16:creationId xmlns:a16="http://schemas.microsoft.com/office/drawing/2014/main" id="{3B9708C5-CC00-196D-198B-E0BC112E98BF}"/>
              </a:ext>
            </a:extLst>
          </p:cNvPr>
          <p:cNvSpPr txBox="1">
            <a:spLocks/>
          </p:cNvSpPr>
          <p:nvPr/>
        </p:nvSpPr>
        <p:spPr>
          <a:xfrm>
            <a:off x="10248181" y="6350850"/>
            <a:ext cx="1851411" cy="507150"/>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EDMS 2966369</a:t>
            </a:r>
            <a:endParaRPr lang="en-GB" dirty="0"/>
          </a:p>
        </p:txBody>
      </p:sp>
      <p:sp>
        <p:nvSpPr>
          <p:cNvPr id="26" name="TextBox 25">
            <a:extLst>
              <a:ext uri="{FF2B5EF4-FFF2-40B4-BE49-F238E27FC236}">
                <a16:creationId xmlns:a16="http://schemas.microsoft.com/office/drawing/2014/main" id="{EB75F0D2-7045-CF03-0823-FDF60F10B491}"/>
              </a:ext>
            </a:extLst>
          </p:cNvPr>
          <p:cNvSpPr txBox="1"/>
          <p:nvPr/>
        </p:nvSpPr>
        <p:spPr>
          <a:xfrm>
            <a:off x="1152190" y="5663212"/>
            <a:ext cx="2251881" cy="276999"/>
          </a:xfrm>
          <a:prstGeom prst="rect">
            <a:avLst/>
          </a:prstGeom>
          <a:noFill/>
        </p:spPr>
        <p:txBody>
          <a:bodyPr wrap="square" lIns="0" tIns="0" rIns="0" bIns="0" rtlCol="0">
            <a:spAutoFit/>
          </a:bodyPr>
          <a:lstStyle/>
          <a:p>
            <a:pPr algn="l"/>
            <a:r>
              <a:rPr lang="en-CH" i="1" dirty="0"/>
              <a:t>Not a ”lockout”…</a:t>
            </a:r>
          </a:p>
        </p:txBody>
      </p:sp>
      <p:sp>
        <p:nvSpPr>
          <p:cNvPr id="27" name="TextBox 26">
            <a:extLst>
              <a:ext uri="{FF2B5EF4-FFF2-40B4-BE49-F238E27FC236}">
                <a16:creationId xmlns:a16="http://schemas.microsoft.com/office/drawing/2014/main" id="{AB5AEBA4-6828-DA58-9744-4F6CA5D757E4}"/>
              </a:ext>
            </a:extLst>
          </p:cNvPr>
          <p:cNvSpPr txBox="1"/>
          <p:nvPr/>
        </p:nvSpPr>
        <p:spPr>
          <a:xfrm>
            <a:off x="8259958" y="5554999"/>
            <a:ext cx="2251881" cy="276999"/>
          </a:xfrm>
          <a:prstGeom prst="rect">
            <a:avLst/>
          </a:prstGeom>
          <a:noFill/>
        </p:spPr>
        <p:txBody>
          <a:bodyPr wrap="square" lIns="0" tIns="0" rIns="0" bIns="0" rtlCol="0">
            <a:spAutoFit/>
          </a:bodyPr>
          <a:lstStyle/>
          <a:p>
            <a:pPr algn="l"/>
            <a:r>
              <a:rPr lang="en-CH" dirty="0"/>
              <a:t>A ”lockout”…</a:t>
            </a:r>
          </a:p>
        </p:txBody>
      </p:sp>
    </p:spTree>
    <p:extLst>
      <p:ext uri="{BB962C8B-B14F-4D97-AF65-F5344CB8AC3E}">
        <p14:creationId xmlns:p14="http://schemas.microsoft.com/office/powerpoint/2010/main" val="4076566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1" animBg="1"/>
      <p:bldP spid="12" grpId="1" animBg="1"/>
      <p:bldP spid="26" grpId="0"/>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Lock-Out/Tag-Out and securing power supplies</a:t>
            </a:r>
            <a:endParaRPr lang="en-GB" dirty="0"/>
          </a:p>
        </p:txBody>
      </p:sp>
      <p:sp>
        <p:nvSpPr>
          <p:cNvPr id="2" name="Content Placeholder 5">
            <a:extLst>
              <a:ext uri="{FF2B5EF4-FFF2-40B4-BE49-F238E27FC236}">
                <a16:creationId xmlns:a16="http://schemas.microsoft.com/office/drawing/2014/main" id="{03C18B8E-C927-0412-79A7-6993C3F346A3}"/>
              </a:ext>
            </a:extLst>
          </p:cNvPr>
          <p:cNvSpPr txBox="1">
            <a:spLocks/>
          </p:cNvSpPr>
          <p:nvPr/>
        </p:nvSpPr>
        <p:spPr>
          <a:xfrm>
            <a:off x="221221" y="1610972"/>
            <a:ext cx="11784011" cy="341598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lnSpc>
                <a:spcPct val="115000"/>
              </a:lnSpc>
              <a:spcAft>
                <a:spcPts val="600"/>
              </a:spcAft>
            </a:pPr>
            <a:r>
              <a:rPr lang="en-GB" sz="2800" dirty="0">
                <a:effectLst/>
                <a:ea typeface="Calibri" panose="020F0502020204030204" pitchFamily="34" charset="0"/>
                <a:cs typeface="Times New Roman" panose="02020603050405020304" pitchFamily="18" charset="0"/>
              </a:rPr>
              <a:t>Four key documents to help you:</a:t>
            </a:r>
          </a:p>
          <a:p>
            <a:pPr marL="342900" indent="-342900" algn="just">
              <a:lnSpc>
                <a:spcPct val="115000"/>
              </a:lnSpc>
              <a:spcAft>
                <a:spcPts val="600"/>
              </a:spcAft>
              <a:buAutoNum type="arabicParenR"/>
            </a:pPr>
            <a:r>
              <a:rPr lang="en-GB" sz="2000" spc="75" dirty="0">
                <a:effectLst/>
                <a:ea typeface="MS Gothic" panose="020B0609070205080204" pitchFamily="49" charset="-128"/>
                <a:cs typeface="Times New Roman" panose="02020603050405020304" pitchFamily="18" charset="0"/>
              </a:rPr>
              <a:t>Working with electricity in EP:</a:t>
            </a:r>
            <a:r>
              <a:rPr lang="en-CH" sz="2000" dirty="0">
                <a:ea typeface="MS Gothic" panose="020B0609070205080204" pitchFamily="49" charset="-128"/>
                <a:cs typeface="Times New Roman" panose="02020603050405020304" pitchFamily="18" charset="0"/>
              </a:rPr>
              <a:t> </a:t>
            </a:r>
            <a:r>
              <a:rPr lang="en-GB" sz="2000" spc="75" dirty="0">
                <a:effectLst/>
                <a:ea typeface="MS Gothic" panose="020B0609070205080204" pitchFamily="49" charset="-128"/>
                <a:cs typeface="Times New Roman" panose="02020603050405020304" pitchFamily="18" charset="0"/>
              </a:rPr>
              <a:t>An overview of procedures </a:t>
            </a:r>
            <a:r>
              <a:rPr lang="en-GB" sz="2000" spc="75" dirty="0">
                <a:effectLst/>
                <a:ea typeface="MS Gothic" panose="020B0609070205080204" pitchFamily="49" charset="-128"/>
                <a:cs typeface="Times New Roman" panose="02020603050405020304" pitchFamily="18" charset="0"/>
                <a:hlinkClick r:id="rId2"/>
              </a:rPr>
              <a:t>EDMS 2492708</a:t>
            </a:r>
            <a:endParaRPr lang="en-GB" sz="2000" spc="75" dirty="0">
              <a:effectLst/>
              <a:ea typeface="MS Gothic" panose="020B0609070205080204" pitchFamily="49" charset="-128"/>
              <a:cs typeface="Times New Roman" panose="02020603050405020304" pitchFamily="18" charset="0"/>
            </a:endParaRPr>
          </a:p>
          <a:p>
            <a:pPr marL="342900" indent="-342900" algn="just">
              <a:lnSpc>
                <a:spcPct val="115000"/>
              </a:lnSpc>
              <a:spcAft>
                <a:spcPts val="600"/>
              </a:spcAft>
              <a:buAutoNum type="arabicParenR"/>
            </a:pPr>
            <a:r>
              <a:rPr lang="en-GB" sz="2000" dirty="0"/>
              <a:t>Electrical lock-outs in EP: Procedures</a:t>
            </a:r>
            <a:r>
              <a:rPr lang="en-CH" sz="2000" dirty="0"/>
              <a:t> </a:t>
            </a:r>
            <a:r>
              <a:rPr lang="en-CH" sz="2000" dirty="0">
                <a:hlinkClick r:id="rId3"/>
              </a:rPr>
              <a:t>EDMS 2689353</a:t>
            </a:r>
            <a:endParaRPr lang="en-CH" sz="2000" dirty="0">
              <a:effectLst/>
            </a:endParaRPr>
          </a:p>
          <a:p>
            <a:pPr marL="342900" indent="-342900" algn="just">
              <a:lnSpc>
                <a:spcPct val="115000"/>
              </a:lnSpc>
              <a:spcAft>
                <a:spcPts val="600"/>
              </a:spcAft>
              <a:buAutoNum type="arabicParenR"/>
            </a:pPr>
            <a:r>
              <a:rPr lang="en-GB" sz="2000" dirty="0">
                <a:effectLst/>
              </a:rPr>
              <a:t>Work on modular electrical equipment in EP: Procedures </a:t>
            </a:r>
            <a:r>
              <a:rPr lang="en-GB" sz="2000" dirty="0">
                <a:effectLst/>
                <a:hlinkClick r:id="rId4"/>
              </a:rPr>
              <a:t>EDMS 2689354</a:t>
            </a:r>
            <a:endParaRPr lang="en-GB" sz="2000" dirty="0">
              <a:effectLst/>
            </a:endParaRPr>
          </a:p>
          <a:p>
            <a:pPr marL="342900" indent="-342900" algn="just">
              <a:lnSpc>
                <a:spcPct val="115000"/>
              </a:lnSpc>
              <a:spcAft>
                <a:spcPts val="600"/>
              </a:spcAft>
              <a:buAutoNum type="arabicParenR"/>
            </a:pPr>
            <a:r>
              <a:rPr lang="en-GB" sz="2000" dirty="0">
                <a:effectLst/>
              </a:rPr>
              <a:t>Guidance for non-electrical works </a:t>
            </a:r>
            <a:r>
              <a:rPr lang="en-GB" sz="2000" dirty="0">
                <a:effectLst/>
                <a:hlinkClick r:id="rId5"/>
              </a:rPr>
              <a:t>EDMS 2378250</a:t>
            </a:r>
            <a:endParaRPr lang="en-GB" sz="2000" dirty="0">
              <a:effectLst/>
            </a:endParaRPr>
          </a:p>
        </p:txBody>
      </p:sp>
      <p:sp>
        <p:nvSpPr>
          <p:cNvPr id="18" name="Rectangle 17">
            <a:extLst>
              <a:ext uri="{FF2B5EF4-FFF2-40B4-BE49-F238E27FC236}">
                <a16:creationId xmlns:a16="http://schemas.microsoft.com/office/drawing/2014/main" id="{C15D2469-AF5D-3090-A450-65288D97A345}"/>
              </a:ext>
            </a:extLst>
          </p:cNvPr>
          <p:cNvSpPr/>
          <p:nvPr/>
        </p:nvSpPr>
        <p:spPr>
          <a:xfrm rot="21001303">
            <a:off x="7715231" y="4851170"/>
            <a:ext cx="2951431" cy="10829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2400" dirty="0"/>
              <a:t>If in doubt ask!</a:t>
            </a:r>
          </a:p>
        </p:txBody>
      </p:sp>
      <p:sp>
        <p:nvSpPr>
          <p:cNvPr id="3" name="Rectangle 2">
            <a:extLst>
              <a:ext uri="{FF2B5EF4-FFF2-40B4-BE49-F238E27FC236}">
                <a16:creationId xmlns:a16="http://schemas.microsoft.com/office/drawing/2014/main" id="{2510CCFD-D822-1249-FF64-E44D441E18D7}"/>
              </a:ext>
            </a:extLst>
          </p:cNvPr>
          <p:cNvSpPr/>
          <p:nvPr/>
        </p:nvSpPr>
        <p:spPr>
          <a:xfrm>
            <a:off x="11000096" y="4180354"/>
            <a:ext cx="1191904" cy="846606"/>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Electrical Rules</a:t>
            </a:r>
          </a:p>
        </p:txBody>
      </p:sp>
      <p:sp>
        <p:nvSpPr>
          <p:cNvPr id="8" name="Date Placeholder 3">
            <a:extLst>
              <a:ext uri="{FF2B5EF4-FFF2-40B4-BE49-F238E27FC236}">
                <a16:creationId xmlns:a16="http://schemas.microsoft.com/office/drawing/2014/main" id="{59D87C93-969B-4C7F-542E-FA52DBA907E4}"/>
              </a:ext>
            </a:extLst>
          </p:cNvPr>
          <p:cNvSpPr>
            <a:spLocks noGrp="1"/>
          </p:cNvSpPr>
          <p:nvPr>
            <p:ph type="dt" sz="half" idx="10"/>
          </p:nvPr>
        </p:nvSpPr>
        <p:spPr>
          <a:xfrm>
            <a:off x="3485228" y="6350851"/>
            <a:ext cx="631160" cy="365125"/>
          </a:xfrm>
        </p:spPr>
        <p:txBody>
          <a:bodyPr/>
          <a:lstStyle/>
          <a:p>
            <a:r>
              <a:rPr lang="en-US" dirty="0"/>
              <a:t>30/10/23</a:t>
            </a:r>
            <a:endParaRPr lang="en-GB" dirty="0"/>
          </a:p>
        </p:txBody>
      </p:sp>
      <p:sp>
        <p:nvSpPr>
          <p:cNvPr id="9" name="Footer Placeholder 4">
            <a:extLst>
              <a:ext uri="{FF2B5EF4-FFF2-40B4-BE49-F238E27FC236}">
                <a16:creationId xmlns:a16="http://schemas.microsoft.com/office/drawing/2014/main" id="{3EADEA56-5940-529D-2641-C9222AB865A6}"/>
              </a:ext>
            </a:extLst>
          </p:cNvPr>
          <p:cNvSpPr>
            <a:spLocks noGrp="1"/>
          </p:cNvSpPr>
          <p:nvPr>
            <p:ph type="ftr" sz="quarter" idx="11"/>
          </p:nvPr>
        </p:nvSpPr>
        <p:spPr>
          <a:xfrm>
            <a:off x="4259262" y="6356350"/>
            <a:ext cx="6572221" cy="365125"/>
          </a:xfrm>
        </p:spPr>
        <p:txBody>
          <a:bodyPr/>
          <a:lstStyle/>
          <a:p>
            <a:r>
              <a:rPr lang="en-GB" dirty="0"/>
              <a:t>J. Devine – Electrical Safety for EXSOs</a:t>
            </a:r>
          </a:p>
        </p:txBody>
      </p:sp>
      <p:sp>
        <p:nvSpPr>
          <p:cNvPr id="10" name="Date Placeholder 3">
            <a:extLst>
              <a:ext uri="{FF2B5EF4-FFF2-40B4-BE49-F238E27FC236}">
                <a16:creationId xmlns:a16="http://schemas.microsoft.com/office/drawing/2014/main" id="{9DA3DEC8-63E0-A496-F63E-0DEBB16B6100}"/>
              </a:ext>
            </a:extLst>
          </p:cNvPr>
          <p:cNvSpPr txBox="1">
            <a:spLocks/>
          </p:cNvSpPr>
          <p:nvPr/>
        </p:nvSpPr>
        <p:spPr>
          <a:xfrm>
            <a:off x="10248181" y="6350850"/>
            <a:ext cx="1851411" cy="507150"/>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EDMS 2966369</a:t>
            </a:r>
            <a:endParaRPr lang="en-GB" dirty="0"/>
          </a:p>
        </p:txBody>
      </p:sp>
    </p:spTree>
    <p:extLst>
      <p:ext uri="{BB962C8B-B14F-4D97-AF65-F5344CB8AC3E}">
        <p14:creationId xmlns:p14="http://schemas.microsoft.com/office/powerpoint/2010/main" val="3286413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New cable rules: SSI-FS-2-1</a:t>
            </a:r>
            <a:endParaRPr lang="en-GB" dirty="0"/>
          </a:p>
        </p:txBody>
      </p:sp>
      <p:sp>
        <p:nvSpPr>
          <p:cNvPr id="2" name="Content Placeholder 5">
            <a:extLst>
              <a:ext uri="{FF2B5EF4-FFF2-40B4-BE49-F238E27FC236}">
                <a16:creationId xmlns:a16="http://schemas.microsoft.com/office/drawing/2014/main" id="{03C18B8E-C927-0412-79A7-6993C3F346A3}"/>
              </a:ext>
            </a:extLst>
          </p:cNvPr>
          <p:cNvSpPr txBox="1">
            <a:spLocks/>
          </p:cNvSpPr>
          <p:nvPr/>
        </p:nvSpPr>
        <p:spPr>
          <a:xfrm>
            <a:off x="221221" y="1610972"/>
            <a:ext cx="9154791" cy="341598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lnSpc>
                <a:spcPct val="115000"/>
              </a:lnSpc>
              <a:spcAft>
                <a:spcPts val="600"/>
              </a:spcAft>
            </a:pPr>
            <a:r>
              <a:rPr lang="en-GB" dirty="0">
                <a:effectLst/>
              </a:rPr>
              <a:t>This standard replaces CERN IS 23 which is now obsolete.</a:t>
            </a:r>
          </a:p>
          <a:p>
            <a:pPr algn="just">
              <a:lnSpc>
                <a:spcPct val="115000"/>
              </a:lnSpc>
              <a:spcAft>
                <a:spcPts val="600"/>
              </a:spcAft>
            </a:pPr>
            <a:r>
              <a:rPr lang="en-GB" dirty="0"/>
              <a:t>The new rules are an implementation of EU Regulation 305/2011 (CPR).</a:t>
            </a:r>
          </a:p>
          <a:p>
            <a:pPr algn="just">
              <a:lnSpc>
                <a:spcPct val="115000"/>
              </a:lnSpc>
              <a:spcAft>
                <a:spcPts val="600"/>
              </a:spcAft>
            </a:pPr>
            <a:r>
              <a:rPr lang="en-GB" dirty="0"/>
              <a:t>Two classes of CPR qualified cables are permitted:</a:t>
            </a:r>
          </a:p>
          <a:p>
            <a:pPr marL="666750" lvl="1" indent="-342900" algn="just">
              <a:lnSpc>
                <a:spcPct val="115000"/>
              </a:lnSpc>
              <a:spcAft>
                <a:spcPts val="600"/>
              </a:spcAft>
              <a:buFont typeface="Arial" panose="020B0604020202020204" pitchFamily="34" charset="0"/>
              <a:buChar char="•"/>
            </a:pPr>
            <a:r>
              <a:rPr lang="en-GB" sz="2100" b="1" dirty="0">
                <a:solidFill>
                  <a:srgbClr val="FF0000"/>
                </a:solidFill>
              </a:rPr>
              <a:t>For High Risk (experiments): Cca-s2,d1,a2.</a:t>
            </a:r>
          </a:p>
          <a:p>
            <a:pPr marL="666750" lvl="1" indent="-342900" algn="just">
              <a:lnSpc>
                <a:spcPct val="115000"/>
              </a:lnSpc>
              <a:spcAft>
                <a:spcPts val="600"/>
              </a:spcAft>
              <a:buFont typeface="Arial" panose="020B0604020202020204" pitchFamily="34" charset="0"/>
              <a:buChar char="•"/>
            </a:pPr>
            <a:r>
              <a:rPr lang="en-GB" sz="2100" b="1" dirty="0">
                <a:solidFill>
                  <a:schemeClr val="bg1">
                    <a:lumMod val="50000"/>
                  </a:schemeClr>
                </a:solidFill>
              </a:rPr>
              <a:t>For Low Risk (tertiary areas): Dca-s2,d1,a2</a:t>
            </a:r>
          </a:p>
          <a:p>
            <a:pPr algn="just">
              <a:lnSpc>
                <a:spcPct val="115000"/>
              </a:lnSpc>
              <a:spcAft>
                <a:spcPts val="600"/>
              </a:spcAft>
            </a:pPr>
            <a:r>
              <a:rPr lang="en-GB" dirty="0"/>
              <a:t>In theory these are standard classes available on the EU market, practical experience to date (large experiments) shows this isn’t always the case. </a:t>
            </a:r>
          </a:p>
          <a:p>
            <a:pPr algn="just">
              <a:lnSpc>
                <a:spcPct val="115000"/>
              </a:lnSpc>
              <a:spcAft>
                <a:spcPts val="600"/>
              </a:spcAft>
            </a:pPr>
            <a:r>
              <a:rPr lang="en-GB" dirty="0">
                <a:effectLst/>
              </a:rPr>
              <a:t> </a:t>
            </a:r>
          </a:p>
        </p:txBody>
      </p:sp>
      <p:pic>
        <p:nvPicPr>
          <p:cNvPr id="5" name="Picture 4" descr="A white paper with black text&#10;&#10;Description automatically generated">
            <a:extLst>
              <a:ext uri="{FF2B5EF4-FFF2-40B4-BE49-F238E27FC236}">
                <a16:creationId xmlns:a16="http://schemas.microsoft.com/office/drawing/2014/main" id="{25788D56-648E-2C69-A60E-B901DD666299}"/>
              </a:ext>
            </a:extLst>
          </p:cNvPr>
          <p:cNvPicPr>
            <a:picLocks noChangeAspect="1"/>
          </p:cNvPicPr>
          <p:nvPr/>
        </p:nvPicPr>
        <p:blipFill>
          <a:blip r:embed="rId2"/>
          <a:stretch>
            <a:fillRect/>
          </a:stretch>
        </p:blipFill>
        <p:spPr>
          <a:xfrm rot="269554">
            <a:off x="9188675" y="1351130"/>
            <a:ext cx="2007247" cy="2954740"/>
          </a:xfrm>
          <a:prstGeom prst="rect">
            <a:avLst/>
          </a:prstGeom>
          <a:ln>
            <a:solidFill>
              <a:schemeClr val="accent1"/>
            </a:solidFill>
          </a:ln>
        </p:spPr>
      </p:pic>
      <p:sp>
        <p:nvSpPr>
          <p:cNvPr id="6" name="TextBox 5">
            <a:extLst>
              <a:ext uri="{FF2B5EF4-FFF2-40B4-BE49-F238E27FC236}">
                <a16:creationId xmlns:a16="http://schemas.microsoft.com/office/drawing/2014/main" id="{E9223468-8D2B-07F5-05F1-CD47C807ECC3}"/>
              </a:ext>
            </a:extLst>
          </p:cNvPr>
          <p:cNvSpPr txBox="1"/>
          <p:nvPr/>
        </p:nvSpPr>
        <p:spPr>
          <a:xfrm>
            <a:off x="8529850" y="5909480"/>
            <a:ext cx="2911053" cy="276999"/>
          </a:xfrm>
          <a:prstGeom prst="rect">
            <a:avLst/>
          </a:prstGeom>
          <a:noFill/>
        </p:spPr>
        <p:txBody>
          <a:bodyPr wrap="none" lIns="0" tIns="0" rIns="0" bIns="0" rtlCol="0">
            <a:spAutoFit/>
          </a:bodyPr>
          <a:lstStyle/>
          <a:p>
            <a:pPr algn="l"/>
            <a:r>
              <a:rPr lang="en-CH" dirty="0"/>
              <a:t>SSI-FS-2-1: </a:t>
            </a:r>
            <a:r>
              <a:rPr lang="en-CH" dirty="0">
                <a:hlinkClick r:id="rId3"/>
              </a:rPr>
              <a:t>EDMS 2669584</a:t>
            </a:r>
            <a:endParaRPr lang="en-CH" dirty="0"/>
          </a:p>
        </p:txBody>
      </p:sp>
      <p:sp>
        <p:nvSpPr>
          <p:cNvPr id="10" name="Date Placeholder 3">
            <a:extLst>
              <a:ext uri="{FF2B5EF4-FFF2-40B4-BE49-F238E27FC236}">
                <a16:creationId xmlns:a16="http://schemas.microsoft.com/office/drawing/2014/main" id="{2E05987A-5153-A301-6EE7-8A38F4094594}"/>
              </a:ext>
            </a:extLst>
          </p:cNvPr>
          <p:cNvSpPr>
            <a:spLocks noGrp="1"/>
          </p:cNvSpPr>
          <p:nvPr>
            <p:ph type="dt" sz="half" idx="10"/>
          </p:nvPr>
        </p:nvSpPr>
        <p:spPr>
          <a:xfrm>
            <a:off x="3485228" y="6350851"/>
            <a:ext cx="631160" cy="365125"/>
          </a:xfrm>
        </p:spPr>
        <p:txBody>
          <a:bodyPr/>
          <a:lstStyle/>
          <a:p>
            <a:r>
              <a:rPr lang="en-US" dirty="0"/>
              <a:t>30/10/23</a:t>
            </a:r>
            <a:endParaRPr lang="en-GB" dirty="0"/>
          </a:p>
        </p:txBody>
      </p:sp>
      <p:sp>
        <p:nvSpPr>
          <p:cNvPr id="11" name="Footer Placeholder 4">
            <a:extLst>
              <a:ext uri="{FF2B5EF4-FFF2-40B4-BE49-F238E27FC236}">
                <a16:creationId xmlns:a16="http://schemas.microsoft.com/office/drawing/2014/main" id="{4FEFBD0C-555E-7F9F-8E78-5E7E9CDBE674}"/>
              </a:ext>
            </a:extLst>
          </p:cNvPr>
          <p:cNvSpPr>
            <a:spLocks noGrp="1"/>
          </p:cNvSpPr>
          <p:nvPr>
            <p:ph type="ftr" sz="quarter" idx="11"/>
          </p:nvPr>
        </p:nvSpPr>
        <p:spPr>
          <a:xfrm>
            <a:off x="4259262" y="6356350"/>
            <a:ext cx="6572221" cy="365125"/>
          </a:xfrm>
        </p:spPr>
        <p:txBody>
          <a:bodyPr/>
          <a:lstStyle/>
          <a:p>
            <a:r>
              <a:rPr lang="en-GB" dirty="0"/>
              <a:t>J. Devine – Electrical Safety for EXSOs</a:t>
            </a:r>
          </a:p>
        </p:txBody>
      </p:sp>
      <p:sp>
        <p:nvSpPr>
          <p:cNvPr id="12" name="Date Placeholder 3">
            <a:extLst>
              <a:ext uri="{FF2B5EF4-FFF2-40B4-BE49-F238E27FC236}">
                <a16:creationId xmlns:a16="http://schemas.microsoft.com/office/drawing/2014/main" id="{0526B48B-AD03-45A7-0E41-50D0AA2A169B}"/>
              </a:ext>
            </a:extLst>
          </p:cNvPr>
          <p:cNvSpPr txBox="1">
            <a:spLocks/>
          </p:cNvSpPr>
          <p:nvPr/>
        </p:nvSpPr>
        <p:spPr>
          <a:xfrm>
            <a:off x="10248181" y="6350850"/>
            <a:ext cx="1851411" cy="507150"/>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EDMS 2966369</a:t>
            </a:r>
            <a:endParaRPr lang="en-GB" dirty="0"/>
          </a:p>
        </p:txBody>
      </p:sp>
      <p:sp>
        <p:nvSpPr>
          <p:cNvPr id="13" name="Rectangle 12">
            <a:extLst>
              <a:ext uri="{FF2B5EF4-FFF2-40B4-BE49-F238E27FC236}">
                <a16:creationId xmlns:a16="http://schemas.microsoft.com/office/drawing/2014/main" id="{A8870D6C-685F-A880-52EA-93C378DD30F6}"/>
              </a:ext>
            </a:extLst>
          </p:cNvPr>
          <p:cNvSpPr/>
          <p:nvPr/>
        </p:nvSpPr>
        <p:spPr>
          <a:xfrm>
            <a:off x="11000096" y="4180354"/>
            <a:ext cx="1191904" cy="846606"/>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Electrical Rules</a:t>
            </a:r>
          </a:p>
        </p:txBody>
      </p:sp>
    </p:spTree>
    <p:extLst>
      <p:ext uri="{BB962C8B-B14F-4D97-AF65-F5344CB8AC3E}">
        <p14:creationId xmlns:p14="http://schemas.microsoft.com/office/powerpoint/2010/main" val="4707532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Implementing the new cable rules</a:t>
            </a:r>
            <a:endParaRPr lang="en-GB" dirty="0"/>
          </a:p>
        </p:txBody>
      </p:sp>
      <p:sp>
        <p:nvSpPr>
          <p:cNvPr id="2" name="Content Placeholder 5">
            <a:extLst>
              <a:ext uri="{FF2B5EF4-FFF2-40B4-BE49-F238E27FC236}">
                <a16:creationId xmlns:a16="http://schemas.microsoft.com/office/drawing/2014/main" id="{03C18B8E-C927-0412-79A7-6993C3F346A3}"/>
              </a:ext>
            </a:extLst>
          </p:cNvPr>
          <p:cNvSpPr txBox="1">
            <a:spLocks/>
          </p:cNvSpPr>
          <p:nvPr/>
        </p:nvSpPr>
        <p:spPr>
          <a:xfrm>
            <a:off x="221222" y="1174242"/>
            <a:ext cx="10610262" cy="341598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57200" indent="-457200" algn="just">
              <a:lnSpc>
                <a:spcPct val="115000"/>
              </a:lnSpc>
              <a:spcAft>
                <a:spcPts val="600"/>
              </a:spcAft>
              <a:buAutoNum type="arabicParenR"/>
            </a:pPr>
            <a:r>
              <a:rPr lang="en-GB" dirty="0"/>
              <a:t>Purchase cables via CERN stores; automatic compliance (also derogation granted for IS23 cables until stocks are exhausted).</a:t>
            </a:r>
          </a:p>
          <a:p>
            <a:pPr marL="457200" indent="-457200" algn="just">
              <a:lnSpc>
                <a:spcPct val="115000"/>
              </a:lnSpc>
              <a:spcAft>
                <a:spcPts val="600"/>
              </a:spcAft>
              <a:buAutoNum type="arabicParenR"/>
            </a:pPr>
            <a:r>
              <a:rPr lang="en-GB" dirty="0">
                <a:effectLst/>
              </a:rPr>
              <a:t>Procure from the </a:t>
            </a:r>
            <a:r>
              <a:rPr lang="en-GB" dirty="0"/>
              <a:t>EU market with </a:t>
            </a:r>
            <a:r>
              <a:rPr lang="en-GB" dirty="0">
                <a:solidFill>
                  <a:srgbClr val="FF0000"/>
                </a:solidFill>
              </a:rPr>
              <a:t>Cca-s2,d1,a2 </a:t>
            </a:r>
            <a:r>
              <a:rPr lang="en-GB" dirty="0">
                <a:solidFill>
                  <a:srgbClr val="2F2F2F"/>
                </a:solidFill>
              </a:rPr>
              <a:t>criteria.</a:t>
            </a:r>
          </a:p>
          <a:p>
            <a:pPr marL="457200" indent="-457200" algn="just">
              <a:lnSpc>
                <a:spcPct val="115000"/>
              </a:lnSpc>
              <a:spcAft>
                <a:spcPts val="600"/>
              </a:spcAft>
              <a:buAutoNum type="arabicParenR"/>
            </a:pPr>
            <a:r>
              <a:rPr lang="en-GB" dirty="0">
                <a:solidFill>
                  <a:srgbClr val="2F2F2F"/>
                </a:solidFill>
                <a:effectLst/>
              </a:rPr>
              <a:t>‘Standing’ derogations are included in the new code which apply to </a:t>
            </a:r>
            <a:r>
              <a:rPr lang="en-GB" dirty="0">
                <a:solidFill>
                  <a:srgbClr val="2F2F2F"/>
                </a:solidFill>
              </a:rPr>
              <a:t>the following cases:</a:t>
            </a:r>
          </a:p>
          <a:p>
            <a:pPr marL="781050" lvl="1" indent="-457200" algn="just">
              <a:lnSpc>
                <a:spcPct val="115000"/>
              </a:lnSpc>
              <a:spcAft>
                <a:spcPts val="600"/>
              </a:spcAft>
            </a:pPr>
            <a:r>
              <a:rPr lang="en-GB" sz="1700" dirty="0">
                <a:solidFill>
                  <a:srgbClr val="2F2F2F"/>
                </a:solidFill>
                <a:effectLst/>
              </a:rPr>
              <a:t>Halogens or Sulphur acceptable in short distance equipment cables, laptop power supplies, VGA cables, optical patch cords. Smal</a:t>
            </a:r>
            <a:r>
              <a:rPr lang="en-GB" sz="1700" dirty="0">
                <a:solidFill>
                  <a:srgbClr val="2F2F2F"/>
                </a:solidFill>
              </a:rPr>
              <a:t>l quantities, non-permanent installations in radiation areas.</a:t>
            </a:r>
          </a:p>
          <a:p>
            <a:pPr marL="781050" lvl="1" indent="-457200" algn="just">
              <a:lnSpc>
                <a:spcPct val="115000"/>
              </a:lnSpc>
              <a:spcAft>
                <a:spcPts val="600"/>
              </a:spcAft>
            </a:pPr>
            <a:r>
              <a:rPr lang="en-GB" sz="1700" dirty="0">
                <a:solidFill>
                  <a:srgbClr val="2F2F2F"/>
                </a:solidFill>
                <a:effectLst/>
              </a:rPr>
              <a:t>Low temperature cryogenic installations, RF connections and amplifier cabling. PTFE, PEF/Teflon acceptable, onl</a:t>
            </a:r>
            <a:r>
              <a:rPr lang="en-GB" sz="1700" dirty="0">
                <a:solidFill>
                  <a:srgbClr val="2F2F2F"/>
                </a:solidFill>
              </a:rPr>
              <a:t>y if no halogen free options exist. </a:t>
            </a:r>
          </a:p>
          <a:p>
            <a:pPr marL="781050" lvl="1" indent="-457200" algn="just">
              <a:lnSpc>
                <a:spcPct val="115000"/>
              </a:lnSpc>
              <a:spcAft>
                <a:spcPts val="600"/>
              </a:spcAft>
            </a:pPr>
            <a:r>
              <a:rPr lang="en-GB" sz="1700" dirty="0">
                <a:solidFill>
                  <a:srgbClr val="2F2F2F"/>
                </a:solidFill>
                <a:effectLst/>
              </a:rPr>
              <a:t>A good definition </a:t>
            </a:r>
            <a:r>
              <a:rPr lang="en-GB" sz="1700" dirty="0">
                <a:solidFill>
                  <a:srgbClr val="2F2F2F"/>
                </a:solidFill>
              </a:rPr>
              <a:t>for</a:t>
            </a:r>
            <a:r>
              <a:rPr lang="en-GB" sz="1700" dirty="0">
                <a:solidFill>
                  <a:srgbClr val="2F2F2F"/>
                </a:solidFill>
                <a:effectLst/>
              </a:rPr>
              <a:t> patch cables: two pre-terminated ends &amp; relatively short. </a:t>
            </a:r>
            <a:endParaRPr lang="en-GB" sz="1700" dirty="0">
              <a:effectLst/>
            </a:endParaRPr>
          </a:p>
        </p:txBody>
      </p:sp>
      <p:sp>
        <p:nvSpPr>
          <p:cNvPr id="3" name="TextBox 2">
            <a:extLst>
              <a:ext uri="{FF2B5EF4-FFF2-40B4-BE49-F238E27FC236}">
                <a16:creationId xmlns:a16="http://schemas.microsoft.com/office/drawing/2014/main" id="{402D4E61-67DF-DA33-3DF6-5461897096DC}"/>
              </a:ext>
            </a:extLst>
          </p:cNvPr>
          <p:cNvSpPr txBox="1"/>
          <p:nvPr/>
        </p:nvSpPr>
        <p:spPr>
          <a:xfrm>
            <a:off x="7696360" y="5882186"/>
            <a:ext cx="4308872" cy="276999"/>
          </a:xfrm>
          <a:prstGeom prst="rect">
            <a:avLst/>
          </a:prstGeom>
          <a:noFill/>
        </p:spPr>
        <p:txBody>
          <a:bodyPr wrap="none" lIns="0" tIns="0" rIns="0" bIns="0" rtlCol="0">
            <a:spAutoFit/>
          </a:bodyPr>
          <a:lstStyle/>
          <a:p>
            <a:pPr algn="l"/>
            <a:r>
              <a:rPr lang="en-CH" dirty="0"/>
              <a:t>HSE guidance document: </a:t>
            </a:r>
            <a:r>
              <a:rPr lang="en-CH" dirty="0">
                <a:hlinkClick r:id="rId2"/>
              </a:rPr>
              <a:t>EDMS 2669629</a:t>
            </a:r>
            <a:endParaRPr lang="en-CH" dirty="0"/>
          </a:p>
        </p:txBody>
      </p:sp>
      <p:sp>
        <p:nvSpPr>
          <p:cNvPr id="6" name="Date Placeholder 3">
            <a:extLst>
              <a:ext uri="{FF2B5EF4-FFF2-40B4-BE49-F238E27FC236}">
                <a16:creationId xmlns:a16="http://schemas.microsoft.com/office/drawing/2014/main" id="{AD4DE74E-F011-471F-7DF9-ED4693335FCE}"/>
              </a:ext>
            </a:extLst>
          </p:cNvPr>
          <p:cNvSpPr>
            <a:spLocks noGrp="1"/>
          </p:cNvSpPr>
          <p:nvPr>
            <p:ph type="dt" sz="half" idx="10"/>
          </p:nvPr>
        </p:nvSpPr>
        <p:spPr>
          <a:xfrm>
            <a:off x="3485228" y="6350851"/>
            <a:ext cx="631160" cy="365125"/>
          </a:xfrm>
        </p:spPr>
        <p:txBody>
          <a:bodyPr/>
          <a:lstStyle/>
          <a:p>
            <a:r>
              <a:rPr lang="en-US" dirty="0"/>
              <a:t>30/10/23</a:t>
            </a:r>
            <a:endParaRPr lang="en-GB" dirty="0"/>
          </a:p>
        </p:txBody>
      </p:sp>
      <p:sp>
        <p:nvSpPr>
          <p:cNvPr id="7" name="Footer Placeholder 4">
            <a:extLst>
              <a:ext uri="{FF2B5EF4-FFF2-40B4-BE49-F238E27FC236}">
                <a16:creationId xmlns:a16="http://schemas.microsoft.com/office/drawing/2014/main" id="{48980727-3762-F51C-BF46-A6C17B6040C5}"/>
              </a:ext>
            </a:extLst>
          </p:cNvPr>
          <p:cNvSpPr>
            <a:spLocks noGrp="1"/>
          </p:cNvSpPr>
          <p:nvPr>
            <p:ph type="ftr" sz="quarter" idx="11"/>
          </p:nvPr>
        </p:nvSpPr>
        <p:spPr>
          <a:xfrm>
            <a:off x="4259262" y="6356350"/>
            <a:ext cx="6572221" cy="365125"/>
          </a:xfrm>
        </p:spPr>
        <p:txBody>
          <a:bodyPr/>
          <a:lstStyle/>
          <a:p>
            <a:r>
              <a:rPr lang="en-GB" dirty="0"/>
              <a:t>J. Devine – Electrical Safety for EXSOs</a:t>
            </a:r>
          </a:p>
        </p:txBody>
      </p:sp>
      <p:sp>
        <p:nvSpPr>
          <p:cNvPr id="8" name="Date Placeholder 3">
            <a:extLst>
              <a:ext uri="{FF2B5EF4-FFF2-40B4-BE49-F238E27FC236}">
                <a16:creationId xmlns:a16="http://schemas.microsoft.com/office/drawing/2014/main" id="{27097596-EEB3-9AE7-FE28-36B0A835338C}"/>
              </a:ext>
            </a:extLst>
          </p:cNvPr>
          <p:cNvSpPr txBox="1">
            <a:spLocks/>
          </p:cNvSpPr>
          <p:nvPr/>
        </p:nvSpPr>
        <p:spPr>
          <a:xfrm>
            <a:off x="10248181" y="6350850"/>
            <a:ext cx="1851411" cy="507150"/>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EDMS 2966369</a:t>
            </a:r>
            <a:endParaRPr lang="en-GB" dirty="0"/>
          </a:p>
        </p:txBody>
      </p:sp>
      <p:sp>
        <p:nvSpPr>
          <p:cNvPr id="9" name="Rectangle 8">
            <a:extLst>
              <a:ext uri="{FF2B5EF4-FFF2-40B4-BE49-F238E27FC236}">
                <a16:creationId xmlns:a16="http://schemas.microsoft.com/office/drawing/2014/main" id="{C9DC7F1C-2BF2-7320-B241-31431E3BFD77}"/>
              </a:ext>
            </a:extLst>
          </p:cNvPr>
          <p:cNvSpPr/>
          <p:nvPr/>
        </p:nvSpPr>
        <p:spPr>
          <a:xfrm>
            <a:off x="11000096" y="4180354"/>
            <a:ext cx="1191904" cy="846606"/>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Electrical Rules</a:t>
            </a:r>
          </a:p>
        </p:txBody>
      </p:sp>
    </p:spTree>
    <p:extLst>
      <p:ext uri="{BB962C8B-B14F-4D97-AF65-F5344CB8AC3E}">
        <p14:creationId xmlns:p14="http://schemas.microsoft.com/office/powerpoint/2010/main" val="21456121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86768" y="108500"/>
            <a:ext cx="11376025" cy="1065742"/>
          </a:xfrm>
        </p:spPr>
        <p:txBody>
          <a:bodyPr/>
          <a:lstStyle/>
          <a:p>
            <a:r>
              <a:rPr lang="en-US" dirty="0"/>
              <a:t>AUG, AUL and AUE testing</a:t>
            </a:r>
            <a:endParaRPr lang="en-GB" dirty="0"/>
          </a:p>
        </p:txBody>
      </p:sp>
      <p:sp>
        <p:nvSpPr>
          <p:cNvPr id="2" name="Content Placeholder 5">
            <a:extLst>
              <a:ext uri="{FF2B5EF4-FFF2-40B4-BE49-F238E27FC236}">
                <a16:creationId xmlns:a16="http://schemas.microsoft.com/office/drawing/2014/main" id="{03C18B8E-C927-0412-79A7-6993C3F346A3}"/>
              </a:ext>
            </a:extLst>
          </p:cNvPr>
          <p:cNvSpPr txBox="1">
            <a:spLocks/>
          </p:cNvSpPr>
          <p:nvPr/>
        </p:nvSpPr>
        <p:spPr>
          <a:xfrm>
            <a:off x="221221" y="1174242"/>
            <a:ext cx="11784011" cy="341598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lnSpc>
                <a:spcPct val="115000"/>
              </a:lnSpc>
              <a:spcAft>
                <a:spcPts val="600"/>
              </a:spcAft>
            </a:pPr>
            <a:endParaRPr lang="en-GB" sz="1700" dirty="0">
              <a:effectLst/>
            </a:endParaRPr>
          </a:p>
        </p:txBody>
      </p:sp>
      <p:sp>
        <p:nvSpPr>
          <p:cNvPr id="3" name="TextBox 2">
            <a:extLst>
              <a:ext uri="{FF2B5EF4-FFF2-40B4-BE49-F238E27FC236}">
                <a16:creationId xmlns:a16="http://schemas.microsoft.com/office/drawing/2014/main" id="{402D4E61-67DF-DA33-3DF6-5461897096DC}"/>
              </a:ext>
            </a:extLst>
          </p:cNvPr>
          <p:cNvSpPr txBox="1"/>
          <p:nvPr/>
        </p:nvSpPr>
        <p:spPr>
          <a:xfrm>
            <a:off x="9361075" y="5539131"/>
            <a:ext cx="2752631" cy="553998"/>
          </a:xfrm>
          <a:prstGeom prst="rect">
            <a:avLst/>
          </a:prstGeom>
          <a:noFill/>
        </p:spPr>
        <p:txBody>
          <a:bodyPr wrap="square" lIns="0" tIns="0" rIns="0" bIns="0" rtlCol="0">
            <a:spAutoFit/>
          </a:bodyPr>
          <a:lstStyle/>
          <a:p>
            <a:pPr algn="l"/>
            <a:r>
              <a:rPr lang="en-CH" dirty="0"/>
              <a:t>EN/EL Planning document: </a:t>
            </a:r>
            <a:r>
              <a:rPr lang="en-GB" sz="1800" b="1" dirty="0">
                <a:hlinkClick r:id="rId2"/>
              </a:rPr>
              <a:t>ACC-E-TP-0001 v.0.3</a:t>
            </a:r>
            <a:endParaRPr lang="en-CH" dirty="0"/>
          </a:p>
        </p:txBody>
      </p:sp>
      <p:sp>
        <p:nvSpPr>
          <p:cNvPr id="6" name="Date Placeholder 3">
            <a:extLst>
              <a:ext uri="{FF2B5EF4-FFF2-40B4-BE49-F238E27FC236}">
                <a16:creationId xmlns:a16="http://schemas.microsoft.com/office/drawing/2014/main" id="{AD4DE74E-F011-471F-7DF9-ED4693335FCE}"/>
              </a:ext>
            </a:extLst>
          </p:cNvPr>
          <p:cNvSpPr>
            <a:spLocks noGrp="1"/>
          </p:cNvSpPr>
          <p:nvPr>
            <p:ph type="dt" sz="half" idx="10"/>
          </p:nvPr>
        </p:nvSpPr>
        <p:spPr>
          <a:xfrm>
            <a:off x="3485228" y="6350851"/>
            <a:ext cx="631160" cy="365125"/>
          </a:xfrm>
        </p:spPr>
        <p:txBody>
          <a:bodyPr/>
          <a:lstStyle/>
          <a:p>
            <a:r>
              <a:rPr lang="en-US" dirty="0"/>
              <a:t>30/10/23</a:t>
            </a:r>
            <a:endParaRPr lang="en-GB" dirty="0"/>
          </a:p>
        </p:txBody>
      </p:sp>
      <p:sp>
        <p:nvSpPr>
          <p:cNvPr id="7" name="Footer Placeholder 4">
            <a:extLst>
              <a:ext uri="{FF2B5EF4-FFF2-40B4-BE49-F238E27FC236}">
                <a16:creationId xmlns:a16="http://schemas.microsoft.com/office/drawing/2014/main" id="{48980727-3762-F51C-BF46-A6C17B6040C5}"/>
              </a:ext>
            </a:extLst>
          </p:cNvPr>
          <p:cNvSpPr>
            <a:spLocks noGrp="1"/>
          </p:cNvSpPr>
          <p:nvPr>
            <p:ph type="ftr" sz="quarter" idx="11"/>
          </p:nvPr>
        </p:nvSpPr>
        <p:spPr>
          <a:xfrm>
            <a:off x="4259262" y="6356350"/>
            <a:ext cx="6572221" cy="365125"/>
          </a:xfrm>
        </p:spPr>
        <p:txBody>
          <a:bodyPr/>
          <a:lstStyle/>
          <a:p>
            <a:r>
              <a:rPr lang="en-GB" dirty="0"/>
              <a:t>J. Devine – Electrical Safety for EXSOs</a:t>
            </a:r>
          </a:p>
        </p:txBody>
      </p:sp>
      <p:sp>
        <p:nvSpPr>
          <p:cNvPr id="8" name="Date Placeholder 3">
            <a:extLst>
              <a:ext uri="{FF2B5EF4-FFF2-40B4-BE49-F238E27FC236}">
                <a16:creationId xmlns:a16="http://schemas.microsoft.com/office/drawing/2014/main" id="{27097596-EEB3-9AE7-FE28-36B0A835338C}"/>
              </a:ext>
            </a:extLst>
          </p:cNvPr>
          <p:cNvSpPr txBox="1">
            <a:spLocks/>
          </p:cNvSpPr>
          <p:nvPr/>
        </p:nvSpPr>
        <p:spPr>
          <a:xfrm>
            <a:off x="10248181" y="6350850"/>
            <a:ext cx="1851411" cy="507150"/>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EDMS 2966369</a:t>
            </a:r>
            <a:endParaRPr lang="en-GB" dirty="0"/>
          </a:p>
        </p:txBody>
      </p:sp>
      <p:graphicFrame>
        <p:nvGraphicFramePr>
          <p:cNvPr id="5" name="Tableau 5">
            <a:extLst>
              <a:ext uri="{FF2B5EF4-FFF2-40B4-BE49-F238E27FC236}">
                <a16:creationId xmlns:a16="http://schemas.microsoft.com/office/drawing/2014/main" id="{C3178704-E5D4-0323-1D24-8379644C6B66}"/>
              </a:ext>
            </a:extLst>
          </p:cNvPr>
          <p:cNvGraphicFramePr>
            <a:graphicFrameLocks/>
          </p:cNvGraphicFramePr>
          <p:nvPr>
            <p:extLst>
              <p:ext uri="{D42A27DB-BD31-4B8C-83A1-F6EECF244321}">
                <p14:modId xmlns:p14="http://schemas.microsoft.com/office/powerpoint/2010/main" val="4052824473"/>
              </p:ext>
            </p:extLst>
          </p:nvPr>
        </p:nvGraphicFramePr>
        <p:xfrm>
          <a:off x="179388" y="692150"/>
          <a:ext cx="9101090" cy="5927782"/>
        </p:xfrm>
        <a:graphic>
          <a:graphicData uri="http://schemas.openxmlformats.org/drawingml/2006/table">
            <a:tbl>
              <a:tblPr firstRow="1" firstCol="1" bandRow="1">
                <a:tableStyleId>{5C22544A-7EE6-4342-B048-85BDC9FD1C3A}</a:tableStyleId>
              </a:tblPr>
              <a:tblGrid>
                <a:gridCol w="1296268">
                  <a:extLst>
                    <a:ext uri="{9D8B030D-6E8A-4147-A177-3AD203B41FA5}">
                      <a16:colId xmlns:a16="http://schemas.microsoft.com/office/drawing/2014/main" val="3805113278"/>
                    </a:ext>
                  </a:extLst>
                </a:gridCol>
                <a:gridCol w="3960440">
                  <a:extLst>
                    <a:ext uri="{9D8B030D-6E8A-4147-A177-3AD203B41FA5}">
                      <a16:colId xmlns:a16="http://schemas.microsoft.com/office/drawing/2014/main" val="878616776"/>
                    </a:ext>
                  </a:extLst>
                </a:gridCol>
                <a:gridCol w="3844382">
                  <a:extLst>
                    <a:ext uri="{9D8B030D-6E8A-4147-A177-3AD203B41FA5}">
                      <a16:colId xmlns:a16="http://schemas.microsoft.com/office/drawing/2014/main" val="627708772"/>
                    </a:ext>
                  </a:extLst>
                </a:gridCol>
              </a:tblGrid>
              <a:tr h="353062">
                <a:tc>
                  <a:txBody>
                    <a:bodyPr/>
                    <a:lstStyle/>
                    <a:p>
                      <a:pPr algn="ctr"/>
                      <a:r>
                        <a:rPr lang="en-GB" sz="1400" b="1" dirty="0">
                          <a:solidFill>
                            <a:schemeClr val="bg1"/>
                          </a:solidFill>
                          <a:effectLst/>
                        </a:rPr>
                        <a:t>Complex</a:t>
                      </a:r>
                      <a:endParaRPr lang="en-GB" sz="1400" b="1" dirty="0">
                        <a:solidFill>
                          <a:schemeClr val="bg1"/>
                        </a:solidFill>
                        <a:effectLst/>
                        <a:latin typeface="+mn-lt"/>
                        <a:ea typeface="Calibri" panose="020F0502020204030204" pitchFamily="34" charset="0"/>
                      </a:endParaRPr>
                    </a:p>
                  </a:txBody>
                  <a:tcPr marL="68580" marR="68580" marT="0" marB="0" anchor="ctr">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GB" sz="1400" b="1" dirty="0">
                          <a:solidFill>
                            <a:schemeClr val="bg1"/>
                          </a:solidFill>
                          <a:effectLst/>
                        </a:rPr>
                        <a:t>Electrical test &amp; Maintenance</a:t>
                      </a:r>
                      <a:endParaRPr lang="en-GB" sz="1400" b="1" dirty="0">
                        <a:solidFill>
                          <a:schemeClr val="bg1"/>
                        </a:solidFill>
                        <a:effectLst/>
                        <a:latin typeface="+mn-lt"/>
                        <a:ea typeface="Calibri" panose="020F0502020204030204" pitchFamily="34" charset="0"/>
                      </a:endParaRPr>
                    </a:p>
                  </a:txBody>
                  <a:tcPr marL="68580" marR="68580" marT="0" marB="0"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GB" sz="1400" b="1" dirty="0">
                          <a:solidFill>
                            <a:schemeClr val="bg1"/>
                          </a:solidFill>
                          <a:effectLst/>
                        </a:rPr>
                        <a:t>Date</a:t>
                      </a:r>
                      <a:endParaRPr lang="en-GB" sz="1400" b="1" dirty="0">
                        <a:solidFill>
                          <a:schemeClr val="bg1"/>
                        </a:solidFill>
                        <a:effectLst/>
                        <a:latin typeface="+mn-lt"/>
                        <a:ea typeface="Calibri" panose="020F0502020204030204" pitchFamily="34" charset="0"/>
                      </a:endParaRPr>
                    </a:p>
                  </a:txBody>
                  <a:tcPr marL="68580" marR="68580" marT="0" marB="0" anchor="ctr">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99881866"/>
                  </a:ext>
                </a:extLst>
              </a:tr>
              <a:tr h="234000">
                <a:tc rowSpan="2">
                  <a:txBody>
                    <a:bodyPr/>
                    <a:lstStyle/>
                    <a:p>
                      <a:pPr algn="ctr"/>
                      <a:r>
                        <a:rPr lang="en-GB" sz="1400" dirty="0">
                          <a:effectLst/>
                        </a:rPr>
                        <a:t>all CERN sites</a:t>
                      </a:r>
                      <a:endParaRPr lang="en-GB" sz="1400" dirty="0">
                        <a:effectLst/>
                        <a:latin typeface="+mn-lt"/>
                        <a:ea typeface="Calibri" panose="020F0502020204030204" pitchFamily="34" charset="0"/>
                      </a:endParaRPr>
                    </a:p>
                  </a:txBody>
                  <a:tcPr marL="68580" marR="68580" marT="0" marB="0" anchor="ctr">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GB" sz="1400" b="1" dirty="0">
                          <a:solidFill>
                            <a:srgbClr val="000000"/>
                          </a:solidFill>
                          <a:effectLst/>
                        </a:rPr>
                        <a:t>Auto-transfert</a:t>
                      </a:r>
                      <a:endParaRPr lang="en-GB" sz="1400" b="1" dirty="0">
                        <a:effectLst/>
                        <a:latin typeface="+mn-lt"/>
                        <a:ea typeface="Calibri" panose="020F0502020204030204" pitchFamily="34" charset="0"/>
                      </a:endParaRPr>
                    </a:p>
                  </a:txBody>
                  <a:tcPr marL="68580" marR="68580" marT="0" marB="0" anchor="ctr">
                    <a:lnT w="19050" cap="flat" cmpd="sng" algn="ctr">
                      <a:solidFill>
                        <a:schemeClr val="tx1"/>
                      </a:solidFill>
                      <a:prstDash val="solid"/>
                      <a:round/>
                      <a:headEnd type="none" w="med" len="med"/>
                      <a:tailEnd type="none" w="med" len="med"/>
                    </a:lnT>
                  </a:tcPr>
                </a:tc>
                <a:tc>
                  <a:txBody>
                    <a:bodyPr/>
                    <a:lstStyle/>
                    <a:p>
                      <a:pPr algn="ctr"/>
                      <a:r>
                        <a:rPr lang="en-GB" sz="1400" dirty="0">
                          <a:solidFill>
                            <a:schemeClr val="tx1"/>
                          </a:solidFill>
                          <a:effectLst/>
                        </a:rPr>
                        <a:t>5</a:t>
                      </a:r>
                      <a:r>
                        <a:rPr lang="en-GB" sz="1400" baseline="30000" dirty="0">
                          <a:solidFill>
                            <a:schemeClr val="tx1"/>
                          </a:solidFill>
                          <a:effectLst/>
                        </a:rPr>
                        <a:t>th</a:t>
                      </a:r>
                      <a:r>
                        <a:rPr lang="en-GB" sz="1400" dirty="0">
                          <a:solidFill>
                            <a:schemeClr val="tx1"/>
                          </a:solidFill>
                          <a:effectLst/>
                        </a:rPr>
                        <a:t>, 6</a:t>
                      </a:r>
                      <a:r>
                        <a:rPr lang="en-GB" sz="1400" baseline="30000" dirty="0">
                          <a:solidFill>
                            <a:schemeClr val="tx1"/>
                          </a:solidFill>
                          <a:effectLst/>
                        </a:rPr>
                        <a:t>th</a:t>
                      </a:r>
                      <a:r>
                        <a:rPr lang="en-GB" sz="1400" dirty="0">
                          <a:solidFill>
                            <a:schemeClr val="tx1"/>
                          </a:solidFill>
                          <a:effectLst/>
                        </a:rPr>
                        <a:t>, 7</a:t>
                      </a:r>
                      <a:r>
                        <a:rPr lang="en-GB" sz="1400" baseline="30000" dirty="0">
                          <a:solidFill>
                            <a:schemeClr val="tx1"/>
                          </a:solidFill>
                          <a:effectLst/>
                        </a:rPr>
                        <a:t>th</a:t>
                      </a:r>
                      <a:r>
                        <a:rPr lang="en-GB" sz="1400" dirty="0">
                          <a:solidFill>
                            <a:schemeClr val="tx1"/>
                          </a:solidFill>
                          <a:effectLst/>
                        </a:rPr>
                        <a:t> December 2023 (W49)</a:t>
                      </a:r>
                      <a:endParaRPr lang="en-GB" sz="1400" dirty="0">
                        <a:solidFill>
                          <a:schemeClr val="tx1"/>
                        </a:solidFill>
                        <a:effectLst/>
                        <a:latin typeface="+mn-lt"/>
                        <a:ea typeface="Calibri" panose="020F0502020204030204" pitchFamily="34" charset="0"/>
                      </a:endParaRPr>
                    </a:p>
                  </a:txBody>
                  <a:tcPr marL="68580" marR="68580" marT="0" marB="0" anchor="ctr">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92383033"/>
                  </a:ext>
                </a:extLst>
              </a:tr>
              <a:tr h="234000">
                <a:tc vMerge="1">
                  <a:txBody>
                    <a:bodyPr/>
                    <a:lstStyle/>
                    <a:p>
                      <a:pPr algn="ctr"/>
                      <a:endParaRPr lang="en-GB" sz="1000" dirty="0">
                        <a:effectLst/>
                        <a:latin typeface="+mn-lt"/>
                        <a:ea typeface="Calibri" panose="020F0502020204030204" pitchFamily="34" charset="0"/>
                      </a:endParaRPr>
                    </a:p>
                  </a:txBody>
                  <a:tcPr marL="68580" marR="68580" marT="0" marB="0" anchor="ctr"/>
                </a:tc>
                <a:tc>
                  <a:txBody>
                    <a:bodyPr/>
                    <a:lstStyle/>
                    <a:p>
                      <a:pPr algn="ctr"/>
                      <a:r>
                        <a:rPr lang="en-GB" sz="1400" b="1" dirty="0">
                          <a:solidFill>
                            <a:srgbClr val="000000"/>
                          </a:solidFill>
                          <a:effectLst/>
                        </a:rPr>
                        <a:t>Normal Secours (N/S)</a:t>
                      </a:r>
                      <a:endParaRPr lang="en-GB" sz="1400" b="1" dirty="0">
                        <a:effectLst/>
                        <a:latin typeface="+mn-lt"/>
                        <a:ea typeface="Calibri" panose="020F0502020204030204" pitchFamily="34" charset="0"/>
                      </a:endParaRPr>
                    </a:p>
                  </a:txBody>
                  <a:tcPr marL="68580" marR="68580" marT="0" marB="0" anchor="ctr">
                    <a:lnB w="19050" cap="flat" cmpd="sng" algn="ctr">
                      <a:solidFill>
                        <a:schemeClr val="tx1"/>
                      </a:solidFill>
                      <a:prstDash val="solid"/>
                      <a:round/>
                      <a:headEnd type="none" w="med" len="med"/>
                      <a:tailEnd type="none" w="med" len="med"/>
                    </a:lnB>
                  </a:tcPr>
                </a:tc>
                <a:tc>
                  <a:txBody>
                    <a:bodyPr/>
                    <a:lstStyle/>
                    <a:p>
                      <a:pPr algn="ctr"/>
                      <a:r>
                        <a:rPr lang="en-GB" sz="1400" dirty="0">
                          <a:solidFill>
                            <a:srgbClr val="000000"/>
                          </a:solidFill>
                          <a:effectLst/>
                        </a:rPr>
                        <a:t>19</a:t>
                      </a:r>
                      <a:r>
                        <a:rPr lang="en-GB" sz="1400" baseline="30000" dirty="0">
                          <a:solidFill>
                            <a:srgbClr val="000000"/>
                          </a:solidFill>
                          <a:effectLst/>
                        </a:rPr>
                        <a:t>th</a:t>
                      </a:r>
                      <a:r>
                        <a:rPr lang="en-GB" sz="1400" dirty="0">
                          <a:solidFill>
                            <a:srgbClr val="000000"/>
                          </a:solidFill>
                          <a:effectLst/>
                        </a:rPr>
                        <a:t> December </a:t>
                      </a:r>
                      <a:r>
                        <a:rPr lang="en-GB" sz="1400" dirty="0">
                          <a:solidFill>
                            <a:schemeClr val="tx1"/>
                          </a:solidFill>
                          <a:effectLst/>
                        </a:rPr>
                        <a:t>2023 </a:t>
                      </a:r>
                      <a:r>
                        <a:rPr lang="en-GB" sz="1400" dirty="0">
                          <a:solidFill>
                            <a:srgbClr val="000000"/>
                          </a:solidFill>
                          <a:effectLst/>
                        </a:rPr>
                        <a:t>(6 a.m. to 6.10 am) (W51)</a:t>
                      </a:r>
                      <a:endParaRPr lang="en-GB" sz="1400" dirty="0">
                        <a:effectLst/>
                        <a:latin typeface="+mn-lt"/>
                        <a:ea typeface="Calibri" panose="020F0502020204030204" pitchFamily="34" charset="0"/>
                      </a:endParaRPr>
                    </a:p>
                  </a:txBody>
                  <a:tcPr marL="68580" marR="68580" marT="0" marB="0" anchor="ctr">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83056008"/>
                  </a:ext>
                </a:extLst>
              </a:tr>
              <a:tr h="234000">
                <a:tc rowSpan="3">
                  <a:txBody>
                    <a:bodyPr/>
                    <a:lstStyle/>
                    <a:p>
                      <a:pPr algn="ctr"/>
                      <a:r>
                        <a:rPr lang="en-GB" sz="1400" dirty="0">
                          <a:effectLst/>
                        </a:rPr>
                        <a:t>Meyrin site</a:t>
                      </a:r>
                      <a:endParaRPr lang="en-GB" sz="1400" dirty="0">
                        <a:effectLst/>
                        <a:latin typeface="+mn-lt"/>
                        <a:ea typeface="Calibri" panose="020F0502020204030204" pitchFamily="34" charset="0"/>
                      </a:endParaRPr>
                    </a:p>
                  </a:txBody>
                  <a:tcPr marL="68580" marR="68580" marT="0" marB="0" anchor="ctr">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GB" sz="1400" b="1" dirty="0">
                          <a:solidFill>
                            <a:srgbClr val="000000"/>
                          </a:solidFill>
                          <a:effectLst/>
                        </a:rPr>
                        <a:t>AUG Adm. Zone Meyrin </a:t>
                      </a:r>
                      <a:endParaRPr lang="en-GB" sz="1400" b="1" dirty="0">
                        <a:effectLst/>
                        <a:latin typeface="+mn-lt"/>
                        <a:ea typeface="Calibri" panose="020F0502020204030204" pitchFamily="34" charset="0"/>
                      </a:endParaRPr>
                    </a:p>
                  </a:txBody>
                  <a:tcPr marL="68580" marR="68580" marT="0" marB="0" anchor="ctr">
                    <a:lnT w="19050" cap="flat" cmpd="sng" algn="ctr">
                      <a:solidFill>
                        <a:schemeClr val="tx1"/>
                      </a:solidFill>
                      <a:prstDash val="solid"/>
                      <a:round/>
                      <a:headEnd type="none" w="med" len="med"/>
                      <a:tailEnd type="none" w="med" len="med"/>
                    </a:lnT>
                  </a:tcPr>
                </a:tc>
                <a:tc>
                  <a:txBody>
                    <a:bodyPr/>
                    <a:lstStyle/>
                    <a:p>
                      <a:pPr marL="0" algn="ctr" defTabSz="914400" rtl="0" eaLnBrk="1" latinLnBrk="0" hangingPunct="1"/>
                      <a:r>
                        <a:rPr lang="en-GB" sz="1400" kern="1200" dirty="0">
                          <a:solidFill>
                            <a:schemeClr val="tx1"/>
                          </a:solidFill>
                          <a:effectLst/>
                        </a:rPr>
                        <a:t> 6</a:t>
                      </a:r>
                      <a:r>
                        <a:rPr lang="en-GB" sz="1400" kern="1200" baseline="30000" dirty="0">
                          <a:solidFill>
                            <a:schemeClr val="tx1"/>
                          </a:solidFill>
                          <a:effectLst/>
                        </a:rPr>
                        <a:t>th</a:t>
                      </a:r>
                      <a:r>
                        <a:rPr lang="en-GB" sz="1400" kern="1200" dirty="0">
                          <a:solidFill>
                            <a:schemeClr val="tx1"/>
                          </a:solidFill>
                          <a:effectLst/>
                        </a:rPr>
                        <a:t> January</a:t>
                      </a:r>
                      <a:r>
                        <a:rPr lang="en-GB" sz="1400" dirty="0">
                          <a:solidFill>
                            <a:schemeClr val="tx1"/>
                          </a:solidFill>
                          <a:effectLst/>
                        </a:rPr>
                        <a:t> 2024 </a:t>
                      </a:r>
                      <a:r>
                        <a:rPr lang="en-GB" sz="1400" kern="1200" dirty="0">
                          <a:solidFill>
                            <a:schemeClr val="tx1"/>
                          </a:solidFill>
                          <a:effectLst/>
                        </a:rPr>
                        <a:t>(W1)</a:t>
                      </a:r>
                      <a:endParaRPr lang="en-GB" sz="1400" kern="1200" dirty="0">
                        <a:solidFill>
                          <a:schemeClr val="tx1"/>
                        </a:solidFill>
                        <a:effectLst/>
                        <a:latin typeface="+mn-lt"/>
                        <a:ea typeface="+mn-ea"/>
                        <a:cs typeface="+mn-cs"/>
                      </a:endParaRPr>
                    </a:p>
                  </a:txBody>
                  <a:tcPr marL="68580" marR="68580" marT="0" marB="0" anchor="ctr">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53607671"/>
                  </a:ext>
                </a:extLst>
              </a:tr>
              <a:tr h="234000">
                <a:tc vMerge="1">
                  <a:txBody>
                    <a:bodyPr/>
                    <a:lstStyle/>
                    <a:p>
                      <a:pPr algn="ctr"/>
                      <a:endParaRPr lang="en-GB" sz="1000" dirty="0">
                        <a:effectLst/>
                        <a:latin typeface="+mn-lt"/>
                        <a:ea typeface="Calibri" panose="020F0502020204030204" pitchFamily="34" charset="0"/>
                      </a:endParaRPr>
                    </a:p>
                  </a:txBody>
                  <a:tcPr marL="68580" marR="68580"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b="1" kern="1200" dirty="0">
                          <a:solidFill>
                            <a:schemeClr val="tx1"/>
                          </a:solidFill>
                          <a:effectLst/>
                        </a:rPr>
                        <a:t>AUG PS &amp; PSB</a:t>
                      </a:r>
                      <a:endParaRPr lang="en-GB" sz="1400" b="1" kern="1200" dirty="0">
                        <a:solidFill>
                          <a:schemeClr val="tx1"/>
                        </a:solidFill>
                        <a:effectLst/>
                        <a:latin typeface="+mn-lt"/>
                        <a:ea typeface="+mn-ea"/>
                        <a:cs typeface="+mn-cs"/>
                      </a:endParaRPr>
                    </a:p>
                  </a:txBody>
                  <a:tcPr marL="68580" marR="68580" marT="0" marB="0" anchor="ctr"/>
                </a:tc>
                <a:tc>
                  <a:txBody>
                    <a:bodyPr/>
                    <a:lstStyle/>
                    <a:p>
                      <a:pPr marL="0" algn="ctr" defTabSz="914400" rtl="0" eaLnBrk="1" latinLnBrk="0" hangingPunct="1">
                        <a:lnSpc>
                          <a:spcPct val="115000"/>
                        </a:lnSpc>
                        <a:spcAft>
                          <a:spcPts val="0"/>
                        </a:spcAft>
                      </a:pPr>
                      <a:r>
                        <a:rPr lang="en-GB" sz="1400" kern="1200" dirty="0">
                          <a:solidFill>
                            <a:schemeClr val="tx1"/>
                          </a:solidFill>
                          <a:effectLst/>
                        </a:rPr>
                        <a:t>16</a:t>
                      </a:r>
                      <a:r>
                        <a:rPr lang="en-GB" sz="1400" kern="1200" baseline="30000" dirty="0">
                          <a:solidFill>
                            <a:schemeClr val="tx1"/>
                          </a:solidFill>
                          <a:effectLst/>
                        </a:rPr>
                        <a:t>th</a:t>
                      </a:r>
                      <a:r>
                        <a:rPr lang="en-GB" sz="1400" kern="1200" dirty="0">
                          <a:solidFill>
                            <a:schemeClr val="tx1"/>
                          </a:solidFill>
                          <a:effectLst/>
                        </a:rPr>
                        <a:t> &amp; 17</a:t>
                      </a:r>
                      <a:r>
                        <a:rPr lang="en-GB" sz="1400" kern="1200" baseline="30000" dirty="0">
                          <a:solidFill>
                            <a:schemeClr val="tx1"/>
                          </a:solidFill>
                          <a:effectLst/>
                        </a:rPr>
                        <a:t>th</a:t>
                      </a:r>
                      <a:r>
                        <a:rPr lang="en-GB" sz="1400" kern="1200" dirty="0">
                          <a:solidFill>
                            <a:schemeClr val="tx1"/>
                          </a:solidFill>
                          <a:effectLst/>
                        </a:rPr>
                        <a:t> December</a:t>
                      </a:r>
                      <a:r>
                        <a:rPr lang="en-GB" sz="1400" dirty="0">
                          <a:solidFill>
                            <a:schemeClr val="tx1"/>
                          </a:solidFill>
                          <a:effectLst/>
                        </a:rPr>
                        <a:t> 2023 </a:t>
                      </a:r>
                      <a:r>
                        <a:rPr lang="en-GB" sz="1400" kern="1200" dirty="0">
                          <a:solidFill>
                            <a:schemeClr val="tx1"/>
                          </a:solidFill>
                          <a:effectLst/>
                        </a:rPr>
                        <a:t>(W50)</a:t>
                      </a:r>
                      <a:endParaRPr lang="fr-FR" sz="1400" kern="1200" dirty="0">
                        <a:solidFill>
                          <a:schemeClr val="tx1"/>
                        </a:solidFill>
                        <a:effectLst/>
                        <a:latin typeface="+mn-lt"/>
                        <a:ea typeface="+mn-ea"/>
                        <a:cs typeface="+mn-cs"/>
                      </a:endParaRPr>
                    </a:p>
                  </a:txBody>
                  <a:tcPr marL="68580" marR="68580" marT="0" marB="0" anchor="ctr">
                    <a:lnR w="190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096674806"/>
                  </a:ext>
                </a:extLst>
              </a:tr>
              <a:tr h="234000">
                <a:tc vMerge="1">
                  <a:txBody>
                    <a:bodyPr/>
                    <a:lstStyle/>
                    <a:p>
                      <a:pPr algn="ctr"/>
                      <a:endParaRPr lang="en-GB" sz="1000" dirty="0">
                        <a:effectLst/>
                        <a:latin typeface="+mn-lt"/>
                        <a:ea typeface="Calibri" panose="020F0502020204030204" pitchFamily="34" charset="0"/>
                      </a:endParaRPr>
                    </a:p>
                  </a:txBody>
                  <a:tcPr marL="68580" marR="68580"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b="1" kern="1200" dirty="0">
                          <a:solidFill>
                            <a:schemeClr val="tx1"/>
                          </a:solidFill>
                          <a:effectLst/>
                        </a:rPr>
                        <a:t>AUG West area</a:t>
                      </a:r>
                      <a:endParaRPr lang="en-GB" sz="1400" b="1" kern="1200" dirty="0">
                        <a:solidFill>
                          <a:schemeClr val="tx1"/>
                        </a:solidFill>
                        <a:effectLst/>
                        <a:latin typeface="+mn-lt"/>
                        <a:ea typeface="+mn-ea"/>
                        <a:cs typeface="+mn-cs"/>
                      </a:endParaRPr>
                    </a:p>
                  </a:txBody>
                  <a:tcPr marL="68580" marR="68580" marT="0" marB="0" anchor="ctr">
                    <a:lnB w="190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GB" sz="1400" kern="1200" dirty="0">
                          <a:solidFill>
                            <a:schemeClr val="tx1"/>
                          </a:solidFill>
                          <a:effectLst/>
                        </a:rPr>
                        <a:t>13</a:t>
                      </a:r>
                      <a:r>
                        <a:rPr lang="en-GB" sz="1400" kern="1200" baseline="30000" dirty="0">
                          <a:solidFill>
                            <a:schemeClr val="tx1"/>
                          </a:solidFill>
                          <a:effectLst/>
                        </a:rPr>
                        <a:t>th</a:t>
                      </a:r>
                      <a:r>
                        <a:rPr lang="en-GB" sz="1400" kern="1200" dirty="0">
                          <a:solidFill>
                            <a:schemeClr val="tx1"/>
                          </a:solidFill>
                          <a:effectLst/>
                        </a:rPr>
                        <a:t> January 2024</a:t>
                      </a:r>
                      <a:r>
                        <a:rPr lang="en-GB" sz="1400" dirty="0">
                          <a:solidFill>
                            <a:schemeClr val="tx1"/>
                          </a:solidFill>
                          <a:effectLst/>
                        </a:rPr>
                        <a:t> </a:t>
                      </a:r>
                      <a:r>
                        <a:rPr lang="en-GB" sz="1400" kern="1200" dirty="0">
                          <a:solidFill>
                            <a:schemeClr val="tx1"/>
                          </a:solidFill>
                          <a:effectLst/>
                        </a:rPr>
                        <a:t>(W2)</a:t>
                      </a:r>
                      <a:endParaRPr lang="en-GB" sz="1400" kern="1200" dirty="0">
                        <a:solidFill>
                          <a:schemeClr val="tx1"/>
                        </a:solidFill>
                        <a:effectLst/>
                        <a:latin typeface="+mn-lt"/>
                        <a:ea typeface="+mn-ea"/>
                        <a:cs typeface="+mn-cs"/>
                      </a:endParaRPr>
                    </a:p>
                  </a:txBody>
                  <a:tcPr marL="68580" marR="68580" marT="0" marB="0" anchor="ctr">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00784613"/>
                  </a:ext>
                </a:extLst>
              </a:tr>
              <a:tr h="234000">
                <a:tc rowSpan="2">
                  <a:txBody>
                    <a:bodyPr/>
                    <a:lstStyle/>
                    <a:p>
                      <a:pPr algn="ctr"/>
                      <a:r>
                        <a:rPr lang="en-GB" sz="1400" dirty="0">
                          <a:effectLst/>
                        </a:rPr>
                        <a:t>Prévessin site</a:t>
                      </a:r>
                      <a:endParaRPr lang="en-GB" sz="1400" dirty="0">
                        <a:effectLst/>
                        <a:latin typeface="+mn-lt"/>
                        <a:ea typeface="Calibri" panose="020F0502020204030204" pitchFamily="34" charset="0"/>
                      </a:endParaRPr>
                    </a:p>
                  </a:txBody>
                  <a:tcPr marL="68580" marR="68580" marT="0" marB="0" anchor="ctr">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GB" sz="1400" b="1" kern="1200" dirty="0">
                          <a:solidFill>
                            <a:srgbClr val="000000"/>
                          </a:solidFill>
                          <a:effectLst/>
                        </a:rPr>
                        <a:t>AUG Adm. Zone Prevessin</a:t>
                      </a:r>
                      <a:endParaRPr lang="en-GB" sz="1400" b="1" kern="1200" dirty="0">
                        <a:solidFill>
                          <a:srgbClr val="000000"/>
                        </a:solidFill>
                        <a:effectLst/>
                        <a:latin typeface="+mn-lt"/>
                        <a:ea typeface="+mn-ea"/>
                        <a:cs typeface="+mn-cs"/>
                      </a:endParaRPr>
                    </a:p>
                  </a:txBody>
                  <a:tcPr marL="68580" marR="68580" marT="0" marB="0" anchor="ctr">
                    <a:lnT w="19050" cap="flat" cmpd="sng" algn="ctr">
                      <a:solidFill>
                        <a:schemeClr val="tx1"/>
                      </a:solidFill>
                      <a:prstDash val="solid"/>
                      <a:round/>
                      <a:headEnd type="none" w="med" len="med"/>
                      <a:tailEnd type="none" w="med" len="med"/>
                    </a:lnT>
                  </a:tcPr>
                </a:tc>
                <a:tc>
                  <a:txBody>
                    <a:bodyPr/>
                    <a:lstStyle/>
                    <a:p>
                      <a:pPr algn="ctr"/>
                      <a:r>
                        <a:rPr lang="en-GB" sz="1400" kern="1200" dirty="0">
                          <a:solidFill>
                            <a:schemeClr val="tx1"/>
                          </a:solidFill>
                          <a:effectLst/>
                        </a:rPr>
                        <a:t>10</a:t>
                      </a:r>
                      <a:r>
                        <a:rPr lang="en-GB" sz="1400" kern="1200" baseline="30000" dirty="0">
                          <a:solidFill>
                            <a:schemeClr val="tx1"/>
                          </a:solidFill>
                          <a:effectLst/>
                        </a:rPr>
                        <a:t>th</a:t>
                      </a:r>
                      <a:r>
                        <a:rPr lang="en-GB" sz="1400" kern="1200" dirty="0">
                          <a:solidFill>
                            <a:schemeClr val="tx1"/>
                          </a:solidFill>
                          <a:effectLst/>
                        </a:rPr>
                        <a:t> February</a:t>
                      </a:r>
                      <a:r>
                        <a:rPr lang="en-GB" sz="1400" dirty="0">
                          <a:solidFill>
                            <a:schemeClr val="tx1"/>
                          </a:solidFill>
                          <a:effectLst/>
                        </a:rPr>
                        <a:t> 2024 </a:t>
                      </a:r>
                      <a:r>
                        <a:rPr lang="en-GB" sz="1400" kern="1200" dirty="0">
                          <a:solidFill>
                            <a:schemeClr val="tx1"/>
                          </a:solidFill>
                          <a:effectLst/>
                        </a:rPr>
                        <a:t>(W6)</a:t>
                      </a:r>
                      <a:endParaRPr lang="en-GB" sz="1400" kern="1200" dirty="0">
                        <a:solidFill>
                          <a:schemeClr val="tx1"/>
                        </a:solidFill>
                        <a:effectLst/>
                        <a:latin typeface="+mn-lt"/>
                        <a:ea typeface="+mn-ea"/>
                        <a:cs typeface="+mn-cs"/>
                      </a:endParaRPr>
                    </a:p>
                  </a:txBody>
                  <a:tcPr marL="68580" marR="68580" marT="0" marB="0" anchor="ctr">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88974823"/>
                  </a:ext>
                </a:extLst>
              </a:tr>
              <a:tr h="234000">
                <a:tc vMerge="1">
                  <a:txBody>
                    <a:bodyPr/>
                    <a:lstStyle/>
                    <a:p>
                      <a:pPr algn="ctr"/>
                      <a:endParaRPr lang="en-GB" sz="1000" dirty="0">
                        <a:effectLst/>
                        <a:latin typeface="+mn-lt"/>
                        <a:ea typeface="Calibri" panose="020F0502020204030204" pitchFamily="34" charset="0"/>
                      </a:endParaRPr>
                    </a:p>
                  </a:txBody>
                  <a:tcPr marL="68580" marR="68580" marT="0" marB="0" anchor="ctr"/>
                </a:tc>
                <a:tc>
                  <a:txBody>
                    <a:bodyPr/>
                    <a:lstStyle/>
                    <a:p>
                      <a:pPr marL="0" algn="ctr" defTabSz="914400" rtl="0" eaLnBrk="1" latinLnBrk="0" hangingPunct="1">
                        <a:lnSpc>
                          <a:spcPct val="115000"/>
                        </a:lnSpc>
                        <a:spcAft>
                          <a:spcPts val="0"/>
                        </a:spcAft>
                      </a:pPr>
                      <a:r>
                        <a:rPr lang="en-GB" sz="1400" b="1" kern="1200" dirty="0">
                          <a:solidFill>
                            <a:schemeClr val="tx1"/>
                          </a:solidFill>
                          <a:effectLst/>
                        </a:rPr>
                        <a:t>AUG North area (BA80-BA81-BA82)</a:t>
                      </a:r>
                      <a:endParaRPr lang="en-GB" sz="1400" b="1" kern="1200" dirty="0">
                        <a:solidFill>
                          <a:schemeClr val="tx1"/>
                        </a:solidFill>
                        <a:effectLst/>
                        <a:latin typeface="+mn-lt"/>
                        <a:ea typeface="+mn-ea"/>
                        <a:cs typeface="+mn-cs"/>
                      </a:endParaRPr>
                    </a:p>
                  </a:txBody>
                  <a:tcPr marL="68580" marR="68580" marT="0" marB="0" anchor="ctr">
                    <a:lnB w="190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kern="1200" dirty="0">
                          <a:solidFill>
                            <a:schemeClr val="tx1"/>
                          </a:solidFill>
                          <a:effectLst/>
                        </a:rPr>
                        <a:t>29</a:t>
                      </a:r>
                      <a:r>
                        <a:rPr lang="en-GB" sz="1400" kern="1200" baseline="30000" dirty="0">
                          <a:solidFill>
                            <a:schemeClr val="tx1"/>
                          </a:solidFill>
                          <a:effectLst/>
                        </a:rPr>
                        <a:t>th</a:t>
                      </a:r>
                      <a:r>
                        <a:rPr lang="en-GB" sz="1400" kern="1200" dirty="0">
                          <a:solidFill>
                            <a:schemeClr val="tx1"/>
                          </a:solidFill>
                          <a:effectLst/>
                        </a:rPr>
                        <a:t> &amp; 30</a:t>
                      </a:r>
                      <a:r>
                        <a:rPr lang="en-GB" sz="1400" kern="1200" baseline="30000" dirty="0">
                          <a:solidFill>
                            <a:schemeClr val="tx1"/>
                          </a:solidFill>
                          <a:effectLst/>
                        </a:rPr>
                        <a:t>th</a:t>
                      </a:r>
                      <a:r>
                        <a:rPr lang="en-GB" sz="1400" kern="1200" dirty="0">
                          <a:solidFill>
                            <a:schemeClr val="tx1"/>
                          </a:solidFill>
                          <a:effectLst/>
                        </a:rPr>
                        <a:t> January </a:t>
                      </a:r>
                      <a:r>
                        <a:rPr lang="en-GB" sz="1400" dirty="0">
                          <a:solidFill>
                            <a:schemeClr val="tx1"/>
                          </a:solidFill>
                          <a:effectLst/>
                        </a:rPr>
                        <a:t>2024 </a:t>
                      </a:r>
                      <a:r>
                        <a:rPr lang="en-GB" sz="1400" kern="1200" dirty="0">
                          <a:solidFill>
                            <a:schemeClr val="tx1"/>
                          </a:solidFill>
                          <a:effectLst/>
                        </a:rPr>
                        <a:t>(W5)</a:t>
                      </a:r>
                      <a:endParaRPr lang="fr-FR" sz="1400" kern="1200" dirty="0">
                        <a:solidFill>
                          <a:schemeClr val="tx1"/>
                        </a:solidFill>
                        <a:effectLst/>
                        <a:latin typeface="+mn-lt"/>
                        <a:ea typeface="+mn-ea"/>
                        <a:cs typeface="+mn-cs"/>
                      </a:endParaRPr>
                    </a:p>
                  </a:txBody>
                  <a:tcPr marL="68580" marR="68580" marT="0" marB="0" anchor="ctr">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15542570"/>
                  </a:ext>
                </a:extLst>
              </a:tr>
              <a:tr h="234000">
                <a:tc rowSpan="7">
                  <a:txBody>
                    <a:bodyPr/>
                    <a:lstStyle/>
                    <a:p>
                      <a:pPr marL="0" algn="ctr" defTabSz="914400" rtl="0" eaLnBrk="1" latinLnBrk="0" hangingPunct="1">
                        <a:lnSpc>
                          <a:spcPct val="115000"/>
                        </a:lnSpc>
                        <a:spcAft>
                          <a:spcPts val="0"/>
                        </a:spcAft>
                      </a:pPr>
                      <a:r>
                        <a:rPr lang="en-GB" sz="1400" b="1" kern="1200" dirty="0">
                          <a:solidFill>
                            <a:schemeClr val="bg1"/>
                          </a:solidFill>
                          <a:effectLst/>
                        </a:rPr>
                        <a:t>SPS</a:t>
                      </a:r>
                      <a:endParaRPr lang="en-GB" sz="1400" b="1" kern="1200" dirty="0">
                        <a:solidFill>
                          <a:schemeClr val="bg1"/>
                        </a:solidFill>
                        <a:effectLst/>
                        <a:latin typeface="+mn-lt"/>
                        <a:ea typeface="+mn-ea"/>
                        <a:cs typeface="+mn-cs"/>
                      </a:endParaRPr>
                    </a:p>
                  </a:txBody>
                  <a:tcPr marL="68580" marR="68580" marT="0" marB="0" anchor="ctr">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algn="ctr" defTabSz="914400" rtl="0" eaLnBrk="1" latinLnBrk="0" hangingPunct="1">
                        <a:lnSpc>
                          <a:spcPct val="115000"/>
                        </a:lnSpc>
                        <a:spcAft>
                          <a:spcPts val="0"/>
                        </a:spcAft>
                      </a:pPr>
                      <a:r>
                        <a:rPr lang="en-GB" sz="1400" b="1" kern="1200" dirty="0">
                          <a:solidFill>
                            <a:schemeClr val="tx1"/>
                          </a:solidFill>
                          <a:effectLst/>
                        </a:rPr>
                        <a:t>AUG SPS1</a:t>
                      </a:r>
                      <a:endParaRPr lang="en-GB" sz="1400" b="1" kern="1200" dirty="0">
                        <a:solidFill>
                          <a:schemeClr val="tx1"/>
                        </a:solidFill>
                        <a:effectLst/>
                        <a:latin typeface="+mn-lt"/>
                        <a:ea typeface="+mn-ea"/>
                        <a:cs typeface="+mn-cs"/>
                      </a:endParaRPr>
                    </a:p>
                  </a:txBody>
                  <a:tcPr marL="68580" marR="68580" marT="0" marB="0" anchor="ctr">
                    <a:lnT w="19050" cap="flat" cmpd="sng" algn="ctr">
                      <a:solidFill>
                        <a:schemeClr val="tx1"/>
                      </a:solidFill>
                      <a:prstDash val="solid"/>
                      <a:round/>
                      <a:headEnd type="none" w="med" len="med"/>
                      <a:tailEnd type="none" w="med" len="med"/>
                    </a:lnT>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GB" sz="1400" kern="1200" dirty="0">
                          <a:solidFill>
                            <a:schemeClr val="tx1"/>
                          </a:solidFill>
                          <a:effectLst/>
                        </a:rPr>
                        <a:t>18</a:t>
                      </a:r>
                      <a:r>
                        <a:rPr lang="en-GB" sz="1400" kern="1200" baseline="30000" dirty="0">
                          <a:solidFill>
                            <a:schemeClr val="tx1"/>
                          </a:solidFill>
                          <a:effectLst/>
                        </a:rPr>
                        <a:t>th</a:t>
                      </a:r>
                      <a:r>
                        <a:rPr lang="en-GB" sz="1400" kern="1200" dirty="0">
                          <a:solidFill>
                            <a:schemeClr val="tx1"/>
                          </a:solidFill>
                          <a:effectLst/>
                        </a:rPr>
                        <a:t> December</a:t>
                      </a:r>
                      <a:r>
                        <a:rPr lang="en-GB" sz="1400" dirty="0">
                          <a:solidFill>
                            <a:schemeClr val="tx1"/>
                          </a:solidFill>
                          <a:effectLst/>
                        </a:rPr>
                        <a:t> 2023 </a:t>
                      </a:r>
                      <a:r>
                        <a:rPr lang="en-GB" sz="1400" kern="1200" dirty="0">
                          <a:solidFill>
                            <a:schemeClr val="tx1"/>
                          </a:solidFill>
                          <a:effectLst/>
                        </a:rPr>
                        <a:t>(W51)</a:t>
                      </a:r>
                      <a:endParaRPr lang="en-GB" sz="1400" kern="1200" dirty="0">
                        <a:solidFill>
                          <a:schemeClr val="tx1"/>
                        </a:solidFill>
                        <a:effectLst/>
                        <a:latin typeface="+mn-lt"/>
                        <a:ea typeface="+mn-ea"/>
                        <a:cs typeface="+mn-cs"/>
                      </a:endParaRPr>
                    </a:p>
                  </a:txBody>
                  <a:tcPr marL="68580" marR="68580" marT="0" marB="0" anchor="ctr">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466813749"/>
                  </a:ext>
                </a:extLst>
              </a:tr>
              <a:tr h="234000">
                <a:tc vMerge="1">
                  <a:txBody>
                    <a:bodyPr/>
                    <a:lstStyle/>
                    <a:p>
                      <a:pPr marL="0" algn="ctr" defTabSz="914400" rtl="0" eaLnBrk="1" latinLnBrk="0" hangingPunct="1">
                        <a:lnSpc>
                          <a:spcPct val="115000"/>
                        </a:lnSpc>
                        <a:spcAft>
                          <a:spcPts val="0"/>
                        </a:spcAft>
                      </a:pPr>
                      <a:endParaRPr lang="en-GB" sz="1000" b="1" kern="1200" dirty="0">
                        <a:solidFill>
                          <a:schemeClr val="tx1"/>
                        </a:solidFill>
                        <a:effectLst/>
                        <a:latin typeface="+mn-lt"/>
                        <a:ea typeface="+mn-ea"/>
                        <a:cs typeface="+mn-cs"/>
                      </a:endParaRPr>
                    </a:p>
                  </a:txBody>
                  <a:tcPr marL="68580" marR="68580"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b="1" kern="1200" dirty="0">
                          <a:solidFill>
                            <a:schemeClr val="tx1"/>
                          </a:solidFill>
                          <a:effectLst/>
                        </a:rPr>
                        <a:t>AUG SPS2</a:t>
                      </a:r>
                      <a:endParaRPr lang="en-GB" sz="1400" b="1" kern="1200" dirty="0">
                        <a:solidFill>
                          <a:schemeClr val="tx1"/>
                        </a:solidFill>
                        <a:effectLst/>
                        <a:latin typeface="+mn-lt"/>
                        <a:ea typeface="+mn-ea"/>
                        <a:cs typeface="+mn-cs"/>
                      </a:endParaRPr>
                    </a:p>
                  </a:txBody>
                  <a:tcPr marL="68580" marR="68580" marT="0" marB="0" anchor="ct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GB" sz="1400" kern="1200" dirty="0">
                          <a:solidFill>
                            <a:schemeClr val="tx1"/>
                          </a:solidFill>
                          <a:effectLst/>
                        </a:rPr>
                        <a:t>11</a:t>
                      </a:r>
                      <a:r>
                        <a:rPr lang="en-GB" sz="1400" kern="1200" baseline="30000" dirty="0">
                          <a:solidFill>
                            <a:schemeClr val="tx1"/>
                          </a:solidFill>
                          <a:effectLst/>
                        </a:rPr>
                        <a:t>th</a:t>
                      </a:r>
                      <a:r>
                        <a:rPr lang="en-GB" sz="1400" kern="1200" dirty="0">
                          <a:solidFill>
                            <a:schemeClr val="tx1"/>
                          </a:solidFill>
                          <a:effectLst/>
                        </a:rPr>
                        <a:t> December</a:t>
                      </a:r>
                      <a:r>
                        <a:rPr lang="en-GB" sz="1400" dirty="0">
                          <a:solidFill>
                            <a:schemeClr val="tx1"/>
                          </a:solidFill>
                          <a:effectLst/>
                        </a:rPr>
                        <a:t> 2023 </a:t>
                      </a:r>
                      <a:r>
                        <a:rPr lang="en-GB" sz="1400" kern="1200" dirty="0">
                          <a:solidFill>
                            <a:schemeClr val="tx1"/>
                          </a:solidFill>
                          <a:effectLst/>
                        </a:rPr>
                        <a:t>(W50) </a:t>
                      </a:r>
                      <a:endParaRPr lang="en-GB" sz="1400" kern="1200" dirty="0">
                        <a:solidFill>
                          <a:schemeClr val="tx1"/>
                        </a:solidFill>
                        <a:effectLst/>
                        <a:latin typeface="+mn-lt"/>
                        <a:ea typeface="+mn-ea"/>
                        <a:cs typeface="+mn-cs"/>
                      </a:endParaRPr>
                    </a:p>
                  </a:txBody>
                  <a:tcPr marL="68580" marR="68580" marT="0" marB="0" anchor="ctr">
                    <a:lnR w="190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796370047"/>
                  </a:ext>
                </a:extLst>
              </a:tr>
              <a:tr h="234000">
                <a:tc vMerge="1">
                  <a:txBody>
                    <a:bodyPr/>
                    <a:lstStyle/>
                    <a:p>
                      <a:pPr marL="0" algn="ctr" defTabSz="914400" rtl="0" eaLnBrk="1" latinLnBrk="0" hangingPunct="1">
                        <a:lnSpc>
                          <a:spcPct val="115000"/>
                        </a:lnSpc>
                        <a:spcAft>
                          <a:spcPts val="0"/>
                        </a:spcAft>
                      </a:pPr>
                      <a:endParaRPr lang="en-GB" sz="1000" b="1" kern="1200" dirty="0">
                        <a:solidFill>
                          <a:schemeClr val="tx1"/>
                        </a:solidFill>
                        <a:effectLst/>
                        <a:latin typeface="+mn-lt"/>
                        <a:ea typeface="+mn-ea"/>
                        <a:cs typeface="+mn-cs"/>
                      </a:endParaRPr>
                    </a:p>
                  </a:txBody>
                  <a:tcPr marL="68580" marR="68580"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b="1" kern="1200" dirty="0">
                          <a:solidFill>
                            <a:schemeClr val="tx1"/>
                          </a:solidFill>
                          <a:effectLst/>
                        </a:rPr>
                        <a:t>AUG SPS3</a:t>
                      </a:r>
                      <a:endParaRPr lang="en-GB" sz="1400" b="1" kern="1200" dirty="0">
                        <a:solidFill>
                          <a:schemeClr val="tx1"/>
                        </a:solidFill>
                        <a:effectLst/>
                        <a:latin typeface="+mn-lt"/>
                        <a:ea typeface="+mn-ea"/>
                        <a:cs typeface="+mn-cs"/>
                      </a:endParaRPr>
                    </a:p>
                  </a:txBody>
                  <a:tcPr marL="68580" marR="68580"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kern="1200" dirty="0">
                          <a:solidFill>
                            <a:schemeClr val="tx1"/>
                          </a:solidFill>
                          <a:effectLst/>
                        </a:rPr>
                        <a:t>27</a:t>
                      </a:r>
                      <a:r>
                        <a:rPr lang="en-GB" sz="1400" kern="1200" baseline="30000" dirty="0">
                          <a:solidFill>
                            <a:schemeClr val="tx1"/>
                          </a:solidFill>
                          <a:effectLst/>
                        </a:rPr>
                        <a:t>th</a:t>
                      </a:r>
                      <a:r>
                        <a:rPr lang="en-GB" sz="1400" kern="1200" dirty="0">
                          <a:solidFill>
                            <a:schemeClr val="tx1"/>
                          </a:solidFill>
                          <a:effectLst/>
                        </a:rPr>
                        <a:t> November </a:t>
                      </a:r>
                      <a:r>
                        <a:rPr lang="en-GB" sz="1400" dirty="0">
                          <a:solidFill>
                            <a:schemeClr val="tx1"/>
                          </a:solidFill>
                          <a:effectLst/>
                        </a:rPr>
                        <a:t>2023 </a:t>
                      </a:r>
                      <a:r>
                        <a:rPr lang="en-GB" sz="1400" kern="1200" dirty="0">
                          <a:solidFill>
                            <a:schemeClr val="tx1"/>
                          </a:solidFill>
                          <a:effectLst/>
                        </a:rPr>
                        <a:t>(W48)</a:t>
                      </a:r>
                      <a:endParaRPr lang="en-GB" sz="1400" kern="1200" dirty="0">
                        <a:solidFill>
                          <a:schemeClr val="tx1"/>
                        </a:solidFill>
                        <a:effectLst/>
                        <a:latin typeface="+mn-lt"/>
                        <a:ea typeface="+mn-ea"/>
                        <a:cs typeface="+mn-cs"/>
                      </a:endParaRPr>
                    </a:p>
                  </a:txBody>
                  <a:tcPr marL="68580" marR="68580" marT="0" marB="0" anchor="ctr">
                    <a:lnR w="190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471088540"/>
                  </a:ext>
                </a:extLst>
              </a:tr>
              <a:tr h="234000">
                <a:tc vMerge="1">
                  <a:txBody>
                    <a:bodyPr/>
                    <a:lstStyle/>
                    <a:p>
                      <a:pPr marL="0" algn="ctr" defTabSz="914400" rtl="0" eaLnBrk="1" latinLnBrk="0" hangingPunct="1">
                        <a:lnSpc>
                          <a:spcPct val="115000"/>
                        </a:lnSpc>
                        <a:spcAft>
                          <a:spcPts val="0"/>
                        </a:spcAft>
                      </a:pPr>
                      <a:endParaRPr lang="en-GB" sz="1000" b="1" kern="1200" dirty="0">
                        <a:solidFill>
                          <a:schemeClr val="tx1"/>
                        </a:solidFill>
                        <a:effectLst/>
                        <a:latin typeface="+mn-lt"/>
                        <a:ea typeface="+mn-ea"/>
                        <a:cs typeface="+mn-cs"/>
                      </a:endParaRPr>
                    </a:p>
                  </a:txBody>
                  <a:tcPr marL="68580" marR="68580"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b="1" kern="1200" dirty="0">
                          <a:solidFill>
                            <a:schemeClr val="tx1"/>
                          </a:solidFill>
                          <a:effectLst/>
                        </a:rPr>
                        <a:t>AUG SPS4 + AWAKE</a:t>
                      </a:r>
                      <a:endParaRPr lang="en-GB" sz="1400" b="1" kern="1200" dirty="0">
                        <a:solidFill>
                          <a:schemeClr val="tx1"/>
                        </a:solidFill>
                        <a:effectLst/>
                        <a:latin typeface="+mn-lt"/>
                        <a:ea typeface="+mn-ea"/>
                        <a:cs typeface="+mn-cs"/>
                      </a:endParaRPr>
                    </a:p>
                  </a:txBody>
                  <a:tcPr marL="68580" marR="68580" marT="0" marB="0" anchor="ctr"/>
                </a:tc>
                <a:tc>
                  <a:txBody>
                    <a:bodyPr/>
                    <a:lstStyle/>
                    <a:p>
                      <a:pPr marL="0" algn="ctr" defTabSz="914400" rtl="0" eaLnBrk="1" latinLnBrk="0" hangingPunct="1">
                        <a:lnSpc>
                          <a:spcPct val="115000"/>
                        </a:lnSpc>
                        <a:spcAft>
                          <a:spcPts val="0"/>
                        </a:spcAft>
                      </a:pPr>
                      <a:r>
                        <a:rPr lang="en-GB" sz="1400" kern="1200" dirty="0">
                          <a:solidFill>
                            <a:schemeClr val="tx1"/>
                          </a:solidFill>
                          <a:effectLst/>
                        </a:rPr>
                        <a:t>28</a:t>
                      </a:r>
                      <a:r>
                        <a:rPr lang="en-GB" sz="1400" kern="1200" baseline="30000" dirty="0">
                          <a:solidFill>
                            <a:schemeClr val="tx1"/>
                          </a:solidFill>
                          <a:effectLst/>
                        </a:rPr>
                        <a:t>th</a:t>
                      </a:r>
                      <a:r>
                        <a:rPr lang="en-GB" sz="1400" kern="1200" dirty="0">
                          <a:solidFill>
                            <a:schemeClr val="tx1"/>
                          </a:solidFill>
                          <a:effectLst/>
                        </a:rPr>
                        <a:t> November </a:t>
                      </a:r>
                      <a:r>
                        <a:rPr lang="en-GB" sz="1400" dirty="0">
                          <a:solidFill>
                            <a:schemeClr val="tx1"/>
                          </a:solidFill>
                          <a:effectLst/>
                        </a:rPr>
                        <a:t>2023 </a:t>
                      </a:r>
                      <a:r>
                        <a:rPr lang="en-GB" sz="1400" kern="1200" dirty="0">
                          <a:solidFill>
                            <a:schemeClr val="tx1"/>
                          </a:solidFill>
                          <a:effectLst/>
                        </a:rPr>
                        <a:t>(W48)</a:t>
                      </a:r>
                      <a:endParaRPr lang="en-GB" sz="1400" kern="1200" dirty="0">
                        <a:solidFill>
                          <a:schemeClr val="tx1"/>
                        </a:solidFill>
                        <a:effectLst/>
                        <a:latin typeface="+mn-lt"/>
                        <a:ea typeface="+mn-ea"/>
                        <a:cs typeface="+mn-cs"/>
                      </a:endParaRPr>
                    </a:p>
                  </a:txBody>
                  <a:tcPr marL="68580" marR="68580" marT="0" marB="0" anchor="ctr">
                    <a:lnR w="190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852319669"/>
                  </a:ext>
                </a:extLst>
              </a:tr>
              <a:tr h="234000">
                <a:tc vMerge="1">
                  <a:txBody>
                    <a:bodyPr/>
                    <a:lstStyle/>
                    <a:p>
                      <a:pPr marL="0" algn="ctr" defTabSz="914400" rtl="0" eaLnBrk="1" latinLnBrk="0" hangingPunct="1">
                        <a:lnSpc>
                          <a:spcPct val="115000"/>
                        </a:lnSpc>
                        <a:spcAft>
                          <a:spcPts val="0"/>
                        </a:spcAft>
                      </a:pPr>
                      <a:endParaRPr lang="en-GB" sz="1000" b="1" kern="1200" dirty="0">
                        <a:solidFill>
                          <a:schemeClr val="tx1"/>
                        </a:solidFill>
                        <a:effectLst/>
                        <a:latin typeface="+mn-lt"/>
                        <a:ea typeface="+mn-ea"/>
                        <a:cs typeface="+mn-cs"/>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chemeClr val="tx1"/>
                          </a:solidFill>
                          <a:effectLst/>
                        </a:rPr>
                        <a:t>AUG SPS5</a:t>
                      </a:r>
                      <a:endParaRPr lang="en-GB" sz="1400" b="1" kern="1200" dirty="0">
                        <a:solidFill>
                          <a:schemeClr val="tx1"/>
                        </a:solidFill>
                        <a:effectLst/>
                        <a:latin typeface="+mn-lt"/>
                        <a:ea typeface="+mn-ea"/>
                        <a:cs typeface="+mn-cs"/>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kern="1200" dirty="0">
                          <a:solidFill>
                            <a:schemeClr val="tx1"/>
                          </a:solidFill>
                          <a:effectLst/>
                        </a:rPr>
                        <a:t>9</a:t>
                      </a:r>
                      <a:r>
                        <a:rPr lang="en-GB" sz="1400" kern="1200" baseline="30000" dirty="0">
                          <a:solidFill>
                            <a:schemeClr val="tx1"/>
                          </a:solidFill>
                          <a:effectLst/>
                        </a:rPr>
                        <a:t>th</a:t>
                      </a:r>
                      <a:r>
                        <a:rPr lang="en-GB" sz="1400" kern="1200" dirty="0">
                          <a:solidFill>
                            <a:schemeClr val="tx1"/>
                          </a:solidFill>
                          <a:effectLst/>
                        </a:rPr>
                        <a:t> January </a:t>
                      </a:r>
                      <a:r>
                        <a:rPr lang="en-GB" sz="1400" dirty="0">
                          <a:solidFill>
                            <a:schemeClr val="tx1"/>
                          </a:solidFill>
                          <a:effectLst/>
                        </a:rPr>
                        <a:t>2024 </a:t>
                      </a:r>
                      <a:r>
                        <a:rPr lang="en-GB" sz="1400" kern="1200" dirty="0">
                          <a:solidFill>
                            <a:schemeClr val="tx1"/>
                          </a:solidFill>
                          <a:effectLst/>
                        </a:rPr>
                        <a:t>(W2)</a:t>
                      </a:r>
                      <a:endParaRPr lang="en-GB" sz="1400" kern="1200" dirty="0">
                        <a:solidFill>
                          <a:schemeClr val="tx1"/>
                        </a:solidFill>
                        <a:effectLst/>
                        <a:latin typeface="+mn-lt"/>
                        <a:ea typeface="+mn-ea"/>
                        <a:cs typeface="+mn-cs"/>
                      </a:endParaRPr>
                    </a:p>
                  </a:txBody>
                  <a:tcPr marL="68580" marR="68580" marT="0" marB="0" anchor="ctr">
                    <a:lnR w="190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771399301"/>
                  </a:ext>
                </a:extLst>
              </a:tr>
              <a:tr h="234000">
                <a:tc vMerge="1">
                  <a:txBody>
                    <a:bodyPr/>
                    <a:lstStyle/>
                    <a:p>
                      <a:pPr marL="0" algn="ctr" defTabSz="914400" rtl="0" eaLnBrk="1" latinLnBrk="0" hangingPunct="1">
                        <a:lnSpc>
                          <a:spcPct val="115000"/>
                        </a:lnSpc>
                        <a:spcAft>
                          <a:spcPts val="0"/>
                        </a:spcAft>
                      </a:pPr>
                      <a:endParaRPr lang="en-GB" sz="1000" b="1" kern="1200" dirty="0">
                        <a:solidFill>
                          <a:schemeClr val="tx1"/>
                        </a:solidFill>
                        <a:effectLst/>
                        <a:latin typeface="+mn-lt"/>
                        <a:ea typeface="+mn-ea"/>
                        <a:cs typeface="+mn-cs"/>
                      </a:endParaRPr>
                    </a:p>
                  </a:txBody>
                  <a:tcPr marL="68580" marR="68580" marT="0" marB="0" anchor="ctr"/>
                </a:tc>
                <a:tc>
                  <a:txBody>
                    <a:bodyPr/>
                    <a:lstStyle/>
                    <a:p>
                      <a:pPr marL="0" algn="ctr" defTabSz="914400" rtl="0" eaLnBrk="1" latinLnBrk="0" hangingPunct="1">
                        <a:lnSpc>
                          <a:spcPct val="115000"/>
                        </a:lnSpc>
                        <a:spcAft>
                          <a:spcPts val="0"/>
                        </a:spcAft>
                      </a:pPr>
                      <a:r>
                        <a:rPr lang="en-GB" sz="1400" b="1" kern="1200" dirty="0">
                          <a:solidFill>
                            <a:schemeClr val="tx1"/>
                          </a:solidFill>
                          <a:effectLst/>
                        </a:rPr>
                        <a:t>AUG SPS6</a:t>
                      </a:r>
                      <a:endParaRPr lang="en-GB" sz="1400" b="1" kern="1200" dirty="0">
                        <a:solidFill>
                          <a:schemeClr val="tx1"/>
                        </a:solidFill>
                        <a:effectLst/>
                        <a:latin typeface="+mn-lt"/>
                        <a:ea typeface="+mn-ea"/>
                        <a:cs typeface="+mn-cs"/>
                      </a:endParaRPr>
                    </a:p>
                  </a:txBody>
                  <a:tcPr marL="68580" marR="68580" marT="0" marB="0" anchor="ctr"/>
                </a:tc>
                <a:tc>
                  <a:txBody>
                    <a:bodyPr/>
                    <a:lstStyle/>
                    <a:p>
                      <a:pPr marL="0" algn="ctr" defTabSz="914400" rtl="0" eaLnBrk="1" latinLnBrk="0" hangingPunct="1">
                        <a:lnSpc>
                          <a:spcPct val="115000"/>
                        </a:lnSpc>
                        <a:spcAft>
                          <a:spcPts val="0"/>
                        </a:spcAft>
                      </a:pPr>
                      <a:r>
                        <a:rPr lang="en-GB" sz="1400" kern="1200" dirty="0">
                          <a:solidFill>
                            <a:schemeClr val="tx1"/>
                          </a:solidFill>
                          <a:effectLst/>
                        </a:rPr>
                        <a:t>4</a:t>
                      </a:r>
                      <a:r>
                        <a:rPr lang="en-GB" sz="1400" kern="1200" baseline="30000" dirty="0">
                          <a:solidFill>
                            <a:schemeClr val="tx1"/>
                          </a:solidFill>
                          <a:effectLst/>
                        </a:rPr>
                        <a:t>th</a:t>
                      </a:r>
                      <a:r>
                        <a:rPr lang="en-GB" sz="1400" kern="1200" dirty="0">
                          <a:solidFill>
                            <a:schemeClr val="tx1"/>
                          </a:solidFill>
                          <a:effectLst/>
                        </a:rPr>
                        <a:t> December</a:t>
                      </a:r>
                      <a:r>
                        <a:rPr lang="en-GB" sz="1400" dirty="0">
                          <a:solidFill>
                            <a:schemeClr val="tx1"/>
                          </a:solidFill>
                          <a:effectLst/>
                        </a:rPr>
                        <a:t> 2023 </a:t>
                      </a:r>
                      <a:r>
                        <a:rPr lang="en-GB" sz="1400" kern="1200" dirty="0">
                          <a:solidFill>
                            <a:schemeClr val="tx1"/>
                          </a:solidFill>
                          <a:effectLst/>
                        </a:rPr>
                        <a:t>(W49)</a:t>
                      </a:r>
                      <a:endParaRPr lang="en-GB" sz="1400" kern="1200" dirty="0">
                        <a:solidFill>
                          <a:schemeClr val="tx1"/>
                        </a:solidFill>
                        <a:effectLst/>
                        <a:latin typeface="+mn-lt"/>
                        <a:ea typeface="+mn-ea"/>
                        <a:cs typeface="+mn-cs"/>
                      </a:endParaRPr>
                    </a:p>
                  </a:txBody>
                  <a:tcPr marL="68580" marR="68580" marT="0" marB="0" anchor="ctr">
                    <a:lnR w="190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510346712"/>
                  </a:ext>
                </a:extLst>
              </a:tr>
              <a:tr h="234000">
                <a:tc vMerge="1">
                  <a:txBody>
                    <a:bodyPr/>
                    <a:lstStyle/>
                    <a:p>
                      <a:pPr marL="0" algn="ctr" defTabSz="914400" rtl="0" eaLnBrk="1" latinLnBrk="0" hangingPunct="1">
                        <a:lnSpc>
                          <a:spcPct val="115000"/>
                        </a:lnSpc>
                        <a:spcAft>
                          <a:spcPts val="0"/>
                        </a:spcAft>
                      </a:pPr>
                      <a:endParaRPr lang="en-GB" sz="1000" b="1" kern="1200" dirty="0">
                        <a:solidFill>
                          <a:schemeClr val="tx1"/>
                        </a:solidFill>
                        <a:effectLst/>
                        <a:latin typeface="+mn-lt"/>
                        <a:ea typeface="+mn-ea"/>
                        <a:cs typeface="+mn-cs"/>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chemeClr val="tx1"/>
                          </a:solidFill>
                          <a:effectLst/>
                        </a:rPr>
                        <a:t>AUG SPS7</a:t>
                      </a:r>
                      <a:endParaRPr lang="en-GB" sz="1400" b="1" kern="1200" dirty="0">
                        <a:solidFill>
                          <a:schemeClr val="tx1"/>
                        </a:solidFill>
                        <a:effectLst/>
                        <a:latin typeface="+mn-lt"/>
                        <a:ea typeface="+mn-ea"/>
                        <a:cs typeface="+mn-cs"/>
                      </a:endParaRPr>
                    </a:p>
                  </a:txBody>
                  <a:tcPr marL="68580" marR="68580" marT="0" marB="0" anchor="ctr">
                    <a:lnB w="190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GB" sz="1400" kern="1200" dirty="0">
                          <a:solidFill>
                            <a:schemeClr val="tx1"/>
                          </a:solidFill>
                          <a:effectLst/>
                        </a:rPr>
                        <a:t>12</a:t>
                      </a:r>
                      <a:r>
                        <a:rPr lang="en-GB" sz="1400" kern="1200" baseline="30000" dirty="0">
                          <a:solidFill>
                            <a:schemeClr val="tx1"/>
                          </a:solidFill>
                          <a:effectLst/>
                        </a:rPr>
                        <a:t>th</a:t>
                      </a:r>
                      <a:r>
                        <a:rPr lang="en-GB" sz="1400" kern="1200" dirty="0">
                          <a:solidFill>
                            <a:schemeClr val="tx1"/>
                          </a:solidFill>
                          <a:effectLst/>
                        </a:rPr>
                        <a:t> December</a:t>
                      </a:r>
                      <a:r>
                        <a:rPr lang="en-GB" sz="1400" dirty="0">
                          <a:solidFill>
                            <a:schemeClr val="tx1"/>
                          </a:solidFill>
                          <a:effectLst/>
                        </a:rPr>
                        <a:t> 2023 </a:t>
                      </a:r>
                      <a:r>
                        <a:rPr lang="en-GB" sz="1400" kern="1200" dirty="0">
                          <a:solidFill>
                            <a:schemeClr val="tx1"/>
                          </a:solidFill>
                          <a:effectLst/>
                        </a:rPr>
                        <a:t>(W50)</a:t>
                      </a:r>
                      <a:endParaRPr lang="en-GB" sz="1400" kern="1200" dirty="0">
                        <a:solidFill>
                          <a:schemeClr val="tx1"/>
                        </a:solidFill>
                        <a:effectLst/>
                        <a:latin typeface="+mn-lt"/>
                        <a:ea typeface="+mn-ea"/>
                        <a:cs typeface="+mn-cs"/>
                      </a:endParaRPr>
                    </a:p>
                  </a:txBody>
                  <a:tcPr marL="68580" marR="68580" marT="0" marB="0" anchor="ctr">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433654"/>
                  </a:ext>
                </a:extLst>
              </a:tr>
              <a:tr h="234000">
                <a:tc rowSpan="9">
                  <a:txBody>
                    <a:bodyPr/>
                    <a:lstStyle/>
                    <a:p>
                      <a:pPr marL="0" algn="ctr" defTabSz="914400" rtl="0" eaLnBrk="1" latinLnBrk="0" hangingPunct="1">
                        <a:lnSpc>
                          <a:spcPct val="115000"/>
                        </a:lnSpc>
                        <a:spcAft>
                          <a:spcPts val="0"/>
                        </a:spcAft>
                      </a:pPr>
                      <a:r>
                        <a:rPr lang="en-GB" sz="1400" b="1" kern="1200" dirty="0">
                          <a:solidFill>
                            <a:schemeClr val="bg1"/>
                          </a:solidFill>
                          <a:effectLst/>
                        </a:rPr>
                        <a:t>LHC</a:t>
                      </a:r>
                      <a:endParaRPr lang="en-GB" sz="1400" b="1" kern="1200" dirty="0">
                        <a:solidFill>
                          <a:schemeClr val="bg1"/>
                        </a:solidFill>
                        <a:effectLst/>
                        <a:latin typeface="+mn-lt"/>
                        <a:ea typeface="+mn-ea"/>
                        <a:cs typeface="+mn-cs"/>
                      </a:endParaRPr>
                    </a:p>
                  </a:txBody>
                  <a:tcPr marL="68580" marR="68580" marT="0" marB="0" anchor="ctr">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GB" sz="1400" b="1" dirty="0">
                          <a:solidFill>
                            <a:srgbClr val="000000"/>
                          </a:solidFill>
                          <a:effectLst/>
                        </a:rPr>
                        <a:t>AUG LHC1 (including HL) + ATLAS</a:t>
                      </a:r>
                      <a:endParaRPr lang="en-GB" sz="1400" b="1" dirty="0">
                        <a:effectLst/>
                        <a:latin typeface="+mn-lt"/>
                        <a:ea typeface="Calibri" panose="020F0502020204030204" pitchFamily="34" charset="0"/>
                      </a:endParaRPr>
                    </a:p>
                  </a:txBody>
                  <a:tcPr marL="68580" marR="68580" marT="0" marB="0" anchor="ctr">
                    <a:lnT w="19050" cap="flat" cmpd="sng" algn="ctr">
                      <a:solidFill>
                        <a:schemeClr val="tx1"/>
                      </a:solidFill>
                      <a:prstDash val="solid"/>
                      <a:round/>
                      <a:headEnd type="none" w="med" len="med"/>
                      <a:tailEnd type="none" w="med" len="med"/>
                    </a:lnT>
                  </a:tcPr>
                </a:tc>
                <a:tc>
                  <a:txBody>
                    <a:bodyPr/>
                    <a:lstStyle/>
                    <a:p>
                      <a:pPr algn="ctr"/>
                      <a:r>
                        <a:rPr lang="en-GB" sz="1400" strike="noStrike" kern="1200" dirty="0">
                          <a:solidFill>
                            <a:schemeClr val="tx1"/>
                          </a:solidFill>
                          <a:effectLst/>
                          <a:latin typeface="+mn-lt"/>
                          <a:ea typeface="+mn-ea"/>
                          <a:cs typeface="+mn-cs"/>
                        </a:rPr>
                        <a:t>1</a:t>
                      </a:r>
                      <a:r>
                        <a:rPr lang="en-GB" sz="1400" kern="1200" dirty="0">
                          <a:solidFill>
                            <a:schemeClr val="tx1"/>
                          </a:solidFill>
                          <a:effectLst/>
                          <a:latin typeface="+mn-lt"/>
                          <a:ea typeface="+mn-ea"/>
                          <a:cs typeface="+mn-cs"/>
                        </a:rPr>
                        <a:t>4</a:t>
                      </a:r>
                      <a:r>
                        <a:rPr lang="en-GB" sz="1400" kern="1200" baseline="30000" dirty="0">
                          <a:solidFill>
                            <a:schemeClr val="tx1"/>
                          </a:solidFill>
                          <a:effectLst/>
                          <a:latin typeface="+mn-lt"/>
                          <a:ea typeface="+mn-ea"/>
                          <a:cs typeface="+mn-cs"/>
                        </a:rPr>
                        <a:t>th</a:t>
                      </a:r>
                      <a:r>
                        <a:rPr lang="en-GB" sz="1400" kern="1200" dirty="0">
                          <a:solidFill>
                            <a:schemeClr val="tx1"/>
                          </a:solidFill>
                          <a:effectLst/>
                          <a:latin typeface="+mn-lt"/>
                          <a:ea typeface="+mn-ea"/>
                          <a:cs typeface="+mn-cs"/>
                        </a:rPr>
                        <a:t> November 2023 (W46)</a:t>
                      </a:r>
                    </a:p>
                  </a:txBody>
                  <a:tcPr marL="68580" marR="68580" marT="0" marB="0" anchor="ctr">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846986482"/>
                  </a:ext>
                </a:extLst>
              </a:tr>
              <a:tr h="234000">
                <a:tc vMerge="1">
                  <a:txBody>
                    <a:bodyPr/>
                    <a:lstStyle/>
                    <a:p>
                      <a:pPr marL="0" algn="ctr" defTabSz="914400" rtl="0" eaLnBrk="1" latinLnBrk="0" hangingPunct="1">
                        <a:lnSpc>
                          <a:spcPct val="115000"/>
                        </a:lnSpc>
                        <a:spcAft>
                          <a:spcPts val="0"/>
                        </a:spcAft>
                      </a:pPr>
                      <a:endParaRPr lang="en-GB" sz="1000" b="1" kern="1200" dirty="0">
                        <a:solidFill>
                          <a:schemeClr val="tx1"/>
                        </a:solidFill>
                        <a:effectLst/>
                        <a:latin typeface="+mn-lt"/>
                        <a:ea typeface="+mn-ea"/>
                        <a:cs typeface="+mn-cs"/>
                      </a:endParaRPr>
                    </a:p>
                  </a:txBody>
                  <a:tcPr marL="68580" marR="68580" marT="0" marB="0" anchor="ctr"/>
                </a:tc>
                <a:tc>
                  <a:txBody>
                    <a:bodyPr/>
                    <a:lstStyle/>
                    <a:p>
                      <a:pPr algn="ctr"/>
                      <a:r>
                        <a:rPr lang="en-GB" sz="1400" b="1" dirty="0">
                          <a:solidFill>
                            <a:schemeClr val="tx1"/>
                          </a:solidFill>
                          <a:effectLst/>
                        </a:rPr>
                        <a:t>AUG &amp; Maintenance LHC18 + P18</a:t>
                      </a:r>
                      <a:endParaRPr lang="en-GB" sz="1400" b="1" dirty="0">
                        <a:solidFill>
                          <a:schemeClr val="tx1"/>
                        </a:solidFill>
                        <a:effectLst/>
                        <a:latin typeface="+mn-lt"/>
                        <a:ea typeface="Calibri" panose="020F0502020204030204" pitchFamily="34" charset="0"/>
                      </a:endParaRPr>
                    </a:p>
                  </a:txBody>
                  <a:tcPr marL="68580" marR="68580" marT="0" marB="0" anchor="ctr"/>
                </a:tc>
                <a:tc>
                  <a:txBody>
                    <a:bodyPr/>
                    <a:lstStyle/>
                    <a:p>
                      <a:pPr algn="ctr"/>
                      <a:r>
                        <a:rPr lang="en-GB" sz="1400" dirty="0">
                          <a:solidFill>
                            <a:schemeClr val="tx1"/>
                          </a:solidFill>
                          <a:effectLst/>
                        </a:rPr>
                        <a:t>12</a:t>
                      </a:r>
                      <a:r>
                        <a:rPr lang="en-GB" sz="1400" baseline="30000" dirty="0">
                          <a:solidFill>
                            <a:schemeClr val="tx1"/>
                          </a:solidFill>
                          <a:effectLst/>
                        </a:rPr>
                        <a:t>th</a:t>
                      </a:r>
                      <a:r>
                        <a:rPr lang="en-GB" sz="1400" dirty="0">
                          <a:solidFill>
                            <a:schemeClr val="tx1"/>
                          </a:solidFill>
                          <a:effectLst/>
                        </a:rPr>
                        <a:t>, 13</a:t>
                      </a:r>
                      <a:r>
                        <a:rPr lang="en-GB" sz="1400" baseline="30000" dirty="0">
                          <a:solidFill>
                            <a:schemeClr val="tx1"/>
                          </a:solidFill>
                          <a:effectLst/>
                        </a:rPr>
                        <a:t>th</a:t>
                      </a:r>
                      <a:r>
                        <a:rPr lang="en-GB" sz="1400" dirty="0">
                          <a:solidFill>
                            <a:schemeClr val="tx1"/>
                          </a:solidFill>
                          <a:effectLst/>
                        </a:rPr>
                        <a:t>, 14</a:t>
                      </a:r>
                      <a:r>
                        <a:rPr lang="en-GB" sz="1400" baseline="30000" dirty="0">
                          <a:solidFill>
                            <a:schemeClr val="tx1"/>
                          </a:solidFill>
                          <a:effectLst/>
                        </a:rPr>
                        <a:t>th</a:t>
                      </a:r>
                      <a:r>
                        <a:rPr lang="en-GB" sz="1400" dirty="0">
                          <a:solidFill>
                            <a:schemeClr val="tx1"/>
                          </a:solidFill>
                          <a:effectLst/>
                        </a:rPr>
                        <a:t>, 15</a:t>
                      </a:r>
                      <a:r>
                        <a:rPr lang="en-GB" sz="1400" baseline="30000" dirty="0">
                          <a:solidFill>
                            <a:schemeClr val="tx1"/>
                          </a:solidFill>
                          <a:effectLst/>
                        </a:rPr>
                        <a:t>th</a:t>
                      </a:r>
                      <a:r>
                        <a:rPr lang="en-GB" sz="1400" dirty="0">
                          <a:solidFill>
                            <a:schemeClr val="tx1"/>
                          </a:solidFill>
                          <a:effectLst/>
                        </a:rPr>
                        <a:t> January 2024 (W2&amp;3)</a:t>
                      </a:r>
                      <a:endParaRPr lang="en-GB" sz="1400" dirty="0">
                        <a:solidFill>
                          <a:schemeClr val="tx1"/>
                        </a:solidFill>
                        <a:effectLst/>
                        <a:latin typeface="+mn-lt"/>
                        <a:ea typeface="Calibri" panose="020F0502020204030204" pitchFamily="34" charset="0"/>
                      </a:endParaRPr>
                    </a:p>
                  </a:txBody>
                  <a:tcPr marL="68580" marR="68580" marT="0" marB="0" anchor="ctr">
                    <a:lnR w="190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549228093"/>
                  </a:ext>
                </a:extLst>
              </a:tr>
              <a:tr h="234000">
                <a:tc vMerge="1">
                  <a:txBody>
                    <a:bodyPr/>
                    <a:lstStyle/>
                    <a:p>
                      <a:pPr marL="0" algn="ctr" defTabSz="914400" rtl="0" eaLnBrk="1" latinLnBrk="0" hangingPunct="1">
                        <a:lnSpc>
                          <a:spcPct val="115000"/>
                        </a:lnSpc>
                        <a:spcAft>
                          <a:spcPts val="0"/>
                        </a:spcAft>
                      </a:pPr>
                      <a:endParaRPr lang="en-GB" sz="1000" b="1" kern="1200" dirty="0">
                        <a:solidFill>
                          <a:schemeClr val="tx1"/>
                        </a:solidFill>
                        <a:effectLst/>
                        <a:latin typeface="+mn-lt"/>
                        <a:ea typeface="+mn-ea"/>
                        <a:cs typeface="+mn-cs"/>
                      </a:endParaRPr>
                    </a:p>
                  </a:txBody>
                  <a:tcPr marL="68580" marR="68580" marT="0" marB="0" anchor="ctr"/>
                </a:tc>
                <a:tc>
                  <a:txBody>
                    <a:bodyPr/>
                    <a:lstStyle/>
                    <a:p>
                      <a:pPr algn="ctr"/>
                      <a:r>
                        <a:rPr lang="en-GB" sz="1400" b="1" dirty="0">
                          <a:solidFill>
                            <a:schemeClr val="tx1"/>
                          </a:solidFill>
                          <a:effectLst/>
                        </a:rPr>
                        <a:t>AUG </a:t>
                      </a:r>
                      <a:r>
                        <a:rPr lang="en-GB" sz="1400" b="1" dirty="0">
                          <a:solidFill>
                            <a:srgbClr val="000000"/>
                          </a:solidFill>
                          <a:effectLst/>
                        </a:rPr>
                        <a:t>&amp; Maintenance </a:t>
                      </a:r>
                      <a:r>
                        <a:rPr lang="en-GB" sz="1400" b="1" dirty="0">
                          <a:solidFill>
                            <a:schemeClr val="tx1"/>
                          </a:solidFill>
                          <a:effectLst/>
                        </a:rPr>
                        <a:t>LHC2 + ALICE</a:t>
                      </a:r>
                      <a:endParaRPr lang="en-GB" sz="1400" b="1" dirty="0">
                        <a:solidFill>
                          <a:schemeClr val="tx1"/>
                        </a:solidFill>
                        <a:effectLst/>
                        <a:latin typeface="+mn-lt"/>
                        <a:ea typeface="Calibri" panose="020F0502020204030204" pitchFamily="34" charset="0"/>
                      </a:endParaRPr>
                    </a:p>
                  </a:txBody>
                  <a:tcPr marL="68580" marR="68580" marT="0" marB="0" anchor="ctr"/>
                </a:tc>
                <a:tc>
                  <a:txBody>
                    <a:bodyPr/>
                    <a:lstStyle/>
                    <a:p>
                      <a:pPr algn="ctr"/>
                      <a:r>
                        <a:rPr lang="en-GB" sz="1400" dirty="0">
                          <a:solidFill>
                            <a:schemeClr val="tx1"/>
                          </a:solidFill>
                          <a:effectLst/>
                        </a:rPr>
                        <a:t>22</a:t>
                      </a:r>
                      <a:r>
                        <a:rPr lang="en-GB" sz="1400" baseline="30000" dirty="0">
                          <a:solidFill>
                            <a:schemeClr val="tx1"/>
                          </a:solidFill>
                          <a:effectLst/>
                        </a:rPr>
                        <a:t>nd</a:t>
                      </a:r>
                      <a:r>
                        <a:rPr lang="en-GB" sz="1400" dirty="0">
                          <a:solidFill>
                            <a:schemeClr val="tx1"/>
                          </a:solidFill>
                          <a:effectLst/>
                        </a:rPr>
                        <a:t> &amp; 23</a:t>
                      </a:r>
                      <a:r>
                        <a:rPr lang="en-GB" sz="1400" baseline="30000" dirty="0">
                          <a:solidFill>
                            <a:schemeClr val="tx1"/>
                          </a:solidFill>
                          <a:effectLst/>
                        </a:rPr>
                        <a:t>rd</a:t>
                      </a:r>
                      <a:r>
                        <a:rPr lang="en-GB" sz="1400" dirty="0">
                          <a:solidFill>
                            <a:schemeClr val="tx1"/>
                          </a:solidFill>
                          <a:effectLst/>
                        </a:rPr>
                        <a:t> November 2023 (W47)</a:t>
                      </a:r>
                      <a:endParaRPr lang="en-GB" sz="1400" dirty="0">
                        <a:solidFill>
                          <a:schemeClr val="tx1"/>
                        </a:solidFill>
                        <a:effectLst/>
                        <a:latin typeface="+mn-lt"/>
                        <a:ea typeface="Calibri" panose="020F0502020204030204" pitchFamily="34" charset="0"/>
                      </a:endParaRPr>
                    </a:p>
                  </a:txBody>
                  <a:tcPr marL="68580" marR="68580" marT="0" marB="0" anchor="ctr">
                    <a:lnR w="190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02616935"/>
                  </a:ext>
                </a:extLst>
              </a:tr>
              <a:tr h="234000">
                <a:tc vMerge="1">
                  <a:txBody>
                    <a:bodyPr/>
                    <a:lstStyle/>
                    <a:p>
                      <a:pPr marL="0" algn="ctr" defTabSz="914400" rtl="0" eaLnBrk="1" latinLnBrk="0" hangingPunct="1">
                        <a:lnSpc>
                          <a:spcPct val="115000"/>
                        </a:lnSpc>
                        <a:spcAft>
                          <a:spcPts val="0"/>
                        </a:spcAft>
                      </a:pPr>
                      <a:endParaRPr lang="en-GB" sz="1000" b="1" kern="1200" dirty="0">
                        <a:solidFill>
                          <a:schemeClr val="tx1"/>
                        </a:solidFill>
                        <a:effectLst/>
                        <a:latin typeface="+mn-lt"/>
                        <a:ea typeface="+mn-ea"/>
                        <a:cs typeface="+mn-cs"/>
                      </a:endParaRPr>
                    </a:p>
                  </a:txBody>
                  <a:tcPr marL="68580" marR="68580" marT="0" marB="0" anchor="ctr"/>
                </a:tc>
                <a:tc>
                  <a:txBody>
                    <a:bodyPr/>
                    <a:lstStyle/>
                    <a:p>
                      <a:pPr algn="ctr"/>
                      <a:r>
                        <a:rPr lang="en-GB" sz="1400" b="1" dirty="0">
                          <a:solidFill>
                            <a:schemeClr val="tx1"/>
                          </a:solidFill>
                          <a:effectLst/>
                        </a:rPr>
                        <a:t>AUG LHC3 + LHC3Z</a:t>
                      </a:r>
                      <a:endParaRPr lang="en-GB" sz="1400" b="1" dirty="0">
                        <a:solidFill>
                          <a:schemeClr val="tx1"/>
                        </a:solidFill>
                        <a:effectLst/>
                        <a:latin typeface="+mn-lt"/>
                        <a:ea typeface="Calibri" panose="020F0502020204030204" pitchFamily="34" charset="0"/>
                      </a:endParaRPr>
                    </a:p>
                  </a:txBody>
                  <a:tcPr marL="68580" marR="6858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tx1"/>
                          </a:solidFill>
                          <a:effectLst/>
                        </a:rPr>
                        <a:t>25</a:t>
                      </a:r>
                      <a:r>
                        <a:rPr lang="en-US" sz="1400" kern="1200" baseline="30000" dirty="0">
                          <a:solidFill>
                            <a:schemeClr val="tx1"/>
                          </a:solidFill>
                          <a:effectLst/>
                        </a:rPr>
                        <a:t>th</a:t>
                      </a:r>
                      <a:r>
                        <a:rPr lang="en-US" sz="1400" kern="1200" dirty="0">
                          <a:solidFill>
                            <a:schemeClr val="tx1"/>
                          </a:solidFill>
                          <a:effectLst/>
                        </a:rPr>
                        <a:t> January</a:t>
                      </a:r>
                      <a:r>
                        <a:rPr lang="en-GB" sz="1400" dirty="0">
                          <a:solidFill>
                            <a:schemeClr val="tx1"/>
                          </a:solidFill>
                          <a:effectLst/>
                        </a:rPr>
                        <a:t> 2024 </a:t>
                      </a:r>
                      <a:r>
                        <a:rPr lang="en-US" sz="1400" kern="1200" dirty="0">
                          <a:solidFill>
                            <a:schemeClr val="tx1"/>
                          </a:solidFill>
                          <a:effectLst/>
                        </a:rPr>
                        <a:t>(W4)</a:t>
                      </a:r>
                      <a:endParaRPr lang="en-GB" sz="1400" kern="1200" dirty="0">
                        <a:solidFill>
                          <a:schemeClr val="tx1"/>
                        </a:solidFill>
                        <a:effectLst/>
                        <a:latin typeface="+mn-lt"/>
                        <a:ea typeface="+mn-ea"/>
                        <a:cs typeface="+mn-cs"/>
                      </a:endParaRPr>
                    </a:p>
                  </a:txBody>
                  <a:tcPr marL="68580" marR="68580" marT="0" marB="0" anchor="ctr">
                    <a:lnR w="190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457988882"/>
                  </a:ext>
                </a:extLst>
              </a:tr>
              <a:tr h="234000">
                <a:tc vMerge="1">
                  <a:txBody>
                    <a:bodyPr/>
                    <a:lstStyle/>
                    <a:p>
                      <a:pPr marL="0" algn="ctr" defTabSz="914400" rtl="0" eaLnBrk="1" latinLnBrk="0" hangingPunct="1">
                        <a:lnSpc>
                          <a:spcPct val="115000"/>
                        </a:lnSpc>
                        <a:spcAft>
                          <a:spcPts val="0"/>
                        </a:spcAft>
                      </a:pPr>
                      <a:endParaRPr lang="en-GB" sz="1000" b="1" kern="1200" dirty="0">
                        <a:solidFill>
                          <a:schemeClr val="tx1"/>
                        </a:solidFill>
                        <a:effectLst/>
                        <a:latin typeface="+mn-lt"/>
                        <a:ea typeface="+mn-ea"/>
                        <a:cs typeface="+mn-cs"/>
                      </a:endParaRPr>
                    </a:p>
                  </a:txBody>
                  <a:tcPr marL="68580" marR="68580" marT="0" marB="0" anchor="ctr"/>
                </a:tc>
                <a:tc>
                  <a:txBody>
                    <a:bodyPr/>
                    <a:lstStyle/>
                    <a:p>
                      <a:pPr algn="ctr"/>
                      <a:r>
                        <a:rPr lang="en-GB" sz="1400" b="1" dirty="0">
                          <a:solidFill>
                            <a:schemeClr val="tx1"/>
                          </a:solidFill>
                          <a:effectLst/>
                        </a:rPr>
                        <a:t>AUG </a:t>
                      </a:r>
                      <a:r>
                        <a:rPr lang="en-GB" sz="1400" b="1" dirty="0">
                          <a:solidFill>
                            <a:srgbClr val="000000"/>
                          </a:solidFill>
                          <a:effectLst/>
                        </a:rPr>
                        <a:t>&amp; Maintenance </a:t>
                      </a:r>
                      <a:r>
                        <a:rPr lang="en-GB" sz="1400" b="1" dirty="0">
                          <a:solidFill>
                            <a:schemeClr val="tx1"/>
                          </a:solidFill>
                          <a:effectLst/>
                        </a:rPr>
                        <a:t>LHC4</a:t>
                      </a:r>
                      <a:endParaRPr lang="en-GB" sz="1400" b="1" dirty="0">
                        <a:solidFill>
                          <a:schemeClr val="tx1"/>
                        </a:solidFill>
                        <a:effectLst/>
                        <a:latin typeface="+mn-lt"/>
                        <a:ea typeface="Calibri" panose="020F0502020204030204" pitchFamily="34" charset="0"/>
                      </a:endParaRPr>
                    </a:p>
                  </a:txBody>
                  <a:tcPr marL="68580" marR="68580" marT="0" marB="0" anchor="ctr"/>
                </a:tc>
                <a:tc>
                  <a:txBody>
                    <a:bodyPr/>
                    <a:lstStyle/>
                    <a:p>
                      <a:pPr algn="ctr"/>
                      <a:r>
                        <a:rPr lang="en-GB" sz="1400" dirty="0">
                          <a:solidFill>
                            <a:schemeClr val="tx1"/>
                          </a:solidFill>
                          <a:effectLst/>
                        </a:rPr>
                        <a:t>20</a:t>
                      </a:r>
                      <a:r>
                        <a:rPr lang="en-GB" sz="1400" baseline="30000" dirty="0">
                          <a:solidFill>
                            <a:schemeClr val="tx1"/>
                          </a:solidFill>
                          <a:effectLst/>
                        </a:rPr>
                        <a:t>th</a:t>
                      </a:r>
                      <a:r>
                        <a:rPr lang="en-GB" sz="1400" dirty="0">
                          <a:solidFill>
                            <a:schemeClr val="tx1"/>
                          </a:solidFill>
                          <a:effectLst/>
                        </a:rPr>
                        <a:t> &amp; 21</a:t>
                      </a:r>
                      <a:r>
                        <a:rPr lang="en-GB" sz="1400" baseline="30000" dirty="0">
                          <a:solidFill>
                            <a:schemeClr val="tx1"/>
                          </a:solidFill>
                          <a:effectLst/>
                        </a:rPr>
                        <a:t>st</a:t>
                      </a:r>
                      <a:r>
                        <a:rPr lang="en-GB" sz="1400" dirty="0">
                          <a:solidFill>
                            <a:schemeClr val="tx1"/>
                          </a:solidFill>
                          <a:effectLst/>
                        </a:rPr>
                        <a:t> November 2023 (W47)</a:t>
                      </a:r>
                      <a:endParaRPr lang="en-GB" sz="1400" dirty="0">
                        <a:solidFill>
                          <a:schemeClr val="tx1"/>
                        </a:solidFill>
                        <a:effectLst/>
                        <a:latin typeface="+mn-lt"/>
                        <a:ea typeface="Calibri" panose="020F0502020204030204" pitchFamily="34" charset="0"/>
                      </a:endParaRPr>
                    </a:p>
                  </a:txBody>
                  <a:tcPr marL="68580" marR="68580" marT="0" marB="0" anchor="ctr">
                    <a:lnR w="190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913699521"/>
                  </a:ext>
                </a:extLst>
              </a:tr>
              <a:tr h="234000">
                <a:tc vMerge="1">
                  <a:txBody>
                    <a:bodyPr/>
                    <a:lstStyle/>
                    <a:p>
                      <a:pPr marL="0" algn="ctr" defTabSz="914400" rtl="0" eaLnBrk="1" latinLnBrk="0" hangingPunct="1">
                        <a:lnSpc>
                          <a:spcPct val="115000"/>
                        </a:lnSpc>
                        <a:spcAft>
                          <a:spcPts val="0"/>
                        </a:spcAft>
                      </a:pPr>
                      <a:endParaRPr lang="en-GB" sz="1000" b="1" kern="1200" dirty="0">
                        <a:solidFill>
                          <a:schemeClr val="tx1"/>
                        </a:solidFill>
                        <a:effectLst/>
                        <a:latin typeface="+mn-lt"/>
                        <a:ea typeface="+mn-ea"/>
                        <a:cs typeface="+mn-cs"/>
                      </a:endParaRPr>
                    </a:p>
                  </a:txBody>
                  <a:tcPr marL="68580" marR="68580" marT="0" marB="0" anchor="ctr"/>
                </a:tc>
                <a:tc>
                  <a:txBody>
                    <a:bodyPr/>
                    <a:lstStyle/>
                    <a:p>
                      <a:pPr algn="ctr"/>
                      <a:r>
                        <a:rPr lang="en-GB" sz="1400" b="1" dirty="0">
                          <a:solidFill>
                            <a:schemeClr val="tx1"/>
                          </a:solidFill>
                          <a:effectLst/>
                        </a:rPr>
                        <a:t>AUG </a:t>
                      </a:r>
                      <a:r>
                        <a:rPr lang="en-GB" sz="1400" b="1" dirty="0">
                          <a:solidFill>
                            <a:srgbClr val="000000"/>
                          </a:solidFill>
                          <a:effectLst/>
                        </a:rPr>
                        <a:t>&amp; Maintenance </a:t>
                      </a:r>
                      <a:r>
                        <a:rPr lang="en-GB" sz="1400" b="1" dirty="0">
                          <a:solidFill>
                            <a:schemeClr val="tx1"/>
                          </a:solidFill>
                          <a:effectLst/>
                        </a:rPr>
                        <a:t>LHC5 </a:t>
                      </a:r>
                      <a:r>
                        <a:rPr lang="en-GB" sz="1400" b="1" dirty="0">
                          <a:solidFill>
                            <a:srgbClr val="000000"/>
                          </a:solidFill>
                          <a:effectLst/>
                        </a:rPr>
                        <a:t>(including HL) </a:t>
                      </a:r>
                      <a:r>
                        <a:rPr lang="en-GB" sz="1400" b="1" dirty="0">
                          <a:solidFill>
                            <a:schemeClr val="tx1"/>
                          </a:solidFill>
                          <a:effectLst/>
                        </a:rPr>
                        <a:t>+ CMS</a:t>
                      </a:r>
                      <a:endParaRPr lang="en-GB" sz="1400" b="1" dirty="0">
                        <a:solidFill>
                          <a:schemeClr val="tx1"/>
                        </a:solidFill>
                        <a:effectLst/>
                        <a:latin typeface="+mn-lt"/>
                        <a:ea typeface="Calibri" panose="020F0502020204030204" pitchFamily="34" charset="0"/>
                      </a:endParaRPr>
                    </a:p>
                  </a:txBody>
                  <a:tcPr marL="68580" marR="68580" marT="0" marB="0" anchor="ctr"/>
                </a:tc>
                <a:tc>
                  <a:txBody>
                    <a:bodyPr/>
                    <a:lstStyle/>
                    <a:p>
                      <a:pPr marL="0" algn="ctr" defTabSz="914400" rtl="0" eaLnBrk="1" latinLnBrk="0" hangingPunct="1"/>
                      <a:r>
                        <a:rPr lang="en-GB" sz="1400" kern="1200" dirty="0">
                          <a:solidFill>
                            <a:schemeClr val="tx1"/>
                          </a:solidFill>
                          <a:effectLst/>
                        </a:rPr>
                        <a:t>10</a:t>
                      </a:r>
                      <a:r>
                        <a:rPr lang="en-GB" sz="1400" kern="1200" baseline="30000" dirty="0">
                          <a:solidFill>
                            <a:schemeClr val="tx1"/>
                          </a:solidFill>
                          <a:effectLst/>
                        </a:rPr>
                        <a:t>th</a:t>
                      </a:r>
                      <a:r>
                        <a:rPr lang="en-GB" sz="1400" kern="1200" dirty="0">
                          <a:solidFill>
                            <a:schemeClr val="tx1"/>
                          </a:solidFill>
                          <a:effectLst/>
                        </a:rPr>
                        <a:t> &amp; 11</a:t>
                      </a:r>
                      <a:r>
                        <a:rPr lang="en-GB" sz="1400" kern="1200" baseline="30000" dirty="0">
                          <a:solidFill>
                            <a:schemeClr val="tx1"/>
                          </a:solidFill>
                          <a:effectLst/>
                        </a:rPr>
                        <a:t>th</a:t>
                      </a:r>
                      <a:r>
                        <a:rPr lang="en-GB" sz="1400" kern="1200" dirty="0">
                          <a:solidFill>
                            <a:schemeClr val="tx1"/>
                          </a:solidFill>
                          <a:effectLst/>
                        </a:rPr>
                        <a:t> January 2024 (W2)</a:t>
                      </a:r>
                      <a:endParaRPr lang="en-GB" sz="1400" kern="1200" dirty="0">
                        <a:solidFill>
                          <a:schemeClr val="tx1"/>
                        </a:solidFill>
                        <a:effectLst/>
                        <a:latin typeface="+mn-lt"/>
                        <a:ea typeface="+mn-ea"/>
                        <a:cs typeface="+mn-cs"/>
                      </a:endParaRPr>
                    </a:p>
                  </a:txBody>
                  <a:tcPr marL="68580" marR="68580" marT="0" marB="0" anchor="ctr">
                    <a:lnR w="190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4219260809"/>
                  </a:ext>
                </a:extLst>
              </a:tr>
              <a:tr h="234000">
                <a:tc vMerge="1">
                  <a:txBody>
                    <a:bodyPr/>
                    <a:lstStyle/>
                    <a:p>
                      <a:pPr marL="0" algn="ctr" defTabSz="914400" rtl="0" eaLnBrk="1" latinLnBrk="0" hangingPunct="1">
                        <a:lnSpc>
                          <a:spcPct val="115000"/>
                        </a:lnSpc>
                        <a:spcAft>
                          <a:spcPts val="0"/>
                        </a:spcAft>
                      </a:pPr>
                      <a:endParaRPr lang="en-GB" sz="1000" b="1" kern="1200" dirty="0">
                        <a:solidFill>
                          <a:schemeClr val="tx1"/>
                        </a:solidFill>
                        <a:effectLst/>
                        <a:latin typeface="+mn-lt"/>
                        <a:ea typeface="+mn-ea"/>
                        <a:cs typeface="+mn-cs"/>
                      </a:endParaRPr>
                    </a:p>
                  </a:txBody>
                  <a:tcPr marL="68580" marR="68580" marT="0" marB="0" anchor="ctr"/>
                </a:tc>
                <a:tc>
                  <a:txBody>
                    <a:bodyPr/>
                    <a:lstStyle/>
                    <a:p>
                      <a:pPr algn="ctr"/>
                      <a:r>
                        <a:rPr lang="en-GB" sz="1400" b="1" dirty="0">
                          <a:solidFill>
                            <a:schemeClr val="tx1"/>
                          </a:solidFill>
                          <a:effectLst/>
                        </a:rPr>
                        <a:t>AUG </a:t>
                      </a:r>
                      <a:r>
                        <a:rPr lang="en-GB" sz="1400" b="1" dirty="0">
                          <a:solidFill>
                            <a:srgbClr val="000000"/>
                          </a:solidFill>
                          <a:effectLst/>
                        </a:rPr>
                        <a:t>&amp; Maintenance </a:t>
                      </a:r>
                      <a:r>
                        <a:rPr lang="en-GB" sz="1400" b="1" dirty="0">
                          <a:solidFill>
                            <a:schemeClr val="tx1"/>
                          </a:solidFill>
                          <a:effectLst/>
                        </a:rPr>
                        <a:t>LHC6</a:t>
                      </a:r>
                      <a:endParaRPr lang="en-GB" sz="1400" b="1" dirty="0">
                        <a:solidFill>
                          <a:schemeClr val="tx1"/>
                        </a:solidFill>
                        <a:effectLst/>
                        <a:latin typeface="+mn-lt"/>
                        <a:ea typeface="Calibri" panose="020F0502020204030204" pitchFamily="34" charset="0"/>
                      </a:endParaRPr>
                    </a:p>
                  </a:txBody>
                  <a:tcPr marL="68580" marR="68580" marT="0" marB="0" anchor="ctr"/>
                </a:tc>
                <a:tc>
                  <a:txBody>
                    <a:bodyPr/>
                    <a:lstStyle/>
                    <a:p>
                      <a:pPr algn="ctr"/>
                      <a:r>
                        <a:rPr lang="en-GB" sz="1400" dirty="0">
                          <a:solidFill>
                            <a:schemeClr val="tx1"/>
                          </a:solidFill>
                          <a:effectLst/>
                        </a:rPr>
                        <a:t>20</a:t>
                      </a:r>
                      <a:r>
                        <a:rPr lang="en-GB" sz="1400" baseline="30000" dirty="0">
                          <a:solidFill>
                            <a:schemeClr val="tx1"/>
                          </a:solidFill>
                          <a:effectLst/>
                        </a:rPr>
                        <a:t>th</a:t>
                      </a:r>
                      <a:r>
                        <a:rPr lang="en-GB" sz="1400" dirty="0">
                          <a:solidFill>
                            <a:schemeClr val="tx1"/>
                          </a:solidFill>
                          <a:effectLst/>
                        </a:rPr>
                        <a:t> &amp; 21</a:t>
                      </a:r>
                      <a:r>
                        <a:rPr lang="en-GB" sz="1400" baseline="30000" dirty="0">
                          <a:solidFill>
                            <a:schemeClr val="tx1"/>
                          </a:solidFill>
                          <a:effectLst/>
                        </a:rPr>
                        <a:t>st</a:t>
                      </a:r>
                      <a:r>
                        <a:rPr lang="en-GB" sz="1400" dirty="0">
                          <a:solidFill>
                            <a:schemeClr val="tx1"/>
                          </a:solidFill>
                          <a:effectLst/>
                        </a:rPr>
                        <a:t> December 2023 (W51)</a:t>
                      </a:r>
                      <a:endParaRPr lang="en-GB" sz="1400" dirty="0">
                        <a:solidFill>
                          <a:schemeClr val="tx1"/>
                        </a:solidFill>
                        <a:effectLst/>
                        <a:latin typeface="+mn-lt"/>
                        <a:ea typeface="Calibri" panose="020F0502020204030204" pitchFamily="34" charset="0"/>
                      </a:endParaRPr>
                    </a:p>
                  </a:txBody>
                  <a:tcPr marL="68580" marR="68580" marT="0" marB="0" anchor="ctr">
                    <a:lnR w="190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906167116"/>
                  </a:ext>
                </a:extLst>
              </a:tr>
              <a:tr h="234000">
                <a:tc vMerge="1">
                  <a:txBody>
                    <a:bodyPr/>
                    <a:lstStyle/>
                    <a:p>
                      <a:pPr marL="0" algn="ctr" defTabSz="914400" rtl="0" eaLnBrk="1" latinLnBrk="0" hangingPunct="1">
                        <a:lnSpc>
                          <a:spcPct val="115000"/>
                        </a:lnSpc>
                        <a:spcAft>
                          <a:spcPts val="0"/>
                        </a:spcAft>
                      </a:pPr>
                      <a:endParaRPr lang="en-GB" sz="1000" b="1" kern="1200" dirty="0">
                        <a:solidFill>
                          <a:schemeClr val="tx1"/>
                        </a:solidFill>
                        <a:effectLst/>
                        <a:latin typeface="+mn-lt"/>
                        <a:ea typeface="+mn-ea"/>
                        <a:cs typeface="+mn-cs"/>
                      </a:endParaRPr>
                    </a:p>
                  </a:txBody>
                  <a:tcPr marL="68580" marR="68580" marT="0" marB="0" anchor="ctr"/>
                </a:tc>
                <a:tc>
                  <a:txBody>
                    <a:bodyPr/>
                    <a:lstStyle/>
                    <a:p>
                      <a:pPr algn="ctr"/>
                      <a:r>
                        <a:rPr lang="en-GB" sz="1400" b="1" dirty="0">
                          <a:solidFill>
                            <a:schemeClr val="tx1"/>
                          </a:solidFill>
                          <a:effectLst/>
                        </a:rPr>
                        <a:t>AUG LHC7</a:t>
                      </a:r>
                      <a:endParaRPr lang="en-GB" sz="1400" b="1" dirty="0">
                        <a:solidFill>
                          <a:schemeClr val="tx1"/>
                        </a:solidFill>
                        <a:effectLst/>
                        <a:latin typeface="+mn-lt"/>
                        <a:ea typeface="Calibri" panose="020F0502020204030204" pitchFamily="34" charset="0"/>
                      </a:endParaRPr>
                    </a:p>
                  </a:txBody>
                  <a:tcPr marL="68580" marR="6858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tx1"/>
                          </a:solidFill>
                          <a:effectLst/>
                        </a:rPr>
                        <a:t>31</a:t>
                      </a:r>
                      <a:r>
                        <a:rPr lang="en-US" sz="1400" kern="1200" baseline="30000" dirty="0">
                          <a:solidFill>
                            <a:schemeClr val="tx1"/>
                          </a:solidFill>
                          <a:effectLst/>
                        </a:rPr>
                        <a:t>st</a:t>
                      </a:r>
                      <a:r>
                        <a:rPr lang="en-US" sz="1400" kern="1200" dirty="0">
                          <a:solidFill>
                            <a:schemeClr val="tx1"/>
                          </a:solidFill>
                          <a:effectLst/>
                        </a:rPr>
                        <a:t> January</a:t>
                      </a:r>
                      <a:r>
                        <a:rPr lang="en-GB" sz="1400" dirty="0">
                          <a:solidFill>
                            <a:schemeClr val="tx1"/>
                          </a:solidFill>
                          <a:effectLst/>
                        </a:rPr>
                        <a:t> 2024 </a:t>
                      </a:r>
                      <a:r>
                        <a:rPr lang="en-US" sz="1400" kern="1200" dirty="0">
                          <a:solidFill>
                            <a:schemeClr val="tx1"/>
                          </a:solidFill>
                          <a:effectLst/>
                        </a:rPr>
                        <a:t>(W5)</a:t>
                      </a:r>
                      <a:endParaRPr lang="en-GB" sz="1400" kern="1200" dirty="0">
                        <a:solidFill>
                          <a:schemeClr val="tx1"/>
                        </a:solidFill>
                        <a:effectLst/>
                        <a:latin typeface="+mn-lt"/>
                        <a:ea typeface="+mn-ea"/>
                        <a:cs typeface="+mn-cs"/>
                      </a:endParaRPr>
                    </a:p>
                  </a:txBody>
                  <a:tcPr marL="68580" marR="68580" marT="0" marB="0" anchor="ctr">
                    <a:lnR w="190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550442838"/>
                  </a:ext>
                </a:extLst>
              </a:tr>
              <a:tr h="234000">
                <a:tc vMerge="1">
                  <a:txBody>
                    <a:bodyPr/>
                    <a:lstStyle/>
                    <a:p>
                      <a:pPr marL="0" algn="ctr" defTabSz="914400" rtl="0" eaLnBrk="1" latinLnBrk="0" hangingPunct="1">
                        <a:lnSpc>
                          <a:spcPct val="115000"/>
                        </a:lnSpc>
                        <a:spcAft>
                          <a:spcPts val="0"/>
                        </a:spcAft>
                      </a:pPr>
                      <a:endParaRPr lang="en-GB" sz="1000" b="1" kern="1200" dirty="0">
                        <a:solidFill>
                          <a:schemeClr val="tx1"/>
                        </a:solidFill>
                        <a:effectLst/>
                        <a:latin typeface="+mn-lt"/>
                        <a:ea typeface="+mn-ea"/>
                        <a:cs typeface="+mn-cs"/>
                      </a:endParaRPr>
                    </a:p>
                  </a:txBody>
                  <a:tcPr marL="68580" marR="68580" marT="0" marB="0" anchor="ctr"/>
                </a:tc>
                <a:tc>
                  <a:txBody>
                    <a:bodyPr/>
                    <a:lstStyle/>
                    <a:p>
                      <a:pPr algn="ctr"/>
                      <a:r>
                        <a:rPr lang="en-GB" sz="1400" b="1" dirty="0">
                          <a:solidFill>
                            <a:schemeClr val="tx1"/>
                          </a:solidFill>
                          <a:effectLst/>
                        </a:rPr>
                        <a:t>AUG </a:t>
                      </a:r>
                      <a:r>
                        <a:rPr lang="en-GB" sz="1400" b="1" dirty="0">
                          <a:solidFill>
                            <a:srgbClr val="000000"/>
                          </a:solidFill>
                          <a:effectLst/>
                        </a:rPr>
                        <a:t>&amp; Maintenance </a:t>
                      </a:r>
                      <a:r>
                        <a:rPr lang="en-GB" sz="1400" b="1" dirty="0">
                          <a:solidFill>
                            <a:schemeClr val="tx1"/>
                          </a:solidFill>
                          <a:effectLst/>
                        </a:rPr>
                        <a:t>LHC8 + LHCb</a:t>
                      </a:r>
                      <a:endParaRPr lang="en-GB" sz="1400" b="1" dirty="0">
                        <a:solidFill>
                          <a:schemeClr val="tx1"/>
                        </a:solidFill>
                        <a:effectLst/>
                        <a:latin typeface="+mn-lt"/>
                        <a:ea typeface="Calibri" panose="020F0502020204030204" pitchFamily="34" charset="0"/>
                      </a:endParaRPr>
                    </a:p>
                  </a:txBody>
                  <a:tcPr marL="68580" marR="68580" marT="0" marB="0" anchor="ctr">
                    <a:lnB w="19050" cap="flat" cmpd="sng" algn="ctr">
                      <a:solidFill>
                        <a:schemeClr val="tx1"/>
                      </a:solidFill>
                      <a:prstDash val="solid"/>
                      <a:round/>
                      <a:headEnd type="none" w="med" len="med"/>
                      <a:tailEnd type="none" w="med" len="med"/>
                    </a:lnB>
                  </a:tcPr>
                </a:tc>
                <a:tc>
                  <a:txBody>
                    <a:bodyPr/>
                    <a:lstStyle/>
                    <a:p>
                      <a:pPr algn="ctr"/>
                      <a:r>
                        <a:rPr lang="en-GB" sz="1400" kern="1200" dirty="0">
                          <a:solidFill>
                            <a:schemeClr val="tx1"/>
                          </a:solidFill>
                          <a:effectLst/>
                        </a:rPr>
                        <a:t>16</a:t>
                      </a:r>
                      <a:r>
                        <a:rPr lang="en-GB" sz="1400" kern="1200" baseline="30000" dirty="0">
                          <a:solidFill>
                            <a:schemeClr val="tx1"/>
                          </a:solidFill>
                          <a:effectLst/>
                        </a:rPr>
                        <a:t>th</a:t>
                      </a:r>
                      <a:r>
                        <a:rPr lang="en-GB" sz="1400" kern="1200" dirty="0">
                          <a:solidFill>
                            <a:schemeClr val="tx1"/>
                          </a:solidFill>
                          <a:effectLst/>
                        </a:rPr>
                        <a:t> &amp; 17</a:t>
                      </a:r>
                      <a:r>
                        <a:rPr lang="en-GB" sz="1400" kern="1200" baseline="30000" dirty="0">
                          <a:solidFill>
                            <a:schemeClr val="tx1"/>
                          </a:solidFill>
                          <a:effectLst/>
                        </a:rPr>
                        <a:t>th</a:t>
                      </a:r>
                      <a:r>
                        <a:rPr lang="en-GB" sz="1400" kern="1200" dirty="0">
                          <a:solidFill>
                            <a:schemeClr val="tx1"/>
                          </a:solidFill>
                          <a:effectLst/>
                        </a:rPr>
                        <a:t> January 2024 (W3)</a:t>
                      </a:r>
                      <a:endParaRPr lang="en-GB" sz="1400" kern="1200" dirty="0">
                        <a:solidFill>
                          <a:schemeClr val="tx1"/>
                        </a:solidFill>
                        <a:effectLst/>
                        <a:latin typeface="+mn-lt"/>
                        <a:ea typeface="+mn-ea"/>
                        <a:cs typeface="+mn-cs"/>
                      </a:endParaRPr>
                    </a:p>
                  </a:txBody>
                  <a:tcPr marL="68580" marR="68580" marT="0" marB="0" anchor="ctr">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61181396"/>
                  </a:ext>
                </a:extLst>
              </a:tr>
            </a:tbl>
          </a:graphicData>
        </a:graphic>
      </p:graphicFrame>
      <p:sp>
        <p:nvSpPr>
          <p:cNvPr id="9" name="TextBox 8">
            <a:extLst>
              <a:ext uri="{FF2B5EF4-FFF2-40B4-BE49-F238E27FC236}">
                <a16:creationId xmlns:a16="http://schemas.microsoft.com/office/drawing/2014/main" id="{D13925B0-A38E-A31C-DC4F-2F67990DEE34}"/>
              </a:ext>
            </a:extLst>
          </p:cNvPr>
          <p:cNvSpPr txBox="1"/>
          <p:nvPr/>
        </p:nvSpPr>
        <p:spPr>
          <a:xfrm>
            <a:off x="9526137" y="1174242"/>
            <a:ext cx="2520928" cy="2492990"/>
          </a:xfrm>
          <a:prstGeom prst="rect">
            <a:avLst/>
          </a:prstGeom>
          <a:noFill/>
        </p:spPr>
        <p:txBody>
          <a:bodyPr wrap="square" lIns="0" tIns="0" rIns="0" bIns="0" rtlCol="0">
            <a:spAutoFit/>
          </a:bodyPr>
          <a:lstStyle/>
          <a:p>
            <a:pPr algn="l"/>
            <a:r>
              <a:rPr lang="en-CH" dirty="0"/>
              <a:t>AUL testing:</a:t>
            </a:r>
          </a:p>
          <a:p>
            <a:pPr algn="l"/>
            <a:r>
              <a:rPr lang="en-CH" dirty="0"/>
              <a:t>I will contact the experiments concerned to schedule it at a convenient time for you!</a:t>
            </a:r>
          </a:p>
          <a:p>
            <a:pPr algn="l"/>
            <a:endParaRPr lang="en-CH" dirty="0"/>
          </a:p>
          <a:p>
            <a:pPr algn="l"/>
            <a:r>
              <a:rPr lang="en-CH" dirty="0"/>
              <a:t>AUE testing:</a:t>
            </a:r>
          </a:p>
          <a:p>
            <a:pPr algn="l"/>
            <a:r>
              <a:rPr lang="en-CH" dirty="0"/>
              <a:t>This is the responsibility of the equipment owner.</a:t>
            </a:r>
          </a:p>
        </p:txBody>
      </p:sp>
    </p:spTree>
    <p:extLst>
      <p:ext uri="{BB962C8B-B14F-4D97-AF65-F5344CB8AC3E}">
        <p14:creationId xmlns:p14="http://schemas.microsoft.com/office/powerpoint/2010/main" val="2708272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Introduction</a:t>
            </a:r>
            <a:endParaRPr lang="en-GB" dirty="0"/>
          </a:p>
        </p:txBody>
      </p:sp>
      <p:sp>
        <p:nvSpPr>
          <p:cNvPr id="6" name="Content Placeholder 5"/>
          <p:cNvSpPr>
            <a:spLocks noGrp="1"/>
          </p:cNvSpPr>
          <p:nvPr>
            <p:ph sz="half" idx="2"/>
          </p:nvPr>
        </p:nvSpPr>
        <p:spPr>
          <a:xfrm>
            <a:off x="407987" y="1419248"/>
            <a:ext cx="11376025" cy="3415988"/>
          </a:xfrm>
        </p:spPr>
        <p:txBody>
          <a:bodyPr/>
          <a:lstStyle/>
          <a:p>
            <a:r>
              <a:rPr lang="en-US" dirty="0">
                <a:solidFill>
                  <a:srgbClr val="FF0000"/>
                </a:solidFill>
              </a:rPr>
              <a:t>Electricity is a big danger in all of your experiments!</a:t>
            </a:r>
          </a:p>
          <a:p>
            <a:r>
              <a:rPr lang="en-US" dirty="0">
                <a:solidFill>
                  <a:srgbClr val="303030"/>
                </a:solidFill>
              </a:rPr>
              <a:t>A brief overview of what we will cover today:</a:t>
            </a:r>
          </a:p>
          <a:p>
            <a:pPr marL="342900" indent="-342900">
              <a:buFont typeface="Arial" panose="020B0604020202020204" pitchFamily="34" charset="0"/>
              <a:buChar char="•"/>
            </a:pPr>
            <a:endParaRPr lang="en-US" dirty="0">
              <a:solidFill>
                <a:srgbClr val="303030"/>
              </a:solidFill>
            </a:endParaRPr>
          </a:p>
          <a:p>
            <a:pPr marL="342900" indent="-342900">
              <a:buFont typeface="Arial" panose="020B0604020202020204" pitchFamily="34" charset="0"/>
              <a:buChar char="•"/>
            </a:pPr>
            <a:endParaRPr lang="en-US" dirty="0">
              <a:solidFill>
                <a:srgbClr val="303030"/>
              </a:solidFill>
            </a:endParaRPr>
          </a:p>
          <a:p>
            <a:pPr marL="342900" indent="-342900">
              <a:buFont typeface="Arial" panose="020B0604020202020204" pitchFamily="34" charset="0"/>
              <a:buChar char="•"/>
            </a:pPr>
            <a:endParaRPr lang="en-US" dirty="0">
              <a:solidFill>
                <a:srgbClr val="303030"/>
              </a:solidFill>
            </a:endParaRPr>
          </a:p>
          <a:p>
            <a:pPr marL="342900" indent="-342900">
              <a:buFont typeface="Arial" panose="020B0604020202020204" pitchFamily="34" charset="0"/>
              <a:buChar char="•"/>
            </a:pPr>
            <a:endParaRPr lang="en-US" dirty="0">
              <a:solidFill>
                <a:srgbClr val="303030"/>
              </a:solidFill>
            </a:endParaRPr>
          </a:p>
          <a:p>
            <a:pPr marL="342900" indent="-342900">
              <a:buFont typeface="Arial" panose="020B0604020202020204" pitchFamily="34" charset="0"/>
              <a:buChar char="•"/>
            </a:pPr>
            <a:endParaRPr lang="en-US" dirty="0">
              <a:solidFill>
                <a:srgbClr val="303030"/>
              </a:solidFill>
            </a:endParaRPr>
          </a:p>
          <a:p>
            <a:r>
              <a:rPr lang="en-US" dirty="0">
                <a:solidFill>
                  <a:srgbClr val="303030"/>
                </a:solidFill>
              </a:rPr>
              <a:t>AUG/AUL/AUE testing during YETS</a:t>
            </a:r>
          </a:p>
        </p:txBody>
      </p:sp>
      <p:sp>
        <p:nvSpPr>
          <p:cNvPr id="2" name="Rectangle 1">
            <a:extLst>
              <a:ext uri="{FF2B5EF4-FFF2-40B4-BE49-F238E27FC236}">
                <a16:creationId xmlns:a16="http://schemas.microsoft.com/office/drawing/2014/main" id="{6B670676-0ACB-7990-383F-B45AFEF85AEC}"/>
              </a:ext>
            </a:extLst>
          </p:cNvPr>
          <p:cNvSpPr/>
          <p:nvPr/>
        </p:nvSpPr>
        <p:spPr>
          <a:xfrm rot="21001303">
            <a:off x="5097094" y="4686874"/>
            <a:ext cx="4100945" cy="97736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2400" dirty="0"/>
              <a:t>Latest news:</a:t>
            </a:r>
          </a:p>
          <a:p>
            <a:pPr algn="ctr"/>
            <a:r>
              <a:rPr lang="en-CH" sz="2400" dirty="0"/>
              <a:t>Site lighting at night</a:t>
            </a:r>
          </a:p>
        </p:txBody>
      </p:sp>
      <p:pic>
        <p:nvPicPr>
          <p:cNvPr id="1026" name="Picture 2">
            <a:extLst>
              <a:ext uri="{FF2B5EF4-FFF2-40B4-BE49-F238E27FC236}">
                <a16:creationId xmlns:a16="http://schemas.microsoft.com/office/drawing/2014/main" id="{B556C3A7-E18A-7F08-2680-4252E00AD6D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0804" t="29821" r="43849" b="40331"/>
          <a:stretch/>
        </p:blipFill>
        <p:spPr bwMode="auto">
          <a:xfrm>
            <a:off x="9251701" y="3833921"/>
            <a:ext cx="1738365" cy="204697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4A1ACD6D-1B0F-A937-91F2-D3D3BA19EFA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755" t="9524" r="33541" b="24835"/>
          <a:stretch/>
        </p:blipFill>
        <p:spPr bwMode="auto">
          <a:xfrm>
            <a:off x="9251701" y="1263884"/>
            <a:ext cx="1768253" cy="204697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6D9B7A51-E19D-4812-2921-9FF2DDC1998C}"/>
              </a:ext>
            </a:extLst>
          </p:cNvPr>
          <p:cNvSpPr txBox="1"/>
          <p:nvPr/>
        </p:nvSpPr>
        <p:spPr>
          <a:xfrm>
            <a:off x="8079656" y="3359763"/>
            <a:ext cx="4112344" cy="276999"/>
          </a:xfrm>
          <a:prstGeom prst="rect">
            <a:avLst/>
          </a:prstGeom>
          <a:noFill/>
        </p:spPr>
        <p:txBody>
          <a:bodyPr wrap="none" lIns="0" tIns="0" rIns="0" bIns="0" rtlCol="0">
            <a:spAutoFit/>
          </a:bodyPr>
          <a:lstStyle/>
          <a:p>
            <a:pPr algn="l"/>
            <a:r>
              <a:rPr lang="en-CH" dirty="0"/>
              <a:t>James Devine – Electrical Safety Officer</a:t>
            </a:r>
          </a:p>
        </p:txBody>
      </p:sp>
      <p:sp>
        <p:nvSpPr>
          <p:cNvPr id="7" name="TextBox 6">
            <a:extLst>
              <a:ext uri="{FF2B5EF4-FFF2-40B4-BE49-F238E27FC236}">
                <a16:creationId xmlns:a16="http://schemas.microsoft.com/office/drawing/2014/main" id="{DDE8384D-9355-6052-C508-E24E5E424B78}"/>
              </a:ext>
            </a:extLst>
          </p:cNvPr>
          <p:cNvSpPr txBox="1"/>
          <p:nvPr/>
        </p:nvSpPr>
        <p:spPr>
          <a:xfrm>
            <a:off x="8670769" y="5958219"/>
            <a:ext cx="3026470" cy="276999"/>
          </a:xfrm>
          <a:prstGeom prst="rect">
            <a:avLst/>
          </a:prstGeom>
          <a:noFill/>
        </p:spPr>
        <p:txBody>
          <a:bodyPr wrap="none" lIns="0" tIns="0" rIns="0" bIns="0" rtlCol="0">
            <a:spAutoFit/>
          </a:bodyPr>
          <a:lstStyle/>
          <a:p>
            <a:pPr algn="l"/>
            <a:r>
              <a:rPr lang="en-CH" dirty="0"/>
              <a:t>Alex Schouten – Deputy ESO</a:t>
            </a:r>
          </a:p>
        </p:txBody>
      </p:sp>
      <p:sp>
        <p:nvSpPr>
          <p:cNvPr id="11" name="Date Placeholder 3">
            <a:extLst>
              <a:ext uri="{FF2B5EF4-FFF2-40B4-BE49-F238E27FC236}">
                <a16:creationId xmlns:a16="http://schemas.microsoft.com/office/drawing/2014/main" id="{F2737988-2487-16EB-CD36-D7334FEE92E8}"/>
              </a:ext>
            </a:extLst>
          </p:cNvPr>
          <p:cNvSpPr>
            <a:spLocks noGrp="1"/>
          </p:cNvSpPr>
          <p:nvPr>
            <p:ph type="dt" sz="half" idx="10"/>
          </p:nvPr>
        </p:nvSpPr>
        <p:spPr>
          <a:xfrm>
            <a:off x="3485228" y="6350851"/>
            <a:ext cx="631160" cy="365125"/>
          </a:xfrm>
        </p:spPr>
        <p:txBody>
          <a:bodyPr/>
          <a:lstStyle/>
          <a:p>
            <a:r>
              <a:rPr lang="en-US" dirty="0"/>
              <a:t>30/10/23</a:t>
            </a:r>
            <a:endParaRPr lang="en-GB" dirty="0"/>
          </a:p>
        </p:txBody>
      </p:sp>
      <p:sp>
        <p:nvSpPr>
          <p:cNvPr id="12" name="Footer Placeholder 4">
            <a:extLst>
              <a:ext uri="{FF2B5EF4-FFF2-40B4-BE49-F238E27FC236}">
                <a16:creationId xmlns:a16="http://schemas.microsoft.com/office/drawing/2014/main" id="{3DDD5AC9-E992-359A-1880-2EF0E4E73A17}"/>
              </a:ext>
            </a:extLst>
          </p:cNvPr>
          <p:cNvSpPr>
            <a:spLocks noGrp="1"/>
          </p:cNvSpPr>
          <p:nvPr>
            <p:ph type="ftr" sz="quarter" idx="11"/>
          </p:nvPr>
        </p:nvSpPr>
        <p:spPr>
          <a:xfrm>
            <a:off x="4259262" y="6356350"/>
            <a:ext cx="6572221" cy="365125"/>
          </a:xfrm>
        </p:spPr>
        <p:txBody>
          <a:bodyPr/>
          <a:lstStyle/>
          <a:p>
            <a:r>
              <a:rPr lang="en-GB" dirty="0"/>
              <a:t>J. Devine – Electrical Safety for EXSOs</a:t>
            </a:r>
          </a:p>
        </p:txBody>
      </p:sp>
      <p:sp>
        <p:nvSpPr>
          <p:cNvPr id="13" name="Date Placeholder 3">
            <a:extLst>
              <a:ext uri="{FF2B5EF4-FFF2-40B4-BE49-F238E27FC236}">
                <a16:creationId xmlns:a16="http://schemas.microsoft.com/office/drawing/2014/main" id="{F7C7CE0E-E869-B66B-E98B-85A0A1FA5E26}"/>
              </a:ext>
            </a:extLst>
          </p:cNvPr>
          <p:cNvSpPr txBox="1">
            <a:spLocks/>
          </p:cNvSpPr>
          <p:nvPr/>
        </p:nvSpPr>
        <p:spPr>
          <a:xfrm>
            <a:off x="10248181" y="6350850"/>
            <a:ext cx="1851411" cy="507150"/>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EDMS 2966369</a:t>
            </a:r>
            <a:endParaRPr lang="en-GB" dirty="0"/>
          </a:p>
        </p:txBody>
      </p:sp>
      <p:sp>
        <p:nvSpPr>
          <p:cNvPr id="14" name="Rectangle 13">
            <a:extLst>
              <a:ext uri="{FF2B5EF4-FFF2-40B4-BE49-F238E27FC236}">
                <a16:creationId xmlns:a16="http://schemas.microsoft.com/office/drawing/2014/main" id="{A9210427-2E60-DE7B-0FA1-12A30FA0AA4F}"/>
              </a:ext>
            </a:extLst>
          </p:cNvPr>
          <p:cNvSpPr/>
          <p:nvPr/>
        </p:nvSpPr>
        <p:spPr>
          <a:xfrm>
            <a:off x="407986" y="2484990"/>
            <a:ext cx="1526066" cy="805218"/>
          </a:xfrm>
          <a:prstGeom prst="rect">
            <a:avLst/>
          </a:prstGeom>
          <a:solidFill>
            <a:schemeClr val="accent3">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Safety Messages</a:t>
            </a:r>
          </a:p>
        </p:txBody>
      </p:sp>
      <p:sp>
        <p:nvSpPr>
          <p:cNvPr id="15" name="Rectangle 14">
            <a:extLst>
              <a:ext uri="{FF2B5EF4-FFF2-40B4-BE49-F238E27FC236}">
                <a16:creationId xmlns:a16="http://schemas.microsoft.com/office/drawing/2014/main" id="{1AEECAF4-D086-C1E4-5802-F4EF390367F8}"/>
              </a:ext>
            </a:extLst>
          </p:cNvPr>
          <p:cNvSpPr/>
          <p:nvPr/>
        </p:nvSpPr>
        <p:spPr>
          <a:xfrm>
            <a:off x="407986" y="3359763"/>
            <a:ext cx="1526066" cy="805218"/>
          </a:xfrm>
          <a:prstGeom prst="rect">
            <a:avLst/>
          </a:prstGeom>
          <a:gradFill flip="none" rotWithShape="1">
            <a:gsLst>
              <a:gs pos="0">
                <a:schemeClr val="tx1">
                  <a:lumMod val="20000"/>
                  <a:lumOff val="80000"/>
                </a:schemeClr>
              </a:gs>
              <a:gs pos="66006">
                <a:srgbClr val="4782FF"/>
              </a:gs>
              <a:gs pos="66006">
                <a:schemeClr val="tx1">
                  <a:lumMod val="40000"/>
                  <a:lumOff val="60000"/>
                </a:schemeClr>
              </a:gs>
              <a:gs pos="68000">
                <a:srgbClr val="3E7CFF"/>
              </a:gs>
              <a:gs pos="35000">
                <a:schemeClr val="tx1">
                  <a:lumMod val="40000"/>
                  <a:lumOff val="60000"/>
                </a:schemeClr>
              </a:gs>
              <a:gs pos="33000">
                <a:schemeClr val="tx1">
                  <a:lumMod val="40000"/>
                  <a:lumOff val="60000"/>
                </a:schemeClr>
              </a:gs>
              <a:gs pos="100000">
                <a:schemeClr val="tx1">
                  <a:lumMod val="60000"/>
                  <a:lumOff val="40000"/>
                </a:schemeClr>
              </a:gs>
            </a:gsLst>
            <a:lin ang="0" scaled="0"/>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Electrical Safety Training</a:t>
            </a:r>
          </a:p>
        </p:txBody>
      </p:sp>
      <p:sp>
        <p:nvSpPr>
          <p:cNvPr id="18" name="Rectangle 17">
            <a:extLst>
              <a:ext uri="{FF2B5EF4-FFF2-40B4-BE49-F238E27FC236}">
                <a16:creationId xmlns:a16="http://schemas.microsoft.com/office/drawing/2014/main" id="{A75A9E1B-6C20-B0A7-3AE0-06B13C645169}"/>
              </a:ext>
            </a:extLst>
          </p:cNvPr>
          <p:cNvSpPr/>
          <p:nvPr/>
        </p:nvSpPr>
        <p:spPr>
          <a:xfrm>
            <a:off x="407986" y="4234536"/>
            <a:ext cx="1526066" cy="846606"/>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Electrical Rules</a:t>
            </a:r>
          </a:p>
        </p:txBody>
      </p:sp>
      <p:sp>
        <p:nvSpPr>
          <p:cNvPr id="19" name="TextBox 18">
            <a:extLst>
              <a:ext uri="{FF2B5EF4-FFF2-40B4-BE49-F238E27FC236}">
                <a16:creationId xmlns:a16="http://schemas.microsoft.com/office/drawing/2014/main" id="{DB558DD9-1447-5961-E4BE-4A677CCEDD75}"/>
              </a:ext>
            </a:extLst>
          </p:cNvPr>
          <p:cNvSpPr txBox="1"/>
          <p:nvPr/>
        </p:nvSpPr>
        <p:spPr>
          <a:xfrm>
            <a:off x="2047164" y="2634018"/>
            <a:ext cx="3807726" cy="276999"/>
          </a:xfrm>
          <a:prstGeom prst="rect">
            <a:avLst/>
          </a:prstGeom>
          <a:noFill/>
        </p:spPr>
        <p:txBody>
          <a:bodyPr wrap="square" lIns="0" tIns="0" rIns="0" bIns="0" rtlCol="0">
            <a:spAutoFit/>
          </a:bodyPr>
          <a:lstStyle/>
          <a:p>
            <a:pPr algn="l"/>
            <a:r>
              <a:rPr lang="en-CH" dirty="0"/>
              <a:t>Important electrical safety messages.</a:t>
            </a:r>
          </a:p>
        </p:txBody>
      </p:sp>
      <p:sp>
        <p:nvSpPr>
          <p:cNvPr id="20" name="TextBox 19">
            <a:extLst>
              <a:ext uri="{FF2B5EF4-FFF2-40B4-BE49-F238E27FC236}">
                <a16:creationId xmlns:a16="http://schemas.microsoft.com/office/drawing/2014/main" id="{78F3EDCB-C99B-0906-FF4C-EEEDEF9D1CB3}"/>
              </a:ext>
            </a:extLst>
          </p:cNvPr>
          <p:cNvSpPr txBox="1"/>
          <p:nvPr/>
        </p:nvSpPr>
        <p:spPr>
          <a:xfrm>
            <a:off x="2047164" y="3527522"/>
            <a:ext cx="3807726" cy="276999"/>
          </a:xfrm>
          <a:prstGeom prst="rect">
            <a:avLst/>
          </a:prstGeom>
          <a:noFill/>
        </p:spPr>
        <p:txBody>
          <a:bodyPr wrap="square" lIns="0" tIns="0" rIns="0" bIns="0" rtlCol="0">
            <a:spAutoFit/>
          </a:bodyPr>
          <a:lstStyle/>
          <a:p>
            <a:pPr algn="l"/>
            <a:r>
              <a:rPr lang="en-CH" dirty="0"/>
              <a:t>Review of available training courses</a:t>
            </a:r>
          </a:p>
        </p:txBody>
      </p:sp>
      <p:sp>
        <p:nvSpPr>
          <p:cNvPr id="21" name="TextBox 20">
            <a:extLst>
              <a:ext uri="{FF2B5EF4-FFF2-40B4-BE49-F238E27FC236}">
                <a16:creationId xmlns:a16="http://schemas.microsoft.com/office/drawing/2014/main" id="{0276EAE5-50CD-8BB9-FA07-C6AA9CDA5986}"/>
              </a:ext>
            </a:extLst>
          </p:cNvPr>
          <p:cNvSpPr txBox="1"/>
          <p:nvPr/>
        </p:nvSpPr>
        <p:spPr>
          <a:xfrm>
            <a:off x="2047164" y="4415255"/>
            <a:ext cx="3807726" cy="276999"/>
          </a:xfrm>
          <a:prstGeom prst="rect">
            <a:avLst/>
          </a:prstGeom>
          <a:noFill/>
        </p:spPr>
        <p:txBody>
          <a:bodyPr wrap="square" lIns="0" tIns="0" rIns="0" bIns="0" rtlCol="0">
            <a:spAutoFit/>
          </a:bodyPr>
          <a:lstStyle/>
          <a:p>
            <a:pPr algn="l"/>
            <a:r>
              <a:rPr lang="en-CH" dirty="0"/>
              <a:t>Lock-outs and cable rules</a:t>
            </a:r>
          </a:p>
        </p:txBody>
      </p:sp>
    </p:spTree>
    <p:extLst>
      <p:ext uri="{BB962C8B-B14F-4D97-AF65-F5344CB8AC3E}">
        <p14:creationId xmlns:p14="http://schemas.microsoft.com/office/powerpoint/2010/main" val="1900920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Site lighting at night</a:t>
            </a:r>
            <a:endParaRPr lang="en-GB" dirty="0"/>
          </a:p>
        </p:txBody>
      </p:sp>
      <p:sp>
        <p:nvSpPr>
          <p:cNvPr id="3" name="Date Placeholder 3">
            <a:extLst>
              <a:ext uri="{FF2B5EF4-FFF2-40B4-BE49-F238E27FC236}">
                <a16:creationId xmlns:a16="http://schemas.microsoft.com/office/drawing/2014/main" id="{DAA8C790-3022-36D4-88BD-D6255FDB9F22}"/>
              </a:ext>
            </a:extLst>
          </p:cNvPr>
          <p:cNvSpPr>
            <a:spLocks noGrp="1"/>
          </p:cNvSpPr>
          <p:nvPr>
            <p:ph type="dt" sz="half" idx="10"/>
          </p:nvPr>
        </p:nvSpPr>
        <p:spPr>
          <a:xfrm>
            <a:off x="3485228" y="6350851"/>
            <a:ext cx="631160" cy="365125"/>
          </a:xfrm>
        </p:spPr>
        <p:txBody>
          <a:bodyPr/>
          <a:lstStyle/>
          <a:p>
            <a:r>
              <a:rPr lang="en-US" dirty="0"/>
              <a:t>30/10/23</a:t>
            </a:r>
            <a:endParaRPr lang="en-GB" dirty="0"/>
          </a:p>
        </p:txBody>
      </p:sp>
      <p:sp>
        <p:nvSpPr>
          <p:cNvPr id="5" name="Footer Placeholder 4">
            <a:extLst>
              <a:ext uri="{FF2B5EF4-FFF2-40B4-BE49-F238E27FC236}">
                <a16:creationId xmlns:a16="http://schemas.microsoft.com/office/drawing/2014/main" id="{57BBB35B-7C4E-3AD2-D3F9-3D9B99B83CB4}"/>
              </a:ext>
            </a:extLst>
          </p:cNvPr>
          <p:cNvSpPr>
            <a:spLocks noGrp="1"/>
          </p:cNvSpPr>
          <p:nvPr>
            <p:ph type="ftr" sz="quarter" idx="11"/>
          </p:nvPr>
        </p:nvSpPr>
        <p:spPr>
          <a:xfrm>
            <a:off x="4259262" y="6356350"/>
            <a:ext cx="6572221" cy="365125"/>
          </a:xfrm>
        </p:spPr>
        <p:txBody>
          <a:bodyPr/>
          <a:lstStyle/>
          <a:p>
            <a:r>
              <a:rPr lang="en-GB" dirty="0"/>
              <a:t>J. Devine – Electrical Safety for EXSOs</a:t>
            </a:r>
          </a:p>
        </p:txBody>
      </p:sp>
      <p:sp>
        <p:nvSpPr>
          <p:cNvPr id="6" name="Date Placeholder 3">
            <a:extLst>
              <a:ext uri="{FF2B5EF4-FFF2-40B4-BE49-F238E27FC236}">
                <a16:creationId xmlns:a16="http://schemas.microsoft.com/office/drawing/2014/main" id="{C6CA9697-4642-C1B1-E070-E3CD629CAFA1}"/>
              </a:ext>
            </a:extLst>
          </p:cNvPr>
          <p:cNvSpPr txBox="1">
            <a:spLocks/>
          </p:cNvSpPr>
          <p:nvPr/>
        </p:nvSpPr>
        <p:spPr>
          <a:xfrm>
            <a:off x="10248181" y="6350850"/>
            <a:ext cx="1851411" cy="507150"/>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EDMS 2966369</a:t>
            </a:r>
            <a:endParaRPr lang="en-GB" dirty="0"/>
          </a:p>
        </p:txBody>
      </p:sp>
      <p:pic>
        <p:nvPicPr>
          <p:cNvPr id="7" name="Picture 6">
            <a:extLst>
              <a:ext uri="{FF2B5EF4-FFF2-40B4-BE49-F238E27FC236}">
                <a16:creationId xmlns:a16="http://schemas.microsoft.com/office/drawing/2014/main" id="{BA2DA105-3AD8-A43F-A313-69B93374901E}"/>
              </a:ext>
            </a:extLst>
          </p:cNvPr>
          <p:cNvPicPr>
            <a:picLocks noChangeAspect="1"/>
          </p:cNvPicPr>
          <p:nvPr/>
        </p:nvPicPr>
        <p:blipFill rotWithShape="1">
          <a:blip r:embed="rId2"/>
          <a:srcRect l="14754" t="6205" r="17436" b="44386"/>
          <a:stretch/>
        </p:blipFill>
        <p:spPr>
          <a:xfrm>
            <a:off x="7545372" y="1353049"/>
            <a:ext cx="4268807" cy="3624459"/>
          </a:xfrm>
          <a:prstGeom prst="rect">
            <a:avLst/>
          </a:prstGeom>
        </p:spPr>
      </p:pic>
      <p:sp>
        <p:nvSpPr>
          <p:cNvPr id="8" name="Content Placeholder 5">
            <a:extLst>
              <a:ext uri="{FF2B5EF4-FFF2-40B4-BE49-F238E27FC236}">
                <a16:creationId xmlns:a16="http://schemas.microsoft.com/office/drawing/2014/main" id="{3F6D2F36-0699-5CEF-FAFB-F36C3BDC2B13}"/>
              </a:ext>
            </a:extLst>
          </p:cNvPr>
          <p:cNvSpPr txBox="1">
            <a:spLocks/>
          </p:cNvSpPr>
          <p:nvPr/>
        </p:nvSpPr>
        <p:spPr>
          <a:xfrm>
            <a:off x="221222" y="1174241"/>
            <a:ext cx="6744657" cy="3624459"/>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lgn="just">
              <a:lnSpc>
                <a:spcPct val="115000"/>
              </a:lnSpc>
              <a:spcAft>
                <a:spcPts val="600"/>
              </a:spcAft>
              <a:buFont typeface="Arial" panose="020B0604020202020204" pitchFamily="34" charset="0"/>
              <a:buChar char="•"/>
            </a:pPr>
            <a:r>
              <a:rPr lang="en-GB" sz="1700" dirty="0">
                <a:effectLst/>
              </a:rPr>
              <a:t>Since </a:t>
            </a:r>
            <a:r>
              <a:rPr lang="en-GB" sz="1700" dirty="0"/>
              <a:t>October 2022, CERN lighting has been turned off between 11pm and 5am.</a:t>
            </a:r>
          </a:p>
          <a:p>
            <a:pPr marL="285750" indent="-285750" algn="just">
              <a:lnSpc>
                <a:spcPct val="115000"/>
              </a:lnSpc>
              <a:spcAft>
                <a:spcPts val="600"/>
              </a:spcAft>
              <a:buFont typeface="Arial" panose="020B0604020202020204" pitchFamily="34" charset="0"/>
              <a:buChar char="•"/>
            </a:pPr>
            <a:r>
              <a:rPr lang="en-GB" sz="1700" dirty="0"/>
              <a:t> This is a known issue for experiments, being addressed on a zone by zone basis with EN/EL for urgent needs.</a:t>
            </a:r>
          </a:p>
          <a:p>
            <a:pPr marL="285750" indent="-285750" algn="just">
              <a:lnSpc>
                <a:spcPct val="115000"/>
              </a:lnSpc>
              <a:spcAft>
                <a:spcPts val="600"/>
              </a:spcAft>
              <a:buFont typeface="Arial" panose="020B0604020202020204" pitchFamily="34" charset="0"/>
              <a:buChar char="•"/>
            </a:pPr>
            <a:r>
              <a:rPr lang="en-GB" sz="1700" dirty="0">
                <a:effectLst/>
              </a:rPr>
              <a:t>Also being addressed with SCE for the whole site, for longer term evolution. </a:t>
            </a:r>
          </a:p>
          <a:p>
            <a:pPr marL="285750" indent="-285750" algn="just">
              <a:lnSpc>
                <a:spcPct val="115000"/>
              </a:lnSpc>
              <a:spcAft>
                <a:spcPts val="600"/>
              </a:spcAft>
              <a:buFont typeface="Arial" panose="020B0604020202020204" pitchFamily="34" charset="0"/>
              <a:buChar char="•"/>
            </a:pPr>
            <a:r>
              <a:rPr lang="en-GB" sz="1700" dirty="0"/>
              <a:t>All of the critical zones identified should be lit now, however if you notice a problem contact me!</a:t>
            </a:r>
            <a:endParaRPr lang="en-GB" sz="1700" dirty="0">
              <a:effectLst/>
            </a:endParaRPr>
          </a:p>
        </p:txBody>
      </p:sp>
      <p:sp>
        <p:nvSpPr>
          <p:cNvPr id="10" name="TextBox 9">
            <a:extLst>
              <a:ext uri="{FF2B5EF4-FFF2-40B4-BE49-F238E27FC236}">
                <a16:creationId xmlns:a16="http://schemas.microsoft.com/office/drawing/2014/main" id="{9B677DBC-AB19-31FE-452A-F43DC4703518}"/>
              </a:ext>
            </a:extLst>
          </p:cNvPr>
          <p:cNvSpPr txBox="1"/>
          <p:nvPr/>
        </p:nvSpPr>
        <p:spPr>
          <a:xfrm>
            <a:off x="6871558" y="5898925"/>
            <a:ext cx="5228034" cy="276999"/>
          </a:xfrm>
          <a:prstGeom prst="rect">
            <a:avLst/>
          </a:prstGeom>
          <a:noFill/>
        </p:spPr>
        <p:txBody>
          <a:bodyPr wrap="none" lIns="0" tIns="0" rIns="0" bIns="0" rtlCol="0">
            <a:spAutoFit/>
          </a:bodyPr>
          <a:lstStyle/>
          <a:p>
            <a:pPr algn="l"/>
            <a:r>
              <a:rPr lang="en-CH" dirty="0"/>
              <a:t>EP lighting needs, all experiments: </a:t>
            </a:r>
            <a:r>
              <a:rPr lang="en-CH" dirty="0">
                <a:hlinkClick r:id="rId3"/>
              </a:rPr>
              <a:t>EDMS 2910905</a:t>
            </a:r>
            <a:endParaRPr lang="en-CH" dirty="0"/>
          </a:p>
        </p:txBody>
      </p:sp>
      <p:sp>
        <p:nvSpPr>
          <p:cNvPr id="11" name="TextBox 10">
            <a:extLst>
              <a:ext uri="{FF2B5EF4-FFF2-40B4-BE49-F238E27FC236}">
                <a16:creationId xmlns:a16="http://schemas.microsoft.com/office/drawing/2014/main" id="{3F397B97-C1FF-23A3-34B7-0F535AF3507F}"/>
              </a:ext>
            </a:extLst>
          </p:cNvPr>
          <p:cNvSpPr txBox="1"/>
          <p:nvPr/>
        </p:nvSpPr>
        <p:spPr>
          <a:xfrm>
            <a:off x="407988" y="4977508"/>
            <a:ext cx="6280488" cy="830997"/>
          </a:xfrm>
          <a:prstGeom prst="rect">
            <a:avLst/>
          </a:prstGeom>
          <a:noFill/>
        </p:spPr>
        <p:txBody>
          <a:bodyPr wrap="square" lIns="0" tIns="0" rIns="0" bIns="0" rtlCol="0">
            <a:spAutoFit/>
          </a:bodyPr>
          <a:lstStyle/>
          <a:p>
            <a:pPr algn="l"/>
            <a:r>
              <a:rPr lang="en-CH" b="1" dirty="0"/>
              <a:t>SCE consultation with all departments is ongoing; there may be a change in t</a:t>
            </a:r>
            <a:r>
              <a:rPr lang="en-GB" b="1" dirty="0"/>
              <a:t>he</a:t>
            </a:r>
            <a:r>
              <a:rPr lang="en-CH" b="1" dirty="0"/>
              <a:t> schedule (11:30pm or 12am) if there is enough support. </a:t>
            </a:r>
          </a:p>
        </p:txBody>
      </p:sp>
    </p:spTree>
    <p:extLst>
      <p:ext uri="{BB962C8B-B14F-4D97-AF65-F5344CB8AC3E}">
        <p14:creationId xmlns:p14="http://schemas.microsoft.com/office/powerpoint/2010/main" val="2541509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02482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dangers of electricity</a:t>
            </a:r>
            <a:endParaRPr lang="en-GB" dirty="0"/>
          </a:p>
        </p:txBody>
      </p:sp>
      <p:pic>
        <p:nvPicPr>
          <p:cNvPr id="12" name="Picture 8">
            <a:extLst>
              <a:ext uri="{FF2B5EF4-FFF2-40B4-BE49-F238E27FC236}">
                <a16:creationId xmlns:a16="http://schemas.microsoft.com/office/drawing/2014/main" id="{F22F6E93-FC63-5793-130F-AAFD29CFAB10}"/>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bwMode="auto">
          <a:xfrm>
            <a:off x="184478" y="1294162"/>
            <a:ext cx="7416824" cy="4896544"/>
          </a:xfrm>
          <a:prstGeom prst="rect">
            <a:avLst/>
          </a:prstGeom>
        </p:spPr>
      </p:pic>
      <p:sp>
        <p:nvSpPr>
          <p:cNvPr id="14" name="TextBox 10">
            <a:extLst>
              <a:ext uri="{FF2B5EF4-FFF2-40B4-BE49-F238E27FC236}">
                <a16:creationId xmlns:a16="http://schemas.microsoft.com/office/drawing/2014/main" id="{DB39E148-AB94-D7E7-3C02-B01F88ADB10E}"/>
              </a:ext>
            </a:extLst>
          </p:cNvPr>
          <p:cNvSpPr>
            <a:spLocks/>
          </p:cNvSpPr>
          <p:nvPr/>
        </p:nvSpPr>
        <p:spPr bwMode="auto">
          <a:xfrm>
            <a:off x="191535" y="941792"/>
            <a:ext cx="10019089" cy="415498"/>
          </a:xfrm>
          <a:prstGeom prst="rect">
            <a:avLst/>
          </a:prstGeom>
          <a:noFill/>
        </p:spPr>
        <p:txBody>
          <a:bodyPr wrap="none" rtlCol="0">
            <a:spAutoFit/>
          </a:bodyPr>
          <a:lstStyle/>
          <a:p>
            <a:pPr algn="r">
              <a:defRPr/>
            </a:pPr>
            <a:r>
              <a:rPr lang="en-US" sz="2100" b="1" kern="0" dirty="0">
                <a:solidFill>
                  <a:srgbClr val="4F5D75"/>
                </a:solidFill>
                <a:latin typeface="Arial"/>
                <a:cs typeface="Arial"/>
              </a:rPr>
              <a:t>Time / current zones of effect of AC current (15 Hz to 100 Hz) on human body</a:t>
            </a:r>
            <a:endParaRPr lang="en-GB" sz="2100" b="1" kern="0" dirty="0">
              <a:solidFill>
                <a:srgbClr val="4F5D75"/>
              </a:solidFill>
              <a:latin typeface="Arial"/>
              <a:cs typeface="Arial"/>
            </a:endParaRPr>
          </a:p>
        </p:txBody>
      </p:sp>
      <p:pic>
        <p:nvPicPr>
          <p:cNvPr id="10" name="Picture 308">
            <a:extLst>
              <a:ext uri="{FF2B5EF4-FFF2-40B4-BE49-F238E27FC236}">
                <a16:creationId xmlns:a16="http://schemas.microsoft.com/office/drawing/2014/main" id="{CC84A0D3-924C-3B08-3809-96FEA8D2FE4B}"/>
              </a:ext>
            </a:extLst>
          </p:cNvPr>
          <p:cNvPicPr>
            <a:picLocks noChangeAspect="1" noChangeArrowheads="1"/>
          </p:cNvPicPr>
          <p:nvPr/>
        </p:nvPicPr>
        <p:blipFill>
          <a:blip r:embed="rId4"/>
          <a:stretch/>
        </p:blipFill>
        <p:spPr bwMode="auto">
          <a:xfrm>
            <a:off x="6885053" y="1508706"/>
            <a:ext cx="5164362" cy="3840587"/>
          </a:xfrm>
          <a:prstGeom prst="rect">
            <a:avLst/>
          </a:prstGeom>
          <a:noFill/>
        </p:spPr>
      </p:pic>
      <p:sp>
        <p:nvSpPr>
          <p:cNvPr id="5" name="Freeform 4">
            <a:extLst>
              <a:ext uri="{FF2B5EF4-FFF2-40B4-BE49-F238E27FC236}">
                <a16:creationId xmlns:a16="http://schemas.microsoft.com/office/drawing/2014/main" id="{EA41125C-34AD-2021-36A2-355ECCDBB190}"/>
              </a:ext>
            </a:extLst>
          </p:cNvPr>
          <p:cNvSpPr/>
          <p:nvPr/>
        </p:nvSpPr>
        <p:spPr>
          <a:xfrm>
            <a:off x="764270" y="2101755"/>
            <a:ext cx="941696" cy="3766782"/>
          </a:xfrm>
          <a:custGeom>
            <a:avLst/>
            <a:gdLst>
              <a:gd name="connsiteX0" fmla="*/ 0 w 941696"/>
              <a:gd name="connsiteY0" fmla="*/ 0 h 3766782"/>
              <a:gd name="connsiteX1" fmla="*/ 941696 w 941696"/>
              <a:gd name="connsiteY1" fmla="*/ 13648 h 3766782"/>
              <a:gd name="connsiteX2" fmla="*/ 941696 w 941696"/>
              <a:gd name="connsiteY2" fmla="*/ 3766782 h 3766782"/>
              <a:gd name="connsiteX3" fmla="*/ 0 w 941696"/>
              <a:gd name="connsiteY3" fmla="*/ 3766782 h 3766782"/>
            </a:gdLst>
            <a:ahLst/>
            <a:cxnLst>
              <a:cxn ang="0">
                <a:pos x="connsiteX0" y="connsiteY0"/>
              </a:cxn>
              <a:cxn ang="0">
                <a:pos x="connsiteX1" y="connsiteY1"/>
              </a:cxn>
              <a:cxn ang="0">
                <a:pos x="connsiteX2" y="connsiteY2"/>
              </a:cxn>
              <a:cxn ang="0">
                <a:pos x="connsiteX3" y="connsiteY3"/>
              </a:cxn>
            </a:cxnLst>
            <a:rect l="l" t="t" r="r" b="b"/>
            <a:pathLst>
              <a:path w="941696" h="3766782">
                <a:moveTo>
                  <a:pt x="0" y="0"/>
                </a:moveTo>
                <a:lnTo>
                  <a:pt x="941696" y="13648"/>
                </a:lnTo>
                <a:lnTo>
                  <a:pt x="941696" y="3766782"/>
                </a:lnTo>
                <a:lnTo>
                  <a:pt x="0" y="3766782"/>
                </a:lnTo>
              </a:path>
            </a:pathLst>
          </a:custGeom>
          <a:solidFill>
            <a:srgbClr val="61C4D3">
              <a:alpha val="12941"/>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6" name="Freeform 5">
            <a:extLst>
              <a:ext uri="{FF2B5EF4-FFF2-40B4-BE49-F238E27FC236}">
                <a16:creationId xmlns:a16="http://schemas.microsoft.com/office/drawing/2014/main" id="{0117776E-82F7-A3F0-885C-61BAFC9AC66A}"/>
              </a:ext>
            </a:extLst>
          </p:cNvPr>
          <p:cNvSpPr/>
          <p:nvPr/>
        </p:nvSpPr>
        <p:spPr>
          <a:xfrm>
            <a:off x="1692318" y="2115403"/>
            <a:ext cx="3684895" cy="3807725"/>
          </a:xfrm>
          <a:custGeom>
            <a:avLst/>
            <a:gdLst>
              <a:gd name="connsiteX0" fmla="*/ 0 w 3684895"/>
              <a:gd name="connsiteY0" fmla="*/ 0 h 3807725"/>
              <a:gd name="connsiteX1" fmla="*/ 1678675 w 3684895"/>
              <a:gd name="connsiteY1" fmla="*/ 27295 h 3807725"/>
              <a:gd name="connsiteX2" fmla="*/ 1678675 w 3684895"/>
              <a:gd name="connsiteY2" fmla="*/ 409433 h 3807725"/>
              <a:gd name="connsiteX3" fmla="*/ 1869743 w 3684895"/>
              <a:gd name="connsiteY3" fmla="*/ 1105469 h 3807725"/>
              <a:gd name="connsiteX4" fmla="*/ 2947916 w 3684895"/>
              <a:gd name="connsiteY4" fmla="*/ 2715904 h 3807725"/>
              <a:gd name="connsiteX5" fmla="*/ 3671248 w 3684895"/>
              <a:gd name="connsiteY5" fmla="*/ 3411940 h 3807725"/>
              <a:gd name="connsiteX6" fmla="*/ 3684895 w 3684895"/>
              <a:gd name="connsiteY6" fmla="*/ 3807725 h 3807725"/>
              <a:gd name="connsiteX7" fmla="*/ 40943 w 3684895"/>
              <a:gd name="connsiteY7" fmla="*/ 3739486 h 380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84895" h="3807725">
                <a:moveTo>
                  <a:pt x="0" y="0"/>
                </a:moveTo>
                <a:lnTo>
                  <a:pt x="1678675" y="27295"/>
                </a:lnTo>
                <a:lnTo>
                  <a:pt x="1678675" y="409433"/>
                </a:lnTo>
                <a:lnTo>
                  <a:pt x="1869743" y="1105469"/>
                </a:lnTo>
                <a:lnTo>
                  <a:pt x="2947916" y="2715904"/>
                </a:lnTo>
                <a:lnTo>
                  <a:pt x="3671248" y="3411940"/>
                </a:lnTo>
                <a:lnTo>
                  <a:pt x="3684895" y="3807725"/>
                </a:lnTo>
                <a:lnTo>
                  <a:pt x="40943" y="3739486"/>
                </a:lnTo>
              </a:path>
            </a:pathLst>
          </a:custGeom>
          <a:solidFill>
            <a:srgbClr val="FFC000">
              <a:alpha val="27059"/>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 name="Freeform 6">
            <a:extLst>
              <a:ext uri="{FF2B5EF4-FFF2-40B4-BE49-F238E27FC236}">
                <a16:creationId xmlns:a16="http://schemas.microsoft.com/office/drawing/2014/main" id="{42FFCCC2-3349-031E-21AC-61F80549459D}"/>
              </a:ext>
            </a:extLst>
          </p:cNvPr>
          <p:cNvSpPr/>
          <p:nvPr/>
        </p:nvSpPr>
        <p:spPr>
          <a:xfrm>
            <a:off x="3370997" y="2088107"/>
            <a:ext cx="2006221" cy="3875965"/>
          </a:xfrm>
          <a:custGeom>
            <a:avLst/>
            <a:gdLst>
              <a:gd name="connsiteX0" fmla="*/ 0 w 2006221"/>
              <a:gd name="connsiteY0" fmla="*/ 0 h 3875965"/>
              <a:gd name="connsiteX1" fmla="*/ 81887 w 2006221"/>
              <a:gd name="connsiteY1" fmla="*/ 573206 h 3875965"/>
              <a:gd name="connsiteX2" fmla="*/ 286603 w 2006221"/>
              <a:gd name="connsiteY2" fmla="*/ 1310186 h 3875965"/>
              <a:gd name="connsiteX3" fmla="*/ 996287 w 2006221"/>
              <a:gd name="connsiteY3" fmla="*/ 2292824 h 3875965"/>
              <a:gd name="connsiteX4" fmla="*/ 1978925 w 2006221"/>
              <a:gd name="connsiteY4" fmla="*/ 3425589 h 3875965"/>
              <a:gd name="connsiteX5" fmla="*/ 2006221 w 2006221"/>
              <a:gd name="connsiteY5" fmla="*/ 3875965 h 3875965"/>
              <a:gd name="connsiteX6" fmla="*/ 2006221 w 2006221"/>
              <a:gd name="connsiteY6" fmla="*/ 3875965 h 3875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6221" h="3875965">
                <a:moveTo>
                  <a:pt x="0" y="0"/>
                </a:moveTo>
                <a:lnTo>
                  <a:pt x="81887" y="573206"/>
                </a:lnTo>
                <a:lnTo>
                  <a:pt x="286603" y="1310186"/>
                </a:lnTo>
                <a:lnTo>
                  <a:pt x="996287" y="2292824"/>
                </a:lnTo>
                <a:lnTo>
                  <a:pt x="1978925" y="3425589"/>
                </a:lnTo>
                <a:lnTo>
                  <a:pt x="2006221" y="3875965"/>
                </a:lnTo>
                <a:lnTo>
                  <a:pt x="2006221" y="3875965"/>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9" name="Freeform 8">
            <a:extLst>
              <a:ext uri="{FF2B5EF4-FFF2-40B4-BE49-F238E27FC236}">
                <a16:creationId xmlns:a16="http://schemas.microsoft.com/office/drawing/2014/main" id="{D71E0708-B1FD-AD88-8C7D-C047BA3558F7}"/>
              </a:ext>
            </a:extLst>
          </p:cNvPr>
          <p:cNvSpPr/>
          <p:nvPr/>
        </p:nvSpPr>
        <p:spPr>
          <a:xfrm>
            <a:off x="3384645" y="2115403"/>
            <a:ext cx="2552131" cy="3766782"/>
          </a:xfrm>
          <a:custGeom>
            <a:avLst/>
            <a:gdLst>
              <a:gd name="connsiteX0" fmla="*/ 0 w 2552131"/>
              <a:gd name="connsiteY0" fmla="*/ 0 h 3766782"/>
              <a:gd name="connsiteX1" fmla="*/ 1023582 w 2552131"/>
              <a:gd name="connsiteY1" fmla="*/ 0 h 3766782"/>
              <a:gd name="connsiteX2" fmla="*/ 1023582 w 2552131"/>
              <a:gd name="connsiteY2" fmla="*/ 614149 h 3766782"/>
              <a:gd name="connsiteX3" fmla="*/ 1091821 w 2552131"/>
              <a:gd name="connsiteY3" fmla="*/ 805218 h 3766782"/>
              <a:gd name="connsiteX4" fmla="*/ 1173707 w 2552131"/>
              <a:gd name="connsiteY4" fmla="*/ 1146412 h 3766782"/>
              <a:gd name="connsiteX5" fmla="*/ 1487606 w 2552131"/>
              <a:gd name="connsiteY5" fmla="*/ 1446663 h 3766782"/>
              <a:gd name="connsiteX6" fmla="*/ 1910686 w 2552131"/>
              <a:gd name="connsiteY6" fmla="*/ 1637731 h 3766782"/>
              <a:gd name="connsiteX7" fmla="*/ 2183642 w 2552131"/>
              <a:gd name="connsiteY7" fmla="*/ 1937982 h 3766782"/>
              <a:gd name="connsiteX8" fmla="*/ 2388358 w 2552131"/>
              <a:gd name="connsiteY8" fmla="*/ 2306472 h 3766782"/>
              <a:gd name="connsiteX9" fmla="*/ 2483892 w 2552131"/>
              <a:gd name="connsiteY9" fmla="*/ 2729552 h 3766782"/>
              <a:gd name="connsiteX10" fmla="*/ 2524836 w 2552131"/>
              <a:gd name="connsiteY10" fmla="*/ 3179928 h 3766782"/>
              <a:gd name="connsiteX11" fmla="*/ 2552131 w 2552131"/>
              <a:gd name="connsiteY11" fmla="*/ 3739487 h 3766782"/>
              <a:gd name="connsiteX12" fmla="*/ 1992573 w 2552131"/>
              <a:gd name="connsiteY12" fmla="*/ 3766782 h 3766782"/>
              <a:gd name="connsiteX13" fmla="*/ 1978925 w 2552131"/>
              <a:gd name="connsiteY13" fmla="*/ 3343701 h 3766782"/>
              <a:gd name="connsiteX14" fmla="*/ 968991 w 2552131"/>
              <a:gd name="connsiteY14" fmla="*/ 2265528 h 3766782"/>
              <a:gd name="connsiteX15" fmla="*/ 313898 w 2552131"/>
              <a:gd name="connsiteY15" fmla="*/ 1310185 h 3766782"/>
              <a:gd name="connsiteX16" fmla="*/ 54591 w 2552131"/>
              <a:gd name="connsiteY16" fmla="*/ 641445 h 3766782"/>
              <a:gd name="connsiteX17" fmla="*/ 0 w 2552131"/>
              <a:gd name="connsiteY17" fmla="*/ 0 h 3766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552131" h="3766782">
                <a:moveTo>
                  <a:pt x="0" y="0"/>
                </a:moveTo>
                <a:lnTo>
                  <a:pt x="1023582" y="0"/>
                </a:lnTo>
                <a:lnTo>
                  <a:pt x="1023582" y="614149"/>
                </a:lnTo>
                <a:lnTo>
                  <a:pt x="1091821" y="805218"/>
                </a:lnTo>
                <a:lnTo>
                  <a:pt x="1173707" y="1146412"/>
                </a:lnTo>
                <a:lnTo>
                  <a:pt x="1487606" y="1446663"/>
                </a:lnTo>
                <a:lnTo>
                  <a:pt x="1910686" y="1637731"/>
                </a:lnTo>
                <a:lnTo>
                  <a:pt x="2183642" y="1937982"/>
                </a:lnTo>
                <a:lnTo>
                  <a:pt x="2388358" y="2306472"/>
                </a:lnTo>
                <a:lnTo>
                  <a:pt x="2483892" y="2729552"/>
                </a:lnTo>
                <a:lnTo>
                  <a:pt x="2524836" y="3179928"/>
                </a:lnTo>
                <a:lnTo>
                  <a:pt x="2552131" y="3739487"/>
                </a:lnTo>
                <a:lnTo>
                  <a:pt x="1992573" y="3766782"/>
                </a:lnTo>
                <a:lnTo>
                  <a:pt x="1978925" y="3343701"/>
                </a:lnTo>
                <a:lnTo>
                  <a:pt x="968991" y="2265528"/>
                </a:lnTo>
                <a:lnTo>
                  <a:pt x="313898" y="1310185"/>
                </a:lnTo>
                <a:lnTo>
                  <a:pt x="54591" y="641445"/>
                </a:lnTo>
                <a:lnTo>
                  <a:pt x="0" y="0"/>
                </a:lnTo>
                <a:close/>
              </a:path>
            </a:pathLst>
          </a:custGeom>
          <a:solidFill>
            <a:srgbClr val="FF0000">
              <a:alpha val="45098"/>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1" name="Freeform 10">
            <a:extLst>
              <a:ext uri="{FF2B5EF4-FFF2-40B4-BE49-F238E27FC236}">
                <a16:creationId xmlns:a16="http://schemas.microsoft.com/office/drawing/2014/main" id="{8E4EE5CF-77AA-178C-16C1-B970F3BA5765}"/>
              </a:ext>
            </a:extLst>
          </p:cNvPr>
          <p:cNvSpPr/>
          <p:nvPr/>
        </p:nvSpPr>
        <p:spPr>
          <a:xfrm>
            <a:off x="4394579" y="2115403"/>
            <a:ext cx="2497540" cy="3725839"/>
          </a:xfrm>
          <a:custGeom>
            <a:avLst/>
            <a:gdLst>
              <a:gd name="connsiteX0" fmla="*/ 13648 w 2497540"/>
              <a:gd name="connsiteY0" fmla="*/ 0 h 3725839"/>
              <a:gd name="connsiteX1" fmla="*/ 0 w 2497540"/>
              <a:gd name="connsiteY1" fmla="*/ 532263 h 3725839"/>
              <a:gd name="connsiteX2" fmla="*/ 68239 w 2497540"/>
              <a:gd name="connsiteY2" fmla="*/ 777922 h 3725839"/>
              <a:gd name="connsiteX3" fmla="*/ 122830 w 2497540"/>
              <a:gd name="connsiteY3" fmla="*/ 1023582 h 3725839"/>
              <a:gd name="connsiteX4" fmla="*/ 191069 w 2497540"/>
              <a:gd name="connsiteY4" fmla="*/ 1241946 h 3725839"/>
              <a:gd name="connsiteX5" fmla="*/ 491320 w 2497540"/>
              <a:gd name="connsiteY5" fmla="*/ 1433015 h 3725839"/>
              <a:gd name="connsiteX6" fmla="*/ 900752 w 2497540"/>
              <a:gd name="connsiteY6" fmla="*/ 1610436 h 3725839"/>
              <a:gd name="connsiteX7" fmla="*/ 1214651 w 2497540"/>
              <a:gd name="connsiteY7" fmla="*/ 1937982 h 3725839"/>
              <a:gd name="connsiteX8" fmla="*/ 1433015 w 2497540"/>
              <a:gd name="connsiteY8" fmla="*/ 2361063 h 3725839"/>
              <a:gd name="connsiteX9" fmla="*/ 1514902 w 2497540"/>
              <a:gd name="connsiteY9" fmla="*/ 2893325 h 3725839"/>
              <a:gd name="connsiteX10" fmla="*/ 1528549 w 2497540"/>
              <a:gd name="connsiteY10" fmla="*/ 3698543 h 3725839"/>
              <a:gd name="connsiteX11" fmla="*/ 1528549 w 2497540"/>
              <a:gd name="connsiteY11" fmla="*/ 3698543 h 3725839"/>
              <a:gd name="connsiteX12" fmla="*/ 2497540 w 2497540"/>
              <a:gd name="connsiteY12" fmla="*/ 3725839 h 3725839"/>
              <a:gd name="connsiteX13" fmla="*/ 2497540 w 2497540"/>
              <a:gd name="connsiteY13" fmla="*/ 0 h 3725839"/>
              <a:gd name="connsiteX14" fmla="*/ 2497540 w 2497540"/>
              <a:gd name="connsiteY14" fmla="*/ 0 h 3725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97540" h="3725839">
                <a:moveTo>
                  <a:pt x="13648" y="0"/>
                </a:moveTo>
                <a:lnTo>
                  <a:pt x="0" y="532263"/>
                </a:lnTo>
                <a:lnTo>
                  <a:pt x="68239" y="777922"/>
                </a:lnTo>
                <a:lnTo>
                  <a:pt x="122830" y="1023582"/>
                </a:lnTo>
                <a:lnTo>
                  <a:pt x="191069" y="1241946"/>
                </a:lnTo>
                <a:lnTo>
                  <a:pt x="491320" y="1433015"/>
                </a:lnTo>
                <a:lnTo>
                  <a:pt x="900752" y="1610436"/>
                </a:lnTo>
                <a:lnTo>
                  <a:pt x="1214651" y="1937982"/>
                </a:lnTo>
                <a:lnTo>
                  <a:pt x="1433015" y="2361063"/>
                </a:lnTo>
                <a:lnTo>
                  <a:pt x="1514902" y="2893325"/>
                </a:lnTo>
                <a:lnTo>
                  <a:pt x="1528549" y="3698543"/>
                </a:lnTo>
                <a:lnTo>
                  <a:pt x="1528549" y="3698543"/>
                </a:lnTo>
                <a:lnTo>
                  <a:pt x="2497540" y="3725839"/>
                </a:lnTo>
                <a:lnTo>
                  <a:pt x="2497540" y="0"/>
                </a:lnTo>
                <a:lnTo>
                  <a:pt x="2497540" y="0"/>
                </a:lnTo>
              </a:path>
            </a:pathLst>
          </a:custGeom>
          <a:solidFill>
            <a:srgbClr val="FF0000">
              <a:alpha val="87843"/>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8" name="Freeform 57">
            <a:extLst>
              <a:ext uri="{FF2B5EF4-FFF2-40B4-BE49-F238E27FC236}">
                <a16:creationId xmlns:a16="http://schemas.microsoft.com/office/drawing/2014/main" id="{585C5547-EECF-9DA1-926C-AEC32865AC81}"/>
              </a:ext>
            </a:extLst>
          </p:cNvPr>
          <p:cNvSpPr/>
          <p:nvPr/>
        </p:nvSpPr>
        <p:spPr>
          <a:xfrm>
            <a:off x="777922" y="2115403"/>
            <a:ext cx="6114197" cy="3780430"/>
          </a:xfrm>
          <a:custGeom>
            <a:avLst/>
            <a:gdLst>
              <a:gd name="connsiteX0" fmla="*/ 0 w 6114197"/>
              <a:gd name="connsiteY0" fmla="*/ 1951630 h 3780430"/>
              <a:gd name="connsiteX1" fmla="*/ 3016156 w 6114197"/>
              <a:gd name="connsiteY1" fmla="*/ 1951630 h 3780430"/>
              <a:gd name="connsiteX2" fmla="*/ 3016156 w 6114197"/>
              <a:gd name="connsiteY2" fmla="*/ 3780430 h 3780430"/>
              <a:gd name="connsiteX3" fmla="*/ 6114197 w 6114197"/>
              <a:gd name="connsiteY3" fmla="*/ 3780430 h 3780430"/>
              <a:gd name="connsiteX4" fmla="*/ 6114197 w 6114197"/>
              <a:gd name="connsiteY4" fmla="*/ 0 h 3780430"/>
              <a:gd name="connsiteX5" fmla="*/ 13648 w 6114197"/>
              <a:gd name="connsiteY5" fmla="*/ 0 h 3780430"/>
              <a:gd name="connsiteX6" fmla="*/ 0 w 6114197"/>
              <a:gd name="connsiteY6" fmla="*/ 1951630 h 3780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14197" h="3780430">
                <a:moveTo>
                  <a:pt x="0" y="1951630"/>
                </a:moveTo>
                <a:lnTo>
                  <a:pt x="3016156" y="1951630"/>
                </a:lnTo>
                <a:lnTo>
                  <a:pt x="3016156" y="3780430"/>
                </a:lnTo>
                <a:lnTo>
                  <a:pt x="6114197" y="3780430"/>
                </a:lnTo>
                <a:lnTo>
                  <a:pt x="6114197" y="0"/>
                </a:lnTo>
                <a:lnTo>
                  <a:pt x="13648" y="0"/>
                </a:lnTo>
                <a:cubicBezTo>
                  <a:pt x="9099" y="650543"/>
                  <a:pt x="4549" y="1301087"/>
                  <a:pt x="0" y="1951630"/>
                </a:cubicBez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solidFill>
                  <a:sysClr val="windowText" lastClr="000000"/>
                </a:solidFill>
              </a:rPr>
              <a:t>Protection from a </a:t>
            </a:r>
          </a:p>
          <a:p>
            <a:pPr algn="ctr"/>
            <a:r>
              <a:rPr lang="en-CH" dirty="0">
                <a:solidFill>
                  <a:sysClr val="windowText" lastClr="000000"/>
                </a:solidFill>
              </a:rPr>
              <a:t>30 mA Differential</a:t>
            </a:r>
          </a:p>
          <a:p>
            <a:pPr algn="ctr"/>
            <a:endParaRPr lang="en-CH" dirty="0">
              <a:solidFill>
                <a:sysClr val="windowText" lastClr="000000"/>
              </a:solidFill>
            </a:endParaRPr>
          </a:p>
          <a:p>
            <a:pPr algn="ctr"/>
            <a:endParaRPr lang="en-CH" dirty="0">
              <a:solidFill>
                <a:sysClr val="windowText" lastClr="000000"/>
              </a:solidFill>
            </a:endParaRPr>
          </a:p>
        </p:txBody>
      </p:sp>
      <p:grpSp>
        <p:nvGrpSpPr>
          <p:cNvPr id="3" name="Group 2">
            <a:extLst>
              <a:ext uri="{FF2B5EF4-FFF2-40B4-BE49-F238E27FC236}">
                <a16:creationId xmlns:a16="http://schemas.microsoft.com/office/drawing/2014/main" id="{46B97C5D-FA2C-F2B5-0F90-FF82D2570685}"/>
              </a:ext>
            </a:extLst>
          </p:cNvPr>
          <p:cNvGrpSpPr/>
          <p:nvPr/>
        </p:nvGrpSpPr>
        <p:grpSpPr>
          <a:xfrm>
            <a:off x="3181187" y="2222907"/>
            <a:ext cx="6148077" cy="3260175"/>
            <a:chOff x="4169333" y="2297595"/>
            <a:chExt cx="6148077" cy="3260175"/>
          </a:xfrm>
        </p:grpSpPr>
        <p:grpSp>
          <p:nvGrpSpPr>
            <p:cNvPr id="15" name="Group 19">
              <a:extLst>
                <a:ext uri="{FF2B5EF4-FFF2-40B4-BE49-F238E27FC236}">
                  <a16:creationId xmlns:a16="http://schemas.microsoft.com/office/drawing/2014/main" id="{02073CE1-B53C-AB42-36BF-1FFC983D09C8}"/>
                </a:ext>
              </a:extLst>
            </p:cNvPr>
            <p:cNvGrpSpPr>
              <a:grpSpLocks noChangeAspect="1"/>
            </p:cNvGrpSpPr>
            <p:nvPr/>
          </p:nvGrpSpPr>
          <p:grpSpPr bwMode="auto">
            <a:xfrm>
              <a:off x="8187790" y="2297595"/>
              <a:ext cx="1854397" cy="1854399"/>
              <a:chOff x="3468438" y="7604694"/>
              <a:chExt cx="2079083" cy="2079085"/>
            </a:xfrm>
          </p:grpSpPr>
          <p:sp>
            <p:nvSpPr>
              <p:cNvPr id="16" name="Oval 20">
                <a:extLst>
                  <a:ext uri="{FF2B5EF4-FFF2-40B4-BE49-F238E27FC236}">
                    <a16:creationId xmlns:a16="http://schemas.microsoft.com/office/drawing/2014/main" id="{2932DBC9-D71A-8BD2-D88C-6C5225926BCE}"/>
                  </a:ext>
                </a:extLst>
              </p:cNvPr>
              <p:cNvSpPr/>
              <p:nvPr/>
            </p:nvSpPr>
            <p:spPr bwMode="auto">
              <a:xfrm>
                <a:off x="3468438" y="7604694"/>
                <a:ext cx="2079083" cy="2079085"/>
              </a:xfrm>
              <a:prstGeom prst="ellipse">
                <a:avLst/>
              </a:prstGeom>
              <a:solidFill>
                <a:schemeClr val="tx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kern="0">
                  <a:solidFill>
                    <a:srgbClr val="FFFFFF"/>
                  </a:solidFill>
                  <a:latin typeface="Arial"/>
                  <a:cs typeface="Arial"/>
                </a:endParaRPr>
              </a:p>
            </p:txBody>
          </p:sp>
          <p:sp>
            <p:nvSpPr>
              <p:cNvPr id="17" name="Freeform 21">
                <a:extLst>
                  <a:ext uri="{FF2B5EF4-FFF2-40B4-BE49-F238E27FC236}">
                    <a16:creationId xmlns:a16="http://schemas.microsoft.com/office/drawing/2014/main" id="{93981486-80CE-329B-9589-B28E55B582F4}"/>
                  </a:ext>
                </a:extLst>
              </p:cNvPr>
              <p:cNvSpPr>
                <a:spLocks noChangeArrowheads="1"/>
              </p:cNvSpPr>
              <p:nvPr/>
            </p:nvSpPr>
            <p:spPr bwMode="auto">
              <a:xfrm rot="12738138" flipH="1">
                <a:off x="3960846" y="8745962"/>
                <a:ext cx="269716" cy="779107"/>
              </a:xfrm>
              <a:custGeom>
                <a:avLst/>
                <a:gdLst>
                  <a:gd name="connsiteX0" fmla="*/ 82365 w 269716"/>
                  <a:gd name="connsiteY0" fmla="*/ 768509 h 779107"/>
                  <a:gd name="connsiteX1" fmla="*/ 134858 w 269716"/>
                  <a:gd name="connsiteY1" fmla="*/ 779107 h 779107"/>
                  <a:gd name="connsiteX2" fmla="*/ 269716 w 269716"/>
                  <a:gd name="connsiteY2" fmla="*/ 644249 h 779107"/>
                  <a:gd name="connsiteX3" fmla="*/ 269716 w 269716"/>
                  <a:gd name="connsiteY3" fmla="*/ 15951 h 779107"/>
                  <a:gd name="connsiteX4" fmla="*/ 266777 w 269716"/>
                  <a:gd name="connsiteY4" fmla="*/ 1393 h 779107"/>
                  <a:gd name="connsiteX5" fmla="*/ 188676 w 269716"/>
                  <a:gd name="connsiteY5" fmla="*/ 0 h 779107"/>
                  <a:gd name="connsiteX6" fmla="*/ 89055 w 269716"/>
                  <a:gd name="connsiteY6" fmla="*/ 7816 h 779107"/>
                  <a:gd name="connsiteX7" fmla="*/ 0 w 269716"/>
                  <a:gd name="connsiteY7" fmla="*/ 23461 h 779107"/>
                  <a:gd name="connsiteX8" fmla="*/ 0 w 269716"/>
                  <a:gd name="connsiteY8" fmla="*/ 644249 h 779107"/>
                  <a:gd name="connsiteX9" fmla="*/ 82365 w 269716"/>
                  <a:gd name="connsiteY9" fmla="*/ 768509 h 779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9716" h="779107" extrusionOk="0">
                    <a:moveTo>
                      <a:pt x="82365" y="768509"/>
                    </a:moveTo>
                    <a:cubicBezTo>
                      <a:pt x="98499" y="775333"/>
                      <a:pt x="116238" y="779107"/>
                      <a:pt x="134858" y="779107"/>
                    </a:cubicBezTo>
                    <a:cubicBezTo>
                      <a:pt x="209338" y="779107"/>
                      <a:pt x="269716" y="718729"/>
                      <a:pt x="269716" y="644249"/>
                    </a:cubicBezTo>
                    <a:lnTo>
                      <a:pt x="269716" y="15951"/>
                    </a:lnTo>
                    <a:lnTo>
                      <a:pt x="266777" y="1393"/>
                    </a:lnTo>
                    <a:lnTo>
                      <a:pt x="188676" y="0"/>
                    </a:lnTo>
                    <a:cubicBezTo>
                      <a:pt x="155321" y="1013"/>
                      <a:pt x="122073" y="3627"/>
                      <a:pt x="89055" y="7816"/>
                    </a:cubicBezTo>
                    <a:lnTo>
                      <a:pt x="0" y="23461"/>
                    </a:lnTo>
                    <a:lnTo>
                      <a:pt x="0" y="644249"/>
                    </a:lnTo>
                    <a:cubicBezTo>
                      <a:pt x="0" y="700109"/>
                      <a:pt x="33962" y="748036"/>
                      <a:pt x="82365" y="768509"/>
                    </a:cubicBezTo>
                    <a:close/>
                  </a:path>
                </a:pathLst>
              </a:custGeom>
              <a:solidFill>
                <a:srgbClr val="FA1403"/>
              </a:solidFill>
              <a:ln>
                <a:noFill/>
                <a:headEnd/>
                <a:tailEnd/>
              </a:ln>
            </p:spPr>
            <p:style>
              <a:lnRef idx="2">
                <a:schemeClr val="accent4"/>
              </a:lnRef>
              <a:fillRef idx="1">
                <a:schemeClr val="lt1"/>
              </a:fillRef>
              <a:effectRef idx="0">
                <a:schemeClr val="accent4"/>
              </a:effectRef>
              <a:fontRef idx="minor">
                <a:schemeClr val="dk1"/>
              </a:fontRef>
            </p:style>
            <p:txBody>
              <a:bodyPr wrap="square" anchor="ctr">
                <a:noAutofit/>
              </a:bodyPr>
              <a:lstStyle/>
              <a:p>
                <a:pPr>
                  <a:defRPr/>
                </a:pPr>
                <a:endParaRPr lang="en-US" kern="0">
                  <a:solidFill>
                    <a:srgbClr val="4F5D75"/>
                  </a:solidFill>
                  <a:latin typeface="Arial"/>
                  <a:cs typeface="Arial"/>
                </a:endParaRPr>
              </a:p>
            </p:txBody>
          </p:sp>
          <p:sp>
            <p:nvSpPr>
              <p:cNvPr id="18" name="Oval 22">
                <a:extLst>
                  <a:ext uri="{FF2B5EF4-FFF2-40B4-BE49-F238E27FC236}">
                    <a16:creationId xmlns:a16="http://schemas.microsoft.com/office/drawing/2014/main" id="{B1DBA41A-6BDC-108C-337C-C475C4DC8C49}"/>
                  </a:ext>
                </a:extLst>
              </p:cNvPr>
              <p:cNvSpPr>
                <a:spLocks noChangeArrowheads="1"/>
              </p:cNvSpPr>
              <p:nvPr/>
            </p:nvSpPr>
            <p:spPr bwMode="auto">
              <a:xfrm flipH="1">
                <a:off x="4173517" y="8156958"/>
                <a:ext cx="637589" cy="598676"/>
              </a:xfrm>
              <a:prstGeom prst="ellipse">
                <a:avLst/>
              </a:prstGeom>
              <a:solidFill>
                <a:srgbClr val="525E71"/>
              </a:solidFill>
              <a:ln>
                <a:noFill/>
              </a:ln>
            </p:spPr>
            <p:style>
              <a:lnRef idx="2">
                <a:schemeClr val="accent4"/>
              </a:lnRef>
              <a:fillRef idx="1">
                <a:schemeClr val="lt1"/>
              </a:fillRef>
              <a:effectRef idx="0">
                <a:schemeClr val="accent4"/>
              </a:effectRef>
              <a:fontRef idx="minor">
                <a:schemeClr val="dk1"/>
              </a:fontRef>
            </p:style>
            <p:txBody>
              <a:bodyPr wrap="none" anchor="ctr"/>
              <a:lstStyle/>
              <a:p>
                <a:pPr>
                  <a:defRPr/>
                </a:pPr>
                <a:endParaRPr lang="en-US" kern="0">
                  <a:solidFill>
                    <a:srgbClr val="4F5D75"/>
                  </a:solidFill>
                  <a:latin typeface="Arial"/>
                  <a:cs typeface="Arial"/>
                </a:endParaRPr>
              </a:p>
            </p:txBody>
          </p:sp>
          <p:sp>
            <p:nvSpPr>
              <p:cNvPr id="19" name="Freeform 23">
                <a:extLst>
                  <a:ext uri="{FF2B5EF4-FFF2-40B4-BE49-F238E27FC236}">
                    <a16:creationId xmlns:a16="http://schemas.microsoft.com/office/drawing/2014/main" id="{C62DACCA-7068-72B3-6765-5B94CCBF4661}"/>
                  </a:ext>
                </a:extLst>
              </p:cNvPr>
              <p:cNvSpPr>
                <a:spLocks noChangeArrowheads="1"/>
              </p:cNvSpPr>
              <p:nvPr/>
            </p:nvSpPr>
            <p:spPr bwMode="auto">
              <a:xfrm flipH="1">
                <a:off x="4138958" y="8777748"/>
                <a:ext cx="735872" cy="894071"/>
              </a:xfrm>
              <a:custGeom>
                <a:avLst/>
                <a:gdLst>
                  <a:gd name="connsiteX0" fmla="*/ 657568 w 735872"/>
                  <a:gd name="connsiteY0" fmla="*/ 0 h 894071"/>
                  <a:gd name="connsiteX1" fmla="*/ 78304 w 735872"/>
                  <a:gd name="connsiteY1" fmla="*/ 0 h 894071"/>
                  <a:gd name="connsiteX2" fmla="*/ 0 w 735872"/>
                  <a:gd name="connsiteY2" fmla="*/ 78304 h 894071"/>
                  <a:gd name="connsiteX3" fmla="*/ 0 w 735872"/>
                  <a:gd name="connsiteY3" fmla="*/ 815767 h 894071"/>
                  <a:gd name="connsiteX4" fmla="*/ 2917 w 735872"/>
                  <a:gd name="connsiteY4" fmla="*/ 830213 h 894071"/>
                  <a:gd name="connsiteX5" fmla="*/ 51463 w 735872"/>
                  <a:gd name="connsiteY5" fmla="*/ 847981 h 894071"/>
                  <a:gd name="connsiteX6" fmla="*/ 254304 w 735872"/>
                  <a:gd name="connsiteY6" fmla="*/ 889350 h 894071"/>
                  <a:gd name="connsiteX7" fmla="*/ 347798 w 735872"/>
                  <a:gd name="connsiteY7" fmla="*/ 894071 h 894071"/>
                  <a:gd name="connsiteX8" fmla="*/ 373385 w 735872"/>
                  <a:gd name="connsiteY8" fmla="*/ 894071 h 894071"/>
                  <a:gd name="connsiteX9" fmla="*/ 466878 w 735872"/>
                  <a:gd name="connsiteY9" fmla="*/ 889350 h 894071"/>
                  <a:gd name="connsiteX10" fmla="*/ 669719 w 735872"/>
                  <a:gd name="connsiteY10" fmla="*/ 847981 h 894071"/>
                  <a:gd name="connsiteX11" fmla="*/ 734128 w 735872"/>
                  <a:gd name="connsiteY11" fmla="*/ 824407 h 894071"/>
                  <a:gd name="connsiteX12" fmla="*/ 735872 w 735872"/>
                  <a:gd name="connsiteY12" fmla="*/ 815767 h 894071"/>
                  <a:gd name="connsiteX13" fmla="*/ 735872 w 735872"/>
                  <a:gd name="connsiteY13" fmla="*/ 78304 h 894071"/>
                  <a:gd name="connsiteX14" fmla="*/ 657568 w 735872"/>
                  <a:gd name="connsiteY14" fmla="*/ 0 h 894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35872" h="894071" extrusionOk="0">
                    <a:moveTo>
                      <a:pt x="657568" y="0"/>
                    </a:moveTo>
                    <a:lnTo>
                      <a:pt x="78304" y="0"/>
                    </a:lnTo>
                    <a:cubicBezTo>
                      <a:pt x="35058" y="0"/>
                      <a:pt x="0" y="35058"/>
                      <a:pt x="0" y="78304"/>
                    </a:cubicBezTo>
                    <a:lnTo>
                      <a:pt x="0" y="815767"/>
                    </a:lnTo>
                    <a:lnTo>
                      <a:pt x="2917" y="830213"/>
                    </a:lnTo>
                    <a:lnTo>
                      <a:pt x="51463" y="847981"/>
                    </a:lnTo>
                    <a:cubicBezTo>
                      <a:pt x="116566" y="868230"/>
                      <a:pt x="184411" y="882252"/>
                      <a:pt x="254304" y="889350"/>
                    </a:cubicBezTo>
                    <a:lnTo>
                      <a:pt x="347798" y="894071"/>
                    </a:lnTo>
                    <a:lnTo>
                      <a:pt x="373385" y="894071"/>
                    </a:lnTo>
                    <a:lnTo>
                      <a:pt x="466878" y="889350"/>
                    </a:lnTo>
                    <a:cubicBezTo>
                      <a:pt x="536771" y="882252"/>
                      <a:pt x="604617" y="868230"/>
                      <a:pt x="669719" y="847981"/>
                    </a:cubicBezTo>
                    <a:lnTo>
                      <a:pt x="734128" y="824407"/>
                    </a:lnTo>
                    <a:lnTo>
                      <a:pt x="735872" y="815767"/>
                    </a:lnTo>
                    <a:lnTo>
                      <a:pt x="735872" y="78304"/>
                    </a:lnTo>
                    <a:cubicBezTo>
                      <a:pt x="735872" y="35058"/>
                      <a:pt x="700814" y="0"/>
                      <a:pt x="657568" y="0"/>
                    </a:cubicBezTo>
                    <a:close/>
                  </a:path>
                </a:pathLst>
              </a:custGeom>
              <a:solidFill>
                <a:srgbClr val="FA1403"/>
              </a:solidFill>
              <a:ln>
                <a:noFill/>
                <a:headEnd/>
                <a:tailEnd/>
              </a:ln>
            </p:spPr>
            <p:style>
              <a:lnRef idx="2">
                <a:schemeClr val="accent4"/>
              </a:lnRef>
              <a:fillRef idx="1">
                <a:schemeClr val="lt1"/>
              </a:fillRef>
              <a:effectRef idx="0">
                <a:schemeClr val="accent4"/>
              </a:effectRef>
              <a:fontRef idx="minor">
                <a:schemeClr val="dk1"/>
              </a:fontRef>
            </p:style>
            <p:txBody>
              <a:bodyPr wrap="square" anchor="ctr">
                <a:noAutofit/>
              </a:bodyPr>
              <a:lstStyle/>
              <a:p>
                <a:pPr>
                  <a:defRPr/>
                </a:pPr>
                <a:endParaRPr lang="en-US" kern="0">
                  <a:solidFill>
                    <a:srgbClr val="4F5D75"/>
                  </a:solidFill>
                  <a:latin typeface="Arial"/>
                  <a:cs typeface="Arial"/>
                </a:endParaRPr>
              </a:p>
            </p:txBody>
          </p:sp>
          <p:sp>
            <p:nvSpPr>
              <p:cNvPr id="20" name="Freeform 24">
                <a:extLst>
                  <a:ext uri="{FF2B5EF4-FFF2-40B4-BE49-F238E27FC236}">
                    <a16:creationId xmlns:a16="http://schemas.microsoft.com/office/drawing/2014/main" id="{591BB01C-2796-0F52-CFB5-8615A0C6B7D6}"/>
                  </a:ext>
                </a:extLst>
              </p:cNvPr>
              <p:cNvSpPr>
                <a:spLocks noChangeArrowheads="1"/>
              </p:cNvSpPr>
              <p:nvPr/>
            </p:nvSpPr>
            <p:spPr bwMode="auto">
              <a:xfrm rot="8861861">
                <a:off x="4790726" y="8745918"/>
                <a:ext cx="269716" cy="779686"/>
              </a:xfrm>
              <a:custGeom>
                <a:avLst/>
                <a:gdLst>
                  <a:gd name="connsiteX0" fmla="*/ 82365 w 269716"/>
                  <a:gd name="connsiteY0" fmla="*/ 769088 h 779686"/>
                  <a:gd name="connsiteX1" fmla="*/ 0 w 269716"/>
                  <a:gd name="connsiteY1" fmla="*/ 644828 h 779686"/>
                  <a:gd name="connsiteX2" fmla="*/ 0 w 269716"/>
                  <a:gd name="connsiteY2" fmla="*/ 23300 h 779686"/>
                  <a:gd name="connsiteX3" fmla="*/ 88137 w 269716"/>
                  <a:gd name="connsiteY3" fmla="*/ 7816 h 779686"/>
                  <a:gd name="connsiteX4" fmla="*/ 187759 w 269716"/>
                  <a:gd name="connsiteY4" fmla="*/ 0 h 779686"/>
                  <a:gd name="connsiteX5" fmla="*/ 266663 w 269716"/>
                  <a:gd name="connsiteY5" fmla="*/ 1408 h 779686"/>
                  <a:gd name="connsiteX6" fmla="*/ 269716 w 269716"/>
                  <a:gd name="connsiteY6" fmla="*/ 16530 h 779686"/>
                  <a:gd name="connsiteX7" fmla="*/ 269716 w 269716"/>
                  <a:gd name="connsiteY7" fmla="*/ 644828 h 779686"/>
                  <a:gd name="connsiteX8" fmla="*/ 134858 w 269716"/>
                  <a:gd name="connsiteY8" fmla="*/ 779686 h 779686"/>
                  <a:gd name="connsiteX9" fmla="*/ 82365 w 269716"/>
                  <a:gd name="connsiteY9" fmla="*/ 769088 h 77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9716" h="779686" extrusionOk="0">
                    <a:moveTo>
                      <a:pt x="82365" y="769088"/>
                    </a:moveTo>
                    <a:cubicBezTo>
                      <a:pt x="33962" y="748615"/>
                      <a:pt x="0" y="700688"/>
                      <a:pt x="0" y="644828"/>
                    </a:cubicBezTo>
                    <a:lnTo>
                      <a:pt x="0" y="23300"/>
                    </a:lnTo>
                    <a:lnTo>
                      <a:pt x="88137" y="7816"/>
                    </a:lnTo>
                    <a:cubicBezTo>
                      <a:pt x="121156" y="3627"/>
                      <a:pt x="154403" y="1013"/>
                      <a:pt x="187759" y="0"/>
                    </a:cubicBezTo>
                    <a:lnTo>
                      <a:pt x="266663" y="1408"/>
                    </a:lnTo>
                    <a:lnTo>
                      <a:pt x="269716" y="16530"/>
                    </a:lnTo>
                    <a:lnTo>
                      <a:pt x="269716" y="644828"/>
                    </a:lnTo>
                    <a:cubicBezTo>
                      <a:pt x="269716" y="719308"/>
                      <a:pt x="209338" y="779686"/>
                      <a:pt x="134858" y="779686"/>
                    </a:cubicBezTo>
                    <a:cubicBezTo>
                      <a:pt x="116238" y="779686"/>
                      <a:pt x="98499" y="775912"/>
                      <a:pt x="82365" y="769088"/>
                    </a:cubicBezTo>
                    <a:close/>
                  </a:path>
                </a:pathLst>
              </a:custGeom>
              <a:solidFill>
                <a:srgbClr val="9C2A00"/>
              </a:solidFill>
              <a:ln>
                <a:noFill/>
                <a:headEnd/>
                <a:tailEnd/>
              </a:ln>
            </p:spPr>
            <p:style>
              <a:lnRef idx="2">
                <a:schemeClr val="accent4"/>
              </a:lnRef>
              <a:fillRef idx="1">
                <a:schemeClr val="lt1"/>
              </a:fillRef>
              <a:effectRef idx="0">
                <a:schemeClr val="accent4"/>
              </a:effectRef>
              <a:fontRef idx="minor">
                <a:schemeClr val="dk1"/>
              </a:fontRef>
            </p:style>
            <p:txBody>
              <a:bodyPr wrap="square" anchor="ctr">
                <a:noAutofit/>
              </a:bodyPr>
              <a:lstStyle/>
              <a:p>
                <a:pPr>
                  <a:defRPr/>
                </a:pPr>
                <a:endParaRPr lang="en-US" kern="0">
                  <a:solidFill>
                    <a:srgbClr val="4F5D75"/>
                  </a:solidFill>
                  <a:latin typeface="Arial"/>
                  <a:cs typeface="Arial"/>
                </a:endParaRPr>
              </a:p>
            </p:txBody>
          </p:sp>
          <p:sp>
            <p:nvSpPr>
              <p:cNvPr id="21" name="Freeform 25">
                <a:extLst>
                  <a:ext uri="{FF2B5EF4-FFF2-40B4-BE49-F238E27FC236}">
                    <a16:creationId xmlns:a16="http://schemas.microsoft.com/office/drawing/2014/main" id="{A41DECAF-82D7-D2E0-2F9C-05D0AD377D42}"/>
                  </a:ext>
                </a:extLst>
              </p:cNvPr>
              <p:cNvSpPr/>
              <p:nvPr/>
            </p:nvSpPr>
            <p:spPr bwMode="auto">
              <a:xfrm>
                <a:off x="4503801" y="8158269"/>
                <a:ext cx="311888" cy="596057"/>
              </a:xfrm>
              <a:custGeom>
                <a:avLst/>
                <a:gdLst>
                  <a:gd name="connsiteX0" fmla="*/ 0 w 311888"/>
                  <a:gd name="connsiteY0" fmla="*/ 0 h 596057"/>
                  <a:gd name="connsiteX1" fmla="*/ 117183 w 311888"/>
                  <a:gd name="connsiteY1" fmla="*/ 22214 h 596057"/>
                  <a:gd name="connsiteX2" fmla="*/ 311888 w 311888"/>
                  <a:gd name="connsiteY2" fmla="*/ 298028 h 596057"/>
                  <a:gd name="connsiteX3" fmla="*/ 117183 w 311888"/>
                  <a:gd name="connsiteY3" fmla="*/ 573843 h 596057"/>
                  <a:gd name="connsiteX4" fmla="*/ 0 w 311888"/>
                  <a:gd name="connsiteY4" fmla="*/ 596057 h 5960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888" h="596057" extrusionOk="0">
                    <a:moveTo>
                      <a:pt x="0" y="0"/>
                    </a:moveTo>
                    <a:lnTo>
                      <a:pt x="117183" y="22214"/>
                    </a:lnTo>
                    <a:cubicBezTo>
                      <a:pt x="231603" y="67656"/>
                      <a:pt x="311888" y="174038"/>
                      <a:pt x="311888" y="298028"/>
                    </a:cubicBezTo>
                    <a:cubicBezTo>
                      <a:pt x="311888" y="422018"/>
                      <a:pt x="231603" y="528401"/>
                      <a:pt x="117183" y="573843"/>
                    </a:cubicBezTo>
                    <a:lnTo>
                      <a:pt x="0" y="596057"/>
                    </a:lnTo>
                    <a:close/>
                  </a:path>
                </a:pathLst>
              </a:cu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kern="0">
                  <a:solidFill>
                    <a:srgbClr val="FFFFFF"/>
                  </a:solidFill>
                  <a:latin typeface="Arial"/>
                  <a:cs typeface="Arial"/>
                </a:endParaRPr>
              </a:p>
            </p:txBody>
          </p:sp>
          <p:sp>
            <p:nvSpPr>
              <p:cNvPr id="22" name="Freeform 26">
                <a:extLst>
                  <a:ext uri="{FF2B5EF4-FFF2-40B4-BE49-F238E27FC236}">
                    <a16:creationId xmlns:a16="http://schemas.microsoft.com/office/drawing/2014/main" id="{8D02D749-2948-EDDD-08BF-55FAFEEEEB47}"/>
                  </a:ext>
                </a:extLst>
              </p:cNvPr>
              <p:cNvSpPr/>
              <p:nvPr/>
            </p:nvSpPr>
            <p:spPr bwMode="auto">
              <a:xfrm>
                <a:off x="4501026" y="8777008"/>
                <a:ext cx="373648" cy="894071"/>
              </a:xfrm>
              <a:custGeom>
                <a:avLst/>
                <a:gdLst>
                  <a:gd name="connsiteX0" fmla="*/ 0 w 373648"/>
                  <a:gd name="connsiteY0" fmla="*/ 0 h 894071"/>
                  <a:gd name="connsiteX1" fmla="*/ 295344 w 373648"/>
                  <a:gd name="connsiteY1" fmla="*/ 0 h 894071"/>
                  <a:gd name="connsiteX2" fmla="*/ 373648 w 373648"/>
                  <a:gd name="connsiteY2" fmla="*/ 67220 h 894071"/>
                  <a:gd name="connsiteX3" fmla="*/ 373648 w 373648"/>
                  <a:gd name="connsiteY3" fmla="*/ 826266 h 894071"/>
                  <a:gd name="connsiteX4" fmla="*/ 316081 w 373648"/>
                  <a:gd name="connsiteY4" fmla="*/ 847336 h 894071"/>
                  <a:gd name="connsiteX5" fmla="*/ 113240 w 373648"/>
                  <a:gd name="connsiteY5" fmla="*/ 888705 h 894071"/>
                  <a:gd name="connsiteX6" fmla="*/ 6974 w 373648"/>
                  <a:gd name="connsiteY6" fmla="*/ 894071 h 894071"/>
                  <a:gd name="connsiteX7" fmla="*/ 6933 w 373648"/>
                  <a:gd name="connsiteY7" fmla="*/ 894071 h 894071"/>
                  <a:gd name="connsiteX8" fmla="*/ 0 w 373648"/>
                  <a:gd name="connsiteY8" fmla="*/ 893721 h 894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3648" h="894071" extrusionOk="0">
                    <a:moveTo>
                      <a:pt x="0" y="0"/>
                    </a:moveTo>
                    <a:lnTo>
                      <a:pt x="295344" y="0"/>
                    </a:lnTo>
                    <a:cubicBezTo>
                      <a:pt x="338590" y="0"/>
                      <a:pt x="373648" y="30096"/>
                      <a:pt x="373648" y="67220"/>
                    </a:cubicBezTo>
                    <a:lnTo>
                      <a:pt x="373648" y="826266"/>
                    </a:lnTo>
                    <a:lnTo>
                      <a:pt x="316081" y="847336"/>
                    </a:lnTo>
                    <a:cubicBezTo>
                      <a:pt x="250979" y="867585"/>
                      <a:pt x="183133" y="881607"/>
                      <a:pt x="113240" y="888705"/>
                    </a:cubicBezTo>
                    <a:lnTo>
                      <a:pt x="6974" y="894071"/>
                    </a:lnTo>
                    <a:lnTo>
                      <a:pt x="6933" y="894071"/>
                    </a:lnTo>
                    <a:lnTo>
                      <a:pt x="0" y="893721"/>
                    </a:lnTo>
                    <a:close/>
                  </a:path>
                </a:pathLst>
              </a:custGeom>
              <a:solidFill>
                <a:srgbClr val="9C2A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defRPr/>
                </a:pPr>
                <a:endParaRPr lang="en-GB" kern="0">
                  <a:solidFill>
                    <a:srgbClr val="FFFFFF"/>
                  </a:solidFill>
                  <a:latin typeface="Arial"/>
                  <a:cs typeface="Arial"/>
                </a:endParaRPr>
              </a:p>
            </p:txBody>
          </p:sp>
          <p:grpSp>
            <p:nvGrpSpPr>
              <p:cNvPr id="23" name="Group 27">
                <a:extLst>
                  <a:ext uri="{FF2B5EF4-FFF2-40B4-BE49-F238E27FC236}">
                    <a16:creationId xmlns:a16="http://schemas.microsoft.com/office/drawing/2014/main" id="{9BB7B44A-012A-94F7-3AB5-2DAA0DA4B1D1}"/>
                  </a:ext>
                </a:extLst>
              </p:cNvPr>
              <p:cNvGrpSpPr/>
              <p:nvPr/>
            </p:nvGrpSpPr>
            <p:grpSpPr bwMode="auto">
              <a:xfrm>
                <a:off x="4046912" y="8005078"/>
                <a:ext cx="922136" cy="411941"/>
                <a:chOff x="8049439" y="2691607"/>
                <a:chExt cx="780222" cy="348544"/>
              </a:xfrm>
            </p:grpSpPr>
            <p:grpSp>
              <p:nvGrpSpPr>
                <p:cNvPr id="33" name="Group 37">
                  <a:extLst>
                    <a:ext uri="{FF2B5EF4-FFF2-40B4-BE49-F238E27FC236}">
                      <a16:creationId xmlns:a16="http://schemas.microsoft.com/office/drawing/2014/main" id="{B251334F-AC73-439B-BF65-2934AD305F8A}"/>
                    </a:ext>
                  </a:extLst>
                </p:cNvPr>
                <p:cNvGrpSpPr/>
                <p:nvPr/>
              </p:nvGrpSpPr>
              <p:grpSpPr bwMode="auto">
                <a:xfrm>
                  <a:off x="8049439" y="2691607"/>
                  <a:ext cx="780222" cy="348544"/>
                  <a:chOff x="5444239" y="2546902"/>
                  <a:chExt cx="780222" cy="348544"/>
                </a:xfrm>
              </p:grpSpPr>
              <p:grpSp>
                <p:nvGrpSpPr>
                  <p:cNvPr id="35" name="Group 39">
                    <a:extLst>
                      <a:ext uri="{FF2B5EF4-FFF2-40B4-BE49-F238E27FC236}">
                        <a16:creationId xmlns:a16="http://schemas.microsoft.com/office/drawing/2014/main" id="{45098593-7A3E-41D4-78FD-C141C8A89A68}"/>
                      </a:ext>
                    </a:extLst>
                  </p:cNvPr>
                  <p:cNvGrpSpPr/>
                  <p:nvPr/>
                </p:nvGrpSpPr>
                <p:grpSpPr bwMode="auto">
                  <a:xfrm>
                    <a:off x="5444239" y="2547777"/>
                    <a:ext cx="780222" cy="347490"/>
                    <a:chOff x="4569346" y="1957461"/>
                    <a:chExt cx="780222" cy="347490"/>
                  </a:xfrm>
                  <a:solidFill>
                    <a:schemeClr val="accent2"/>
                  </a:solidFill>
                </p:grpSpPr>
                <p:sp>
                  <p:nvSpPr>
                    <p:cNvPr id="38" name="Freeform 42">
                      <a:extLst>
                        <a:ext uri="{FF2B5EF4-FFF2-40B4-BE49-F238E27FC236}">
                          <a16:creationId xmlns:a16="http://schemas.microsoft.com/office/drawing/2014/main" id="{80E9326C-12F6-0BBD-0E34-690BFAB23200}"/>
                        </a:ext>
                      </a:extLst>
                    </p:cNvPr>
                    <p:cNvSpPr/>
                    <p:nvPr/>
                  </p:nvSpPr>
                  <p:spPr bwMode="auto">
                    <a:xfrm>
                      <a:off x="4639539" y="1957461"/>
                      <a:ext cx="597261" cy="294789"/>
                    </a:xfrm>
                    <a:custGeom>
                      <a:avLst/>
                      <a:gdLst>
                        <a:gd name="connsiteX0" fmla="*/ 298630 w 597261"/>
                        <a:gd name="connsiteY0" fmla="*/ 0 h 294789"/>
                        <a:gd name="connsiteX1" fmla="*/ 591615 w 597261"/>
                        <a:gd name="connsiteY1" fmla="*/ 238790 h 294789"/>
                        <a:gd name="connsiteX2" fmla="*/ 597261 w 597261"/>
                        <a:gd name="connsiteY2" fmla="*/ 294789 h 294789"/>
                        <a:gd name="connsiteX3" fmla="*/ 0 w 597261"/>
                        <a:gd name="connsiteY3" fmla="*/ 294789 h 294789"/>
                        <a:gd name="connsiteX4" fmla="*/ 5645 w 597261"/>
                        <a:gd name="connsiteY4" fmla="*/ 238790 h 294789"/>
                        <a:gd name="connsiteX5" fmla="*/ 298630 w 597261"/>
                        <a:gd name="connsiteY5" fmla="*/ 0 h 294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7261" h="294789" extrusionOk="0">
                          <a:moveTo>
                            <a:pt x="298630" y="0"/>
                          </a:moveTo>
                          <a:cubicBezTo>
                            <a:pt x="443151" y="0"/>
                            <a:pt x="563729" y="102512"/>
                            <a:pt x="591615" y="238790"/>
                          </a:cubicBezTo>
                          <a:lnTo>
                            <a:pt x="597261" y="294789"/>
                          </a:lnTo>
                          <a:lnTo>
                            <a:pt x="0" y="294789"/>
                          </a:lnTo>
                          <a:lnTo>
                            <a:pt x="5645" y="238790"/>
                          </a:lnTo>
                          <a:cubicBezTo>
                            <a:pt x="33531" y="102512"/>
                            <a:pt x="154109" y="0"/>
                            <a:pt x="29863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kern="0">
                        <a:solidFill>
                          <a:srgbClr val="FFFFFF"/>
                        </a:solidFill>
                        <a:latin typeface="Arial"/>
                        <a:cs typeface="Arial"/>
                      </a:endParaRPr>
                    </a:p>
                  </p:txBody>
                </p:sp>
                <p:sp>
                  <p:nvSpPr>
                    <p:cNvPr id="39" name="Rounded Rectangle 43">
                      <a:extLst>
                        <a:ext uri="{FF2B5EF4-FFF2-40B4-BE49-F238E27FC236}">
                          <a16:creationId xmlns:a16="http://schemas.microsoft.com/office/drawing/2014/main" id="{E725CDBB-0E71-BD6D-06EE-3377E3313310}"/>
                        </a:ext>
                      </a:extLst>
                    </p:cNvPr>
                    <p:cNvSpPr/>
                    <p:nvPr/>
                  </p:nvSpPr>
                  <p:spPr bwMode="auto">
                    <a:xfrm>
                      <a:off x="4569346" y="2248174"/>
                      <a:ext cx="780222" cy="56777"/>
                    </a:xfrm>
                    <a:prstGeom prst="roundRect">
                      <a:avLst>
                        <a:gd name="adj"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kern="0">
                        <a:solidFill>
                          <a:srgbClr val="FFFFFF"/>
                        </a:solidFill>
                        <a:latin typeface="Arial"/>
                        <a:cs typeface="Arial"/>
                      </a:endParaRPr>
                    </a:p>
                  </p:txBody>
                </p:sp>
              </p:grpSp>
              <p:sp>
                <p:nvSpPr>
                  <p:cNvPr id="36" name="Rounded Rectangle 40">
                    <a:extLst>
                      <a:ext uri="{FF2B5EF4-FFF2-40B4-BE49-F238E27FC236}">
                        <a16:creationId xmlns:a16="http://schemas.microsoft.com/office/drawing/2014/main" id="{A22A066C-8579-015E-6A71-35AAB0023A59}"/>
                      </a:ext>
                    </a:extLst>
                  </p:cNvPr>
                  <p:cNvSpPr/>
                  <p:nvPr/>
                </p:nvSpPr>
                <p:spPr bwMode="auto">
                  <a:xfrm>
                    <a:off x="5444239" y="2834527"/>
                    <a:ext cx="388800" cy="60918"/>
                  </a:xfrm>
                  <a:prstGeom prst="roundRect">
                    <a:avLst>
                      <a:gd name="adj" fmla="val 16667"/>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kern="0">
                      <a:solidFill>
                        <a:srgbClr val="FFFFFF"/>
                      </a:solidFill>
                      <a:latin typeface="Arial"/>
                      <a:cs typeface="Arial"/>
                    </a:endParaRPr>
                  </a:p>
                </p:txBody>
              </p:sp>
              <p:sp>
                <p:nvSpPr>
                  <p:cNvPr id="37" name="Freeform 41">
                    <a:extLst>
                      <a:ext uri="{FF2B5EF4-FFF2-40B4-BE49-F238E27FC236}">
                        <a16:creationId xmlns:a16="http://schemas.microsoft.com/office/drawing/2014/main" id="{D69B6D50-7448-69E8-1D22-A33E74311383}"/>
                      </a:ext>
                    </a:extLst>
                  </p:cNvPr>
                  <p:cNvSpPr/>
                  <p:nvPr/>
                </p:nvSpPr>
                <p:spPr bwMode="auto">
                  <a:xfrm>
                    <a:off x="5515137" y="2546902"/>
                    <a:ext cx="317934" cy="288127"/>
                  </a:xfrm>
                  <a:custGeom>
                    <a:avLst/>
                    <a:gdLst>
                      <a:gd name="connsiteX0" fmla="*/ 297958 w 317934"/>
                      <a:gd name="connsiteY0" fmla="*/ 0 h 288127"/>
                      <a:gd name="connsiteX1" fmla="*/ 317934 w 317934"/>
                      <a:gd name="connsiteY1" fmla="*/ 1763 h 288127"/>
                      <a:gd name="connsiteX2" fmla="*/ 317934 w 317934"/>
                      <a:gd name="connsiteY2" fmla="*/ 288127 h 288127"/>
                      <a:gd name="connsiteX3" fmla="*/ 0 w 317934"/>
                      <a:gd name="connsiteY3" fmla="*/ 288127 h 288127"/>
                      <a:gd name="connsiteX4" fmla="*/ 4973 w 317934"/>
                      <a:gd name="connsiteY4" fmla="*/ 238790 h 288127"/>
                      <a:gd name="connsiteX5" fmla="*/ 297958 w 317934"/>
                      <a:gd name="connsiteY5" fmla="*/ 0 h 288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934" h="288127" extrusionOk="0">
                        <a:moveTo>
                          <a:pt x="297958" y="0"/>
                        </a:moveTo>
                        <a:lnTo>
                          <a:pt x="317934" y="1763"/>
                        </a:lnTo>
                        <a:lnTo>
                          <a:pt x="317934" y="288127"/>
                        </a:lnTo>
                        <a:lnTo>
                          <a:pt x="0" y="288127"/>
                        </a:lnTo>
                        <a:lnTo>
                          <a:pt x="4973" y="238790"/>
                        </a:lnTo>
                        <a:cubicBezTo>
                          <a:pt x="32859" y="102512"/>
                          <a:pt x="153437" y="0"/>
                          <a:pt x="297958" y="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kern="0">
                      <a:solidFill>
                        <a:srgbClr val="FFFFFF"/>
                      </a:solidFill>
                      <a:latin typeface="Arial"/>
                      <a:cs typeface="Arial"/>
                    </a:endParaRPr>
                  </a:p>
                </p:txBody>
              </p:sp>
            </p:grpSp>
            <p:pic>
              <p:nvPicPr>
                <p:cNvPr id="34" name="Picture 38">
                  <a:extLst>
                    <a:ext uri="{FF2B5EF4-FFF2-40B4-BE49-F238E27FC236}">
                      <a16:creationId xmlns:a16="http://schemas.microsoft.com/office/drawing/2014/main" id="{F9146109-EE41-C1CE-A43D-DF1A8026B864}"/>
                    </a:ext>
                  </a:extLst>
                </p:cNvPr>
                <p:cNvPicPr>
                  <a:picLocks noChangeAspect="1"/>
                </p:cNvPicPr>
                <p:nvPr/>
              </p:nvPicPr>
              <p:blipFill>
                <a:blip r:embed="rId5" cstate="email">
                  <a:extLst>
                    <a:ext uri="{28A0092B-C50C-407E-A947-70E740481C1C}">
                      <a14:useLocalDpi xmlns:a14="http://schemas.microsoft.com/office/drawing/2010/main"/>
                    </a:ext>
                  </a:extLst>
                </a:blip>
                <a:stretch/>
              </p:blipFill>
              <p:spPr bwMode="auto">
                <a:xfrm>
                  <a:off x="8314161" y="2721954"/>
                  <a:ext cx="250779" cy="250779"/>
                </a:xfrm>
                <a:prstGeom prst="rect">
                  <a:avLst/>
                </a:prstGeom>
              </p:spPr>
            </p:pic>
          </p:grpSp>
          <p:sp>
            <p:nvSpPr>
              <p:cNvPr id="24" name="Rectangle 28">
                <a:extLst>
                  <a:ext uri="{FF2B5EF4-FFF2-40B4-BE49-F238E27FC236}">
                    <a16:creationId xmlns:a16="http://schemas.microsoft.com/office/drawing/2014/main" id="{88BBEA08-C206-5B39-21AF-5C2F7976C666}"/>
                  </a:ext>
                </a:extLst>
              </p:cNvPr>
              <p:cNvSpPr/>
              <p:nvPr/>
            </p:nvSpPr>
            <p:spPr bwMode="auto">
              <a:xfrm>
                <a:off x="4138958" y="9127355"/>
                <a:ext cx="734039" cy="8458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kern="0">
                  <a:solidFill>
                    <a:srgbClr val="FFFFFF"/>
                  </a:solidFill>
                  <a:latin typeface="Arial"/>
                  <a:cs typeface="Arial"/>
                </a:endParaRPr>
              </a:p>
            </p:txBody>
          </p:sp>
          <p:sp>
            <p:nvSpPr>
              <p:cNvPr id="25" name="Rectangle 29">
                <a:extLst>
                  <a:ext uri="{FF2B5EF4-FFF2-40B4-BE49-F238E27FC236}">
                    <a16:creationId xmlns:a16="http://schemas.microsoft.com/office/drawing/2014/main" id="{A165F57A-9E20-6547-4084-9321B62C674D}"/>
                  </a:ext>
                </a:extLst>
              </p:cNvPr>
              <p:cNvSpPr/>
              <p:nvPr/>
            </p:nvSpPr>
            <p:spPr bwMode="auto">
              <a:xfrm>
                <a:off x="4138958" y="9361970"/>
                <a:ext cx="734039" cy="8458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kern="0">
                  <a:solidFill>
                    <a:srgbClr val="FFFFFF"/>
                  </a:solidFill>
                  <a:latin typeface="Arial"/>
                  <a:cs typeface="Arial"/>
                </a:endParaRPr>
              </a:p>
            </p:txBody>
          </p:sp>
          <p:pic>
            <p:nvPicPr>
              <p:cNvPr id="26" name="Picture 30">
                <a:extLst>
                  <a:ext uri="{FF2B5EF4-FFF2-40B4-BE49-F238E27FC236}">
                    <a16:creationId xmlns:a16="http://schemas.microsoft.com/office/drawing/2014/main" id="{A9A2DDDB-0341-6F7A-4D20-E7D2413FE024}"/>
                  </a:ext>
                </a:extLst>
              </p:cNvPr>
              <p:cNvPicPr>
                <a:picLocks noChangeAspect="1"/>
              </p:cNvPicPr>
              <p:nvPr/>
            </p:nvPicPr>
            <p:blipFill>
              <a:blip r:embed="rId6" cstate="email">
                <a:extLst>
                  <a:ext uri="{28A0092B-C50C-407E-A947-70E740481C1C}">
                    <a14:useLocalDpi xmlns:a14="http://schemas.microsoft.com/office/drawing/2010/main"/>
                  </a:ext>
                </a:extLst>
              </a:blip>
              <a:stretch/>
            </p:blipFill>
            <p:spPr bwMode="auto">
              <a:xfrm>
                <a:off x="4687850" y="8937722"/>
                <a:ext cx="138264" cy="138264"/>
              </a:xfrm>
              <a:prstGeom prst="rect">
                <a:avLst/>
              </a:prstGeom>
            </p:spPr>
          </p:pic>
          <p:sp>
            <p:nvSpPr>
              <p:cNvPr id="27" name="Arc 31">
                <a:extLst>
                  <a:ext uri="{FF2B5EF4-FFF2-40B4-BE49-F238E27FC236}">
                    <a16:creationId xmlns:a16="http://schemas.microsoft.com/office/drawing/2014/main" id="{35A78E3B-C155-A16C-EE13-36FBC315BB9B}"/>
                  </a:ext>
                </a:extLst>
              </p:cNvPr>
              <p:cNvSpPr/>
              <p:nvPr/>
            </p:nvSpPr>
            <p:spPr bwMode="auto">
              <a:xfrm>
                <a:off x="4082270" y="7938064"/>
                <a:ext cx="795833" cy="878223"/>
              </a:xfrm>
              <a:prstGeom prst="arc">
                <a:avLst>
                  <a:gd name="adj1" fmla="val 11160539"/>
                  <a:gd name="adj2" fmla="val 0"/>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en-GB" kern="0">
                  <a:solidFill>
                    <a:srgbClr val="4F5D75"/>
                  </a:solidFill>
                  <a:latin typeface="Arial"/>
                  <a:cs typeface="Arial"/>
                </a:endParaRPr>
              </a:p>
            </p:txBody>
          </p:sp>
          <p:grpSp>
            <p:nvGrpSpPr>
              <p:cNvPr id="28" name="Group 32">
                <a:extLst>
                  <a:ext uri="{FF2B5EF4-FFF2-40B4-BE49-F238E27FC236}">
                    <a16:creationId xmlns:a16="http://schemas.microsoft.com/office/drawing/2014/main" id="{E1089DBC-684B-ECD6-804B-E0B031929DE4}"/>
                  </a:ext>
                </a:extLst>
              </p:cNvPr>
              <p:cNvGrpSpPr/>
              <p:nvPr/>
            </p:nvGrpSpPr>
            <p:grpSpPr bwMode="auto">
              <a:xfrm>
                <a:off x="4034019" y="7925424"/>
                <a:ext cx="892392" cy="903557"/>
                <a:chOff x="1042523" y="3120568"/>
                <a:chExt cx="929153" cy="940778"/>
              </a:xfrm>
            </p:grpSpPr>
            <p:sp>
              <p:nvSpPr>
                <p:cNvPr id="29" name="Arc 33">
                  <a:extLst>
                    <a:ext uri="{FF2B5EF4-FFF2-40B4-BE49-F238E27FC236}">
                      <a16:creationId xmlns:a16="http://schemas.microsoft.com/office/drawing/2014/main" id="{43FFFA3B-8D97-E247-8299-554EF5669F89}"/>
                    </a:ext>
                  </a:extLst>
                </p:cNvPr>
                <p:cNvSpPr/>
                <p:nvPr/>
              </p:nvSpPr>
              <p:spPr bwMode="auto">
                <a:xfrm rot="9922389">
                  <a:off x="1057276" y="3120568"/>
                  <a:ext cx="914400" cy="914400"/>
                </a:xfrm>
                <a:prstGeom prst="arc">
                  <a:avLst>
                    <a:gd name="adj1" fmla="val 17686511"/>
                    <a:gd name="adj2" fmla="val 0"/>
                  </a:avLst>
                </a:prstGeom>
                <a:ln w="1905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en-GB" kern="0">
                    <a:solidFill>
                      <a:srgbClr val="4F5D75"/>
                    </a:solidFill>
                    <a:latin typeface="Arial"/>
                    <a:cs typeface="Arial"/>
                  </a:endParaRPr>
                </a:p>
              </p:txBody>
            </p:sp>
            <p:sp>
              <p:nvSpPr>
                <p:cNvPr id="30" name="Oval 34">
                  <a:extLst>
                    <a:ext uri="{FF2B5EF4-FFF2-40B4-BE49-F238E27FC236}">
                      <a16:creationId xmlns:a16="http://schemas.microsoft.com/office/drawing/2014/main" id="{9ABD2ADF-2A55-E5B3-9FDD-5B2B554CF287}"/>
                    </a:ext>
                  </a:extLst>
                </p:cNvPr>
                <p:cNvSpPr/>
                <p:nvPr/>
              </p:nvSpPr>
              <p:spPr bwMode="auto">
                <a:xfrm>
                  <a:off x="1397173" y="3960532"/>
                  <a:ext cx="237612" cy="100814"/>
                </a:xfrm>
                <a:prstGeom prst="ellipse">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kern="0">
                    <a:solidFill>
                      <a:srgbClr val="FFFFFF"/>
                    </a:solidFill>
                    <a:latin typeface="Arial"/>
                    <a:cs typeface="Arial"/>
                  </a:endParaRPr>
                </a:p>
              </p:txBody>
            </p:sp>
            <p:sp>
              <p:nvSpPr>
                <p:cNvPr id="31" name="Rounded Rectangle 35">
                  <a:extLst>
                    <a:ext uri="{FF2B5EF4-FFF2-40B4-BE49-F238E27FC236}">
                      <a16:creationId xmlns:a16="http://schemas.microsoft.com/office/drawing/2014/main" id="{592F24FE-3EFD-F344-97DA-9661EB7DA841}"/>
                    </a:ext>
                  </a:extLst>
                </p:cNvPr>
                <p:cNvSpPr/>
                <p:nvPr/>
              </p:nvSpPr>
              <p:spPr bwMode="auto">
                <a:xfrm>
                  <a:off x="1042523" y="3492138"/>
                  <a:ext cx="100479" cy="293749"/>
                </a:xfrm>
                <a:prstGeom prst="roundRect">
                  <a:avLst>
                    <a:gd name="adj" fmla="val 48537"/>
                  </a:avLst>
                </a:prstGeom>
                <a:solidFill>
                  <a:srgbClr val="777777"/>
                </a:solidFill>
                <a:ln>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kern="0">
                    <a:solidFill>
                      <a:srgbClr val="FFFFFF"/>
                    </a:solidFill>
                    <a:latin typeface="Arial"/>
                    <a:cs typeface="Arial"/>
                  </a:endParaRPr>
                </a:p>
              </p:txBody>
            </p:sp>
            <p:sp>
              <p:nvSpPr>
                <p:cNvPr id="32" name="Rounded Rectangle 36">
                  <a:extLst>
                    <a:ext uri="{FF2B5EF4-FFF2-40B4-BE49-F238E27FC236}">
                      <a16:creationId xmlns:a16="http://schemas.microsoft.com/office/drawing/2014/main" id="{B19CCF7F-6E8F-FACA-6284-C3A336C2C528}"/>
                    </a:ext>
                  </a:extLst>
                </p:cNvPr>
                <p:cNvSpPr/>
                <p:nvPr/>
              </p:nvSpPr>
              <p:spPr bwMode="auto">
                <a:xfrm>
                  <a:off x="1871139" y="3492138"/>
                  <a:ext cx="100479" cy="293749"/>
                </a:xfrm>
                <a:prstGeom prst="roundRect">
                  <a:avLst>
                    <a:gd name="adj" fmla="val 48537"/>
                  </a:avLst>
                </a:prstGeom>
                <a:solidFill>
                  <a:srgbClr val="777777"/>
                </a:solidFill>
                <a:ln>
                  <a:solidFill>
                    <a:srgbClr val="77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kern="0">
                    <a:solidFill>
                      <a:srgbClr val="FFFFFF"/>
                    </a:solidFill>
                    <a:latin typeface="Arial"/>
                    <a:cs typeface="Arial"/>
                  </a:endParaRPr>
                </a:p>
              </p:txBody>
            </p:sp>
          </p:grpSp>
        </p:grpSp>
        <p:grpSp>
          <p:nvGrpSpPr>
            <p:cNvPr id="40" name="Group 44">
              <a:extLst>
                <a:ext uri="{FF2B5EF4-FFF2-40B4-BE49-F238E27FC236}">
                  <a16:creationId xmlns:a16="http://schemas.microsoft.com/office/drawing/2014/main" id="{1B4E5F5D-99AC-0FBF-EF48-73A78C457803}"/>
                </a:ext>
              </a:extLst>
            </p:cNvPr>
            <p:cNvGrpSpPr>
              <a:grpSpLocks noChangeAspect="1"/>
            </p:cNvGrpSpPr>
            <p:nvPr/>
          </p:nvGrpSpPr>
          <p:grpSpPr bwMode="auto">
            <a:xfrm>
              <a:off x="7900160" y="4241811"/>
              <a:ext cx="2417250" cy="825573"/>
              <a:chOff x="3857622" y="5004465"/>
              <a:chExt cx="1611715" cy="613058"/>
            </a:xfrm>
          </p:grpSpPr>
          <p:sp>
            <p:nvSpPr>
              <p:cNvPr id="41" name="Rectangle 11">
                <a:extLst>
                  <a:ext uri="{FF2B5EF4-FFF2-40B4-BE49-F238E27FC236}">
                    <a16:creationId xmlns:a16="http://schemas.microsoft.com/office/drawing/2014/main" id="{E71C0DC8-7A44-C83B-AB58-9D01084B81C6}"/>
                  </a:ext>
                </a:extLst>
              </p:cNvPr>
              <p:cNvSpPr>
                <a:spLocks noChangeArrowheads="1"/>
              </p:cNvSpPr>
              <p:nvPr/>
            </p:nvSpPr>
            <p:spPr bwMode="auto">
              <a:xfrm>
                <a:off x="3857622" y="5004465"/>
                <a:ext cx="1550844" cy="613058"/>
              </a:xfrm>
              <a:prstGeom prst="rect">
                <a:avLst/>
              </a:prstGeom>
              <a:solidFill>
                <a:srgbClr val="B7202E"/>
              </a:solidFill>
              <a:ln w="0">
                <a:solidFill>
                  <a:srgbClr val="810000"/>
                </a:solidFill>
                <a:prstDash val="solid"/>
                <a:miter lim="800000"/>
                <a:headEnd/>
                <a:tailEnd/>
              </a:ln>
            </p:spPr>
            <p:txBody>
              <a:bodyPr vert="horz" wrap="square" lIns="91440" tIns="45720" rIns="91440" bIns="45720" numCol="1" anchor="t" anchorCtr="0" compatLnSpc="1">
                <a:prstTxWarp prst="textNoShape">
                  <a:avLst/>
                </a:prstTxWarp>
              </a:bodyPr>
              <a:lstStyle/>
              <a:p>
                <a:pPr>
                  <a:defRPr/>
                </a:pPr>
                <a:endParaRPr lang="en-GB" sz="1400" kern="0">
                  <a:solidFill>
                    <a:srgbClr val="4F5D75"/>
                  </a:solidFill>
                  <a:latin typeface="Arial"/>
                  <a:cs typeface="Arial"/>
                </a:endParaRPr>
              </a:p>
            </p:txBody>
          </p:sp>
          <p:grpSp>
            <p:nvGrpSpPr>
              <p:cNvPr id="42" name="Group 46">
                <a:extLst>
                  <a:ext uri="{FF2B5EF4-FFF2-40B4-BE49-F238E27FC236}">
                    <a16:creationId xmlns:a16="http://schemas.microsoft.com/office/drawing/2014/main" id="{FE7CE96A-8C38-D30E-2A9C-A2FE95A103DC}"/>
                  </a:ext>
                </a:extLst>
              </p:cNvPr>
              <p:cNvGrpSpPr/>
              <p:nvPr/>
            </p:nvGrpSpPr>
            <p:grpSpPr bwMode="auto">
              <a:xfrm>
                <a:off x="3907303" y="5083190"/>
                <a:ext cx="285735" cy="455612"/>
                <a:chOff x="3970338" y="5138738"/>
                <a:chExt cx="285735" cy="455612"/>
              </a:xfrm>
            </p:grpSpPr>
            <p:sp>
              <p:nvSpPr>
                <p:cNvPr id="44" name="Freeform 12">
                  <a:extLst>
                    <a:ext uri="{FF2B5EF4-FFF2-40B4-BE49-F238E27FC236}">
                      <a16:creationId xmlns:a16="http://schemas.microsoft.com/office/drawing/2014/main" id="{C0DEABD1-1D36-FB0F-E8BC-DF3A99779496}"/>
                    </a:ext>
                  </a:extLst>
                </p:cNvPr>
                <p:cNvSpPr/>
                <p:nvPr/>
              </p:nvSpPr>
              <p:spPr bwMode="auto">
                <a:xfrm>
                  <a:off x="3970338" y="5143500"/>
                  <a:ext cx="248306" cy="450850"/>
                </a:xfrm>
                <a:custGeom>
                  <a:avLst/>
                  <a:gdLst>
                    <a:gd name="T0" fmla="*/ 452 w 1550"/>
                    <a:gd name="T1" fmla="*/ 3 h 2555"/>
                    <a:gd name="T2" fmla="*/ 471 w 1550"/>
                    <a:gd name="T3" fmla="*/ 17 h 2555"/>
                    <a:gd name="T4" fmla="*/ 480 w 1550"/>
                    <a:gd name="T5" fmla="*/ 39 h 2555"/>
                    <a:gd name="T6" fmla="*/ 486 w 1550"/>
                    <a:gd name="T7" fmla="*/ 64 h 2555"/>
                    <a:gd name="T8" fmla="*/ 619 w 1550"/>
                    <a:gd name="T9" fmla="*/ 657 h 2555"/>
                    <a:gd name="T10" fmla="*/ 632 w 1550"/>
                    <a:gd name="T11" fmla="*/ 719 h 2555"/>
                    <a:gd name="T12" fmla="*/ 601 w 1550"/>
                    <a:gd name="T13" fmla="*/ 750 h 2555"/>
                    <a:gd name="T14" fmla="*/ 536 w 1550"/>
                    <a:gd name="T15" fmla="*/ 742 h 2555"/>
                    <a:gd name="T16" fmla="*/ 481 w 1550"/>
                    <a:gd name="T17" fmla="*/ 740 h 2555"/>
                    <a:gd name="T18" fmla="*/ 448 w 1550"/>
                    <a:gd name="T19" fmla="*/ 748 h 2555"/>
                    <a:gd name="T20" fmla="*/ 433 w 1550"/>
                    <a:gd name="T21" fmla="*/ 768 h 2555"/>
                    <a:gd name="T22" fmla="*/ 434 w 1550"/>
                    <a:gd name="T23" fmla="*/ 802 h 2555"/>
                    <a:gd name="T24" fmla="*/ 547 w 1550"/>
                    <a:gd name="T25" fmla="*/ 1138 h 2555"/>
                    <a:gd name="T26" fmla="*/ 727 w 1550"/>
                    <a:gd name="T27" fmla="*/ 1639 h 2555"/>
                    <a:gd name="T28" fmla="*/ 814 w 1550"/>
                    <a:gd name="T29" fmla="*/ 1856 h 2555"/>
                    <a:gd name="T30" fmla="*/ 849 w 1550"/>
                    <a:gd name="T31" fmla="*/ 1914 h 2555"/>
                    <a:gd name="T32" fmla="*/ 908 w 1550"/>
                    <a:gd name="T33" fmla="*/ 1908 h 2555"/>
                    <a:gd name="T34" fmla="*/ 985 w 1550"/>
                    <a:gd name="T35" fmla="*/ 1837 h 2555"/>
                    <a:gd name="T36" fmla="*/ 1034 w 1550"/>
                    <a:gd name="T37" fmla="*/ 1813 h 2555"/>
                    <a:gd name="T38" fmla="*/ 1053 w 1550"/>
                    <a:gd name="T39" fmla="*/ 1830 h 2555"/>
                    <a:gd name="T40" fmla="*/ 1383 w 1550"/>
                    <a:gd name="T41" fmla="*/ 2183 h 2555"/>
                    <a:gd name="T42" fmla="*/ 1507 w 1550"/>
                    <a:gd name="T43" fmla="*/ 2393 h 2555"/>
                    <a:gd name="T44" fmla="*/ 1417 w 1550"/>
                    <a:gd name="T45" fmla="*/ 2441 h 2555"/>
                    <a:gd name="T46" fmla="*/ 1324 w 1550"/>
                    <a:gd name="T47" fmla="*/ 2479 h 2555"/>
                    <a:gd name="T48" fmla="*/ 1230 w 1550"/>
                    <a:gd name="T49" fmla="*/ 2512 h 2555"/>
                    <a:gd name="T50" fmla="*/ 1143 w 1550"/>
                    <a:gd name="T51" fmla="*/ 2543 h 2555"/>
                    <a:gd name="T52" fmla="*/ 1067 w 1550"/>
                    <a:gd name="T53" fmla="*/ 2555 h 2555"/>
                    <a:gd name="T54" fmla="*/ 997 w 1550"/>
                    <a:gd name="T55" fmla="*/ 2546 h 2555"/>
                    <a:gd name="T56" fmla="*/ 934 w 1550"/>
                    <a:gd name="T57" fmla="*/ 2522 h 2555"/>
                    <a:gd name="T58" fmla="*/ 874 w 1550"/>
                    <a:gd name="T59" fmla="*/ 2486 h 2555"/>
                    <a:gd name="T60" fmla="*/ 815 w 1550"/>
                    <a:gd name="T61" fmla="*/ 2440 h 2555"/>
                    <a:gd name="T62" fmla="*/ 712 w 1550"/>
                    <a:gd name="T63" fmla="*/ 2344 h 2555"/>
                    <a:gd name="T64" fmla="*/ 574 w 1550"/>
                    <a:gd name="T65" fmla="*/ 2194 h 2555"/>
                    <a:gd name="T66" fmla="*/ 455 w 1550"/>
                    <a:gd name="T67" fmla="*/ 2034 h 2555"/>
                    <a:gd name="T68" fmla="*/ 349 w 1550"/>
                    <a:gd name="T69" fmla="*/ 1863 h 2555"/>
                    <a:gd name="T70" fmla="*/ 257 w 1550"/>
                    <a:gd name="T71" fmla="*/ 1683 h 2555"/>
                    <a:gd name="T72" fmla="*/ 170 w 1550"/>
                    <a:gd name="T73" fmla="*/ 1477 h 2555"/>
                    <a:gd name="T74" fmla="*/ 98 w 1550"/>
                    <a:gd name="T75" fmla="*/ 1248 h 2555"/>
                    <a:gd name="T76" fmla="*/ 48 w 1550"/>
                    <a:gd name="T77" fmla="*/ 1014 h 2555"/>
                    <a:gd name="T78" fmla="*/ 16 w 1550"/>
                    <a:gd name="T79" fmla="*/ 778 h 2555"/>
                    <a:gd name="T80" fmla="*/ 3 w 1550"/>
                    <a:gd name="T81" fmla="*/ 540 h 2555"/>
                    <a:gd name="T82" fmla="*/ 3 w 1550"/>
                    <a:gd name="T83" fmla="*/ 298 h 2555"/>
                    <a:gd name="T84" fmla="*/ 15 w 1550"/>
                    <a:gd name="T85" fmla="*/ 230 h 2555"/>
                    <a:gd name="T86" fmla="*/ 45 w 1550"/>
                    <a:gd name="T87" fmla="*/ 174 h 2555"/>
                    <a:gd name="T88" fmla="*/ 95 w 1550"/>
                    <a:gd name="T89" fmla="*/ 125 h 2555"/>
                    <a:gd name="T90" fmla="*/ 181 w 1550"/>
                    <a:gd name="T91" fmla="*/ 69 h 2555"/>
                    <a:gd name="T92" fmla="*/ 273 w 1550"/>
                    <a:gd name="T93" fmla="*/ 32 h 2555"/>
                    <a:gd name="T94" fmla="*/ 370 w 1550"/>
                    <a:gd name="T95" fmla="*/ 9 h 2555"/>
                    <a:gd name="T96" fmla="*/ 438 w 1550"/>
                    <a:gd name="T97" fmla="*/ 0 h 2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0" h="2555" extrusionOk="0">
                      <a:moveTo>
                        <a:pt x="438" y="0"/>
                      </a:moveTo>
                      <a:lnTo>
                        <a:pt x="452" y="3"/>
                      </a:lnTo>
                      <a:lnTo>
                        <a:pt x="462" y="9"/>
                      </a:lnTo>
                      <a:lnTo>
                        <a:pt x="471" y="17"/>
                      </a:lnTo>
                      <a:lnTo>
                        <a:pt x="476" y="27"/>
                      </a:lnTo>
                      <a:lnTo>
                        <a:pt x="480" y="39"/>
                      </a:lnTo>
                      <a:lnTo>
                        <a:pt x="483" y="51"/>
                      </a:lnTo>
                      <a:lnTo>
                        <a:pt x="486" y="64"/>
                      </a:lnTo>
                      <a:lnTo>
                        <a:pt x="613" y="628"/>
                      </a:lnTo>
                      <a:lnTo>
                        <a:pt x="619" y="657"/>
                      </a:lnTo>
                      <a:lnTo>
                        <a:pt x="626" y="686"/>
                      </a:lnTo>
                      <a:lnTo>
                        <a:pt x="632" y="719"/>
                      </a:lnTo>
                      <a:lnTo>
                        <a:pt x="639" y="754"/>
                      </a:lnTo>
                      <a:lnTo>
                        <a:pt x="601" y="750"/>
                      </a:lnTo>
                      <a:lnTo>
                        <a:pt x="566" y="745"/>
                      </a:lnTo>
                      <a:lnTo>
                        <a:pt x="536" y="742"/>
                      </a:lnTo>
                      <a:lnTo>
                        <a:pt x="505" y="740"/>
                      </a:lnTo>
                      <a:lnTo>
                        <a:pt x="481" y="740"/>
                      </a:lnTo>
                      <a:lnTo>
                        <a:pt x="462" y="743"/>
                      </a:lnTo>
                      <a:lnTo>
                        <a:pt x="448" y="748"/>
                      </a:lnTo>
                      <a:lnTo>
                        <a:pt x="438" y="756"/>
                      </a:lnTo>
                      <a:lnTo>
                        <a:pt x="433" y="768"/>
                      </a:lnTo>
                      <a:lnTo>
                        <a:pt x="431" y="783"/>
                      </a:lnTo>
                      <a:lnTo>
                        <a:pt x="434" y="802"/>
                      </a:lnTo>
                      <a:lnTo>
                        <a:pt x="440" y="825"/>
                      </a:lnTo>
                      <a:lnTo>
                        <a:pt x="547" y="1138"/>
                      </a:lnTo>
                      <a:lnTo>
                        <a:pt x="657" y="1451"/>
                      </a:lnTo>
                      <a:lnTo>
                        <a:pt x="727" y="1639"/>
                      </a:lnTo>
                      <a:lnTo>
                        <a:pt x="799" y="1827"/>
                      </a:lnTo>
                      <a:lnTo>
                        <a:pt x="814" y="1856"/>
                      </a:lnTo>
                      <a:lnTo>
                        <a:pt x="830" y="1885"/>
                      </a:lnTo>
                      <a:lnTo>
                        <a:pt x="849" y="1914"/>
                      </a:lnTo>
                      <a:lnTo>
                        <a:pt x="868" y="1946"/>
                      </a:lnTo>
                      <a:lnTo>
                        <a:pt x="908" y="1908"/>
                      </a:lnTo>
                      <a:lnTo>
                        <a:pt x="947" y="1871"/>
                      </a:lnTo>
                      <a:lnTo>
                        <a:pt x="985" y="1837"/>
                      </a:lnTo>
                      <a:lnTo>
                        <a:pt x="1020" y="1803"/>
                      </a:lnTo>
                      <a:lnTo>
                        <a:pt x="1034" y="1813"/>
                      </a:lnTo>
                      <a:lnTo>
                        <a:pt x="1043" y="1821"/>
                      </a:lnTo>
                      <a:lnTo>
                        <a:pt x="1053" y="1830"/>
                      </a:lnTo>
                      <a:lnTo>
                        <a:pt x="1217" y="2006"/>
                      </a:lnTo>
                      <a:lnTo>
                        <a:pt x="1383" y="2183"/>
                      </a:lnTo>
                      <a:lnTo>
                        <a:pt x="1550" y="2362"/>
                      </a:lnTo>
                      <a:lnTo>
                        <a:pt x="1507" y="2393"/>
                      </a:lnTo>
                      <a:lnTo>
                        <a:pt x="1463" y="2418"/>
                      </a:lnTo>
                      <a:lnTo>
                        <a:pt x="1417" y="2441"/>
                      </a:lnTo>
                      <a:lnTo>
                        <a:pt x="1371" y="2461"/>
                      </a:lnTo>
                      <a:lnTo>
                        <a:pt x="1324" y="2479"/>
                      </a:lnTo>
                      <a:lnTo>
                        <a:pt x="1277" y="2495"/>
                      </a:lnTo>
                      <a:lnTo>
                        <a:pt x="1230" y="2512"/>
                      </a:lnTo>
                      <a:lnTo>
                        <a:pt x="1184" y="2530"/>
                      </a:lnTo>
                      <a:lnTo>
                        <a:pt x="1143" y="2543"/>
                      </a:lnTo>
                      <a:lnTo>
                        <a:pt x="1103" y="2551"/>
                      </a:lnTo>
                      <a:lnTo>
                        <a:pt x="1067" y="2555"/>
                      </a:lnTo>
                      <a:lnTo>
                        <a:pt x="1031" y="2552"/>
                      </a:lnTo>
                      <a:lnTo>
                        <a:pt x="997" y="2546"/>
                      </a:lnTo>
                      <a:lnTo>
                        <a:pt x="965" y="2536"/>
                      </a:lnTo>
                      <a:lnTo>
                        <a:pt x="934" y="2522"/>
                      </a:lnTo>
                      <a:lnTo>
                        <a:pt x="903" y="2506"/>
                      </a:lnTo>
                      <a:lnTo>
                        <a:pt x="874" y="2486"/>
                      </a:lnTo>
                      <a:lnTo>
                        <a:pt x="845" y="2464"/>
                      </a:lnTo>
                      <a:lnTo>
                        <a:pt x="815" y="2440"/>
                      </a:lnTo>
                      <a:lnTo>
                        <a:pt x="786" y="2415"/>
                      </a:lnTo>
                      <a:lnTo>
                        <a:pt x="712" y="2344"/>
                      </a:lnTo>
                      <a:lnTo>
                        <a:pt x="641" y="2271"/>
                      </a:lnTo>
                      <a:lnTo>
                        <a:pt x="574" y="2194"/>
                      </a:lnTo>
                      <a:lnTo>
                        <a:pt x="513" y="2116"/>
                      </a:lnTo>
                      <a:lnTo>
                        <a:pt x="455" y="2034"/>
                      </a:lnTo>
                      <a:lnTo>
                        <a:pt x="399" y="1950"/>
                      </a:lnTo>
                      <a:lnTo>
                        <a:pt x="349" y="1863"/>
                      </a:lnTo>
                      <a:lnTo>
                        <a:pt x="301" y="1775"/>
                      </a:lnTo>
                      <a:lnTo>
                        <a:pt x="257" y="1683"/>
                      </a:lnTo>
                      <a:lnTo>
                        <a:pt x="215" y="1590"/>
                      </a:lnTo>
                      <a:lnTo>
                        <a:pt x="170" y="1477"/>
                      </a:lnTo>
                      <a:lnTo>
                        <a:pt x="131" y="1362"/>
                      </a:lnTo>
                      <a:lnTo>
                        <a:pt x="98" y="1248"/>
                      </a:lnTo>
                      <a:lnTo>
                        <a:pt x="70" y="1131"/>
                      </a:lnTo>
                      <a:lnTo>
                        <a:pt x="48" y="1014"/>
                      </a:lnTo>
                      <a:lnTo>
                        <a:pt x="30" y="897"/>
                      </a:lnTo>
                      <a:lnTo>
                        <a:pt x="16" y="778"/>
                      </a:lnTo>
                      <a:lnTo>
                        <a:pt x="7" y="659"/>
                      </a:lnTo>
                      <a:lnTo>
                        <a:pt x="3" y="540"/>
                      </a:lnTo>
                      <a:lnTo>
                        <a:pt x="0" y="419"/>
                      </a:lnTo>
                      <a:lnTo>
                        <a:pt x="3" y="298"/>
                      </a:lnTo>
                      <a:lnTo>
                        <a:pt x="7" y="263"/>
                      </a:lnTo>
                      <a:lnTo>
                        <a:pt x="15" y="230"/>
                      </a:lnTo>
                      <a:lnTo>
                        <a:pt x="28" y="201"/>
                      </a:lnTo>
                      <a:lnTo>
                        <a:pt x="45" y="174"/>
                      </a:lnTo>
                      <a:lnTo>
                        <a:pt x="67" y="149"/>
                      </a:lnTo>
                      <a:lnTo>
                        <a:pt x="95" y="125"/>
                      </a:lnTo>
                      <a:lnTo>
                        <a:pt x="137" y="95"/>
                      </a:lnTo>
                      <a:lnTo>
                        <a:pt x="181" y="69"/>
                      </a:lnTo>
                      <a:lnTo>
                        <a:pt x="226" y="48"/>
                      </a:lnTo>
                      <a:lnTo>
                        <a:pt x="273" y="32"/>
                      </a:lnTo>
                      <a:lnTo>
                        <a:pt x="321" y="18"/>
                      </a:lnTo>
                      <a:lnTo>
                        <a:pt x="370" y="9"/>
                      </a:lnTo>
                      <a:lnTo>
                        <a:pt x="420" y="0"/>
                      </a:lnTo>
                      <a:lnTo>
                        <a:pt x="438"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a:defRPr/>
                  </a:pPr>
                  <a:endParaRPr lang="en-GB" sz="1400" kern="0">
                    <a:solidFill>
                      <a:srgbClr val="4F5D75"/>
                    </a:solidFill>
                    <a:latin typeface="Arial"/>
                    <a:cs typeface="Arial"/>
                  </a:endParaRPr>
                </a:p>
              </p:txBody>
            </p:sp>
            <p:sp>
              <p:nvSpPr>
                <p:cNvPr id="45" name="Freeform 13">
                  <a:extLst>
                    <a:ext uri="{FF2B5EF4-FFF2-40B4-BE49-F238E27FC236}">
                      <a16:creationId xmlns:a16="http://schemas.microsoft.com/office/drawing/2014/main" id="{4C122E57-4F4C-02E2-3C70-005F909D0E38}"/>
                    </a:ext>
                  </a:extLst>
                </p:cNvPr>
                <p:cNvSpPr/>
                <p:nvPr/>
              </p:nvSpPr>
              <p:spPr bwMode="auto">
                <a:xfrm>
                  <a:off x="4143360" y="5438774"/>
                  <a:ext cx="112713" cy="114300"/>
                </a:xfrm>
                <a:custGeom>
                  <a:avLst/>
                  <a:gdLst>
                    <a:gd name="T0" fmla="*/ 119 w 634"/>
                    <a:gd name="T1" fmla="*/ 0 h 645"/>
                    <a:gd name="T2" fmla="*/ 135 w 634"/>
                    <a:gd name="T3" fmla="*/ 1 h 645"/>
                    <a:gd name="T4" fmla="*/ 151 w 634"/>
                    <a:gd name="T5" fmla="*/ 8 h 645"/>
                    <a:gd name="T6" fmla="*/ 166 w 634"/>
                    <a:gd name="T7" fmla="*/ 21 h 645"/>
                    <a:gd name="T8" fmla="*/ 316 w 634"/>
                    <a:gd name="T9" fmla="*/ 182 h 645"/>
                    <a:gd name="T10" fmla="*/ 464 w 634"/>
                    <a:gd name="T11" fmla="*/ 345 h 645"/>
                    <a:gd name="T12" fmla="*/ 610 w 634"/>
                    <a:gd name="T13" fmla="*/ 509 h 645"/>
                    <a:gd name="T14" fmla="*/ 615 w 634"/>
                    <a:gd name="T15" fmla="*/ 514 h 645"/>
                    <a:gd name="T16" fmla="*/ 618 w 634"/>
                    <a:gd name="T17" fmla="*/ 521 h 645"/>
                    <a:gd name="T18" fmla="*/ 622 w 634"/>
                    <a:gd name="T19" fmla="*/ 530 h 645"/>
                    <a:gd name="T20" fmla="*/ 627 w 634"/>
                    <a:gd name="T21" fmla="*/ 541 h 645"/>
                    <a:gd name="T22" fmla="*/ 634 w 634"/>
                    <a:gd name="T23" fmla="*/ 556 h 645"/>
                    <a:gd name="T24" fmla="*/ 612 w 634"/>
                    <a:gd name="T25" fmla="*/ 579 h 645"/>
                    <a:gd name="T26" fmla="*/ 588 w 634"/>
                    <a:gd name="T27" fmla="*/ 601 h 645"/>
                    <a:gd name="T28" fmla="*/ 564 w 634"/>
                    <a:gd name="T29" fmla="*/ 624 h 645"/>
                    <a:gd name="T30" fmla="*/ 538 w 634"/>
                    <a:gd name="T31" fmla="*/ 644 h 645"/>
                    <a:gd name="T32" fmla="*/ 532 w 634"/>
                    <a:gd name="T33" fmla="*/ 645 h 645"/>
                    <a:gd name="T34" fmla="*/ 524 w 634"/>
                    <a:gd name="T35" fmla="*/ 644 h 645"/>
                    <a:gd name="T36" fmla="*/ 512 w 634"/>
                    <a:gd name="T37" fmla="*/ 641 h 645"/>
                    <a:gd name="T38" fmla="*/ 502 w 634"/>
                    <a:gd name="T39" fmla="*/ 636 h 645"/>
                    <a:gd name="T40" fmla="*/ 490 w 634"/>
                    <a:gd name="T41" fmla="*/ 629 h 645"/>
                    <a:gd name="T42" fmla="*/ 480 w 634"/>
                    <a:gd name="T43" fmla="*/ 621 h 645"/>
                    <a:gd name="T44" fmla="*/ 472 w 634"/>
                    <a:gd name="T45" fmla="*/ 614 h 645"/>
                    <a:gd name="T46" fmla="*/ 325 w 634"/>
                    <a:gd name="T47" fmla="*/ 458 h 645"/>
                    <a:gd name="T48" fmla="*/ 177 w 634"/>
                    <a:gd name="T49" fmla="*/ 301 h 645"/>
                    <a:gd name="T50" fmla="*/ 29 w 634"/>
                    <a:gd name="T51" fmla="*/ 144 h 645"/>
                    <a:gd name="T52" fmla="*/ 17 w 634"/>
                    <a:gd name="T53" fmla="*/ 129 h 645"/>
                    <a:gd name="T54" fmla="*/ 7 w 634"/>
                    <a:gd name="T55" fmla="*/ 114 h 645"/>
                    <a:gd name="T56" fmla="*/ 1 w 634"/>
                    <a:gd name="T57" fmla="*/ 101 h 645"/>
                    <a:gd name="T58" fmla="*/ 0 w 634"/>
                    <a:gd name="T59" fmla="*/ 86 h 645"/>
                    <a:gd name="T60" fmla="*/ 4 w 634"/>
                    <a:gd name="T61" fmla="*/ 73 h 645"/>
                    <a:gd name="T62" fmla="*/ 14 w 634"/>
                    <a:gd name="T63" fmla="*/ 60 h 645"/>
                    <a:gd name="T64" fmla="*/ 29 w 634"/>
                    <a:gd name="T65" fmla="*/ 46 h 645"/>
                    <a:gd name="T66" fmla="*/ 43 w 634"/>
                    <a:gd name="T67" fmla="*/ 36 h 645"/>
                    <a:gd name="T68" fmla="*/ 58 w 634"/>
                    <a:gd name="T69" fmla="*/ 26 h 645"/>
                    <a:gd name="T70" fmla="*/ 73 w 634"/>
                    <a:gd name="T71" fmla="*/ 16 h 645"/>
                    <a:gd name="T72" fmla="*/ 88 w 634"/>
                    <a:gd name="T73" fmla="*/ 8 h 645"/>
                    <a:gd name="T74" fmla="*/ 104 w 634"/>
                    <a:gd name="T75" fmla="*/ 2 h 645"/>
                    <a:gd name="T76" fmla="*/ 119 w 634"/>
                    <a:gd name="T77" fmla="*/ 0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4" h="645" extrusionOk="0">
                      <a:moveTo>
                        <a:pt x="119" y="0"/>
                      </a:moveTo>
                      <a:lnTo>
                        <a:pt x="135" y="1"/>
                      </a:lnTo>
                      <a:lnTo>
                        <a:pt x="151" y="8"/>
                      </a:lnTo>
                      <a:lnTo>
                        <a:pt x="166" y="21"/>
                      </a:lnTo>
                      <a:lnTo>
                        <a:pt x="316" y="182"/>
                      </a:lnTo>
                      <a:lnTo>
                        <a:pt x="464" y="345"/>
                      </a:lnTo>
                      <a:lnTo>
                        <a:pt x="610" y="509"/>
                      </a:lnTo>
                      <a:lnTo>
                        <a:pt x="615" y="514"/>
                      </a:lnTo>
                      <a:lnTo>
                        <a:pt x="618" y="521"/>
                      </a:lnTo>
                      <a:lnTo>
                        <a:pt x="622" y="530"/>
                      </a:lnTo>
                      <a:lnTo>
                        <a:pt x="627" y="541"/>
                      </a:lnTo>
                      <a:lnTo>
                        <a:pt x="634" y="556"/>
                      </a:lnTo>
                      <a:lnTo>
                        <a:pt x="612" y="579"/>
                      </a:lnTo>
                      <a:lnTo>
                        <a:pt x="588" y="601"/>
                      </a:lnTo>
                      <a:lnTo>
                        <a:pt x="564" y="624"/>
                      </a:lnTo>
                      <a:lnTo>
                        <a:pt x="538" y="644"/>
                      </a:lnTo>
                      <a:lnTo>
                        <a:pt x="532" y="645"/>
                      </a:lnTo>
                      <a:lnTo>
                        <a:pt x="524" y="644"/>
                      </a:lnTo>
                      <a:lnTo>
                        <a:pt x="512" y="641"/>
                      </a:lnTo>
                      <a:lnTo>
                        <a:pt x="502" y="636"/>
                      </a:lnTo>
                      <a:lnTo>
                        <a:pt x="490" y="629"/>
                      </a:lnTo>
                      <a:lnTo>
                        <a:pt x="480" y="621"/>
                      </a:lnTo>
                      <a:lnTo>
                        <a:pt x="472" y="614"/>
                      </a:lnTo>
                      <a:lnTo>
                        <a:pt x="325" y="458"/>
                      </a:lnTo>
                      <a:lnTo>
                        <a:pt x="177" y="301"/>
                      </a:lnTo>
                      <a:lnTo>
                        <a:pt x="29" y="144"/>
                      </a:lnTo>
                      <a:lnTo>
                        <a:pt x="17" y="129"/>
                      </a:lnTo>
                      <a:lnTo>
                        <a:pt x="7" y="114"/>
                      </a:lnTo>
                      <a:lnTo>
                        <a:pt x="1" y="101"/>
                      </a:lnTo>
                      <a:lnTo>
                        <a:pt x="0" y="86"/>
                      </a:lnTo>
                      <a:lnTo>
                        <a:pt x="4" y="73"/>
                      </a:lnTo>
                      <a:lnTo>
                        <a:pt x="14" y="60"/>
                      </a:lnTo>
                      <a:lnTo>
                        <a:pt x="29" y="46"/>
                      </a:lnTo>
                      <a:lnTo>
                        <a:pt x="43" y="36"/>
                      </a:lnTo>
                      <a:lnTo>
                        <a:pt x="58" y="26"/>
                      </a:lnTo>
                      <a:lnTo>
                        <a:pt x="73" y="16"/>
                      </a:lnTo>
                      <a:lnTo>
                        <a:pt x="88" y="8"/>
                      </a:lnTo>
                      <a:lnTo>
                        <a:pt x="104" y="2"/>
                      </a:lnTo>
                      <a:lnTo>
                        <a:pt x="119"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a:defRPr/>
                  </a:pPr>
                  <a:endParaRPr lang="en-GB" sz="1400" kern="0">
                    <a:solidFill>
                      <a:srgbClr val="4F5D75"/>
                    </a:solidFill>
                    <a:latin typeface="Arial"/>
                    <a:cs typeface="Arial"/>
                  </a:endParaRPr>
                </a:p>
              </p:txBody>
            </p:sp>
            <p:sp>
              <p:nvSpPr>
                <p:cNvPr id="46" name="Freeform 14">
                  <a:extLst>
                    <a:ext uri="{FF2B5EF4-FFF2-40B4-BE49-F238E27FC236}">
                      <a16:creationId xmlns:a16="http://schemas.microsoft.com/office/drawing/2014/main" id="{E0E43346-BCF3-576F-2110-FFC53CE18009}"/>
                    </a:ext>
                  </a:extLst>
                </p:cNvPr>
                <p:cNvSpPr/>
                <p:nvPr/>
              </p:nvSpPr>
              <p:spPr bwMode="auto">
                <a:xfrm>
                  <a:off x="4060825" y="5138738"/>
                  <a:ext cx="57150" cy="133350"/>
                </a:xfrm>
                <a:custGeom>
                  <a:avLst/>
                  <a:gdLst>
                    <a:gd name="T0" fmla="*/ 100 w 326"/>
                    <a:gd name="T1" fmla="*/ 0 h 758"/>
                    <a:gd name="T2" fmla="*/ 118 w 326"/>
                    <a:gd name="T3" fmla="*/ 2 h 758"/>
                    <a:gd name="T4" fmla="*/ 134 w 326"/>
                    <a:gd name="T5" fmla="*/ 7 h 758"/>
                    <a:gd name="T6" fmla="*/ 147 w 326"/>
                    <a:gd name="T7" fmla="*/ 16 h 758"/>
                    <a:gd name="T8" fmla="*/ 159 w 326"/>
                    <a:gd name="T9" fmla="*/ 28 h 758"/>
                    <a:gd name="T10" fmla="*/ 168 w 326"/>
                    <a:gd name="T11" fmla="*/ 45 h 758"/>
                    <a:gd name="T12" fmla="*/ 176 w 326"/>
                    <a:gd name="T13" fmla="*/ 67 h 758"/>
                    <a:gd name="T14" fmla="*/ 249 w 326"/>
                    <a:gd name="T15" fmla="*/ 357 h 758"/>
                    <a:gd name="T16" fmla="*/ 323 w 326"/>
                    <a:gd name="T17" fmla="*/ 647 h 758"/>
                    <a:gd name="T18" fmla="*/ 326 w 326"/>
                    <a:gd name="T19" fmla="*/ 666 h 758"/>
                    <a:gd name="T20" fmla="*/ 325 w 326"/>
                    <a:gd name="T21" fmla="*/ 684 h 758"/>
                    <a:gd name="T22" fmla="*/ 321 w 326"/>
                    <a:gd name="T23" fmla="*/ 700 h 758"/>
                    <a:gd name="T24" fmla="*/ 313 w 326"/>
                    <a:gd name="T25" fmla="*/ 712 h 758"/>
                    <a:gd name="T26" fmla="*/ 303 w 326"/>
                    <a:gd name="T27" fmla="*/ 724 h 758"/>
                    <a:gd name="T28" fmla="*/ 291 w 326"/>
                    <a:gd name="T29" fmla="*/ 734 h 758"/>
                    <a:gd name="T30" fmla="*/ 276 w 326"/>
                    <a:gd name="T31" fmla="*/ 741 h 758"/>
                    <a:gd name="T32" fmla="*/ 262 w 326"/>
                    <a:gd name="T33" fmla="*/ 748 h 758"/>
                    <a:gd name="T34" fmla="*/ 245 w 326"/>
                    <a:gd name="T35" fmla="*/ 753 h 758"/>
                    <a:gd name="T36" fmla="*/ 226 w 326"/>
                    <a:gd name="T37" fmla="*/ 757 h 758"/>
                    <a:gd name="T38" fmla="*/ 209 w 326"/>
                    <a:gd name="T39" fmla="*/ 758 h 758"/>
                    <a:gd name="T40" fmla="*/ 195 w 326"/>
                    <a:gd name="T41" fmla="*/ 757 h 758"/>
                    <a:gd name="T42" fmla="*/ 181 w 326"/>
                    <a:gd name="T43" fmla="*/ 752 h 758"/>
                    <a:gd name="T44" fmla="*/ 168 w 326"/>
                    <a:gd name="T45" fmla="*/ 742 h 758"/>
                    <a:gd name="T46" fmla="*/ 159 w 326"/>
                    <a:gd name="T47" fmla="*/ 729 h 758"/>
                    <a:gd name="T48" fmla="*/ 151 w 326"/>
                    <a:gd name="T49" fmla="*/ 712 h 758"/>
                    <a:gd name="T50" fmla="*/ 144 w 326"/>
                    <a:gd name="T51" fmla="*/ 690 h 758"/>
                    <a:gd name="T52" fmla="*/ 100 w 326"/>
                    <a:gd name="T53" fmla="*/ 488 h 758"/>
                    <a:gd name="T54" fmla="*/ 54 w 326"/>
                    <a:gd name="T55" fmla="*/ 287 h 758"/>
                    <a:gd name="T56" fmla="*/ 7 w 326"/>
                    <a:gd name="T57" fmla="*/ 85 h 758"/>
                    <a:gd name="T58" fmla="*/ 2 w 326"/>
                    <a:gd name="T59" fmla="*/ 62 h 758"/>
                    <a:gd name="T60" fmla="*/ 0 w 326"/>
                    <a:gd name="T61" fmla="*/ 44 h 758"/>
                    <a:gd name="T62" fmla="*/ 0 w 326"/>
                    <a:gd name="T63" fmla="*/ 30 h 758"/>
                    <a:gd name="T64" fmla="*/ 2 w 326"/>
                    <a:gd name="T65" fmla="*/ 20 h 758"/>
                    <a:gd name="T66" fmla="*/ 9 w 326"/>
                    <a:gd name="T67" fmla="*/ 12 h 758"/>
                    <a:gd name="T68" fmla="*/ 20 w 326"/>
                    <a:gd name="T69" fmla="*/ 7 h 758"/>
                    <a:gd name="T70" fmla="*/ 34 w 326"/>
                    <a:gd name="T71" fmla="*/ 4 h 758"/>
                    <a:gd name="T72" fmla="*/ 55 w 326"/>
                    <a:gd name="T73" fmla="*/ 2 h 758"/>
                    <a:gd name="T74" fmla="*/ 80 w 326"/>
                    <a:gd name="T75" fmla="*/ 1 h 758"/>
                    <a:gd name="T76" fmla="*/ 100 w 326"/>
                    <a:gd name="T77" fmla="*/ 0 h 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6" h="758" extrusionOk="0">
                      <a:moveTo>
                        <a:pt x="100" y="0"/>
                      </a:moveTo>
                      <a:lnTo>
                        <a:pt x="118" y="2"/>
                      </a:lnTo>
                      <a:lnTo>
                        <a:pt x="134" y="7"/>
                      </a:lnTo>
                      <a:lnTo>
                        <a:pt x="147" y="16"/>
                      </a:lnTo>
                      <a:lnTo>
                        <a:pt x="159" y="28"/>
                      </a:lnTo>
                      <a:lnTo>
                        <a:pt x="168" y="45"/>
                      </a:lnTo>
                      <a:lnTo>
                        <a:pt x="176" y="67"/>
                      </a:lnTo>
                      <a:lnTo>
                        <a:pt x="249" y="357"/>
                      </a:lnTo>
                      <a:lnTo>
                        <a:pt x="323" y="647"/>
                      </a:lnTo>
                      <a:lnTo>
                        <a:pt x="326" y="666"/>
                      </a:lnTo>
                      <a:lnTo>
                        <a:pt x="325" y="684"/>
                      </a:lnTo>
                      <a:lnTo>
                        <a:pt x="321" y="700"/>
                      </a:lnTo>
                      <a:lnTo>
                        <a:pt x="313" y="712"/>
                      </a:lnTo>
                      <a:lnTo>
                        <a:pt x="303" y="724"/>
                      </a:lnTo>
                      <a:lnTo>
                        <a:pt x="291" y="734"/>
                      </a:lnTo>
                      <a:lnTo>
                        <a:pt x="276" y="741"/>
                      </a:lnTo>
                      <a:lnTo>
                        <a:pt x="262" y="748"/>
                      </a:lnTo>
                      <a:lnTo>
                        <a:pt x="245" y="753"/>
                      </a:lnTo>
                      <a:lnTo>
                        <a:pt x="226" y="757"/>
                      </a:lnTo>
                      <a:lnTo>
                        <a:pt x="209" y="758"/>
                      </a:lnTo>
                      <a:lnTo>
                        <a:pt x="195" y="757"/>
                      </a:lnTo>
                      <a:lnTo>
                        <a:pt x="181" y="752"/>
                      </a:lnTo>
                      <a:lnTo>
                        <a:pt x="168" y="742"/>
                      </a:lnTo>
                      <a:lnTo>
                        <a:pt x="159" y="729"/>
                      </a:lnTo>
                      <a:lnTo>
                        <a:pt x="151" y="712"/>
                      </a:lnTo>
                      <a:lnTo>
                        <a:pt x="144" y="690"/>
                      </a:lnTo>
                      <a:lnTo>
                        <a:pt x="100" y="488"/>
                      </a:lnTo>
                      <a:lnTo>
                        <a:pt x="54" y="287"/>
                      </a:lnTo>
                      <a:lnTo>
                        <a:pt x="7" y="85"/>
                      </a:lnTo>
                      <a:lnTo>
                        <a:pt x="2" y="62"/>
                      </a:lnTo>
                      <a:lnTo>
                        <a:pt x="0" y="44"/>
                      </a:lnTo>
                      <a:lnTo>
                        <a:pt x="0" y="30"/>
                      </a:lnTo>
                      <a:lnTo>
                        <a:pt x="2" y="20"/>
                      </a:lnTo>
                      <a:lnTo>
                        <a:pt x="9" y="12"/>
                      </a:lnTo>
                      <a:lnTo>
                        <a:pt x="20" y="7"/>
                      </a:lnTo>
                      <a:lnTo>
                        <a:pt x="34" y="4"/>
                      </a:lnTo>
                      <a:lnTo>
                        <a:pt x="55" y="2"/>
                      </a:lnTo>
                      <a:lnTo>
                        <a:pt x="80" y="1"/>
                      </a:lnTo>
                      <a:lnTo>
                        <a:pt x="10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a:defRPr/>
                  </a:pPr>
                  <a:endParaRPr lang="en-GB" sz="1400" kern="0">
                    <a:solidFill>
                      <a:srgbClr val="4F5D75"/>
                    </a:solidFill>
                    <a:latin typeface="Arial"/>
                    <a:cs typeface="Arial"/>
                  </a:endParaRPr>
                </a:p>
              </p:txBody>
            </p:sp>
          </p:grpSp>
          <p:sp>
            <p:nvSpPr>
              <p:cNvPr id="43" name="TextBox 47">
                <a:extLst>
                  <a:ext uri="{FF2B5EF4-FFF2-40B4-BE49-F238E27FC236}">
                    <a16:creationId xmlns:a16="http://schemas.microsoft.com/office/drawing/2014/main" id="{FAB6312D-9222-EA6D-069F-57C15FA8ACD9}"/>
                  </a:ext>
                </a:extLst>
              </p:cNvPr>
              <p:cNvSpPr>
                <a:spLocks/>
              </p:cNvSpPr>
              <p:nvPr/>
            </p:nvSpPr>
            <p:spPr bwMode="auto">
              <a:xfrm>
                <a:off x="4200758" y="5004996"/>
                <a:ext cx="1268580" cy="612000"/>
              </a:xfrm>
              <a:prstGeom prst="rect">
                <a:avLst/>
              </a:prstGeom>
              <a:noFill/>
            </p:spPr>
            <p:txBody>
              <a:bodyPr wrap="square" rtlCol="0" anchor="ctr" anchorCtr="0">
                <a:noAutofit/>
              </a:bodyPr>
              <a:lstStyle/>
              <a:p>
                <a:pPr algn="ctr">
                  <a:defRPr/>
                </a:pPr>
                <a:r>
                  <a:rPr lang="en-GB" sz="2000" b="1" kern="0">
                    <a:solidFill>
                      <a:srgbClr val="FFFFFF"/>
                    </a:solidFill>
                    <a:latin typeface="Arial"/>
                    <a:cs typeface="Arial"/>
                  </a:rPr>
                  <a:t>74444</a:t>
                </a:r>
                <a:endParaRPr kern="0">
                  <a:solidFill>
                    <a:srgbClr val="4F5D75"/>
                  </a:solidFill>
                  <a:latin typeface="Arial"/>
                  <a:cs typeface="Arial"/>
                </a:endParaRPr>
              </a:p>
              <a:p>
                <a:pPr algn="ctr">
                  <a:defRPr/>
                </a:pPr>
                <a:r>
                  <a:rPr lang="en-GB" sz="1600" b="1" kern="0">
                    <a:solidFill>
                      <a:srgbClr val="FFFFFF"/>
                    </a:solidFill>
                    <a:latin typeface="Arial"/>
                    <a:cs typeface="Arial"/>
                  </a:rPr>
                  <a:t>+41 22 767 4444</a:t>
                </a:r>
                <a:endParaRPr kern="0">
                  <a:solidFill>
                    <a:srgbClr val="4F5D75"/>
                  </a:solidFill>
                  <a:latin typeface="Arial"/>
                  <a:cs typeface="Arial"/>
                </a:endParaRPr>
              </a:p>
            </p:txBody>
          </p:sp>
        </p:grpSp>
        <p:sp>
          <p:nvSpPr>
            <p:cNvPr id="47" name="Oval Callout 52">
              <a:extLst>
                <a:ext uri="{FF2B5EF4-FFF2-40B4-BE49-F238E27FC236}">
                  <a16:creationId xmlns:a16="http://schemas.microsoft.com/office/drawing/2014/main" id="{F1596794-D007-815E-3A8B-CFA94A8E89B2}"/>
                </a:ext>
              </a:extLst>
            </p:cNvPr>
            <p:cNvSpPr/>
            <p:nvPr/>
          </p:nvSpPr>
          <p:spPr bwMode="auto">
            <a:xfrm>
              <a:off x="4169333" y="2893767"/>
              <a:ext cx="3913988" cy="2664003"/>
            </a:xfrm>
            <a:prstGeom prst="wedgeEllipseCallout">
              <a:avLst>
                <a:gd name="adj1" fmla="val 71400"/>
                <a:gd name="adj2" fmla="val -35473"/>
              </a:avLst>
            </a:prstGeom>
            <a:solidFill>
              <a:schemeClr val="bg1"/>
            </a:solidFill>
            <a:ln w="19050">
              <a:solidFill>
                <a:schemeClr val="tx2"/>
              </a:solidFill>
            </a:ln>
          </p:spPr>
          <p:style>
            <a:lnRef idx="2">
              <a:schemeClr val="accent2"/>
            </a:lnRef>
            <a:fillRef idx="1">
              <a:schemeClr val="lt1"/>
            </a:fillRef>
            <a:effectRef idx="0">
              <a:schemeClr val="accent2"/>
            </a:effectRef>
            <a:fontRef idx="minor">
              <a:schemeClr val="dk1"/>
            </a:fontRef>
          </p:style>
          <p:txBody>
            <a:bodyPr rtlCol="0" anchor="t"/>
            <a:lstStyle/>
            <a:p>
              <a:pPr algn="ctr">
                <a:defRPr/>
              </a:pPr>
              <a:r>
                <a:rPr lang="en-GB" sz="2800" b="1" kern="0">
                  <a:solidFill>
                    <a:srgbClr val="4F5D75"/>
                  </a:solidFill>
                  <a:latin typeface="Arial"/>
                  <a:cs typeface="Arial"/>
                </a:rPr>
                <a:t>Check up !</a:t>
              </a:r>
              <a:endParaRPr kern="0">
                <a:solidFill>
                  <a:srgbClr val="4F5D75"/>
                </a:solidFill>
                <a:latin typeface="Arial"/>
                <a:cs typeface="Arial"/>
              </a:endParaRPr>
            </a:p>
          </p:txBody>
        </p:sp>
        <p:pic>
          <p:nvPicPr>
            <p:cNvPr id="48" name="Picture 14">
              <a:extLst>
                <a:ext uri="{FF2B5EF4-FFF2-40B4-BE49-F238E27FC236}">
                  <a16:creationId xmlns:a16="http://schemas.microsoft.com/office/drawing/2014/main" id="{42BA3194-E452-E431-A76D-AC12467764E7}"/>
                </a:ext>
              </a:extLst>
            </p:cNvPr>
            <p:cNvPicPr>
              <a:picLocks noChangeAspect="1"/>
            </p:cNvPicPr>
            <p:nvPr/>
          </p:nvPicPr>
          <p:blipFill>
            <a:blip r:embed="rId7" cstate="email">
              <a:extLst>
                <a:ext uri="{28A0092B-C50C-407E-A947-70E740481C1C}">
                  <a14:useLocalDpi xmlns:a14="http://schemas.microsoft.com/office/drawing/2010/main"/>
                </a:ext>
              </a:extLst>
            </a:blip>
            <a:stretch/>
          </p:blipFill>
          <p:spPr bwMode="auto">
            <a:xfrm>
              <a:off x="5147729" y="3645050"/>
              <a:ext cx="1888144" cy="1888144"/>
            </a:xfrm>
            <a:prstGeom prst="rect">
              <a:avLst/>
            </a:prstGeom>
          </p:spPr>
        </p:pic>
      </p:grpSp>
      <p:sp>
        <p:nvSpPr>
          <p:cNvPr id="49" name="Rectangle 48">
            <a:extLst>
              <a:ext uri="{FF2B5EF4-FFF2-40B4-BE49-F238E27FC236}">
                <a16:creationId xmlns:a16="http://schemas.microsoft.com/office/drawing/2014/main" id="{D6C122C2-C734-B3A2-9372-97C5B7CB1637}"/>
              </a:ext>
            </a:extLst>
          </p:cNvPr>
          <p:cNvSpPr/>
          <p:nvPr/>
        </p:nvSpPr>
        <p:spPr>
          <a:xfrm>
            <a:off x="8864426" y="0"/>
            <a:ext cx="1526066" cy="805218"/>
          </a:xfrm>
          <a:prstGeom prst="rect">
            <a:avLst/>
          </a:prstGeom>
          <a:solidFill>
            <a:schemeClr val="accent3">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Safety Messages</a:t>
            </a:r>
          </a:p>
        </p:txBody>
      </p:sp>
      <p:sp>
        <p:nvSpPr>
          <p:cNvPr id="53" name="Date Placeholder 3">
            <a:extLst>
              <a:ext uri="{FF2B5EF4-FFF2-40B4-BE49-F238E27FC236}">
                <a16:creationId xmlns:a16="http://schemas.microsoft.com/office/drawing/2014/main" id="{59F9D0F8-4070-96C7-DA21-70F0445D03E8}"/>
              </a:ext>
            </a:extLst>
          </p:cNvPr>
          <p:cNvSpPr>
            <a:spLocks noGrp="1"/>
          </p:cNvSpPr>
          <p:nvPr>
            <p:ph type="dt" sz="half" idx="10"/>
          </p:nvPr>
        </p:nvSpPr>
        <p:spPr>
          <a:xfrm>
            <a:off x="3485228" y="6350851"/>
            <a:ext cx="631160" cy="365125"/>
          </a:xfrm>
        </p:spPr>
        <p:txBody>
          <a:bodyPr/>
          <a:lstStyle/>
          <a:p>
            <a:r>
              <a:rPr lang="en-US" dirty="0"/>
              <a:t>30/10/23</a:t>
            </a:r>
            <a:endParaRPr lang="en-GB" dirty="0"/>
          </a:p>
        </p:txBody>
      </p:sp>
      <p:sp>
        <p:nvSpPr>
          <p:cNvPr id="54" name="Footer Placeholder 4">
            <a:extLst>
              <a:ext uri="{FF2B5EF4-FFF2-40B4-BE49-F238E27FC236}">
                <a16:creationId xmlns:a16="http://schemas.microsoft.com/office/drawing/2014/main" id="{588D61E6-44A0-5A2C-FF67-5D16F92E5DF3}"/>
              </a:ext>
            </a:extLst>
          </p:cNvPr>
          <p:cNvSpPr>
            <a:spLocks noGrp="1"/>
          </p:cNvSpPr>
          <p:nvPr>
            <p:ph type="ftr" sz="quarter" idx="11"/>
          </p:nvPr>
        </p:nvSpPr>
        <p:spPr>
          <a:xfrm>
            <a:off x="4259262" y="6356350"/>
            <a:ext cx="6572221" cy="365125"/>
          </a:xfrm>
        </p:spPr>
        <p:txBody>
          <a:bodyPr/>
          <a:lstStyle/>
          <a:p>
            <a:r>
              <a:rPr lang="en-GB" dirty="0"/>
              <a:t>J. Devine – Electrical Safety for EXSOs</a:t>
            </a:r>
          </a:p>
        </p:txBody>
      </p:sp>
      <p:sp>
        <p:nvSpPr>
          <p:cNvPr id="55" name="Date Placeholder 3">
            <a:extLst>
              <a:ext uri="{FF2B5EF4-FFF2-40B4-BE49-F238E27FC236}">
                <a16:creationId xmlns:a16="http://schemas.microsoft.com/office/drawing/2014/main" id="{D3065D40-5F54-61C3-8C0C-4D12CDF21BC4}"/>
              </a:ext>
            </a:extLst>
          </p:cNvPr>
          <p:cNvSpPr txBox="1">
            <a:spLocks/>
          </p:cNvSpPr>
          <p:nvPr/>
        </p:nvSpPr>
        <p:spPr>
          <a:xfrm>
            <a:off x="10248181" y="6350850"/>
            <a:ext cx="1851411" cy="507150"/>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EDMS 2966369</a:t>
            </a:r>
            <a:endParaRPr lang="en-GB" dirty="0"/>
          </a:p>
        </p:txBody>
      </p:sp>
      <p:sp>
        <p:nvSpPr>
          <p:cNvPr id="59" name="TextBox 58">
            <a:extLst>
              <a:ext uri="{FF2B5EF4-FFF2-40B4-BE49-F238E27FC236}">
                <a16:creationId xmlns:a16="http://schemas.microsoft.com/office/drawing/2014/main" id="{9D92BEF3-C209-9DD2-53D2-294ADF1D2714}"/>
              </a:ext>
            </a:extLst>
          </p:cNvPr>
          <p:cNvSpPr txBox="1"/>
          <p:nvPr/>
        </p:nvSpPr>
        <p:spPr>
          <a:xfrm>
            <a:off x="1984882" y="4714987"/>
            <a:ext cx="628377" cy="553998"/>
          </a:xfrm>
          <a:prstGeom prst="rect">
            <a:avLst/>
          </a:prstGeom>
          <a:noFill/>
        </p:spPr>
        <p:txBody>
          <a:bodyPr wrap="none" lIns="0" tIns="0" rIns="0" bIns="0" rtlCol="0">
            <a:spAutoFit/>
          </a:bodyPr>
          <a:lstStyle/>
          <a:p>
            <a:pPr algn="l"/>
            <a:r>
              <a:rPr lang="en-CH" dirty="0"/>
              <a:t>“Safe”</a:t>
            </a:r>
          </a:p>
          <a:p>
            <a:pPr algn="ctr"/>
            <a:r>
              <a:rPr lang="en-CH" dirty="0"/>
              <a:t>zone</a:t>
            </a:r>
          </a:p>
        </p:txBody>
      </p:sp>
    </p:spTree>
    <p:extLst>
      <p:ext uri="{BB962C8B-B14F-4D97-AF65-F5344CB8AC3E}">
        <p14:creationId xmlns:p14="http://schemas.microsoft.com/office/powerpoint/2010/main" val="391904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9" grpId="0" animBg="1"/>
      <p:bldP spid="11" grpId="0" animBg="1"/>
      <p:bldP spid="58" grpId="0" animBg="1"/>
      <p:bldP spid="5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Recent accidents</a:t>
            </a:r>
            <a:endParaRPr lang="en-GB" dirty="0"/>
          </a:p>
        </p:txBody>
      </p:sp>
      <p:pic>
        <p:nvPicPr>
          <p:cNvPr id="11" name="Picture 10">
            <a:extLst>
              <a:ext uri="{FF2B5EF4-FFF2-40B4-BE49-F238E27FC236}">
                <a16:creationId xmlns:a16="http://schemas.microsoft.com/office/drawing/2014/main" id="{340BC578-1906-32AB-9C9B-4CDD953DB24A}"/>
              </a:ext>
            </a:extLst>
          </p:cNvPr>
          <p:cNvPicPr>
            <a:picLocks noChangeAspect="1"/>
          </p:cNvPicPr>
          <p:nvPr/>
        </p:nvPicPr>
        <p:blipFill>
          <a:blip r:embed="rId2"/>
          <a:stretch>
            <a:fillRect/>
          </a:stretch>
        </p:blipFill>
        <p:spPr>
          <a:xfrm>
            <a:off x="7496786" y="959561"/>
            <a:ext cx="2858194" cy="4938877"/>
          </a:xfrm>
          <a:prstGeom prst="rect">
            <a:avLst/>
          </a:prstGeom>
        </p:spPr>
      </p:pic>
      <p:sp>
        <p:nvSpPr>
          <p:cNvPr id="48" name="Explosion 2 47">
            <a:extLst>
              <a:ext uri="{FF2B5EF4-FFF2-40B4-BE49-F238E27FC236}">
                <a16:creationId xmlns:a16="http://schemas.microsoft.com/office/drawing/2014/main" id="{82BE2015-07F1-4DFF-975B-9705ED73E5AC}"/>
              </a:ext>
            </a:extLst>
          </p:cNvPr>
          <p:cNvSpPr/>
          <p:nvPr/>
        </p:nvSpPr>
        <p:spPr bwMode="auto">
          <a:xfrm rot="1440503">
            <a:off x="5277851" y="3837555"/>
            <a:ext cx="2662586" cy="775632"/>
          </a:xfrm>
          <a:prstGeom prst="irregularSeal2">
            <a:avLst/>
          </a:prstGeom>
          <a:solidFill>
            <a:srgbClr val="FFFF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p>
        </p:txBody>
      </p:sp>
      <p:grpSp>
        <p:nvGrpSpPr>
          <p:cNvPr id="49" name="Group 54">
            <a:extLst>
              <a:ext uri="{FF2B5EF4-FFF2-40B4-BE49-F238E27FC236}">
                <a16:creationId xmlns:a16="http://schemas.microsoft.com/office/drawing/2014/main" id="{22565A25-07C2-F29A-E93A-7FDF1301730F}"/>
              </a:ext>
            </a:extLst>
          </p:cNvPr>
          <p:cNvGrpSpPr>
            <a:grpSpLocks noChangeAspect="1"/>
          </p:cNvGrpSpPr>
          <p:nvPr/>
        </p:nvGrpSpPr>
        <p:grpSpPr bwMode="auto">
          <a:xfrm rot="698553">
            <a:off x="5648842" y="3428999"/>
            <a:ext cx="1388643" cy="2005991"/>
            <a:chOff x="-166343" y="1388227"/>
            <a:chExt cx="1670870" cy="2413688"/>
          </a:xfrm>
        </p:grpSpPr>
        <p:sp>
          <p:nvSpPr>
            <p:cNvPr id="50" name="AutoShape 16">
              <a:extLst>
                <a:ext uri="{FF2B5EF4-FFF2-40B4-BE49-F238E27FC236}">
                  <a16:creationId xmlns:a16="http://schemas.microsoft.com/office/drawing/2014/main" id="{818517E1-C309-3818-B21B-2B955D0030E3}"/>
                </a:ext>
              </a:extLst>
            </p:cNvPr>
            <p:cNvSpPr>
              <a:spLocks noChangeArrowheads="1"/>
            </p:cNvSpPr>
            <p:nvPr/>
          </p:nvSpPr>
          <p:spPr bwMode="auto">
            <a:xfrm flipH="1">
              <a:off x="552363" y="2828692"/>
              <a:ext cx="332077" cy="973223"/>
            </a:xfrm>
            <a:prstGeom prst="roundRect">
              <a:avLst>
                <a:gd name="adj" fmla="val 50000"/>
              </a:avLst>
            </a:prstGeom>
            <a:solidFill>
              <a:schemeClr val="tx1">
                <a:lumMod val="75000"/>
              </a:schemeClr>
            </a:solidFill>
            <a:ln>
              <a:noFill/>
            </a:ln>
          </p:spPr>
          <p:style>
            <a:lnRef idx="2">
              <a:schemeClr val="accent4"/>
            </a:lnRef>
            <a:fillRef idx="1">
              <a:schemeClr val="lt1"/>
            </a:fillRef>
            <a:effectRef idx="0">
              <a:schemeClr val="accent4"/>
            </a:effectRef>
            <a:fontRef idx="minor">
              <a:schemeClr val="dk1"/>
            </a:fontRef>
          </p:style>
          <p:txBody>
            <a:bodyPr wrap="none" anchor="ctr"/>
            <a:lstStyle/>
            <a:p>
              <a:pPr>
                <a:defRPr/>
              </a:pPr>
              <a:endParaRPr lang="en-US"/>
            </a:p>
          </p:txBody>
        </p:sp>
        <p:sp>
          <p:nvSpPr>
            <p:cNvPr id="51" name="AutoShape 7">
              <a:extLst>
                <a:ext uri="{FF2B5EF4-FFF2-40B4-BE49-F238E27FC236}">
                  <a16:creationId xmlns:a16="http://schemas.microsoft.com/office/drawing/2014/main" id="{60C14C8F-D5A7-B70D-D7CA-9443C66902A1}"/>
                </a:ext>
              </a:extLst>
            </p:cNvPr>
            <p:cNvSpPr>
              <a:spLocks noChangeArrowheads="1"/>
            </p:cNvSpPr>
            <p:nvPr/>
          </p:nvSpPr>
          <p:spPr bwMode="auto">
            <a:xfrm rot="16199999" flipH="1">
              <a:off x="147806" y="1689253"/>
              <a:ext cx="269716" cy="898013"/>
            </a:xfrm>
            <a:prstGeom prst="roundRect">
              <a:avLst>
                <a:gd name="adj" fmla="val 50000"/>
              </a:avLst>
            </a:prstGeom>
            <a:solidFill>
              <a:schemeClr val="tx2"/>
            </a:solidFill>
            <a:ln>
              <a:noFill/>
              <a:headEnd/>
              <a:tailEnd/>
            </a:ln>
          </p:spPr>
          <p:style>
            <a:lnRef idx="2">
              <a:schemeClr val="accent4"/>
            </a:lnRef>
            <a:fillRef idx="1">
              <a:schemeClr val="lt1"/>
            </a:fillRef>
            <a:effectRef idx="0">
              <a:schemeClr val="accent4"/>
            </a:effectRef>
            <a:fontRef idx="minor">
              <a:schemeClr val="dk1"/>
            </a:fontRef>
          </p:style>
          <p:txBody>
            <a:bodyPr wrap="none" anchor="ctr"/>
            <a:lstStyle/>
            <a:p>
              <a:pPr>
                <a:defRPr/>
              </a:pPr>
              <a:endParaRPr lang="en-US"/>
            </a:p>
          </p:txBody>
        </p:sp>
        <p:sp>
          <p:nvSpPr>
            <p:cNvPr id="52" name="Oval 57">
              <a:extLst>
                <a:ext uri="{FF2B5EF4-FFF2-40B4-BE49-F238E27FC236}">
                  <a16:creationId xmlns:a16="http://schemas.microsoft.com/office/drawing/2014/main" id="{D7ED062E-8BDA-DCDD-AF62-E2805365B415}"/>
                </a:ext>
              </a:extLst>
            </p:cNvPr>
            <p:cNvSpPr>
              <a:spLocks noChangeArrowheads="1"/>
            </p:cNvSpPr>
            <p:nvPr/>
          </p:nvSpPr>
          <p:spPr bwMode="auto">
            <a:xfrm flipH="1">
              <a:off x="585985" y="1388227"/>
              <a:ext cx="637589" cy="598676"/>
            </a:xfrm>
            <a:prstGeom prst="ellipse">
              <a:avLst/>
            </a:prstGeom>
            <a:solidFill>
              <a:srgbClr val="525E71"/>
            </a:solidFill>
            <a:ln>
              <a:noFill/>
            </a:ln>
          </p:spPr>
          <p:style>
            <a:lnRef idx="2">
              <a:schemeClr val="accent4"/>
            </a:lnRef>
            <a:fillRef idx="1">
              <a:schemeClr val="lt1"/>
            </a:fillRef>
            <a:effectRef idx="0">
              <a:schemeClr val="accent4"/>
            </a:effectRef>
            <a:fontRef idx="minor">
              <a:schemeClr val="dk1"/>
            </a:fontRef>
          </p:style>
          <p:txBody>
            <a:bodyPr wrap="none" anchor="ctr"/>
            <a:lstStyle/>
            <a:p>
              <a:pPr>
                <a:defRPr/>
              </a:pPr>
              <a:endParaRPr lang="en-US"/>
            </a:p>
          </p:txBody>
        </p:sp>
        <p:sp>
          <p:nvSpPr>
            <p:cNvPr id="53" name="Rectangle 5">
              <a:extLst>
                <a:ext uri="{FF2B5EF4-FFF2-40B4-BE49-F238E27FC236}">
                  <a16:creationId xmlns:a16="http://schemas.microsoft.com/office/drawing/2014/main" id="{2073B031-4E16-BC8C-0AEB-0E506E529587}"/>
                </a:ext>
              </a:extLst>
            </p:cNvPr>
            <p:cNvSpPr>
              <a:spLocks noChangeArrowheads="1"/>
            </p:cNvSpPr>
            <p:nvPr/>
          </p:nvSpPr>
          <p:spPr bwMode="auto">
            <a:xfrm flipH="1">
              <a:off x="551426" y="2009018"/>
              <a:ext cx="735872" cy="1041490"/>
            </a:xfrm>
            <a:prstGeom prst="roundRect">
              <a:avLst>
                <a:gd name="adj" fmla="val 10641"/>
              </a:avLst>
            </a:prstGeom>
            <a:solidFill>
              <a:schemeClr val="tx2"/>
            </a:solidFill>
            <a:ln>
              <a:noFill/>
              <a:headEnd/>
              <a:tailEnd/>
            </a:ln>
          </p:spPr>
          <p:style>
            <a:lnRef idx="2">
              <a:schemeClr val="accent4"/>
            </a:lnRef>
            <a:fillRef idx="1">
              <a:schemeClr val="lt1"/>
            </a:fillRef>
            <a:effectRef idx="0">
              <a:schemeClr val="accent4"/>
            </a:effectRef>
            <a:fontRef idx="minor">
              <a:schemeClr val="dk1"/>
            </a:fontRef>
          </p:style>
          <p:txBody>
            <a:bodyPr wrap="none" anchor="ctr"/>
            <a:lstStyle/>
            <a:p>
              <a:pPr>
                <a:defRPr/>
              </a:pPr>
              <a:endParaRPr lang="en-US"/>
            </a:p>
          </p:txBody>
        </p:sp>
        <p:sp>
          <p:nvSpPr>
            <p:cNvPr id="54" name="AutoShape 4">
              <a:extLst>
                <a:ext uri="{FF2B5EF4-FFF2-40B4-BE49-F238E27FC236}">
                  <a16:creationId xmlns:a16="http://schemas.microsoft.com/office/drawing/2014/main" id="{7A00E711-96A8-7317-3287-D8825193D333}"/>
                </a:ext>
              </a:extLst>
            </p:cNvPr>
            <p:cNvSpPr>
              <a:spLocks noChangeArrowheads="1"/>
            </p:cNvSpPr>
            <p:nvPr/>
          </p:nvSpPr>
          <p:spPr bwMode="auto">
            <a:xfrm flipH="1">
              <a:off x="953387" y="2828692"/>
              <a:ext cx="332078" cy="973223"/>
            </a:xfrm>
            <a:prstGeom prst="roundRect">
              <a:avLst>
                <a:gd name="adj" fmla="val 50000"/>
              </a:avLst>
            </a:prstGeom>
            <a:solidFill>
              <a:schemeClr val="tx1">
                <a:lumMod val="50000"/>
              </a:schemeClr>
            </a:solidFill>
            <a:ln>
              <a:noFill/>
            </a:ln>
          </p:spPr>
          <p:style>
            <a:lnRef idx="2">
              <a:schemeClr val="accent4"/>
            </a:lnRef>
            <a:fillRef idx="1">
              <a:schemeClr val="lt1"/>
            </a:fillRef>
            <a:effectRef idx="0">
              <a:schemeClr val="accent4"/>
            </a:effectRef>
            <a:fontRef idx="minor">
              <a:schemeClr val="dk1"/>
            </a:fontRef>
          </p:style>
          <p:txBody>
            <a:bodyPr wrap="none" anchor="ctr"/>
            <a:lstStyle/>
            <a:p>
              <a:pPr>
                <a:defRPr/>
              </a:pPr>
              <a:endParaRPr lang="en-US"/>
            </a:p>
          </p:txBody>
        </p:sp>
        <p:sp>
          <p:nvSpPr>
            <p:cNvPr id="55" name="AutoShape 7">
              <a:extLst>
                <a:ext uri="{FF2B5EF4-FFF2-40B4-BE49-F238E27FC236}">
                  <a16:creationId xmlns:a16="http://schemas.microsoft.com/office/drawing/2014/main" id="{D31C43A6-928D-B4C8-193B-98B3DDEE1415}"/>
                </a:ext>
              </a:extLst>
            </p:cNvPr>
            <p:cNvSpPr>
              <a:spLocks noChangeArrowheads="1"/>
            </p:cNvSpPr>
            <p:nvPr/>
          </p:nvSpPr>
          <p:spPr bwMode="auto">
            <a:xfrm rot="8861861">
              <a:off x="1234811" y="1968031"/>
              <a:ext cx="269716" cy="898013"/>
            </a:xfrm>
            <a:prstGeom prst="roundRect">
              <a:avLst>
                <a:gd name="adj" fmla="val 50000"/>
              </a:avLst>
            </a:prstGeom>
            <a:solidFill>
              <a:schemeClr val="accent6">
                <a:lumMod val="90000"/>
                <a:lumOff val="10000"/>
              </a:schemeClr>
            </a:solidFill>
            <a:ln>
              <a:noFill/>
              <a:headEnd/>
              <a:tailEnd/>
            </a:ln>
          </p:spPr>
          <p:style>
            <a:lnRef idx="2">
              <a:schemeClr val="accent4"/>
            </a:lnRef>
            <a:fillRef idx="1">
              <a:schemeClr val="lt1"/>
            </a:fillRef>
            <a:effectRef idx="0">
              <a:schemeClr val="accent4"/>
            </a:effectRef>
            <a:fontRef idx="minor">
              <a:schemeClr val="dk1"/>
            </a:fontRef>
          </p:style>
          <p:txBody>
            <a:bodyPr wrap="none" anchor="ctr"/>
            <a:lstStyle/>
            <a:p>
              <a:pPr>
                <a:defRPr/>
              </a:pPr>
              <a:endParaRPr lang="en-US"/>
            </a:p>
          </p:txBody>
        </p:sp>
        <p:sp>
          <p:nvSpPr>
            <p:cNvPr id="56" name="Freeform 61">
              <a:extLst>
                <a:ext uri="{FF2B5EF4-FFF2-40B4-BE49-F238E27FC236}">
                  <a16:creationId xmlns:a16="http://schemas.microsoft.com/office/drawing/2014/main" id="{F2DF107F-488B-A477-68EB-76EDA6962126}"/>
                </a:ext>
              </a:extLst>
            </p:cNvPr>
            <p:cNvSpPr/>
            <p:nvPr/>
          </p:nvSpPr>
          <p:spPr bwMode="auto">
            <a:xfrm>
              <a:off x="916269" y="1389538"/>
              <a:ext cx="311888" cy="596057"/>
            </a:xfrm>
            <a:custGeom>
              <a:avLst/>
              <a:gdLst>
                <a:gd name="connsiteX0" fmla="*/ 0 w 311888"/>
                <a:gd name="connsiteY0" fmla="*/ 0 h 596057"/>
                <a:gd name="connsiteX1" fmla="*/ 117183 w 311888"/>
                <a:gd name="connsiteY1" fmla="*/ 22214 h 596057"/>
                <a:gd name="connsiteX2" fmla="*/ 311888 w 311888"/>
                <a:gd name="connsiteY2" fmla="*/ 298028 h 596057"/>
                <a:gd name="connsiteX3" fmla="*/ 117183 w 311888"/>
                <a:gd name="connsiteY3" fmla="*/ 573843 h 596057"/>
                <a:gd name="connsiteX4" fmla="*/ 0 w 311888"/>
                <a:gd name="connsiteY4" fmla="*/ 596057 h 5960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888" h="596057" extrusionOk="0">
                  <a:moveTo>
                    <a:pt x="0" y="0"/>
                  </a:moveTo>
                  <a:lnTo>
                    <a:pt x="117183" y="22214"/>
                  </a:lnTo>
                  <a:cubicBezTo>
                    <a:pt x="231603" y="67656"/>
                    <a:pt x="311888" y="174038"/>
                    <a:pt x="311888" y="298028"/>
                  </a:cubicBezTo>
                  <a:cubicBezTo>
                    <a:pt x="311888" y="422018"/>
                    <a:pt x="231603" y="528401"/>
                    <a:pt x="117183" y="573843"/>
                  </a:cubicBezTo>
                  <a:lnTo>
                    <a:pt x="0" y="596057"/>
                  </a:lnTo>
                  <a:close/>
                </a:path>
              </a:pathLst>
            </a:custGeom>
            <a:solidFill>
              <a:schemeClr val="tx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57" name="Freeform 62">
              <a:extLst>
                <a:ext uri="{FF2B5EF4-FFF2-40B4-BE49-F238E27FC236}">
                  <a16:creationId xmlns:a16="http://schemas.microsoft.com/office/drawing/2014/main" id="{A431F2E8-4453-198F-BA34-2BEEFEC02D41}"/>
                </a:ext>
              </a:extLst>
            </p:cNvPr>
            <p:cNvSpPr/>
            <p:nvPr/>
          </p:nvSpPr>
          <p:spPr bwMode="auto">
            <a:xfrm>
              <a:off x="913494" y="2009018"/>
              <a:ext cx="373648" cy="1041490"/>
            </a:xfrm>
            <a:custGeom>
              <a:avLst/>
              <a:gdLst>
                <a:gd name="connsiteX0" fmla="*/ 0 w 373648"/>
                <a:gd name="connsiteY0" fmla="*/ 0 h 1041491"/>
                <a:gd name="connsiteX1" fmla="*/ 295344 w 373648"/>
                <a:gd name="connsiteY1" fmla="*/ 0 h 1041491"/>
                <a:gd name="connsiteX2" fmla="*/ 373648 w 373648"/>
                <a:gd name="connsiteY2" fmla="*/ 78304 h 1041491"/>
                <a:gd name="connsiteX3" fmla="*/ 373648 w 373648"/>
                <a:gd name="connsiteY3" fmla="*/ 963187 h 1041491"/>
                <a:gd name="connsiteX4" fmla="*/ 295344 w 373648"/>
                <a:gd name="connsiteY4" fmla="*/ 1041491 h 1041491"/>
                <a:gd name="connsiteX5" fmla="*/ 0 w 373648"/>
                <a:gd name="connsiteY5" fmla="*/ 1041491 h 1041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3648" h="1041491" extrusionOk="0">
                  <a:moveTo>
                    <a:pt x="0" y="0"/>
                  </a:moveTo>
                  <a:lnTo>
                    <a:pt x="295344" y="0"/>
                  </a:lnTo>
                  <a:cubicBezTo>
                    <a:pt x="338590" y="0"/>
                    <a:pt x="373648" y="35058"/>
                    <a:pt x="373648" y="78304"/>
                  </a:cubicBezTo>
                  <a:lnTo>
                    <a:pt x="373648" y="963187"/>
                  </a:lnTo>
                  <a:cubicBezTo>
                    <a:pt x="373648" y="1006433"/>
                    <a:pt x="338590" y="1041491"/>
                    <a:pt x="295344" y="1041491"/>
                  </a:cubicBezTo>
                  <a:lnTo>
                    <a:pt x="0" y="1041491"/>
                  </a:lnTo>
                  <a:close/>
                </a:path>
              </a:pathLst>
            </a:custGeom>
            <a:solidFill>
              <a:schemeClr val="accent6">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grpSp>
      <p:grpSp>
        <p:nvGrpSpPr>
          <p:cNvPr id="58" name="Group 63">
            <a:extLst>
              <a:ext uri="{FF2B5EF4-FFF2-40B4-BE49-F238E27FC236}">
                <a16:creationId xmlns:a16="http://schemas.microsoft.com/office/drawing/2014/main" id="{8AC39193-EC02-213A-AD7C-2D80962C5EB6}"/>
              </a:ext>
            </a:extLst>
          </p:cNvPr>
          <p:cNvGrpSpPr>
            <a:grpSpLocks noChangeAspect="1"/>
          </p:cNvGrpSpPr>
          <p:nvPr/>
        </p:nvGrpSpPr>
        <p:grpSpPr bwMode="auto">
          <a:xfrm rot="702613">
            <a:off x="5720011" y="3466478"/>
            <a:ext cx="1255890" cy="1836594"/>
            <a:chOff x="3222706" y="3592894"/>
            <a:chExt cx="1735458" cy="2537907"/>
          </a:xfrm>
        </p:grpSpPr>
        <p:grpSp>
          <p:nvGrpSpPr>
            <p:cNvPr id="59" name="Group 64">
              <a:extLst>
                <a:ext uri="{FF2B5EF4-FFF2-40B4-BE49-F238E27FC236}">
                  <a16:creationId xmlns:a16="http://schemas.microsoft.com/office/drawing/2014/main" id="{14E4CCDD-B046-DE90-D9AF-69393D95A8EE}"/>
                </a:ext>
              </a:extLst>
            </p:cNvPr>
            <p:cNvGrpSpPr/>
            <p:nvPr/>
          </p:nvGrpSpPr>
          <p:grpSpPr bwMode="auto">
            <a:xfrm>
              <a:off x="4070940" y="3592894"/>
              <a:ext cx="609280" cy="529942"/>
              <a:chOff x="-2067383" y="2788135"/>
              <a:chExt cx="609280" cy="529942"/>
            </a:xfrm>
          </p:grpSpPr>
          <p:grpSp>
            <p:nvGrpSpPr>
              <p:cNvPr id="78" name="Group 83">
                <a:extLst>
                  <a:ext uri="{FF2B5EF4-FFF2-40B4-BE49-F238E27FC236}">
                    <a16:creationId xmlns:a16="http://schemas.microsoft.com/office/drawing/2014/main" id="{01E81FDF-6877-BE11-2352-C531960E1263}"/>
                  </a:ext>
                </a:extLst>
              </p:cNvPr>
              <p:cNvGrpSpPr/>
              <p:nvPr/>
            </p:nvGrpSpPr>
            <p:grpSpPr bwMode="auto">
              <a:xfrm>
                <a:off x="-2067383" y="2788135"/>
                <a:ext cx="609280" cy="529942"/>
                <a:chOff x="-1658593" y="2607286"/>
                <a:chExt cx="609280" cy="529942"/>
              </a:xfrm>
            </p:grpSpPr>
            <p:sp>
              <p:nvSpPr>
                <p:cNvPr id="83" name="Freeform 88">
                  <a:extLst>
                    <a:ext uri="{FF2B5EF4-FFF2-40B4-BE49-F238E27FC236}">
                      <a16:creationId xmlns:a16="http://schemas.microsoft.com/office/drawing/2014/main" id="{F03F2A8D-5AE5-A6A3-9B2A-5FD569377FB9}"/>
                    </a:ext>
                  </a:extLst>
                </p:cNvPr>
                <p:cNvSpPr/>
                <p:nvPr/>
              </p:nvSpPr>
              <p:spPr bwMode="auto">
                <a:xfrm>
                  <a:off x="-1658593" y="2607286"/>
                  <a:ext cx="609280" cy="477698"/>
                </a:xfrm>
                <a:custGeom>
                  <a:avLst/>
                  <a:gdLst>
                    <a:gd name="connsiteX0" fmla="*/ 304640 w 609280"/>
                    <a:gd name="connsiteY0" fmla="*/ 0 h 477698"/>
                    <a:gd name="connsiteX1" fmla="*/ 609280 w 609280"/>
                    <a:gd name="connsiteY1" fmla="*/ 286047 h 477698"/>
                    <a:gd name="connsiteX2" fmla="*/ 557252 w 609280"/>
                    <a:gd name="connsiteY2" fmla="*/ 445979 h 477698"/>
                    <a:gd name="connsiteX3" fmla="*/ 529380 w 609280"/>
                    <a:gd name="connsiteY3" fmla="*/ 477698 h 477698"/>
                    <a:gd name="connsiteX4" fmla="*/ 79900 w 609280"/>
                    <a:gd name="connsiteY4" fmla="*/ 477698 h 477698"/>
                    <a:gd name="connsiteX5" fmla="*/ 52028 w 609280"/>
                    <a:gd name="connsiteY5" fmla="*/ 445979 h 477698"/>
                    <a:gd name="connsiteX6" fmla="*/ 0 w 609280"/>
                    <a:gd name="connsiteY6" fmla="*/ 286047 h 477698"/>
                    <a:gd name="connsiteX7" fmla="*/ 304640 w 609280"/>
                    <a:gd name="connsiteY7" fmla="*/ 0 h 477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280" h="477698" extrusionOk="0">
                      <a:moveTo>
                        <a:pt x="304640" y="0"/>
                      </a:moveTo>
                      <a:cubicBezTo>
                        <a:pt x="472888" y="0"/>
                        <a:pt x="609280" y="128068"/>
                        <a:pt x="609280" y="286047"/>
                      </a:cubicBezTo>
                      <a:cubicBezTo>
                        <a:pt x="609280" y="345289"/>
                        <a:pt x="590100" y="400325"/>
                        <a:pt x="557252" y="445979"/>
                      </a:cubicBezTo>
                      <a:lnTo>
                        <a:pt x="529380" y="477698"/>
                      </a:lnTo>
                      <a:lnTo>
                        <a:pt x="79900" y="477698"/>
                      </a:lnTo>
                      <a:lnTo>
                        <a:pt x="52028" y="445979"/>
                      </a:lnTo>
                      <a:cubicBezTo>
                        <a:pt x="19180" y="400325"/>
                        <a:pt x="0" y="345289"/>
                        <a:pt x="0" y="286047"/>
                      </a:cubicBezTo>
                      <a:cubicBezTo>
                        <a:pt x="0" y="128068"/>
                        <a:pt x="136392" y="0"/>
                        <a:pt x="30464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84" name="Rectangle 89">
                  <a:extLst>
                    <a:ext uri="{FF2B5EF4-FFF2-40B4-BE49-F238E27FC236}">
                      <a16:creationId xmlns:a16="http://schemas.microsoft.com/office/drawing/2014/main" id="{1BD84D54-549E-72A3-81AB-1235A30D70A2}"/>
                    </a:ext>
                  </a:extLst>
                </p:cNvPr>
                <p:cNvSpPr/>
                <p:nvPr/>
              </p:nvSpPr>
              <p:spPr bwMode="auto">
                <a:xfrm>
                  <a:off x="-1561952" y="3084766"/>
                  <a:ext cx="45719" cy="524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85" name="Rectangle 90">
                  <a:extLst>
                    <a:ext uri="{FF2B5EF4-FFF2-40B4-BE49-F238E27FC236}">
                      <a16:creationId xmlns:a16="http://schemas.microsoft.com/office/drawing/2014/main" id="{9F2B10F9-29FD-3BC0-B9EB-7FA79623DD7B}"/>
                    </a:ext>
                  </a:extLst>
                </p:cNvPr>
                <p:cNvSpPr/>
                <p:nvPr/>
              </p:nvSpPr>
              <p:spPr bwMode="auto">
                <a:xfrm>
                  <a:off x="-1499413" y="3084766"/>
                  <a:ext cx="45719" cy="524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86" name="Rectangle 91">
                  <a:extLst>
                    <a:ext uri="{FF2B5EF4-FFF2-40B4-BE49-F238E27FC236}">
                      <a16:creationId xmlns:a16="http://schemas.microsoft.com/office/drawing/2014/main" id="{42C890BD-5A1E-F848-3F65-D07E11F72F4A}"/>
                    </a:ext>
                  </a:extLst>
                </p:cNvPr>
                <p:cNvSpPr/>
                <p:nvPr/>
              </p:nvSpPr>
              <p:spPr bwMode="auto">
                <a:xfrm>
                  <a:off x="-1436874" y="3084766"/>
                  <a:ext cx="45719" cy="524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87" name="Rectangle 92">
                  <a:extLst>
                    <a:ext uri="{FF2B5EF4-FFF2-40B4-BE49-F238E27FC236}">
                      <a16:creationId xmlns:a16="http://schemas.microsoft.com/office/drawing/2014/main" id="{97A6F406-8323-836B-6847-A752DDB80E05}"/>
                    </a:ext>
                  </a:extLst>
                </p:cNvPr>
                <p:cNvSpPr/>
                <p:nvPr/>
              </p:nvSpPr>
              <p:spPr bwMode="auto">
                <a:xfrm>
                  <a:off x="-1374335" y="3084766"/>
                  <a:ext cx="45719" cy="524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88" name="Rectangle 93">
                  <a:extLst>
                    <a:ext uri="{FF2B5EF4-FFF2-40B4-BE49-F238E27FC236}">
                      <a16:creationId xmlns:a16="http://schemas.microsoft.com/office/drawing/2014/main" id="{5D5FE203-A0CF-6896-1365-FFF142C04E55}"/>
                    </a:ext>
                  </a:extLst>
                </p:cNvPr>
                <p:cNvSpPr/>
                <p:nvPr/>
              </p:nvSpPr>
              <p:spPr bwMode="auto">
                <a:xfrm>
                  <a:off x="-1311796" y="3084766"/>
                  <a:ext cx="45719" cy="524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89" name="Rectangle 94">
                  <a:extLst>
                    <a:ext uri="{FF2B5EF4-FFF2-40B4-BE49-F238E27FC236}">
                      <a16:creationId xmlns:a16="http://schemas.microsoft.com/office/drawing/2014/main" id="{F0A37C74-C7C2-0CBD-4ACF-D0EF247CEFFE}"/>
                    </a:ext>
                  </a:extLst>
                </p:cNvPr>
                <p:cNvSpPr/>
                <p:nvPr/>
              </p:nvSpPr>
              <p:spPr bwMode="auto">
                <a:xfrm>
                  <a:off x="-1249257" y="3084766"/>
                  <a:ext cx="45719" cy="524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90" name="Rectangle 95">
                  <a:extLst>
                    <a:ext uri="{FF2B5EF4-FFF2-40B4-BE49-F238E27FC236}">
                      <a16:creationId xmlns:a16="http://schemas.microsoft.com/office/drawing/2014/main" id="{683F04DF-3032-837F-D28C-D54446A2EEF0}"/>
                    </a:ext>
                  </a:extLst>
                </p:cNvPr>
                <p:cNvSpPr/>
                <p:nvPr/>
              </p:nvSpPr>
              <p:spPr bwMode="auto">
                <a:xfrm>
                  <a:off x="-1186719" y="3084766"/>
                  <a:ext cx="45719" cy="524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grpSp>
          <p:sp>
            <p:nvSpPr>
              <p:cNvPr id="79" name="Oval 84">
                <a:extLst>
                  <a:ext uri="{FF2B5EF4-FFF2-40B4-BE49-F238E27FC236}">
                    <a16:creationId xmlns:a16="http://schemas.microsoft.com/office/drawing/2014/main" id="{90926205-AD73-C836-1088-2776F1835C1C}"/>
                  </a:ext>
                </a:extLst>
              </p:cNvPr>
              <p:cNvSpPr/>
              <p:nvPr/>
            </p:nvSpPr>
            <p:spPr bwMode="auto">
              <a:xfrm>
                <a:off x="-1958293" y="2967183"/>
                <a:ext cx="153594" cy="153594"/>
              </a:xfrm>
              <a:prstGeom prst="ellipse">
                <a:avLst/>
              </a:prstGeom>
              <a:solidFill>
                <a:srgbClr val="525E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80" name="Oval 85">
                <a:extLst>
                  <a:ext uri="{FF2B5EF4-FFF2-40B4-BE49-F238E27FC236}">
                    <a16:creationId xmlns:a16="http://schemas.microsoft.com/office/drawing/2014/main" id="{BACDC4C3-6501-9C22-19B8-3117F9840E32}"/>
                  </a:ext>
                </a:extLst>
              </p:cNvPr>
              <p:cNvSpPr/>
              <p:nvPr/>
            </p:nvSpPr>
            <p:spPr bwMode="auto">
              <a:xfrm>
                <a:off x="-1712114" y="2967183"/>
                <a:ext cx="153594" cy="153594"/>
              </a:xfrm>
              <a:prstGeom prst="ellipse">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81" name="Oval 86">
                <a:extLst>
                  <a:ext uri="{FF2B5EF4-FFF2-40B4-BE49-F238E27FC236}">
                    <a16:creationId xmlns:a16="http://schemas.microsoft.com/office/drawing/2014/main" id="{7391A995-23B6-8122-091D-72DEF1EFB75E}"/>
                  </a:ext>
                </a:extLst>
              </p:cNvPr>
              <p:cNvSpPr/>
              <p:nvPr/>
            </p:nvSpPr>
            <p:spPr bwMode="auto">
              <a:xfrm>
                <a:off x="-1830485" y="3178599"/>
                <a:ext cx="51572" cy="51572"/>
              </a:xfrm>
              <a:prstGeom prst="ellipse">
                <a:avLst/>
              </a:prstGeom>
              <a:solidFill>
                <a:srgbClr val="525E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82" name="Oval 87">
                <a:extLst>
                  <a:ext uri="{FF2B5EF4-FFF2-40B4-BE49-F238E27FC236}">
                    <a16:creationId xmlns:a16="http://schemas.microsoft.com/office/drawing/2014/main" id="{3366D877-C11D-C874-D237-52F9F3BA8ABD}"/>
                  </a:ext>
                </a:extLst>
              </p:cNvPr>
              <p:cNvSpPr/>
              <p:nvPr/>
            </p:nvSpPr>
            <p:spPr bwMode="auto">
              <a:xfrm>
                <a:off x="-1737900" y="3178599"/>
                <a:ext cx="51572" cy="51572"/>
              </a:xfrm>
              <a:prstGeom prst="ellipse">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grpSp>
        <p:sp>
          <p:nvSpPr>
            <p:cNvPr id="60" name="Rounded Rectangle 65">
              <a:extLst>
                <a:ext uri="{FF2B5EF4-FFF2-40B4-BE49-F238E27FC236}">
                  <a16:creationId xmlns:a16="http://schemas.microsoft.com/office/drawing/2014/main" id="{5C637DAF-32A3-F6EB-C4DF-7843648F4986}"/>
                </a:ext>
              </a:extLst>
            </p:cNvPr>
            <p:cNvSpPr/>
            <p:nvPr/>
          </p:nvSpPr>
          <p:spPr bwMode="auto">
            <a:xfrm>
              <a:off x="4326585" y="4348503"/>
              <a:ext cx="102276" cy="9144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61" name="Rounded Rectangle 66">
              <a:extLst>
                <a:ext uri="{FF2B5EF4-FFF2-40B4-BE49-F238E27FC236}">
                  <a16:creationId xmlns:a16="http://schemas.microsoft.com/office/drawing/2014/main" id="{6E930B09-243B-CCC2-F461-1BBDC4CA99C6}"/>
                </a:ext>
              </a:extLst>
            </p:cNvPr>
            <p:cNvSpPr/>
            <p:nvPr/>
          </p:nvSpPr>
          <p:spPr bwMode="auto">
            <a:xfrm>
              <a:off x="4017723" y="4564716"/>
              <a:ext cx="720000" cy="36000"/>
            </a:xfrm>
            <a:prstGeom prst="roundRect">
              <a:avLst>
                <a:gd name="adj" fmla="val 16667"/>
              </a:avLst>
            </a:prstGeom>
            <a:solidFill>
              <a:schemeClr val="bg1"/>
            </a:solidFill>
            <a:ln w="22225" cap="rnd">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62" name="Rounded Rectangle 67">
              <a:extLst>
                <a:ext uri="{FF2B5EF4-FFF2-40B4-BE49-F238E27FC236}">
                  <a16:creationId xmlns:a16="http://schemas.microsoft.com/office/drawing/2014/main" id="{1232218A-A628-1775-E081-43741DC1C7E3}"/>
                </a:ext>
              </a:extLst>
            </p:cNvPr>
            <p:cNvSpPr/>
            <p:nvPr/>
          </p:nvSpPr>
          <p:spPr bwMode="auto">
            <a:xfrm>
              <a:off x="4017723" y="4679493"/>
              <a:ext cx="720000" cy="36000"/>
            </a:xfrm>
            <a:prstGeom prst="roundRect">
              <a:avLst>
                <a:gd name="adj" fmla="val 16667"/>
              </a:avLst>
            </a:prstGeom>
            <a:solidFill>
              <a:schemeClr val="bg1"/>
            </a:solidFill>
            <a:ln w="22225" cap="rnd">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63" name="Rounded Rectangle 68">
              <a:extLst>
                <a:ext uri="{FF2B5EF4-FFF2-40B4-BE49-F238E27FC236}">
                  <a16:creationId xmlns:a16="http://schemas.microsoft.com/office/drawing/2014/main" id="{DF4EFC71-7FF1-0C7C-8DB1-06C5C62A7CAA}"/>
                </a:ext>
              </a:extLst>
            </p:cNvPr>
            <p:cNvSpPr/>
            <p:nvPr/>
          </p:nvSpPr>
          <p:spPr bwMode="auto">
            <a:xfrm>
              <a:off x="4017723" y="4794270"/>
              <a:ext cx="720000" cy="36000"/>
            </a:xfrm>
            <a:prstGeom prst="roundRect">
              <a:avLst>
                <a:gd name="adj" fmla="val 16667"/>
              </a:avLst>
            </a:prstGeom>
            <a:solidFill>
              <a:schemeClr val="bg1"/>
            </a:solidFill>
            <a:ln w="22225" cap="rnd">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64" name="Rounded Rectangle 69">
              <a:extLst>
                <a:ext uri="{FF2B5EF4-FFF2-40B4-BE49-F238E27FC236}">
                  <a16:creationId xmlns:a16="http://schemas.microsoft.com/office/drawing/2014/main" id="{2CFFCC32-000A-6E2B-415F-1EA326212B42}"/>
                </a:ext>
              </a:extLst>
            </p:cNvPr>
            <p:cNvSpPr/>
            <p:nvPr/>
          </p:nvSpPr>
          <p:spPr bwMode="auto">
            <a:xfrm>
              <a:off x="4017723" y="4909047"/>
              <a:ext cx="720000" cy="36000"/>
            </a:xfrm>
            <a:prstGeom prst="roundRect">
              <a:avLst>
                <a:gd name="adj" fmla="val 16667"/>
              </a:avLst>
            </a:prstGeom>
            <a:solidFill>
              <a:schemeClr val="bg1"/>
            </a:solidFill>
            <a:ln w="22225" cap="rnd">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65" name="Rounded Rectangle 70">
              <a:extLst>
                <a:ext uri="{FF2B5EF4-FFF2-40B4-BE49-F238E27FC236}">
                  <a16:creationId xmlns:a16="http://schemas.microsoft.com/office/drawing/2014/main" id="{9CC19151-0652-02CF-2452-5E6F5E5FA2F5}"/>
                </a:ext>
              </a:extLst>
            </p:cNvPr>
            <p:cNvSpPr/>
            <p:nvPr/>
          </p:nvSpPr>
          <p:spPr bwMode="auto">
            <a:xfrm>
              <a:off x="4017723" y="5023824"/>
              <a:ext cx="720000" cy="36000"/>
            </a:xfrm>
            <a:prstGeom prst="roundRect">
              <a:avLst>
                <a:gd name="adj" fmla="val 16667"/>
              </a:avLst>
            </a:prstGeom>
            <a:solidFill>
              <a:schemeClr val="bg1"/>
            </a:solidFill>
            <a:ln w="22225" cap="rnd">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66" name="Rounded Rectangle 71">
              <a:extLst>
                <a:ext uri="{FF2B5EF4-FFF2-40B4-BE49-F238E27FC236}">
                  <a16:creationId xmlns:a16="http://schemas.microsoft.com/office/drawing/2014/main" id="{81FF9310-2482-2674-341D-10589ACEC7F3}"/>
                </a:ext>
              </a:extLst>
            </p:cNvPr>
            <p:cNvSpPr/>
            <p:nvPr/>
          </p:nvSpPr>
          <p:spPr bwMode="auto">
            <a:xfrm>
              <a:off x="4017723" y="5138600"/>
              <a:ext cx="720000" cy="36000"/>
            </a:xfrm>
            <a:prstGeom prst="roundRect">
              <a:avLst>
                <a:gd name="adj" fmla="val 16667"/>
              </a:avLst>
            </a:prstGeom>
            <a:solidFill>
              <a:schemeClr val="bg1"/>
            </a:solidFill>
            <a:ln w="22225" cap="rnd">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67" name="Rounded Rectangle 72">
              <a:extLst>
                <a:ext uri="{FF2B5EF4-FFF2-40B4-BE49-F238E27FC236}">
                  <a16:creationId xmlns:a16="http://schemas.microsoft.com/office/drawing/2014/main" id="{7A605D42-7481-E06D-4A72-A93CBF6601CA}"/>
                </a:ext>
              </a:extLst>
            </p:cNvPr>
            <p:cNvSpPr/>
            <p:nvPr/>
          </p:nvSpPr>
          <p:spPr bwMode="auto">
            <a:xfrm rot="5400000">
              <a:off x="3582706" y="3992767"/>
              <a:ext cx="72000" cy="7920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68" name="Rounded Rectangle 73">
              <a:extLst>
                <a:ext uri="{FF2B5EF4-FFF2-40B4-BE49-F238E27FC236}">
                  <a16:creationId xmlns:a16="http://schemas.microsoft.com/office/drawing/2014/main" id="{8146ED80-9939-54A6-FF8A-2A9203E089F3}"/>
                </a:ext>
              </a:extLst>
            </p:cNvPr>
            <p:cNvSpPr/>
            <p:nvPr/>
          </p:nvSpPr>
          <p:spPr bwMode="auto">
            <a:xfrm>
              <a:off x="4017723" y="4451575"/>
              <a:ext cx="720000" cy="36000"/>
            </a:xfrm>
            <a:prstGeom prst="roundRect">
              <a:avLst>
                <a:gd name="adj" fmla="val 16667"/>
              </a:avLst>
            </a:prstGeom>
            <a:solidFill>
              <a:schemeClr val="bg1"/>
            </a:solidFill>
            <a:ln w="22225" cap="rnd">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69" name="Rounded Rectangle 74">
              <a:extLst>
                <a:ext uri="{FF2B5EF4-FFF2-40B4-BE49-F238E27FC236}">
                  <a16:creationId xmlns:a16="http://schemas.microsoft.com/office/drawing/2014/main" id="{6350EBBC-0238-DAA9-11E2-D8FC505F1145}"/>
                </a:ext>
              </a:extLst>
            </p:cNvPr>
            <p:cNvSpPr/>
            <p:nvPr/>
          </p:nvSpPr>
          <p:spPr bwMode="auto">
            <a:xfrm rot="8820000">
              <a:off x="4886164" y="4335673"/>
              <a:ext cx="72000" cy="7560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70" name="Rounded Rectangle 75">
              <a:extLst>
                <a:ext uri="{FF2B5EF4-FFF2-40B4-BE49-F238E27FC236}">
                  <a16:creationId xmlns:a16="http://schemas.microsoft.com/office/drawing/2014/main" id="{3A5D16D8-D5B9-AAE7-41A3-0AB51084E40A}"/>
                </a:ext>
              </a:extLst>
            </p:cNvPr>
            <p:cNvSpPr/>
            <p:nvPr/>
          </p:nvSpPr>
          <p:spPr bwMode="auto">
            <a:xfrm>
              <a:off x="4084639" y="5374801"/>
              <a:ext cx="72000" cy="7560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71" name="Rounded Rectangle 76">
              <a:extLst>
                <a:ext uri="{FF2B5EF4-FFF2-40B4-BE49-F238E27FC236}">
                  <a16:creationId xmlns:a16="http://schemas.microsoft.com/office/drawing/2014/main" id="{F067E480-9F2F-2F62-4DBF-BB863F48A110}"/>
                </a:ext>
              </a:extLst>
            </p:cNvPr>
            <p:cNvSpPr/>
            <p:nvPr/>
          </p:nvSpPr>
          <p:spPr bwMode="auto">
            <a:xfrm>
              <a:off x="4579803" y="5374801"/>
              <a:ext cx="72000" cy="7560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grpSp>
          <p:nvGrpSpPr>
            <p:cNvPr id="72" name="Group 77">
              <a:extLst>
                <a:ext uri="{FF2B5EF4-FFF2-40B4-BE49-F238E27FC236}">
                  <a16:creationId xmlns:a16="http://schemas.microsoft.com/office/drawing/2014/main" id="{0A5A76F4-93B3-E17E-5759-80DA706570DC}"/>
                </a:ext>
              </a:extLst>
            </p:cNvPr>
            <p:cNvGrpSpPr/>
            <p:nvPr/>
          </p:nvGrpSpPr>
          <p:grpSpPr bwMode="auto">
            <a:xfrm rot="10800000">
              <a:off x="4045470" y="5214268"/>
              <a:ext cx="656412" cy="182129"/>
              <a:chOff x="-2186090" y="3340016"/>
              <a:chExt cx="1143882" cy="663543"/>
            </a:xfrm>
          </p:grpSpPr>
          <p:grpSp>
            <p:nvGrpSpPr>
              <p:cNvPr id="73" name="Group 78">
                <a:extLst>
                  <a:ext uri="{FF2B5EF4-FFF2-40B4-BE49-F238E27FC236}">
                    <a16:creationId xmlns:a16="http://schemas.microsoft.com/office/drawing/2014/main" id="{47B64B94-8796-486D-417B-1D05DE3F7D67}"/>
                  </a:ext>
                </a:extLst>
              </p:cNvPr>
              <p:cNvGrpSpPr/>
              <p:nvPr/>
            </p:nvGrpSpPr>
            <p:grpSpPr bwMode="auto">
              <a:xfrm>
                <a:off x="-2186090" y="3340016"/>
                <a:ext cx="1143882" cy="663543"/>
                <a:chOff x="-2186090" y="3340016"/>
                <a:chExt cx="1143882" cy="663543"/>
              </a:xfrm>
            </p:grpSpPr>
            <p:sp>
              <p:nvSpPr>
                <p:cNvPr id="76" name="Teardrop 81">
                  <a:extLst>
                    <a:ext uri="{FF2B5EF4-FFF2-40B4-BE49-F238E27FC236}">
                      <a16:creationId xmlns:a16="http://schemas.microsoft.com/office/drawing/2014/main" id="{2A897ADC-0139-C018-8E54-3CE65119DB04}"/>
                    </a:ext>
                  </a:extLst>
                </p:cNvPr>
                <p:cNvSpPr/>
                <p:nvPr/>
              </p:nvSpPr>
              <p:spPr bwMode="auto">
                <a:xfrm rot="4919999">
                  <a:off x="-2213157" y="3367083"/>
                  <a:ext cx="663543" cy="609409"/>
                </a:xfrm>
                <a:prstGeom prst="teardrop">
                  <a:avLst>
                    <a:gd name="adj" fmla="val 7906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77" name="Teardrop 82">
                  <a:extLst>
                    <a:ext uri="{FF2B5EF4-FFF2-40B4-BE49-F238E27FC236}">
                      <a16:creationId xmlns:a16="http://schemas.microsoft.com/office/drawing/2014/main" id="{E2E6E465-8B6D-A260-29CD-19819421A0B0}"/>
                    </a:ext>
                  </a:extLst>
                </p:cNvPr>
                <p:cNvSpPr/>
                <p:nvPr/>
              </p:nvSpPr>
              <p:spPr bwMode="auto">
                <a:xfrm rot="16680000" flipH="1">
                  <a:off x="-1678684" y="3367083"/>
                  <a:ext cx="663543" cy="609409"/>
                </a:xfrm>
                <a:prstGeom prst="teardrop">
                  <a:avLst>
                    <a:gd name="adj" fmla="val 7906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grpSp>
          <p:sp>
            <p:nvSpPr>
              <p:cNvPr id="74" name="Teardrop 79">
                <a:extLst>
                  <a:ext uri="{FF2B5EF4-FFF2-40B4-BE49-F238E27FC236}">
                    <a16:creationId xmlns:a16="http://schemas.microsoft.com/office/drawing/2014/main" id="{F7DA52B2-C3CD-F7B0-0569-5DBD044E6B6A}"/>
                  </a:ext>
                </a:extLst>
              </p:cNvPr>
              <p:cNvSpPr/>
              <p:nvPr/>
            </p:nvSpPr>
            <p:spPr bwMode="auto">
              <a:xfrm rot="16680000" flipH="1">
                <a:off x="-1573101" y="3478822"/>
                <a:ext cx="429588" cy="394543"/>
              </a:xfrm>
              <a:prstGeom prst="teardrop">
                <a:avLst>
                  <a:gd name="adj" fmla="val 79063"/>
                </a:avLst>
              </a:prstGeom>
              <a:solidFill>
                <a:srgbClr val="0053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75" name="Teardrop 80">
                <a:extLst>
                  <a:ext uri="{FF2B5EF4-FFF2-40B4-BE49-F238E27FC236}">
                    <a16:creationId xmlns:a16="http://schemas.microsoft.com/office/drawing/2014/main" id="{EDC34B94-FC11-A645-19D3-B1850CF5A377}"/>
                  </a:ext>
                </a:extLst>
              </p:cNvPr>
              <p:cNvSpPr/>
              <p:nvPr/>
            </p:nvSpPr>
            <p:spPr bwMode="auto">
              <a:xfrm rot="4919999">
                <a:off x="-2069135" y="3478822"/>
                <a:ext cx="429588" cy="394543"/>
              </a:xfrm>
              <a:prstGeom prst="teardrop">
                <a:avLst>
                  <a:gd name="adj" fmla="val 79063"/>
                </a:avLst>
              </a:prstGeom>
              <a:solidFill>
                <a:srgbClr val="003F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grpSp>
      </p:grpSp>
      <p:sp>
        <p:nvSpPr>
          <p:cNvPr id="91" name="Content Placeholder 5">
            <a:extLst>
              <a:ext uri="{FF2B5EF4-FFF2-40B4-BE49-F238E27FC236}">
                <a16:creationId xmlns:a16="http://schemas.microsoft.com/office/drawing/2014/main" id="{ADFF41EF-FC3F-3CDE-84BF-C6DB7F6A2C50}"/>
              </a:ext>
            </a:extLst>
          </p:cNvPr>
          <p:cNvSpPr txBox="1">
            <a:spLocks/>
          </p:cNvSpPr>
          <p:nvPr/>
        </p:nvSpPr>
        <p:spPr>
          <a:xfrm>
            <a:off x="407987" y="1419248"/>
            <a:ext cx="6201157" cy="341598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0"/>
              </a:spcBef>
              <a:spcAft>
                <a:spcPts val="0"/>
              </a:spcAft>
            </a:pPr>
            <a:r>
              <a:rPr lang="en-US" sz="2400" dirty="0"/>
              <a:t>Direct Contact with 400V AC</a:t>
            </a:r>
          </a:p>
          <a:p>
            <a:pPr>
              <a:lnSpc>
                <a:spcPct val="100000"/>
              </a:lnSpc>
              <a:spcBef>
                <a:spcPts val="0"/>
              </a:spcBef>
              <a:spcAft>
                <a:spcPts val="0"/>
              </a:spcAft>
            </a:pPr>
            <a:r>
              <a:rPr lang="en-US" sz="2000" dirty="0">
                <a:solidFill>
                  <a:srgbClr val="303030"/>
                </a:solidFill>
              </a:rPr>
              <a:t>The victim was re-locating a power supply in an equipment rack. </a:t>
            </a:r>
          </a:p>
          <a:p>
            <a:pPr>
              <a:lnSpc>
                <a:spcPct val="100000"/>
              </a:lnSpc>
              <a:spcBef>
                <a:spcPts val="0"/>
              </a:spcBef>
              <a:spcAft>
                <a:spcPts val="0"/>
              </a:spcAft>
            </a:pPr>
            <a:r>
              <a:rPr lang="en-US" sz="2000" dirty="0">
                <a:solidFill>
                  <a:srgbClr val="303030"/>
                </a:solidFill>
              </a:rPr>
              <a:t>The mains supply cable was plugged in and powered on, but not secured to the power supply module.</a:t>
            </a:r>
          </a:p>
          <a:p>
            <a:pPr>
              <a:lnSpc>
                <a:spcPct val="100000"/>
              </a:lnSpc>
              <a:spcBef>
                <a:spcPts val="0"/>
              </a:spcBef>
              <a:spcAft>
                <a:spcPts val="0"/>
              </a:spcAft>
            </a:pPr>
            <a:r>
              <a:rPr lang="en-US" sz="2000" dirty="0">
                <a:solidFill>
                  <a:srgbClr val="303030"/>
                </a:solidFill>
              </a:rPr>
              <a:t>Their hand came into contact with a phase conductor. </a:t>
            </a:r>
          </a:p>
          <a:p>
            <a:pPr>
              <a:lnSpc>
                <a:spcPct val="100000"/>
              </a:lnSpc>
              <a:spcBef>
                <a:spcPts val="0"/>
              </a:spcBef>
              <a:spcAft>
                <a:spcPts val="0"/>
              </a:spcAft>
            </a:pPr>
            <a:r>
              <a:rPr lang="en-US" sz="2000" dirty="0">
                <a:solidFill>
                  <a:srgbClr val="303030"/>
                </a:solidFill>
              </a:rPr>
              <a:t>They received an electrical shock.</a:t>
            </a:r>
          </a:p>
        </p:txBody>
      </p:sp>
      <p:sp>
        <p:nvSpPr>
          <p:cNvPr id="95" name="TextBox 94">
            <a:extLst>
              <a:ext uri="{FF2B5EF4-FFF2-40B4-BE49-F238E27FC236}">
                <a16:creationId xmlns:a16="http://schemas.microsoft.com/office/drawing/2014/main" id="{31F3385D-3770-543B-F3AB-1FE28FBDF3E2}"/>
              </a:ext>
            </a:extLst>
          </p:cNvPr>
          <p:cNvSpPr txBox="1"/>
          <p:nvPr/>
        </p:nvSpPr>
        <p:spPr>
          <a:xfrm>
            <a:off x="294002" y="4971315"/>
            <a:ext cx="6094070" cy="1384995"/>
          </a:xfrm>
          <a:prstGeom prst="rect">
            <a:avLst/>
          </a:prstGeom>
          <a:noFill/>
        </p:spPr>
        <p:txBody>
          <a:bodyPr wrap="square">
            <a:spAutoFit/>
          </a:bodyPr>
          <a:lstStyle/>
          <a:p>
            <a:pPr>
              <a:lnSpc>
                <a:spcPct val="100000"/>
              </a:lnSpc>
              <a:spcBef>
                <a:spcPts val="0"/>
              </a:spcBef>
              <a:spcAft>
                <a:spcPts val="0"/>
              </a:spcAft>
            </a:pPr>
            <a:r>
              <a:rPr lang="en-US" sz="2100" i="1" dirty="0">
                <a:solidFill>
                  <a:srgbClr val="303030"/>
                </a:solidFill>
              </a:rPr>
              <a:t>The circuit turned off rapidly thanks to a 30mA RCD operating.</a:t>
            </a:r>
          </a:p>
          <a:p>
            <a:pPr>
              <a:lnSpc>
                <a:spcPct val="100000"/>
              </a:lnSpc>
              <a:spcBef>
                <a:spcPts val="0"/>
              </a:spcBef>
              <a:spcAft>
                <a:spcPts val="0"/>
              </a:spcAft>
            </a:pPr>
            <a:r>
              <a:rPr lang="en-US" sz="2100" i="1" dirty="0">
                <a:solidFill>
                  <a:srgbClr val="303030"/>
                </a:solidFill>
              </a:rPr>
              <a:t>Medical checkup performed, no health consequences.</a:t>
            </a:r>
          </a:p>
        </p:txBody>
      </p:sp>
      <p:sp>
        <p:nvSpPr>
          <p:cNvPr id="3" name="Rectangle 2">
            <a:extLst>
              <a:ext uri="{FF2B5EF4-FFF2-40B4-BE49-F238E27FC236}">
                <a16:creationId xmlns:a16="http://schemas.microsoft.com/office/drawing/2014/main" id="{33FF6F9D-43E2-7B4B-664D-5B9DBBE67FE0}"/>
              </a:ext>
            </a:extLst>
          </p:cNvPr>
          <p:cNvSpPr/>
          <p:nvPr/>
        </p:nvSpPr>
        <p:spPr>
          <a:xfrm>
            <a:off x="8864426" y="0"/>
            <a:ext cx="1526066" cy="805218"/>
          </a:xfrm>
          <a:prstGeom prst="rect">
            <a:avLst/>
          </a:prstGeom>
          <a:solidFill>
            <a:schemeClr val="accent3">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Safety Messages</a:t>
            </a:r>
          </a:p>
        </p:txBody>
      </p:sp>
      <p:sp>
        <p:nvSpPr>
          <p:cNvPr id="8" name="Date Placeholder 3">
            <a:extLst>
              <a:ext uri="{FF2B5EF4-FFF2-40B4-BE49-F238E27FC236}">
                <a16:creationId xmlns:a16="http://schemas.microsoft.com/office/drawing/2014/main" id="{EFA5C8C1-CC35-E5AE-D9B3-E19FC4E8E104}"/>
              </a:ext>
            </a:extLst>
          </p:cNvPr>
          <p:cNvSpPr>
            <a:spLocks noGrp="1"/>
          </p:cNvSpPr>
          <p:nvPr>
            <p:ph type="dt" sz="half" idx="10"/>
          </p:nvPr>
        </p:nvSpPr>
        <p:spPr>
          <a:xfrm>
            <a:off x="3485228" y="6350851"/>
            <a:ext cx="631160" cy="365125"/>
          </a:xfrm>
        </p:spPr>
        <p:txBody>
          <a:bodyPr/>
          <a:lstStyle/>
          <a:p>
            <a:r>
              <a:rPr lang="en-US" dirty="0"/>
              <a:t>30/10/23</a:t>
            </a:r>
            <a:endParaRPr lang="en-GB" dirty="0"/>
          </a:p>
        </p:txBody>
      </p:sp>
      <p:sp>
        <p:nvSpPr>
          <p:cNvPr id="9" name="Footer Placeholder 4">
            <a:extLst>
              <a:ext uri="{FF2B5EF4-FFF2-40B4-BE49-F238E27FC236}">
                <a16:creationId xmlns:a16="http://schemas.microsoft.com/office/drawing/2014/main" id="{9A3AE436-CACF-71BF-BC39-A3A0202C783B}"/>
              </a:ext>
            </a:extLst>
          </p:cNvPr>
          <p:cNvSpPr>
            <a:spLocks noGrp="1"/>
          </p:cNvSpPr>
          <p:nvPr>
            <p:ph type="ftr" sz="quarter" idx="11"/>
          </p:nvPr>
        </p:nvSpPr>
        <p:spPr>
          <a:xfrm>
            <a:off x="4259262" y="6356350"/>
            <a:ext cx="6572221" cy="365125"/>
          </a:xfrm>
        </p:spPr>
        <p:txBody>
          <a:bodyPr/>
          <a:lstStyle/>
          <a:p>
            <a:r>
              <a:rPr lang="en-GB" dirty="0"/>
              <a:t>J. Devine – Electrical Safety for EXSOs</a:t>
            </a:r>
          </a:p>
        </p:txBody>
      </p:sp>
      <p:sp>
        <p:nvSpPr>
          <p:cNvPr id="10" name="Date Placeholder 3">
            <a:extLst>
              <a:ext uri="{FF2B5EF4-FFF2-40B4-BE49-F238E27FC236}">
                <a16:creationId xmlns:a16="http://schemas.microsoft.com/office/drawing/2014/main" id="{C6E5E694-78E1-2C08-F620-3C5B1D9445AB}"/>
              </a:ext>
            </a:extLst>
          </p:cNvPr>
          <p:cNvSpPr txBox="1">
            <a:spLocks/>
          </p:cNvSpPr>
          <p:nvPr/>
        </p:nvSpPr>
        <p:spPr>
          <a:xfrm>
            <a:off x="10248181" y="6350850"/>
            <a:ext cx="1851411" cy="507150"/>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EDMS 2966369</a:t>
            </a:r>
            <a:endParaRPr lang="en-GB" dirty="0"/>
          </a:p>
        </p:txBody>
      </p:sp>
    </p:spTree>
    <p:extLst>
      <p:ext uri="{BB962C8B-B14F-4D97-AF65-F5344CB8AC3E}">
        <p14:creationId xmlns:p14="http://schemas.microsoft.com/office/powerpoint/2010/main" val="6055583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DBF0014-2BD6-5B3F-5E35-34588911A90D}"/>
              </a:ext>
            </a:extLst>
          </p:cNvPr>
          <p:cNvSpPr/>
          <p:nvPr/>
        </p:nvSpPr>
        <p:spPr>
          <a:xfrm>
            <a:off x="8864426" y="0"/>
            <a:ext cx="1526066" cy="805218"/>
          </a:xfrm>
          <a:prstGeom prst="rect">
            <a:avLst/>
          </a:prstGeom>
          <a:solidFill>
            <a:schemeClr val="accent3">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Safety Messages</a:t>
            </a:r>
          </a:p>
        </p:txBody>
      </p:sp>
      <p:sp>
        <p:nvSpPr>
          <p:cNvPr id="4" name="Title 3"/>
          <p:cNvSpPr>
            <a:spLocks noGrp="1"/>
          </p:cNvSpPr>
          <p:nvPr>
            <p:ph type="title"/>
          </p:nvPr>
        </p:nvSpPr>
        <p:spPr/>
        <p:txBody>
          <a:bodyPr/>
          <a:lstStyle/>
          <a:p>
            <a:r>
              <a:rPr lang="en-US" dirty="0"/>
              <a:t>30mA Differential Protection</a:t>
            </a:r>
            <a:endParaRPr lang="en-GB" dirty="0"/>
          </a:p>
        </p:txBody>
      </p:sp>
      <p:sp>
        <p:nvSpPr>
          <p:cNvPr id="91" name="Content Placeholder 5">
            <a:extLst>
              <a:ext uri="{FF2B5EF4-FFF2-40B4-BE49-F238E27FC236}">
                <a16:creationId xmlns:a16="http://schemas.microsoft.com/office/drawing/2014/main" id="{ADFF41EF-FC3F-3CDE-84BF-C6DB7F6A2C50}"/>
              </a:ext>
            </a:extLst>
          </p:cNvPr>
          <p:cNvSpPr txBox="1">
            <a:spLocks/>
          </p:cNvSpPr>
          <p:nvPr/>
        </p:nvSpPr>
        <p:spPr>
          <a:xfrm>
            <a:off x="407987" y="1419248"/>
            <a:ext cx="6201157" cy="341598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0"/>
              </a:spcBef>
              <a:spcAft>
                <a:spcPts val="0"/>
              </a:spcAft>
            </a:pPr>
            <a:r>
              <a:rPr lang="en-US" dirty="0"/>
              <a:t>This is what saved the persons life…</a:t>
            </a:r>
          </a:p>
          <a:p>
            <a:pPr>
              <a:lnSpc>
                <a:spcPct val="100000"/>
              </a:lnSpc>
              <a:spcBef>
                <a:spcPts val="0"/>
              </a:spcBef>
              <a:spcAft>
                <a:spcPts val="0"/>
              </a:spcAft>
            </a:pPr>
            <a:endParaRPr lang="en-US" dirty="0">
              <a:solidFill>
                <a:srgbClr val="303030"/>
              </a:solidFill>
            </a:endParaRPr>
          </a:p>
          <a:p>
            <a:pPr>
              <a:lnSpc>
                <a:spcPct val="100000"/>
              </a:lnSpc>
              <a:spcBef>
                <a:spcPts val="0"/>
              </a:spcBef>
              <a:spcAft>
                <a:spcPts val="0"/>
              </a:spcAft>
            </a:pPr>
            <a:r>
              <a:rPr lang="en-US" dirty="0">
                <a:solidFill>
                  <a:srgbClr val="303030"/>
                </a:solidFill>
              </a:rPr>
              <a:t>All experimental areas are equipped with them. They should be tested every 6 months (manufacturers recommendation). </a:t>
            </a:r>
          </a:p>
          <a:p>
            <a:pPr>
              <a:lnSpc>
                <a:spcPct val="100000"/>
              </a:lnSpc>
              <a:spcBef>
                <a:spcPts val="0"/>
              </a:spcBef>
              <a:spcAft>
                <a:spcPts val="0"/>
              </a:spcAft>
            </a:pPr>
            <a:endParaRPr lang="en-US" dirty="0">
              <a:solidFill>
                <a:srgbClr val="303030"/>
              </a:solidFill>
            </a:endParaRPr>
          </a:p>
          <a:p>
            <a:pPr>
              <a:lnSpc>
                <a:spcPct val="100000"/>
              </a:lnSpc>
              <a:spcBef>
                <a:spcPts val="0"/>
              </a:spcBef>
              <a:spcAft>
                <a:spcPts val="0"/>
              </a:spcAft>
            </a:pPr>
            <a:r>
              <a:rPr lang="en-US" dirty="0">
                <a:solidFill>
                  <a:srgbClr val="303030"/>
                </a:solidFill>
              </a:rPr>
              <a:t>If it fails to operate, it must be replaced.</a:t>
            </a:r>
          </a:p>
        </p:txBody>
      </p:sp>
      <p:pic>
        <p:nvPicPr>
          <p:cNvPr id="5" name="Picture 4" descr="A white box with green and black objects&#10;&#10;Description automatically generated">
            <a:extLst>
              <a:ext uri="{FF2B5EF4-FFF2-40B4-BE49-F238E27FC236}">
                <a16:creationId xmlns:a16="http://schemas.microsoft.com/office/drawing/2014/main" id="{9C36A2BB-28D5-130D-2FA7-959195E7D828}"/>
              </a:ext>
            </a:extLst>
          </p:cNvPr>
          <p:cNvPicPr>
            <a:picLocks noChangeAspect="1"/>
          </p:cNvPicPr>
          <p:nvPr/>
        </p:nvPicPr>
        <p:blipFill>
          <a:blip r:embed="rId2"/>
          <a:stretch>
            <a:fillRect/>
          </a:stretch>
        </p:blipFill>
        <p:spPr>
          <a:xfrm>
            <a:off x="541867" y="4245113"/>
            <a:ext cx="1270000" cy="1905000"/>
          </a:xfrm>
          <a:prstGeom prst="rect">
            <a:avLst/>
          </a:prstGeom>
        </p:spPr>
      </p:pic>
      <p:sp>
        <p:nvSpPr>
          <p:cNvPr id="6" name="Left Arrow 5">
            <a:extLst>
              <a:ext uri="{FF2B5EF4-FFF2-40B4-BE49-F238E27FC236}">
                <a16:creationId xmlns:a16="http://schemas.microsoft.com/office/drawing/2014/main" id="{AE31B69D-285F-58CA-2DFC-42CDA4BFB836}"/>
              </a:ext>
            </a:extLst>
          </p:cNvPr>
          <p:cNvSpPr/>
          <p:nvPr/>
        </p:nvSpPr>
        <p:spPr>
          <a:xfrm>
            <a:off x="1668640" y="4369684"/>
            <a:ext cx="1391150" cy="1065741"/>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Push to TEST</a:t>
            </a:r>
          </a:p>
        </p:txBody>
      </p:sp>
      <p:pic>
        <p:nvPicPr>
          <p:cNvPr id="7" name="Picture 2" descr="Safety Switch - Safe T Electrical">
            <a:extLst>
              <a:ext uri="{FF2B5EF4-FFF2-40B4-BE49-F238E27FC236}">
                <a16:creationId xmlns:a16="http://schemas.microsoft.com/office/drawing/2014/main" id="{67094FDA-779C-015F-5B93-101B915F59C7}"/>
              </a:ext>
            </a:extLst>
          </p:cNvPr>
          <p:cNvPicPr>
            <a:picLocks noChangeAspect="1" noChangeArrowheads="1"/>
          </p:cNvPicPr>
          <p:nvPr/>
        </p:nvPicPr>
        <p:blipFill>
          <a:blip r:embed="rId3"/>
          <a:stretch/>
        </p:blipFill>
        <p:spPr bwMode="auto">
          <a:xfrm>
            <a:off x="4186563" y="4086656"/>
            <a:ext cx="1650837" cy="1838117"/>
          </a:xfrm>
          <a:prstGeom prst="rect">
            <a:avLst/>
          </a:prstGeom>
          <a:noFill/>
        </p:spPr>
      </p:pic>
      <p:sp>
        <p:nvSpPr>
          <p:cNvPr id="11" name="Left Arrow 10">
            <a:extLst>
              <a:ext uri="{FF2B5EF4-FFF2-40B4-BE49-F238E27FC236}">
                <a16:creationId xmlns:a16="http://schemas.microsoft.com/office/drawing/2014/main" id="{D8BCFFA8-E6DB-E97F-89B4-B20D059D8408}"/>
              </a:ext>
            </a:extLst>
          </p:cNvPr>
          <p:cNvSpPr/>
          <p:nvPr/>
        </p:nvSpPr>
        <p:spPr>
          <a:xfrm flipH="1">
            <a:off x="3298832" y="4110452"/>
            <a:ext cx="1391150" cy="1065741"/>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Push to TEST</a:t>
            </a:r>
          </a:p>
        </p:txBody>
      </p:sp>
      <p:pic>
        <p:nvPicPr>
          <p:cNvPr id="1026" name="Picture 2" descr="Which type of residual current device (RCD) to use and when?">
            <a:extLst>
              <a:ext uri="{FF2B5EF4-FFF2-40B4-BE49-F238E27FC236}">
                <a16:creationId xmlns:a16="http://schemas.microsoft.com/office/drawing/2014/main" id="{E689434C-13E3-425B-FF94-F3AD6D88C129}"/>
              </a:ext>
            </a:extLst>
          </p:cNvPr>
          <p:cNvPicPr>
            <a:picLocks noChangeAspect="1" noChangeArrowheads="1"/>
          </p:cNvPicPr>
          <p:nvPr/>
        </p:nvPicPr>
        <p:blipFill>
          <a:blip r:embed="rId4">
            <a:clrChange>
              <a:clrFrom>
                <a:srgbClr val="F9F9F9"/>
              </a:clrFrom>
              <a:clrTo>
                <a:srgbClr val="F9F9F9">
                  <a:alpha val="0"/>
                </a:srgbClr>
              </a:clrTo>
            </a:clrChange>
            <a:extLst>
              <a:ext uri="{28A0092B-C50C-407E-A947-70E740481C1C}">
                <a14:useLocalDpi xmlns:a14="http://schemas.microsoft.com/office/drawing/2010/main" val="0"/>
              </a:ext>
            </a:extLst>
          </a:blip>
          <a:srcRect/>
          <a:stretch>
            <a:fillRect/>
          </a:stretch>
        </p:blipFill>
        <p:spPr bwMode="auto">
          <a:xfrm>
            <a:off x="7064678" y="1230456"/>
            <a:ext cx="2993735" cy="346697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d horseshoe magnet isolated on white background 2199179 Vector Art at  Vecteezy">
            <a:extLst>
              <a:ext uri="{FF2B5EF4-FFF2-40B4-BE49-F238E27FC236}">
                <a16:creationId xmlns:a16="http://schemas.microsoft.com/office/drawing/2014/main" id="{44899926-7FF5-F4C9-4B70-F1FCFBB479CC}"/>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2943283">
            <a:off x="9806693" y="631953"/>
            <a:ext cx="1727200" cy="2286000"/>
          </a:xfrm>
          <a:prstGeom prst="rect">
            <a:avLst/>
          </a:prstGeom>
          <a:noFill/>
          <a:extLst>
            <a:ext uri="{909E8E84-426E-40DD-AFC4-6F175D3DCCD1}">
              <a14:hiddenFill xmlns:a14="http://schemas.microsoft.com/office/drawing/2010/main">
                <a:solidFill>
                  <a:srgbClr val="FFFFFF"/>
                </a:solidFill>
              </a14:hiddenFill>
            </a:ext>
          </a:extLst>
        </p:spPr>
      </p:pic>
      <p:sp>
        <p:nvSpPr>
          <p:cNvPr id="12" name="Multiply 11">
            <a:extLst>
              <a:ext uri="{FF2B5EF4-FFF2-40B4-BE49-F238E27FC236}">
                <a16:creationId xmlns:a16="http://schemas.microsoft.com/office/drawing/2014/main" id="{770D42FA-4C34-CB45-E17A-8EC58696082A}"/>
              </a:ext>
            </a:extLst>
          </p:cNvPr>
          <p:cNvSpPr/>
          <p:nvPr/>
        </p:nvSpPr>
        <p:spPr>
          <a:xfrm>
            <a:off x="6964173" y="1643808"/>
            <a:ext cx="3406216" cy="3258746"/>
          </a:xfrm>
          <a:prstGeom prst="mathMultiply">
            <a:avLst>
              <a:gd name="adj1" fmla="val 7671"/>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TextBox 1">
            <a:extLst>
              <a:ext uri="{FF2B5EF4-FFF2-40B4-BE49-F238E27FC236}">
                <a16:creationId xmlns:a16="http://schemas.microsoft.com/office/drawing/2014/main" id="{FAB2D3BC-DABC-9740-3905-C4F36DFF50EF}"/>
              </a:ext>
            </a:extLst>
          </p:cNvPr>
          <p:cNvSpPr txBox="1"/>
          <p:nvPr/>
        </p:nvSpPr>
        <p:spPr>
          <a:xfrm>
            <a:off x="7580827" y="5107027"/>
            <a:ext cx="3458682" cy="553998"/>
          </a:xfrm>
          <a:prstGeom prst="rect">
            <a:avLst/>
          </a:prstGeom>
          <a:noFill/>
        </p:spPr>
        <p:txBody>
          <a:bodyPr wrap="square" lIns="0" tIns="0" rIns="0" bIns="0" rtlCol="0">
            <a:spAutoFit/>
          </a:bodyPr>
          <a:lstStyle/>
          <a:p>
            <a:pPr algn="l"/>
            <a:r>
              <a:rPr lang="en-CH" dirty="0"/>
              <a:t>See </a:t>
            </a:r>
            <a:r>
              <a:rPr lang="en-CH" dirty="0">
                <a:hlinkClick r:id="rId6"/>
              </a:rPr>
              <a:t>EDMS 2684145 </a:t>
            </a:r>
            <a:r>
              <a:rPr lang="en-CH" dirty="0"/>
              <a:t>for t</a:t>
            </a:r>
            <a:r>
              <a:rPr lang="en-GB" dirty="0"/>
              <a:t>he</a:t>
            </a:r>
            <a:r>
              <a:rPr lang="en-CH" dirty="0"/>
              <a:t> tests performed in a magnetic field. </a:t>
            </a:r>
          </a:p>
        </p:txBody>
      </p:sp>
      <p:sp>
        <p:nvSpPr>
          <p:cNvPr id="13" name="Date Placeholder 3">
            <a:extLst>
              <a:ext uri="{FF2B5EF4-FFF2-40B4-BE49-F238E27FC236}">
                <a16:creationId xmlns:a16="http://schemas.microsoft.com/office/drawing/2014/main" id="{16F4F61E-81EA-7BF6-42D2-26638E62B393}"/>
              </a:ext>
            </a:extLst>
          </p:cNvPr>
          <p:cNvSpPr>
            <a:spLocks noGrp="1"/>
          </p:cNvSpPr>
          <p:nvPr>
            <p:ph type="dt" sz="half" idx="10"/>
          </p:nvPr>
        </p:nvSpPr>
        <p:spPr>
          <a:xfrm>
            <a:off x="3485228" y="6350851"/>
            <a:ext cx="631160" cy="365125"/>
          </a:xfrm>
        </p:spPr>
        <p:txBody>
          <a:bodyPr/>
          <a:lstStyle/>
          <a:p>
            <a:r>
              <a:rPr lang="en-US" dirty="0"/>
              <a:t>30/10/23</a:t>
            </a:r>
            <a:endParaRPr lang="en-GB" dirty="0"/>
          </a:p>
        </p:txBody>
      </p:sp>
      <p:sp>
        <p:nvSpPr>
          <p:cNvPr id="14" name="Footer Placeholder 4">
            <a:extLst>
              <a:ext uri="{FF2B5EF4-FFF2-40B4-BE49-F238E27FC236}">
                <a16:creationId xmlns:a16="http://schemas.microsoft.com/office/drawing/2014/main" id="{5A7FD17A-2903-904E-6F47-B5C0C52ABB40}"/>
              </a:ext>
            </a:extLst>
          </p:cNvPr>
          <p:cNvSpPr>
            <a:spLocks noGrp="1"/>
          </p:cNvSpPr>
          <p:nvPr>
            <p:ph type="ftr" sz="quarter" idx="11"/>
          </p:nvPr>
        </p:nvSpPr>
        <p:spPr>
          <a:xfrm>
            <a:off x="4259262" y="6356350"/>
            <a:ext cx="6572221" cy="365125"/>
          </a:xfrm>
        </p:spPr>
        <p:txBody>
          <a:bodyPr/>
          <a:lstStyle/>
          <a:p>
            <a:r>
              <a:rPr lang="en-GB" dirty="0"/>
              <a:t>J. Devine – Electrical Safety for EXSOs</a:t>
            </a:r>
          </a:p>
        </p:txBody>
      </p:sp>
      <p:sp>
        <p:nvSpPr>
          <p:cNvPr id="15" name="Date Placeholder 3">
            <a:extLst>
              <a:ext uri="{FF2B5EF4-FFF2-40B4-BE49-F238E27FC236}">
                <a16:creationId xmlns:a16="http://schemas.microsoft.com/office/drawing/2014/main" id="{055B985C-2D73-A8E7-4033-DA98B7FCCC12}"/>
              </a:ext>
            </a:extLst>
          </p:cNvPr>
          <p:cNvSpPr txBox="1">
            <a:spLocks/>
          </p:cNvSpPr>
          <p:nvPr/>
        </p:nvSpPr>
        <p:spPr>
          <a:xfrm>
            <a:off x="10248181" y="6350850"/>
            <a:ext cx="1851411" cy="507150"/>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EDMS 2966369</a:t>
            </a:r>
            <a:endParaRPr lang="en-GB" dirty="0"/>
          </a:p>
        </p:txBody>
      </p:sp>
    </p:spTree>
    <p:extLst>
      <p:ext uri="{BB962C8B-B14F-4D97-AF65-F5344CB8AC3E}">
        <p14:creationId xmlns:p14="http://schemas.microsoft.com/office/powerpoint/2010/main" val="2010078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2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2" grpId="0" animBg="1"/>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Electrical Safety Training: The Menu</a:t>
            </a:r>
            <a:endParaRPr lang="en-GB" dirty="0"/>
          </a:p>
        </p:txBody>
      </p:sp>
      <p:sp>
        <p:nvSpPr>
          <p:cNvPr id="91" name="Content Placeholder 5">
            <a:extLst>
              <a:ext uri="{FF2B5EF4-FFF2-40B4-BE49-F238E27FC236}">
                <a16:creationId xmlns:a16="http://schemas.microsoft.com/office/drawing/2014/main" id="{ADFF41EF-FC3F-3CDE-84BF-C6DB7F6A2C50}"/>
              </a:ext>
            </a:extLst>
          </p:cNvPr>
          <p:cNvSpPr txBox="1">
            <a:spLocks/>
          </p:cNvSpPr>
          <p:nvPr/>
        </p:nvSpPr>
        <p:spPr>
          <a:xfrm>
            <a:off x="407987" y="1419248"/>
            <a:ext cx="9982922" cy="341598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0"/>
              </a:spcBef>
              <a:spcAft>
                <a:spcPts val="0"/>
              </a:spcAft>
            </a:pPr>
            <a:r>
              <a:rPr lang="en-US" b="0" dirty="0"/>
              <a:t>15 minutes: Electrical safety awareness: Online only; mandatory.</a:t>
            </a:r>
          </a:p>
          <a:p>
            <a:pPr>
              <a:lnSpc>
                <a:spcPct val="100000"/>
              </a:lnSpc>
              <a:spcBef>
                <a:spcPts val="0"/>
              </a:spcBef>
              <a:spcAft>
                <a:spcPts val="0"/>
              </a:spcAft>
            </a:pPr>
            <a:endParaRPr lang="en-US" b="0" dirty="0"/>
          </a:p>
          <a:p>
            <a:pPr>
              <a:lnSpc>
                <a:spcPct val="100000"/>
              </a:lnSpc>
              <a:spcBef>
                <a:spcPts val="0"/>
              </a:spcBef>
              <a:spcAft>
                <a:spcPts val="0"/>
              </a:spcAft>
            </a:pPr>
            <a:r>
              <a:rPr lang="en-US" b="0" dirty="0"/>
              <a:t>½ Day: </a:t>
            </a:r>
            <a:r>
              <a:rPr lang="en-GB" b="0" dirty="0">
                <a:hlinkClick r:id="rId2"/>
              </a:rPr>
              <a:t>Electrical Safety - Working in EP experiments</a:t>
            </a:r>
            <a:r>
              <a:rPr lang="en-US" b="0" dirty="0"/>
              <a:t> – recommended for everyone working on experiments in the EP Department. Mandatory only for ISOLDE hall access.</a:t>
            </a:r>
          </a:p>
          <a:p>
            <a:pPr>
              <a:lnSpc>
                <a:spcPct val="100000"/>
              </a:lnSpc>
              <a:spcBef>
                <a:spcPts val="0"/>
              </a:spcBef>
              <a:spcAft>
                <a:spcPts val="0"/>
              </a:spcAft>
            </a:pPr>
            <a:endParaRPr lang="en-US" b="0" dirty="0"/>
          </a:p>
          <a:p>
            <a:pPr>
              <a:lnSpc>
                <a:spcPct val="100000"/>
              </a:lnSpc>
              <a:spcBef>
                <a:spcPts val="0"/>
              </a:spcBef>
              <a:spcAft>
                <a:spcPts val="0"/>
              </a:spcAft>
            </a:pPr>
            <a:r>
              <a:rPr lang="en-GB" b="0" dirty="0">
                <a:hlinkClick r:id="rId3"/>
              </a:rPr>
              <a:t>3 Days: Habilitation Electrique - Person making Tests in Labs or on Test Bench</a:t>
            </a:r>
            <a:r>
              <a:rPr lang="en-GB" b="0" dirty="0"/>
              <a:t> - Recommended for 1 person from each small/medium experiment. Mandatory for the performance of live electrical measurements. Course is now 80% online; only a short practical session is needed at the safety training centre. </a:t>
            </a:r>
            <a:endParaRPr lang="en-US" b="0" dirty="0">
              <a:solidFill>
                <a:srgbClr val="303030"/>
              </a:solidFill>
            </a:endParaRPr>
          </a:p>
        </p:txBody>
      </p:sp>
      <p:sp>
        <p:nvSpPr>
          <p:cNvPr id="2" name="TextBox 1">
            <a:extLst>
              <a:ext uri="{FF2B5EF4-FFF2-40B4-BE49-F238E27FC236}">
                <a16:creationId xmlns:a16="http://schemas.microsoft.com/office/drawing/2014/main" id="{7E184FDB-E2DA-2CD4-1F35-58C5B123D114}"/>
              </a:ext>
            </a:extLst>
          </p:cNvPr>
          <p:cNvSpPr txBox="1"/>
          <p:nvPr/>
        </p:nvSpPr>
        <p:spPr>
          <a:xfrm>
            <a:off x="879764" y="4985364"/>
            <a:ext cx="10432472" cy="830997"/>
          </a:xfrm>
          <a:prstGeom prst="rect">
            <a:avLst/>
          </a:prstGeom>
          <a:noFill/>
        </p:spPr>
        <p:txBody>
          <a:bodyPr wrap="square" lIns="0" tIns="0" rIns="0" bIns="0" rtlCol="0">
            <a:spAutoFit/>
          </a:bodyPr>
          <a:lstStyle/>
          <a:p>
            <a:pPr algn="l"/>
            <a:r>
              <a:rPr lang="en-CH" b="1" dirty="0"/>
              <a:t>The EP safety office is checking with all small/medium experiments to ensure that one person in each has a habilitation electrique, so they can be the point of contact for electrical safety. There will also be an e-group for communication of any electrical safety messages.</a:t>
            </a:r>
          </a:p>
        </p:txBody>
      </p:sp>
      <p:sp>
        <p:nvSpPr>
          <p:cNvPr id="3" name="TextBox 2">
            <a:extLst>
              <a:ext uri="{FF2B5EF4-FFF2-40B4-BE49-F238E27FC236}">
                <a16:creationId xmlns:a16="http://schemas.microsoft.com/office/drawing/2014/main" id="{9462492D-B250-97EC-501E-759E6F2AB5C6}"/>
              </a:ext>
            </a:extLst>
          </p:cNvPr>
          <p:cNvSpPr txBox="1"/>
          <p:nvPr/>
        </p:nvSpPr>
        <p:spPr>
          <a:xfrm>
            <a:off x="13037574" y="2875935"/>
            <a:ext cx="3569110" cy="830997"/>
          </a:xfrm>
          <a:prstGeom prst="rect">
            <a:avLst/>
          </a:prstGeom>
          <a:noFill/>
        </p:spPr>
        <p:txBody>
          <a:bodyPr wrap="square" lIns="0" tIns="0" rIns="0" bIns="0" rtlCol="0">
            <a:spAutoFit/>
          </a:bodyPr>
          <a:lstStyle/>
          <a:p>
            <a:pPr algn="l"/>
            <a:r>
              <a:rPr lang="en-CH" dirty="0"/>
              <a:t>Add summary matrix what training/is/are</a:t>
            </a:r>
          </a:p>
          <a:p>
            <a:pPr algn="l"/>
            <a:endParaRPr lang="en-CH" dirty="0"/>
          </a:p>
        </p:txBody>
      </p:sp>
      <p:sp>
        <p:nvSpPr>
          <p:cNvPr id="5" name="Rectangle 4">
            <a:extLst>
              <a:ext uri="{FF2B5EF4-FFF2-40B4-BE49-F238E27FC236}">
                <a16:creationId xmlns:a16="http://schemas.microsoft.com/office/drawing/2014/main" id="{D24E1750-19D6-251D-BC04-E6AEFCC527CD}"/>
              </a:ext>
            </a:extLst>
          </p:cNvPr>
          <p:cNvSpPr/>
          <p:nvPr/>
        </p:nvSpPr>
        <p:spPr>
          <a:xfrm>
            <a:off x="10665934" y="2079586"/>
            <a:ext cx="1526066" cy="805218"/>
          </a:xfrm>
          <a:prstGeom prst="rect">
            <a:avLst/>
          </a:prstGeom>
          <a:solidFill>
            <a:schemeClr val="tx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Working in EP Experiments</a:t>
            </a:r>
          </a:p>
        </p:txBody>
      </p:sp>
      <p:sp>
        <p:nvSpPr>
          <p:cNvPr id="6" name="Rectangle 5">
            <a:extLst>
              <a:ext uri="{FF2B5EF4-FFF2-40B4-BE49-F238E27FC236}">
                <a16:creationId xmlns:a16="http://schemas.microsoft.com/office/drawing/2014/main" id="{CC6D6799-9B4C-FFD6-C8F4-F4CED3A108E1}"/>
              </a:ext>
            </a:extLst>
          </p:cNvPr>
          <p:cNvSpPr/>
          <p:nvPr/>
        </p:nvSpPr>
        <p:spPr>
          <a:xfrm>
            <a:off x="10665934" y="1165184"/>
            <a:ext cx="1526066" cy="805218"/>
          </a:xfrm>
          <a:prstGeom prst="rect">
            <a:avLst/>
          </a:prstGeom>
          <a:solidFill>
            <a:schemeClr val="tx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Electrical Safety Awareness</a:t>
            </a:r>
          </a:p>
        </p:txBody>
      </p:sp>
      <p:sp>
        <p:nvSpPr>
          <p:cNvPr id="7" name="Rectangle 6">
            <a:extLst>
              <a:ext uri="{FF2B5EF4-FFF2-40B4-BE49-F238E27FC236}">
                <a16:creationId xmlns:a16="http://schemas.microsoft.com/office/drawing/2014/main" id="{A0A3A12E-DE58-8638-3C59-C53D16D1EC05}"/>
              </a:ext>
            </a:extLst>
          </p:cNvPr>
          <p:cNvSpPr/>
          <p:nvPr/>
        </p:nvSpPr>
        <p:spPr>
          <a:xfrm>
            <a:off x="10665934" y="3007631"/>
            <a:ext cx="1526066" cy="805218"/>
          </a:xfrm>
          <a:prstGeom prst="rect">
            <a:avLst/>
          </a:prstGeom>
          <a:solidFill>
            <a:schemeClr val="tx1">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Habilitation</a:t>
            </a:r>
          </a:p>
          <a:p>
            <a:pPr algn="ctr"/>
            <a:r>
              <a:rPr lang="en-CH" dirty="0"/>
              <a:t>Electrique</a:t>
            </a:r>
          </a:p>
        </p:txBody>
      </p:sp>
      <p:sp>
        <p:nvSpPr>
          <p:cNvPr id="11" name="Date Placeholder 3">
            <a:extLst>
              <a:ext uri="{FF2B5EF4-FFF2-40B4-BE49-F238E27FC236}">
                <a16:creationId xmlns:a16="http://schemas.microsoft.com/office/drawing/2014/main" id="{0CDA7FC6-1998-1A67-405F-DD6B109C7864}"/>
              </a:ext>
            </a:extLst>
          </p:cNvPr>
          <p:cNvSpPr>
            <a:spLocks noGrp="1"/>
          </p:cNvSpPr>
          <p:nvPr>
            <p:ph type="dt" sz="half" idx="10"/>
          </p:nvPr>
        </p:nvSpPr>
        <p:spPr>
          <a:xfrm>
            <a:off x="3485228" y="6350851"/>
            <a:ext cx="631160" cy="365125"/>
          </a:xfrm>
        </p:spPr>
        <p:txBody>
          <a:bodyPr/>
          <a:lstStyle/>
          <a:p>
            <a:r>
              <a:rPr lang="en-US" dirty="0"/>
              <a:t>30/10/23</a:t>
            </a:r>
            <a:endParaRPr lang="en-GB" dirty="0"/>
          </a:p>
        </p:txBody>
      </p:sp>
      <p:sp>
        <p:nvSpPr>
          <p:cNvPr id="12" name="Footer Placeholder 4">
            <a:extLst>
              <a:ext uri="{FF2B5EF4-FFF2-40B4-BE49-F238E27FC236}">
                <a16:creationId xmlns:a16="http://schemas.microsoft.com/office/drawing/2014/main" id="{385226DA-18D3-7866-29E1-CA034C8BBEF6}"/>
              </a:ext>
            </a:extLst>
          </p:cNvPr>
          <p:cNvSpPr>
            <a:spLocks noGrp="1"/>
          </p:cNvSpPr>
          <p:nvPr>
            <p:ph type="ftr" sz="quarter" idx="11"/>
          </p:nvPr>
        </p:nvSpPr>
        <p:spPr>
          <a:xfrm>
            <a:off x="4259262" y="6356350"/>
            <a:ext cx="6572221" cy="365125"/>
          </a:xfrm>
        </p:spPr>
        <p:txBody>
          <a:bodyPr/>
          <a:lstStyle/>
          <a:p>
            <a:r>
              <a:rPr lang="en-GB" dirty="0"/>
              <a:t>J. Devine – Electrical Safety for EXSOs</a:t>
            </a:r>
          </a:p>
        </p:txBody>
      </p:sp>
      <p:sp>
        <p:nvSpPr>
          <p:cNvPr id="13" name="Date Placeholder 3">
            <a:extLst>
              <a:ext uri="{FF2B5EF4-FFF2-40B4-BE49-F238E27FC236}">
                <a16:creationId xmlns:a16="http://schemas.microsoft.com/office/drawing/2014/main" id="{72E12BD7-10A0-2E42-481B-2EF78111EC80}"/>
              </a:ext>
            </a:extLst>
          </p:cNvPr>
          <p:cNvSpPr txBox="1">
            <a:spLocks/>
          </p:cNvSpPr>
          <p:nvPr/>
        </p:nvSpPr>
        <p:spPr>
          <a:xfrm>
            <a:off x="10248181" y="6350850"/>
            <a:ext cx="1851411" cy="507150"/>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EDMS 2966369</a:t>
            </a:r>
            <a:endParaRPr lang="en-GB" dirty="0"/>
          </a:p>
        </p:txBody>
      </p:sp>
    </p:spTree>
    <p:extLst>
      <p:ext uri="{BB962C8B-B14F-4D97-AF65-F5344CB8AC3E}">
        <p14:creationId xmlns:p14="http://schemas.microsoft.com/office/powerpoint/2010/main" val="17499324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Electrical Safety Training: Summary</a:t>
            </a:r>
            <a:endParaRPr lang="en-GB" dirty="0"/>
          </a:p>
        </p:txBody>
      </p:sp>
      <p:graphicFrame>
        <p:nvGraphicFramePr>
          <p:cNvPr id="5" name="Table 4">
            <a:extLst>
              <a:ext uri="{FF2B5EF4-FFF2-40B4-BE49-F238E27FC236}">
                <a16:creationId xmlns:a16="http://schemas.microsoft.com/office/drawing/2014/main" id="{1726DCA9-FF79-793E-21A9-57A273B25BDA}"/>
              </a:ext>
            </a:extLst>
          </p:cNvPr>
          <p:cNvGraphicFramePr>
            <a:graphicFrameLocks noGrp="1"/>
          </p:cNvGraphicFramePr>
          <p:nvPr>
            <p:extLst>
              <p:ext uri="{D42A27DB-BD31-4B8C-83A1-F6EECF244321}">
                <p14:modId xmlns:p14="http://schemas.microsoft.com/office/powerpoint/2010/main" val="741682950"/>
              </p:ext>
            </p:extLst>
          </p:nvPr>
        </p:nvGraphicFramePr>
        <p:xfrm>
          <a:off x="216919" y="1125436"/>
          <a:ext cx="11376024" cy="4944490"/>
        </p:xfrm>
        <a:graphic>
          <a:graphicData uri="http://schemas.openxmlformats.org/drawingml/2006/table">
            <a:tbl>
              <a:tblPr firstRow="1" bandRow="1">
                <a:tableStyleId>{8EC20E35-A176-4012-BC5E-935CFFF8708E}</a:tableStyleId>
              </a:tblPr>
              <a:tblGrid>
                <a:gridCol w="2949362">
                  <a:extLst>
                    <a:ext uri="{9D8B030D-6E8A-4147-A177-3AD203B41FA5}">
                      <a16:colId xmlns:a16="http://schemas.microsoft.com/office/drawing/2014/main" val="1881738171"/>
                    </a:ext>
                  </a:extLst>
                </a:gridCol>
                <a:gridCol w="2306472">
                  <a:extLst>
                    <a:ext uri="{9D8B030D-6E8A-4147-A177-3AD203B41FA5}">
                      <a16:colId xmlns:a16="http://schemas.microsoft.com/office/drawing/2014/main" val="129676820"/>
                    </a:ext>
                  </a:extLst>
                </a:gridCol>
                <a:gridCol w="3276184">
                  <a:extLst>
                    <a:ext uri="{9D8B030D-6E8A-4147-A177-3AD203B41FA5}">
                      <a16:colId xmlns:a16="http://schemas.microsoft.com/office/drawing/2014/main" val="1346778153"/>
                    </a:ext>
                  </a:extLst>
                </a:gridCol>
                <a:gridCol w="2844006">
                  <a:extLst>
                    <a:ext uri="{9D8B030D-6E8A-4147-A177-3AD203B41FA5}">
                      <a16:colId xmlns:a16="http://schemas.microsoft.com/office/drawing/2014/main" val="4286675582"/>
                    </a:ext>
                  </a:extLst>
                </a:gridCol>
              </a:tblGrid>
              <a:tr h="760947">
                <a:tc>
                  <a:txBody>
                    <a:bodyPr/>
                    <a:lstStyle/>
                    <a:p>
                      <a:r>
                        <a:rPr lang="en-CH" dirty="0"/>
                        <a:t>Course/</a:t>
                      </a:r>
                    </a:p>
                    <a:p>
                      <a:r>
                        <a:rPr lang="en-CH" dirty="0"/>
                        <a:t>Activity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H" dirty="0"/>
                        <a:t>Electrical Safety Awareness (online)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20000"/>
                        <a:lumOff val="80000"/>
                      </a:schemeClr>
                    </a:solidFill>
                  </a:tcPr>
                </a:tc>
                <a:tc>
                  <a:txBody>
                    <a:bodyPr/>
                    <a:lstStyle/>
                    <a:p>
                      <a:r>
                        <a:rPr lang="en-CH" dirty="0"/>
                        <a:t>Working in EP Experiments (classroom)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40000"/>
                        <a:lumOff val="60000"/>
                      </a:schemeClr>
                    </a:solidFill>
                  </a:tcPr>
                </a:tc>
                <a:tc>
                  <a:txBody>
                    <a:bodyPr/>
                    <a:lstStyle/>
                    <a:p>
                      <a:r>
                        <a:rPr lang="en-CH" dirty="0"/>
                        <a:t>Habilitation Electrique</a:t>
                      </a:r>
                    </a:p>
                    <a:p>
                      <a:r>
                        <a:rPr lang="en-CH" dirty="0"/>
                        <a:t>(hybrid)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60000"/>
                        <a:lumOff val="40000"/>
                      </a:schemeClr>
                    </a:solidFill>
                  </a:tcPr>
                </a:tc>
                <a:extLst>
                  <a:ext uri="{0D108BD9-81ED-4DB2-BD59-A6C34878D82A}">
                    <a16:rowId xmlns:a16="http://schemas.microsoft.com/office/drawing/2014/main" val="3265051475"/>
                  </a:ext>
                </a:extLst>
              </a:tr>
              <a:tr h="760947">
                <a:tc>
                  <a:txBody>
                    <a:bodyPr/>
                    <a:lstStyle/>
                    <a:p>
                      <a:r>
                        <a:rPr lang="en-CH" dirty="0"/>
                        <a:t>Access to CERN site, plug &amp; unplug equipment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CH" dirty="0"/>
                        <a:t>Mandatory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20000"/>
                        <a:lumOff val="80000"/>
                      </a:schemeClr>
                    </a:solidFill>
                  </a:tcPr>
                </a:tc>
                <a:tc>
                  <a:txBody>
                    <a:bodyPr/>
                    <a:lstStyle/>
                    <a:p>
                      <a:pPr algn="ctr"/>
                      <a:r>
                        <a:rPr lang="en-CH" dirty="0">
                          <a:solidFill>
                            <a:schemeClr val="bg1"/>
                          </a:solidFill>
                        </a:rPr>
                        <a:t>N/A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40000"/>
                        <a:lumOff val="60000"/>
                      </a:schemeClr>
                    </a:solidFill>
                  </a:tcPr>
                </a:tc>
                <a:tc>
                  <a:txBody>
                    <a:bodyPr/>
                    <a:lstStyle/>
                    <a:p>
                      <a:pPr algn="ctr"/>
                      <a:r>
                        <a:rPr lang="en-CH" dirty="0">
                          <a:solidFill>
                            <a:schemeClr val="bg1"/>
                          </a:solidFill>
                        </a:rPr>
                        <a:t>N/A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60000"/>
                        <a:lumOff val="40000"/>
                      </a:schemeClr>
                    </a:solidFill>
                  </a:tcPr>
                </a:tc>
                <a:extLst>
                  <a:ext uri="{0D108BD9-81ED-4DB2-BD59-A6C34878D82A}">
                    <a16:rowId xmlns:a16="http://schemas.microsoft.com/office/drawing/2014/main" val="4201942487"/>
                  </a:ext>
                </a:extLst>
              </a:tr>
              <a:tr h="760947">
                <a:tc>
                  <a:txBody>
                    <a:bodyPr/>
                    <a:lstStyle/>
                    <a:p>
                      <a:r>
                        <a:rPr lang="en-CH" dirty="0"/>
                        <a:t>Design experiment distribution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CH"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20000"/>
                        <a:lumOff val="80000"/>
                      </a:schemeClr>
                    </a:solidFill>
                  </a:tcPr>
                </a:tc>
                <a:tc>
                  <a:txBody>
                    <a:bodyPr/>
                    <a:lstStyle/>
                    <a:p>
                      <a:pPr algn="ctr"/>
                      <a:r>
                        <a:rPr lang="en-CH"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dirty="0">
                          <a:solidFill>
                            <a:schemeClr val="bg1"/>
                          </a:solidFill>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60000"/>
                        <a:lumOff val="40000"/>
                      </a:schemeClr>
                    </a:solidFill>
                  </a:tcPr>
                </a:tc>
                <a:extLst>
                  <a:ext uri="{0D108BD9-81ED-4DB2-BD59-A6C34878D82A}">
                    <a16:rowId xmlns:a16="http://schemas.microsoft.com/office/drawing/2014/main" val="2053806713"/>
                  </a:ext>
                </a:extLst>
              </a:tr>
              <a:tr h="760947">
                <a:tc>
                  <a:txBody>
                    <a:bodyPr/>
                    <a:lstStyle/>
                    <a:p>
                      <a:r>
                        <a:rPr lang="en-CH" dirty="0"/>
                        <a:t>Secure plugs for work on modular equipment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CH"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20000"/>
                        <a:lumOff val="80000"/>
                      </a:schemeClr>
                    </a:solidFill>
                  </a:tcPr>
                </a:tc>
                <a:tc>
                  <a:txBody>
                    <a:bodyPr/>
                    <a:lstStyle/>
                    <a:p>
                      <a:pPr algn="ctr"/>
                      <a:r>
                        <a:rPr lang="en-CH"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dirty="0">
                          <a:solidFill>
                            <a:schemeClr val="bg1"/>
                          </a:solidFill>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60000"/>
                        <a:lumOff val="40000"/>
                      </a:schemeClr>
                    </a:solidFill>
                  </a:tcPr>
                </a:tc>
                <a:extLst>
                  <a:ext uri="{0D108BD9-81ED-4DB2-BD59-A6C34878D82A}">
                    <a16:rowId xmlns:a16="http://schemas.microsoft.com/office/drawing/2014/main" val="548132265"/>
                  </a:ext>
                </a:extLst>
              </a:tr>
              <a:tr h="760947">
                <a:tc>
                  <a:txBody>
                    <a:bodyPr/>
                    <a:lstStyle/>
                    <a:p>
                      <a:r>
                        <a:rPr lang="en-CH" dirty="0"/>
                        <a:t>Measurements based on written procedure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CH"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20000"/>
                        <a:lumOff val="80000"/>
                      </a:schemeClr>
                    </a:solidFill>
                  </a:tcPr>
                </a:tc>
                <a:tc>
                  <a:txBody>
                    <a:bodyPr/>
                    <a:lstStyle/>
                    <a:p>
                      <a:pPr algn="ctr"/>
                      <a:r>
                        <a:rPr lang="en-CH"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dirty="0">
                          <a:solidFill>
                            <a:schemeClr val="bg1"/>
                          </a:solidFill>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60000"/>
                        <a:lumOff val="40000"/>
                      </a:schemeClr>
                    </a:solidFill>
                  </a:tcPr>
                </a:tc>
                <a:extLst>
                  <a:ext uri="{0D108BD9-81ED-4DB2-BD59-A6C34878D82A}">
                    <a16:rowId xmlns:a16="http://schemas.microsoft.com/office/drawing/2014/main" val="3770452349"/>
                  </a:ext>
                </a:extLst>
              </a:tr>
              <a:tr h="760947">
                <a:tc>
                  <a:txBody>
                    <a:bodyPr/>
                    <a:lstStyle/>
                    <a:p>
                      <a:r>
                        <a:rPr lang="en-CH" dirty="0"/>
                        <a:t>Measurements without a written procedure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CH"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20000"/>
                        <a:lumOff val="80000"/>
                      </a:schemeClr>
                    </a:solidFill>
                  </a:tcPr>
                </a:tc>
                <a:tc>
                  <a:txBody>
                    <a:bodyPr/>
                    <a:lstStyle/>
                    <a:p>
                      <a:pPr algn="ctr"/>
                      <a:r>
                        <a:rPr lang="en-CH"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dirty="0">
                          <a:solidFill>
                            <a:schemeClr val="bg1"/>
                          </a:solidFill>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60000"/>
                        <a:lumOff val="40000"/>
                      </a:schemeClr>
                    </a:solidFill>
                  </a:tcPr>
                </a:tc>
                <a:extLst>
                  <a:ext uri="{0D108BD9-81ED-4DB2-BD59-A6C34878D82A}">
                    <a16:rowId xmlns:a16="http://schemas.microsoft.com/office/drawing/2014/main" val="3573224462"/>
                  </a:ext>
                </a:extLst>
              </a:tr>
              <a:tr h="378808">
                <a:tc>
                  <a:txBody>
                    <a:bodyPr/>
                    <a:lstStyle/>
                    <a:p>
                      <a:r>
                        <a:rPr lang="en-CH" dirty="0"/>
                        <a:t>Lock-out, other tasks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CH"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20000"/>
                        <a:lumOff val="80000"/>
                      </a:schemeClr>
                    </a:solidFill>
                  </a:tcPr>
                </a:tc>
                <a:tc>
                  <a:txBody>
                    <a:bodyPr/>
                    <a:lstStyle/>
                    <a:p>
                      <a:pPr algn="ctr"/>
                      <a:r>
                        <a:rPr lang="en-CH"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dirty="0">
                          <a:solidFill>
                            <a:schemeClr val="bg1"/>
                          </a:solidFill>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60000"/>
                        <a:lumOff val="40000"/>
                      </a:schemeClr>
                    </a:solidFill>
                  </a:tcPr>
                </a:tc>
                <a:extLst>
                  <a:ext uri="{0D108BD9-81ED-4DB2-BD59-A6C34878D82A}">
                    <a16:rowId xmlns:a16="http://schemas.microsoft.com/office/drawing/2014/main" val="429730833"/>
                  </a:ext>
                </a:extLst>
              </a:tr>
            </a:tbl>
          </a:graphicData>
        </a:graphic>
      </p:graphicFrame>
      <p:sp>
        <p:nvSpPr>
          <p:cNvPr id="9" name="Date Placeholder 3">
            <a:extLst>
              <a:ext uri="{FF2B5EF4-FFF2-40B4-BE49-F238E27FC236}">
                <a16:creationId xmlns:a16="http://schemas.microsoft.com/office/drawing/2014/main" id="{23B6B365-0AF5-B9A9-638A-0778F0FE7E85}"/>
              </a:ext>
            </a:extLst>
          </p:cNvPr>
          <p:cNvSpPr>
            <a:spLocks noGrp="1"/>
          </p:cNvSpPr>
          <p:nvPr>
            <p:ph type="dt" sz="half" idx="10"/>
          </p:nvPr>
        </p:nvSpPr>
        <p:spPr>
          <a:xfrm>
            <a:off x="3485228" y="6350851"/>
            <a:ext cx="631160" cy="365125"/>
          </a:xfrm>
        </p:spPr>
        <p:txBody>
          <a:bodyPr/>
          <a:lstStyle/>
          <a:p>
            <a:r>
              <a:rPr lang="en-US" dirty="0"/>
              <a:t>30/10/23</a:t>
            </a:r>
            <a:endParaRPr lang="en-GB" dirty="0"/>
          </a:p>
        </p:txBody>
      </p:sp>
      <p:sp>
        <p:nvSpPr>
          <p:cNvPr id="10" name="Footer Placeholder 4">
            <a:extLst>
              <a:ext uri="{FF2B5EF4-FFF2-40B4-BE49-F238E27FC236}">
                <a16:creationId xmlns:a16="http://schemas.microsoft.com/office/drawing/2014/main" id="{2F6C84A6-861B-2159-FA28-ED61BE6FA9FE}"/>
              </a:ext>
            </a:extLst>
          </p:cNvPr>
          <p:cNvSpPr>
            <a:spLocks noGrp="1"/>
          </p:cNvSpPr>
          <p:nvPr>
            <p:ph type="ftr" sz="quarter" idx="11"/>
          </p:nvPr>
        </p:nvSpPr>
        <p:spPr>
          <a:xfrm>
            <a:off x="4259262" y="6356350"/>
            <a:ext cx="6572221" cy="365125"/>
          </a:xfrm>
        </p:spPr>
        <p:txBody>
          <a:bodyPr/>
          <a:lstStyle/>
          <a:p>
            <a:r>
              <a:rPr lang="en-GB" dirty="0"/>
              <a:t>J. Devine – Electrical Safety for EXSOs</a:t>
            </a:r>
          </a:p>
        </p:txBody>
      </p:sp>
      <p:sp>
        <p:nvSpPr>
          <p:cNvPr id="11" name="Date Placeholder 3">
            <a:extLst>
              <a:ext uri="{FF2B5EF4-FFF2-40B4-BE49-F238E27FC236}">
                <a16:creationId xmlns:a16="http://schemas.microsoft.com/office/drawing/2014/main" id="{24A1095B-E4BB-3A1D-BE30-C5ACE1F28A7F}"/>
              </a:ext>
            </a:extLst>
          </p:cNvPr>
          <p:cNvSpPr txBox="1">
            <a:spLocks/>
          </p:cNvSpPr>
          <p:nvPr/>
        </p:nvSpPr>
        <p:spPr>
          <a:xfrm>
            <a:off x="10248181" y="6350850"/>
            <a:ext cx="1851411" cy="507150"/>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EDMS 2966369</a:t>
            </a:r>
            <a:endParaRPr lang="en-GB" dirty="0"/>
          </a:p>
        </p:txBody>
      </p:sp>
    </p:spTree>
    <p:extLst>
      <p:ext uri="{BB962C8B-B14F-4D97-AF65-F5344CB8AC3E}">
        <p14:creationId xmlns:p14="http://schemas.microsoft.com/office/powerpoint/2010/main" val="2132964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Electrical Safety – Working in EP experiments</a:t>
            </a:r>
            <a:endParaRPr lang="en-GB" dirty="0"/>
          </a:p>
        </p:txBody>
      </p:sp>
      <p:sp>
        <p:nvSpPr>
          <p:cNvPr id="91" name="Content Placeholder 5">
            <a:extLst>
              <a:ext uri="{FF2B5EF4-FFF2-40B4-BE49-F238E27FC236}">
                <a16:creationId xmlns:a16="http://schemas.microsoft.com/office/drawing/2014/main" id="{ADFF41EF-FC3F-3CDE-84BF-C6DB7F6A2C50}"/>
              </a:ext>
            </a:extLst>
          </p:cNvPr>
          <p:cNvSpPr txBox="1">
            <a:spLocks/>
          </p:cNvSpPr>
          <p:nvPr/>
        </p:nvSpPr>
        <p:spPr>
          <a:xfrm>
            <a:off x="407987" y="1419248"/>
            <a:ext cx="9982922" cy="341598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0"/>
              </a:spcBef>
              <a:spcAft>
                <a:spcPts val="0"/>
              </a:spcAft>
            </a:pPr>
            <a:r>
              <a:rPr lang="en-GB" b="0" dirty="0"/>
              <a:t>Authorises certain tasks which are common for physicists working at CERN:</a:t>
            </a:r>
          </a:p>
          <a:p>
            <a:pPr>
              <a:lnSpc>
                <a:spcPct val="115000"/>
              </a:lnSpc>
              <a:spcAft>
                <a:spcPts val="1000"/>
              </a:spcAft>
            </a:pPr>
            <a:r>
              <a:rPr lang="en-GB" dirty="0">
                <a:effectLst/>
                <a:ea typeface="Calibri" panose="020F0502020204030204" pitchFamily="34" charset="0"/>
                <a:cs typeface="Times New Roman" panose="02020603050405020304" pitchFamily="18" charset="0"/>
              </a:rPr>
              <a:t>Connection, disconnection and operation of equipment connected via standardised plug sockets (IEC/CEE/T13/T23) up to 63A does not require authorization. </a:t>
            </a:r>
          </a:p>
          <a:p>
            <a:pPr>
              <a:lnSpc>
                <a:spcPct val="115000"/>
              </a:lnSpc>
              <a:spcAft>
                <a:spcPts val="1000"/>
              </a:spcAft>
            </a:pPr>
            <a:endParaRPr lang="en-CH" dirty="0">
              <a:effectLst/>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2DB98BD-2FF4-8636-1575-E22258E02567}"/>
              </a:ext>
            </a:extLst>
          </p:cNvPr>
          <p:cNvSpPr/>
          <p:nvPr/>
        </p:nvSpPr>
        <p:spPr>
          <a:xfrm rot="21001303">
            <a:off x="6442364" y="3893127"/>
            <a:ext cx="4100945" cy="177338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2400" dirty="0"/>
              <a:t>Revised and updated!</a:t>
            </a:r>
          </a:p>
          <a:p>
            <a:pPr algn="ctr"/>
            <a:r>
              <a:rPr lang="en-CH" sz="2400" dirty="0"/>
              <a:t>Roll out by Jan 2024 </a:t>
            </a:r>
          </a:p>
        </p:txBody>
      </p:sp>
      <p:sp>
        <p:nvSpPr>
          <p:cNvPr id="5" name="Rectangle 4">
            <a:extLst>
              <a:ext uri="{FF2B5EF4-FFF2-40B4-BE49-F238E27FC236}">
                <a16:creationId xmlns:a16="http://schemas.microsoft.com/office/drawing/2014/main" id="{A3D8DE3F-5845-EB0C-E9F8-0BD2D56EEA84}"/>
              </a:ext>
            </a:extLst>
          </p:cNvPr>
          <p:cNvSpPr/>
          <p:nvPr/>
        </p:nvSpPr>
        <p:spPr>
          <a:xfrm>
            <a:off x="10665934" y="2079586"/>
            <a:ext cx="1526066" cy="805218"/>
          </a:xfrm>
          <a:prstGeom prst="rect">
            <a:avLst/>
          </a:prstGeom>
          <a:solidFill>
            <a:schemeClr val="tx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Working in EP Experiments</a:t>
            </a:r>
          </a:p>
        </p:txBody>
      </p:sp>
      <p:sp>
        <p:nvSpPr>
          <p:cNvPr id="9" name="Date Placeholder 3">
            <a:extLst>
              <a:ext uri="{FF2B5EF4-FFF2-40B4-BE49-F238E27FC236}">
                <a16:creationId xmlns:a16="http://schemas.microsoft.com/office/drawing/2014/main" id="{D4A332E9-9CAC-678B-2CB3-2E762A050641}"/>
              </a:ext>
            </a:extLst>
          </p:cNvPr>
          <p:cNvSpPr>
            <a:spLocks noGrp="1"/>
          </p:cNvSpPr>
          <p:nvPr>
            <p:ph type="dt" sz="half" idx="10"/>
          </p:nvPr>
        </p:nvSpPr>
        <p:spPr>
          <a:xfrm>
            <a:off x="3485228" y="6350851"/>
            <a:ext cx="631160" cy="365125"/>
          </a:xfrm>
        </p:spPr>
        <p:txBody>
          <a:bodyPr/>
          <a:lstStyle/>
          <a:p>
            <a:r>
              <a:rPr lang="en-US" dirty="0"/>
              <a:t>30/10/23</a:t>
            </a:r>
            <a:endParaRPr lang="en-GB" dirty="0"/>
          </a:p>
        </p:txBody>
      </p:sp>
      <p:sp>
        <p:nvSpPr>
          <p:cNvPr id="10" name="Footer Placeholder 4">
            <a:extLst>
              <a:ext uri="{FF2B5EF4-FFF2-40B4-BE49-F238E27FC236}">
                <a16:creationId xmlns:a16="http://schemas.microsoft.com/office/drawing/2014/main" id="{188AECDB-1AA5-FDFA-8960-D0F6A2CDC121}"/>
              </a:ext>
            </a:extLst>
          </p:cNvPr>
          <p:cNvSpPr>
            <a:spLocks noGrp="1"/>
          </p:cNvSpPr>
          <p:nvPr>
            <p:ph type="ftr" sz="quarter" idx="11"/>
          </p:nvPr>
        </p:nvSpPr>
        <p:spPr>
          <a:xfrm>
            <a:off x="4259262" y="6356350"/>
            <a:ext cx="6572221" cy="365125"/>
          </a:xfrm>
        </p:spPr>
        <p:txBody>
          <a:bodyPr/>
          <a:lstStyle/>
          <a:p>
            <a:r>
              <a:rPr lang="en-GB" dirty="0"/>
              <a:t>J. Devine – Electrical Safety for EXSOs</a:t>
            </a:r>
          </a:p>
        </p:txBody>
      </p:sp>
      <p:sp>
        <p:nvSpPr>
          <p:cNvPr id="11" name="Date Placeholder 3">
            <a:extLst>
              <a:ext uri="{FF2B5EF4-FFF2-40B4-BE49-F238E27FC236}">
                <a16:creationId xmlns:a16="http://schemas.microsoft.com/office/drawing/2014/main" id="{4C3BABDF-F8FF-5A50-8937-9AD40ADE7B1F}"/>
              </a:ext>
            </a:extLst>
          </p:cNvPr>
          <p:cNvSpPr txBox="1">
            <a:spLocks/>
          </p:cNvSpPr>
          <p:nvPr/>
        </p:nvSpPr>
        <p:spPr>
          <a:xfrm>
            <a:off x="10248181" y="6350850"/>
            <a:ext cx="1851411" cy="507150"/>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EDMS 2966369</a:t>
            </a:r>
            <a:endParaRPr lang="en-GB" dirty="0"/>
          </a:p>
        </p:txBody>
      </p:sp>
    </p:spTree>
    <p:extLst>
      <p:ext uri="{BB962C8B-B14F-4D97-AF65-F5344CB8AC3E}">
        <p14:creationId xmlns:p14="http://schemas.microsoft.com/office/powerpoint/2010/main" val="3089992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Electrical Safety – Working in EP experiments</a:t>
            </a:r>
            <a:endParaRPr lang="en-GB" dirty="0"/>
          </a:p>
        </p:txBody>
      </p:sp>
      <p:sp>
        <p:nvSpPr>
          <p:cNvPr id="91" name="Content Placeholder 5">
            <a:extLst>
              <a:ext uri="{FF2B5EF4-FFF2-40B4-BE49-F238E27FC236}">
                <a16:creationId xmlns:a16="http://schemas.microsoft.com/office/drawing/2014/main" id="{ADFF41EF-FC3F-3CDE-84BF-C6DB7F6A2C50}"/>
              </a:ext>
            </a:extLst>
          </p:cNvPr>
          <p:cNvSpPr txBox="1">
            <a:spLocks/>
          </p:cNvSpPr>
          <p:nvPr/>
        </p:nvSpPr>
        <p:spPr>
          <a:xfrm>
            <a:off x="407987" y="1310064"/>
            <a:ext cx="9982922" cy="341598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lnSpc>
                <a:spcPct val="115000"/>
              </a:lnSpc>
              <a:spcAft>
                <a:spcPts val="600"/>
              </a:spcAft>
            </a:pPr>
            <a:r>
              <a:rPr lang="en-GB" dirty="0">
                <a:effectLst/>
                <a:latin typeface="Arial" panose="020B0604020202020204" pitchFamily="34" charset="0"/>
                <a:ea typeface="Calibri" panose="020F0502020204030204" pitchFamily="34" charset="0"/>
                <a:cs typeface="Times New Roman" panose="02020603050405020304" pitchFamily="18" charset="0"/>
              </a:rPr>
              <a:t>Electrical tasks</a:t>
            </a:r>
            <a:endParaRPr lang="en-CH"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15000"/>
              </a:lnSpc>
              <a:spcAft>
                <a:spcPts val="600"/>
              </a:spcAft>
              <a:buFont typeface="Arial" panose="020B0604020202020204" pitchFamily="34" charset="0"/>
              <a:buChar char="•"/>
            </a:pPr>
            <a:r>
              <a:rPr lang="en-GB" b="0" dirty="0">
                <a:effectLst/>
                <a:latin typeface="Arial" panose="020B0604020202020204" pitchFamily="34" charset="0"/>
                <a:ea typeface="Calibri" panose="020F0502020204030204" pitchFamily="34" charset="0"/>
                <a:cs typeface="Times New Roman" panose="02020603050405020304" pitchFamily="18" charset="0"/>
              </a:rPr>
              <a:t>The installation and operation of standardised rack mounted electrical equipment in relation to experimental apparatus at CERN within existing racks and the connection of modules and modular power supplies with standardised connectors.</a:t>
            </a:r>
            <a:endParaRPr lang="en-CH" b="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15000"/>
              </a:lnSpc>
              <a:spcAft>
                <a:spcPts val="600"/>
              </a:spcAft>
              <a:buFont typeface="Arial" panose="020B0604020202020204" pitchFamily="34" charset="0"/>
              <a:buChar char="•"/>
            </a:pPr>
            <a:r>
              <a:rPr lang="en-GB" b="0" dirty="0">
                <a:effectLst/>
                <a:latin typeface="Arial" panose="020B0604020202020204" pitchFamily="34" charset="0"/>
                <a:ea typeface="Calibri" panose="020F0502020204030204" pitchFamily="34" charset="0"/>
                <a:cs typeface="Times New Roman" panose="02020603050405020304" pitchFamily="18" charset="0"/>
              </a:rPr>
              <a:t>Performance of localised disconnection and locking of plugs for your own work and for equipment under your responsibility, where the point of isolation is a plug and socket.</a:t>
            </a:r>
            <a:endParaRPr lang="en-CH" b="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15000"/>
              </a:lnSpc>
              <a:spcAft>
                <a:spcPts val="600"/>
              </a:spcAft>
              <a:buFont typeface="Arial" panose="020B0604020202020204" pitchFamily="34" charset="0"/>
              <a:buChar char="•"/>
            </a:pPr>
            <a:r>
              <a:rPr lang="en-GB" b="0" dirty="0">
                <a:effectLst/>
                <a:latin typeface="Arial" panose="020B0604020202020204" pitchFamily="34" charset="0"/>
                <a:ea typeface="Calibri" panose="020F0502020204030204" pitchFamily="34" charset="0"/>
                <a:cs typeface="Times New Roman" panose="02020603050405020304" pitchFamily="18" charset="0"/>
              </a:rPr>
              <a:t>The entirety of cable installation, cable connection and disconnection at terminals, and measurement activities shall be preceded by the turning off, locking out and identification of the power supply circuit(s) at the appropriate plug and socket. Before commencing the activity, the absence of voltage shall be verified.</a:t>
            </a:r>
            <a:endParaRPr lang="en-CH" b="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E1F04292-8D51-534C-51B7-4B5566CC5E4B}"/>
              </a:ext>
            </a:extLst>
          </p:cNvPr>
          <p:cNvSpPr/>
          <p:nvPr/>
        </p:nvSpPr>
        <p:spPr>
          <a:xfrm>
            <a:off x="10665934" y="2079586"/>
            <a:ext cx="1526066" cy="805218"/>
          </a:xfrm>
          <a:prstGeom prst="rect">
            <a:avLst/>
          </a:prstGeom>
          <a:solidFill>
            <a:schemeClr val="tx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Working in EP Experiments</a:t>
            </a:r>
          </a:p>
        </p:txBody>
      </p:sp>
      <p:sp>
        <p:nvSpPr>
          <p:cNvPr id="8" name="Date Placeholder 3">
            <a:extLst>
              <a:ext uri="{FF2B5EF4-FFF2-40B4-BE49-F238E27FC236}">
                <a16:creationId xmlns:a16="http://schemas.microsoft.com/office/drawing/2014/main" id="{89FC676F-A8A0-ACD6-9233-106A888C1348}"/>
              </a:ext>
            </a:extLst>
          </p:cNvPr>
          <p:cNvSpPr>
            <a:spLocks noGrp="1"/>
          </p:cNvSpPr>
          <p:nvPr>
            <p:ph type="dt" sz="half" idx="10"/>
          </p:nvPr>
        </p:nvSpPr>
        <p:spPr>
          <a:xfrm>
            <a:off x="3485228" y="6350851"/>
            <a:ext cx="631160" cy="365125"/>
          </a:xfrm>
        </p:spPr>
        <p:txBody>
          <a:bodyPr/>
          <a:lstStyle/>
          <a:p>
            <a:r>
              <a:rPr lang="en-US" dirty="0"/>
              <a:t>30/10/23</a:t>
            </a:r>
            <a:endParaRPr lang="en-GB" dirty="0"/>
          </a:p>
        </p:txBody>
      </p:sp>
      <p:sp>
        <p:nvSpPr>
          <p:cNvPr id="9" name="Footer Placeholder 4">
            <a:extLst>
              <a:ext uri="{FF2B5EF4-FFF2-40B4-BE49-F238E27FC236}">
                <a16:creationId xmlns:a16="http://schemas.microsoft.com/office/drawing/2014/main" id="{7AC11AD8-A395-37CF-F554-577F1F6ADF43}"/>
              </a:ext>
            </a:extLst>
          </p:cNvPr>
          <p:cNvSpPr>
            <a:spLocks noGrp="1"/>
          </p:cNvSpPr>
          <p:nvPr>
            <p:ph type="ftr" sz="quarter" idx="11"/>
          </p:nvPr>
        </p:nvSpPr>
        <p:spPr>
          <a:xfrm>
            <a:off x="4259262" y="6356350"/>
            <a:ext cx="6572221" cy="365125"/>
          </a:xfrm>
        </p:spPr>
        <p:txBody>
          <a:bodyPr/>
          <a:lstStyle/>
          <a:p>
            <a:r>
              <a:rPr lang="en-GB" dirty="0"/>
              <a:t>J. Devine – Electrical Safety for EXSOs</a:t>
            </a:r>
          </a:p>
        </p:txBody>
      </p:sp>
      <p:sp>
        <p:nvSpPr>
          <p:cNvPr id="10" name="Date Placeholder 3">
            <a:extLst>
              <a:ext uri="{FF2B5EF4-FFF2-40B4-BE49-F238E27FC236}">
                <a16:creationId xmlns:a16="http://schemas.microsoft.com/office/drawing/2014/main" id="{1CE2C8CB-672E-9D72-C5D7-7694AA80A637}"/>
              </a:ext>
            </a:extLst>
          </p:cNvPr>
          <p:cNvSpPr txBox="1">
            <a:spLocks/>
          </p:cNvSpPr>
          <p:nvPr/>
        </p:nvSpPr>
        <p:spPr>
          <a:xfrm>
            <a:off x="10248181" y="6350850"/>
            <a:ext cx="1851411" cy="507150"/>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EDMS 2966369</a:t>
            </a:r>
            <a:endParaRPr lang="en-GB" dirty="0"/>
          </a:p>
        </p:txBody>
      </p:sp>
    </p:spTree>
    <p:extLst>
      <p:ext uri="{BB962C8B-B14F-4D97-AF65-F5344CB8AC3E}">
        <p14:creationId xmlns:p14="http://schemas.microsoft.com/office/powerpoint/2010/main" val="2119617985"/>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9718</TotalTime>
  <Words>2448</Words>
  <Application>Microsoft Macintosh PowerPoint</Application>
  <PresentationFormat>Widescreen</PresentationFormat>
  <Paragraphs>331</Paragraphs>
  <Slides>21</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Symbol</vt:lpstr>
      <vt:lpstr>Verdana</vt:lpstr>
      <vt:lpstr>Office Theme</vt:lpstr>
      <vt:lpstr>Electrical safety for EXSOs</vt:lpstr>
      <vt:lpstr>Introduction</vt:lpstr>
      <vt:lpstr>The dangers of electricity</vt:lpstr>
      <vt:lpstr>Recent accidents</vt:lpstr>
      <vt:lpstr>30mA Differential Protection</vt:lpstr>
      <vt:lpstr>Electrical Safety Training: The Menu</vt:lpstr>
      <vt:lpstr>Electrical Safety Training: Summary</vt:lpstr>
      <vt:lpstr>Electrical Safety – Working in EP experiments</vt:lpstr>
      <vt:lpstr>Electrical Safety – Working in EP experiments</vt:lpstr>
      <vt:lpstr>Electrical Safety – Working in EP experiments</vt:lpstr>
      <vt:lpstr>PowerPoint Presentation</vt:lpstr>
      <vt:lpstr>Electrical Safety – Working in EP experiments</vt:lpstr>
      <vt:lpstr>Electrical Safety – Working in EP experiments</vt:lpstr>
      <vt:lpstr>Habilitation Electrique</vt:lpstr>
      <vt:lpstr>Rules for working on electrical equipment</vt:lpstr>
      <vt:lpstr>Lock-Out/Tag-Out and securing power supplies</vt:lpstr>
      <vt:lpstr>New cable rules: SSI-FS-2-1</vt:lpstr>
      <vt:lpstr>Implementing the new cable rules</vt:lpstr>
      <vt:lpstr>AUG, AUL and AUE testing</vt:lpstr>
      <vt:lpstr>Site lighting at night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Microsoft Office User</dc:creator>
  <cp:lastModifiedBy>James Devine</cp:lastModifiedBy>
  <cp:revision>47</cp:revision>
  <dcterms:created xsi:type="dcterms:W3CDTF">2020-02-03T13:11:28Z</dcterms:created>
  <dcterms:modified xsi:type="dcterms:W3CDTF">2023-10-30T10:58:06Z</dcterms:modified>
</cp:coreProperties>
</file>