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handoutMasterIdLst>
    <p:handoutMasterId r:id="rId38"/>
  </p:handoutMasterIdLst>
  <p:sldIdLst>
    <p:sldId id="297" r:id="rId2"/>
    <p:sldId id="300" r:id="rId3"/>
    <p:sldId id="311" r:id="rId4"/>
    <p:sldId id="330" r:id="rId5"/>
    <p:sldId id="335" r:id="rId6"/>
    <p:sldId id="313" r:id="rId7"/>
    <p:sldId id="331" r:id="rId8"/>
    <p:sldId id="310" r:id="rId9"/>
    <p:sldId id="314" r:id="rId10"/>
    <p:sldId id="301" r:id="rId11"/>
    <p:sldId id="305" r:id="rId12"/>
    <p:sldId id="333" r:id="rId13"/>
    <p:sldId id="327" r:id="rId14"/>
    <p:sldId id="306" r:id="rId15"/>
    <p:sldId id="332" r:id="rId16"/>
    <p:sldId id="307" r:id="rId17"/>
    <p:sldId id="308" r:id="rId18"/>
    <p:sldId id="315" r:id="rId19"/>
    <p:sldId id="302" r:id="rId20"/>
    <p:sldId id="303" r:id="rId21"/>
    <p:sldId id="312" r:id="rId22"/>
    <p:sldId id="316" r:id="rId23"/>
    <p:sldId id="318" r:id="rId24"/>
    <p:sldId id="317" r:id="rId25"/>
    <p:sldId id="320" r:id="rId26"/>
    <p:sldId id="319" r:id="rId27"/>
    <p:sldId id="329" r:id="rId28"/>
    <p:sldId id="326" r:id="rId29"/>
    <p:sldId id="322" r:id="rId30"/>
    <p:sldId id="323" r:id="rId31"/>
    <p:sldId id="324" r:id="rId32"/>
    <p:sldId id="336" r:id="rId33"/>
    <p:sldId id="304" r:id="rId34"/>
    <p:sldId id="328" r:id="rId35"/>
    <p:sldId id="295"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07"/>
    <p:restoredTop sz="77136" autoAdjust="0"/>
  </p:normalViewPr>
  <p:slideViewPr>
    <p:cSldViewPr snapToGrid="0" snapToObjects="1">
      <p:cViewPr varScale="1">
        <p:scale>
          <a:sx n="127" d="100"/>
          <a:sy n="127" d="100"/>
        </p:scale>
        <p:origin x="508" y="8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10/20/2023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10/20/2023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12105442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8849510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20544167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31523776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15080694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note for packaging multiple products + inventory</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27</a:t>
            </a:fld>
            <a:endParaRPr lang="en-US"/>
          </a:p>
        </p:txBody>
      </p:sp>
    </p:spTree>
    <p:extLst>
      <p:ext uri="{BB962C8B-B14F-4D97-AF65-F5344CB8AC3E}">
        <p14:creationId xmlns:p14="http://schemas.microsoft.com/office/powerpoint/2010/main" val="40517375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33</a:t>
            </a:fld>
            <a:endParaRPr lang="en-US"/>
          </a:p>
        </p:txBody>
      </p:sp>
    </p:spTree>
    <p:extLst>
      <p:ext uri="{BB962C8B-B14F-4D97-AF65-F5344CB8AC3E}">
        <p14:creationId xmlns:p14="http://schemas.microsoft.com/office/powerpoint/2010/main" val="3495067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8622735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16774649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31569915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15347073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1251239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11986767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3827643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30958271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10/20/2023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10/20/2023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10/20/2023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10/20/2023</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10/20/2023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10/20/2023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10/20/2023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10/20/2023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10/20/2023</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10/20/2023</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10/20/2023</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10/20/2023</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10/20/2023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10/20/2023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10/20/2023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10/20/2023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10/20/2023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10/20/2023</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10/20/2023</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hyperlink" Target="https://lms.cern.ch/ekp/servlet/ekp?PX=N&amp;TEACHREVIEW=N&amp;PTX=&amp;CID=EKP000040661&amp;TX=FORMAT1&amp;LANGUAGE_TAG=en&amp;DECORATEPAGE=N"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hyperlink" Target="https://lms.cern.ch/ekp/servlet/ekp?PX=N&amp;TEACHREVIEW=N&amp;PTX=&amp;CID=EKP000043229&amp;TX=FORMAT1&amp;LANGUAGE_TAG=*ALL*&amp;DECORATEPAGE=N" TargetMode="External"/><Relationship Id="rId7" Type="http://schemas.openxmlformats.org/officeDocument/2006/relationships/hyperlink" Target="mailto:safety-chemistry@cern.ch"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hyperlink" Target="mailto:gestion-des-d&#233;chets-chimiques@cern.ch" TargetMode="External"/><Relationship Id="rId5" Type="http://schemas.openxmlformats.org/officeDocument/2006/relationships/hyperlink" Target="https://edms.cern.ch/document/1054314" TargetMode="External"/><Relationship Id="rId4" Type="http://schemas.openxmlformats.org/officeDocument/2006/relationships/hyperlink" Target="https://lms.cern.ch/ekp/servlet/ekp?PX=N&amp;TEACHREVIEW=N&amp;PTX=&amp;CID=EKP000043764&amp;TX=FORMAT1&amp;LANGUAGE_TAG=*ALL*&amp;DECORATEPAGE=N"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unece.org/transport/standards/transport/dangerous-goods/adr-2023-agreement-concerning-international-carriage" TargetMode="Externa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https://edh.cern.ch/edhcat/Browser?command=searchItems&amp;argument=55.50.40.B&amp;top=&amp;objid=%24%24EDH833mb069i&amp;showAdvanced=&amp;scem=55.50.40.B&amp;keywords=" TargetMode="External"/><Relationship Id="rId2" Type="http://schemas.openxmlformats.org/officeDocument/2006/relationships/hyperlink" Target="https://edh.cern.ch/edhcat/Browser?command=showPage&amp;argument=284896&amp;top=284896&amp;objid=%24%24EDH833mb069i&amp;showAdvanced=&amp;scem=&amp;keywords=" TargetMode="Externa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hyperlink" Target="https://edh.cern.ch/edhcat/Browser?command=showPage&amp;argument=284896&amp;top=284896&amp;objid=%24%24EDH833mb069i&amp;showAdvanced=&amp;scem=&amp;keywords="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0.png"/><Relationship Id="rId4" Type="http://schemas.openxmlformats.org/officeDocument/2006/relationships/hyperlink" Target="https://edh.cern.ch/edhcat/Browser?command=searchItems&amp;argument=55.50.40.B&amp;top=&amp;objid=%24%24EDH833mb069i&amp;showAdvanced=&amp;scem=55.50.40.B&amp;keywords="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edh.cern.ch/edhcat/Browser?command=searchItems&amp;argument=55.50.40.B&amp;top=&amp;objid=%24%24EDH833mb069i&amp;showAdvanced=&amp;scem=55.50.40.B&amp;keywords=" TargetMode="External"/><Relationship Id="rId2" Type="http://schemas.openxmlformats.org/officeDocument/2006/relationships/hyperlink" Target="https://edh.cern.ch/edhcat/Browser?command=showPage&amp;argument=284896&amp;top=284896&amp;objid=%24%24EDH833mb069i&amp;showAdvanced=&amp;scem=&amp;keywords=" TargetMode="External"/><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5.png"/><Relationship Id="rId1" Type="http://schemas.openxmlformats.org/officeDocument/2006/relationships/slideLayout" Target="../slideLayouts/slideLayout4.xml"/><Relationship Id="rId5" Type="http://schemas.openxmlformats.org/officeDocument/2006/relationships/image" Target="../media/image20.png"/><Relationship Id="rId4" Type="http://schemas.openxmlformats.org/officeDocument/2006/relationships/hyperlink" Target="https://edh.cern.ch/edhcat/Browser?command=showPage&amp;argument=288295&amp;top=288295&amp;objid=%24%24EDH833mc0n0j&amp;showAdvanced=&amp;scem=&amp;keywords=" TargetMode="External"/></Relationships>
</file>

<file path=ppt/slides/_rels/slide2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5.png"/><Relationship Id="rId7"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hyperlink" Target="https://edh.cern.ch/edhcat/Browser?command=showPage&amp;argument=288295&amp;top=288295&amp;objid=%24%24EDH833mc0n0j&amp;showAdvanced=&amp;scem=&amp;keywords=" TargetMode="External"/><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3" Type="http://schemas.openxmlformats.org/officeDocument/2006/relationships/hyperlink" Target="https://edh.cern.ch/edhcat/Browser?command=showPage&amp;argument=288295&amp;top=288295&amp;objid=%24%24EDH833mc0n0j&amp;showAdvanced=&amp;scem=&amp;keywords=" TargetMode="External"/><Relationship Id="rId2" Type="http://schemas.openxmlformats.org/officeDocument/2006/relationships/image" Target="../media/image24.png"/><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image" Target="../media/image20.pn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lms.cern.ch/ekp/servlet/ekp?TX=UNIVERSALSEARCH&amp;INIT=N&amp;ACTION=SEARCH&amp;KEYW=fit+test&amp;universal-search-advanced-selector-dropdown=0&amp;SEARCH="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https://hse.web.cern.ch/content/chemical-risks-c"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hyperlink" Target="https://edms.cern.ch/ui/file/1050102/LAST_RELEASED/SG-C-0-0-3_EN.pdf"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hse.cern/content/chemical-risks-c"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hyperlink" Target="https://edms.cern.ch/ui/file/1028290/LAST_RELEASED/SG-C-1-0-1_EN.pdf" TargetMode="External"/><Relationship Id="rId1" Type="http://schemas.openxmlformats.org/officeDocument/2006/relationships/slideLayout" Target="../slideLayouts/slideLayout4.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 Id="rId9" Type="http://schemas.openxmlformats.org/officeDocument/2006/relationships/image" Target="../media/image5.png"/></Relationships>
</file>

<file path=ppt/slides/_rels/slide9.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hyperlink" Target="https://edms.cern.ch/ui/file/1028290/LAST_RELEASED/SG-C-1-0-1_EN.pdf" TargetMode="External"/><Relationship Id="rId1" Type="http://schemas.openxmlformats.org/officeDocument/2006/relationships/slideLayout" Target="../slideLayouts/slideLayout4.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F8F23-1175-B940-953B-A52605E22E6A}"/>
              </a:ext>
            </a:extLst>
          </p:cNvPr>
          <p:cNvSpPr>
            <a:spLocks noGrp="1"/>
          </p:cNvSpPr>
          <p:nvPr>
            <p:ph type="ctrTitle"/>
          </p:nvPr>
        </p:nvSpPr>
        <p:spPr>
          <a:xfrm>
            <a:off x="1524000" y="1930965"/>
            <a:ext cx="9144000" cy="2387600"/>
          </a:xfrm>
        </p:spPr>
        <p:txBody>
          <a:bodyPr/>
          <a:lstStyle/>
          <a:p>
            <a:r>
              <a:rPr lang="en-US" sz="4800" dirty="0"/>
              <a:t>Chemical Safety at CERN </a:t>
            </a:r>
            <a:br>
              <a:rPr lang="en-US" sz="4800" dirty="0"/>
            </a:br>
            <a:r>
              <a:rPr lang="en-US" sz="4800" dirty="0"/>
              <a:t>– An Overview</a:t>
            </a:r>
            <a:endParaRPr lang="en-GB" sz="5400" dirty="0"/>
          </a:p>
        </p:txBody>
      </p:sp>
      <p:sp>
        <p:nvSpPr>
          <p:cNvPr id="3" name="Subtitle 2">
            <a:extLst>
              <a:ext uri="{FF2B5EF4-FFF2-40B4-BE49-F238E27FC236}">
                <a16:creationId xmlns:a16="http://schemas.microsoft.com/office/drawing/2014/main" id="{62CBBE07-DA53-7D40-9519-B1A27A674560}"/>
              </a:ext>
            </a:extLst>
          </p:cNvPr>
          <p:cNvSpPr>
            <a:spLocks noGrp="1"/>
          </p:cNvSpPr>
          <p:nvPr>
            <p:ph type="subTitle" idx="1"/>
          </p:nvPr>
        </p:nvSpPr>
        <p:spPr>
          <a:xfrm>
            <a:off x="1524000" y="4566780"/>
            <a:ext cx="9144000" cy="502919"/>
          </a:xfrm>
        </p:spPr>
        <p:txBody>
          <a:bodyPr anchor="b"/>
          <a:lstStyle/>
          <a:p>
            <a:pPr algn="ctr"/>
            <a:r>
              <a:rPr lang="en-US" dirty="0"/>
              <a:t>Laura Rowland – EP ADSO, Chemical Safety Officer</a:t>
            </a:r>
            <a:endParaRPr lang="en-GB" dirty="0"/>
          </a:p>
        </p:txBody>
      </p:sp>
      <p:sp>
        <p:nvSpPr>
          <p:cNvPr id="4" name="Date Placeholder 3">
            <a:extLst>
              <a:ext uri="{FF2B5EF4-FFF2-40B4-BE49-F238E27FC236}">
                <a16:creationId xmlns:a16="http://schemas.microsoft.com/office/drawing/2014/main" id="{DA573EF9-E036-404C-8F5B-3024A498A0B1}"/>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9902E621-75BD-4845-AC1F-4CA2FDC5276F}"/>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D16C199B-F2D2-7D4E-8831-0CBFAA52F5FD}"/>
              </a:ext>
            </a:extLst>
          </p:cNvPr>
          <p:cNvSpPr>
            <a:spLocks noGrp="1"/>
          </p:cNvSpPr>
          <p:nvPr>
            <p:ph type="sldNum" sz="quarter" idx="12"/>
          </p:nvPr>
        </p:nvSpPr>
        <p:spPr/>
        <p:txBody>
          <a:bodyPr/>
          <a:lstStyle/>
          <a:p>
            <a:fld id="{36B5EA5A-BC32-A742-B11B-8E7414D5B535}" type="slidenum">
              <a:rPr lang="en-US" smtClean="0"/>
              <a:pPr/>
              <a:t>1</a:t>
            </a:fld>
            <a:endParaRPr lang="en-US" dirty="0"/>
          </a:p>
        </p:txBody>
      </p:sp>
      <p:pic>
        <p:nvPicPr>
          <p:cNvPr id="9" name="Picture 8">
            <a:extLst>
              <a:ext uri="{FF2B5EF4-FFF2-40B4-BE49-F238E27FC236}">
                <a16:creationId xmlns:a16="http://schemas.microsoft.com/office/drawing/2014/main" id="{2B3009EA-10FD-6242-8078-5F60BE2F5AAB}"/>
              </a:ext>
            </a:extLst>
          </p:cNvPr>
          <p:cNvPicPr>
            <a:picLocks noChangeAspect="1"/>
          </p:cNvPicPr>
          <p:nvPr/>
        </p:nvPicPr>
        <p:blipFill>
          <a:blip r:embed="rId2">
            <a:extLst>
              <a:ext uri="{BEBA8EAE-BF5A-486C-A8C5-ECC9F3942E4B}">
                <a14:imgProps xmlns:a14="http://schemas.microsoft.com/office/drawing/2010/main">
                  <a14:imgLayer>
                    <a14:imgEffect>
                      <a14:colorTemperature colorTemp="4700"/>
                    </a14:imgEffect>
                    <a14:imgEffect>
                      <a14:brightnessContrast contrast="-40000"/>
                    </a14:imgEffect>
                  </a14:imgLayer>
                </a14:imgProps>
              </a:ext>
            </a:extLst>
          </a:blip>
          <a:stretch>
            <a:fillRect/>
          </a:stretch>
        </p:blipFill>
        <p:spPr>
          <a:xfrm>
            <a:off x="9193876" y="464689"/>
            <a:ext cx="2590136" cy="971301"/>
          </a:xfrm>
          <a:prstGeom prst="rect">
            <a:avLst/>
          </a:prstGeom>
        </p:spPr>
      </p:pic>
      <p:pic>
        <p:nvPicPr>
          <p:cNvPr id="10" name="Picture 9">
            <a:extLst>
              <a:ext uri="{FF2B5EF4-FFF2-40B4-BE49-F238E27FC236}">
                <a16:creationId xmlns:a16="http://schemas.microsoft.com/office/drawing/2014/main" id="{50C0BF3A-7FB2-9F43-A4ED-0285DEE1C0E2}"/>
              </a:ext>
            </a:extLst>
          </p:cNvPr>
          <p:cNvPicPr>
            <a:picLocks noChangeAspect="1"/>
          </p:cNvPicPr>
          <p:nvPr/>
        </p:nvPicPr>
        <p:blipFill>
          <a:blip r:embed="rId3"/>
          <a:stretch>
            <a:fillRect/>
          </a:stretch>
        </p:blipFill>
        <p:spPr>
          <a:xfrm>
            <a:off x="222399" y="271613"/>
            <a:ext cx="1301601" cy="1301601"/>
          </a:xfrm>
          <a:prstGeom prst="rect">
            <a:avLst/>
          </a:prstGeom>
        </p:spPr>
      </p:pic>
    </p:spTree>
    <p:extLst>
      <p:ext uri="{BB962C8B-B14F-4D97-AF65-F5344CB8AC3E}">
        <p14:creationId xmlns:p14="http://schemas.microsoft.com/office/powerpoint/2010/main" val="13858941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28EF30B-B1D1-B731-6658-9E0807CBDEC4}"/>
              </a:ext>
            </a:extLst>
          </p:cNvPr>
          <p:cNvSpPr>
            <a:spLocks noGrp="1"/>
          </p:cNvSpPr>
          <p:nvPr>
            <p:ph idx="1"/>
          </p:nvPr>
        </p:nvSpPr>
        <p:spPr>
          <a:xfrm>
            <a:off x="407989" y="1592263"/>
            <a:ext cx="5984610" cy="4608512"/>
          </a:xfrm>
        </p:spPr>
        <p:txBody>
          <a:bodyPr/>
          <a:lstStyle/>
          <a:p>
            <a:r>
              <a:rPr lang="en-GB" dirty="0"/>
              <a:t>CERES = CERN Chemical Register for Environment, Health and Safety.</a:t>
            </a:r>
          </a:p>
          <a:p>
            <a:r>
              <a:rPr lang="en-GB" dirty="0"/>
              <a:t>CERES is an inventory database for chemical products of different types and physical properties used at CERN. </a:t>
            </a:r>
          </a:p>
          <a:p>
            <a:r>
              <a:rPr lang="en-GB" dirty="0"/>
              <a:t>CERES performs automatic risk calculations and implements an automatic notification system that helps keeping chemical records up-to date.</a:t>
            </a:r>
          </a:p>
        </p:txBody>
      </p:sp>
      <p:sp>
        <p:nvSpPr>
          <p:cNvPr id="3" name="Title 2">
            <a:extLst>
              <a:ext uri="{FF2B5EF4-FFF2-40B4-BE49-F238E27FC236}">
                <a16:creationId xmlns:a16="http://schemas.microsoft.com/office/drawing/2014/main" id="{74AE1BF4-C36D-255E-4BB9-2C0E3D0E89E6}"/>
              </a:ext>
            </a:extLst>
          </p:cNvPr>
          <p:cNvSpPr>
            <a:spLocks noGrp="1"/>
          </p:cNvSpPr>
          <p:nvPr>
            <p:ph type="title"/>
          </p:nvPr>
        </p:nvSpPr>
        <p:spPr/>
        <p:txBody>
          <a:bodyPr/>
          <a:lstStyle/>
          <a:p>
            <a:r>
              <a:rPr lang="en-US" dirty="0"/>
              <a:t>CERES – Chemical Inventory and Risk Assessment</a:t>
            </a:r>
            <a:endParaRPr lang="en-GB" dirty="0"/>
          </a:p>
        </p:txBody>
      </p:sp>
      <p:sp>
        <p:nvSpPr>
          <p:cNvPr id="4" name="Date Placeholder 3">
            <a:extLst>
              <a:ext uri="{FF2B5EF4-FFF2-40B4-BE49-F238E27FC236}">
                <a16:creationId xmlns:a16="http://schemas.microsoft.com/office/drawing/2014/main" id="{A33B6078-0B9D-13D5-7892-5DB0FDCED7C4}"/>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D2EDD3D2-F51F-F2C7-0CDE-AA8A111E10E8}"/>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C553797A-B65C-158E-6AC5-2DB9DBBED0CD}"/>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8" name="Picture 7">
            <a:extLst>
              <a:ext uri="{FF2B5EF4-FFF2-40B4-BE49-F238E27FC236}">
                <a16:creationId xmlns:a16="http://schemas.microsoft.com/office/drawing/2014/main" id="{CB2BE3A0-9AAE-2E9D-83ED-1E30A7F1AC88}"/>
              </a:ext>
            </a:extLst>
          </p:cNvPr>
          <p:cNvPicPr>
            <a:picLocks noChangeAspect="1"/>
          </p:cNvPicPr>
          <p:nvPr/>
        </p:nvPicPr>
        <p:blipFill>
          <a:blip r:embed="rId2"/>
          <a:stretch>
            <a:fillRect/>
          </a:stretch>
        </p:blipFill>
        <p:spPr>
          <a:xfrm>
            <a:off x="6642163" y="2392580"/>
            <a:ext cx="5283045" cy="3808195"/>
          </a:xfrm>
          <a:prstGeom prst="rect">
            <a:avLst/>
          </a:prstGeom>
        </p:spPr>
      </p:pic>
    </p:spTree>
    <p:extLst>
      <p:ext uri="{BB962C8B-B14F-4D97-AF65-F5344CB8AC3E}">
        <p14:creationId xmlns:p14="http://schemas.microsoft.com/office/powerpoint/2010/main" val="31444859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28EF30B-B1D1-B731-6658-9E0807CBDEC4}"/>
              </a:ext>
            </a:extLst>
          </p:cNvPr>
          <p:cNvSpPr>
            <a:spLocks noGrp="1"/>
          </p:cNvSpPr>
          <p:nvPr>
            <p:ph idx="1"/>
          </p:nvPr>
        </p:nvSpPr>
        <p:spPr>
          <a:xfrm>
            <a:off x="407989" y="1592263"/>
            <a:ext cx="5984610" cy="4608512"/>
          </a:xfrm>
        </p:spPr>
        <p:txBody>
          <a:bodyPr/>
          <a:lstStyle/>
          <a:p>
            <a:r>
              <a:rPr lang="en-GB" dirty="0">
                <a:solidFill>
                  <a:schemeClr val="bg2">
                    <a:lumMod val="75000"/>
                  </a:schemeClr>
                </a:solidFill>
              </a:rPr>
              <a:t>CERES = CERN Chemical Register for Environment, Health and Safety.</a:t>
            </a:r>
          </a:p>
          <a:p>
            <a:r>
              <a:rPr lang="en-GB" dirty="0">
                <a:solidFill>
                  <a:schemeClr val="bg2">
                    <a:lumMod val="75000"/>
                  </a:schemeClr>
                </a:solidFill>
              </a:rPr>
              <a:t>CERES is an inventory database for chemical products of different types and physical properties used at CERN. </a:t>
            </a:r>
          </a:p>
          <a:p>
            <a:r>
              <a:rPr lang="en-GB" dirty="0">
                <a:solidFill>
                  <a:schemeClr val="bg2">
                    <a:lumMod val="75000"/>
                  </a:schemeClr>
                </a:solidFill>
              </a:rPr>
              <a:t>CERES performs automatic risk calculations and implements an automatic notification system that helps keeping chemical records up-to date.</a:t>
            </a:r>
          </a:p>
        </p:txBody>
      </p:sp>
      <p:sp>
        <p:nvSpPr>
          <p:cNvPr id="3" name="Title 2">
            <a:extLst>
              <a:ext uri="{FF2B5EF4-FFF2-40B4-BE49-F238E27FC236}">
                <a16:creationId xmlns:a16="http://schemas.microsoft.com/office/drawing/2014/main" id="{74AE1BF4-C36D-255E-4BB9-2C0E3D0E89E6}"/>
              </a:ext>
            </a:extLst>
          </p:cNvPr>
          <p:cNvSpPr>
            <a:spLocks noGrp="1"/>
          </p:cNvSpPr>
          <p:nvPr>
            <p:ph type="title"/>
          </p:nvPr>
        </p:nvSpPr>
        <p:spPr/>
        <p:txBody>
          <a:bodyPr/>
          <a:lstStyle/>
          <a:p>
            <a:r>
              <a:rPr lang="en-US" dirty="0"/>
              <a:t>CERES – Chemical Inventory and Risk Assessment</a:t>
            </a:r>
            <a:endParaRPr lang="en-GB" dirty="0"/>
          </a:p>
        </p:txBody>
      </p:sp>
      <p:sp>
        <p:nvSpPr>
          <p:cNvPr id="4" name="Date Placeholder 3">
            <a:extLst>
              <a:ext uri="{FF2B5EF4-FFF2-40B4-BE49-F238E27FC236}">
                <a16:creationId xmlns:a16="http://schemas.microsoft.com/office/drawing/2014/main" id="{A33B6078-0B9D-13D5-7892-5DB0FDCED7C4}"/>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D2EDD3D2-F51F-F2C7-0CDE-AA8A111E10E8}"/>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C553797A-B65C-158E-6AC5-2DB9DBBED0CD}"/>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8" name="Picture 7">
            <a:extLst>
              <a:ext uri="{FF2B5EF4-FFF2-40B4-BE49-F238E27FC236}">
                <a16:creationId xmlns:a16="http://schemas.microsoft.com/office/drawing/2014/main" id="{CB2BE3A0-9AAE-2E9D-83ED-1E30A7F1AC88}"/>
              </a:ext>
            </a:extLst>
          </p:cNvPr>
          <p:cNvPicPr>
            <a:picLocks noChangeAspect="1"/>
          </p:cNvPicPr>
          <p:nvPr/>
        </p:nvPicPr>
        <p:blipFill>
          <a:blip r:embed="rId3"/>
          <a:stretch>
            <a:fillRect/>
          </a:stretch>
        </p:blipFill>
        <p:spPr>
          <a:xfrm>
            <a:off x="6642163" y="2392580"/>
            <a:ext cx="5283045" cy="3808195"/>
          </a:xfrm>
          <a:prstGeom prst="rect">
            <a:avLst/>
          </a:prstGeom>
        </p:spPr>
      </p:pic>
      <p:sp>
        <p:nvSpPr>
          <p:cNvPr id="7" name="Rectangle 6">
            <a:extLst>
              <a:ext uri="{FF2B5EF4-FFF2-40B4-BE49-F238E27FC236}">
                <a16:creationId xmlns:a16="http://schemas.microsoft.com/office/drawing/2014/main" id="{C15458D0-2FC4-A5B5-8CCB-D840A8842CDC}"/>
              </a:ext>
            </a:extLst>
          </p:cNvPr>
          <p:cNvSpPr/>
          <p:nvPr/>
        </p:nvSpPr>
        <p:spPr>
          <a:xfrm>
            <a:off x="6523813" y="4760621"/>
            <a:ext cx="475652" cy="36512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71A7DE1F-A141-93D0-0457-99A0A4C7B592}"/>
              </a:ext>
            </a:extLst>
          </p:cNvPr>
          <p:cNvSpPr txBox="1"/>
          <p:nvPr/>
        </p:nvSpPr>
        <p:spPr>
          <a:xfrm>
            <a:off x="3485228" y="5339546"/>
            <a:ext cx="2504007" cy="430887"/>
          </a:xfrm>
          <a:prstGeom prst="rect">
            <a:avLst/>
          </a:prstGeom>
          <a:noFill/>
        </p:spPr>
        <p:txBody>
          <a:bodyPr wrap="square" lIns="0" tIns="0" rIns="0" bIns="0" rtlCol="0">
            <a:spAutoFit/>
          </a:bodyPr>
          <a:lstStyle/>
          <a:p>
            <a:pPr algn="l"/>
            <a:r>
              <a:rPr lang="en-US" dirty="0"/>
              <a:t>Request access here</a:t>
            </a:r>
          </a:p>
          <a:p>
            <a:pPr algn="l"/>
            <a:r>
              <a:rPr lang="en-US" sz="1000" dirty="0"/>
              <a:t>(Chemical Awareness LMS course required)</a:t>
            </a:r>
            <a:endParaRPr lang="en-GB" sz="1000" dirty="0"/>
          </a:p>
        </p:txBody>
      </p:sp>
      <p:cxnSp>
        <p:nvCxnSpPr>
          <p:cNvPr id="11" name="Straight Arrow Connector 10">
            <a:extLst>
              <a:ext uri="{FF2B5EF4-FFF2-40B4-BE49-F238E27FC236}">
                <a16:creationId xmlns:a16="http://schemas.microsoft.com/office/drawing/2014/main" id="{EA8CDD10-D5A6-77DE-6F9E-B8EAD382E369}"/>
              </a:ext>
            </a:extLst>
          </p:cNvPr>
          <p:cNvCxnSpPr>
            <a:cxnSpLocks/>
          </p:cNvCxnSpPr>
          <p:nvPr/>
        </p:nvCxnSpPr>
        <p:spPr>
          <a:xfrm flipV="1">
            <a:off x="5685553" y="5100482"/>
            <a:ext cx="779085" cy="3225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5728AEE0-CB86-7A4E-C1FD-D247534381D2}"/>
              </a:ext>
            </a:extLst>
          </p:cNvPr>
          <p:cNvSpPr txBox="1"/>
          <p:nvPr/>
        </p:nvSpPr>
        <p:spPr>
          <a:xfrm>
            <a:off x="10673467" y="1062016"/>
            <a:ext cx="1283441" cy="1107996"/>
          </a:xfrm>
          <a:prstGeom prst="rect">
            <a:avLst/>
          </a:prstGeom>
          <a:noFill/>
        </p:spPr>
        <p:txBody>
          <a:bodyPr wrap="square" lIns="0" tIns="0" rIns="0" bIns="0" rtlCol="0">
            <a:spAutoFit/>
          </a:bodyPr>
          <a:lstStyle/>
          <a:p>
            <a:pPr algn="l"/>
            <a:r>
              <a:rPr lang="en-US" dirty="0"/>
              <a:t>Instructional videos for using the platform</a:t>
            </a:r>
            <a:endParaRPr lang="en-GB" dirty="0"/>
          </a:p>
        </p:txBody>
      </p:sp>
      <p:cxnSp>
        <p:nvCxnSpPr>
          <p:cNvPr id="17" name="Straight Arrow Connector 16">
            <a:extLst>
              <a:ext uri="{FF2B5EF4-FFF2-40B4-BE49-F238E27FC236}">
                <a16:creationId xmlns:a16="http://schemas.microsoft.com/office/drawing/2014/main" id="{52C9B676-240B-FE66-0871-3F44463EF183}"/>
              </a:ext>
            </a:extLst>
          </p:cNvPr>
          <p:cNvCxnSpPr>
            <a:cxnSpLocks/>
          </p:cNvCxnSpPr>
          <p:nvPr/>
        </p:nvCxnSpPr>
        <p:spPr>
          <a:xfrm flipH="1">
            <a:off x="11365595" y="2115389"/>
            <a:ext cx="82578" cy="2648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E92C0F96-C5C1-7F73-0A2D-C6E013D32DD6}"/>
              </a:ext>
            </a:extLst>
          </p:cNvPr>
          <p:cNvSpPr/>
          <p:nvPr/>
        </p:nvSpPr>
        <p:spPr>
          <a:xfrm>
            <a:off x="10831483" y="2334657"/>
            <a:ext cx="475652" cy="36512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344910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28EF30B-B1D1-B731-6658-9E0807CBDEC4}"/>
              </a:ext>
            </a:extLst>
          </p:cNvPr>
          <p:cNvSpPr>
            <a:spLocks noGrp="1"/>
          </p:cNvSpPr>
          <p:nvPr>
            <p:ph idx="1"/>
          </p:nvPr>
        </p:nvSpPr>
        <p:spPr>
          <a:xfrm>
            <a:off x="407989" y="1592263"/>
            <a:ext cx="5984610" cy="4608512"/>
          </a:xfrm>
        </p:spPr>
        <p:txBody>
          <a:bodyPr/>
          <a:lstStyle/>
          <a:p>
            <a:r>
              <a:rPr lang="en-GB" dirty="0">
                <a:solidFill>
                  <a:schemeClr val="bg2">
                    <a:lumMod val="75000"/>
                  </a:schemeClr>
                </a:solidFill>
              </a:rPr>
              <a:t>CERES = CERN Chemical Register for Environment, Health and Safety.</a:t>
            </a:r>
          </a:p>
          <a:p>
            <a:r>
              <a:rPr lang="en-GB" dirty="0">
                <a:solidFill>
                  <a:schemeClr val="bg2">
                    <a:lumMod val="75000"/>
                  </a:schemeClr>
                </a:solidFill>
              </a:rPr>
              <a:t>CERES is an inventory database for chemical products of different types and physical properties used at CERN. </a:t>
            </a:r>
          </a:p>
          <a:p>
            <a:r>
              <a:rPr lang="en-GB" dirty="0">
                <a:solidFill>
                  <a:schemeClr val="bg2">
                    <a:lumMod val="75000"/>
                  </a:schemeClr>
                </a:solidFill>
              </a:rPr>
              <a:t>CERES performs automatic risk calculations and implements an automatic notification system that helps keeping chemical records up-to date.</a:t>
            </a:r>
          </a:p>
        </p:txBody>
      </p:sp>
      <p:sp>
        <p:nvSpPr>
          <p:cNvPr id="3" name="Title 2">
            <a:extLst>
              <a:ext uri="{FF2B5EF4-FFF2-40B4-BE49-F238E27FC236}">
                <a16:creationId xmlns:a16="http://schemas.microsoft.com/office/drawing/2014/main" id="{74AE1BF4-C36D-255E-4BB9-2C0E3D0E89E6}"/>
              </a:ext>
            </a:extLst>
          </p:cNvPr>
          <p:cNvSpPr>
            <a:spLocks noGrp="1"/>
          </p:cNvSpPr>
          <p:nvPr>
            <p:ph type="title"/>
          </p:nvPr>
        </p:nvSpPr>
        <p:spPr/>
        <p:txBody>
          <a:bodyPr/>
          <a:lstStyle/>
          <a:p>
            <a:r>
              <a:rPr lang="en-US" dirty="0"/>
              <a:t>CERES – Chemical Inventory and Risk Assessment</a:t>
            </a:r>
            <a:endParaRPr lang="en-GB" dirty="0"/>
          </a:p>
        </p:txBody>
      </p:sp>
      <p:sp>
        <p:nvSpPr>
          <p:cNvPr id="4" name="Date Placeholder 3">
            <a:extLst>
              <a:ext uri="{FF2B5EF4-FFF2-40B4-BE49-F238E27FC236}">
                <a16:creationId xmlns:a16="http://schemas.microsoft.com/office/drawing/2014/main" id="{A33B6078-0B9D-13D5-7892-5DB0FDCED7C4}"/>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D2EDD3D2-F51F-F2C7-0CDE-AA8A111E10E8}"/>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C553797A-B65C-158E-6AC5-2DB9DBBED0CD}"/>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8" name="Picture 7">
            <a:extLst>
              <a:ext uri="{FF2B5EF4-FFF2-40B4-BE49-F238E27FC236}">
                <a16:creationId xmlns:a16="http://schemas.microsoft.com/office/drawing/2014/main" id="{CB2BE3A0-9AAE-2E9D-83ED-1E30A7F1AC88}"/>
              </a:ext>
            </a:extLst>
          </p:cNvPr>
          <p:cNvPicPr>
            <a:picLocks noChangeAspect="1"/>
          </p:cNvPicPr>
          <p:nvPr/>
        </p:nvPicPr>
        <p:blipFill>
          <a:blip r:embed="rId3"/>
          <a:stretch>
            <a:fillRect/>
          </a:stretch>
        </p:blipFill>
        <p:spPr>
          <a:xfrm>
            <a:off x="6642163" y="2392580"/>
            <a:ext cx="5283045" cy="3808195"/>
          </a:xfrm>
          <a:prstGeom prst="rect">
            <a:avLst/>
          </a:prstGeom>
        </p:spPr>
      </p:pic>
      <p:sp>
        <p:nvSpPr>
          <p:cNvPr id="7" name="Rectangle 6">
            <a:extLst>
              <a:ext uri="{FF2B5EF4-FFF2-40B4-BE49-F238E27FC236}">
                <a16:creationId xmlns:a16="http://schemas.microsoft.com/office/drawing/2014/main" id="{C15458D0-2FC4-A5B5-8CCB-D840A8842CDC}"/>
              </a:ext>
            </a:extLst>
          </p:cNvPr>
          <p:cNvSpPr/>
          <p:nvPr/>
        </p:nvSpPr>
        <p:spPr>
          <a:xfrm>
            <a:off x="6523813" y="4760621"/>
            <a:ext cx="475652" cy="36512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71A7DE1F-A141-93D0-0457-99A0A4C7B592}"/>
              </a:ext>
            </a:extLst>
          </p:cNvPr>
          <p:cNvSpPr txBox="1"/>
          <p:nvPr/>
        </p:nvSpPr>
        <p:spPr>
          <a:xfrm>
            <a:off x="3485228" y="5339546"/>
            <a:ext cx="2504007" cy="430887"/>
          </a:xfrm>
          <a:prstGeom prst="rect">
            <a:avLst/>
          </a:prstGeom>
          <a:noFill/>
        </p:spPr>
        <p:txBody>
          <a:bodyPr wrap="square" lIns="0" tIns="0" rIns="0" bIns="0" rtlCol="0">
            <a:spAutoFit/>
          </a:bodyPr>
          <a:lstStyle/>
          <a:p>
            <a:pPr algn="l"/>
            <a:r>
              <a:rPr lang="en-US" dirty="0"/>
              <a:t>Request access here</a:t>
            </a:r>
          </a:p>
          <a:p>
            <a:pPr algn="l"/>
            <a:r>
              <a:rPr lang="en-US" sz="1000" dirty="0"/>
              <a:t>(Chemical Awareness LMS course required)</a:t>
            </a:r>
            <a:endParaRPr lang="en-GB" sz="1000" dirty="0"/>
          </a:p>
        </p:txBody>
      </p:sp>
      <p:cxnSp>
        <p:nvCxnSpPr>
          <p:cNvPr id="11" name="Straight Arrow Connector 10">
            <a:extLst>
              <a:ext uri="{FF2B5EF4-FFF2-40B4-BE49-F238E27FC236}">
                <a16:creationId xmlns:a16="http://schemas.microsoft.com/office/drawing/2014/main" id="{EA8CDD10-D5A6-77DE-6F9E-B8EAD382E369}"/>
              </a:ext>
            </a:extLst>
          </p:cNvPr>
          <p:cNvCxnSpPr>
            <a:cxnSpLocks/>
          </p:cNvCxnSpPr>
          <p:nvPr/>
        </p:nvCxnSpPr>
        <p:spPr>
          <a:xfrm flipV="1">
            <a:off x="5685553" y="5100482"/>
            <a:ext cx="779085" cy="3225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5728AEE0-CB86-7A4E-C1FD-D247534381D2}"/>
              </a:ext>
            </a:extLst>
          </p:cNvPr>
          <p:cNvSpPr txBox="1"/>
          <p:nvPr/>
        </p:nvSpPr>
        <p:spPr>
          <a:xfrm>
            <a:off x="10673467" y="1062016"/>
            <a:ext cx="1283441" cy="1107996"/>
          </a:xfrm>
          <a:prstGeom prst="rect">
            <a:avLst/>
          </a:prstGeom>
          <a:noFill/>
        </p:spPr>
        <p:txBody>
          <a:bodyPr wrap="square" lIns="0" tIns="0" rIns="0" bIns="0" rtlCol="0">
            <a:spAutoFit/>
          </a:bodyPr>
          <a:lstStyle/>
          <a:p>
            <a:pPr algn="l"/>
            <a:r>
              <a:rPr lang="en-US" dirty="0"/>
              <a:t>Instructional videos for using the platform</a:t>
            </a:r>
            <a:endParaRPr lang="en-GB" dirty="0"/>
          </a:p>
        </p:txBody>
      </p:sp>
      <p:cxnSp>
        <p:nvCxnSpPr>
          <p:cNvPr id="17" name="Straight Arrow Connector 16">
            <a:extLst>
              <a:ext uri="{FF2B5EF4-FFF2-40B4-BE49-F238E27FC236}">
                <a16:creationId xmlns:a16="http://schemas.microsoft.com/office/drawing/2014/main" id="{52C9B676-240B-FE66-0871-3F44463EF183}"/>
              </a:ext>
            </a:extLst>
          </p:cNvPr>
          <p:cNvCxnSpPr>
            <a:cxnSpLocks/>
          </p:cNvCxnSpPr>
          <p:nvPr/>
        </p:nvCxnSpPr>
        <p:spPr>
          <a:xfrm flipH="1">
            <a:off x="11365595" y="2115389"/>
            <a:ext cx="82578" cy="2648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E92C0F96-C5C1-7F73-0A2D-C6E013D32DD6}"/>
              </a:ext>
            </a:extLst>
          </p:cNvPr>
          <p:cNvSpPr/>
          <p:nvPr/>
        </p:nvSpPr>
        <p:spPr>
          <a:xfrm>
            <a:off x="10831483" y="2334657"/>
            <a:ext cx="475652" cy="36512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a:extLst>
              <a:ext uri="{FF2B5EF4-FFF2-40B4-BE49-F238E27FC236}">
                <a16:creationId xmlns:a16="http://schemas.microsoft.com/office/drawing/2014/main" id="{D40D6DA4-715D-8CAE-EFE8-BEB15D3B142C}"/>
              </a:ext>
            </a:extLst>
          </p:cNvPr>
          <p:cNvPicPr>
            <a:picLocks noChangeAspect="1"/>
          </p:cNvPicPr>
          <p:nvPr/>
        </p:nvPicPr>
        <p:blipFill>
          <a:blip r:embed="rId4"/>
          <a:stretch>
            <a:fillRect/>
          </a:stretch>
        </p:blipFill>
        <p:spPr>
          <a:xfrm>
            <a:off x="2582580" y="1006674"/>
            <a:ext cx="7037611" cy="5289517"/>
          </a:xfrm>
          <a:prstGeom prst="rect">
            <a:avLst/>
          </a:prstGeom>
        </p:spPr>
      </p:pic>
      <p:sp>
        <p:nvSpPr>
          <p:cNvPr id="13" name="Rectangle 12">
            <a:extLst>
              <a:ext uri="{FF2B5EF4-FFF2-40B4-BE49-F238E27FC236}">
                <a16:creationId xmlns:a16="http://schemas.microsoft.com/office/drawing/2014/main" id="{3F54298A-6B58-AB88-F84D-D4E3BA5BA4BD}"/>
              </a:ext>
            </a:extLst>
          </p:cNvPr>
          <p:cNvSpPr/>
          <p:nvPr/>
        </p:nvSpPr>
        <p:spPr>
          <a:xfrm>
            <a:off x="2457961" y="1439335"/>
            <a:ext cx="1593922" cy="3661147"/>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Arrow Connector 15">
            <a:extLst>
              <a:ext uri="{FF2B5EF4-FFF2-40B4-BE49-F238E27FC236}">
                <a16:creationId xmlns:a16="http://schemas.microsoft.com/office/drawing/2014/main" id="{F1DC69B6-7A73-04C6-DBEA-B43F32C35B78}"/>
              </a:ext>
            </a:extLst>
          </p:cNvPr>
          <p:cNvCxnSpPr>
            <a:cxnSpLocks/>
          </p:cNvCxnSpPr>
          <p:nvPr/>
        </p:nvCxnSpPr>
        <p:spPr>
          <a:xfrm flipH="1">
            <a:off x="4116388" y="1616014"/>
            <a:ext cx="6428573" cy="2542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7949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28EF30B-B1D1-B731-6658-9E0807CBDEC4}"/>
              </a:ext>
            </a:extLst>
          </p:cNvPr>
          <p:cNvSpPr>
            <a:spLocks noGrp="1"/>
          </p:cNvSpPr>
          <p:nvPr>
            <p:ph idx="1"/>
          </p:nvPr>
        </p:nvSpPr>
        <p:spPr>
          <a:xfrm>
            <a:off x="407989" y="1592263"/>
            <a:ext cx="5984610" cy="4608512"/>
          </a:xfrm>
        </p:spPr>
        <p:txBody>
          <a:bodyPr/>
          <a:lstStyle/>
          <a:p>
            <a:r>
              <a:rPr lang="en-GB" dirty="0">
                <a:solidFill>
                  <a:schemeClr val="bg2">
                    <a:lumMod val="75000"/>
                  </a:schemeClr>
                </a:solidFill>
              </a:rPr>
              <a:t>CERES = CERN Chemical Register for Environment, Health and Safety.</a:t>
            </a:r>
          </a:p>
          <a:p>
            <a:r>
              <a:rPr lang="en-GB" dirty="0">
                <a:solidFill>
                  <a:schemeClr val="bg2">
                    <a:lumMod val="75000"/>
                  </a:schemeClr>
                </a:solidFill>
              </a:rPr>
              <a:t>CERES is an inventory database for chemical products of different types and physical properties used at CERN. </a:t>
            </a:r>
          </a:p>
          <a:p>
            <a:r>
              <a:rPr lang="en-GB" dirty="0">
                <a:solidFill>
                  <a:schemeClr val="bg2">
                    <a:lumMod val="75000"/>
                  </a:schemeClr>
                </a:solidFill>
              </a:rPr>
              <a:t>CERES performs automatic risk calculations and implements an automatic notification system that helps keeping chemical records up-to date.</a:t>
            </a:r>
          </a:p>
        </p:txBody>
      </p:sp>
      <p:sp>
        <p:nvSpPr>
          <p:cNvPr id="3" name="Title 2">
            <a:extLst>
              <a:ext uri="{FF2B5EF4-FFF2-40B4-BE49-F238E27FC236}">
                <a16:creationId xmlns:a16="http://schemas.microsoft.com/office/drawing/2014/main" id="{74AE1BF4-C36D-255E-4BB9-2C0E3D0E89E6}"/>
              </a:ext>
            </a:extLst>
          </p:cNvPr>
          <p:cNvSpPr>
            <a:spLocks noGrp="1"/>
          </p:cNvSpPr>
          <p:nvPr>
            <p:ph type="title"/>
          </p:nvPr>
        </p:nvSpPr>
        <p:spPr/>
        <p:txBody>
          <a:bodyPr/>
          <a:lstStyle/>
          <a:p>
            <a:r>
              <a:rPr lang="en-US" dirty="0"/>
              <a:t>CERES – Chemical Inventory and Risk Assessment</a:t>
            </a:r>
            <a:endParaRPr lang="en-GB" dirty="0"/>
          </a:p>
        </p:txBody>
      </p:sp>
      <p:sp>
        <p:nvSpPr>
          <p:cNvPr id="4" name="Date Placeholder 3">
            <a:extLst>
              <a:ext uri="{FF2B5EF4-FFF2-40B4-BE49-F238E27FC236}">
                <a16:creationId xmlns:a16="http://schemas.microsoft.com/office/drawing/2014/main" id="{A33B6078-0B9D-13D5-7892-5DB0FDCED7C4}"/>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D2EDD3D2-F51F-F2C7-0CDE-AA8A111E10E8}"/>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C553797A-B65C-158E-6AC5-2DB9DBBED0CD}"/>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8" name="Picture 7">
            <a:extLst>
              <a:ext uri="{FF2B5EF4-FFF2-40B4-BE49-F238E27FC236}">
                <a16:creationId xmlns:a16="http://schemas.microsoft.com/office/drawing/2014/main" id="{CB2BE3A0-9AAE-2E9D-83ED-1E30A7F1AC88}"/>
              </a:ext>
            </a:extLst>
          </p:cNvPr>
          <p:cNvPicPr>
            <a:picLocks noChangeAspect="1"/>
          </p:cNvPicPr>
          <p:nvPr/>
        </p:nvPicPr>
        <p:blipFill>
          <a:blip r:embed="rId2"/>
          <a:stretch>
            <a:fillRect/>
          </a:stretch>
        </p:blipFill>
        <p:spPr>
          <a:xfrm>
            <a:off x="6642163" y="2392580"/>
            <a:ext cx="5283045" cy="3808195"/>
          </a:xfrm>
          <a:prstGeom prst="rect">
            <a:avLst/>
          </a:prstGeom>
        </p:spPr>
      </p:pic>
      <p:sp>
        <p:nvSpPr>
          <p:cNvPr id="12" name="TextBox 11">
            <a:extLst>
              <a:ext uri="{FF2B5EF4-FFF2-40B4-BE49-F238E27FC236}">
                <a16:creationId xmlns:a16="http://schemas.microsoft.com/office/drawing/2014/main" id="{37992F25-BFFD-8A99-7597-23C314665E56}"/>
              </a:ext>
            </a:extLst>
          </p:cNvPr>
          <p:cNvSpPr txBox="1"/>
          <p:nvPr/>
        </p:nvSpPr>
        <p:spPr>
          <a:xfrm>
            <a:off x="6950259" y="1223639"/>
            <a:ext cx="2676864" cy="830997"/>
          </a:xfrm>
          <a:prstGeom prst="rect">
            <a:avLst/>
          </a:prstGeom>
          <a:noFill/>
        </p:spPr>
        <p:txBody>
          <a:bodyPr wrap="square" lIns="0" tIns="0" rIns="0" bIns="0" rtlCol="0">
            <a:spAutoFit/>
          </a:bodyPr>
          <a:lstStyle/>
          <a:p>
            <a:pPr algn="l"/>
            <a:r>
              <a:rPr lang="en-US" dirty="0"/>
              <a:t>Allows search for specific chemical / whole building inventory</a:t>
            </a:r>
            <a:endParaRPr lang="en-GB" dirty="0"/>
          </a:p>
        </p:txBody>
      </p:sp>
      <p:cxnSp>
        <p:nvCxnSpPr>
          <p:cNvPr id="14" name="Straight Arrow Connector 13">
            <a:extLst>
              <a:ext uri="{FF2B5EF4-FFF2-40B4-BE49-F238E27FC236}">
                <a16:creationId xmlns:a16="http://schemas.microsoft.com/office/drawing/2014/main" id="{D3AAA9D8-B4D0-F396-79CA-16C18669AC5F}"/>
              </a:ext>
            </a:extLst>
          </p:cNvPr>
          <p:cNvCxnSpPr/>
          <p:nvPr/>
        </p:nvCxnSpPr>
        <p:spPr>
          <a:xfrm>
            <a:off x="8155792" y="1861604"/>
            <a:ext cx="684775" cy="13613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B207B64-06BA-7089-DF5C-5E52B708204B}"/>
              </a:ext>
            </a:extLst>
          </p:cNvPr>
          <p:cNvSpPr txBox="1"/>
          <p:nvPr/>
        </p:nvSpPr>
        <p:spPr>
          <a:xfrm>
            <a:off x="4116388" y="4404073"/>
            <a:ext cx="1775494" cy="553998"/>
          </a:xfrm>
          <a:prstGeom prst="rect">
            <a:avLst/>
          </a:prstGeom>
          <a:noFill/>
        </p:spPr>
        <p:txBody>
          <a:bodyPr wrap="square" lIns="0" tIns="0" rIns="0" bIns="0" rtlCol="0">
            <a:spAutoFit/>
          </a:bodyPr>
          <a:lstStyle/>
          <a:p>
            <a:pPr algn="l"/>
            <a:r>
              <a:rPr lang="en-US" dirty="0"/>
              <a:t>Add new inventory item</a:t>
            </a:r>
            <a:endParaRPr lang="en-GB" dirty="0"/>
          </a:p>
        </p:txBody>
      </p:sp>
      <p:sp>
        <p:nvSpPr>
          <p:cNvPr id="21" name="TextBox 20">
            <a:extLst>
              <a:ext uri="{FF2B5EF4-FFF2-40B4-BE49-F238E27FC236}">
                <a16:creationId xmlns:a16="http://schemas.microsoft.com/office/drawing/2014/main" id="{D17DB1B0-DA6A-943A-2F80-04B2B1ED60E4}"/>
              </a:ext>
            </a:extLst>
          </p:cNvPr>
          <p:cNvSpPr txBox="1"/>
          <p:nvPr/>
        </p:nvSpPr>
        <p:spPr>
          <a:xfrm>
            <a:off x="3987887" y="2149476"/>
            <a:ext cx="2565514" cy="276999"/>
          </a:xfrm>
          <a:prstGeom prst="rect">
            <a:avLst/>
          </a:prstGeom>
          <a:noFill/>
        </p:spPr>
        <p:txBody>
          <a:bodyPr wrap="square" lIns="0" tIns="0" rIns="0" bIns="0" rtlCol="0">
            <a:spAutoFit/>
          </a:bodyPr>
          <a:lstStyle/>
          <a:p>
            <a:pPr algn="l"/>
            <a:r>
              <a:rPr lang="en-US" dirty="0"/>
              <a:t>See existing inventory</a:t>
            </a:r>
            <a:endParaRPr lang="en-GB" dirty="0"/>
          </a:p>
        </p:txBody>
      </p:sp>
      <p:cxnSp>
        <p:nvCxnSpPr>
          <p:cNvPr id="23" name="Straight Arrow Connector 22">
            <a:extLst>
              <a:ext uri="{FF2B5EF4-FFF2-40B4-BE49-F238E27FC236}">
                <a16:creationId xmlns:a16="http://schemas.microsoft.com/office/drawing/2014/main" id="{15B78516-C21B-ADA8-34FF-FD7F20866A35}"/>
              </a:ext>
            </a:extLst>
          </p:cNvPr>
          <p:cNvCxnSpPr>
            <a:cxnSpLocks/>
          </p:cNvCxnSpPr>
          <p:nvPr/>
        </p:nvCxnSpPr>
        <p:spPr>
          <a:xfrm>
            <a:off x="5989235" y="2426475"/>
            <a:ext cx="616587" cy="6768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13037B56-D357-A6A1-CA68-AF4748EB2C12}"/>
              </a:ext>
            </a:extLst>
          </p:cNvPr>
          <p:cNvCxnSpPr>
            <a:cxnSpLocks/>
          </p:cNvCxnSpPr>
          <p:nvPr/>
        </p:nvCxnSpPr>
        <p:spPr>
          <a:xfrm flipV="1">
            <a:off x="5195268" y="3429000"/>
            <a:ext cx="1410554" cy="11517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6996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F88C8B-17A4-B6A9-BD39-43F5B8557068}"/>
              </a:ext>
            </a:extLst>
          </p:cNvPr>
          <p:cNvSpPr>
            <a:spLocks noGrp="1"/>
          </p:cNvSpPr>
          <p:nvPr>
            <p:ph type="title"/>
          </p:nvPr>
        </p:nvSpPr>
        <p:spPr/>
        <p:txBody>
          <a:bodyPr/>
          <a:lstStyle/>
          <a:p>
            <a:r>
              <a:rPr lang="en-US" dirty="0"/>
              <a:t>CERES – Chemical Inventory and Risk Assessment</a:t>
            </a:r>
            <a:endParaRPr lang="en-GB" dirty="0"/>
          </a:p>
        </p:txBody>
      </p:sp>
      <p:sp>
        <p:nvSpPr>
          <p:cNvPr id="4" name="Date Placeholder 3">
            <a:extLst>
              <a:ext uri="{FF2B5EF4-FFF2-40B4-BE49-F238E27FC236}">
                <a16:creationId xmlns:a16="http://schemas.microsoft.com/office/drawing/2014/main" id="{41057344-69A2-B0EB-CE7D-5A409E44E39E}"/>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6D455E6B-9346-230A-C684-76E35E8CC382}"/>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2019F113-82D9-DEB5-E1BC-1C1989D5E95A}"/>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8" name="Picture 7">
            <a:extLst>
              <a:ext uri="{FF2B5EF4-FFF2-40B4-BE49-F238E27FC236}">
                <a16:creationId xmlns:a16="http://schemas.microsoft.com/office/drawing/2014/main" id="{E59B3536-F64B-B4CE-5769-8D8EA2EAC37F}"/>
              </a:ext>
            </a:extLst>
          </p:cNvPr>
          <p:cNvPicPr>
            <a:picLocks noChangeAspect="1"/>
          </p:cNvPicPr>
          <p:nvPr/>
        </p:nvPicPr>
        <p:blipFill>
          <a:blip r:embed="rId2"/>
          <a:stretch>
            <a:fillRect/>
          </a:stretch>
        </p:blipFill>
        <p:spPr>
          <a:xfrm>
            <a:off x="320272" y="1027356"/>
            <a:ext cx="11551456" cy="5085271"/>
          </a:xfrm>
          <a:prstGeom prst="rect">
            <a:avLst/>
          </a:prstGeom>
        </p:spPr>
      </p:pic>
    </p:spTree>
    <p:extLst>
      <p:ext uri="{BB962C8B-B14F-4D97-AF65-F5344CB8AC3E}">
        <p14:creationId xmlns:p14="http://schemas.microsoft.com/office/powerpoint/2010/main" val="20849357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F88C8B-17A4-B6A9-BD39-43F5B8557068}"/>
              </a:ext>
            </a:extLst>
          </p:cNvPr>
          <p:cNvSpPr>
            <a:spLocks noGrp="1"/>
          </p:cNvSpPr>
          <p:nvPr>
            <p:ph type="title"/>
          </p:nvPr>
        </p:nvSpPr>
        <p:spPr/>
        <p:txBody>
          <a:bodyPr/>
          <a:lstStyle/>
          <a:p>
            <a:r>
              <a:rPr lang="en-US" dirty="0"/>
              <a:t>CERES – Chemical Inventory and Risk Assessment</a:t>
            </a:r>
            <a:endParaRPr lang="en-GB" dirty="0"/>
          </a:p>
        </p:txBody>
      </p:sp>
      <p:sp>
        <p:nvSpPr>
          <p:cNvPr id="4" name="Date Placeholder 3">
            <a:extLst>
              <a:ext uri="{FF2B5EF4-FFF2-40B4-BE49-F238E27FC236}">
                <a16:creationId xmlns:a16="http://schemas.microsoft.com/office/drawing/2014/main" id="{41057344-69A2-B0EB-CE7D-5A409E44E39E}"/>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6D455E6B-9346-230A-C684-76E35E8CC382}"/>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2019F113-82D9-DEB5-E1BC-1C1989D5E95A}"/>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8" name="Picture 7">
            <a:extLst>
              <a:ext uri="{FF2B5EF4-FFF2-40B4-BE49-F238E27FC236}">
                <a16:creationId xmlns:a16="http://schemas.microsoft.com/office/drawing/2014/main" id="{E59B3536-F64B-B4CE-5769-8D8EA2EAC37F}"/>
              </a:ext>
            </a:extLst>
          </p:cNvPr>
          <p:cNvPicPr>
            <a:picLocks noChangeAspect="1"/>
          </p:cNvPicPr>
          <p:nvPr/>
        </p:nvPicPr>
        <p:blipFill>
          <a:blip r:embed="rId2"/>
          <a:stretch>
            <a:fillRect/>
          </a:stretch>
        </p:blipFill>
        <p:spPr>
          <a:xfrm>
            <a:off x="320272" y="1027356"/>
            <a:ext cx="11551456" cy="5085271"/>
          </a:xfrm>
          <a:prstGeom prst="rect">
            <a:avLst/>
          </a:prstGeom>
        </p:spPr>
      </p:pic>
      <p:sp>
        <p:nvSpPr>
          <p:cNvPr id="2" name="Rectangle 1">
            <a:extLst>
              <a:ext uri="{FF2B5EF4-FFF2-40B4-BE49-F238E27FC236}">
                <a16:creationId xmlns:a16="http://schemas.microsoft.com/office/drawing/2014/main" id="{A4643B12-AE3D-42E3-FD96-59B3EADB39FC}"/>
              </a:ext>
            </a:extLst>
          </p:cNvPr>
          <p:cNvSpPr/>
          <p:nvPr/>
        </p:nvSpPr>
        <p:spPr>
          <a:xfrm>
            <a:off x="6007157" y="5613514"/>
            <a:ext cx="2722698" cy="610967"/>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37A6A485-1C27-4490-1553-7FBA56BFFEF1}"/>
              </a:ext>
            </a:extLst>
          </p:cNvPr>
          <p:cNvSpPr/>
          <p:nvPr/>
        </p:nvSpPr>
        <p:spPr>
          <a:xfrm>
            <a:off x="3128642" y="1638323"/>
            <a:ext cx="2967358" cy="85475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B5D3E803-DDB9-6F88-760E-DFFC13D639D5}"/>
              </a:ext>
            </a:extLst>
          </p:cNvPr>
          <p:cNvSpPr txBox="1"/>
          <p:nvPr/>
        </p:nvSpPr>
        <p:spPr>
          <a:xfrm>
            <a:off x="856994" y="4719616"/>
            <a:ext cx="4526895" cy="830997"/>
          </a:xfrm>
          <a:prstGeom prst="rect">
            <a:avLst/>
          </a:prstGeom>
          <a:noFill/>
        </p:spPr>
        <p:txBody>
          <a:bodyPr wrap="square" lIns="0" tIns="0" rIns="0" bIns="0" rtlCol="0">
            <a:spAutoFit/>
          </a:bodyPr>
          <a:lstStyle/>
          <a:p>
            <a:pPr algn="l"/>
            <a:r>
              <a:rPr lang="en-US" dirty="0"/>
              <a:t>Each entry verified by HSE and must be    re-confirmed every 12 months by the listed Safety Contacts.</a:t>
            </a:r>
            <a:endParaRPr lang="en-GB" dirty="0"/>
          </a:p>
        </p:txBody>
      </p:sp>
      <p:cxnSp>
        <p:nvCxnSpPr>
          <p:cNvPr id="11" name="Straight Arrow Connector 10">
            <a:extLst>
              <a:ext uri="{FF2B5EF4-FFF2-40B4-BE49-F238E27FC236}">
                <a16:creationId xmlns:a16="http://schemas.microsoft.com/office/drawing/2014/main" id="{258A57B2-7D6B-9748-E6A8-158526EBC664}"/>
              </a:ext>
            </a:extLst>
          </p:cNvPr>
          <p:cNvCxnSpPr/>
          <p:nvPr/>
        </p:nvCxnSpPr>
        <p:spPr>
          <a:xfrm flipH="1" flipV="1">
            <a:off x="3723207" y="2562780"/>
            <a:ext cx="536055" cy="21035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98ABE3EE-BE53-40D1-0375-25406D8A3647}"/>
              </a:ext>
            </a:extLst>
          </p:cNvPr>
          <p:cNvCxnSpPr/>
          <p:nvPr/>
        </p:nvCxnSpPr>
        <p:spPr>
          <a:xfrm>
            <a:off x="4945141" y="5330583"/>
            <a:ext cx="959505" cy="4756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94718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F88C8B-17A4-B6A9-BD39-43F5B8557068}"/>
              </a:ext>
            </a:extLst>
          </p:cNvPr>
          <p:cNvSpPr>
            <a:spLocks noGrp="1"/>
          </p:cNvSpPr>
          <p:nvPr>
            <p:ph type="title"/>
          </p:nvPr>
        </p:nvSpPr>
        <p:spPr/>
        <p:txBody>
          <a:bodyPr/>
          <a:lstStyle/>
          <a:p>
            <a:r>
              <a:rPr lang="en-US" dirty="0"/>
              <a:t>CERES – Chemical Inventory and Risk Assessment</a:t>
            </a:r>
            <a:endParaRPr lang="en-GB" dirty="0"/>
          </a:p>
        </p:txBody>
      </p:sp>
      <p:sp>
        <p:nvSpPr>
          <p:cNvPr id="4" name="Date Placeholder 3">
            <a:extLst>
              <a:ext uri="{FF2B5EF4-FFF2-40B4-BE49-F238E27FC236}">
                <a16:creationId xmlns:a16="http://schemas.microsoft.com/office/drawing/2014/main" id="{41057344-69A2-B0EB-CE7D-5A409E44E39E}"/>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6D455E6B-9346-230A-C684-76E35E8CC382}"/>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2019F113-82D9-DEB5-E1BC-1C1989D5E95A}"/>
              </a:ext>
            </a:extLst>
          </p:cNvPr>
          <p:cNvSpPr>
            <a:spLocks noGrp="1"/>
          </p:cNvSpPr>
          <p:nvPr>
            <p:ph type="sldNum" sz="quarter" idx="12"/>
          </p:nvPr>
        </p:nvSpPr>
        <p:spPr/>
        <p:txBody>
          <a:bodyPr/>
          <a:lstStyle/>
          <a:p>
            <a:fld id="{36B5EA5A-BC32-A742-B11B-8E7414D5B535}" type="slidenum">
              <a:rPr lang="en-US" smtClean="0"/>
              <a:pPr/>
              <a:t>16</a:t>
            </a:fld>
            <a:endParaRPr lang="en-US" dirty="0"/>
          </a:p>
        </p:txBody>
      </p:sp>
      <p:pic>
        <p:nvPicPr>
          <p:cNvPr id="8" name="Picture 7">
            <a:extLst>
              <a:ext uri="{FF2B5EF4-FFF2-40B4-BE49-F238E27FC236}">
                <a16:creationId xmlns:a16="http://schemas.microsoft.com/office/drawing/2014/main" id="{E59B3536-F64B-B4CE-5769-8D8EA2EAC37F}"/>
              </a:ext>
            </a:extLst>
          </p:cNvPr>
          <p:cNvPicPr>
            <a:picLocks noChangeAspect="1"/>
          </p:cNvPicPr>
          <p:nvPr/>
        </p:nvPicPr>
        <p:blipFill>
          <a:blip r:embed="rId2"/>
          <a:stretch>
            <a:fillRect/>
          </a:stretch>
        </p:blipFill>
        <p:spPr>
          <a:xfrm>
            <a:off x="320272" y="1027356"/>
            <a:ext cx="11551456" cy="5085271"/>
          </a:xfrm>
          <a:prstGeom prst="rect">
            <a:avLst/>
          </a:prstGeom>
        </p:spPr>
      </p:pic>
      <p:sp>
        <p:nvSpPr>
          <p:cNvPr id="2" name="Rectangle 1">
            <a:extLst>
              <a:ext uri="{FF2B5EF4-FFF2-40B4-BE49-F238E27FC236}">
                <a16:creationId xmlns:a16="http://schemas.microsoft.com/office/drawing/2014/main" id="{F4428FCF-55DF-26A3-FD79-52B750C871BD}"/>
              </a:ext>
            </a:extLst>
          </p:cNvPr>
          <p:cNvSpPr/>
          <p:nvPr/>
        </p:nvSpPr>
        <p:spPr>
          <a:xfrm>
            <a:off x="1759092" y="1832900"/>
            <a:ext cx="865195" cy="36494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B3BE4845-29A0-FF27-547A-46C0A212E6EA}"/>
              </a:ext>
            </a:extLst>
          </p:cNvPr>
          <p:cNvPicPr>
            <a:picLocks noChangeAspect="1"/>
          </p:cNvPicPr>
          <p:nvPr/>
        </p:nvPicPr>
        <p:blipFill>
          <a:blip r:embed="rId3"/>
          <a:stretch>
            <a:fillRect/>
          </a:stretch>
        </p:blipFill>
        <p:spPr>
          <a:xfrm>
            <a:off x="3423874" y="2057426"/>
            <a:ext cx="4385579" cy="2743148"/>
          </a:xfrm>
          <a:prstGeom prst="rect">
            <a:avLst/>
          </a:prstGeom>
        </p:spPr>
      </p:pic>
      <p:cxnSp>
        <p:nvCxnSpPr>
          <p:cNvPr id="11" name="Straight Arrow Connector 10">
            <a:extLst>
              <a:ext uri="{FF2B5EF4-FFF2-40B4-BE49-F238E27FC236}">
                <a16:creationId xmlns:a16="http://schemas.microsoft.com/office/drawing/2014/main" id="{CF15182F-75CF-590C-59D1-0808760025AD}"/>
              </a:ext>
            </a:extLst>
          </p:cNvPr>
          <p:cNvCxnSpPr/>
          <p:nvPr/>
        </p:nvCxnSpPr>
        <p:spPr>
          <a:xfrm>
            <a:off x="2722698" y="2197840"/>
            <a:ext cx="2214242" cy="76268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68E28789-C1AE-1C3C-1B6D-81C25E5B4481}"/>
              </a:ext>
            </a:extLst>
          </p:cNvPr>
          <p:cNvSpPr txBox="1"/>
          <p:nvPr/>
        </p:nvSpPr>
        <p:spPr>
          <a:xfrm>
            <a:off x="1320344" y="1428475"/>
            <a:ext cx="3801116" cy="276999"/>
          </a:xfrm>
          <a:prstGeom prst="rect">
            <a:avLst/>
          </a:prstGeom>
          <a:noFill/>
        </p:spPr>
        <p:txBody>
          <a:bodyPr wrap="square" lIns="0" tIns="0" rIns="0" bIns="0" rtlCol="0">
            <a:spAutoFit/>
          </a:bodyPr>
          <a:lstStyle/>
          <a:p>
            <a:pPr algn="l"/>
            <a:r>
              <a:rPr lang="en-US" dirty="0"/>
              <a:t>Storage location must be identified</a:t>
            </a:r>
            <a:endParaRPr lang="en-GB" dirty="0"/>
          </a:p>
        </p:txBody>
      </p:sp>
    </p:spTree>
    <p:extLst>
      <p:ext uri="{BB962C8B-B14F-4D97-AF65-F5344CB8AC3E}">
        <p14:creationId xmlns:p14="http://schemas.microsoft.com/office/powerpoint/2010/main" val="42147122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F88C8B-17A4-B6A9-BD39-43F5B8557068}"/>
              </a:ext>
            </a:extLst>
          </p:cNvPr>
          <p:cNvSpPr>
            <a:spLocks noGrp="1"/>
          </p:cNvSpPr>
          <p:nvPr>
            <p:ph type="title"/>
          </p:nvPr>
        </p:nvSpPr>
        <p:spPr/>
        <p:txBody>
          <a:bodyPr/>
          <a:lstStyle/>
          <a:p>
            <a:r>
              <a:rPr lang="en-US" dirty="0"/>
              <a:t>CERES – Chemical Inventory and Risk Assessment</a:t>
            </a:r>
            <a:endParaRPr lang="en-GB" dirty="0"/>
          </a:p>
        </p:txBody>
      </p:sp>
      <p:sp>
        <p:nvSpPr>
          <p:cNvPr id="4" name="Date Placeholder 3">
            <a:extLst>
              <a:ext uri="{FF2B5EF4-FFF2-40B4-BE49-F238E27FC236}">
                <a16:creationId xmlns:a16="http://schemas.microsoft.com/office/drawing/2014/main" id="{41057344-69A2-B0EB-CE7D-5A409E44E39E}"/>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6D455E6B-9346-230A-C684-76E35E8CC382}"/>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2019F113-82D9-DEB5-E1BC-1C1989D5E95A}"/>
              </a:ext>
            </a:extLst>
          </p:cNvPr>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8" name="Picture 7">
            <a:extLst>
              <a:ext uri="{FF2B5EF4-FFF2-40B4-BE49-F238E27FC236}">
                <a16:creationId xmlns:a16="http://schemas.microsoft.com/office/drawing/2014/main" id="{E59B3536-F64B-B4CE-5769-8D8EA2EAC37F}"/>
              </a:ext>
            </a:extLst>
          </p:cNvPr>
          <p:cNvPicPr>
            <a:picLocks noChangeAspect="1"/>
          </p:cNvPicPr>
          <p:nvPr/>
        </p:nvPicPr>
        <p:blipFill>
          <a:blip r:embed="rId2"/>
          <a:stretch>
            <a:fillRect/>
          </a:stretch>
        </p:blipFill>
        <p:spPr>
          <a:xfrm>
            <a:off x="320272" y="1027356"/>
            <a:ext cx="11551456" cy="5085271"/>
          </a:xfrm>
          <a:prstGeom prst="rect">
            <a:avLst/>
          </a:prstGeom>
        </p:spPr>
      </p:pic>
      <p:sp>
        <p:nvSpPr>
          <p:cNvPr id="2" name="Rectangle 1">
            <a:extLst>
              <a:ext uri="{FF2B5EF4-FFF2-40B4-BE49-F238E27FC236}">
                <a16:creationId xmlns:a16="http://schemas.microsoft.com/office/drawing/2014/main" id="{4EEBF9C1-9B6A-6F3B-3AB1-D7150BAD0BCF}"/>
              </a:ext>
            </a:extLst>
          </p:cNvPr>
          <p:cNvSpPr/>
          <p:nvPr/>
        </p:nvSpPr>
        <p:spPr>
          <a:xfrm>
            <a:off x="5994856" y="1119422"/>
            <a:ext cx="5921047" cy="3809317"/>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C7568DDF-C49A-56F9-0E4A-7A3629B6E689}"/>
              </a:ext>
            </a:extLst>
          </p:cNvPr>
          <p:cNvSpPr txBox="1"/>
          <p:nvPr/>
        </p:nvSpPr>
        <p:spPr>
          <a:xfrm>
            <a:off x="2472569" y="4836673"/>
            <a:ext cx="2985127" cy="830997"/>
          </a:xfrm>
          <a:prstGeom prst="rect">
            <a:avLst/>
          </a:prstGeom>
          <a:noFill/>
        </p:spPr>
        <p:txBody>
          <a:bodyPr wrap="square" lIns="0" tIns="0" rIns="0" bIns="0" rtlCol="0">
            <a:spAutoFit/>
          </a:bodyPr>
          <a:lstStyle/>
          <a:p>
            <a:pPr algn="l"/>
            <a:r>
              <a:rPr lang="en-US" dirty="0"/>
              <a:t>Chemical Risk Assessment – Automatically generated from Hazard Statements </a:t>
            </a:r>
            <a:endParaRPr lang="en-GB" dirty="0"/>
          </a:p>
        </p:txBody>
      </p:sp>
      <p:cxnSp>
        <p:nvCxnSpPr>
          <p:cNvPr id="10" name="Straight Arrow Connector 9">
            <a:extLst>
              <a:ext uri="{FF2B5EF4-FFF2-40B4-BE49-F238E27FC236}">
                <a16:creationId xmlns:a16="http://schemas.microsoft.com/office/drawing/2014/main" id="{5FDB3661-8E1C-40E5-B992-75222FF93272}"/>
              </a:ext>
            </a:extLst>
          </p:cNvPr>
          <p:cNvCxnSpPr/>
          <p:nvPr/>
        </p:nvCxnSpPr>
        <p:spPr>
          <a:xfrm flipV="1">
            <a:off x="5560208" y="4836673"/>
            <a:ext cx="377241" cy="3421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23ABD1FC-2260-0FD6-87B8-34B8AF74ED83}"/>
              </a:ext>
            </a:extLst>
          </p:cNvPr>
          <p:cNvSpPr/>
          <p:nvPr/>
        </p:nvSpPr>
        <p:spPr>
          <a:xfrm>
            <a:off x="6096000" y="4543297"/>
            <a:ext cx="854260" cy="328036"/>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1D02888A-6059-59D1-6F0C-3D5897EEDDAD}"/>
              </a:ext>
            </a:extLst>
          </p:cNvPr>
          <p:cNvSpPr txBox="1"/>
          <p:nvPr/>
        </p:nvSpPr>
        <p:spPr>
          <a:xfrm>
            <a:off x="4043042" y="3862622"/>
            <a:ext cx="1484362" cy="553998"/>
          </a:xfrm>
          <a:prstGeom prst="rect">
            <a:avLst/>
          </a:prstGeom>
          <a:noFill/>
        </p:spPr>
        <p:txBody>
          <a:bodyPr wrap="square" lIns="0" tIns="0" rIns="0" bIns="0" rtlCol="0">
            <a:spAutoFit/>
          </a:bodyPr>
          <a:lstStyle/>
          <a:p>
            <a:pPr algn="l"/>
            <a:r>
              <a:rPr lang="en-US" dirty="0"/>
              <a:t>SDS must be uploaded</a:t>
            </a:r>
            <a:endParaRPr lang="en-GB" dirty="0"/>
          </a:p>
        </p:txBody>
      </p:sp>
      <p:cxnSp>
        <p:nvCxnSpPr>
          <p:cNvPr id="14" name="Straight Arrow Connector 13">
            <a:extLst>
              <a:ext uri="{FF2B5EF4-FFF2-40B4-BE49-F238E27FC236}">
                <a16:creationId xmlns:a16="http://schemas.microsoft.com/office/drawing/2014/main" id="{F65DAFD1-E0A5-6068-841E-FABB4D88AB50}"/>
              </a:ext>
            </a:extLst>
          </p:cNvPr>
          <p:cNvCxnSpPr/>
          <p:nvPr/>
        </p:nvCxnSpPr>
        <p:spPr>
          <a:xfrm>
            <a:off x="5613514" y="4067645"/>
            <a:ext cx="569962" cy="3362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00028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F88C8B-17A4-B6A9-BD39-43F5B8557068}"/>
              </a:ext>
            </a:extLst>
          </p:cNvPr>
          <p:cNvSpPr>
            <a:spLocks noGrp="1"/>
          </p:cNvSpPr>
          <p:nvPr>
            <p:ph type="title"/>
          </p:nvPr>
        </p:nvSpPr>
        <p:spPr/>
        <p:txBody>
          <a:bodyPr/>
          <a:lstStyle/>
          <a:p>
            <a:r>
              <a:rPr lang="en-US" dirty="0"/>
              <a:t>CERES – Chemical Inventory and Risk Assessment</a:t>
            </a:r>
            <a:endParaRPr lang="en-GB" dirty="0"/>
          </a:p>
        </p:txBody>
      </p:sp>
      <p:sp>
        <p:nvSpPr>
          <p:cNvPr id="4" name="Date Placeholder 3">
            <a:extLst>
              <a:ext uri="{FF2B5EF4-FFF2-40B4-BE49-F238E27FC236}">
                <a16:creationId xmlns:a16="http://schemas.microsoft.com/office/drawing/2014/main" id="{41057344-69A2-B0EB-CE7D-5A409E44E39E}"/>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6D455E6B-9346-230A-C684-76E35E8CC382}"/>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2019F113-82D9-DEB5-E1BC-1C1989D5E95A}"/>
              </a:ext>
            </a:extLst>
          </p:cNvPr>
          <p:cNvSpPr>
            <a:spLocks noGrp="1"/>
          </p:cNvSpPr>
          <p:nvPr>
            <p:ph type="sldNum" sz="quarter" idx="12"/>
          </p:nvPr>
        </p:nvSpPr>
        <p:spPr/>
        <p:txBody>
          <a:bodyPr/>
          <a:lstStyle/>
          <a:p>
            <a:fld id="{36B5EA5A-BC32-A742-B11B-8E7414D5B535}" type="slidenum">
              <a:rPr lang="en-US" smtClean="0"/>
              <a:pPr/>
              <a:t>18</a:t>
            </a:fld>
            <a:endParaRPr lang="en-US" dirty="0"/>
          </a:p>
        </p:txBody>
      </p:sp>
      <p:pic>
        <p:nvPicPr>
          <p:cNvPr id="8" name="Picture 7">
            <a:extLst>
              <a:ext uri="{FF2B5EF4-FFF2-40B4-BE49-F238E27FC236}">
                <a16:creationId xmlns:a16="http://schemas.microsoft.com/office/drawing/2014/main" id="{E59B3536-F64B-B4CE-5769-8D8EA2EAC37F}"/>
              </a:ext>
            </a:extLst>
          </p:cNvPr>
          <p:cNvPicPr>
            <a:picLocks noChangeAspect="1"/>
          </p:cNvPicPr>
          <p:nvPr/>
        </p:nvPicPr>
        <p:blipFill>
          <a:blip r:embed="rId3"/>
          <a:stretch>
            <a:fillRect/>
          </a:stretch>
        </p:blipFill>
        <p:spPr>
          <a:xfrm>
            <a:off x="320272" y="1027356"/>
            <a:ext cx="11551456" cy="5085271"/>
          </a:xfrm>
          <a:prstGeom prst="rect">
            <a:avLst/>
          </a:prstGeom>
        </p:spPr>
      </p:pic>
      <p:sp>
        <p:nvSpPr>
          <p:cNvPr id="2" name="Rectangle 1">
            <a:extLst>
              <a:ext uri="{FF2B5EF4-FFF2-40B4-BE49-F238E27FC236}">
                <a16:creationId xmlns:a16="http://schemas.microsoft.com/office/drawing/2014/main" id="{4EEBF9C1-9B6A-6F3B-3AB1-D7150BAD0BCF}"/>
              </a:ext>
            </a:extLst>
          </p:cNvPr>
          <p:cNvSpPr/>
          <p:nvPr/>
        </p:nvSpPr>
        <p:spPr>
          <a:xfrm>
            <a:off x="5994856" y="1119422"/>
            <a:ext cx="5921047" cy="3809317"/>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C7568DDF-C49A-56F9-0E4A-7A3629B6E689}"/>
              </a:ext>
            </a:extLst>
          </p:cNvPr>
          <p:cNvSpPr txBox="1"/>
          <p:nvPr/>
        </p:nvSpPr>
        <p:spPr>
          <a:xfrm>
            <a:off x="2472569" y="4836673"/>
            <a:ext cx="2985127" cy="830997"/>
          </a:xfrm>
          <a:prstGeom prst="rect">
            <a:avLst/>
          </a:prstGeom>
          <a:noFill/>
        </p:spPr>
        <p:txBody>
          <a:bodyPr wrap="square" lIns="0" tIns="0" rIns="0" bIns="0" rtlCol="0">
            <a:spAutoFit/>
          </a:bodyPr>
          <a:lstStyle/>
          <a:p>
            <a:pPr algn="l"/>
            <a:r>
              <a:rPr lang="en-US" dirty="0"/>
              <a:t>Chemical Risk Assessment – Automatically generated from Hazard Statements </a:t>
            </a:r>
            <a:endParaRPr lang="en-GB" dirty="0"/>
          </a:p>
        </p:txBody>
      </p:sp>
      <p:cxnSp>
        <p:nvCxnSpPr>
          <p:cNvPr id="10" name="Straight Arrow Connector 9">
            <a:extLst>
              <a:ext uri="{FF2B5EF4-FFF2-40B4-BE49-F238E27FC236}">
                <a16:creationId xmlns:a16="http://schemas.microsoft.com/office/drawing/2014/main" id="{5FDB3661-8E1C-40E5-B992-75222FF93272}"/>
              </a:ext>
            </a:extLst>
          </p:cNvPr>
          <p:cNvCxnSpPr/>
          <p:nvPr/>
        </p:nvCxnSpPr>
        <p:spPr>
          <a:xfrm flipV="1">
            <a:off x="5560208" y="4836673"/>
            <a:ext cx="377241" cy="3421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23ABD1FC-2260-0FD6-87B8-34B8AF74ED83}"/>
              </a:ext>
            </a:extLst>
          </p:cNvPr>
          <p:cNvSpPr/>
          <p:nvPr/>
        </p:nvSpPr>
        <p:spPr>
          <a:xfrm>
            <a:off x="6096000" y="4543297"/>
            <a:ext cx="854260" cy="328036"/>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1D02888A-6059-59D1-6F0C-3D5897EEDDAD}"/>
              </a:ext>
            </a:extLst>
          </p:cNvPr>
          <p:cNvSpPr txBox="1"/>
          <p:nvPr/>
        </p:nvSpPr>
        <p:spPr>
          <a:xfrm>
            <a:off x="4043042" y="3862622"/>
            <a:ext cx="1484362" cy="553998"/>
          </a:xfrm>
          <a:prstGeom prst="rect">
            <a:avLst/>
          </a:prstGeom>
          <a:noFill/>
        </p:spPr>
        <p:txBody>
          <a:bodyPr wrap="square" lIns="0" tIns="0" rIns="0" bIns="0" rtlCol="0">
            <a:spAutoFit/>
          </a:bodyPr>
          <a:lstStyle/>
          <a:p>
            <a:pPr algn="l"/>
            <a:r>
              <a:rPr lang="en-US" b="1" dirty="0">
                <a:solidFill>
                  <a:srgbClr val="FF0000"/>
                </a:solidFill>
              </a:rPr>
              <a:t>SDS must be uploaded</a:t>
            </a:r>
            <a:endParaRPr lang="en-GB" b="1" dirty="0">
              <a:solidFill>
                <a:srgbClr val="FF0000"/>
              </a:solidFill>
            </a:endParaRPr>
          </a:p>
        </p:txBody>
      </p:sp>
      <p:cxnSp>
        <p:nvCxnSpPr>
          <p:cNvPr id="14" name="Straight Arrow Connector 13">
            <a:extLst>
              <a:ext uri="{FF2B5EF4-FFF2-40B4-BE49-F238E27FC236}">
                <a16:creationId xmlns:a16="http://schemas.microsoft.com/office/drawing/2014/main" id="{F65DAFD1-E0A5-6068-841E-FABB4D88AB50}"/>
              </a:ext>
            </a:extLst>
          </p:cNvPr>
          <p:cNvCxnSpPr/>
          <p:nvPr/>
        </p:nvCxnSpPr>
        <p:spPr>
          <a:xfrm>
            <a:off x="5613514" y="4067645"/>
            <a:ext cx="569962" cy="3362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18815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855EE28-3A66-19EA-EE62-DF00787BFF29}"/>
              </a:ext>
            </a:extLst>
          </p:cNvPr>
          <p:cNvSpPr>
            <a:spLocks noGrp="1"/>
          </p:cNvSpPr>
          <p:nvPr>
            <p:ph idx="1"/>
          </p:nvPr>
        </p:nvSpPr>
        <p:spPr>
          <a:xfrm>
            <a:off x="407989" y="1592263"/>
            <a:ext cx="5955678" cy="4608512"/>
          </a:xfrm>
        </p:spPr>
        <p:txBody>
          <a:bodyPr/>
          <a:lstStyle/>
          <a:p>
            <a:r>
              <a:rPr lang="en-US" dirty="0"/>
              <a:t>A Safety Data Sheet (SDS) is provided by a supplier to the customer before or at the time of first delivery.</a:t>
            </a:r>
          </a:p>
          <a:p>
            <a:r>
              <a:rPr lang="en-US" dirty="0"/>
              <a:t>Used to communicate information on chemical product risks.</a:t>
            </a:r>
          </a:p>
          <a:p>
            <a:r>
              <a:rPr lang="en-US" dirty="0"/>
              <a:t>SDS must be read and all safety measures applied, including PPE, handling and storage requirements.</a:t>
            </a:r>
          </a:p>
          <a:p>
            <a:r>
              <a:rPr lang="en-US" dirty="0"/>
              <a:t>Only chemical products with their SDS are accepted at CERN.</a:t>
            </a:r>
            <a:endParaRPr lang="en-GB" dirty="0"/>
          </a:p>
          <a:p>
            <a:endParaRPr lang="en-US" dirty="0"/>
          </a:p>
        </p:txBody>
      </p:sp>
      <p:sp>
        <p:nvSpPr>
          <p:cNvPr id="3" name="Title 2">
            <a:extLst>
              <a:ext uri="{FF2B5EF4-FFF2-40B4-BE49-F238E27FC236}">
                <a16:creationId xmlns:a16="http://schemas.microsoft.com/office/drawing/2014/main" id="{B2992D86-72FF-C3FB-840A-3C9549CF74DE}"/>
              </a:ext>
            </a:extLst>
          </p:cNvPr>
          <p:cNvSpPr>
            <a:spLocks noGrp="1"/>
          </p:cNvSpPr>
          <p:nvPr>
            <p:ph type="title"/>
          </p:nvPr>
        </p:nvSpPr>
        <p:spPr/>
        <p:txBody>
          <a:bodyPr/>
          <a:lstStyle/>
          <a:p>
            <a:r>
              <a:rPr lang="en-US" dirty="0"/>
              <a:t>Safety Data Sheets</a:t>
            </a:r>
            <a:endParaRPr lang="en-GB" dirty="0"/>
          </a:p>
        </p:txBody>
      </p:sp>
      <p:sp>
        <p:nvSpPr>
          <p:cNvPr id="4" name="Date Placeholder 3">
            <a:extLst>
              <a:ext uri="{FF2B5EF4-FFF2-40B4-BE49-F238E27FC236}">
                <a16:creationId xmlns:a16="http://schemas.microsoft.com/office/drawing/2014/main" id="{C2BC07D3-2E65-3345-7270-AEB4ADA095E4}"/>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EFE29AE9-CCF0-FA27-0817-8902800585E4}"/>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FE424D08-5ECC-30ED-BBED-36A27E7F1B30}"/>
              </a:ext>
            </a:extLst>
          </p:cNvPr>
          <p:cNvSpPr>
            <a:spLocks noGrp="1"/>
          </p:cNvSpPr>
          <p:nvPr>
            <p:ph type="sldNum" sz="quarter" idx="12"/>
          </p:nvPr>
        </p:nvSpPr>
        <p:spPr/>
        <p:txBody>
          <a:bodyPr/>
          <a:lstStyle/>
          <a:p>
            <a:fld id="{36B5EA5A-BC32-A742-B11B-8E7414D5B535}" type="slidenum">
              <a:rPr lang="en-US" smtClean="0"/>
              <a:pPr/>
              <a:t>19</a:t>
            </a:fld>
            <a:endParaRPr lang="en-US" dirty="0"/>
          </a:p>
        </p:txBody>
      </p:sp>
      <p:pic>
        <p:nvPicPr>
          <p:cNvPr id="8" name="Picture 7">
            <a:extLst>
              <a:ext uri="{FF2B5EF4-FFF2-40B4-BE49-F238E27FC236}">
                <a16:creationId xmlns:a16="http://schemas.microsoft.com/office/drawing/2014/main" id="{FE83F145-D44D-36B5-B268-A131BEDECDCD}"/>
              </a:ext>
            </a:extLst>
          </p:cNvPr>
          <p:cNvPicPr>
            <a:picLocks noChangeAspect="1"/>
          </p:cNvPicPr>
          <p:nvPr/>
        </p:nvPicPr>
        <p:blipFill>
          <a:blip r:embed="rId3"/>
          <a:stretch>
            <a:fillRect/>
          </a:stretch>
        </p:blipFill>
        <p:spPr>
          <a:xfrm>
            <a:off x="6611800" y="216091"/>
            <a:ext cx="5255280" cy="2454501"/>
          </a:xfrm>
          <a:prstGeom prst="rect">
            <a:avLst/>
          </a:prstGeom>
        </p:spPr>
      </p:pic>
      <p:pic>
        <p:nvPicPr>
          <p:cNvPr id="10" name="Picture 9">
            <a:extLst>
              <a:ext uri="{FF2B5EF4-FFF2-40B4-BE49-F238E27FC236}">
                <a16:creationId xmlns:a16="http://schemas.microsoft.com/office/drawing/2014/main" id="{9A694D81-2D05-ACDC-075D-9FAEE34CA217}"/>
              </a:ext>
            </a:extLst>
          </p:cNvPr>
          <p:cNvPicPr>
            <a:picLocks noChangeAspect="1"/>
          </p:cNvPicPr>
          <p:nvPr/>
        </p:nvPicPr>
        <p:blipFill>
          <a:blip r:embed="rId4"/>
          <a:stretch>
            <a:fillRect/>
          </a:stretch>
        </p:blipFill>
        <p:spPr>
          <a:xfrm>
            <a:off x="6945996" y="3060488"/>
            <a:ext cx="4997846" cy="2746184"/>
          </a:xfrm>
          <a:prstGeom prst="rect">
            <a:avLst/>
          </a:prstGeom>
        </p:spPr>
      </p:pic>
    </p:spTree>
    <p:extLst>
      <p:ext uri="{BB962C8B-B14F-4D97-AF65-F5344CB8AC3E}">
        <p14:creationId xmlns:p14="http://schemas.microsoft.com/office/powerpoint/2010/main" val="2524384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116A7B-559D-0904-23BF-D0B7C0AFBB79}"/>
              </a:ext>
            </a:extLst>
          </p:cNvPr>
          <p:cNvSpPr>
            <a:spLocks noGrp="1"/>
          </p:cNvSpPr>
          <p:nvPr>
            <p:ph idx="1"/>
          </p:nvPr>
        </p:nvSpPr>
        <p:spPr/>
        <p:txBody>
          <a:bodyPr/>
          <a:lstStyle/>
          <a:p>
            <a:r>
              <a:rPr lang="en-US" dirty="0"/>
              <a:t>Important aspects to consider:</a:t>
            </a:r>
            <a:endParaRPr lang="en-US" sz="2000" dirty="0"/>
          </a:p>
          <a:p>
            <a:pPr marL="666900" lvl="1" indent="-342900">
              <a:buFont typeface="Courier New" panose="02070309020205020404" pitchFamily="49" charset="0"/>
              <a:buChar char="o"/>
            </a:pPr>
            <a:r>
              <a:rPr lang="en-US" sz="2000" dirty="0"/>
              <a:t>Chemical handling;</a:t>
            </a:r>
          </a:p>
          <a:p>
            <a:pPr marL="666900" lvl="1" indent="-342900">
              <a:buFont typeface="Courier New" panose="02070309020205020404" pitchFamily="49" charset="0"/>
              <a:buChar char="o"/>
            </a:pPr>
            <a:r>
              <a:rPr lang="en-US" sz="2000" dirty="0"/>
              <a:t>Chemical storage;</a:t>
            </a:r>
          </a:p>
          <a:p>
            <a:pPr marL="666900" lvl="1" indent="-342900">
              <a:buFont typeface="Courier New" panose="02070309020205020404" pitchFamily="49" charset="0"/>
              <a:buChar char="o"/>
            </a:pPr>
            <a:r>
              <a:rPr lang="en-US" sz="2000" dirty="0"/>
              <a:t>Registration of chemical inventory on CERES;</a:t>
            </a:r>
          </a:p>
          <a:p>
            <a:pPr marL="666900" lvl="1" indent="-342900">
              <a:buFont typeface="Courier New" panose="02070309020205020404" pitchFamily="49" charset="0"/>
              <a:buChar char="o"/>
            </a:pPr>
            <a:r>
              <a:rPr lang="en-US" sz="2000" dirty="0"/>
              <a:t>Chemical waste disposal and chemical transport.</a:t>
            </a:r>
          </a:p>
          <a:p>
            <a:pPr marL="666900" lvl="1" indent="-342900">
              <a:buFont typeface="Arial" panose="020B0604020202020204" pitchFamily="34" charset="0"/>
              <a:buChar char="•"/>
            </a:pPr>
            <a:endParaRPr lang="en-US" sz="2000" dirty="0"/>
          </a:p>
          <a:p>
            <a:r>
              <a:rPr lang="en-US" sz="2300" dirty="0"/>
              <a:t>First step: All users handling chemicals OR working in an area where chemical hazards exist should complete the </a:t>
            </a:r>
            <a:r>
              <a:rPr lang="en-US" sz="2300" dirty="0">
                <a:hlinkClick r:id="rId3"/>
              </a:rPr>
              <a:t>Chemical Safety – Awareness </a:t>
            </a:r>
            <a:r>
              <a:rPr lang="en-US" sz="2300" dirty="0"/>
              <a:t>training on LMS.</a:t>
            </a:r>
          </a:p>
          <a:p>
            <a:pPr marL="666900" lvl="1" indent="-342900">
              <a:buFont typeface="Courier New" panose="02070309020205020404" pitchFamily="49" charset="0"/>
              <a:buChar char="o"/>
            </a:pPr>
            <a:r>
              <a:rPr lang="en-US" sz="2000" dirty="0"/>
              <a:t>Available in ENG or FR.</a:t>
            </a:r>
          </a:p>
          <a:p>
            <a:pPr marL="666900" lvl="1" indent="-342900">
              <a:buFont typeface="Courier New" panose="02070309020205020404" pitchFamily="49" charset="0"/>
              <a:buChar char="o"/>
            </a:pPr>
            <a:r>
              <a:rPr lang="en-US" sz="2000" dirty="0"/>
              <a:t>Online course with short exam to complete. </a:t>
            </a:r>
          </a:p>
          <a:p>
            <a:endParaRPr lang="en-GB" sz="2300" dirty="0"/>
          </a:p>
        </p:txBody>
      </p:sp>
      <p:sp>
        <p:nvSpPr>
          <p:cNvPr id="3" name="Title 2">
            <a:extLst>
              <a:ext uri="{FF2B5EF4-FFF2-40B4-BE49-F238E27FC236}">
                <a16:creationId xmlns:a16="http://schemas.microsoft.com/office/drawing/2014/main" id="{CC67362D-7D85-B8DD-3A69-6FB2FB88D014}"/>
              </a:ext>
            </a:extLst>
          </p:cNvPr>
          <p:cNvSpPr>
            <a:spLocks noGrp="1"/>
          </p:cNvSpPr>
          <p:nvPr>
            <p:ph type="title"/>
          </p:nvPr>
        </p:nvSpPr>
        <p:spPr/>
        <p:txBody>
          <a:bodyPr/>
          <a:lstStyle/>
          <a:p>
            <a:r>
              <a:rPr lang="en-US" dirty="0"/>
              <a:t>Chemical Safety at CERN</a:t>
            </a:r>
            <a:endParaRPr lang="en-GB" dirty="0"/>
          </a:p>
        </p:txBody>
      </p:sp>
      <p:sp>
        <p:nvSpPr>
          <p:cNvPr id="4" name="Date Placeholder 3">
            <a:extLst>
              <a:ext uri="{FF2B5EF4-FFF2-40B4-BE49-F238E27FC236}">
                <a16:creationId xmlns:a16="http://schemas.microsoft.com/office/drawing/2014/main" id="{2834C040-E2A1-D090-08F6-12A64B97B52B}"/>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A97287C3-A0FB-D81E-B948-E84EC854832A}"/>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9B51F9F7-A97C-47A4-6AE3-0E401D54A2D1}"/>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7" name="Picture 6">
            <a:extLst>
              <a:ext uri="{FF2B5EF4-FFF2-40B4-BE49-F238E27FC236}">
                <a16:creationId xmlns:a16="http://schemas.microsoft.com/office/drawing/2014/main" id="{9DFBC066-E5EC-C073-73A0-398608B8B808}"/>
              </a:ext>
            </a:extLst>
          </p:cNvPr>
          <p:cNvPicPr>
            <a:picLocks noChangeAspect="1"/>
          </p:cNvPicPr>
          <p:nvPr/>
        </p:nvPicPr>
        <p:blipFill>
          <a:blip r:embed="rId4"/>
          <a:stretch>
            <a:fillRect/>
          </a:stretch>
        </p:blipFill>
        <p:spPr>
          <a:xfrm>
            <a:off x="10682734" y="137734"/>
            <a:ext cx="1301601" cy="1301601"/>
          </a:xfrm>
          <a:prstGeom prst="rect">
            <a:avLst/>
          </a:prstGeom>
        </p:spPr>
      </p:pic>
    </p:spTree>
    <p:extLst>
      <p:ext uri="{BB962C8B-B14F-4D97-AF65-F5344CB8AC3E}">
        <p14:creationId xmlns:p14="http://schemas.microsoft.com/office/powerpoint/2010/main" val="25518070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855EE28-3A66-19EA-EE62-DF00787BFF29}"/>
              </a:ext>
            </a:extLst>
          </p:cNvPr>
          <p:cNvSpPr>
            <a:spLocks noGrp="1"/>
          </p:cNvSpPr>
          <p:nvPr>
            <p:ph idx="1"/>
          </p:nvPr>
        </p:nvSpPr>
        <p:spPr>
          <a:xfrm>
            <a:off x="407989" y="1592263"/>
            <a:ext cx="5955678" cy="4608512"/>
          </a:xfrm>
        </p:spPr>
        <p:txBody>
          <a:bodyPr/>
          <a:lstStyle/>
          <a:p>
            <a:r>
              <a:rPr lang="en-US" dirty="0"/>
              <a:t>A Safety Data Sheet (SDS) is provided by a supplier to the customer before or at the time of first delivery.</a:t>
            </a:r>
          </a:p>
          <a:p>
            <a:r>
              <a:rPr lang="en-US" dirty="0"/>
              <a:t>Used to communicate information on chemical product risks.</a:t>
            </a:r>
          </a:p>
          <a:p>
            <a:r>
              <a:rPr lang="en-US" dirty="0"/>
              <a:t>For products purchased on CERN Stores: SDS are available on EDMS and linked on the CERN Store Catalogue entry.</a:t>
            </a:r>
            <a:endParaRPr lang="en-GB" dirty="0"/>
          </a:p>
        </p:txBody>
      </p:sp>
      <p:sp>
        <p:nvSpPr>
          <p:cNvPr id="3" name="Title 2">
            <a:extLst>
              <a:ext uri="{FF2B5EF4-FFF2-40B4-BE49-F238E27FC236}">
                <a16:creationId xmlns:a16="http://schemas.microsoft.com/office/drawing/2014/main" id="{B2992D86-72FF-C3FB-840A-3C9549CF74DE}"/>
              </a:ext>
            </a:extLst>
          </p:cNvPr>
          <p:cNvSpPr>
            <a:spLocks noGrp="1"/>
          </p:cNvSpPr>
          <p:nvPr>
            <p:ph type="title"/>
          </p:nvPr>
        </p:nvSpPr>
        <p:spPr/>
        <p:txBody>
          <a:bodyPr/>
          <a:lstStyle/>
          <a:p>
            <a:r>
              <a:rPr lang="en-US" dirty="0"/>
              <a:t>Safety Data Sheets</a:t>
            </a:r>
            <a:endParaRPr lang="en-GB" dirty="0"/>
          </a:p>
        </p:txBody>
      </p:sp>
      <p:sp>
        <p:nvSpPr>
          <p:cNvPr id="4" name="Date Placeholder 3">
            <a:extLst>
              <a:ext uri="{FF2B5EF4-FFF2-40B4-BE49-F238E27FC236}">
                <a16:creationId xmlns:a16="http://schemas.microsoft.com/office/drawing/2014/main" id="{C2BC07D3-2E65-3345-7270-AEB4ADA095E4}"/>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EFE29AE9-CCF0-FA27-0817-8902800585E4}"/>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FE424D08-5ECC-30ED-BBED-36A27E7F1B30}"/>
              </a:ext>
            </a:extLst>
          </p:cNvPr>
          <p:cNvSpPr>
            <a:spLocks noGrp="1"/>
          </p:cNvSpPr>
          <p:nvPr>
            <p:ph type="sldNum" sz="quarter" idx="12"/>
          </p:nvPr>
        </p:nvSpPr>
        <p:spPr/>
        <p:txBody>
          <a:bodyPr/>
          <a:lstStyle/>
          <a:p>
            <a:fld id="{36B5EA5A-BC32-A742-B11B-8E7414D5B535}" type="slidenum">
              <a:rPr lang="en-US" smtClean="0"/>
              <a:pPr/>
              <a:t>20</a:t>
            </a:fld>
            <a:endParaRPr lang="en-US" dirty="0"/>
          </a:p>
        </p:txBody>
      </p:sp>
      <p:grpSp>
        <p:nvGrpSpPr>
          <p:cNvPr id="14" name="Group 13">
            <a:extLst>
              <a:ext uri="{FF2B5EF4-FFF2-40B4-BE49-F238E27FC236}">
                <a16:creationId xmlns:a16="http://schemas.microsoft.com/office/drawing/2014/main" id="{B2736331-58BA-F402-8B9D-EE0E3010C71C}"/>
              </a:ext>
            </a:extLst>
          </p:cNvPr>
          <p:cNvGrpSpPr/>
          <p:nvPr/>
        </p:nvGrpSpPr>
        <p:grpSpPr>
          <a:xfrm>
            <a:off x="6675175" y="1692899"/>
            <a:ext cx="4990895" cy="3186644"/>
            <a:chOff x="6675175" y="1692899"/>
            <a:chExt cx="4990895" cy="3186644"/>
          </a:xfrm>
        </p:grpSpPr>
        <p:pic>
          <p:nvPicPr>
            <p:cNvPr id="12" name="Picture 11">
              <a:extLst>
                <a:ext uri="{FF2B5EF4-FFF2-40B4-BE49-F238E27FC236}">
                  <a16:creationId xmlns:a16="http://schemas.microsoft.com/office/drawing/2014/main" id="{8A0CE889-9B2C-6E83-D7BB-8946CDFD9421}"/>
                </a:ext>
              </a:extLst>
            </p:cNvPr>
            <p:cNvPicPr>
              <a:picLocks noChangeAspect="1"/>
            </p:cNvPicPr>
            <p:nvPr/>
          </p:nvPicPr>
          <p:blipFill>
            <a:blip r:embed="rId3"/>
            <a:stretch>
              <a:fillRect/>
            </a:stretch>
          </p:blipFill>
          <p:spPr>
            <a:xfrm>
              <a:off x="6675175" y="1692899"/>
              <a:ext cx="4990895" cy="3186644"/>
            </a:xfrm>
            <a:prstGeom prst="rect">
              <a:avLst/>
            </a:prstGeom>
          </p:spPr>
        </p:pic>
        <p:sp>
          <p:nvSpPr>
            <p:cNvPr id="13" name="Rectangle 12">
              <a:extLst>
                <a:ext uri="{FF2B5EF4-FFF2-40B4-BE49-F238E27FC236}">
                  <a16:creationId xmlns:a16="http://schemas.microsoft.com/office/drawing/2014/main" id="{E4038AB4-804A-B7C7-40D7-06EE69A0533A}"/>
                </a:ext>
              </a:extLst>
            </p:cNvPr>
            <p:cNvSpPr/>
            <p:nvPr/>
          </p:nvSpPr>
          <p:spPr>
            <a:xfrm>
              <a:off x="6945996" y="3290912"/>
              <a:ext cx="2717866" cy="70088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7" name="Picture 6">
            <a:extLst>
              <a:ext uri="{FF2B5EF4-FFF2-40B4-BE49-F238E27FC236}">
                <a16:creationId xmlns:a16="http://schemas.microsoft.com/office/drawing/2014/main" id="{3CD25496-D325-9B2B-BD46-2E00F53DD652}"/>
              </a:ext>
            </a:extLst>
          </p:cNvPr>
          <p:cNvPicPr>
            <a:picLocks noChangeAspect="1"/>
          </p:cNvPicPr>
          <p:nvPr/>
        </p:nvPicPr>
        <p:blipFill>
          <a:blip r:embed="rId4"/>
          <a:stretch>
            <a:fillRect/>
          </a:stretch>
        </p:blipFill>
        <p:spPr>
          <a:xfrm>
            <a:off x="10727950" y="137734"/>
            <a:ext cx="1301601" cy="1301601"/>
          </a:xfrm>
          <a:prstGeom prst="rect">
            <a:avLst/>
          </a:prstGeom>
        </p:spPr>
      </p:pic>
    </p:spTree>
    <p:extLst>
      <p:ext uri="{BB962C8B-B14F-4D97-AF65-F5344CB8AC3E}">
        <p14:creationId xmlns:p14="http://schemas.microsoft.com/office/powerpoint/2010/main" val="22175959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3B236E9-65C0-D588-0BAD-DC764C1BEE71}"/>
              </a:ext>
            </a:extLst>
          </p:cNvPr>
          <p:cNvSpPr>
            <a:spLocks noGrp="1"/>
          </p:cNvSpPr>
          <p:nvPr>
            <p:ph idx="1"/>
          </p:nvPr>
        </p:nvSpPr>
        <p:spPr/>
        <p:txBody>
          <a:bodyPr/>
          <a:lstStyle/>
          <a:p>
            <a:pPr algn="just">
              <a:spcBef>
                <a:spcPct val="0"/>
              </a:spcBef>
              <a:spcAft>
                <a:spcPts val="600"/>
              </a:spcAft>
              <a:defRPr/>
            </a:pPr>
            <a:r>
              <a:rPr lang="en-GB" altLang="it-IT" sz="2000" b="1" dirty="0">
                <a:solidFill>
                  <a:srgbClr val="FF0000"/>
                </a:solidFill>
                <a:latin typeface="+mj-lt"/>
              </a:rPr>
              <a:t>The chemical product owner is solely responsible for their chemical products from purchase, during use and until they have been correctly disposed of. This includes the empty containers. Additional users should be informed of correct use by the product owner.</a:t>
            </a:r>
          </a:p>
          <a:p>
            <a:pPr>
              <a:spcBef>
                <a:spcPct val="0"/>
              </a:spcBef>
              <a:spcAft>
                <a:spcPts val="600"/>
              </a:spcAft>
              <a:defRPr/>
            </a:pPr>
            <a:endParaRPr lang="en-GB" altLang="it-IT" sz="2000" dirty="0">
              <a:latin typeface="+mj-lt"/>
            </a:endParaRPr>
          </a:p>
          <a:p>
            <a:pPr>
              <a:spcBef>
                <a:spcPct val="0"/>
              </a:spcBef>
              <a:spcAft>
                <a:spcPts val="600"/>
              </a:spcAft>
              <a:defRPr/>
            </a:pPr>
            <a:r>
              <a:rPr lang="en-GB" altLang="it-IT" sz="2000" dirty="0">
                <a:latin typeface="+mj-lt"/>
              </a:rPr>
              <a:t>Two online trainings outline how to dispose of chemical waste at CERN:</a:t>
            </a:r>
          </a:p>
          <a:p>
            <a:pPr lvl="1">
              <a:spcBef>
                <a:spcPts val="600"/>
              </a:spcBef>
              <a:spcAft>
                <a:spcPts val="600"/>
              </a:spcAft>
              <a:defRPr/>
            </a:pPr>
            <a:r>
              <a:rPr lang="en-GB" altLang="it-IT" sz="2000" dirty="0">
                <a:latin typeface="+mj-lt"/>
                <a:hlinkClick r:id="rId3"/>
              </a:rPr>
              <a:t>Transport of Chemical Products and Chemical Waste</a:t>
            </a:r>
            <a:r>
              <a:rPr lang="en-GB" altLang="it-IT" sz="2000" dirty="0">
                <a:latin typeface="+mj-lt"/>
              </a:rPr>
              <a:t> (for all waste);</a:t>
            </a:r>
          </a:p>
          <a:p>
            <a:pPr lvl="1">
              <a:spcBef>
                <a:spcPts val="600"/>
              </a:spcBef>
              <a:spcAft>
                <a:spcPts val="600"/>
              </a:spcAft>
              <a:defRPr/>
            </a:pPr>
            <a:r>
              <a:rPr lang="en-GB" altLang="it-IT" sz="2000" dirty="0">
                <a:latin typeface="+mj-lt"/>
                <a:hlinkClick r:id="rId4"/>
              </a:rPr>
              <a:t>Transport of Chemicals in Limited Quantities (LQ)</a:t>
            </a:r>
            <a:r>
              <a:rPr lang="en-GB" altLang="it-IT" sz="2000" dirty="0">
                <a:latin typeface="+mj-lt"/>
              </a:rPr>
              <a:t> (for small quantities, quantity limit defined in column 7a of Table A of Chapter 3.2 for each substance in the ADR regulations).</a:t>
            </a:r>
          </a:p>
          <a:p>
            <a:pPr marL="0" indent="0">
              <a:spcBef>
                <a:spcPct val="0"/>
              </a:spcBef>
              <a:spcAft>
                <a:spcPts val="600"/>
              </a:spcAft>
              <a:buNone/>
              <a:defRPr/>
            </a:pPr>
            <a:endParaRPr lang="en-GB" altLang="it-IT" sz="2000" dirty="0">
              <a:latin typeface="+mj-lt"/>
            </a:endParaRPr>
          </a:p>
          <a:p>
            <a:pPr>
              <a:spcBef>
                <a:spcPct val="0"/>
              </a:spcBef>
              <a:spcAft>
                <a:spcPts val="600"/>
              </a:spcAft>
              <a:defRPr/>
            </a:pPr>
            <a:r>
              <a:rPr lang="en-GB" altLang="it-IT" sz="2000" dirty="0">
                <a:latin typeface="+mj-lt"/>
              </a:rPr>
              <a:t>For the disposal of gas bottles, a </a:t>
            </a:r>
            <a:r>
              <a:rPr lang="en-GB" altLang="it-IT" sz="2000" dirty="0">
                <a:latin typeface="+mj-lt"/>
                <a:hlinkClick r:id="rId5"/>
              </a:rPr>
              <a:t>practical guide</a:t>
            </a:r>
            <a:r>
              <a:rPr lang="en-GB" altLang="it-IT" sz="2000" dirty="0">
                <a:latin typeface="+mj-lt"/>
              </a:rPr>
              <a:t> is available.</a:t>
            </a:r>
          </a:p>
          <a:p>
            <a:pPr marL="0" indent="0">
              <a:spcBef>
                <a:spcPct val="0"/>
              </a:spcBef>
              <a:spcAft>
                <a:spcPts val="600"/>
              </a:spcAft>
              <a:buNone/>
              <a:defRPr/>
            </a:pPr>
            <a:endParaRPr lang="en-GB" altLang="it-IT" sz="2000" dirty="0">
              <a:latin typeface="+mj-lt"/>
            </a:endParaRPr>
          </a:p>
          <a:p>
            <a:pPr>
              <a:spcBef>
                <a:spcPct val="0"/>
              </a:spcBef>
              <a:spcAft>
                <a:spcPts val="600"/>
              </a:spcAft>
              <a:defRPr/>
            </a:pPr>
            <a:r>
              <a:rPr lang="en-GB" altLang="it-IT" sz="2000" dirty="0">
                <a:latin typeface="+mj-lt"/>
              </a:rPr>
              <a:t>For support, please contact </a:t>
            </a:r>
            <a:r>
              <a:rPr lang="en-GB" altLang="it-IT" sz="2000">
                <a:latin typeface="+mj-lt"/>
              </a:rPr>
              <a:t>the EP </a:t>
            </a:r>
            <a:r>
              <a:rPr lang="en-GB" altLang="it-IT" sz="2000" dirty="0">
                <a:latin typeface="+mj-lt"/>
              </a:rPr>
              <a:t>Safety office or the SCE Department (</a:t>
            </a:r>
            <a:r>
              <a:rPr lang="en-GB" altLang="it-IT" sz="2000" dirty="0">
                <a:latin typeface="+mj-lt"/>
                <a:hlinkClick r:id="rId6"/>
              </a:rPr>
              <a:t>gestion-des-déchets-chimiques@cern.ch</a:t>
            </a:r>
            <a:r>
              <a:rPr lang="en-GB" altLang="it-IT" sz="2000" dirty="0">
                <a:latin typeface="+mj-lt"/>
              </a:rPr>
              <a:t>) and the HSE Department (</a:t>
            </a:r>
            <a:r>
              <a:rPr lang="en-GB" altLang="it-IT" sz="2000" dirty="0">
                <a:latin typeface="+mj-lt"/>
                <a:hlinkClick r:id="rId7"/>
              </a:rPr>
              <a:t>safety-chemistry@cern.ch</a:t>
            </a:r>
            <a:r>
              <a:rPr lang="en-GB" altLang="it-IT" sz="2000" dirty="0">
                <a:latin typeface="+mj-lt"/>
              </a:rPr>
              <a:t>) – The online training must have been followed first.</a:t>
            </a:r>
          </a:p>
          <a:p>
            <a:endParaRPr lang="en-GB" dirty="0"/>
          </a:p>
        </p:txBody>
      </p:sp>
      <p:sp>
        <p:nvSpPr>
          <p:cNvPr id="3" name="Title 2">
            <a:extLst>
              <a:ext uri="{FF2B5EF4-FFF2-40B4-BE49-F238E27FC236}">
                <a16:creationId xmlns:a16="http://schemas.microsoft.com/office/drawing/2014/main" id="{169E9E9C-7B38-FDBF-0161-BB19248C0446}"/>
              </a:ext>
            </a:extLst>
          </p:cNvPr>
          <p:cNvSpPr>
            <a:spLocks noGrp="1"/>
          </p:cNvSpPr>
          <p:nvPr>
            <p:ph type="title"/>
          </p:nvPr>
        </p:nvSpPr>
        <p:spPr/>
        <p:txBody>
          <a:bodyPr/>
          <a:lstStyle/>
          <a:p>
            <a:r>
              <a:rPr lang="en-US" dirty="0"/>
              <a:t>Chemical Waste</a:t>
            </a:r>
            <a:endParaRPr lang="en-GB" dirty="0"/>
          </a:p>
        </p:txBody>
      </p:sp>
      <p:sp>
        <p:nvSpPr>
          <p:cNvPr id="4" name="Date Placeholder 3">
            <a:extLst>
              <a:ext uri="{FF2B5EF4-FFF2-40B4-BE49-F238E27FC236}">
                <a16:creationId xmlns:a16="http://schemas.microsoft.com/office/drawing/2014/main" id="{BD9AB549-F02E-54A9-0CA8-D02047D38A1E}"/>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EDB7F3C2-9907-C210-766E-BF232195E52E}"/>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CAC9099E-1764-5CFC-0986-B94A92257747}"/>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Tree>
    <p:extLst>
      <p:ext uri="{BB962C8B-B14F-4D97-AF65-F5344CB8AC3E}">
        <p14:creationId xmlns:p14="http://schemas.microsoft.com/office/powerpoint/2010/main" val="8789065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3B236E9-65C0-D588-0BAD-DC764C1BEE71}"/>
              </a:ext>
            </a:extLst>
          </p:cNvPr>
          <p:cNvSpPr>
            <a:spLocks noGrp="1"/>
          </p:cNvSpPr>
          <p:nvPr>
            <p:ph idx="1"/>
          </p:nvPr>
        </p:nvSpPr>
        <p:spPr>
          <a:xfrm>
            <a:off x="407989" y="1592263"/>
            <a:ext cx="7370562" cy="4608512"/>
          </a:xfrm>
        </p:spPr>
        <p:txBody>
          <a:bodyPr/>
          <a:lstStyle/>
          <a:p>
            <a:r>
              <a:rPr lang="en-US" dirty="0"/>
              <a:t>ADR regulations govern the transport of dangerous goods to ensure protection of persons, the environment and property.</a:t>
            </a:r>
          </a:p>
          <a:p>
            <a:r>
              <a:rPr lang="en-US" dirty="0"/>
              <a:t>This includes the transport of chemical waste.</a:t>
            </a:r>
          </a:p>
          <a:p>
            <a:r>
              <a:rPr lang="en-US" dirty="0"/>
              <a:t>ADR is applicable for transport on or between the CERN sites.</a:t>
            </a:r>
          </a:p>
          <a:p>
            <a:r>
              <a:rPr lang="en-GB" dirty="0"/>
              <a:t>Also relevant for the transport of machinery or equipment containing dangerous goods.</a:t>
            </a:r>
          </a:p>
          <a:p>
            <a:r>
              <a:rPr lang="en-US" dirty="0"/>
              <a:t>Available </a:t>
            </a:r>
            <a:r>
              <a:rPr lang="en-US" dirty="0">
                <a:hlinkClick r:id="rId2"/>
              </a:rPr>
              <a:t>online</a:t>
            </a:r>
            <a:r>
              <a:rPr lang="en-US" dirty="0"/>
              <a:t> in ENG and FR.</a:t>
            </a:r>
          </a:p>
          <a:p>
            <a:endParaRPr lang="en-US" dirty="0"/>
          </a:p>
        </p:txBody>
      </p:sp>
      <p:sp>
        <p:nvSpPr>
          <p:cNvPr id="3" name="Title 2">
            <a:extLst>
              <a:ext uri="{FF2B5EF4-FFF2-40B4-BE49-F238E27FC236}">
                <a16:creationId xmlns:a16="http://schemas.microsoft.com/office/drawing/2014/main" id="{169E9E9C-7B38-FDBF-0161-BB19248C0446}"/>
              </a:ext>
            </a:extLst>
          </p:cNvPr>
          <p:cNvSpPr>
            <a:spLocks noGrp="1"/>
          </p:cNvSpPr>
          <p:nvPr>
            <p:ph type="title"/>
          </p:nvPr>
        </p:nvSpPr>
        <p:spPr/>
        <p:txBody>
          <a:bodyPr/>
          <a:lstStyle/>
          <a:p>
            <a:r>
              <a:rPr lang="en-US" dirty="0"/>
              <a:t>ADR Regulations</a:t>
            </a:r>
            <a:endParaRPr lang="en-GB" dirty="0"/>
          </a:p>
        </p:txBody>
      </p:sp>
      <p:sp>
        <p:nvSpPr>
          <p:cNvPr id="4" name="Date Placeholder 3">
            <a:extLst>
              <a:ext uri="{FF2B5EF4-FFF2-40B4-BE49-F238E27FC236}">
                <a16:creationId xmlns:a16="http://schemas.microsoft.com/office/drawing/2014/main" id="{BD9AB549-F02E-54A9-0CA8-D02047D38A1E}"/>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EDB7F3C2-9907-C210-766E-BF232195E52E}"/>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CAC9099E-1764-5CFC-0986-B94A92257747}"/>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8" name="Picture 7">
            <a:extLst>
              <a:ext uri="{FF2B5EF4-FFF2-40B4-BE49-F238E27FC236}">
                <a16:creationId xmlns:a16="http://schemas.microsoft.com/office/drawing/2014/main" id="{768CEC6E-7D69-7640-7952-C421FB572E97}"/>
              </a:ext>
            </a:extLst>
          </p:cNvPr>
          <p:cNvPicPr>
            <a:picLocks noChangeAspect="1"/>
          </p:cNvPicPr>
          <p:nvPr/>
        </p:nvPicPr>
        <p:blipFill>
          <a:blip r:embed="rId3"/>
          <a:stretch>
            <a:fillRect/>
          </a:stretch>
        </p:blipFill>
        <p:spPr>
          <a:xfrm>
            <a:off x="8109316" y="412993"/>
            <a:ext cx="3642580" cy="5726276"/>
          </a:xfrm>
          <a:prstGeom prst="rect">
            <a:avLst/>
          </a:prstGeom>
        </p:spPr>
      </p:pic>
    </p:spTree>
    <p:extLst>
      <p:ext uri="{BB962C8B-B14F-4D97-AF65-F5344CB8AC3E}">
        <p14:creationId xmlns:p14="http://schemas.microsoft.com/office/powerpoint/2010/main" val="8852114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DB391EB-09E5-835D-9EB5-EE854944709E}"/>
              </a:ext>
            </a:extLst>
          </p:cNvPr>
          <p:cNvSpPr>
            <a:spLocks noGrp="1"/>
          </p:cNvSpPr>
          <p:nvPr>
            <p:ph idx="1"/>
          </p:nvPr>
        </p:nvSpPr>
        <p:spPr/>
        <p:txBody>
          <a:bodyPr/>
          <a:lstStyle/>
          <a:p>
            <a:pPr marL="457200" indent="-457200">
              <a:buAutoNum type="arabicPeriod"/>
            </a:pPr>
            <a:r>
              <a:rPr lang="en-US" dirty="0"/>
              <a:t>Chemical waste should be identified and transferred into transport compliant packaging (original packaging is preferred if compliant and in good condition).</a:t>
            </a:r>
          </a:p>
          <a:p>
            <a:pPr marL="1105200" lvl="2" indent="-457200">
              <a:buFont typeface="Courier New" panose="02070309020205020404" pitchFamily="49" charset="0"/>
              <a:buChar char="o"/>
            </a:pPr>
            <a:r>
              <a:rPr lang="en-US" dirty="0"/>
              <a:t>Approved packaging for chemical transport available at </a:t>
            </a:r>
            <a:r>
              <a:rPr lang="en-US" dirty="0">
                <a:hlinkClick r:id="rId2"/>
              </a:rPr>
              <a:t>SCEM 55.50.75.D</a:t>
            </a:r>
            <a:r>
              <a:rPr lang="en-US" dirty="0"/>
              <a:t>;</a:t>
            </a:r>
          </a:p>
          <a:p>
            <a:pPr marL="1105200" lvl="2" indent="-457200">
              <a:buFont typeface="Courier New" panose="02070309020205020404" pitchFamily="49" charset="0"/>
              <a:buChar char="o"/>
            </a:pPr>
            <a:r>
              <a:rPr lang="en-US" dirty="0"/>
              <a:t>Tinplate jerrycans for chemical transport available at </a:t>
            </a:r>
            <a:r>
              <a:rPr lang="en-US" dirty="0">
                <a:hlinkClick r:id="rId3"/>
              </a:rPr>
              <a:t>SCEM 55.50.40.B</a:t>
            </a:r>
            <a:r>
              <a:rPr lang="en-US" dirty="0"/>
              <a:t>;</a:t>
            </a:r>
          </a:p>
          <a:p>
            <a:pPr marL="1105200" lvl="2" indent="-457200">
              <a:buFont typeface="Courier New" panose="02070309020205020404" pitchFamily="49" charset="0"/>
              <a:buChar char="o"/>
            </a:pPr>
            <a:r>
              <a:rPr lang="en-US" dirty="0"/>
              <a:t>Note: All plastic packaging has a lifespan of 5 years (date of manufacture engraved on packaging).</a:t>
            </a:r>
          </a:p>
        </p:txBody>
      </p:sp>
      <p:sp>
        <p:nvSpPr>
          <p:cNvPr id="3" name="Title 2">
            <a:extLst>
              <a:ext uri="{FF2B5EF4-FFF2-40B4-BE49-F238E27FC236}">
                <a16:creationId xmlns:a16="http://schemas.microsoft.com/office/drawing/2014/main" id="{9926463A-C1A5-24E4-B0D6-3151C47395AC}"/>
              </a:ext>
            </a:extLst>
          </p:cNvPr>
          <p:cNvSpPr>
            <a:spLocks noGrp="1"/>
          </p:cNvSpPr>
          <p:nvPr>
            <p:ph type="title"/>
          </p:nvPr>
        </p:nvSpPr>
        <p:spPr/>
        <p:txBody>
          <a:bodyPr/>
          <a:lstStyle/>
          <a:p>
            <a:r>
              <a:rPr lang="en-US" dirty="0"/>
              <a:t>Chemical Waste Disposal </a:t>
            </a:r>
            <a:endParaRPr lang="en-GB" dirty="0"/>
          </a:p>
        </p:txBody>
      </p:sp>
      <p:sp>
        <p:nvSpPr>
          <p:cNvPr id="4" name="Date Placeholder 3">
            <a:extLst>
              <a:ext uri="{FF2B5EF4-FFF2-40B4-BE49-F238E27FC236}">
                <a16:creationId xmlns:a16="http://schemas.microsoft.com/office/drawing/2014/main" id="{F4F38B8C-E213-CAA6-11DE-57FCD4EFAD20}"/>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7E975FBE-0F13-5227-A550-2383FDD6AE8C}"/>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3180A1EC-D386-FE40-6D65-41BD885318F6}"/>
              </a:ext>
            </a:extLst>
          </p:cNvPr>
          <p:cNvSpPr>
            <a:spLocks noGrp="1"/>
          </p:cNvSpPr>
          <p:nvPr>
            <p:ph type="sldNum" sz="quarter" idx="12"/>
          </p:nvPr>
        </p:nvSpPr>
        <p:spPr/>
        <p:txBody>
          <a:bodyPr/>
          <a:lstStyle/>
          <a:p>
            <a:fld id="{36B5EA5A-BC32-A742-B11B-8E7414D5B535}" type="slidenum">
              <a:rPr lang="en-US" smtClean="0"/>
              <a:pPr/>
              <a:t>23</a:t>
            </a:fld>
            <a:endParaRPr lang="en-US" dirty="0"/>
          </a:p>
        </p:txBody>
      </p:sp>
      <p:pic>
        <p:nvPicPr>
          <p:cNvPr id="7" name="Picture 6">
            <a:extLst>
              <a:ext uri="{FF2B5EF4-FFF2-40B4-BE49-F238E27FC236}">
                <a16:creationId xmlns:a16="http://schemas.microsoft.com/office/drawing/2014/main" id="{D6E3315C-6787-5783-36F5-964DF3E45860}"/>
              </a:ext>
            </a:extLst>
          </p:cNvPr>
          <p:cNvPicPr>
            <a:picLocks noChangeAspect="1"/>
          </p:cNvPicPr>
          <p:nvPr/>
        </p:nvPicPr>
        <p:blipFill>
          <a:blip r:embed="rId4"/>
          <a:stretch>
            <a:fillRect/>
          </a:stretch>
        </p:blipFill>
        <p:spPr>
          <a:xfrm>
            <a:off x="10722926" y="135087"/>
            <a:ext cx="1301601" cy="1301601"/>
          </a:xfrm>
          <a:prstGeom prst="rect">
            <a:avLst/>
          </a:prstGeom>
        </p:spPr>
      </p:pic>
    </p:spTree>
    <p:extLst>
      <p:ext uri="{BB962C8B-B14F-4D97-AF65-F5344CB8AC3E}">
        <p14:creationId xmlns:p14="http://schemas.microsoft.com/office/powerpoint/2010/main" val="6403904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DB391EB-09E5-835D-9EB5-EE854944709E}"/>
              </a:ext>
            </a:extLst>
          </p:cNvPr>
          <p:cNvSpPr>
            <a:spLocks noGrp="1"/>
          </p:cNvSpPr>
          <p:nvPr>
            <p:ph idx="1"/>
          </p:nvPr>
        </p:nvSpPr>
        <p:spPr/>
        <p:txBody>
          <a:bodyPr/>
          <a:lstStyle/>
          <a:p>
            <a:pPr marL="457200" indent="-457200">
              <a:buAutoNum type="arabicPeriod"/>
            </a:pPr>
            <a:r>
              <a:rPr lang="en-US" dirty="0">
                <a:solidFill>
                  <a:schemeClr val="bg2">
                    <a:lumMod val="75000"/>
                  </a:schemeClr>
                </a:solidFill>
              </a:rPr>
              <a:t>Chemical waste should be identified and transferred into transport compliant packaging (original packaging can be used if in good condition)</a:t>
            </a:r>
          </a:p>
          <a:p>
            <a:pPr marL="1105200" lvl="2" indent="-457200">
              <a:buFont typeface="Courier New" panose="02070309020205020404" pitchFamily="49" charset="0"/>
              <a:buChar char="o"/>
            </a:pPr>
            <a:r>
              <a:rPr lang="en-US" dirty="0">
                <a:solidFill>
                  <a:schemeClr val="bg2">
                    <a:lumMod val="75000"/>
                  </a:schemeClr>
                </a:solidFill>
              </a:rPr>
              <a:t>Approved packaging for chemical transport available at </a:t>
            </a:r>
            <a:r>
              <a:rPr lang="en-US" dirty="0">
                <a:solidFill>
                  <a:srgbClr val="6D2466"/>
                </a:solidFill>
                <a:hlinkClick r:id="rId3">
                  <a:extLst>
                    <a:ext uri="{A12FA001-AC4F-418D-AE19-62706E023703}">
                      <ahyp:hlinkClr xmlns:ahyp="http://schemas.microsoft.com/office/drawing/2018/hyperlinkcolor" val="tx"/>
                    </a:ext>
                  </a:extLst>
                </a:hlinkClick>
              </a:rPr>
              <a:t>SCEM </a:t>
            </a:r>
            <a:r>
              <a:rPr lang="en-US" dirty="0">
                <a:solidFill>
                  <a:schemeClr val="bg2">
                    <a:lumMod val="75000"/>
                  </a:schemeClr>
                </a:solidFill>
                <a:hlinkClick r:id="rId3">
                  <a:extLst>
                    <a:ext uri="{A12FA001-AC4F-418D-AE19-62706E023703}">
                      <ahyp:hlinkClr xmlns:ahyp="http://schemas.microsoft.com/office/drawing/2018/hyperlinkcolor" val="tx"/>
                    </a:ext>
                  </a:extLst>
                </a:hlinkClick>
              </a:rPr>
              <a:t>55.50.75.D</a:t>
            </a:r>
            <a:endParaRPr lang="en-US" dirty="0">
              <a:solidFill>
                <a:schemeClr val="bg2">
                  <a:lumMod val="75000"/>
                </a:schemeClr>
              </a:solidFill>
            </a:endParaRPr>
          </a:p>
          <a:p>
            <a:pPr marL="1105200" lvl="2" indent="-457200">
              <a:buFont typeface="Courier New" panose="02070309020205020404" pitchFamily="49" charset="0"/>
              <a:buChar char="o"/>
            </a:pPr>
            <a:r>
              <a:rPr lang="en-US" dirty="0">
                <a:solidFill>
                  <a:schemeClr val="bg2">
                    <a:lumMod val="75000"/>
                  </a:schemeClr>
                </a:solidFill>
              </a:rPr>
              <a:t>Tinplate jerrycans for chemical transport available at </a:t>
            </a:r>
            <a:r>
              <a:rPr lang="en-US" dirty="0">
                <a:solidFill>
                  <a:srgbClr val="6D2466"/>
                </a:solidFill>
                <a:hlinkClick r:id="rId4">
                  <a:extLst>
                    <a:ext uri="{A12FA001-AC4F-418D-AE19-62706E023703}">
                      <ahyp:hlinkClr xmlns:ahyp="http://schemas.microsoft.com/office/drawing/2018/hyperlinkcolor" val="tx"/>
                    </a:ext>
                  </a:extLst>
                </a:hlinkClick>
              </a:rPr>
              <a:t>SCEM </a:t>
            </a:r>
            <a:r>
              <a:rPr lang="en-US" dirty="0">
                <a:solidFill>
                  <a:schemeClr val="bg2">
                    <a:lumMod val="75000"/>
                  </a:schemeClr>
                </a:solidFill>
                <a:hlinkClick r:id="rId4">
                  <a:extLst>
                    <a:ext uri="{A12FA001-AC4F-418D-AE19-62706E023703}">
                      <ahyp:hlinkClr xmlns:ahyp="http://schemas.microsoft.com/office/drawing/2018/hyperlinkcolor" val="tx"/>
                    </a:ext>
                  </a:extLst>
                </a:hlinkClick>
              </a:rPr>
              <a:t>55.50.40.B</a:t>
            </a:r>
            <a:endParaRPr lang="en-US" dirty="0">
              <a:solidFill>
                <a:schemeClr val="bg2">
                  <a:lumMod val="75000"/>
                </a:schemeClr>
              </a:solidFill>
            </a:endParaRPr>
          </a:p>
          <a:p>
            <a:pPr marL="1105200" lvl="2" indent="-457200">
              <a:buFont typeface="Courier New" panose="02070309020205020404" pitchFamily="49" charset="0"/>
              <a:buChar char="o"/>
            </a:pPr>
            <a:r>
              <a:rPr lang="en-US" dirty="0">
                <a:solidFill>
                  <a:schemeClr val="bg2">
                    <a:lumMod val="75000"/>
                  </a:schemeClr>
                </a:solidFill>
              </a:rPr>
              <a:t>Note: All plastic packaging has a lifespan of 5 years (date of </a:t>
            </a:r>
            <a:r>
              <a:rPr lang="en-US" dirty="0"/>
              <a:t>manufacture engraved on packaging).</a:t>
            </a:r>
          </a:p>
          <a:p>
            <a:pPr marL="457200" indent="-457200">
              <a:buFont typeface="+mj-lt"/>
              <a:buAutoNum type="arabicPeriod"/>
            </a:pPr>
            <a:r>
              <a:rPr lang="en-US" dirty="0"/>
              <a:t>Packaging must comply with packaging                                                                        group listed on SDS, Section 14 (see                                                                            online training for further details).</a:t>
            </a:r>
          </a:p>
          <a:p>
            <a:endParaRPr lang="en-US" dirty="0"/>
          </a:p>
          <a:p>
            <a:endParaRPr lang="en-GB" dirty="0"/>
          </a:p>
        </p:txBody>
      </p:sp>
      <p:sp>
        <p:nvSpPr>
          <p:cNvPr id="3" name="Title 2">
            <a:extLst>
              <a:ext uri="{FF2B5EF4-FFF2-40B4-BE49-F238E27FC236}">
                <a16:creationId xmlns:a16="http://schemas.microsoft.com/office/drawing/2014/main" id="{9926463A-C1A5-24E4-B0D6-3151C47395AC}"/>
              </a:ext>
            </a:extLst>
          </p:cNvPr>
          <p:cNvSpPr>
            <a:spLocks noGrp="1"/>
          </p:cNvSpPr>
          <p:nvPr>
            <p:ph type="title"/>
          </p:nvPr>
        </p:nvSpPr>
        <p:spPr/>
        <p:txBody>
          <a:bodyPr/>
          <a:lstStyle/>
          <a:p>
            <a:r>
              <a:rPr lang="en-US" dirty="0"/>
              <a:t>Chemical Waste Disposal</a:t>
            </a:r>
            <a:endParaRPr lang="en-GB" dirty="0"/>
          </a:p>
        </p:txBody>
      </p:sp>
      <p:sp>
        <p:nvSpPr>
          <p:cNvPr id="4" name="Date Placeholder 3">
            <a:extLst>
              <a:ext uri="{FF2B5EF4-FFF2-40B4-BE49-F238E27FC236}">
                <a16:creationId xmlns:a16="http://schemas.microsoft.com/office/drawing/2014/main" id="{F4F38B8C-E213-CAA6-11DE-57FCD4EFAD20}"/>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7E975FBE-0F13-5227-A550-2383FDD6AE8C}"/>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3180A1EC-D386-FE40-6D65-41BD885318F6}"/>
              </a:ext>
            </a:extLst>
          </p:cNvPr>
          <p:cNvSpPr>
            <a:spLocks noGrp="1"/>
          </p:cNvSpPr>
          <p:nvPr>
            <p:ph type="sldNum" sz="quarter" idx="12"/>
          </p:nvPr>
        </p:nvSpPr>
        <p:spPr/>
        <p:txBody>
          <a:bodyPr/>
          <a:lstStyle/>
          <a:p>
            <a:fld id="{36B5EA5A-BC32-A742-B11B-8E7414D5B535}" type="slidenum">
              <a:rPr lang="en-US" smtClean="0"/>
              <a:pPr/>
              <a:t>24</a:t>
            </a:fld>
            <a:endParaRPr lang="en-US" dirty="0"/>
          </a:p>
        </p:txBody>
      </p:sp>
      <p:pic>
        <p:nvPicPr>
          <p:cNvPr id="7" name="Picture 6">
            <a:extLst>
              <a:ext uri="{FF2B5EF4-FFF2-40B4-BE49-F238E27FC236}">
                <a16:creationId xmlns:a16="http://schemas.microsoft.com/office/drawing/2014/main" id="{F167C3DD-2618-6B63-2116-0AB2C6638E8C}"/>
              </a:ext>
            </a:extLst>
          </p:cNvPr>
          <p:cNvPicPr>
            <a:picLocks noChangeAspect="1"/>
          </p:cNvPicPr>
          <p:nvPr/>
        </p:nvPicPr>
        <p:blipFill>
          <a:blip r:embed="rId5"/>
          <a:stretch>
            <a:fillRect/>
          </a:stretch>
        </p:blipFill>
        <p:spPr>
          <a:xfrm>
            <a:off x="6329013" y="800278"/>
            <a:ext cx="5255280" cy="2454501"/>
          </a:xfrm>
          <a:prstGeom prst="rect">
            <a:avLst/>
          </a:prstGeom>
        </p:spPr>
      </p:pic>
      <p:pic>
        <p:nvPicPr>
          <p:cNvPr id="9" name="Picture 8">
            <a:extLst>
              <a:ext uri="{FF2B5EF4-FFF2-40B4-BE49-F238E27FC236}">
                <a16:creationId xmlns:a16="http://schemas.microsoft.com/office/drawing/2014/main" id="{1B66E38B-0B19-946C-3742-E3D0298D4F0B}"/>
              </a:ext>
            </a:extLst>
          </p:cNvPr>
          <p:cNvPicPr>
            <a:picLocks noChangeAspect="1"/>
          </p:cNvPicPr>
          <p:nvPr/>
        </p:nvPicPr>
        <p:blipFill>
          <a:blip r:embed="rId6"/>
          <a:stretch>
            <a:fillRect/>
          </a:stretch>
        </p:blipFill>
        <p:spPr>
          <a:xfrm>
            <a:off x="6329013" y="3375460"/>
            <a:ext cx="4815707" cy="2259471"/>
          </a:xfrm>
          <a:prstGeom prst="rect">
            <a:avLst/>
          </a:prstGeom>
        </p:spPr>
      </p:pic>
      <p:sp>
        <p:nvSpPr>
          <p:cNvPr id="10" name="Rectangle 9">
            <a:extLst>
              <a:ext uri="{FF2B5EF4-FFF2-40B4-BE49-F238E27FC236}">
                <a16:creationId xmlns:a16="http://schemas.microsoft.com/office/drawing/2014/main" id="{EE6F1EDF-F3C7-957C-8295-C0CC00AFB542}"/>
              </a:ext>
            </a:extLst>
          </p:cNvPr>
          <p:cNvSpPr/>
          <p:nvPr/>
        </p:nvSpPr>
        <p:spPr>
          <a:xfrm>
            <a:off x="6679297" y="4880482"/>
            <a:ext cx="1177162" cy="385255"/>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Arrow Connector 11">
            <a:extLst>
              <a:ext uri="{FF2B5EF4-FFF2-40B4-BE49-F238E27FC236}">
                <a16:creationId xmlns:a16="http://schemas.microsoft.com/office/drawing/2014/main" id="{B9A0670A-3C9F-E722-7C84-B2A9F73657BA}"/>
              </a:ext>
            </a:extLst>
          </p:cNvPr>
          <p:cNvCxnSpPr>
            <a:cxnSpLocks/>
          </p:cNvCxnSpPr>
          <p:nvPr/>
        </p:nvCxnSpPr>
        <p:spPr>
          <a:xfrm>
            <a:off x="5793934" y="3870823"/>
            <a:ext cx="807788" cy="10096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95EB6BC-77A0-4B56-3596-DC22C2B27406}"/>
              </a:ext>
            </a:extLst>
          </p:cNvPr>
          <p:cNvSpPr txBox="1"/>
          <p:nvPr/>
        </p:nvSpPr>
        <p:spPr>
          <a:xfrm>
            <a:off x="943822" y="4518738"/>
            <a:ext cx="5231486" cy="1754326"/>
          </a:xfrm>
          <a:prstGeom prst="rect">
            <a:avLst/>
          </a:prstGeom>
          <a:solidFill>
            <a:schemeClr val="bg1"/>
          </a:solidFill>
        </p:spPr>
        <p:txBody>
          <a:bodyPr wrap="square" lIns="0" tIns="0" rIns="0" bIns="0" rtlCol="0">
            <a:spAutoFit/>
          </a:bodyPr>
          <a:lstStyle/>
          <a:p>
            <a:r>
              <a:rPr lang="en-US" sz="1600" dirty="0">
                <a:solidFill>
                  <a:schemeClr val="accent6">
                    <a:lumMod val="50000"/>
                  </a:schemeClr>
                </a:solidFill>
              </a:rPr>
              <a:t>Note: </a:t>
            </a:r>
            <a:r>
              <a:rPr lang="fr-CH" sz="1600" dirty="0">
                <a:solidFill>
                  <a:schemeClr val="accent6">
                    <a:lumMod val="50000"/>
                  </a:schemeClr>
                </a:solidFill>
              </a:rPr>
              <a:t>The Safety Data </a:t>
            </a:r>
            <a:r>
              <a:rPr lang="fr-CH" sz="1600" dirty="0" err="1">
                <a:solidFill>
                  <a:schemeClr val="accent6">
                    <a:lumMod val="50000"/>
                  </a:schemeClr>
                </a:solidFill>
              </a:rPr>
              <a:t>Sheet</a:t>
            </a:r>
            <a:r>
              <a:rPr lang="fr-CH" sz="1600" dirty="0">
                <a:solidFill>
                  <a:schemeClr val="accent6">
                    <a:lumMod val="50000"/>
                  </a:schemeClr>
                </a:solidFill>
              </a:rPr>
              <a:t> (SDS) </a:t>
            </a:r>
            <a:r>
              <a:rPr lang="fr-CH" sz="1600" dirty="0" err="1">
                <a:solidFill>
                  <a:schemeClr val="accent6">
                    <a:lumMod val="50000"/>
                  </a:schemeClr>
                </a:solidFill>
              </a:rPr>
              <a:t>does</a:t>
            </a:r>
            <a:r>
              <a:rPr lang="fr-CH" sz="1600" dirty="0">
                <a:solidFill>
                  <a:schemeClr val="accent6">
                    <a:lumMod val="50000"/>
                  </a:schemeClr>
                </a:solidFill>
              </a:rPr>
              <a:t> not </a:t>
            </a:r>
            <a:r>
              <a:rPr lang="fr-CH" sz="1600" dirty="0" err="1">
                <a:solidFill>
                  <a:schemeClr val="accent6">
                    <a:lumMod val="50000"/>
                  </a:schemeClr>
                </a:solidFill>
              </a:rPr>
              <a:t>always</a:t>
            </a:r>
            <a:r>
              <a:rPr lang="fr-CH" sz="1600" dirty="0">
                <a:solidFill>
                  <a:schemeClr val="accent6">
                    <a:lumMod val="50000"/>
                  </a:schemeClr>
                </a:solidFill>
              </a:rPr>
              <a:t> </a:t>
            </a:r>
            <a:r>
              <a:rPr lang="fr-CH" sz="1600" dirty="0" err="1">
                <a:solidFill>
                  <a:schemeClr val="accent6">
                    <a:lumMod val="50000"/>
                  </a:schemeClr>
                </a:solidFill>
              </a:rPr>
              <a:t>take</a:t>
            </a:r>
            <a:r>
              <a:rPr lang="fr-CH" sz="1600" dirty="0">
                <a:solidFill>
                  <a:schemeClr val="accent6">
                    <a:lumMod val="50000"/>
                  </a:schemeClr>
                </a:solidFill>
              </a:rPr>
              <a:t> </a:t>
            </a:r>
            <a:r>
              <a:rPr lang="fr-CH" sz="1600" dirty="0" err="1">
                <a:solidFill>
                  <a:schemeClr val="accent6">
                    <a:lumMod val="50000"/>
                  </a:schemeClr>
                </a:solidFill>
              </a:rPr>
              <a:t>into</a:t>
            </a:r>
            <a:r>
              <a:rPr lang="fr-CH" sz="1600" dirty="0">
                <a:solidFill>
                  <a:schemeClr val="accent6">
                    <a:lumMod val="50000"/>
                  </a:schemeClr>
                </a:solidFill>
              </a:rPr>
              <a:t> </a:t>
            </a:r>
            <a:r>
              <a:rPr lang="fr-CH" sz="1600" dirty="0" err="1">
                <a:solidFill>
                  <a:schemeClr val="accent6">
                    <a:lumMod val="50000"/>
                  </a:schemeClr>
                </a:solidFill>
              </a:rPr>
              <a:t>account</a:t>
            </a:r>
            <a:r>
              <a:rPr lang="fr-CH" sz="1600" dirty="0">
                <a:solidFill>
                  <a:schemeClr val="accent6">
                    <a:lumMod val="50000"/>
                  </a:schemeClr>
                </a:solidFill>
              </a:rPr>
              <a:t> the use of the </a:t>
            </a:r>
            <a:r>
              <a:rPr lang="fr-CH" sz="1600" dirty="0" err="1">
                <a:solidFill>
                  <a:schemeClr val="accent6">
                    <a:lumMod val="50000"/>
                  </a:schemeClr>
                </a:solidFill>
              </a:rPr>
              <a:t>product</a:t>
            </a:r>
            <a:r>
              <a:rPr lang="fr-CH" sz="1600" dirty="0">
                <a:solidFill>
                  <a:schemeClr val="accent6">
                    <a:lumMod val="50000"/>
                  </a:schemeClr>
                </a:solidFill>
              </a:rPr>
              <a:t>. For </a:t>
            </a:r>
            <a:r>
              <a:rPr lang="fr-CH" sz="1600" dirty="0" err="1">
                <a:solidFill>
                  <a:schemeClr val="accent6">
                    <a:lumMod val="50000"/>
                  </a:schemeClr>
                </a:solidFill>
              </a:rPr>
              <a:t>example</a:t>
            </a:r>
            <a:r>
              <a:rPr lang="fr-CH" sz="1600" dirty="0">
                <a:solidFill>
                  <a:schemeClr val="accent6">
                    <a:lumMod val="50000"/>
                  </a:schemeClr>
                </a:solidFill>
              </a:rPr>
              <a:t>, a new </a:t>
            </a:r>
            <a:r>
              <a:rPr lang="fr-CH" sz="1600" dirty="0" err="1">
                <a:solidFill>
                  <a:schemeClr val="accent6">
                    <a:lumMod val="50000"/>
                  </a:schemeClr>
                </a:solidFill>
              </a:rPr>
              <a:t>oil</a:t>
            </a:r>
            <a:r>
              <a:rPr lang="fr-CH" sz="1600" dirty="0">
                <a:solidFill>
                  <a:schemeClr val="accent6">
                    <a:lumMod val="50000"/>
                  </a:schemeClr>
                </a:solidFill>
              </a:rPr>
              <a:t> </a:t>
            </a:r>
            <a:r>
              <a:rPr lang="fr-CH" sz="1600" dirty="0" err="1">
                <a:solidFill>
                  <a:schemeClr val="accent6">
                    <a:lumMod val="50000"/>
                  </a:schemeClr>
                </a:solidFill>
              </a:rPr>
              <a:t>is</a:t>
            </a:r>
            <a:r>
              <a:rPr lang="fr-CH" sz="1600" dirty="0">
                <a:solidFill>
                  <a:schemeClr val="accent6">
                    <a:lumMod val="50000"/>
                  </a:schemeClr>
                </a:solidFill>
              </a:rPr>
              <a:t> not </a:t>
            </a:r>
            <a:r>
              <a:rPr lang="fr-CH" sz="1600" dirty="0" err="1">
                <a:solidFill>
                  <a:schemeClr val="accent6">
                    <a:lumMod val="50000"/>
                  </a:schemeClr>
                </a:solidFill>
              </a:rPr>
              <a:t>regulated</a:t>
            </a:r>
            <a:r>
              <a:rPr lang="fr-CH" sz="1600" dirty="0">
                <a:solidFill>
                  <a:schemeClr val="accent6">
                    <a:lumMod val="50000"/>
                  </a:schemeClr>
                </a:solidFill>
              </a:rPr>
              <a:t> (no UN </a:t>
            </a:r>
            <a:r>
              <a:rPr lang="fr-CH" sz="1600" dirty="0" err="1">
                <a:solidFill>
                  <a:schemeClr val="accent6">
                    <a:lumMod val="50000"/>
                  </a:schemeClr>
                </a:solidFill>
              </a:rPr>
              <a:t>number</a:t>
            </a:r>
            <a:r>
              <a:rPr lang="fr-CH" sz="1600" dirty="0">
                <a:solidFill>
                  <a:schemeClr val="accent6">
                    <a:lumMod val="50000"/>
                  </a:schemeClr>
                </a:solidFill>
              </a:rPr>
              <a:t>). </a:t>
            </a:r>
            <a:r>
              <a:rPr lang="fr-CH" sz="1600" dirty="0" err="1">
                <a:solidFill>
                  <a:schemeClr val="accent6">
                    <a:lumMod val="50000"/>
                  </a:schemeClr>
                </a:solidFill>
              </a:rPr>
              <a:t>However</a:t>
            </a:r>
            <a:r>
              <a:rPr lang="fr-CH" sz="1600" dirty="0">
                <a:solidFill>
                  <a:schemeClr val="accent6">
                    <a:lumMod val="50000"/>
                  </a:schemeClr>
                </a:solidFill>
              </a:rPr>
              <a:t>, </a:t>
            </a:r>
            <a:r>
              <a:rPr lang="fr-CH" sz="1600" dirty="0" err="1">
                <a:solidFill>
                  <a:schemeClr val="accent6">
                    <a:lumMod val="50000"/>
                  </a:schemeClr>
                </a:solidFill>
              </a:rPr>
              <a:t>after</a:t>
            </a:r>
            <a:r>
              <a:rPr lang="fr-CH" sz="1600" dirty="0">
                <a:solidFill>
                  <a:schemeClr val="accent6">
                    <a:lumMod val="50000"/>
                  </a:schemeClr>
                </a:solidFill>
              </a:rPr>
              <a:t> use, </a:t>
            </a:r>
            <a:r>
              <a:rPr lang="fr-CH" sz="1600" dirty="0" err="1">
                <a:solidFill>
                  <a:schemeClr val="accent6">
                    <a:lumMod val="50000"/>
                  </a:schemeClr>
                </a:solidFill>
              </a:rPr>
              <a:t>unless</a:t>
            </a:r>
            <a:r>
              <a:rPr lang="fr-CH" sz="1600" dirty="0">
                <a:solidFill>
                  <a:schemeClr val="accent6">
                    <a:lumMod val="50000"/>
                  </a:schemeClr>
                </a:solidFill>
              </a:rPr>
              <a:t> </a:t>
            </a:r>
            <a:r>
              <a:rPr lang="fr-CH" sz="1600" dirty="0" err="1">
                <a:solidFill>
                  <a:schemeClr val="accent6">
                    <a:lumMod val="50000"/>
                  </a:schemeClr>
                </a:solidFill>
              </a:rPr>
              <a:t>analysis</a:t>
            </a:r>
            <a:r>
              <a:rPr lang="fr-CH" sz="1600" dirty="0">
                <a:solidFill>
                  <a:schemeClr val="accent6">
                    <a:lumMod val="50000"/>
                  </a:schemeClr>
                </a:solidFill>
              </a:rPr>
              <a:t> shows </a:t>
            </a:r>
            <a:r>
              <a:rPr lang="fr-CH" sz="1600" dirty="0" err="1">
                <a:solidFill>
                  <a:schemeClr val="accent6">
                    <a:lumMod val="50000"/>
                  </a:schemeClr>
                </a:solidFill>
              </a:rPr>
              <a:t>that</a:t>
            </a:r>
            <a:r>
              <a:rPr lang="fr-CH" sz="1600" dirty="0">
                <a:solidFill>
                  <a:schemeClr val="accent6">
                    <a:lumMod val="50000"/>
                  </a:schemeClr>
                </a:solidFill>
              </a:rPr>
              <a:t> </a:t>
            </a:r>
            <a:r>
              <a:rPr lang="fr-CH" sz="1600" dirty="0" err="1">
                <a:solidFill>
                  <a:schemeClr val="accent6">
                    <a:lumMod val="50000"/>
                  </a:schemeClr>
                </a:solidFill>
              </a:rPr>
              <a:t>it</a:t>
            </a:r>
            <a:r>
              <a:rPr lang="fr-CH" sz="1600" dirty="0">
                <a:solidFill>
                  <a:schemeClr val="accent6">
                    <a:lumMod val="50000"/>
                  </a:schemeClr>
                </a:solidFill>
              </a:rPr>
              <a:t> </a:t>
            </a:r>
            <a:r>
              <a:rPr lang="fr-CH" sz="1600" dirty="0" err="1">
                <a:solidFill>
                  <a:schemeClr val="accent6">
                    <a:lumMod val="50000"/>
                  </a:schemeClr>
                </a:solidFill>
              </a:rPr>
              <a:t>is</a:t>
            </a:r>
            <a:r>
              <a:rPr lang="fr-CH" sz="1600" dirty="0">
                <a:solidFill>
                  <a:schemeClr val="accent6">
                    <a:lumMod val="50000"/>
                  </a:schemeClr>
                </a:solidFill>
              </a:rPr>
              <a:t> not </a:t>
            </a:r>
            <a:r>
              <a:rPr lang="fr-CH" sz="1600" dirty="0" err="1">
                <a:solidFill>
                  <a:schemeClr val="accent6">
                    <a:lumMod val="50000"/>
                  </a:schemeClr>
                </a:solidFill>
              </a:rPr>
              <a:t>hazardous</a:t>
            </a:r>
            <a:r>
              <a:rPr lang="fr-CH" sz="1600" dirty="0">
                <a:solidFill>
                  <a:schemeClr val="accent6">
                    <a:lumMod val="50000"/>
                  </a:schemeClr>
                </a:solidFill>
              </a:rPr>
              <a:t>, </a:t>
            </a:r>
            <a:r>
              <a:rPr lang="fr-CH" sz="1600" dirty="0" err="1">
                <a:solidFill>
                  <a:schemeClr val="accent6">
                    <a:lumMod val="50000"/>
                  </a:schemeClr>
                </a:solidFill>
              </a:rPr>
              <a:t>it</a:t>
            </a:r>
            <a:r>
              <a:rPr lang="fr-CH" sz="1600" dirty="0">
                <a:solidFill>
                  <a:schemeClr val="accent6">
                    <a:lumMod val="50000"/>
                  </a:schemeClr>
                </a:solidFill>
              </a:rPr>
              <a:t> must </a:t>
            </a:r>
            <a:r>
              <a:rPr lang="fr-CH" sz="1600" dirty="0" err="1">
                <a:solidFill>
                  <a:schemeClr val="accent6">
                    <a:lumMod val="50000"/>
                  </a:schemeClr>
                </a:solidFill>
              </a:rPr>
              <a:t>be</a:t>
            </a:r>
            <a:r>
              <a:rPr lang="fr-CH" sz="1600" dirty="0">
                <a:solidFill>
                  <a:schemeClr val="accent6">
                    <a:lumMod val="50000"/>
                  </a:schemeClr>
                </a:solidFill>
              </a:rPr>
              <a:t> </a:t>
            </a:r>
            <a:r>
              <a:rPr lang="fr-CH" sz="1600" dirty="0" err="1">
                <a:solidFill>
                  <a:schemeClr val="accent6">
                    <a:lumMod val="50000"/>
                  </a:schemeClr>
                </a:solidFill>
              </a:rPr>
              <a:t>classified</a:t>
            </a:r>
            <a:r>
              <a:rPr lang="fr-CH" sz="1600" dirty="0">
                <a:solidFill>
                  <a:schemeClr val="accent6">
                    <a:lumMod val="50000"/>
                  </a:schemeClr>
                </a:solidFill>
              </a:rPr>
              <a:t> as UN 3082 - ENVIRONMENTALLY HAZARDOUS SUBSTANCE, LIQUID, </a:t>
            </a:r>
            <a:r>
              <a:rPr lang="fr-CH" sz="1600" dirty="0" err="1">
                <a:solidFill>
                  <a:schemeClr val="accent6">
                    <a:lumMod val="50000"/>
                  </a:schemeClr>
                </a:solidFill>
              </a:rPr>
              <a:t>waste</a:t>
            </a:r>
            <a:r>
              <a:rPr lang="fr-CH" sz="1600" dirty="0">
                <a:solidFill>
                  <a:schemeClr val="accent6">
                    <a:lumMod val="50000"/>
                  </a:schemeClr>
                </a:solidFill>
              </a:rPr>
              <a:t> </a:t>
            </a:r>
            <a:r>
              <a:rPr lang="fr-CH" sz="1600" dirty="0" err="1">
                <a:solidFill>
                  <a:schemeClr val="accent6">
                    <a:lumMod val="50000"/>
                  </a:schemeClr>
                </a:solidFill>
              </a:rPr>
              <a:t>oil</a:t>
            </a:r>
            <a:r>
              <a:rPr lang="fr-CH" sz="1600" dirty="0">
                <a:solidFill>
                  <a:schemeClr val="accent6">
                    <a:lumMod val="50000"/>
                  </a:schemeClr>
                </a:solidFill>
              </a:rPr>
              <a:t>.</a:t>
            </a:r>
            <a:endParaRPr lang="en-US" sz="1600" dirty="0">
              <a:solidFill>
                <a:schemeClr val="accent6">
                  <a:lumMod val="50000"/>
                </a:schemeClr>
              </a:solidFill>
            </a:endParaRPr>
          </a:p>
          <a:p>
            <a:pPr algn="l"/>
            <a:endParaRPr lang="en-GB" dirty="0"/>
          </a:p>
        </p:txBody>
      </p:sp>
    </p:spTree>
    <p:extLst>
      <p:ext uri="{BB962C8B-B14F-4D97-AF65-F5344CB8AC3E}">
        <p14:creationId xmlns:p14="http://schemas.microsoft.com/office/powerpoint/2010/main" val="3594487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DB391EB-09E5-835D-9EB5-EE854944709E}"/>
              </a:ext>
            </a:extLst>
          </p:cNvPr>
          <p:cNvSpPr>
            <a:spLocks noGrp="1"/>
          </p:cNvSpPr>
          <p:nvPr>
            <p:ph idx="1"/>
          </p:nvPr>
        </p:nvSpPr>
        <p:spPr/>
        <p:txBody>
          <a:bodyPr/>
          <a:lstStyle/>
          <a:p>
            <a:pPr marL="457200" indent="-457200">
              <a:buAutoNum type="arabicPeriod"/>
            </a:pPr>
            <a:r>
              <a:rPr lang="en-US" dirty="0">
                <a:solidFill>
                  <a:schemeClr val="bg2">
                    <a:lumMod val="75000"/>
                  </a:schemeClr>
                </a:solidFill>
              </a:rPr>
              <a:t>Chemical waste should be identified and transferred into transport compliant packaging (original packaging can be used if in good condition)</a:t>
            </a:r>
          </a:p>
          <a:p>
            <a:pPr marL="1105200" lvl="2" indent="-457200">
              <a:buFont typeface="Courier New" panose="02070309020205020404" pitchFamily="49" charset="0"/>
              <a:buChar char="o"/>
            </a:pPr>
            <a:r>
              <a:rPr lang="en-US" dirty="0">
                <a:solidFill>
                  <a:schemeClr val="bg2">
                    <a:lumMod val="75000"/>
                  </a:schemeClr>
                </a:solidFill>
              </a:rPr>
              <a:t>Approved packaging for chemical transport available at </a:t>
            </a:r>
            <a:r>
              <a:rPr lang="en-US" dirty="0">
                <a:solidFill>
                  <a:schemeClr val="bg2">
                    <a:lumMod val="75000"/>
                  </a:schemeClr>
                </a:solidFill>
                <a:hlinkClick r:id="rId2">
                  <a:extLst>
                    <a:ext uri="{A12FA001-AC4F-418D-AE19-62706E023703}">
                      <ahyp:hlinkClr xmlns:ahyp="http://schemas.microsoft.com/office/drawing/2018/hyperlinkcolor" val="tx"/>
                    </a:ext>
                  </a:extLst>
                </a:hlinkClick>
              </a:rPr>
              <a:t>SCEM 55.50.75.D</a:t>
            </a:r>
            <a:endParaRPr lang="en-US" dirty="0">
              <a:solidFill>
                <a:schemeClr val="bg2">
                  <a:lumMod val="75000"/>
                </a:schemeClr>
              </a:solidFill>
            </a:endParaRPr>
          </a:p>
          <a:p>
            <a:pPr marL="1105200" lvl="2" indent="-457200">
              <a:buFont typeface="Courier New" panose="02070309020205020404" pitchFamily="49" charset="0"/>
              <a:buChar char="o"/>
            </a:pPr>
            <a:r>
              <a:rPr lang="en-US" dirty="0">
                <a:solidFill>
                  <a:schemeClr val="bg2">
                    <a:lumMod val="75000"/>
                  </a:schemeClr>
                </a:solidFill>
              </a:rPr>
              <a:t>Tinplate jerrycans for chemical transport available at </a:t>
            </a:r>
            <a:r>
              <a:rPr lang="en-US" dirty="0">
                <a:solidFill>
                  <a:schemeClr val="bg2">
                    <a:lumMod val="75000"/>
                  </a:schemeClr>
                </a:solidFill>
                <a:hlinkClick r:id="rId3">
                  <a:extLst>
                    <a:ext uri="{A12FA001-AC4F-418D-AE19-62706E023703}">
                      <ahyp:hlinkClr xmlns:ahyp="http://schemas.microsoft.com/office/drawing/2018/hyperlinkcolor" val="tx"/>
                    </a:ext>
                  </a:extLst>
                </a:hlinkClick>
              </a:rPr>
              <a:t>SCEM 55.50.40.B</a:t>
            </a:r>
            <a:endParaRPr lang="en-US" dirty="0">
              <a:solidFill>
                <a:schemeClr val="bg2">
                  <a:lumMod val="75000"/>
                </a:schemeClr>
              </a:solidFill>
            </a:endParaRPr>
          </a:p>
          <a:p>
            <a:pPr marL="1105200" lvl="2" indent="-457200">
              <a:buFont typeface="Courier New" panose="02070309020205020404" pitchFamily="49" charset="0"/>
              <a:buChar char="o"/>
            </a:pPr>
            <a:r>
              <a:rPr lang="en-US" dirty="0">
                <a:solidFill>
                  <a:schemeClr val="bg2">
                    <a:lumMod val="75000"/>
                  </a:schemeClr>
                </a:solidFill>
              </a:rPr>
              <a:t>Note: All plastic packaging has a lifespan of 5 years (date of manufacture engraved on packaging).</a:t>
            </a:r>
          </a:p>
          <a:p>
            <a:pPr marL="457200" indent="-457200">
              <a:buFont typeface="+mj-lt"/>
              <a:buAutoNum type="arabicPeriod"/>
            </a:pPr>
            <a:r>
              <a:rPr lang="en-US" dirty="0">
                <a:solidFill>
                  <a:schemeClr val="bg2">
                    <a:lumMod val="75000"/>
                  </a:schemeClr>
                </a:solidFill>
              </a:rPr>
              <a:t>Packaging must comply with packaging                                                                        group listed on SDS, Section 14 (see                                                                            online training for further details)</a:t>
            </a:r>
          </a:p>
          <a:p>
            <a:pPr marL="457200" indent="-457200">
              <a:buFont typeface="+mj-lt"/>
              <a:buAutoNum type="arabicPeriod"/>
            </a:pPr>
            <a:r>
              <a:rPr lang="en-US" dirty="0"/>
              <a:t>UN number also found on SDS.</a:t>
            </a:r>
          </a:p>
          <a:p>
            <a:pPr marL="457200" indent="-457200">
              <a:buAutoNum type="arabicPeriod"/>
            </a:pPr>
            <a:endParaRPr lang="en-GB" dirty="0"/>
          </a:p>
        </p:txBody>
      </p:sp>
      <p:sp>
        <p:nvSpPr>
          <p:cNvPr id="3" name="Title 2">
            <a:extLst>
              <a:ext uri="{FF2B5EF4-FFF2-40B4-BE49-F238E27FC236}">
                <a16:creationId xmlns:a16="http://schemas.microsoft.com/office/drawing/2014/main" id="{9926463A-C1A5-24E4-B0D6-3151C47395AC}"/>
              </a:ext>
            </a:extLst>
          </p:cNvPr>
          <p:cNvSpPr>
            <a:spLocks noGrp="1"/>
          </p:cNvSpPr>
          <p:nvPr>
            <p:ph type="title"/>
          </p:nvPr>
        </p:nvSpPr>
        <p:spPr/>
        <p:txBody>
          <a:bodyPr/>
          <a:lstStyle/>
          <a:p>
            <a:r>
              <a:rPr lang="en-US" dirty="0"/>
              <a:t>Chemical Waste Disposal</a:t>
            </a:r>
            <a:endParaRPr lang="en-GB" dirty="0"/>
          </a:p>
        </p:txBody>
      </p:sp>
      <p:sp>
        <p:nvSpPr>
          <p:cNvPr id="4" name="Date Placeholder 3">
            <a:extLst>
              <a:ext uri="{FF2B5EF4-FFF2-40B4-BE49-F238E27FC236}">
                <a16:creationId xmlns:a16="http://schemas.microsoft.com/office/drawing/2014/main" id="{F4F38B8C-E213-CAA6-11DE-57FCD4EFAD20}"/>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7E975FBE-0F13-5227-A550-2383FDD6AE8C}"/>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3180A1EC-D386-FE40-6D65-41BD885318F6}"/>
              </a:ext>
            </a:extLst>
          </p:cNvPr>
          <p:cNvSpPr>
            <a:spLocks noGrp="1"/>
          </p:cNvSpPr>
          <p:nvPr>
            <p:ph type="sldNum" sz="quarter" idx="12"/>
          </p:nvPr>
        </p:nvSpPr>
        <p:spPr/>
        <p:txBody>
          <a:bodyPr/>
          <a:lstStyle/>
          <a:p>
            <a:fld id="{36B5EA5A-BC32-A742-B11B-8E7414D5B535}" type="slidenum">
              <a:rPr lang="en-US" smtClean="0"/>
              <a:pPr/>
              <a:t>25</a:t>
            </a:fld>
            <a:endParaRPr lang="en-US" dirty="0"/>
          </a:p>
        </p:txBody>
      </p:sp>
      <p:pic>
        <p:nvPicPr>
          <p:cNvPr id="7" name="Picture 6">
            <a:extLst>
              <a:ext uri="{FF2B5EF4-FFF2-40B4-BE49-F238E27FC236}">
                <a16:creationId xmlns:a16="http://schemas.microsoft.com/office/drawing/2014/main" id="{F167C3DD-2618-6B63-2116-0AB2C6638E8C}"/>
              </a:ext>
            </a:extLst>
          </p:cNvPr>
          <p:cNvPicPr>
            <a:picLocks noChangeAspect="1"/>
          </p:cNvPicPr>
          <p:nvPr/>
        </p:nvPicPr>
        <p:blipFill>
          <a:blip r:embed="rId4"/>
          <a:stretch>
            <a:fillRect/>
          </a:stretch>
        </p:blipFill>
        <p:spPr>
          <a:xfrm>
            <a:off x="6329013" y="800278"/>
            <a:ext cx="5255280" cy="2454501"/>
          </a:xfrm>
          <a:prstGeom prst="rect">
            <a:avLst/>
          </a:prstGeom>
        </p:spPr>
      </p:pic>
      <p:pic>
        <p:nvPicPr>
          <p:cNvPr id="9" name="Picture 8">
            <a:extLst>
              <a:ext uri="{FF2B5EF4-FFF2-40B4-BE49-F238E27FC236}">
                <a16:creationId xmlns:a16="http://schemas.microsoft.com/office/drawing/2014/main" id="{1B66E38B-0B19-946C-3742-E3D0298D4F0B}"/>
              </a:ext>
            </a:extLst>
          </p:cNvPr>
          <p:cNvPicPr>
            <a:picLocks noChangeAspect="1"/>
          </p:cNvPicPr>
          <p:nvPr/>
        </p:nvPicPr>
        <p:blipFill>
          <a:blip r:embed="rId5"/>
          <a:stretch>
            <a:fillRect/>
          </a:stretch>
        </p:blipFill>
        <p:spPr>
          <a:xfrm>
            <a:off x="6329013" y="3375460"/>
            <a:ext cx="4815707" cy="2259471"/>
          </a:xfrm>
          <a:prstGeom prst="rect">
            <a:avLst/>
          </a:prstGeom>
        </p:spPr>
      </p:pic>
      <p:sp>
        <p:nvSpPr>
          <p:cNvPr id="10" name="Rectangle 9">
            <a:extLst>
              <a:ext uri="{FF2B5EF4-FFF2-40B4-BE49-F238E27FC236}">
                <a16:creationId xmlns:a16="http://schemas.microsoft.com/office/drawing/2014/main" id="{EE6F1EDF-F3C7-957C-8295-C0CC00AFB542}"/>
              </a:ext>
            </a:extLst>
          </p:cNvPr>
          <p:cNvSpPr/>
          <p:nvPr/>
        </p:nvSpPr>
        <p:spPr>
          <a:xfrm>
            <a:off x="6675530" y="3605672"/>
            <a:ext cx="963606" cy="385255"/>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Arrow Connector 11">
            <a:extLst>
              <a:ext uri="{FF2B5EF4-FFF2-40B4-BE49-F238E27FC236}">
                <a16:creationId xmlns:a16="http://schemas.microsoft.com/office/drawing/2014/main" id="{B9A0670A-3C9F-E722-7C84-B2A9F73657BA}"/>
              </a:ext>
            </a:extLst>
          </p:cNvPr>
          <p:cNvCxnSpPr>
            <a:cxnSpLocks/>
          </p:cNvCxnSpPr>
          <p:nvPr/>
        </p:nvCxnSpPr>
        <p:spPr>
          <a:xfrm flipV="1">
            <a:off x="4797525" y="3854422"/>
            <a:ext cx="1832900" cy="9472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24099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66076846-D2E6-68E8-C75B-33F40F431658}"/>
              </a:ext>
            </a:extLst>
          </p:cNvPr>
          <p:cNvPicPr>
            <a:picLocks noChangeAspect="1"/>
          </p:cNvPicPr>
          <p:nvPr/>
        </p:nvPicPr>
        <p:blipFill rotWithShape="1">
          <a:blip r:embed="rId2"/>
          <a:srcRect t="22892" r="11466" b="26176"/>
          <a:stretch/>
        </p:blipFill>
        <p:spPr>
          <a:xfrm>
            <a:off x="1586980" y="2972801"/>
            <a:ext cx="3563042" cy="1189154"/>
          </a:xfrm>
          <a:prstGeom prst="rect">
            <a:avLst/>
          </a:prstGeom>
        </p:spPr>
      </p:pic>
      <p:pic>
        <p:nvPicPr>
          <p:cNvPr id="9" name="Picture 8">
            <a:extLst>
              <a:ext uri="{FF2B5EF4-FFF2-40B4-BE49-F238E27FC236}">
                <a16:creationId xmlns:a16="http://schemas.microsoft.com/office/drawing/2014/main" id="{1B66E38B-0B19-946C-3742-E3D0298D4F0B}"/>
              </a:ext>
            </a:extLst>
          </p:cNvPr>
          <p:cNvPicPr>
            <a:picLocks noChangeAspect="1"/>
          </p:cNvPicPr>
          <p:nvPr/>
        </p:nvPicPr>
        <p:blipFill>
          <a:blip r:embed="rId3"/>
          <a:stretch>
            <a:fillRect/>
          </a:stretch>
        </p:blipFill>
        <p:spPr>
          <a:xfrm>
            <a:off x="6380298" y="3375460"/>
            <a:ext cx="4764422" cy="2259471"/>
          </a:xfrm>
          <a:prstGeom prst="rect">
            <a:avLst/>
          </a:prstGeom>
        </p:spPr>
      </p:pic>
      <p:sp>
        <p:nvSpPr>
          <p:cNvPr id="2" name="Content Placeholder 1">
            <a:extLst>
              <a:ext uri="{FF2B5EF4-FFF2-40B4-BE49-F238E27FC236}">
                <a16:creationId xmlns:a16="http://schemas.microsoft.com/office/drawing/2014/main" id="{ADB391EB-09E5-835D-9EB5-EE854944709E}"/>
              </a:ext>
            </a:extLst>
          </p:cNvPr>
          <p:cNvSpPr>
            <a:spLocks noGrp="1"/>
          </p:cNvSpPr>
          <p:nvPr>
            <p:ph idx="1"/>
          </p:nvPr>
        </p:nvSpPr>
        <p:spPr/>
        <p:txBody>
          <a:bodyPr/>
          <a:lstStyle/>
          <a:p>
            <a:pPr marL="457200" indent="-457200">
              <a:buFont typeface="+mj-lt"/>
              <a:buAutoNum type="arabicPeriod" startAt="4"/>
            </a:pPr>
            <a:r>
              <a:rPr lang="en-US" dirty="0"/>
              <a:t>Packaging labelled for road transport with:</a:t>
            </a:r>
          </a:p>
          <a:p>
            <a:pPr marL="1105200" lvl="2" indent="-457200">
              <a:buFont typeface="Courier New" panose="02070309020205020404" pitchFamily="49" charset="0"/>
              <a:buChar char="o"/>
            </a:pPr>
            <a:r>
              <a:rPr lang="en-US" dirty="0"/>
              <a:t>UN number clearly written (permanent);</a:t>
            </a:r>
          </a:p>
          <a:p>
            <a:pPr marL="1105200" lvl="2" indent="-457200">
              <a:buFont typeface="Courier New" panose="02070309020205020404" pitchFamily="49" charset="0"/>
              <a:buChar char="o"/>
            </a:pPr>
            <a:r>
              <a:rPr lang="en-US" dirty="0"/>
              <a:t>Transport hazard labels attached                                                                                                       (available at </a:t>
            </a:r>
            <a:r>
              <a:rPr lang="en-US" dirty="0">
                <a:hlinkClick r:id="rId4"/>
              </a:rPr>
              <a:t>SCEM 50.55.21</a:t>
            </a:r>
            <a:r>
              <a:rPr lang="en-US" dirty="0"/>
              <a:t>);</a:t>
            </a:r>
          </a:p>
          <a:p>
            <a:pPr marL="1105200" lvl="2" indent="-457200">
              <a:buFont typeface="Courier New" panose="02070309020205020404" pitchFamily="49" charset="0"/>
              <a:buChar char="o"/>
            </a:pPr>
            <a:endParaRPr lang="en-US" dirty="0"/>
          </a:p>
          <a:p>
            <a:pPr marL="1105200" lvl="2" indent="-457200">
              <a:buFont typeface="Courier New" panose="02070309020205020404" pitchFamily="49" charset="0"/>
              <a:buChar char="o"/>
            </a:pPr>
            <a:endParaRPr lang="en-US" dirty="0"/>
          </a:p>
          <a:p>
            <a:pPr marL="1105200" lvl="2" indent="-457200">
              <a:buFont typeface="Courier New" panose="02070309020205020404" pitchFamily="49" charset="0"/>
              <a:buChar char="o"/>
            </a:pPr>
            <a:endParaRPr lang="en-US" dirty="0"/>
          </a:p>
          <a:p>
            <a:pPr marL="1105200" lvl="2" indent="-457200">
              <a:buFont typeface="Courier New" panose="02070309020205020404" pitchFamily="49" charset="0"/>
              <a:buChar char="o"/>
            </a:pPr>
            <a:endParaRPr lang="en-US" dirty="0"/>
          </a:p>
          <a:p>
            <a:pPr marL="1105200" lvl="2" indent="-457200">
              <a:buFont typeface="Courier New" panose="02070309020205020404" pitchFamily="49" charset="0"/>
              <a:buChar char="o"/>
            </a:pPr>
            <a:r>
              <a:rPr lang="en-US" dirty="0"/>
              <a:t>Official shipping name (preceded with Waste                                                                                            where applicable).</a:t>
            </a:r>
          </a:p>
          <a:p>
            <a:pPr marL="1105200" lvl="2" indent="-457200">
              <a:buFont typeface="Courier New" panose="02070309020205020404" pitchFamily="49" charset="0"/>
              <a:buChar char="o"/>
            </a:pPr>
            <a:r>
              <a:rPr lang="en-US" dirty="0"/>
              <a:t>E.g. “</a:t>
            </a:r>
            <a:r>
              <a:rPr lang="en-US" i="1" dirty="0"/>
              <a:t>UN1170, WASTE ETHANOL, Class 3, PG II </a:t>
            </a:r>
            <a:r>
              <a:rPr lang="en-US" dirty="0"/>
              <a:t>”</a:t>
            </a:r>
          </a:p>
          <a:p>
            <a:endParaRPr lang="en-GB" dirty="0"/>
          </a:p>
        </p:txBody>
      </p:sp>
      <p:sp>
        <p:nvSpPr>
          <p:cNvPr id="3" name="Title 2">
            <a:extLst>
              <a:ext uri="{FF2B5EF4-FFF2-40B4-BE49-F238E27FC236}">
                <a16:creationId xmlns:a16="http://schemas.microsoft.com/office/drawing/2014/main" id="{9926463A-C1A5-24E4-B0D6-3151C47395AC}"/>
              </a:ext>
            </a:extLst>
          </p:cNvPr>
          <p:cNvSpPr>
            <a:spLocks noGrp="1"/>
          </p:cNvSpPr>
          <p:nvPr>
            <p:ph type="title"/>
          </p:nvPr>
        </p:nvSpPr>
        <p:spPr/>
        <p:txBody>
          <a:bodyPr/>
          <a:lstStyle/>
          <a:p>
            <a:r>
              <a:rPr lang="en-US" dirty="0"/>
              <a:t>Chemical Waste Disposal</a:t>
            </a:r>
            <a:endParaRPr lang="en-GB" dirty="0"/>
          </a:p>
        </p:txBody>
      </p:sp>
      <p:sp>
        <p:nvSpPr>
          <p:cNvPr id="4" name="Date Placeholder 3">
            <a:extLst>
              <a:ext uri="{FF2B5EF4-FFF2-40B4-BE49-F238E27FC236}">
                <a16:creationId xmlns:a16="http://schemas.microsoft.com/office/drawing/2014/main" id="{F4F38B8C-E213-CAA6-11DE-57FCD4EFAD20}"/>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7E975FBE-0F13-5227-A550-2383FDD6AE8C}"/>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3180A1EC-D386-FE40-6D65-41BD885318F6}"/>
              </a:ext>
            </a:extLst>
          </p:cNvPr>
          <p:cNvSpPr>
            <a:spLocks noGrp="1"/>
          </p:cNvSpPr>
          <p:nvPr>
            <p:ph type="sldNum" sz="quarter" idx="12"/>
          </p:nvPr>
        </p:nvSpPr>
        <p:spPr/>
        <p:txBody>
          <a:bodyPr/>
          <a:lstStyle/>
          <a:p>
            <a:fld id="{36B5EA5A-BC32-A742-B11B-8E7414D5B535}" type="slidenum">
              <a:rPr lang="en-US" smtClean="0"/>
              <a:pPr/>
              <a:t>26</a:t>
            </a:fld>
            <a:endParaRPr lang="en-US" dirty="0"/>
          </a:p>
        </p:txBody>
      </p:sp>
      <p:pic>
        <p:nvPicPr>
          <p:cNvPr id="7" name="Picture 6">
            <a:extLst>
              <a:ext uri="{FF2B5EF4-FFF2-40B4-BE49-F238E27FC236}">
                <a16:creationId xmlns:a16="http://schemas.microsoft.com/office/drawing/2014/main" id="{F167C3DD-2618-6B63-2116-0AB2C6638E8C}"/>
              </a:ext>
            </a:extLst>
          </p:cNvPr>
          <p:cNvPicPr>
            <a:picLocks noChangeAspect="1"/>
          </p:cNvPicPr>
          <p:nvPr/>
        </p:nvPicPr>
        <p:blipFill>
          <a:blip r:embed="rId5"/>
          <a:stretch>
            <a:fillRect/>
          </a:stretch>
        </p:blipFill>
        <p:spPr>
          <a:xfrm>
            <a:off x="6329013" y="800278"/>
            <a:ext cx="5255280" cy="2454501"/>
          </a:xfrm>
          <a:prstGeom prst="rect">
            <a:avLst/>
          </a:prstGeom>
        </p:spPr>
      </p:pic>
    </p:spTree>
    <p:extLst>
      <p:ext uri="{BB962C8B-B14F-4D97-AF65-F5344CB8AC3E}">
        <p14:creationId xmlns:p14="http://schemas.microsoft.com/office/powerpoint/2010/main" val="33936420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66076846-D2E6-68E8-C75B-33F40F431658}"/>
              </a:ext>
            </a:extLst>
          </p:cNvPr>
          <p:cNvPicPr>
            <a:picLocks noChangeAspect="1"/>
          </p:cNvPicPr>
          <p:nvPr/>
        </p:nvPicPr>
        <p:blipFill rotWithShape="1">
          <a:blip r:embed="rId3"/>
          <a:srcRect t="22892" r="11466" b="26176"/>
          <a:stretch/>
        </p:blipFill>
        <p:spPr>
          <a:xfrm>
            <a:off x="1586980" y="2972801"/>
            <a:ext cx="3563042" cy="1189154"/>
          </a:xfrm>
          <a:prstGeom prst="rect">
            <a:avLst/>
          </a:prstGeom>
        </p:spPr>
      </p:pic>
      <p:pic>
        <p:nvPicPr>
          <p:cNvPr id="9" name="Picture 8">
            <a:extLst>
              <a:ext uri="{FF2B5EF4-FFF2-40B4-BE49-F238E27FC236}">
                <a16:creationId xmlns:a16="http://schemas.microsoft.com/office/drawing/2014/main" id="{1B66E38B-0B19-946C-3742-E3D0298D4F0B}"/>
              </a:ext>
            </a:extLst>
          </p:cNvPr>
          <p:cNvPicPr>
            <a:picLocks noChangeAspect="1"/>
          </p:cNvPicPr>
          <p:nvPr/>
        </p:nvPicPr>
        <p:blipFill>
          <a:blip r:embed="rId4"/>
          <a:stretch>
            <a:fillRect/>
          </a:stretch>
        </p:blipFill>
        <p:spPr>
          <a:xfrm>
            <a:off x="6380298" y="3375460"/>
            <a:ext cx="4764422" cy="2259471"/>
          </a:xfrm>
          <a:prstGeom prst="rect">
            <a:avLst/>
          </a:prstGeom>
        </p:spPr>
      </p:pic>
      <p:sp>
        <p:nvSpPr>
          <p:cNvPr id="2" name="Content Placeholder 1">
            <a:extLst>
              <a:ext uri="{FF2B5EF4-FFF2-40B4-BE49-F238E27FC236}">
                <a16:creationId xmlns:a16="http://schemas.microsoft.com/office/drawing/2014/main" id="{ADB391EB-09E5-835D-9EB5-EE854944709E}"/>
              </a:ext>
            </a:extLst>
          </p:cNvPr>
          <p:cNvSpPr>
            <a:spLocks noGrp="1"/>
          </p:cNvSpPr>
          <p:nvPr>
            <p:ph idx="1"/>
          </p:nvPr>
        </p:nvSpPr>
        <p:spPr/>
        <p:txBody>
          <a:bodyPr/>
          <a:lstStyle/>
          <a:p>
            <a:pPr marL="457200" indent="-457200">
              <a:buFont typeface="+mj-lt"/>
              <a:buAutoNum type="arabicPeriod" startAt="4"/>
            </a:pPr>
            <a:r>
              <a:rPr lang="en-US" dirty="0"/>
              <a:t>Packaging labelled for road transport with:</a:t>
            </a:r>
          </a:p>
          <a:p>
            <a:pPr marL="1105200" lvl="2" indent="-457200">
              <a:buFont typeface="Courier New" panose="02070309020205020404" pitchFamily="49" charset="0"/>
              <a:buChar char="o"/>
            </a:pPr>
            <a:r>
              <a:rPr lang="en-US" dirty="0"/>
              <a:t>UN number clearly written (permanent);</a:t>
            </a:r>
          </a:p>
          <a:p>
            <a:pPr marL="1105200" lvl="2" indent="-457200">
              <a:buFont typeface="Courier New" panose="02070309020205020404" pitchFamily="49" charset="0"/>
              <a:buChar char="o"/>
            </a:pPr>
            <a:r>
              <a:rPr lang="en-US" dirty="0"/>
              <a:t>Transport hazard labels attached                                                                                                       (available at </a:t>
            </a:r>
            <a:r>
              <a:rPr lang="en-US" dirty="0">
                <a:hlinkClick r:id="rId5"/>
              </a:rPr>
              <a:t>SCEM 50.55.21</a:t>
            </a:r>
            <a:r>
              <a:rPr lang="en-US" dirty="0"/>
              <a:t>);</a:t>
            </a:r>
          </a:p>
          <a:p>
            <a:pPr marL="1105200" lvl="2" indent="-457200">
              <a:buFont typeface="Courier New" panose="02070309020205020404" pitchFamily="49" charset="0"/>
              <a:buChar char="o"/>
            </a:pPr>
            <a:endParaRPr lang="en-US" dirty="0"/>
          </a:p>
          <a:p>
            <a:pPr marL="1105200" lvl="2" indent="-457200">
              <a:buFont typeface="Courier New" panose="02070309020205020404" pitchFamily="49" charset="0"/>
              <a:buChar char="o"/>
            </a:pPr>
            <a:endParaRPr lang="en-US" dirty="0"/>
          </a:p>
          <a:p>
            <a:pPr marL="1105200" lvl="2" indent="-457200">
              <a:buFont typeface="Courier New" panose="02070309020205020404" pitchFamily="49" charset="0"/>
              <a:buChar char="o"/>
            </a:pPr>
            <a:endParaRPr lang="en-US" dirty="0"/>
          </a:p>
          <a:p>
            <a:pPr marL="1105200" lvl="2" indent="-457200">
              <a:buFont typeface="Courier New" panose="02070309020205020404" pitchFamily="49" charset="0"/>
              <a:buChar char="o"/>
            </a:pPr>
            <a:endParaRPr lang="en-US" dirty="0"/>
          </a:p>
          <a:p>
            <a:pPr marL="1105200" lvl="2" indent="-457200">
              <a:buFont typeface="Courier New" panose="02070309020205020404" pitchFamily="49" charset="0"/>
              <a:buChar char="o"/>
            </a:pPr>
            <a:r>
              <a:rPr lang="en-US" dirty="0"/>
              <a:t>Official shipping name (preceded with Waste                                                                                            where applicable).</a:t>
            </a:r>
          </a:p>
          <a:p>
            <a:pPr marL="1105200" lvl="2" indent="-457200">
              <a:buFont typeface="Courier New" panose="02070309020205020404" pitchFamily="49" charset="0"/>
              <a:buChar char="o"/>
            </a:pPr>
            <a:r>
              <a:rPr lang="en-US" dirty="0"/>
              <a:t>E.g. “</a:t>
            </a:r>
            <a:r>
              <a:rPr lang="en-US" i="1" dirty="0"/>
              <a:t>UN1170, WASTE ETHANOL, Class 3, PG II </a:t>
            </a:r>
            <a:r>
              <a:rPr lang="en-US" dirty="0"/>
              <a:t>”</a:t>
            </a:r>
          </a:p>
          <a:p>
            <a:endParaRPr lang="en-GB" dirty="0"/>
          </a:p>
        </p:txBody>
      </p:sp>
      <p:sp>
        <p:nvSpPr>
          <p:cNvPr id="3" name="Title 2">
            <a:extLst>
              <a:ext uri="{FF2B5EF4-FFF2-40B4-BE49-F238E27FC236}">
                <a16:creationId xmlns:a16="http://schemas.microsoft.com/office/drawing/2014/main" id="{9926463A-C1A5-24E4-B0D6-3151C47395AC}"/>
              </a:ext>
            </a:extLst>
          </p:cNvPr>
          <p:cNvSpPr>
            <a:spLocks noGrp="1"/>
          </p:cNvSpPr>
          <p:nvPr>
            <p:ph type="title"/>
          </p:nvPr>
        </p:nvSpPr>
        <p:spPr/>
        <p:txBody>
          <a:bodyPr/>
          <a:lstStyle/>
          <a:p>
            <a:r>
              <a:rPr lang="en-US" dirty="0"/>
              <a:t>Chemical Waste Disposal</a:t>
            </a:r>
            <a:endParaRPr lang="en-GB" dirty="0"/>
          </a:p>
        </p:txBody>
      </p:sp>
      <p:sp>
        <p:nvSpPr>
          <p:cNvPr id="4" name="Date Placeholder 3">
            <a:extLst>
              <a:ext uri="{FF2B5EF4-FFF2-40B4-BE49-F238E27FC236}">
                <a16:creationId xmlns:a16="http://schemas.microsoft.com/office/drawing/2014/main" id="{F4F38B8C-E213-CAA6-11DE-57FCD4EFAD20}"/>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7E975FBE-0F13-5227-A550-2383FDD6AE8C}"/>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3180A1EC-D386-FE40-6D65-41BD885318F6}"/>
              </a:ext>
            </a:extLst>
          </p:cNvPr>
          <p:cNvSpPr>
            <a:spLocks noGrp="1"/>
          </p:cNvSpPr>
          <p:nvPr>
            <p:ph type="sldNum" sz="quarter" idx="12"/>
          </p:nvPr>
        </p:nvSpPr>
        <p:spPr/>
        <p:txBody>
          <a:bodyPr/>
          <a:lstStyle/>
          <a:p>
            <a:fld id="{36B5EA5A-BC32-A742-B11B-8E7414D5B535}" type="slidenum">
              <a:rPr lang="en-US" smtClean="0"/>
              <a:pPr/>
              <a:t>27</a:t>
            </a:fld>
            <a:endParaRPr lang="en-US" dirty="0"/>
          </a:p>
        </p:txBody>
      </p:sp>
      <p:pic>
        <p:nvPicPr>
          <p:cNvPr id="7" name="Picture 6">
            <a:extLst>
              <a:ext uri="{FF2B5EF4-FFF2-40B4-BE49-F238E27FC236}">
                <a16:creationId xmlns:a16="http://schemas.microsoft.com/office/drawing/2014/main" id="{F167C3DD-2618-6B63-2116-0AB2C6638E8C}"/>
              </a:ext>
            </a:extLst>
          </p:cNvPr>
          <p:cNvPicPr>
            <a:picLocks noChangeAspect="1"/>
          </p:cNvPicPr>
          <p:nvPr/>
        </p:nvPicPr>
        <p:blipFill>
          <a:blip r:embed="rId6"/>
          <a:stretch>
            <a:fillRect/>
          </a:stretch>
        </p:blipFill>
        <p:spPr>
          <a:xfrm>
            <a:off x="6329013" y="800278"/>
            <a:ext cx="5255280" cy="2454501"/>
          </a:xfrm>
          <a:prstGeom prst="rect">
            <a:avLst/>
          </a:prstGeom>
        </p:spPr>
      </p:pic>
      <p:sp>
        <p:nvSpPr>
          <p:cNvPr id="10" name="Rectangle 9">
            <a:extLst>
              <a:ext uri="{FF2B5EF4-FFF2-40B4-BE49-F238E27FC236}">
                <a16:creationId xmlns:a16="http://schemas.microsoft.com/office/drawing/2014/main" id="{EE6F1EDF-F3C7-957C-8295-C0CC00AFB542}"/>
              </a:ext>
            </a:extLst>
          </p:cNvPr>
          <p:cNvSpPr/>
          <p:nvPr/>
        </p:nvSpPr>
        <p:spPr>
          <a:xfrm>
            <a:off x="6580886" y="4540415"/>
            <a:ext cx="1049008" cy="385255"/>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Arrow Connector 10">
            <a:extLst>
              <a:ext uri="{FF2B5EF4-FFF2-40B4-BE49-F238E27FC236}">
                <a16:creationId xmlns:a16="http://schemas.microsoft.com/office/drawing/2014/main" id="{C7A8F60D-EC0F-68CF-1019-42CBFEDEF4DB}"/>
              </a:ext>
            </a:extLst>
          </p:cNvPr>
          <p:cNvCxnSpPr>
            <a:cxnSpLocks/>
          </p:cNvCxnSpPr>
          <p:nvPr/>
        </p:nvCxnSpPr>
        <p:spPr>
          <a:xfrm>
            <a:off x="4737386" y="2607885"/>
            <a:ext cx="1798729" cy="19928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26" name="Picture 2" descr="Class 3 Flammable liquids | 25×25 cm | DG Labelstore">
            <a:extLst>
              <a:ext uri="{FF2B5EF4-FFF2-40B4-BE49-F238E27FC236}">
                <a16:creationId xmlns:a16="http://schemas.microsoft.com/office/drawing/2014/main" id="{589FC301-2EEC-6647-74ED-1B219ABA704C}"/>
              </a:ext>
            </a:extLst>
          </p:cNvPr>
          <p:cNvPicPr>
            <a:picLocks noChangeAspect="1" noChangeArrowheads="1"/>
          </p:cNvPicPr>
          <p:nvPr/>
        </p:nvPicPr>
        <p:blipFill rotWithShape="1">
          <a:blip r:embed="rId7">
            <a:extLst>
              <a:ext uri="{BEBA8EAE-BF5A-486C-A8C5-ECC9F3942E4B}">
                <a14:imgProps xmlns:a14="http://schemas.microsoft.com/office/drawing/2010/main">
                  <a14:imgLayer r:embed="rId8">
                    <a14:imgEffect>
                      <a14:backgroundRemoval t="6000" b="90000" l="10000" r="90667">
                        <a14:foregroundMark x1="49667" y1="6000" x2="50667" y2="9000"/>
                        <a14:foregroundMark x1="10000" y1="46000" x2="10000" y2="48667"/>
                        <a14:foregroundMark x1="46333" y1="90000" x2="48667" y2="90333"/>
                        <a14:foregroundMark x1="89667" y1="46000" x2="90667" y2="48000"/>
                      </a14:backgroundRemoval>
                    </a14:imgEffect>
                  </a14:imgLayer>
                </a14:imgProps>
              </a:ext>
              <a:ext uri="{28A0092B-C50C-407E-A947-70E740481C1C}">
                <a14:useLocalDpi xmlns:a14="http://schemas.microsoft.com/office/drawing/2010/main" val="0"/>
              </a:ext>
            </a:extLst>
          </a:blip>
          <a:srcRect l="1" t="329" r="-337" b="1"/>
          <a:stretch/>
        </p:blipFill>
        <p:spPr bwMode="auto">
          <a:xfrm>
            <a:off x="9202361" y="1866020"/>
            <a:ext cx="2867111" cy="2848077"/>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a:extLst>
              <a:ext uri="{FF2B5EF4-FFF2-40B4-BE49-F238E27FC236}">
                <a16:creationId xmlns:a16="http://schemas.microsoft.com/office/drawing/2014/main" id="{E41F4138-27F0-E8C0-C99F-78D52AFAE5BC}"/>
              </a:ext>
            </a:extLst>
          </p:cNvPr>
          <p:cNvCxnSpPr/>
          <p:nvPr/>
        </p:nvCxnSpPr>
        <p:spPr>
          <a:xfrm flipV="1">
            <a:off x="7454615" y="4161955"/>
            <a:ext cx="3038433" cy="6437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18118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B66E38B-0B19-946C-3742-E3D0298D4F0B}"/>
              </a:ext>
            </a:extLst>
          </p:cNvPr>
          <p:cNvPicPr>
            <a:picLocks noChangeAspect="1"/>
          </p:cNvPicPr>
          <p:nvPr/>
        </p:nvPicPr>
        <p:blipFill>
          <a:blip r:embed="rId2"/>
          <a:stretch>
            <a:fillRect/>
          </a:stretch>
        </p:blipFill>
        <p:spPr>
          <a:xfrm>
            <a:off x="6380298" y="3375460"/>
            <a:ext cx="4764422" cy="2259471"/>
          </a:xfrm>
          <a:prstGeom prst="rect">
            <a:avLst/>
          </a:prstGeom>
        </p:spPr>
      </p:pic>
      <p:sp>
        <p:nvSpPr>
          <p:cNvPr id="2" name="Content Placeholder 1">
            <a:extLst>
              <a:ext uri="{FF2B5EF4-FFF2-40B4-BE49-F238E27FC236}">
                <a16:creationId xmlns:a16="http://schemas.microsoft.com/office/drawing/2014/main" id="{ADB391EB-09E5-835D-9EB5-EE854944709E}"/>
              </a:ext>
            </a:extLst>
          </p:cNvPr>
          <p:cNvSpPr>
            <a:spLocks noGrp="1"/>
          </p:cNvSpPr>
          <p:nvPr>
            <p:ph idx="1"/>
          </p:nvPr>
        </p:nvSpPr>
        <p:spPr/>
        <p:txBody>
          <a:bodyPr/>
          <a:lstStyle/>
          <a:p>
            <a:pPr marL="457200" indent="-457200">
              <a:buFont typeface="+mj-lt"/>
              <a:buAutoNum type="arabicPeriod" startAt="4"/>
            </a:pPr>
            <a:r>
              <a:rPr lang="en-US" dirty="0">
                <a:solidFill>
                  <a:schemeClr val="bg2">
                    <a:lumMod val="75000"/>
                  </a:schemeClr>
                </a:solidFill>
              </a:rPr>
              <a:t>Packaging labelled for road transport with:</a:t>
            </a:r>
          </a:p>
          <a:p>
            <a:pPr marL="1105200" lvl="2" indent="-457200">
              <a:buFont typeface="Courier New" panose="02070309020205020404" pitchFamily="49" charset="0"/>
              <a:buChar char="o"/>
            </a:pPr>
            <a:r>
              <a:rPr lang="en-US" dirty="0">
                <a:solidFill>
                  <a:schemeClr val="bg2">
                    <a:lumMod val="75000"/>
                  </a:schemeClr>
                </a:solidFill>
              </a:rPr>
              <a:t>UN number clearly written (at least 12mm tall)</a:t>
            </a:r>
          </a:p>
          <a:p>
            <a:pPr marL="1105200" lvl="2" indent="-457200">
              <a:buFont typeface="Courier New" panose="02070309020205020404" pitchFamily="49" charset="0"/>
              <a:buChar char="o"/>
            </a:pPr>
            <a:r>
              <a:rPr lang="en-US" dirty="0">
                <a:solidFill>
                  <a:schemeClr val="bg2">
                    <a:lumMod val="75000"/>
                  </a:schemeClr>
                </a:solidFill>
              </a:rPr>
              <a:t>Transport hazard labels attached                                                                                                       (available at </a:t>
            </a:r>
            <a:r>
              <a:rPr lang="en-US" dirty="0">
                <a:solidFill>
                  <a:schemeClr val="bg2">
                    <a:lumMod val="75000"/>
                  </a:schemeClr>
                </a:solidFill>
                <a:hlinkClick r:id="rId3">
                  <a:extLst>
                    <a:ext uri="{A12FA001-AC4F-418D-AE19-62706E023703}">
                      <ahyp:hlinkClr xmlns:ahyp="http://schemas.microsoft.com/office/drawing/2018/hyperlinkcolor" val="tx"/>
                    </a:ext>
                  </a:extLst>
                </a:hlinkClick>
              </a:rPr>
              <a:t>SCEM 50.55.21</a:t>
            </a:r>
            <a:r>
              <a:rPr lang="en-US" dirty="0">
                <a:solidFill>
                  <a:schemeClr val="bg2">
                    <a:lumMod val="75000"/>
                  </a:schemeClr>
                </a:solidFill>
              </a:rPr>
              <a:t>)</a:t>
            </a:r>
          </a:p>
          <a:p>
            <a:pPr marL="1105200" lvl="2" indent="-457200">
              <a:buFont typeface="Courier New" panose="02070309020205020404" pitchFamily="49" charset="0"/>
              <a:buChar char="o"/>
            </a:pPr>
            <a:endParaRPr lang="en-US" dirty="0">
              <a:solidFill>
                <a:schemeClr val="bg2">
                  <a:lumMod val="75000"/>
                </a:schemeClr>
              </a:solidFill>
            </a:endParaRPr>
          </a:p>
          <a:p>
            <a:pPr marL="1105200" lvl="2" indent="-457200">
              <a:buFont typeface="Courier New" panose="02070309020205020404" pitchFamily="49" charset="0"/>
              <a:buChar char="o"/>
            </a:pPr>
            <a:endParaRPr lang="en-US" dirty="0">
              <a:solidFill>
                <a:schemeClr val="bg2">
                  <a:lumMod val="75000"/>
                </a:schemeClr>
              </a:solidFill>
            </a:endParaRPr>
          </a:p>
          <a:p>
            <a:pPr marL="1105200" lvl="2" indent="-457200">
              <a:buFont typeface="Courier New" panose="02070309020205020404" pitchFamily="49" charset="0"/>
              <a:buChar char="o"/>
            </a:pPr>
            <a:endParaRPr lang="en-US" dirty="0">
              <a:solidFill>
                <a:schemeClr val="bg2">
                  <a:lumMod val="75000"/>
                </a:schemeClr>
              </a:solidFill>
            </a:endParaRPr>
          </a:p>
          <a:p>
            <a:pPr marL="1105200" lvl="2" indent="-457200">
              <a:buFont typeface="Courier New" panose="02070309020205020404" pitchFamily="49" charset="0"/>
              <a:buChar char="o"/>
            </a:pPr>
            <a:endParaRPr lang="en-US" dirty="0">
              <a:solidFill>
                <a:schemeClr val="bg2">
                  <a:lumMod val="75000"/>
                </a:schemeClr>
              </a:solidFill>
            </a:endParaRPr>
          </a:p>
          <a:p>
            <a:pPr marL="1105200" lvl="2" indent="-457200">
              <a:buFont typeface="Courier New" panose="02070309020205020404" pitchFamily="49" charset="0"/>
              <a:buChar char="o"/>
            </a:pPr>
            <a:r>
              <a:rPr lang="en-US" dirty="0">
                <a:solidFill>
                  <a:schemeClr val="bg2">
                    <a:lumMod val="75000"/>
                  </a:schemeClr>
                </a:solidFill>
              </a:rPr>
              <a:t>Official shipping name (preceded with Waste                                                                                            where applicable).</a:t>
            </a:r>
          </a:p>
          <a:p>
            <a:pPr marL="1105200" lvl="2" indent="-457200">
              <a:buFont typeface="Courier New" panose="02070309020205020404" pitchFamily="49" charset="0"/>
              <a:buChar char="o"/>
            </a:pPr>
            <a:r>
              <a:rPr lang="en-US" dirty="0">
                <a:solidFill>
                  <a:schemeClr val="bg2">
                    <a:lumMod val="75000"/>
                  </a:schemeClr>
                </a:solidFill>
              </a:rPr>
              <a:t>E.g. “</a:t>
            </a:r>
            <a:r>
              <a:rPr lang="en-US" i="1" dirty="0">
                <a:solidFill>
                  <a:schemeClr val="bg2">
                    <a:lumMod val="75000"/>
                  </a:schemeClr>
                </a:solidFill>
              </a:rPr>
              <a:t>UN1170, WASTE ETHANOL, Class 3, PG II </a:t>
            </a:r>
            <a:r>
              <a:rPr lang="en-US" dirty="0">
                <a:solidFill>
                  <a:schemeClr val="bg2">
                    <a:lumMod val="75000"/>
                  </a:schemeClr>
                </a:solidFill>
              </a:rPr>
              <a:t>”</a:t>
            </a:r>
          </a:p>
          <a:p>
            <a:pPr marL="457200" indent="-457200">
              <a:buFont typeface="+mj-lt"/>
              <a:buAutoNum type="arabicPeriod" startAt="4"/>
            </a:pPr>
            <a:r>
              <a:rPr lang="en-US" dirty="0"/>
              <a:t>Overpacks can be used to send products with similar hazards in the same package (see online training).</a:t>
            </a:r>
          </a:p>
          <a:p>
            <a:endParaRPr lang="en-GB" dirty="0"/>
          </a:p>
        </p:txBody>
      </p:sp>
      <p:sp>
        <p:nvSpPr>
          <p:cNvPr id="3" name="Title 2">
            <a:extLst>
              <a:ext uri="{FF2B5EF4-FFF2-40B4-BE49-F238E27FC236}">
                <a16:creationId xmlns:a16="http://schemas.microsoft.com/office/drawing/2014/main" id="{9926463A-C1A5-24E4-B0D6-3151C47395AC}"/>
              </a:ext>
            </a:extLst>
          </p:cNvPr>
          <p:cNvSpPr>
            <a:spLocks noGrp="1"/>
          </p:cNvSpPr>
          <p:nvPr>
            <p:ph type="title"/>
          </p:nvPr>
        </p:nvSpPr>
        <p:spPr/>
        <p:txBody>
          <a:bodyPr/>
          <a:lstStyle/>
          <a:p>
            <a:r>
              <a:rPr lang="en-US" dirty="0"/>
              <a:t>Chemical Waste Disposal</a:t>
            </a:r>
            <a:endParaRPr lang="en-GB" dirty="0"/>
          </a:p>
        </p:txBody>
      </p:sp>
      <p:sp>
        <p:nvSpPr>
          <p:cNvPr id="4" name="Date Placeholder 3">
            <a:extLst>
              <a:ext uri="{FF2B5EF4-FFF2-40B4-BE49-F238E27FC236}">
                <a16:creationId xmlns:a16="http://schemas.microsoft.com/office/drawing/2014/main" id="{F4F38B8C-E213-CAA6-11DE-57FCD4EFAD20}"/>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7E975FBE-0F13-5227-A550-2383FDD6AE8C}"/>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3180A1EC-D386-FE40-6D65-41BD885318F6}"/>
              </a:ext>
            </a:extLst>
          </p:cNvPr>
          <p:cNvSpPr>
            <a:spLocks noGrp="1"/>
          </p:cNvSpPr>
          <p:nvPr>
            <p:ph type="sldNum" sz="quarter" idx="12"/>
          </p:nvPr>
        </p:nvSpPr>
        <p:spPr/>
        <p:txBody>
          <a:bodyPr/>
          <a:lstStyle/>
          <a:p>
            <a:fld id="{36B5EA5A-BC32-A742-B11B-8E7414D5B535}" type="slidenum">
              <a:rPr lang="en-US" smtClean="0"/>
              <a:pPr/>
              <a:t>28</a:t>
            </a:fld>
            <a:endParaRPr lang="en-US" dirty="0"/>
          </a:p>
        </p:txBody>
      </p:sp>
      <p:pic>
        <p:nvPicPr>
          <p:cNvPr id="7" name="Picture 6">
            <a:extLst>
              <a:ext uri="{FF2B5EF4-FFF2-40B4-BE49-F238E27FC236}">
                <a16:creationId xmlns:a16="http://schemas.microsoft.com/office/drawing/2014/main" id="{F167C3DD-2618-6B63-2116-0AB2C6638E8C}"/>
              </a:ext>
            </a:extLst>
          </p:cNvPr>
          <p:cNvPicPr>
            <a:picLocks noChangeAspect="1"/>
          </p:cNvPicPr>
          <p:nvPr/>
        </p:nvPicPr>
        <p:blipFill>
          <a:blip r:embed="rId4"/>
          <a:stretch>
            <a:fillRect/>
          </a:stretch>
        </p:blipFill>
        <p:spPr>
          <a:xfrm>
            <a:off x="6329013" y="800278"/>
            <a:ext cx="5255280" cy="2454501"/>
          </a:xfrm>
          <a:prstGeom prst="rect">
            <a:avLst/>
          </a:prstGeom>
        </p:spPr>
      </p:pic>
      <p:pic>
        <p:nvPicPr>
          <p:cNvPr id="14" name="Picture 13">
            <a:extLst>
              <a:ext uri="{FF2B5EF4-FFF2-40B4-BE49-F238E27FC236}">
                <a16:creationId xmlns:a16="http://schemas.microsoft.com/office/drawing/2014/main" id="{66076846-D2E6-68E8-C75B-33F40F431658}"/>
              </a:ext>
            </a:extLst>
          </p:cNvPr>
          <p:cNvPicPr>
            <a:picLocks noChangeAspect="1"/>
          </p:cNvPicPr>
          <p:nvPr/>
        </p:nvPicPr>
        <p:blipFill rotWithShape="1">
          <a:blip r:embed="rId5"/>
          <a:srcRect t="22892" r="11466" b="26176"/>
          <a:stretch/>
        </p:blipFill>
        <p:spPr>
          <a:xfrm>
            <a:off x="1586980" y="2972801"/>
            <a:ext cx="3563042" cy="1189154"/>
          </a:xfrm>
          <a:prstGeom prst="rect">
            <a:avLst/>
          </a:prstGeom>
        </p:spPr>
      </p:pic>
    </p:spTree>
    <p:extLst>
      <p:ext uri="{BB962C8B-B14F-4D97-AF65-F5344CB8AC3E}">
        <p14:creationId xmlns:p14="http://schemas.microsoft.com/office/powerpoint/2010/main" val="5655023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5323EDA-F7E2-49E5-6651-D90DF69CD8B5}"/>
              </a:ext>
            </a:extLst>
          </p:cNvPr>
          <p:cNvSpPr>
            <a:spLocks noGrp="1"/>
          </p:cNvSpPr>
          <p:nvPr>
            <p:ph idx="1"/>
          </p:nvPr>
        </p:nvSpPr>
        <p:spPr/>
        <p:txBody>
          <a:bodyPr/>
          <a:lstStyle/>
          <a:p>
            <a:r>
              <a:rPr lang="en-US" dirty="0"/>
              <a:t>An EDH Internal Transport request can then be raised:</a:t>
            </a:r>
          </a:p>
          <a:p>
            <a:pPr lvl="2">
              <a:buFont typeface="Courier New" panose="02070309020205020404" pitchFamily="49" charset="0"/>
              <a:buChar char="o"/>
            </a:pPr>
            <a:r>
              <a:rPr lang="en-US" dirty="0"/>
              <a:t>Sent to Building 262.</a:t>
            </a:r>
          </a:p>
          <a:p>
            <a:pPr lvl="2">
              <a:buFont typeface="Courier New" panose="02070309020205020404" pitchFamily="49" charset="0"/>
              <a:buChar char="o"/>
            </a:pPr>
            <a:endParaRPr lang="en-GB" dirty="0"/>
          </a:p>
        </p:txBody>
      </p:sp>
      <p:sp>
        <p:nvSpPr>
          <p:cNvPr id="3" name="Title 2">
            <a:extLst>
              <a:ext uri="{FF2B5EF4-FFF2-40B4-BE49-F238E27FC236}">
                <a16:creationId xmlns:a16="http://schemas.microsoft.com/office/drawing/2014/main" id="{1E3B3CB3-1F13-0DFD-D547-E4BA6AB14D39}"/>
              </a:ext>
            </a:extLst>
          </p:cNvPr>
          <p:cNvSpPr>
            <a:spLocks noGrp="1"/>
          </p:cNvSpPr>
          <p:nvPr>
            <p:ph type="title"/>
          </p:nvPr>
        </p:nvSpPr>
        <p:spPr/>
        <p:txBody>
          <a:bodyPr/>
          <a:lstStyle/>
          <a:p>
            <a:r>
              <a:rPr lang="en-US" dirty="0"/>
              <a:t>Chemical Transport</a:t>
            </a:r>
            <a:endParaRPr lang="en-GB" dirty="0"/>
          </a:p>
        </p:txBody>
      </p:sp>
      <p:sp>
        <p:nvSpPr>
          <p:cNvPr id="4" name="Date Placeholder 3">
            <a:extLst>
              <a:ext uri="{FF2B5EF4-FFF2-40B4-BE49-F238E27FC236}">
                <a16:creationId xmlns:a16="http://schemas.microsoft.com/office/drawing/2014/main" id="{59364A1A-1EDA-F062-9042-157063491BEA}"/>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F66FE967-3B5C-9EB8-E7A5-C9F3FA8C6059}"/>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242130CD-3E37-F855-31E3-8A1EA90DCEA1}"/>
              </a:ext>
            </a:extLst>
          </p:cNvPr>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8" name="Picture 7">
            <a:extLst>
              <a:ext uri="{FF2B5EF4-FFF2-40B4-BE49-F238E27FC236}">
                <a16:creationId xmlns:a16="http://schemas.microsoft.com/office/drawing/2014/main" id="{53AB3135-A7AB-2602-94DF-AE6E7D5F0AE2}"/>
              </a:ext>
            </a:extLst>
          </p:cNvPr>
          <p:cNvPicPr>
            <a:picLocks noChangeAspect="1"/>
          </p:cNvPicPr>
          <p:nvPr/>
        </p:nvPicPr>
        <p:blipFill>
          <a:blip r:embed="rId2"/>
          <a:stretch>
            <a:fillRect/>
          </a:stretch>
        </p:blipFill>
        <p:spPr>
          <a:xfrm>
            <a:off x="1205468" y="2338320"/>
            <a:ext cx="4890532" cy="2817310"/>
          </a:xfrm>
          <a:prstGeom prst="rect">
            <a:avLst/>
          </a:prstGeom>
        </p:spPr>
      </p:pic>
      <p:pic>
        <p:nvPicPr>
          <p:cNvPr id="7" name="Picture 6">
            <a:extLst>
              <a:ext uri="{FF2B5EF4-FFF2-40B4-BE49-F238E27FC236}">
                <a16:creationId xmlns:a16="http://schemas.microsoft.com/office/drawing/2014/main" id="{F1053811-F694-6ECE-7C1C-0496D1C929F3}"/>
              </a:ext>
            </a:extLst>
          </p:cNvPr>
          <p:cNvPicPr>
            <a:picLocks noChangeAspect="1"/>
          </p:cNvPicPr>
          <p:nvPr/>
        </p:nvPicPr>
        <p:blipFill>
          <a:blip r:embed="rId3"/>
          <a:stretch>
            <a:fillRect/>
          </a:stretch>
        </p:blipFill>
        <p:spPr>
          <a:xfrm>
            <a:off x="10702829" y="135087"/>
            <a:ext cx="1301601" cy="1301601"/>
          </a:xfrm>
          <a:prstGeom prst="rect">
            <a:avLst/>
          </a:prstGeom>
        </p:spPr>
      </p:pic>
    </p:spTree>
    <p:extLst>
      <p:ext uri="{BB962C8B-B14F-4D97-AF65-F5344CB8AC3E}">
        <p14:creationId xmlns:p14="http://schemas.microsoft.com/office/powerpoint/2010/main" val="34276812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60B0BA3-283A-C782-8A30-9E2E627751E4}"/>
              </a:ext>
            </a:extLst>
          </p:cNvPr>
          <p:cNvSpPr>
            <a:spLocks noGrp="1"/>
          </p:cNvSpPr>
          <p:nvPr>
            <p:ph idx="1"/>
          </p:nvPr>
        </p:nvSpPr>
        <p:spPr>
          <a:xfrm>
            <a:off x="407989" y="1592263"/>
            <a:ext cx="10819039" cy="4608512"/>
          </a:xfrm>
        </p:spPr>
        <p:txBody>
          <a:bodyPr/>
          <a:lstStyle/>
          <a:p>
            <a:pPr marL="342900" indent="-342900">
              <a:buFont typeface="Courier New" panose="02070309020205020404" pitchFamily="49" charset="0"/>
              <a:buChar char="o"/>
            </a:pPr>
            <a:r>
              <a:rPr lang="en-GB" sz="2000" dirty="0"/>
              <a:t>All persons working with chemical products should undergo health surveillance by the Medical Service and complete form OHS-0-0-3 “Identification of Occupational Risks”. </a:t>
            </a:r>
            <a:endParaRPr lang="en-US" dirty="0"/>
          </a:p>
          <a:p>
            <a:pPr marL="342900" indent="-342900">
              <a:buFont typeface="Courier New" panose="02070309020205020404" pitchFamily="49" charset="0"/>
              <a:buChar char="o"/>
            </a:pPr>
            <a:r>
              <a:rPr lang="en-US" dirty="0"/>
              <a:t>Closed toe shoes, long trousers and sleeves (or lab coat) must be worn.</a:t>
            </a:r>
          </a:p>
          <a:p>
            <a:pPr marL="342900" indent="-342900">
              <a:buFont typeface="Courier New" panose="02070309020205020404" pitchFamily="49" charset="0"/>
              <a:buChar char="o"/>
            </a:pPr>
            <a:r>
              <a:rPr lang="en-US" dirty="0"/>
              <a:t>Protective gloves and safety glasses should be used when handling chemical products.</a:t>
            </a:r>
          </a:p>
          <a:p>
            <a:pPr marL="666900" lvl="1" indent="-342900">
              <a:buFont typeface="Courier New" panose="02070309020205020404" pitchFamily="49" charset="0"/>
              <a:buChar char="o"/>
            </a:pPr>
            <a:r>
              <a:rPr lang="en-US" dirty="0"/>
              <a:t>If respiratory protective equipment (RPE) is needed (as stated on SDS) a Fit Test must have been completed, </a:t>
            </a:r>
            <a:r>
              <a:rPr lang="en-US" dirty="0">
                <a:hlinkClick r:id="rId3"/>
              </a:rPr>
              <a:t>see LMS</a:t>
            </a:r>
            <a:r>
              <a:rPr lang="en-US" dirty="0"/>
              <a:t> – Online and Classroom course required.</a:t>
            </a:r>
          </a:p>
          <a:p>
            <a:pPr marL="342900" indent="-342900">
              <a:buFont typeface="Courier New" panose="02070309020205020404" pitchFamily="49" charset="0"/>
              <a:buChar char="o"/>
            </a:pPr>
            <a:r>
              <a:rPr lang="en-US" dirty="0"/>
              <a:t>Work area to be kept clean and tidy.</a:t>
            </a:r>
          </a:p>
        </p:txBody>
      </p:sp>
      <p:sp>
        <p:nvSpPr>
          <p:cNvPr id="3" name="Title 2">
            <a:extLst>
              <a:ext uri="{FF2B5EF4-FFF2-40B4-BE49-F238E27FC236}">
                <a16:creationId xmlns:a16="http://schemas.microsoft.com/office/drawing/2014/main" id="{FDD7BEB7-55DB-3011-F927-878BD10E55A5}"/>
              </a:ext>
            </a:extLst>
          </p:cNvPr>
          <p:cNvSpPr>
            <a:spLocks noGrp="1"/>
          </p:cNvSpPr>
          <p:nvPr>
            <p:ph type="title"/>
          </p:nvPr>
        </p:nvSpPr>
        <p:spPr/>
        <p:txBody>
          <a:bodyPr/>
          <a:lstStyle/>
          <a:p>
            <a:r>
              <a:rPr lang="en-US" dirty="0"/>
              <a:t>General Practices for using Chemical Products</a:t>
            </a:r>
            <a:endParaRPr lang="en-GB" dirty="0"/>
          </a:p>
        </p:txBody>
      </p:sp>
      <p:sp>
        <p:nvSpPr>
          <p:cNvPr id="4" name="Date Placeholder 3">
            <a:extLst>
              <a:ext uri="{FF2B5EF4-FFF2-40B4-BE49-F238E27FC236}">
                <a16:creationId xmlns:a16="http://schemas.microsoft.com/office/drawing/2014/main" id="{E332ACDA-9210-E82B-005A-1E6F0A2A9697}"/>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30B66812-A5E3-F677-E83A-6926A17FF3E0}"/>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A8F63571-2BB5-8A41-88EE-2088E7F307D6}"/>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7224578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5323EDA-F7E2-49E5-6651-D90DF69CD8B5}"/>
              </a:ext>
            </a:extLst>
          </p:cNvPr>
          <p:cNvSpPr>
            <a:spLocks noGrp="1"/>
          </p:cNvSpPr>
          <p:nvPr>
            <p:ph idx="1"/>
          </p:nvPr>
        </p:nvSpPr>
        <p:spPr/>
        <p:txBody>
          <a:bodyPr/>
          <a:lstStyle/>
          <a:p>
            <a:r>
              <a:rPr lang="en-US" dirty="0"/>
              <a:t>An EDH Internal Transport request can then be raised:</a:t>
            </a:r>
          </a:p>
          <a:p>
            <a:pPr lvl="2">
              <a:buFont typeface="Courier New" panose="02070309020205020404" pitchFamily="49" charset="0"/>
              <a:buChar char="o"/>
            </a:pPr>
            <a:r>
              <a:rPr lang="en-US" dirty="0"/>
              <a:t>Sent to Building 262.</a:t>
            </a:r>
          </a:p>
          <a:p>
            <a:pPr lvl="2">
              <a:buFont typeface="Courier New" panose="02070309020205020404" pitchFamily="49" charset="0"/>
              <a:buChar char="o"/>
            </a:pPr>
            <a:r>
              <a:rPr lang="en-US" dirty="0"/>
              <a:t>Accurate information of waste for transport included on EDH form.</a:t>
            </a:r>
          </a:p>
          <a:p>
            <a:pPr lvl="2">
              <a:buFont typeface="Courier New" panose="02070309020205020404" pitchFamily="49" charset="0"/>
              <a:buChar char="o"/>
            </a:pPr>
            <a:endParaRPr lang="en-GB" dirty="0"/>
          </a:p>
        </p:txBody>
      </p:sp>
      <p:sp>
        <p:nvSpPr>
          <p:cNvPr id="3" name="Title 2">
            <a:extLst>
              <a:ext uri="{FF2B5EF4-FFF2-40B4-BE49-F238E27FC236}">
                <a16:creationId xmlns:a16="http://schemas.microsoft.com/office/drawing/2014/main" id="{1E3B3CB3-1F13-0DFD-D547-E4BA6AB14D39}"/>
              </a:ext>
            </a:extLst>
          </p:cNvPr>
          <p:cNvSpPr>
            <a:spLocks noGrp="1"/>
          </p:cNvSpPr>
          <p:nvPr>
            <p:ph type="title"/>
          </p:nvPr>
        </p:nvSpPr>
        <p:spPr/>
        <p:txBody>
          <a:bodyPr/>
          <a:lstStyle/>
          <a:p>
            <a:r>
              <a:rPr lang="en-US" dirty="0"/>
              <a:t>Chemical Transport</a:t>
            </a:r>
            <a:endParaRPr lang="en-GB" dirty="0"/>
          </a:p>
        </p:txBody>
      </p:sp>
      <p:sp>
        <p:nvSpPr>
          <p:cNvPr id="4" name="Date Placeholder 3">
            <a:extLst>
              <a:ext uri="{FF2B5EF4-FFF2-40B4-BE49-F238E27FC236}">
                <a16:creationId xmlns:a16="http://schemas.microsoft.com/office/drawing/2014/main" id="{59364A1A-1EDA-F062-9042-157063491BEA}"/>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F66FE967-3B5C-9EB8-E7A5-C9F3FA8C6059}"/>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242130CD-3E37-F855-31E3-8A1EA90DCEA1}"/>
              </a:ext>
            </a:extLst>
          </p:cNvPr>
          <p:cNvSpPr>
            <a:spLocks noGrp="1"/>
          </p:cNvSpPr>
          <p:nvPr>
            <p:ph type="sldNum" sz="quarter" idx="12"/>
          </p:nvPr>
        </p:nvSpPr>
        <p:spPr/>
        <p:txBody>
          <a:bodyPr/>
          <a:lstStyle/>
          <a:p>
            <a:fld id="{36B5EA5A-BC32-A742-B11B-8E7414D5B535}" type="slidenum">
              <a:rPr lang="en-US" smtClean="0"/>
              <a:pPr/>
              <a:t>30</a:t>
            </a:fld>
            <a:endParaRPr lang="en-US" dirty="0"/>
          </a:p>
        </p:txBody>
      </p:sp>
      <p:pic>
        <p:nvPicPr>
          <p:cNvPr id="9" name="Picture 8">
            <a:extLst>
              <a:ext uri="{FF2B5EF4-FFF2-40B4-BE49-F238E27FC236}">
                <a16:creationId xmlns:a16="http://schemas.microsoft.com/office/drawing/2014/main" id="{57802653-0E62-DCEF-D454-4EF6E9B7CB5C}"/>
              </a:ext>
            </a:extLst>
          </p:cNvPr>
          <p:cNvPicPr>
            <a:picLocks noChangeAspect="1"/>
          </p:cNvPicPr>
          <p:nvPr/>
        </p:nvPicPr>
        <p:blipFill>
          <a:blip r:embed="rId2"/>
          <a:stretch>
            <a:fillRect/>
          </a:stretch>
        </p:blipFill>
        <p:spPr>
          <a:xfrm>
            <a:off x="1378563" y="2621853"/>
            <a:ext cx="3799954" cy="3481447"/>
          </a:xfrm>
          <a:prstGeom prst="rect">
            <a:avLst/>
          </a:prstGeom>
        </p:spPr>
      </p:pic>
      <p:pic>
        <p:nvPicPr>
          <p:cNvPr id="7" name="Picture 6">
            <a:extLst>
              <a:ext uri="{FF2B5EF4-FFF2-40B4-BE49-F238E27FC236}">
                <a16:creationId xmlns:a16="http://schemas.microsoft.com/office/drawing/2014/main" id="{3137A250-7267-4AEB-6A0B-2D7816937709}"/>
              </a:ext>
            </a:extLst>
          </p:cNvPr>
          <p:cNvPicPr>
            <a:picLocks noChangeAspect="1"/>
          </p:cNvPicPr>
          <p:nvPr/>
        </p:nvPicPr>
        <p:blipFill>
          <a:blip r:embed="rId3"/>
          <a:stretch>
            <a:fillRect/>
          </a:stretch>
        </p:blipFill>
        <p:spPr>
          <a:xfrm>
            <a:off x="10727951" y="136525"/>
            <a:ext cx="1301601" cy="1301601"/>
          </a:xfrm>
          <a:prstGeom prst="rect">
            <a:avLst/>
          </a:prstGeom>
        </p:spPr>
      </p:pic>
    </p:spTree>
    <p:extLst>
      <p:ext uri="{BB962C8B-B14F-4D97-AF65-F5344CB8AC3E}">
        <p14:creationId xmlns:p14="http://schemas.microsoft.com/office/powerpoint/2010/main" val="22883850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5323EDA-F7E2-49E5-6651-D90DF69CD8B5}"/>
              </a:ext>
            </a:extLst>
          </p:cNvPr>
          <p:cNvSpPr>
            <a:spLocks noGrp="1"/>
          </p:cNvSpPr>
          <p:nvPr>
            <p:ph idx="1"/>
          </p:nvPr>
        </p:nvSpPr>
        <p:spPr/>
        <p:txBody>
          <a:bodyPr/>
          <a:lstStyle/>
          <a:p>
            <a:r>
              <a:rPr lang="en-US" dirty="0"/>
              <a:t>An EDH Internal Transport request can then be raised:</a:t>
            </a:r>
          </a:p>
          <a:p>
            <a:pPr lvl="2">
              <a:buFont typeface="Courier New" panose="02070309020205020404" pitchFamily="49" charset="0"/>
              <a:buChar char="o"/>
            </a:pPr>
            <a:r>
              <a:rPr lang="en-US" dirty="0"/>
              <a:t>Sent to Building 262.</a:t>
            </a:r>
          </a:p>
          <a:p>
            <a:pPr lvl="2">
              <a:buFont typeface="Courier New" panose="02070309020205020404" pitchFamily="49" charset="0"/>
              <a:buChar char="o"/>
            </a:pPr>
            <a:r>
              <a:rPr lang="en-US" dirty="0"/>
              <a:t>Accurate information of waste for transport included on EDH form.</a:t>
            </a:r>
          </a:p>
          <a:p>
            <a:pPr lvl="2">
              <a:buFont typeface="Courier New" panose="02070309020205020404" pitchFamily="49" charset="0"/>
              <a:buChar char="o"/>
            </a:pPr>
            <a:r>
              <a:rPr lang="en-US" dirty="0"/>
              <a:t>“Chemical Material” selected under dangers (or “Chemical Material Limited Quantity” if applicable and online training has been followed).</a:t>
            </a:r>
          </a:p>
          <a:p>
            <a:pPr lvl="2">
              <a:buFont typeface="Courier New" panose="02070309020205020404" pitchFamily="49" charset="0"/>
              <a:buChar char="o"/>
            </a:pPr>
            <a:endParaRPr lang="en-GB" dirty="0"/>
          </a:p>
        </p:txBody>
      </p:sp>
      <p:sp>
        <p:nvSpPr>
          <p:cNvPr id="3" name="Title 2">
            <a:extLst>
              <a:ext uri="{FF2B5EF4-FFF2-40B4-BE49-F238E27FC236}">
                <a16:creationId xmlns:a16="http://schemas.microsoft.com/office/drawing/2014/main" id="{1E3B3CB3-1F13-0DFD-D547-E4BA6AB14D39}"/>
              </a:ext>
            </a:extLst>
          </p:cNvPr>
          <p:cNvSpPr>
            <a:spLocks noGrp="1"/>
          </p:cNvSpPr>
          <p:nvPr>
            <p:ph type="title"/>
          </p:nvPr>
        </p:nvSpPr>
        <p:spPr/>
        <p:txBody>
          <a:bodyPr/>
          <a:lstStyle/>
          <a:p>
            <a:r>
              <a:rPr lang="en-US" dirty="0"/>
              <a:t>Chemical Transport</a:t>
            </a:r>
            <a:endParaRPr lang="en-GB" dirty="0"/>
          </a:p>
        </p:txBody>
      </p:sp>
      <p:sp>
        <p:nvSpPr>
          <p:cNvPr id="4" name="Date Placeholder 3">
            <a:extLst>
              <a:ext uri="{FF2B5EF4-FFF2-40B4-BE49-F238E27FC236}">
                <a16:creationId xmlns:a16="http://schemas.microsoft.com/office/drawing/2014/main" id="{59364A1A-1EDA-F062-9042-157063491BEA}"/>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F66FE967-3B5C-9EB8-E7A5-C9F3FA8C6059}"/>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242130CD-3E37-F855-31E3-8A1EA90DCEA1}"/>
              </a:ext>
            </a:extLst>
          </p:cNvPr>
          <p:cNvSpPr>
            <a:spLocks noGrp="1"/>
          </p:cNvSpPr>
          <p:nvPr>
            <p:ph type="sldNum" sz="quarter" idx="12"/>
          </p:nvPr>
        </p:nvSpPr>
        <p:spPr/>
        <p:txBody>
          <a:bodyPr/>
          <a:lstStyle/>
          <a:p>
            <a:fld id="{36B5EA5A-BC32-A742-B11B-8E7414D5B535}" type="slidenum">
              <a:rPr lang="en-US" smtClean="0"/>
              <a:pPr/>
              <a:t>31</a:t>
            </a:fld>
            <a:endParaRPr lang="en-US" dirty="0"/>
          </a:p>
        </p:txBody>
      </p:sp>
      <p:pic>
        <p:nvPicPr>
          <p:cNvPr id="8" name="Picture 7">
            <a:extLst>
              <a:ext uri="{FF2B5EF4-FFF2-40B4-BE49-F238E27FC236}">
                <a16:creationId xmlns:a16="http://schemas.microsoft.com/office/drawing/2014/main" id="{B34638E0-BD85-DE9D-11A0-F277D887C75A}"/>
              </a:ext>
            </a:extLst>
          </p:cNvPr>
          <p:cNvPicPr>
            <a:picLocks noChangeAspect="1"/>
          </p:cNvPicPr>
          <p:nvPr/>
        </p:nvPicPr>
        <p:blipFill rotWithShape="1">
          <a:blip r:embed="rId2"/>
          <a:srcRect l="69137" t="33071" r="16586" b="44493"/>
          <a:stretch/>
        </p:blipFill>
        <p:spPr>
          <a:xfrm>
            <a:off x="1290372" y="3353572"/>
            <a:ext cx="4247086" cy="2502950"/>
          </a:xfrm>
          <a:prstGeom prst="rect">
            <a:avLst/>
          </a:prstGeom>
        </p:spPr>
      </p:pic>
      <p:pic>
        <p:nvPicPr>
          <p:cNvPr id="7" name="Picture 6">
            <a:extLst>
              <a:ext uri="{FF2B5EF4-FFF2-40B4-BE49-F238E27FC236}">
                <a16:creationId xmlns:a16="http://schemas.microsoft.com/office/drawing/2014/main" id="{C26D7AAD-52AA-17BD-E0F1-9FDC3402D138}"/>
              </a:ext>
            </a:extLst>
          </p:cNvPr>
          <p:cNvPicPr>
            <a:picLocks noChangeAspect="1"/>
          </p:cNvPicPr>
          <p:nvPr/>
        </p:nvPicPr>
        <p:blipFill>
          <a:blip r:embed="rId3"/>
          <a:stretch>
            <a:fillRect/>
          </a:stretch>
        </p:blipFill>
        <p:spPr>
          <a:xfrm>
            <a:off x="10797372" y="135087"/>
            <a:ext cx="1301601" cy="1301601"/>
          </a:xfrm>
          <a:prstGeom prst="rect">
            <a:avLst/>
          </a:prstGeom>
        </p:spPr>
      </p:pic>
    </p:spTree>
    <p:extLst>
      <p:ext uri="{BB962C8B-B14F-4D97-AF65-F5344CB8AC3E}">
        <p14:creationId xmlns:p14="http://schemas.microsoft.com/office/powerpoint/2010/main" val="7439805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5323EDA-F7E2-49E5-6651-D90DF69CD8B5}"/>
              </a:ext>
            </a:extLst>
          </p:cNvPr>
          <p:cNvSpPr>
            <a:spLocks noGrp="1"/>
          </p:cNvSpPr>
          <p:nvPr>
            <p:ph idx="1"/>
          </p:nvPr>
        </p:nvSpPr>
        <p:spPr/>
        <p:txBody>
          <a:bodyPr/>
          <a:lstStyle/>
          <a:p>
            <a:pPr marL="0" lvl="1" indent="0">
              <a:buNone/>
            </a:pPr>
            <a:r>
              <a:rPr lang="en-US" sz="2400" b="1" dirty="0">
                <a:solidFill>
                  <a:srgbClr val="FF0000"/>
                </a:solidFill>
              </a:rPr>
              <a:t>Packages must be secured by the sender for transport (e.g. by stretch wrapping a pallet).</a:t>
            </a:r>
          </a:p>
          <a:p>
            <a:pPr lvl="2">
              <a:buFont typeface="Courier New" panose="02070309020205020404" pitchFamily="49" charset="0"/>
              <a:buChar char="o"/>
            </a:pPr>
            <a:r>
              <a:rPr lang="fr-CH" sz="1800" dirty="0" err="1"/>
              <a:t>During</a:t>
            </a:r>
            <a:r>
              <a:rPr lang="fr-CH" sz="1800" dirty="0"/>
              <a:t> transport, </a:t>
            </a:r>
            <a:r>
              <a:rPr lang="fr-CH" sz="1800" dirty="0" err="1"/>
              <a:t>hazard</a:t>
            </a:r>
            <a:r>
              <a:rPr lang="fr-CH" sz="1800" dirty="0"/>
              <a:t> labels and UN </a:t>
            </a:r>
            <a:r>
              <a:rPr lang="fr-CH" sz="1800" dirty="0" err="1"/>
              <a:t>numbers</a:t>
            </a:r>
            <a:r>
              <a:rPr lang="fr-CH" sz="1800" dirty="0"/>
              <a:t> must </a:t>
            </a:r>
            <a:r>
              <a:rPr lang="fr-CH" sz="1800" dirty="0" err="1"/>
              <a:t>be</a:t>
            </a:r>
            <a:r>
              <a:rPr lang="fr-CH" sz="1800" dirty="0"/>
              <a:t> visible. </a:t>
            </a:r>
            <a:r>
              <a:rPr lang="fr-CH" sz="1800" dirty="0" err="1"/>
              <a:t>Therefore</a:t>
            </a:r>
            <a:r>
              <a:rPr lang="fr-CH" sz="1800" dirty="0"/>
              <a:t>, </a:t>
            </a:r>
            <a:r>
              <a:rPr lang="fr-CH" sz="1800" dirty="0" err="1"/>
              <a:t>when</a:t>
            </a:r>
            <a:r>
              <a:rPr lang="fr-CH" sz="1800" dirty="0"/>
              <a:t> </a:t>
            </a:r>
            <a:r>
              <a:rPr lang="fr-CH" sz="1800" dirty="0" err="1"/>
              <a:t>using</a:t>
            </a:r>
            <a:r>
              <a:rPr lang="fr-CH" sz="1800" dirty="0"/>
              <a:t> non-transparent stretch film, </a:t>
            </a:r>
            <a:r>
              <a:rPr lang="fr-CH" sz="1800" dirty="0" err="1"/>
              <a:t>each</a:t>
            </a:r>
            <a:r>
              <a:rPr lang="fr-CH" sz="1800" dirty="0"/>
              <a:t> UN </a:t>
            </a:r>
            <a:r>
              <a:rPr lang="fr-CH" sz="1800" dirty="0" err="1"/>
              <a:t>number</a:t>
            </a:r>
            <a:r>
              <a:rPr lang="fr-CH" sz="1800" dirty="0"/>
              <a:t>, </a:t>
            </a:r>
            <a:r>
              <a:rPr lang="fr-CH" sz="1800" dirty="0" err="1"/>
              <a:t>hazard</a:t>
            </a:r>
            <a:r>
              <a:rPr lang="fr-CH" sz="1800" dirty="0"/>
              <a:t> label, as </a:t>
            </a:r>
            <a:r>
              <a:rPr lang="fr-CH" sz="1800" dirty="0" err="1"/>
              <a:t>well</a:t>
            </a:r>
            <a:r>
              <a:rPr lang="fr-CH" sz="1800" dirty="0"/>
              <a:t> as the </a:t>
            </a:r>
            <a:r>
              <a:rPr lang="fr-CH" sz="1800" dirty="0" err="1"/>
              <a:t>words</a:t>
            </a:r>
            <a:r>
              <a:rPr lang="fr-CH" sz="1800" dirty="0"/>
              <a:t> "</a:t>
            </a:r>
            <a:r>
              <a:rPr lang="fr-CH" sz="1800" dirty="0" err="1"/>
              <a:t>overpack</a:t>
            </a:r>
            <a:r>
              <a:rPr lang="fr-CH" sz="1800" dirty="0"/>
              <a:t>", must </a:t>
            </a:r>
            <a:r>
              <a:rPr lang="fr-CH" sz="1800" dirty="0" err="1"/>
              <a:t>be</a:t>
            </a:r>
            <a:r>
              <a:rPr lang="fr-CH" sz="1800" dirty="0"/>
              <a:t> </a:t>
            </a:r>
            <a:r>
              <a:rPr lang="fr-CH" sz="1800" dirty="0" err="1"/>
              <a:t>affixed</a:t>
            </a:r>
            <a:r>
              <a:rPr lang="fr-CH" sz="1800" dirty="0"/>
              <a:t> to </a:t>
            </a:r>
            <a:r>
              <a:rPr lang="fr-CH" sz="1800" dirty="0" err="1"/>
              <a:t>two</a:t>
            </a:r>
            <a:r>
              <a:rPr lang="fr-CH" sz="1800" dirty="0"/>
              <a:t> opposite </a:t>
            </a:r>
            <a:r>
              <a:rPr lang="fr-CH" sz="1800" dirty="0" err="1"/>
              <a:t>sides</a:t>
            </a:r>
            <a:r>
              <a:rPr lang="fr-CH" sz="1800" dirty="0"/>
              <a:t> of the </a:t>
            </a:r>
            <a:r>
              <a:rPr lang="fr-CH" sz="1800" dirty="0" err="1"/>
              <a:t>pallet</a:t>
            </a:r>
            <a:r>
              <a:rPr lang="fr-CH" sz="1800" dirty="0"/>
              <a:t>.</a:t>
            </a:r>
            <a:endParaRPr lang="en-US" sz="2400" b="1" dirty="0"/>
          </a:p>
          <a:p>
            <a:pPr marL="0" lvl="1" indent="0">
              <a:buNone/>
            </a:pPr>
            <a:r>
              <a:rPr lang="en-US" sz="2400" b="1" dirty="0"/>
              <a:t>The same process is followed for transport of chemical products and machinery or equipment containing chemical products (and official shipping name does not include waste).</a:t>
            </a:r>
          </a:p>
          <a:p>
            <a:pPr marL="0" lvl="1" indent="0">
              <a:buNone/>
            </a:pPr>
            <a:endParaRPr lang="en-US" sz="2400" b="1" dirty="0"/>
          </a:p>
          <a:p>
            <a:pPr marL="0" lvl="1" indent="0">
              <a:buNone/>
            </a:pPr>
            <a:r>
              <a:rPr lang="en-US" sz="2400" b="1" dirty="0"/>
              <a:t>Flyer for Transport of Chemical Products and Waste available at EDMS 2173394 (access after completing online training).</a:t>
            </a:r>
          </a:p>
          <a:p>
            <a:pPr marL="0" lvl="1" indent="0">
              <a:buNone/>
            </a:pPr>
            <a:endParaRPr lang="en-US" sz="2100" b="1" dirty="0"/>
          </a:p>
          <a:p>
            <a:pPr lvl="2">
              <a:buFont typeface="Courier New" panose="02070309020205020404" pitchFamily="49" charset="0"/>
              <a:buChar char="o"/>
            </a:pPr>
            <a:endParaRPr lang="en-GB" dirty="0"/>
          </a:p>
        </p:txBody>
      </p:sp>
      <p:sp>
        <p:nvSpPr>
          <p:cNvPr id="3" name="Title 2">
            <a:extLst>
              <a:ext uri="{FF2B5EF4-FFF2-40B4-BE49-F238E27FC236}">
                <a16:creationId xmlns:a16="http://schemas.microsoft.com/office/drawing/2014/main" id="{1E3B3CB3-1F13-0DFD-D547-E4BA6AB14D39}"/>
              </a:ext>
            </a:extLst>
          </p:cNvPr>
          <p:cNvSpPr>
            <a:spLocks noGrp="1"/>
          </p:cNvSpPr>
          <p:nvPr>
            <p:ph type="title"/>
          </p:nvPr>
        </p:nvSpPr>
        <p:spPr/>
        <p:txBody>
          <a:bodyPr/>
          <a:lstStyle/>
          <a:p>
            <a:r>
              <a:rPr lang="en-US" dirty="0"/>
              <a:t>Chemical Transport</a:t>
            </a:r>
            <a:endParaRPr lang="en-GB" dirty="0"/>
          </a:p>
        </p:txBody>
      </p:sp>
      <p:sp>
        <p:nvSpPr>
          <p:cNvPr id="4" name="Date Placeholder 3">
            <a:extLst>
              <a:ext uri="{FF2B5EF4-FFF2-40B4-BE49-F238E27FC236}">
                <a16:creationId xmlns:a16="http://schemas.microsoft.com/office/drawing/2014/main" id="{59364A1A-1EDA-F062-9042-157063491BEA}"/>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F66FE967-3B5C-9EB8-E7A5-C9F3FA8C6059}"/>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242130CD-3E37-F855-31E3-8A1EA90DCEA1}"/>
              </a:ext>
            </a:extLst>
          </p:cNvPr>
          <p:cNvSpPr>
            <a:spLocks noGrp="1"/>
          </p:cNvSpPr>
          <p:nvPr>
            <p:ph type="sldNum" sz="quarter" idx="12"/>
          </p:nvPr>
        </p:nvSpPr>
        <p:spPr/>
        <p:txBody>
          <a:bodyPr/>
          <a:lstStyle/>
          <a:p>
            <a:fld id="{36B5EA5A-BC32-A742-B11B-8E7414D5B535}" type="slidenum">
              <a:rPr lang="en-US" smtClean="0"/>
              <a:pPr/>
              <a:t>32</a:t>
            </a:fld>
            <a:endParaRPr lang="en-US" dirty="0"/>
          </a:p>
        </p:txBody>
      </p:sp>
      <p:pic>
        <p:nvPicPr>
          <p:cNvPr id="7" name="Picture 6">
            <a:extLst>
              <a:ext uri="{FF2B5EF4-FFF2-40B4-BE49-F238E27FC236}">
                <a16:creationId xmlns:a16="http://schemas.microsoft.com/office/drawing/2014/main" id="{B59E139A-7C34-48AD-786F-26006C61F126}"/>
              </a:ext>
            </a:extLst>
          </p:cNvPr>
          <p:cNvPicPr>
            <a:picLocks noChangeAspect="1"/>
          </p:cNvPicPr>
          <p:nvPr/>
        </p:nvPicPr>
        <p:blipFill>
          <a:blip r:embed="rId2"/>
          <a:stretch>
            <a:fillRect/>
          </a:stretch>
        </p:blipFill>
        <p:spPr>
          <a:xfrm>
            <a:off x="10697805" y="212874"/>
            <a:ext cx="1301601" cy="1301601"/>
          </a:xfrm>
          <a:prstGeom prst="rect">
            <a:avLst/>
          </a:prstGeom>
        </p:spPr>
      </p:pic>
    </p:spTree>
    <p:extLst>
      <p:ext uri="{BB962C8B-B14F-4D97-AF65-F5344CB8AC3E}">
        <p14:creationId xmlns:p14="http://schemas.microsoft.com/office/powerpoint/2010/main" val="33473440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3A97F8E-FD65-6D9E-38AF-A6CD986EBC4E}"/>
              </a:ext>
            </a:extLst>
          </p:cNvPr>
          <p:cNvSpPr>
            <a:spLocks noGrp="1"/>
          </p:cNvSpPr>
          <p:nvPr>
            <p:ph idx="1"/>
          </p:nvPr>
        </p:nvSpPr>
        <p:spPr/>
        <p:txBody>
          <a:bodyPr/>
          <a:lstStyle/>
          <a:p>
            <a:r>
              <a:rPr lang="en-US" sz="2400" dirty="0">
                <a:hlinkClick r:id="rId3"/>
              </a:rPr>
              <a:t>Chemical Safety Rules </a:t>
            </a:r>
            <a:r>
              <a:rPr lang="en-US" sz="2400" dirty="0"/>
              <a:t>are available on HSE website.</a:t>
            </a:r>
          </a:p>
          <a:p>
            <a:pPr marL="342900" indent="-342900">
              <a:buFont typeface="Arial" panose="020B0604020202020204" pitchFamily="34" charset="0"/>
              <a:buChar char="•"/>
            </a:pPr>
            <a:r>
              <a:rPr lang="en-US" sz="2400" dirty="0"/>
              <a:t>Safety Regulation on Chemical Agents sets out minimum requirements for the protection of persons from risks to their occupational health and safety.</a:t>
            </a:r>
          </a:p>
          <a:p>
            <a:pPr marL="342900" indent="-342900">
              <a:buFont typeface="Arial" panose="020B0604020202020204" pitchFamily="34" charset="0"/>
              <a:buChar char="•"/>
            </a:pPr>
            <a:r>
              <a:rPr lang="en-US" sz="2400" dirty="0"/>
              <a:t>General Safety Instructions are also available and document:</a:t>
            </a:r>
          </a:p>
          <a:p>
            <a:pPr marL="666900" lvl="1" indent="-342900">
              <a:buFont typeface="Courier New" panose="02070309020205020404" pitchFamily="49" charset="0"/>
              <a:buChar char="o"/>
            </a:pPr>
            <a:r>
              <a:rPr lang="en-US" sz="2000" dirty="0"/>
              <a:t>Prevention and protection measures;</a:t>
            </a:r>
          </a:p>
          <a:p>
            <a:pPr marL="666900" lvl="1" indent="-342900">
              <a:buFont typeface="Courier New" panose="02070309020205020404" pitchFamily="49" charset="0"/>
              <a:buChar char="o"/>
            </a:pPr>
            <a:r>
              <a:rPr lang="en-US" sz="2000" dirty="0"/>
              <a:t>Explosive atmospheres;</a:t>
            </a:r>
          </a:p>
          <a:p>
            <a:pPr marL="666900" lvl="1" indent="-342900">
              <a:buFont typeface="Courier New" panose="02070309020205020404" pitchFamily="49" charset="0"/>
              <a:buChar char="o"/>
            </a:pPr>
            <a:r>
              <a:rPr lang="en-US" sz="2000" dirty="0"/>
              <a:t>Monitoring of exposure to hazardous chemical agents in workplace atmospheres.</a:t>
            </a:r>
          </a:p>
          <a:p>
            <a:pPr marL="342900" indent="-342900">
              <a:buFont typeface="Courier New" panose="02070309020205020404" pitchFamily="49" charset="0"/>
              <a:buChar char="o"/>
            </a:pPr>
            <a:r>
              <a:rPr lang="en-US" sz="2400" dirty="0"/>
              <a:t>Safety Guideline “Safe Handling and Storage of Lead” </a:t>
            </a:r>
            <a:r>
              <a:rPr lang="en-US" sz="2400" dirty="0">
                <a:hlinkClick r:id="rId4"/>
              </a:rPr>
              <a:t>SG C-0-0-3</a:t>
            </a:r>
            <a:r>
              <a:rPr lang="en-US" sz="2400" dirty="0"/>
              <a:t>.</a:t>
            </a:r>
          </a:p>
          <a:p>
            <a:pPr marL="342900" indent="-342900">
              <a:buFont typeface="Courier New" panose="02070309020205020404" pitchFamily="49" charset="0"/>
              <a:buChar char="o"/>
            </a:pPr>
            <a:r>
              <a:rPr lang="en-US" sz="2400" dirty="0"/>
              <a:t>CMR chemicals must be substituted where possible, otherwise risk assessed (with HSE).</a:t>
            </a:r>
            <a:endParaRPr lang="en-US" dirty="0"/>
          </a:p>
        </p:txBody>
      </p:sp>
      <p:sp>
        <p:nvSpPr>
          <p:cNvPr id="3" name="Title 2">
            <a:extLst>
              <a:ext uri="{FF2B5EF4-FFF2-40B4-BE49-F238E27FC236}">
                <a16:creationId xmlns:a16="http://schemas.microsoft.com/office/drawing/2014/main" id="{C602E41B-A236-88AD-75E8-BCDD608F00D7}"/>
              </a:ext>
            </a:extLst>
          </p:cNvPr>
          <p:cNvSpPr>
            <a:spLocks noGrp="1"/>
          </p:cNvSpPr>
          <p:nvPr>
            <p:ph type="title"/>
          </p:nvPr>
        </p:nvSpPr>
        <p:spPr/>
        <p:txBody>
          <a:bodyPr/>
          <a:lstStyle/>
          <a:p>
            <a:r>
              <a:rPr lang="en-US" dirty="0"/>
              <a:t>Further Information</a:t>
            </a:r>
            <a:endParaRPr lang="en-GB" dirty="0"/>
          </a:p>
        </p:txBody>
      </p:sp>
      <p:sp>
        <p:nvSpPr>
          <p:cNvPr id="4" name="Date Placeholder 3">
            <a:extLst>
              <a:ext uri="{FF2B5EF4-FFF2-40B4-BE49-F238E27FC236}">
                <a16:creationId xmlns:a16="http://schemas.microsoft.com/office/drawing/2014/main" id="{9E1E872A-BBC2-9B44-B9A6-2112F2147143}"/>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84D112B2-8ED5-7F83-E9DE-2C22EA2F93F8}"/>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DB84D1D1-CCE2-12AF-3153-5D2C380B2326}"/>
              </a:ext>
            </a:extLst>
          </p:cNvPr>
          <p:cNvSpPr>
            <a:spLocks noGrp="1"/>
          </p:cNvSpPr>
          <p:nvPr>
            <p:ph type="sldNum" sz="quarter" idx="12"/>
          </p:nvPr>
        </p:nvSpPr>
        <p:spPr/>
        <p:txBody>
          <a:bodyPr/>
          <a:lstStyle/>
          <a:p>
            <a:fld id="{36B5EA5A-BC32-A742-B11B-8E7414D5B535}" type="slidenum">
              <a:rPr lang="en-US" smtClean="0"/>
              <a:pPr/>
              <a:t>33</a:t>
            </a:fld>
            <a:endParaRPr lang="en-US" dirty="0"/>
          </a:p>
        </p:txBody>
      </p:sp>
      <p:pic>
        <p:nvPicPr>
          <p:cNvPr id="7" name="Picture 6">
            <a:extLst>
              <a:ext uri="{FF2B5EF4-FFF2-40B4-BE49-F238E27FC236}">
                <a16:creationId xmlns:a16="http://schemas.microsoft.com/office/drawing/2014/main" id="{4164CFF3-F368-7BCD-7C02-385385BCFE7C}"/>
              </a:ext>
            </a:extLst>
          </p:cNvPr>
          <p:cNvPicPr>
            <a:picLocks noChangeAspect="1"/>
          </p:cNvPicPr>
          <p:nvPr/>
        </p:nvPicPr>
        <p:blipFill>
          <a:blip r:embed="rId5"/>
          <a:stretch>
            <a:fillRect/>
          </a:stretch>
        </p:blipFill>
        <p:spPr>
          <a:xfrm>
            <a:off x="10722926" y="137734"/>
            <a:ext cx="1301601" cy="1301601"/>
          </a:xfrm>
          <a:prstGeom prst="rect">
            <a:avLst/>
          </a:prstGeom>
        </p:spPr>
      </p:pic>
    </p:spTree>
    <p:extLst>
      <p:ext uri="{BB962C8B-B14F-4D97-AF65-F5344CB8AC3E}">
        <p14:creationId xmlns:p14="http://schemas.microsoft.com/office/powerpoint/2010/main" val="40537512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206950-0988-1E65-67FF-D52508141868}"/>
              </a:ext>
            </a:extLst>
          </p:cNvPr>
          <p:cNvSpPr>
            <a:spLocks noGrp="1"/>
          </p:cNvSpPr>
          <p:nvPr>
            <p:ph type="ctrTitle"/>
          </p:nvPr>
        </p:nvSpPr>
        <p:spPr/>
        <p:txBody>
          <a:bodyPr/>
          <a:lstStyle/>
          <a:p>
            <a:pPr algn="ctr"/>
            <a:r>
              <a:rPr lang="en-US" dirty="0"/>
              <a:t>Any Questions?</a:t>
            </a:r>
            <a:endParaRPr lang="en-GB" dirty="0"/>
          </a:p>
        </p:txBody>
      </p:sp>
      <p:sp>
        <p:nvSpPr>
          <p:cNvPr id="3" name="Subtitle 2">
            <a:extLst>
              <a:ext uri="{FF2B5EF4-FFF2-40B4-BE49-F238E27FC236}">
                <a16:creationId xmlns:a16="http://schemas.microsoft.com/office/drawing/2014/main" id="{60108319-395B-BF90-3701-04AE751606E1}"/>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14013915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0248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60B0BA3-283A-C782-8A30-9E2E627751E4}"/>
              </a:ext>
            </a:extLst>
          </p:cNvPr>
          <p:cNvSpPr>
            <a:spLocks noGrp="1"/>
          </p:cNvSpPr>
          <p:nvPr>
            <p:ph idx="1"/>
          </p:nvPr>
        </p:nvSpPr>
        <p:spPr>
          <a:xfrm>
            <a:off x="407989" y="1592263"/>
            <a:ext cx="7309883" cy="4608512"/>
          </a:xfrm>
        </p:spPr>
        <p:txBody>
          <a:bodyPr/>
          <a:lstStyle/>
          <a:p>
            <a:pPr marL="342900" indent="-342900">
              <a:buFont typeface="Courier New" panose="02070309020205020404" pitchFamily="49" charset="0"/>
              <a:buChar char="o"/>
            </a:pPr>
            <a:r>
              <a:rPr lang="en-US" dirty="0"/>
              <a:t>Local exhaust ventilation, safety showers and eye washes should be regularly tested and maintained.</a:t>
            </a:r>
          </a:p>
          <a:p>
            <a:pPr marL="342900" indent="-342900">
              <a:buFont typeface="Courier New" panose="02070309020205020404" pitchFamily="49" charset="0"/>
              <a:buChar char="o"/>
            </a:pPr>
            <a:r>
              <a:rPr lang="en-GB" dirty="0"/>
              <a:t>Ensure unobstructed access to safety showers and eye wash units at all times.</a:t>
            </a:r>
            <a:endParaRPr lang="en-US" dirty="0"/>
          </a:p>
          <a:p>
            <a:pPr marL="342900" indent="-342900">
              <a:buFont typeface="Courier New" panose="02070309020205020404" pitchFamily="49" charset="0"/>
              <a:buChar char="o"/>
            </a:pPr>
            <a:r>
              <a:rPr lang="en-US" dirty="0"/>
              <a:t>Regular testing of eye wash and safety showers (once a week) must be documented in the Safety File (Safety Form C-1-0-3 available on </a:t>
            </a:r>
            <a:r>
              <a:rPr lang="en-US" dirty="0">
                <a:hlinkClick r:id="rId3"/>
              </a:rPr>
              <a:t>HSE website</a:t>
            </a:r>
            <a:r>
              <a:rPr lang="en-US" dirty="0"/>
              <a:t>).</a:t>
            </a:r>
          </a:p>
          <a:p>
            <a:pPr marL="342900" indent="-342900">
              <a:buFont typeface="Courier New" panose="02070309020205020404" pitchFamily="49" charset="0"/>
              <a:buChar char="o"/>
            </a:pPr>
            <a:r>
              <a:rPr lang="en-US" dirty="0"/>
              <a:t>Maintenance via Service Desk ticket.</a:t>
            </a:r>
          </a:p>
          <a:p>
            <a:pPr marL="342900" indent="-342900">
              <a:buFont typeface="Courier New" panose="02070309020205020404" pitchFamily="49" charset="0"/>
              <a:buChar char="o"/>
            </a:pPr>
            <a:r>
              <a:rPr lang="en-US" dirty="0"/>
              <a:t>Fume hoods must be tested on an annual basis – this can be arranged by HSE (with external contractor) and regular maintenance must be ensured by the person responsible.</a:t>
            </a:r>
          </a:p>
        </p:txBody>
      </p:sp>
      <p:sp>
        <p:nvSpPr>
          <p:cNvPr id="3" name="Title 2">
            <a:extLst>
              <a:ext uri="{FF2B5EF4-FFF2-40B4-BE49-F238E27FC236}">
                <a16:creationId xmlns:a16="http://schemas.microsoft.com/office/drawing/2014/main" id="{FDD7BEB7-55DB-3011-F927-878BD10E55A5}"/>
              </a:ext>
            </a:extLst>
          </p:cNvPr>
          <p:cNvSpPr>
            <a:spLocks noGrp="1"/>
          </p:cNvSpPr>
          <p:nvPr>
            <p:ph type="title"/>
          </p:nvPr>
        </p:nvSpPr>
        <p:spPr/>
        <p:txBody>
          <a:bodyPr/>
          <a:lstStyle/>
          <a:p>
            <a:r>
              <a:rPr lang="en-US" dirty="0"/>
              <a:t>General Practices for using Chemical Products</a:t>
            </a:r>
            <a:endParaRPr lang="en-GB" dirty="0"/>
          </a:p>
        </p:txBody>
      </p:sp>
      <p:sp>
        <p:nvSpPr>
          <p:cNvPr id="4" name="Date Placeholder 3">
            <a:extLst>
              <a:ext uri="{FF2B5EF4-FFF2-40B4-BE49-F238E27FC236}">
                <a16:creationId xmlns:a16="http://schemas.microsoft.com/office/drawing/2014/main" id="{E332ACDA-9210-E82B-005A-1E6F0A2A9697}"/>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30B66812-A5E3-F677-E83A-6926A17FF3E0}"/>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A8F63571-2BB5-8A41-88EE-2088E7F307D6}"/>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7" name="Picture 6" descr="A computer screen shot of a room&#10;&#10;Description automatically generated">
            <a:extLst>
              <a:ext uri="{FF2B5EF4-FFF2-40B4-BE49-F238E27FC236}">
                <a16:creationId xmlns:a16="http://schemas.microsoft.com/office/drawing/2014/main" id="{AC7A7F10-62CF-134E-C994-DEEC9ECFA405}"/>
              </a:ext>
            </a:extLst>
          </p:cNvPr>
          <p:cNvPicPr>
            <a:picLocks noChangeAspect="1"/>
          </p:cNvPicPr>
          <p:nvPr/>
        </p:nvPicPr>
        <p:blipFill rotWithShape="1">
          <a:blip r:embed="rId4"/>
          <a:srcRect l="33147" t="12726" r="33707" b="9535"/>
          <a:stretch/>
        </p:blipFill>
        <p:spPr bwMode="auto">
          <a:xfrm>
            <a:off x="7870372" y="1428848"/>
            <a:ext cx="3510917" cy="463106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561850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60B0BA3-283A-C782-8A30-9E2E627751E4}"/>
              </a:ext>
            </a:extLst>
          </p:cNvPr>
          <p:cNvSpPr>
            <a:spLocks noGrp="1"/>
          </p:cNvSpPr>
          <p:nvPr>
            <p:ph idx="1"/>
          </p:nvPr>
        </p:nvSpPr>
        <p:spPr>
          <a:xfrm>
            <a:off x="407989" y="1592263"/>
            <a:ext cx="10819039" cy="4608512"/>
          </a:xfrm>
        </p:spPr>
        <p:txBody>
          <a:bodyPr/>
          <a:lstStyle/>
          <a:p>
            <a:pPr marL="342900" indent="-342900">
              <a:buFont typeface="Courier New" panose="02070309020205020404" pitchFamily="49" charset="0"/>
              <a:buChar char="o"/>
            </a:pPr>
            <a:endParaRPr lang="en-US" dirty="0"/>
          </a:p>
        </p:txBody>
      </p:sp>
      <p:sp>
        <p:nvSpPr>
          <p:cNvPr id="3" name="Title 2">
            <a:extLst>
              <a:ext uri="{FF2B5EF4-FFF2-40B4-BE49-F238E27FC236}">
                <a16:creationId xmlns:a16="http://schemas.microsoft.com/office/drawing/2014/main" id="{FDD7BEB7-55DB-3011-F927-878BD10E55A5}"/>
              </a:ext>
            </a:extLst>
          </p:cNvPr>
          <p:cNvSpPr>
            <a:spLocks noGrp="1"/>
          </p:cNvSpPr>
          <p:nvPr>
            <p:ph type="title"/>
          </p:nvPr>
        </p:nvSpPr>
        <p:spPr/>
        <p:txBody>
          <a:bodyPr/>
          <a:lstStyle/>
          <a:p>
            <a:r>
              <a:rPr lang="en-US" dirty="0"/>
              <a:t>Protection of Pregnant Women and Young Persons</a:t>
            </a:r>
            <a:endParaRPr lang="en-GB" dirty="0"/>
          </a:p>
        </p:txBody>
      </p:sp>
      <p:sp>
        <p:nvSpPr>
          <p:cNvPr id="4" name="Date Placeholder 3">
            <a:extLst>
              <a:ext uri="{FF2B5EF4-FFF2-40B4-BE49-F238E27FC236}">
                <a16:creationId xmlns:a16="http://schemas.microsoft.com/office/drawing/2014/main" id="{E332ACDA-9210-E82B-005A-1E6F0A2A9697}"/>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30B66812-A5E3-F677-E83A-6926A17FF3E0}"/>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A8F63571-2BB5-8A41-88EE-2088E7F307D6}"/>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1027" name="Picture 1">
            <a:extLst>
              <a:ext uri="{FF2B5EF4-FFF2-40B4-BE49-F238E27FC236}">
                <a16:creationId xmlns:a16="http://schemas.microsoft.com/office/drawing/2014/main" id="{D467EFF6-1A37-98E5-596C-9F2EB8B631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997" y="1439335"/>
            <a:ext cx="9094675"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930637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C2AA63-01BC-AD0C-E2E1-9907417D7892}"/>
              </a:ext>
            </a:extLst>
          </p:cNvPr>
          <p:cNvSpPr>
            <a:spLocks noGrp="1"/>
          </p:cNvSpPr>
          <p:nvPr>
            <p:ph idx="1"/>
          </p:nvPr>
        </p:nvSpPr>
        <p:spPr>
          <a:xfrm>
            <a:off x="511728" y="1166014"/>
            <a:ext cx="11272285" cy="5034761"/>
          </a:xfrm>
        </p:spPr>
        <p:txBody>
          <a:bodyPr/>
          <a:lstStyle/>
          <a:p>
            <a:r>
              <a:rPr lang="en-US" dirty="0"/>
              <a:t>All chemical products:</a:t>
            </a:r>
          </a:p>
          <a:p>
            <a:pPr marL="666900" lvl="1" indent="-342900">
              <a:buFont typeface="Courier New" panose="02070309020205020404" pitchFamily="49" charset="0"/>
              <a:buChar char="o"/>
            </a:pPr>
            <a:r>
              <a:rPr lang="en-US" dirty="0"/>
              <a:t>Must be clearly labelled.</a:t>
            </a:r>
          </a:p>
          <a:p>
            <a:pPr marL="1314900" lvl="3" indent="-342900">
              <a:buFont typeface="Arial" panose="020B0604020202020204" pitchFamily="34" charset="0"/>
              <a:buChar char="•"/>
            </a:pPr>
            <a:r>
              <a:rPr lang="en-US" dirty="0"/>
              <a:t>Note: Old style labels MUST be updated:</a:t>
            </a:r>
          </a:p>
          <a:p>
            <a:pPr marL="1314900" lvl="3" indent="-342900">
              <a:buFont typeface="Arial" panose="020B0604020202020204" pitchFamily="34" charset="0"/>
              <a:buChar char="•"/>
            </a:pPr>
            <a:endParaRPr lang="en-US" dirty="0"/>
          </a:p>
          <a:p>
            <a:pPr marL="1314900" lvl="3" indent="-342900">
              <a:buFont typeface="Arial" panose="020B0604020202020204" pitchFamily="34" charset="0"/>
              <a:buChar char="•"/>
            </a:pPr>
            <a:endParaRPr lang="en-US" dirty="0"/>
          </a:p>
          <a:p>
            <a:pPr marL="1314900" lvl="3" indent="-342900">
              <a:buFont typeface="Arial" panose="020B0604020202020204" pitchFamily="34" charset="0"/>
              <a:buChar char="•"/>
            </a:pPr>
            <a:endParaRPr lang="en-US" dirty="0"/>
          </a:p>
          <a:p>
            <a:pPr marL="1314900" lvl="3" indent="-342900">
              <a:buFont typeface="Arial" panose="020B0604020202020204" pitchFamily="34" charset="0"/>
              <a:buChar char="•"/>
            </a:pPr>
            <a:endParaRPr lang="en-US" dirty="0"/>
          </a:p>
          <a:p>
            <a:pPr marL="1314900" lvl="3" indent="-342900">
              <a:buFont typeface="Arial" panose="020B0604020202020204" pitchFamily="34" charset="0"/>
              <a:buChar char="•"/>
            </a:pPr>
            <a:endParaRPr lang="en-US" dirty="0"/>
          </a:p>
          <a:p>
            <a:pPr marL="1314900" lvl="3" indent="-342900">
              <a:buFont typeface="Arial" panose="020B0604020202020204" pitchFamily="34" charset="0"/>
              <a:buChar char="•"/>
            </a:pPr>
            <a:endParaRPr lang="en-US" dirty="0"/>
          </a:p>
          <a:p>
            <a:pPr marL="1314900" lvl="3" indent="-342900">
              <a:buFont typeface="Arial" panose="020B0604020202020204" pitchFamily="34" charset="0"/>
              <a:buChar char="•"/>
            </a:pPr>
            <a:endParaRPr lang="en-US" dirty="0"/>
          </a:p>
          <a:p>
            <a:pPr marL="1314900" lvl="3" indent="-342900">
              <a:buFont typeface="Arial" panose="020B0604020202020204" pitchFamily="34" charset="0"/>
              <a:buChar char="•"/>
            </a:pPr>
            <a:endParaRPr lang="en-US" dirty="0"/>
          </a:p>
          <a:p>
            <a:pPr marL="1314900" lvl="3" indent="-342900">
              <a:buFont typeface="Arial" panose="020B0604020202020204" pitchFamily="34" charset="0"/>
              <a:buChar char="•"/>
            </a:pPr>
            <a:endParaRPr lang="en-US" dirty="0"/>
          </a:p>
          <a:p>
            <a:pPr marL="666900" lvl="1" indent="-342900">
              <a:buFont typeface="Courier New" panose="02070309020205020404" pitchFamily="49" charset="0"/>
              <a:buChar char="o"/>
            </a:pPr>
            <a:r>
              <a:rPr lang="en-US" dirty="0"/>
              <a:t>Stored in original containers (in good condition), when possible.</a:t>
            </a:r>
          </a:p>
          <a:p>
            <a:pPr marL="666900" lvl="1" indent="-342900">
              <a:buFont typeface="Courier New" panose="02070309020205020404" pitchFamily="49" charset="0"/>
              <a:buChar char="o"/>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55CF7D53-90CC-5EE6-E4F7-64BC252FD400}"/>
              </a:ext>
            </a:extLst>
          </p:cNvPr>
          <p:cNvSpPr>
            <a:spLocks noGrp="1"/>
          </p:cNvSpPr>
          <p:nvPr>
            <p:ph type="title"/>
          </p:nvPr>
        </p:nvSpPr>
        <p:spPr/>
        <p:txBody>
          <a:bodyPr/>
          <a:lstStyle/>
          <a:p>
            <a:r>
              <a:rPr lang="en-US" dirty="0"/>
              <a:t>Chemical Storage</a:t>
            </a:r>
            <a:endParaRPr lang="en-GB" dirty="0"/>
          </a:p>
        </p:txBody>
      </p:sp>
      <p:sp>
        <p:nvSpPr>
          <p:cNvPr id="4" name="Date Placeholder 3">
            <a:extLst>
              <a:ext uri="{FF2B5EF4-FFF2-40B4-BE49-F238E27FC236}">
                <a16:creationId xmlns:a16="http://schemas.microsoft.com/office/drawing/2014/main" id="{B413289D-846D-EB85-B591-CAEE0AF880F3}"/>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5FF83A59-5F6B-0D78-3778-37C76F809A7C}"/>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1FF55F8B-FE90-1F1D-26A3-3F4020A676E1}"/>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88" name="Picture 87">
            <a:extLst>
              <a:ext uri="{FF2B5EF4-FFF2-40B4-BE49-F238E27FC236}">
                <a16:creationId xmlns:a16="http://schemas.microsoft.com/office/drawing/2014/main" id="{2E295006-EC00-3850-CE0E-5E2C4C8335E7}"/>
              </a:ext>
            </a:extLst>
          </p:cNvPr>
          <p:cNvPicPr>
            <a:picLocks noChangeAspect="1"/>
          </p:cNvPicPr>
          <p:nvPr/>
        </p:nvPicPr>
        <p:blipFill>
          <a:blip r:embed="rId3"/>
          <a:stretch>
            <a:fillRect/>
          </a:stretch>
        </p:blipFill>
        <p:spPr>
          <a:xfrm>
            <a:off x="1904490" y="2231755"/>
            <a:ext cx="7902239" cy="3005577"/>
          </a:xfrm>
          <a:prstGeom prst="rect">
            <a:avLst/>
          </a:prstGeom>
        </p:spPr>
      </p:pic>
      <p:pic>
        <p:nvPicPr>
          <p:cNvPr id="7" name="Picture 6">
            <a:extLst>
              <a:ext uri="{FF2B5EF4-FFF2-40B4-BE49-F238E27FC236}">
                <a16:creationId xmlns:a16="http://schemas.microsoft.com/office/drawing/2014/main" id="{C6B04E95-4266-8B6A-2643-8BEA9FB74FC6}"/>
              </a:ext>
            </a:extLst>
          </p:cNvPr>
          <p:cNvPicPr>
            <a:picLocks noChangeAspect="1"/>
          </p:cNvPicPr>
          <p:nvPr/>
        </p:nvPicPr>
        <p:blipFill>
          <a:blip r:embed="rId4"/>
          <a:stretch>
            <a:fillRect/>
          </a:stretch>
        </p:blipFill>
        <p:spPr>
          <a:xfrm>
            <a:off x="10642540" y="216348"/>
            <a:ext cx="1301601" cy="1301601"/>
          </a:xfrm>
          <a:prstGeom prst="rect">
            <a:avLst/>
          </a:prstGeom>
        </p:spPr>
      </p:pic>
    </p:spTree>
    <p:extLst>
      <p:ext uri="{BB962C8B-B14F-4D97-AF65-F5344CB8AC3E}">
        <p14:creationId xmlns:p14="http://schemas.microsoft.com/office/powerpoint/2010/main" val="3537138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C2AA63-01BC-AD0C-E2E1-9907417D7892}"/>
              </a:ext>
            </a:extLst>
          </p:cNvPr>
          <p:cNvSpPr>
            <a:spLocks noGrp="1"/>
          </p:cNvSpPr>
          <p:nvPr>
            <p:ph idx="1"/>
          </p:nvPr>
        </p:nvSpPr>
        <p:spPr>
          <a:xfrm>
            <a:off x="3448477" y="1166014"/>
            <a:ext cx="8335536" cy="5034761"/>
          </a:xfrm>
        </p:spPr>
        <p:txBody>
          <a:bodyPr/>
          <a:lstStyle/>
          <a:p>
            <a:r>
              <a:rPr lang="en-US" dirty="0"/>
              <a:t>Storage of chemical products:</a:t>
            </a:r>
          </a:p>
          <a:p>
            <a:pPr marL="666900" lvl="1" indent="-342900">
              <a:buFont typeface="Courier New" panose="02070309020205020404" pitchFamily="49" charset="0"/>
              <a:buChar char="o"/>
            </a:pPr>
            <a:r>
              <a:rPr lang="en-US" dirty="0"/>
              <a:t>Limit the quantities stored.</a:t>
            </a:r>
          </a:p>
          <a:p>
            <a:pPr marL="666900" lvl="1" indent="-342900">
              <a:buFont typeface="Courier New" panose="02070309020205020404" pitchFamily="49" charset="0"/>
              <a:buChar char="o"/>
            </a:pPr>
            <a:r>
              <a:rPr lang="en-US" dirty="0"/>
              <a:t>Stored in chemical cabinet (ventilated with retention trays and hazard pictograms – SCEM 50.55).</a:t>
            </a:r>
          </a:p>
          <a:p>
            <a:pPr marL="666900" lvl="1" indent="-342900">
              <a:buFont typeface="Courier New" panose="02070309020205020404" pitchFamily="49" charset="0"/>
              <a:buChar char="o"/>
            </a:pPr>
            <a:r>
              <a:rPr lang="en-US" dirty="0"/>
              <a:t>Products should be returned to the chemical cabinet after use.</a:t>
            </a:r>
          </a:p>
          <a:p>
            <a:pPr marL="666900" lvl="1" indent="-342900">
              <a:buFont typeface="Courier New" panose="02070309020205020404" pitchFamily="49" charset="0"/>
              <a:buChar char="o"/>
            </a:pPr>
            <a:r>
              <a:rPr lang="en-US" dirty="0"/>
              <a:t>Filters should be maintained every year. </a:t>
            </a:r>
          </a:p>
          <a:p>
            <a:pPr marL="1314900" lvl="3" indent="-342900">
              <a:buFont typeface="Arial" panose="020B0604020202020204" pitchFamily="34" charset="0"/>
              <a:buChar char="•"/>
            </a:pPr>
            <a:r>
              <a:rPr lang="en-US" dirty="0"/>
              <a:t>This can be completed by EN-CV (note: contact must be made with EN-CV, no automatic enrollment – funded by equipment owner).</a:t>
            </a:r>
          </a:p>
          <a:p>
            <a:pPr marL="666900" lvl="1" indent="-342900">
              <a:buFont typeface="Courier New" panose="02070309020205020404" pitchFamily="49" charset="0"/>
              <a:buChar char="o"/>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55CF7D53-90CC-5EE6-E4F7-64BC252FD400}"/>
              </a:ext>
            </a:extLst>
          </p:cNvPr>
          <p:cNvSpPr>
            <a:spLocks noGrp="1"/>
          </p:cNvSpPr>
          <p:nvPr>
            <p:ph type="title"/>
          </p:nvPr>
        </p:nvSpPr>
        <p:spPr/>
        <p:txBody>
          <a:bodyPr/>
          <a:lstStyle/>
          <a:p>
            <a:r>
              <a:rPr lang="en-US" dirty="0"/>
              <a:t>Chemical Storage</a:t>
            </a:r>
            <a:endParaRPr lang="en-GB" dirty="0"/>
          </a:p>
        </p:txBody>
      </p:sp>
      <p:sp>
        <p:nvSpPr>
          <p:cNvPr id="4" name="Date Placeholder 3">
            <a:extLst>
              <a:ext uri="{FF2B5EF4-FFF2-40B4-BE49-F238E27FC236}">
                <a16:creationId xmlns:a16="http://schemas.microsoft.com/office/drawing/2014/main" id="{B413289D-846D-EB85-B591-CAEE0AF880F3}"/>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5FF83A59-5F6B-0D78-3778-37C76F809A7C}"/>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1FF55F8B-FE90-1F1D-26A3-3F4020A676E1}"/>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7" name="Picture 6" descr="A yellow cabinet with a white door&#10;&#10;Description automatically generated">
            <a:extLst>
              <a:ext uri="{FF2B5EF4-FFF2-40B4-BE49-F238E27FC236}">
                <a16:creationId xmlns:a16="http://schemas.microsoft.com/office/drawing/2014/main" id="{AF279F22-E98D-7F6A-B0CE-C494591B613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rot="5400000">
            <a:off x="-763755" y="2282601"/>
            <a:ext cx="5034761" cy="2801588"/>
          </a:xfrm>
          <a:prstGeom prst="rect">
            <a:avLst/>
          </a:prstGeom>
        </p:spPr>
      </p:pic>
      <p:pic>
        <p:nvPicPr>
          <p:cNvPr id="8" name="Picture 7">
            <a:extLst>
              <a:ext uri="{FF2B5EF4-FFF2-40B4-BE49-F238E27FC236}">
                <a16:creationId xmlns:a16="http://schemas.microsoft.com/office/drawing/2014/main" id="{CAC7FCEB-2128-C5DF-6625-66A2757FD2EE}"/>
              </a:ext>
            </a:extLst>
          </p:cNvPr>
          <p:cNvPicPr>
            <a:picLocks noChangeAspect="1"/>
          </p:cNvPicPr>
          <p:nvPr/>
        </p:nvPicPr>
        <p:blipFill>
          <a:blip r:embed="rId4"/>
          <a:stretch>
            <a:fillRect/>
          </a:stretch>
        </p:blipFill>
        <p:spPr>
          <a:xfrm>
            <a:off x="10692782" y="137734"/>
            <a:ext cx="1301601" cy="1301601"/>
          </a:xfrm>
          <a:prstGeom prst="rect">
            <a:avLst/>
          </a:prstGeom>
        </p:spPr>
      </p:pic>
    </p:spTree>
    <p:extLst>
      <p:ext uri="{BB962C8B-B14F-4D97-AF65-F5344CB8AC3E}">
        <p14:creationId xmlns:p14="http://schemas.microsoft.com/office/powerpoint/2010/main" val="4214623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C2AA63-01BC-AD0C-E2E1-9907417D7892}"/>
              </a:ext>
            </a:extLst>
          </p:cNvPr>
          <p:cNvSpPr>
            <a:spLocks noGrp="1"/>
          </p:cNvSpPr>
          <p:nvPr>
            <p:ph idx="1"/>
          </p:nvPr>
        </p:nvSpPr>
        <p:spPr>
          <a:xfrm>
            <a:off x="176319" y="1166014"/>
            <a:ext cx="11607694" cy="5034761"/>
          </a:xfrm>
        </p:spPr>
        <p:txBody>
          <a:bodyPr/>
          <a:lstStyle/>
          <a:p>
            <a:r>
              <a:rPr lang="en-US" dirty="0"/>
              <a:t>Storage of chemical products:</a:t>
            </a:r>
          </a:p>
          <a:p>
            <a:pPr marL="342900" indent="-342900">
              <a:buFont typeface="Arial" panose="020B0604020202020204" pitchFamily="34" charset="0"/>
              <a:buChar char="•"/>
            </a:pPr>
            <a:r>
              <a:rPr lang="en-US" dirty="0"/>
              <a:t>Must be stored according to </a:t>
            </a:r>
            <a:r>
              <a:rPr lang="en-US" dirty="0">
                <a:hlinkClick r:id="rId2"/>
              </a:rPr>
              <a:t>SG-C-1-0-1</a:t>
            </a:r>
            <a:r>
              <a:rPr lang="en-US" dirty="0"/>
              <a:t>:</a:t>
            </a:r>
          </a:p>
          <a:p>
            <a:pPr marL="666900" lvl="1" indent="-342900">
              <a:buFont typeface="Arial" panose="020B0604020202020204" pitchFamily="34" charset="0"/>
              <a:buChar char="•"/>
            </a:pPr>
            <a:r>
              <a:rPr lang="en-US" dirty="0"/>
              <a:t>Separate incompatible chemicals;</a:t>
            </a:r>
          </a:p>
          <a:p>
            <a:pPr marL="666900" lvl="1" indent="-342900">
              <a:buFont typeface="Arial" panose="020B0604020202020204" pitchFamily="34" charset="0"/>
              <a:buChar char="•"/>
            </a:pPr>
            <a:r>
              <a:rPr lang="en-US" dirty="0"/>
              <a:t>Place flammable liquids / water reactive chemicals / oxidizing chemicals in specific cupboards;</a:t>
            </a:r>
          </a:p>
          <a:p>
            <a:pPr marL="666900" lvl="1" indent="-342900">
              <a:buFont typeface="Arial" panose="020B0604020202020204" pitchFamily="34" charset="0"/>
              <a:buChar char="•"/>
            </a:pPr>
            <a:r>
              <a:rPr lang="en-US" dirty="0"/>
              <a:t>Place toxic chemicals in ventilated cupboards;</a:t>
            </a:r>
          </a:p>
          <a:p>
            <a:pPr marL="666900" lvl="1" indent="-342900">
              <a:buFont typeface="Arial" panose="020B0604020202020204" pitchFamily="34" charset="0"/>
              <a:buChar char="•"/>
            </a:pPr>
            <a:r>
              <a:rPr lang="en-US" dirty="0"/>
              <a:t>Separate strong acids and bases.</a:t>
            </a:r>
          </a:p>
          <a:p>
            <a:pPr marL="666900" lvl="1" indent="-342900">
              <a:buFont typeface="Arial" panose="020B0604020202020204" pitchFamily="34" charset="0"/>
              <a:buChar char="•"/>
            </a:pPr>
            <a:endParaRPr lang="en-US" dirty="0"/>
          </a:p>
          <a:p>
            <a:pPr marL="666900" lvl="1" indent="-342900">
              <a:buFont typeface="Arial" panose="020B0604020202020204" pitchFamily="34" charset="0"/>
              <a:buChar char="•"/>
            </a:pPr>
            <a:endParaRPr lang="en-US" dirty="0"/>
          </a:p>
          <a:p>
            <a:pPr marL="666900" lvl="1" indent="-342900">
              <a:buFont typeface="Arial" panose="020B0604020202020204" pitchFamily="34" charset="0"/>
              <a:buChar char="•"/>
            </a:pPr>
            <a:endParaRPr lang="en-US" dirty="0"/>
          </a:p>
          <a:p>
            <a:pPr marL="666900" lvl="1" indent="-342900">
              <a:buFont typeface="Arial" panose="020B0604020202020204" pitchFamily="34" charset="0"/>
              <a:buChar char="•"/>
            </a:pPr>
            <a:endParaRPr lang="en-US" dirty="0"/>
          </a:p>
          <a:p>
            <a:pPr marL="666900" lvl="1"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All chemicals must be registered in CERES.</a:t>
            </a:r>
            <a:endParaRPr lang="en-US" sz="1800" b="0" dirty="0"/>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55CF7D53-90CC-5EE6-E4F7-64BC252FD400}"/>
              </a:ext>
            </a:extLst>
          </p:cNvPr>
          <p:cNvSpPr>
            <a:spLocks noGrp="1"/>
          </p:cNvSpPr>
          <p:nvPr>
            <p:ph type="title"/>
          </p:nvPr>
        </p:nvSpPr>
        <p:spPr/>
        <p:txBody>
          <a:bodyPr/>
          <a:lstStyle/>
          <a:p>
            <a:r>
              <a:rPr lang="en-US" dirty="0"/>
              <a:t>Chemical Storage</a:t>
            </a:r>
            <a:endParaRPr lang="en-GB" dirty="0"/>
          </a:p>
        </p:txBody>
      </p:sp>
      <p:sp>
        <p:nvSpPr>
          <p:cNvPr id="4" name="Date Placeholder 3">
            <a:extLst>
              <a:ext uri="{FF2B5EF4-FFF2-40B4-BE49-F238E27FC236}">
                <a16:creationId xmlns:a16="http://schemas.microsoft.com/office/drawing/2014/main" id="{B413289D-846D-EB85-B591-CAEE0AF880F3}"/>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5FF83A59-5F6B-0D78-3778-37C76F809A7C}"/>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1FF55F8B-FE90-1F1D-26A3-3F4020A676E1}"/>
              </a:ext>
            </a:extLst>
          </p:cNvPr>
          <p:cNvSpPr>
            <a:spLocks noGrp="1"/>
          </p:cNvSpPr>
          <p:nvPr>
            <p:ph type="sldNum" sz="quarter" idx="12"/>
          </p:nvPr>
        </p:nvSpPr>
        <p:spPr/>
        <p:txBody>
          <a:bodyPr/>
          <a:lstStyle/>
          <a:p>
            <a:fld id="{36B5EA5A-BC32-A742-B11B-8E7414D5B535}" type="slidenum">
              <a:rPr lang="en-US" smtClean="0"/>
              <a:pPr/>
              <a:t>8</a:t>
            </a:fld>
            <a:endParaRPr lang="en-US" dirty="0"/>
          </a:p>
        </p:txBody>
      </p:sp>
      <p:grpSp>
        <p:nvGrpSpPr>
          <p:cNvPr id="8" name="Group 7">
            <a:extLst>
              <a:ext uri="{FF2B5EF4-FFF2-40B4-BE49-F238E27FC236}">
                <a16:creationId xmlns:a16="http://schemas.microsoft.com/office/drawing/2014/main" id="{FAE66319-1C14-BDBA-8AA0-C83B1AFEB5F4}"/>
              </a:ext>
            </a:extLst>
          </p:cNvPr>
          <p:cNvGrpSpPr/>
          <p:nvPr/>
        </p:nvGrpSpPr>
        <p:grpSpPr>
          <a:xfrm>
            <a:off x="1099303" y="3711082"/>
            <a:ext cx="2080878" cy="2165526"/>
            <a:chOff x="2119874" y="2658771"/>
            <a:chExt cx="3426538" cy="3978011"/>
          </a:xfrm>
        </p:grpSpPr>
        <p:sp>
          <p:nvSpPr>
            <p:cNvPr id="9" name="TextBox 9">
              <a:extLst>
                <a:ext uri="{FF2B5EF4-FFF2-40B4-BE49-F238E27FC236}">
                  <a16:creationId xmlns:a16="http://schemas.microsoft.com/office/drawing/2014/main" id="{012B37B0-9DC9-EA0C-2850-73BD64820825}"/>
                </a:ext>
              </a:extLst>
            </p:cNvPr>
            <p:cNvSpPr txBox="1"/>
            <p:nvPr/>
          </p:nvSpPr>
          <p:spPr>
            <a:xfrm>
              <a:off x="4584770" y="6267450"/>
              <a:ext cx="184731"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 name="Rectangle 9">
              <a:extLst>
                <a:ext uri="{FF2B5EF4-FFF2-40B4-BE49-F238E27FC236}">
                  <a16:creationId xmlns:a16="http://schemas.microsoft.com/office/drawing/2014/main" id="{F9147D2A-DE66-A4BC-9A14-CCC4E98FB80B}"/>
                </a:ext>
              </a:extLst>
            </p:cNvPr>
            <p:cNvSpPr/>
            <p:nvPr/>
          </p:nvSpPr>
          <p:spPr>
            <a:xfrm>
              <a:off x="2646565" y="2659855"/>
              <a:ext cx="2899847" cy="32465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1" name="Rectangle 10">
              <a:extLst>
                <a:ext uri="{FF2B5EF4-FFF2-40B4-BE49-F238E27FC236}">
                  <a16:creationId xmlns:a16="http://schemas.microsoft.com/office/drawing/2014/main" id="{8E7991B3-C819-2274-A494-527B89437F60}"/>
                </a:ext>
              </a:extLst>
            </p:cNvPr>
            <p:cNvSpPr/>
            <p:nvPr/>
          </p:nvSpPr>
          <p:spPr>
            <a:xfrm>
              <a:off x="2119874" y="3147763"/>
              <a:ext cx="1051608" cy="2758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nvGrpSpPr>
            <p:cNvPr id="12" name="Group 11">
              <a:extLst>
                <a:ext uri="{FF2B5EF4-FFF2-40B4-BE49-F238E27FC236}">
                  <a16:creationId xmlns:a16="http://schemas.microsoft.com/office/drawing/2014/main" id="{0ECB1CE2-02E2-2148-F318-CC62AEF9ECC9}"/>
                </a:ext>
              </a:extLst>
            </p:cNvPr>
            <p:cNvGrpSpPr/>
            <p:nvPr/>
          </p:nvGrpSpPr>
          <p:grpSpPr>
            <a:xfrm>
              <a:off x="2128035" y="2658771"/>
              <a:ext cx="3409668" cy="3235324"/>
              <a:chOff x="3234519" y="1583775"/>
              <a:chExt cx="3738908" cy="3547729"/>
            </a:xfrm>
          </p:grpSpPr>
          <p:grpSp>
            <p:nvGrpSpPr>
              <p:cNvPr id="13" name="Group 12">
                <a:extLst>
                  <a:ext uri="{FF2B5EF4-FFF2-40B4-BE49-F238E27FC236}">
                    <a16:creationId xmlns:a16="http://schemas.microsoft.com/office/drawing/2014/main" id="{F5540657-7161-75DE-0D9A-D590988CC545}"/>
                  </a:ext>
                </a:extLst>
              </p:cNvPr>
              <p:cNvGrpSpPr/>
              <p:nvPr/>
            </p:nvGrpSpPr>
            <p:grpSpPr>
              <a:xfrm>
                <a:off x="3234519" y="1583775"/>
                <a:ext cx="3738908" cy="3547729"/>
                <a:chOff x="-136897" y="1505534"/>
                <a:chExt cx="4783193" cy="4538616"/>
              </a:xfrm>
            </p:grpSpPr>
            <p:grpSp>
              <p:nvGrpSpPr>
                <p:cNvPr id="26" name="Group 25">
                  <a:extLst>
                    <a:ext uri="{FF2B5EF4-FFF2-40B4-BE49-F238E27FC236}">
                      <a16:creationId xmlns:a16="http://schemas.microsoft.com/office/drawing/2014/main" id="{34D01260-F334-20C4-7FF2-F02A8CF01941}"/>
                    </a:ext>
                  </a:extLst>
                </p:cNvPr>
                <p:cNvGrpSpPr/>
                <p:nvPr/>
              </p:nvGrpSpPr>
              <p:grpSpPr>
                <a:xfrm>
                  <a:off x="-136897" y="1505535"/>
                  <a:ext cx="4774158" cy="4534311"/>
                  <a:chOff x="-136897" y="1467853"/>
                  <a:chExt cx="4774158" cy="4764506"/>
                </a:xfrm>
              </p:grpSpPr>
              <p:cxnSp>
                <p:nvCxnSpPr>
                  <p:cNvPr id="72" name="Straight Connector 71">
                    <a:extLst>
                      <a:ext uri="{FF2B5EF4-FFF2-40B4-BE49-F238E27FC236}">
                        <a16:creationId xmlns:a16="http://schemas.microsoft.com/office/drawing/2014/main" id="{E9B1CC84-1BF0-5384-5F45-ADAFF78199D4}"/>
                      </a:ext>
                    </a:extLst>
                  </p:cNvPr>
                  <p:cNvCxnSpPr/>
                  <p:nvPr/>
                </p:nvCxnSpPr>
                <p:spPr>
                  <a:xfrm>
                    <a:off x="1259002" y="1467853"/>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6E750CCF-6007-9AD1-5559-D57385771650}"/>
                      </a:ext>
                    </a:extLst>
                  </p:cNvPr>
                  <p:cNvCxnSpPr/>
                  <p:nvPr/>
                </p:nvCxnSpPr>
                <p:spPr>
                  <a:xfrm>
                    <a:off x="1934654" y="1467853"/>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5D495CA6-E656-4A8D-92B8-45DC35AFDECA}"/>
                      </a:ext>
                    </a:extLst>
                  </p:cNvPr>
                  <p:cNvCxnSpPr/>
                  <p:nvPr/>
                </p:nvCxnSpPr>
                <p:spPr>
                  <a:xfrm>
                    <a:off x="2610306" y="1467853"/>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DD9898D0-40C9-506F-3161-186DBC31DB42}"/>
                      </a:ext>
                    </a:extLst>
                  </p:cNvPr>
                  <p:cNvCxnSpPr/>
                  <p:nvPr/>
                </p:nvCxnSpPr>
                <p:spPr>
                  <a:xfrm>
                    <a:off x="3285958" y="1467853"/>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89E9E1AA-7908-1B15-06C8-303D8038ACCD}"/>
                      </a:ext>
                    </a:extLst>
                  </p:cNvPr>
                  <p:cNvCxnSpPr/>
                  <p:nvPr/>
                </p:nvCxnSpPr>
                <p:spPr>
                  <a:xfrm>
                    <a:off x="3961610" y="1467853"/>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F72EEA44-5616-64AE-88A1-F0A17AC0090B}"/>
                      </a:ext>
                    </a:extLst>
                  </p:cNvPr>
                  <p:cNvCxnSpPr/>
                  <p:nvPr/>
                </p:nvCxnSpPr>
                <p:spPr>
                  <a:xfrm>
                    <a:off x="4637261" y="1467853"/>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0D82F5B2-BF1C-107B-E1B1-748D773B6391}"/>
                      </a:ext>
                    </a:extLst>
                  </p:cNvPr>
                  <p:cNvCxnSpPr/>
                  <p:nvPr/>
                </p:nvCxnSpPr>
                <p:spPr>
                  <a:xfrm>
                    <a:off x="583350" y="1467853"/>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0D2C3442-D3DA-0A9F-4FD6-7641AC76CE5D}"/>
                      </a:ext>
                    </a:extLst>
                  </p:cNvPr>
                  <p:cNvCxnSpPr/>
                  <p:nvPr/>
                </p:nvCxnSpPr>
                <p:spPr>
                  <a:xfrm>
                    <a:off x="-136897" y="2188650"/>
                    <a:ext cx="0" cy="40437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7" name="Group 26">
                  <a:extLst>
                    <a:ext uri="{FF2B5EF4-FFF2-40B4-BE49-F238E27FC236}">
                      <a16:creationId xmlns:a16="http://schemas.microsoft.com/office/drawing/2014/main" id="{F229DCD2-B862-8EF0-DC1F-17A1343B9D7F}"/>
                    </a:ext>
                  </a:extLst>
                </p:cNvPr>
                <p:cNvGrpSpPr/>
                <p:nvPr/>
              </p:nvGrpSpPr>
              <p:grpSpPr>
                <a:xfrm>
                  <a:off x="-136896" y="1505534"/>
                  <a:ext cx="4783192" cy="4538616"/>
                  <a:chOff x="-136896" y="1505534"/>
                  <a:chExt cx="4783192" cy="4538616"/>
                </a:xfrm>
              </p:grpSpPr>
              <p:cxnSp>
                <p:nvCxnSpPr>
                  <p:cNvPr id="64" name="Straight Connector 63">
                    <a:extLst>
                      <a:ext uri="{FF2B5EF4-FFF2-40B4-BE49-F238E27FC236}">
                        <a16:creationId xmlns:a16="http://schemas.microsoft.com/office/drawing/2014/main" id="{A34597BD-3DCB-0035-99E1-B2ECAF3775AB}"/>
                      </a:ext>
                    </a:extLst>
                  </p:cNvPr>
                  <p:cNvCxnSpPr/>
                  <p:nvPr/>
                </p:nvCxnSpPr>
                <p:spPr>
                  <a:xfrm rot="16200000">
                    <a:off x="2245357" y="-190745"/>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2B511CD9-76E2-BFEC-49A9-1F584ADAAC59}"/>
                      </a:ext>
                    </a:extLst>
                  </p:cNvPr>
                  <p:cNvCxnSpPr/>
                  <p:nvPr/>
                </p:nvCxnSpPr>
                <p:spPr>
                  <a:xfrm rot="16200000">
                    <a:off x="2245357" y="451362"/>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0C448734-0BBC-5A10-C47F-3C1DE2ECB515}"/>
                      </a:ext>
                    </a:extLst>
                  </p:cNvPr>
                  <p:cNvCxnSpPr/>
                  <p:nvPr/>
                </p:nvCxnSpPr>
                <p:spPr>
                  <a:xfrm rot="16200000">
                    <a:off x="2245357" y="1093469"/>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B1695D3-FA8D-CE40-C2CB-F96317F2E76E}"/>
                      </a:ext>
                    </a:extLst>
                  </p:cNvPr>
                  <p:cNvCxnSpPr/>
                  <p:nvPr/>
                </p:nvCxnSpPr>
                <p:spPr>
                  <a:xfrm rot="16200000">
                    <a:off x="2245357" y="1735576"/>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AA4F25A9-96EE-D36C-276C-D3CA42ABBAC4}"/>
                      </a:ext>
                    </a:extLst>
                  </p:cNvPr>
                  <p:cNvCxnSpPr/>
                  <p:nvPr/>
                </p:nvCxnSpPr>
                <p:spPr>
                  <a:xfrm rot="16200000">
                    <a:off x="2245357" y="2377683"/>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5D4BC0E0-7A56-D1A7-3EC7-4A1944740A09}"/>
                      </a:ext>
                    </a:extLst>
                  </p:cNvPr>
                  <p:cNvCxnSpPr/>
                  <p:nvPr/>
                </p:nvCxnSpPr>
                <p:spPr>
                  <a:xfrm rot="16200000">
                    <a:off x="2245357" y="3019790"/>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360FD798-0BE6-F7DE-E505-4A8A0874FE3A}"/>
                      </a:ext>
                    </a:extLst>
                  </p:cNvPr>
                  <p:cNvCxnSpPr/>
                  <p:nvPr/>
                </p:nvCxnSpPr>
                <p:spPr>
                  <a:xfrm rot="16200000">
                    <a:off x="2245357" y="3661897"/>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19D4023A-B923-31F1-B818-963FE0A9D910}"/>
                      </a:ext>
                    </a:extLst>
                  </p:cNvPr>
                  <p:cNvCxnSpPr/>
                  <p:nvPr/>
                </p:nvCxnSpPr>
                <p:spPr>
                  <a:xfrm rot="16200000">
                    <a:off x="2612296" y="-528466"/>
                    <a:ext cx="0" cy="406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8" name="Plus 30">
                  <a:extLst>
                    <a:ext uri="{FF2B5EF4-FFF2-40B4-BE49-F238E27FC236}">
                      <a16:creationId xmlns:a16="http://schemas.microsoft.com/office/drawing/2014/main" id="{41F6D20C-1A0C-3E91-799A-9FFB78D36FB1}"/>
                    </a:ext>
                  </a:extLst>
                </p:cNvPr>
                <p:cNvSpPr/>
                <p:nvPr/>
              </p:nvSpPr>
              <p:spPr>
                <a:xfrm>
                  <a:off x="672202" y="2264210"/>
                  <a:ext cx="496701" cy="496701"/>
                </a:xfrm>
                <a:prstGeom prst="mathPlus">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9" name="Plus 31">
                  <a:extLst>
                    <a:ext uri="{FF2B5EF4-FFF2-40B4-BE49-F238E27FC236}">
                      <a16:creationId xmlns:a16="http://schemas.microsoft.com/office/drawing/2014/main" id="{98A44C9F-E908-2C5E-D5FE-C53E20AB5BBA}"/>
                    </a:ext>
                  </a:extLst>
                </p:cNvPr>
                <p:cNvSpPr/>
                <p:nvPr/>
              </p:nvSpPr>
              <p:spPr>
                <a:xfrm>
                  <a:off x="672202" y="5488478"/>
                  <a:ext cx="496701" cy="496701"/>
                </a:xfrm>
                <a:prstGeom prst="mathPlus">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0" name="Plus 32">
                  <a:extLst>
                    <a:ext uri="{FF2B5EF4-FFF2-40B4-BE49-F238E27FC236}">
                      <a16:creationId xmlns:a16="http://schemas.microsoft.com/office/drawing/2014/main" id="{27CC4E7C-A5FD-FB0D-CA80-28C4FB7F627E}"/>
                    </a:ext>
                  </a:extLst>
                </p:cNvPr>
                <p:cNvSpPr/>
                <p:nvPr/>
              </p:nvSpPr>
              <p:spPr>
                <a:xfrm>
                  <a:off x="3365869" y="5488478"/>
                  <a:ext cx="496701" cy="496701"/>
                </a:xfrm>
                <a:prstGeom prst="mathPlus">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1" name="Plus 33">
                  <a:extLst>
                    <a:ext uri="{FF2B5EF4-FFF2-40B4-BE49-F238E27FC236}">
                      <a16:creationId xmlns:a16="http://schemas.microsoft.com/office/drawing/2014/main" id="{4479B5C1-F9BD-FB6F-92DE-08BE26AE74C0}"/>
                    </a:ext>
                  </a:extLst>
                </p:cNvPr>
                <p:cNvSpPr/>
                <p:nvPr/>
              </p:nvSpPr>
              <p:spPr>
                <a:xfrm>
                  <a:off x="4039551" y="5488478"/>
                  <a:ext cx="496701" cy="496701"/>
                </a:xfrm>
                <a:prstGeom prst="mathPlus">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2" name="Plus 34">
                  <a:extLst>
                    <a:ext uri="{FF2B5EF4-FFF2-40B4-BE49-F238E27FC236}">
                      <a16:creationId xmlns:a16="http://schemas.microsoft.com/office/drawing/2014/main" id="{05A615E8-2241-7A33-5C51-ED81673E2540}"/>
                    </a:ext>
                  </a:extLst>
                </p:cNvPr>
                <p:cNvSpPr/>
                <p:nvPr/>
              </p:nvSpPr>
              <p:spPr>
                <a:xfrm>
                  <a:off x="4039551" y="4865861"/>
                  <a:ext cx="496701" cy="496701"/>
                </a:xfrm>
                <a:prstGeom prst="mathPlus">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3" name="Plus 35">
                  <a:extLst>
                    <a:ext uri="{FF2B5EF4-FFF2-40B4-BE49-F238E27FC236}">
                      <a16:creationId xmlns:a16="http://schemas.microsoft.com/office/drawing/2014/main" id="{F3D826EB-9F91-E826-8367-E287BB75E4CC}"/>
                    </a:ext>
                  </a:extLst>
                </p:cNvPr>
                <p:cNvSpPr/>
                <p:nvPr/>
              </p:nvSpPr>
              <p:spPr>
                <a:xfrm>
                  <a:off x="3365869" y="4865861"/>
                  <a:ext cx="496701" cy="496701"/>
                </a:xfrm>
                <a:prstGeom prst="mathPlus">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4" name="Plus 36">
                  <a:extLst>
                    <a:ext uri="{FF2B5EF4-FFF2-40B4-BE49-F238E27FC236}">
                      <a16:creationId xmlns:a16="http://schemas.microsoft.com/office/drawing/2014/main" id="{716805F5-B2C9-B4C7-2D05-2121FAC257F9}"/>
                    </a:ext>
                  </a:extLst>
                </p:cNvPr>
                <p:cNvSpPr/>
                <p:nvPr/>
              </p:nvSpPr>
              <p:spPr>
                <a:xfrm>
                  <a:off x="4039551" y="2293696"/>
                  <a:ext cx="496701" cy="496701"/>
                </a:xfrm>
                <a:prstGeom prst="mathPlus">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5" name="Plus 37">
                  <a:extLst>
                    <a:ext uri="{FF2B5EF4-FFF2-40B4-BE49-F238E27FC236}">
                      <a16:creationId xmlns:a16="http://schemas.microsoft.com/office/drawing/2014/main" id="{31DC097D-FDB8-4424-E5F2-18B6C197B3D3}"/>
                    </a:ext>
                  </a:extLst>
                </p:cNvPr>
                <p:cNvSpPr/>
                <p:nvPr/>
              </p:nvSpPr>
              <p:spPr>
                <a:xfrm>
                  <a:off x="1358043" y="2902103"/>
                  <a:ext cx="496701" cy="496701"/>
                </a:xfrm>
                <a:prstGeom prst="mathPlus">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6" name="Plus 38">
                  <a:extLst>
                    <a:ext uri="{FF2B5EF4-FFF2-40B4-BE49-F238E27FC236}">
                      <a16:creationId xmlns:a16="http://schemas.microsoft.com/office/drawing/2014/main" id="{18D02C28-0152-57F2-D5C5-C5E6C40F2517}"/>
                    </a:ext>
                  </a:extLst>
                </p:cNvPr>
                <p:cNvSpPr/>
                <p:nvPr/>
              </p:nvSpPr>
              <p:spPr>
                <a:xfrm>
                  <a:off x="1995438" y="3601386"/>
                  <a:ext cx="496701" cy="496701"/>
                </a:xfrm>
                <a:prstGeom prst="mathPlus">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7" name="Multiply 39">
                  <a:extLst>
                    <a:ext uri="{FF2B5EF4-FFF2-40B4-BE49-F238E27FC236}">
                      <a16:creationId xmlns:a16="http://schemas.microsoft.com/office/drawing/2014/main" id="{055EC12F-4BBD-8C60-F2E1-5BB584A3B072}"/>
                    </a:ext>
                  </a:extLst>
                </p:cNvPr>
                <p:cNvSpPr/>
                <p:nvPr/>
              </p:nvSpPr>
              <p:spPr>
                <a:xfrm>
                  <a:off x="1357993" y="2259897"/>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8" name="Multiply 40">
                  <a:extLst>
                    <a:ext uri="{FF2B5EF4-FFF2-40B4-BE49-F238E27FC236}">
                      <a16:creationId xmlns:a16="http://schemas.microsoft.com/office/drawing/2014/main" id="{62CD79A9-B2FA-CA4F-91D1-6A0ADF1229C7}"/>
                    </a:ext>
                  </a:extLst>
                </p:cNvPr>
                <p:cNvSpPr/>
                <p:nvPr/>
              </p:nvSpPr>
              <p:spPr>
                <a:xfrm>
                  <a:off x="2019254" y="2259897"/>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9" name="Multiply 41">
                  <a:extLst>
                    <a:ext uri="{FF2B5EF4-FFF2-40B4-BE49-F238E27FC236}">
                      <a16:creationId xmlns:a16="http://schemas.microsoft.com/office/drawing/2014/main" id="{280245A6-343B-99D5-4F19-173682D4C2A8}"/>
                    </a:ext>
                  </a:extLst>
                </p:cNvPr>
                <p:cNvSpPr/>
                <p:nvPr/>
              </p:nvSpPr>
              <p:spPr>
                <a:xfrm>
                  <a:off x="2704559" y="2259897"/>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0" name="Multiply 42">
                  <a:extLst>
                    <a:ext uri="{FF2B5EF4-FFF2-40B4-BE49-F238E27FC236}">
                      <a16:creationId xmlns:a16="http://schemas.microsoft.com/office/drawing/2014/main" id="{6DB97C9E-F5E9-DB14-08C9-3C2FBDCC6D0C}"/>
                    </a:ext>
                  </a:extLst>
                </p:cNvPr>
                <p:cNvSpPr/>
                <p:nvPr/>
              </p:nvSpPr>
              <p:spPr>
                <a:xfrm>
                  <a:off x="3379605" y="2259897"/>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1" name="Multiply 43">
                  <a:extLst>
                    <a:ext uri="{FF2B5EF4-FFF2-40B4-BE49-F238E27FC236}">
                      <a16:creationId xmlns:a16="http://schemas.microsoft.com/office/drawing/2014/main" id="{E28F3200-F4A0-9911-B067-FEF71BDA2624}"/>
                    </a:ext>
                  </a:extLst>
                </p:cNvPr>
                <p:cNvSpPr/>
                <p:nvPr/>
              </p:nvSpPr>
              <p:spPr>
                <a:xfrm>
                  <a:off x="2019254" y="2920049"/>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2" name="Multiply 44">
                  <a:extLst>
                    <a:ext uri="{FF2B5EF4-FFF2-40B4-BE49-F238E27FC236}">
                      <a16:creationId xmlns:a16="http://schemas.microsoft.com/office/drawing/2014/main" id="{5B266DD8-D2C2-D912-8B01-6382020F4DEF}"/>
                    </a:ext>
                  </a:extLst>
                </p:cNvPr>
                <p:cNvSpPr/>
                <p:nvPr/>
              </p:nvSpPr>
              <p:spPr>
                <a:xfrm>
                  <a:off x="2704559" y="2920049"/>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3" name="Multiply 45">
                  <a:extLst>
                    <a:ext uri="{FF2B5EF4-FFF2-40B4-BE49-F238E27FC236}">
                      <a16:creationId xmlns:a16="http://schemas.microsoft.com/office/drawing/2014/main" id="{F0C494D2-5505-9576-3E6B-5BDEB9132082}"/>
                    </a:ext>
                  </a:extLst>
                </p:cNvPr>
                <p:cNvSpPr/>
                <p:nvPr/>
              </p:nvSpPr>
              <p:spPr>
                <a:xfrm>
                  <a:off x="3379605" y="2920049"/>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4" name="Multiply 46">
                  <a:extLst>
                    <a:ext uri="{FF2B5EF4-FFF2-40B4-BE49-F238E27FC236}">
                      <a16:creationId xmlns:a16="http://schemas.microsoft.com/office/drawing/2014/main" id="{6426BD91-D110-B59C-D2B3-12BFFCD2C712}"/>
                    </a:ext>
                  </a:extLst>
                </p:cNvPr>
                <p:cNvSpPr/>
                <p:nvPr/>
              </p:nvSpPr>
              <p:spPr>
                <a:xfrm>
                  <a:off x="2704559" y="3546912"/>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5" name="Multiply 47">
                  <a:extLst>
                    <a:ext uri="{FF2B5EF4-FFF2-40B4-BE49-F238E27FC236}">
                      <a16:creationId xmlns:a16="http://schemas.microsoft.com/office/drawing/2014/main" id="{138F7B13-BB54-1143-1234-717FFBD23E8D}"/>
                    </a:ext>
                  </a:extLst>
                </p:cNvPr>
                <p:cNvSpPr/>
                <p:nvPr/>
              </p:nvSpPr>
              <p:spPr>
                <a:xfrm>
                  <a:off x="3379605" y="3546912"/>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6" name="Multiply 48">
                  <a:extLst>
                    <a:ext uri="{FF2B5EF4-FFF2-40B4-BE49-F238E27FC236}">
                      <a16:creationId xmlns:a16="http://schemas.microsoft.com/office/drawing/2014/main" id="{D5405871-E4B1-187C-4164-57224E27FD0B}"/>
                    </a:ext>
                  </a:extLst>
                </p:cNvPr>
                <p:cNvSpPr/>
                <p:nvPr/>
              </p:nvSpPr>
              <p:spPr>
                <a:xfrm>
                  <a:off x="1357993" y="3570431"/>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7" name="Multiply 49">
                  <a:extLst>
                    <a:ext uri="{FF2B5EF4-FFF2-40B4-BE49-F238E27FC236}">
                      <a16:creationId xmlns:a16="http://schemas.microsoft.com/office/drawing/2014/main" id="{58F9B0FE-2CDA-71CC-EC1D-B1E6AD1324F8}"/>
                    </a:ext>
                  </a:extLst>
                </p:cNvPr>
                <p:cNvSpPr/>
                <p:nvPr/>
              </p:nvSpPr>
              <p:spPr>
                <a:xfrm>
                  <a:off x="649369" y="3570431"/>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8" name="Multiply 50">
                  <a:extLst>
                    <a:ext uri="{FF2B5EF4-FFF2-40B4-BE49-F238E27FC236}">
                      <a16:creationId xmlns:a16="http://schemas.microsoft.com/office/drawing/2014/main" id="{C02E378A-510E-134B-53D4-799AC5E4A9CD}"/>
                    </a:ext>
                  </a:extLst>
                </p:cNvPr>
                <p:cNvSpPr/>
                <p:nvPr/>
              </p:nvSpPr>
              <p:spPr>
                <a:xfrm>
                  <a:off x="649369" y="2910532"/>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9" name="Multiply 51">
                  <a:extLst>
                    <a:ext uri="{FF2B5EF4-FFF2-40B4-BE49-F238E27FC236}">
                      <a16:creationId xmlns:a16="http://schemas.microsoft.com/office/drawing/2014/main" id="{83F40FBC-0D10-4394-ADE7-80380DC2C973}"/>
                    </a:ext>
                  </a:extLst>
                </p:cNvPr>
                <p:cNvSpPr/>
                <p:nvPr/>
              </p:nvSpPr>
              <p:spPr>
                <a:xfrm>
                  <a:off x="649369" y="4871203"/>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50" name="Multiply 52">
                  <a:extLst>
                    <a:ext uri="{FF2B5EF4-FFF2-40B4-BE49-F238E27FC236}">
                      <a16:creationId xmlns:a16="http://schemas.microsoft.com/office/drawing/2014/main" id="{E2D518A2-1F8D-985C-C6E4-390BC4052652}"/>
                    </a:ext>
                  </a:extLst>
                </p:cNvPr>
                <p:cNvSpPr/>
                <p:nvPr/>
              </p:nvSpPr>
              <p:spPr>
                <a:xfrm>
                  <a:off x="649369" y="4211304"/>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51" name="Multiply 53">
                  <a:extLst>
                    <a:ext uri="{FF2B5EF4-FFF2-40B4-BE49-F238E27FC236}">
                      <a16:creationId xmlns:a16="http://schemas.microsoft.com/office/drawing/2014/main" id="{08327389-3726-8995-EBC0-6444AAD9C8D5}"/>
                    </a:ext>
                  </a:extLst>
                </p:cNvPr>
                <p:cNvSpPr/>
                <p:nvPr/>
              </p:nvSpPr>
              <p:spPr>
                <a:xfrm>
                  <a:off x="1357993" y="4211304"/>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52" name="Multiply 54">
                  <a:extLst>
                    <a:ext uri="{FF2B5EF4-FFF2-40B4-BE49-F238E27FC236}">
                      <a16:creationId xmlns:a16="http://schemas.microsoft.com/office/drawing/2014/main" id="{059E1BCA-BB11-C78F-231F-1C4407FFB617}"/>
                    </a:ext>
                  </a:extLst>
                </p:cNvPr>
                <p:cNvSpPr/>
                <p:nvPr/>
              </p:nvSpPr>
              <p:spPr>
                <a:xfrm>
                  <a:off x="2019254" y="4243396"/>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53" name="Multiply 55">
                  <a:extLst>
                    <a:ext uri="{FF2B5EF4-FFF2-40B4-BE49-F238E27FC236}">
                      <a16:creationId xmlns:a16="http://schemas.microsoft.com/office/drawing/2014/main" id="{D9567B61-1DD2-F7A8-423D-BECD47053BD5}"/>
                    </a:ext>
                  </a:extLst>
                </p:cNvPr>
                <p:cNvSpPr/>
                <p:nvPr/>
              </p:nvSpPr>
              <p:spPr>
                <a:xfrm>
                  <a:off x="4065428" y="3546912"/>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54" name="Multiply 56">
                  <a:extLst>
                    <a:ext uri="{FF2B5EF4-FFF2-40B4-BE49-F238E27FC236}">
                      <a16:creationId xmlns:a16="http://schemas.microsoft.com/office/drawing/2014/main" id="{D3FE7A6E-3B1C-A1D9-EF0B-3831B05CF363}"/>
                    </a:ext>
                  </a:extLst>
                </p:cNvPr>
                <p:cNvSpPr/>
                <p:nvPr/>
              </p:nvSpPr>
              <p:spPr>
                <a:xfrm>
                  <a:off x="3379605" y="4195848"/>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55" name="Multiply 57">
                  <a:extLst>
                    <a:ext uri="{FF2B5EF4-FFF2-40B4-BE49-F238E27FC236}">
                      <a16:creationId xmlns:a16="http://schemas.microsoft.com/office/drawing/2014/main" id="{EB93347B-5883-3AB1-CCCA-A06327600DF7}"/>
                    </a:ext>
                  </a:extLst>
                </p:cNvPr>
                <p:cNvSpPr/>
                <p:nvPr/>
              </p:nvSpPr>
              <p:spPr>
                <a:xfrm>
                  <a:off x="4065428" y="4195848"/>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56" name="Multiply 58">
                  <a:extLst>
                    <a:ext uri="{FF2B5EF4-FFF2-40B4-BE49-F238E27FC236}">
                      <a16:creationId xmlns:a16="http://schemas.microsoft.com/office/drawing/2014/main" id="{330A259F-7A49-E185-2B25-9B159272F9B1}"/>
                    </a:ext>
                  </a:extLst>
                </p:cNvPr>
                <p:cNvSpPr/>
                <p:nvPr/>
              </p:nvSpPr>
              <p:spPr>
                <a:xfrm>
                  <a:off x="1357993" y="4853409"/>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57" name="Multiply 59">
                  <a:extLst>
                    <a:ext uri="{FF2B5EF4-FFF2-40B4-BE49-F238E27FC236}">
                      <a16:creationId xmlns:a16="http://schemas.microsoft.com/office/drawing/2014/main" id="{AE5CF189-478D-8C01-9153-10AEAF2CF903}"/>
                    </a:ext>
                  </a:extLst>
                </p:cNvPr>
                <p:cNvSpPr/>
                <p:nvPr/>
              </p:nvSpPr>
              <p:spPr>
                <a:xfrm>
                  <a:off x="2019254" y="4885501"/>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58" name="Multiply 60">
                  <a:extLst>
                    <a:ext uri="{FF2B5EF4-FFF2-40B4-BE49-F238E27FC236}">
                      <a16:creationId xmlns:a16="http://schemas.microsoft.com/office/drawing/2014/main" id="{ACB335AB-80F7-0AAC-B2A8-4E4918F93ED9}"/>
                    </a:ext>
                  </a:extLst>
                </p:cNvPr>
                <p:cNvSpPr/>
                <p:nvPr/>
              </p:nvSpPr>
              <p:spPr>
                <a:xfrm>
                  <a:off x="2704559" y="4865861"/>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59" name="Multiply 61">
                  <a:extLst>
                    <a:ext uri="{FF2B5EF4-FFF2-40B4-BE49-F238E27FC236}">
                      <a16:creationId xmlns:a16="http://schemas.microsoft.com/office/drawing/2014/main" id="{E612C921-9A26-550F-CAF7-127D2D02DE8D}"/>
                    </a:ext>
                  </a:extLst>
                </p:cNvPr>
                <p:cNvSpPr/>
                <p:nvPr/>
              </p:nvSpPr>
              <p:spPr>
                <a:xfrm>
                  <a:off x="2019254" y="5497726"/>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60" name="Multiply 62">
                  <a:extLst>
                    <a:ext uri="{FF2B5EF4-FFF2-40B4-BE49-F238E27FC236}">
                      <a16:creationId xmlns:a16="http://schemas.microsoft.com/office/drawing/2014/main" id="{7B82753D-97F5-0DB3-6897-09DD1A39E25A}"/>
                    </a:ext>
                  </a:extLst>
                </p:cNvPr>
                <p:cNvSpPr/>
                <p:nvPr/>
              </p:nvSpPr>
              <p:spPr>
                <a:xfrm>
                  <a:off x="2704559" y="5478086"/>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61" name="Oval 60">
                  <a:extLst>
                    <a:ext uri="{FF2B5EF4-FFF2-40B4-BE49-F238E27FC236}">
                      <a16:creationId xmlns:a16="http://schemas.microsoft.com/office/drawing/2014/main" id="{8D998BFC-FD7C-1773-BD75-EC053F5BED5A}"/>
                    </a:ext>
                  </a:extLst>
                </p:cNvPr>
                <p:cNvSpPr/>
                <p:nvPr/>
              </p:nvSpPr>
              <p:spPr>
                <a:xfrm>
                  <a:off x="4083436" y="2948039"/>
                  <a:ext cx="432000" cy="43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62" name="Oval 61">
                  <a:extLst>
                    <a:ext uri="{FF2B5EF4-FFF2-40B4-BE49-F238E27FC236}">
                      <a16:creationId xmlns:a16="http://schemas.microsoft.com/office/drawing/2014/main" id="{EA367FA8-C589-ABE6-C0FE-60DE05B279B3}"/>
                    </a:ext>
                  </a:extLst>
                </p:cNvPr>
                <p:cNvSpPr/>
                <p:nvPr/>
              </p:nvSpPr>
              <p:spPr>
                <a:xfrm>
                  <a:off x="2748345" y="4234030"/>
                  <a:ext cx="432000" cy="43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63" name="Oval 62">
                  <a:extLst>
                    <a:ext uri="{FF2B5EF4-FFF2-40B4-BE49-F238E27FC236}">
                      <a16:creationId xmlns:a16="http://schemas.microsoft.com/office/drawing/2014/main" id="{14F83E57-191D-5440-535C-90354DAB62A1}"/>
                    </a:ext>
                  </a:extLst>
                </p:cNvPr>
                <p:cNvSpPr/>
                <p:nvPr/>
              </p:nvSpPr>
              <p:spPr>
                <a:xfrm>
                  <a:off x="1392387" y="5520828"/>
                  <a:ext cx="432000" cy="43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pic>
            <p:nvPicPr>
              <p:cNvPr id="14" name="Picture 13">
                <a:extLst>
                  <a:ext uri="{FF2B5EF4-FFF2-40B4-BE49-F238E27FC236}">
                    <a16:creationId xmlns:a16="http://schemas.microsoft.com/office/drawing/2014/main" id="{71589780-92B7-DC5A-8F9F-15DBEA81A3D6}"/>
                  </a:ext>
                </a:extLst>
              </p:cNvPr>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943385" y="1621922"/>
                <a:ext cx="468000" cy="468000"/>
              </a:xfrm>
              <a:prstGeom prst="rect">
                <a:avLst/>
              </a:prstGeom>
            </p:spPr>
          </p:pic>
          <p:pic>
            <p:nvPicPr>
              <p:cNvPr id="15" name="Picture 14">
                <a:extLst>
                  <a:ext uri="{FF2B5EF4-FFF2-40B4-BE49-F238E27FC236}">
                    <a16:creationId xmlns:a16="http://schemas.microsoft.com/office/drawing/2014/main" id="{3BCDD501-5D68-BDF2-B678-F74B8A104E66}"/>
                  </a:ext>
                </a:extLst>
              </p:cNvPr>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824359" y="1621922"/>
                <a:ext cx="468000" cy="468000"/>
              </a:xfrm>
              <a:prstGeom prst="rect">
                <a:avLst/>
              </a:prstGeom>
            </p:spPr>
          </p:pic>
          <p:pic>
            <p:nvPicPr>
              <p:cNvPr id="16" name="Picture 15">
                <a:extLst>
                  <a:ext uri="{FF2B5EF4-FFF2-40B4-BE49-F238E27FC236}">
                    <a16:creationId xmlns:a16="http://schemas.microsoft.com/office/drawing/2014/main" id="{D3FBCC38-414F-2F1E-8D26-FB124B660E60}"/>
                  </a:ext>
                </a:extLst>
              </p:cNvPr>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415246" y="1621922"/>
                <a:ext cx="468000" cy="468000"/>
              </a:xfrm>
              <a:prstGeom prst="rect">
                <a:avLst/>
              </a:prstGeom>
            </p:spPr>
          </p:pic>
          <p:pic>
            <p:nvPicPr>
              <p:cNvPr id="17" name="Picture 16">
                <a:extLst>
                  <a:ext uri="{FF2B5EF4-FFF2-40B4-BE49-F238E27FC236}">
                    <a16:creationId xmlns:a16="http://schemas.microsoft.com/office/drawing/2014/main" id="{3FEB6256-80B7-3233-8844-2C1FDFD12DA7}"/>
                  </a:ext>
                </a:extLst>
              </p:cNvPr>
              <p:cNvPicPr>
                <a:picLocks noChangeAspect="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471524" y="1621922"/>
                <a:ext cx="468000" cy="468000"/>
              </a:xfrm>
              <a:prstGeom prst="rect">
                <a:avLst/>
              </a:prstGeom>
            </p:spPr>
          </p:pic>
          <p:pic>
            <p:nvPicPr>
              <p:cNvPr id="18" name="Picture 17">
                <a:extLst>
                  <a:ext uri="{FF2B5EF4-FFF2-40B4-BE49-F238E27FC236}">
                    <a16:creationId xmlns:a16="http://schemas.microsoft.com/office/drawing/2014/main" id="{1BA83F48-67A8-541B-9194-A7682E27B1FF}"/>
                  </a:ext>
                </a:extLst>
              </p:cNvPr>
              <p:cNvPicPr>
                <a:picLocks noChangeAspect="1"/>
              </p:cNvPicPr>
              <p:nvPr/>
            </p:nvPicPr>
            <p:blipFill>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889028" y="1621922"/>
                <a:ext cx="468000" cy="468000"/>
              </a:xfrm>
              <a:prstGeom prst="rect">
                <a:avLst/>
              </a:prstGeom>
            </p:spPr>
          </p:pic>
          <p:pic>
            <p:nvPicPr>
              <p:cNvPr id="19" name="Picture 18">
                <a:extLst>
                  <a:ext uri="{FF2B5EF4-FFF2-40B4-BE49-F238E27FC236}">
                    <a16:creationId xmlns:a16="http://schemas.microsoft.com/office/drawing/2014/main" id="{0BE98324-2F34-2F5E-EB5B-FEE82AB13012}"/>
                  </a:ext>
                </a:extLst>
              </p:cNvPr>
              <p:cNvPicPr>
                <a:picLocks noChangeAspect="1"/>
              </p:cNvPicPr>
              <p:nvPr/>
            </p:nvPicPr>
            <p:blipFill>
              <a:blip r:embed="rId8"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361820" y="1621922"/>
                <a:ext cx="468000" cy="468000"/>
              </a:xfrm>
              <a:prstGeom prst="rect">
                <a:avLst/>
              </a:prstGeom>
            </p:spPr>
          </p:pic>
          <p:pic>
            <p:nvPicPr>
              <p:cNvPr id="20" name="Picture 19">
                <a:extLst>
                  <a:ext uri="{FF2B5EF4-FFF2-40B4-BE49-F238E27FC236}">
                    <a16:creationId xmlns:a16="http://schemas.microsoft.com/office/drawing/2014/main" id="{07122B6F-CAC3-2819-4DA7-0CFCD6AFACC6}"/>
                  </a:ext>
                </a:extLst>
              </p:cNvPr>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277638" y="2135116"/>
                <a:ext cx="468000" cy="468000"/>
              </a:xfrm>
              <a:prstGeom prst="rect">
                <a:avLst/>
              </a:prstGeom>
            </p:spPr>
          </p:pic>
          <p:pic>
            <p:nvPicPr>
              <p:cNvPr id="21" name="Picture 20">
                <a:extLst>
                  <a:ext uri="{FF2B5EF4-FFF2-40B4-BE49-F238E27FC236}">
                    <a16:creationId xmlns:a16="http://schemas.microsoft.com/office/drawing/2014/main" id="{46D3CF65-E3F7-F721-23A8-ECF5B0929456}"/>
                  </a:ext>
                </a:extLst>
              </p:cNvPr>
              <p:cNvPicPr>
                <a:picLocks noChangeAspect="1"/>
              </p:cNvPicPr>
              <p:nvPr/>
            </p:nvPicPr>
            <p:blipFill>
              <a:blip r:embed="rId8"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277638" y="2637891"/>
                <a:ext cx="468000" cy="468000"/>
              </a:xfrm>
              <a:prstGeom prst="rect">
                <a:avLst/>
              </a:prstGeom>
            </p:spPr>
          </p:pic>
          <p:pic>
            <p:nvPicPr>
              <p:cNvPr id="22" name="Picture 21">
                <a:extLst>
                  <a:ext uri="{FF2B5EF4-FFF2-40B4-BE49-F238E27FC236}">
                    <a16:creationId xmlns:a16="http://schemas.microsoft.com/office/drawing/2014/main" id="{F560609B-CFFB-0ABD-44C8-260972B0C900}"/>
                  </a:ext>
                </a:extLst>
              </p:cNvPr>
              <p:cNvPicPr>
                <a:picLocks noChangeAspect="1"/>
              </p:cNvPicPr>
              <p:nvPr/>
            </p:nvPicPr>
            <p:blipFill>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277638" y="3140442"/>
                <a:ext cx="468000" cy="468000"/>
              </a:xfrm>
              <a:prstGeom prst="rect">
                <a:avLst/>
              </a:prstGeom>
            </p:spPr>
          </p:pic>
          <p:pic>
            <p:nvPicPr>
              <p:cNvPr id="23" name="Picture 22">
                <a:extLst>
                  <a:ext uri="{FF2B5EF4-FFF2-40B4-BE49-F238E27FC236}">
                    <a16:creationId xmlns:a16="http://schemas.microsoft.com/office/drawing/2014/main" id="{6B44EE88-92C1-9D5F-790E-CA86A68F26CD}"/>
                  </a:ext>
                </a:extLst>
              </p:cNvPr>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277638" y="3643411"/>
                <a:ext cx="468000" cy="468000"/>
              </a:xfrm>
              <a:prstGeom prst="rect">
                <a:avLst/>
              </a:prstGeom>
            </p:spPr>
          </p:pic>
          <p:pic>
            <p:nvPicPr>
              <p:cNvPr id="24" name="Picture 23">
                <a:extLst>
                  <a:ext uri="{FF2B5EF4-FFF2-40B4-BE49-F238E27FC236}">
                    <a16:creationId xmlns:a16="http://schemas.microsoft.com/office/drawing/2014/main" id="{1C34C378-D0E2-3AEC-D9B2-40318C4CB8B7}"/>
                  </a:ext>
                </a:extLst>
              </p:cNvPr>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277638" y="4139891"/>
                <a:ext cx="468000" cy="468000"/>
              </a:xfrm>
              <a:prstGeom prst="rect">
                <a:avLst/>
              </a:prstGeom>
            </p:spPr>
          </p:pic>
          <p:pic>
            <p:nvPicPr>
              <p:cNvPr id="25" name="Picture 24">
                <a:extLst>
                  <a:ext uri="{FF2B5EF4-FFF2-40B4-BE49-F238E27FC236}">
                    <a16:creationId xmlns:a16="http://schemas.microsoft.com/office/drawing/2014/main" id="{9DE3E6B6-3CC5-2BEB-8AC2-4BCF70700A9B}"/>
                  </a:ext>
                </a:extLst>
              </p:cNvPr>
              <p:cNvPicPr>
                <a:picLocks noChangeAspect="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277638" y="4650995"/>
                <a:ext cx="468000" cy="468000"/>
              </a:xfrm>
              <a:prstGeom prst="rect">
                <a:avLst/>
              </a:prstGeom>
            </p:spPr>
          </p:pic>
        </p:grpSp>
      </p:grpSp>
      <p:grpSp>
        <p:nvGrpSpPr>
          <p:cNvPr id="80" name="Group 79">
            <a:extLst>
              <a:ext uri="{FF2B5EF4-FFF2-40B4-BE49-F238E27FC236}">
                <a16:creationId xmlns:a16="http://schemas.microsoft.com/office/drawing/2014/main" id="{B183EDCD-2C50-4F33-DB1B-4F8A62B1DC70}"/>
              </a:ext>
            </a:extLst>
          </p:cNvPr>
          <p:cNvGrpSpPr/>
          <p:nvPr/>
        </p:nvGrpSpPr>
        <p:grpSpPr>
          <a:xfrm>
            <a:off x="3765156" y="4096771"/>
            <a:ext cx="1836641" cy="913466"/>
            <a:chOff x="10039882" y="5739485"/>
            <a:chExt cx="2198181" cy="1093281"/>
          </a:xfrm>
        </p:grpSpPr>
        <p:sp>
          <p:nvSpPr>
            <p:cNvPr id="81" name="Plus 82">
              <a:extLst>
                <a:ext uri="{FF2B5EF4-FFF2-40B4-BE49-F238E27FC236}">
                  <a16:creationId xmlns:a16="http://schemas.microsoft.com/office/drawing/2014/main" id="{65BA8D15-A938-9C06-0BEA-72294A98C9AF}"/>
                </a:ext>
              </a:extLst>
            </p:cNvPr>
            <p:cNvSpPr/>
            <p:nvPr/>
          </p:nvSpPr>
          <p:spPr>
            <a:xfrm>
              <a:off x="10039882" y="5739485"/>
              <a:ext cx="360000" cy="360000"/>
            </a:xfrm>
            <a:prstGeom prst="mathPlus">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82" name="Multiply 83">
              <a:extLst>
                <a:ext uri="{FF2B5EF4-FFF2-40B4-BE49-F238E27FC236}">
                  <a16:creationId xmlns:a16="http://schemas.microsoft.com/office/drawing/2014/main" id="{364B2CC7-A9CD-B162-D368-AD1425A6F243}"/>
                </a:ext>
              </a:extLst>
            </p:cNvPr>
            <p:cNvSpPr/>
            <p:nvPr/>
          </p:nvSpPr>
          <p:spPr>
            <a:xfrm>
              <a:off x="10039882" y="6039346"/>
              <a:ext cx="360000" cy="3600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83" name="Oval 82">
              <a:extLst>
                <a:ext uri="{FF2B5EF4-FFF2-40B4-BE49-F238E27FC236}">
                  <a16:creationId xmlns:a16="http://schemas.microsoft.com/office/drawing/2014/main" id="{047DBD9D-2394-3A29-2807-5F5E776824EE}"/>
                </a:ext>
              </a:extLst>
            </p:cNvPr>
            <p:cNvSpPr/>
            <p:nvPr/>
          </p:nvSpPr>
          <p:spPr>
            <a:xfrm>
              <a:off x="10093882" y="6445156"/>
              <a:ext cx="252000" cy="25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84" name="TextBox 85">
              <a:extLst>
                <a:ext uri="{FF2B5EF4-FFF2-40B4-BE49-F238E27FC236}">
                  <a16:creationId xmlns:a16="http://schemas.microsoft.com/office/drawing/2014/main" id="{1F83398D-CECA-BB56-8728-7C7AED043818}"/>
                </a:ext>
              </a:extLst>
            </p:cNvPr>
            <p:cNvSpPr txBox="1"/>
            <p:nvPr/>
          </p:nvSpPr>
          <p:spPr>
            <a:xfrm>
              <a:off x="10399882" y="5739485"/>
              <a:ext cx="1388389" cy="2616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50" b="1" dirty="0"/>
                <a:t>Compatibles</a:t>
              </a:r>
            </a:p>
          </p:txBody>
        </p:sp>
        <p:sp>
          <p:nvSpPr>
            <p:cNvPr id="85" name="TextBox 86">
              <a:extLst>
                <a:ext uri="{FF2B5EF4-FFF2-40B4-BE49-F238E27FC236}">
                  <a16:creationId xmlns:a16="http://schemas.microsoft.com/office/drawing/2014/main" id="{597D01B0-6206-0B3D-58D8-B35526C1B60A}"/>
                </a:ext>
              </a:extLst>
            </p:cNvPr>
            <p:cNvSpPr txBox="1"/>
            <p:nvPr/>
          </p:nvSpPr>
          <p:spPr>
            <a:xfrm>
              <a:off x="10399882" y="6070355"/>
              <a:ext cx="1388389" cy="2616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50" b="1" dirty="0"/>
                <a:t>Incompatibles</a:t>
              </a:r>
              <a:endParaRPr lang="en-GB" sz="1300" b="1" dirty="0"/>
            </a:p>
          </p:txBody>
        </p:sp>
        <p:sp>
          <p:nvSpPr>
            <p:cNvPr id="86" name="TextBox 87">
              <a:extLst>
                <a:ext uri="{FF2B5EF4-FFF2-40B4-BE49-F238E27FC236}">
                  <a16:creationId xmlns:a16="http://schemas.microsoft.com/office/drawing/2014/main" id="{90179022-6A9C-769F-4598-EA3B072773CF}"/>
                </a:ext>
              </a:extLst>
            </p:cNvPr>
            <p:cNvSpPr txBox="1"/>
            <p:nvPr/>
          </p:nvSpPr>
          <p:spPr>
            <a:xfrm>
              <a:off x="10399883" y="6417268"/>
              <a:ext cx="1838180" cy="4154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50" b="1" dirty="0"/>
                <a:t>Compatibles under particular </a:t>
              </a:r>
              <a:r>
                <a:rPr lang="fr-CH" sz="1050" b="1" dirty="0"/>
                <a:t>conditions</a:t>
              </a:r>
              <a:endParaRPr lang="fr-FR" sz="1050" b="1" dirty="0"/>
            </a:p>
          </p:txBody>
        </p:sp>
      </p:grpSp>
      <p:pic>
        <p:nvPicPr>
          <p:cNvPr id="7" name="Picture 6">
            <a:extLst>
              <a:ext uri="{FF2B5EF4-FFF2-40B4-BE49-F238E27FC236}">
                <a16:creationId xmlns:a16="http://schemas.microsoft.com/office/drawing/2014/main" id="{93901B83-0751-5252-4B2C-5DA7140EA3B7}"/>
              </a:ext>
            </a:extLst>
          </p:cNvPr>
          <p:cNvPicPr>
            <a:picLocks noChangeAspect="1"/>
          </p:cNvPicPr>
          <p:nvPr/>
        </p:nvPicPr>
        <p:blipFill>
          <a:blip r:embed="rId9"/>
          <a:stretch>
            <a:fillRect/>
          </a:stretch>
        </p:blipFill>
        <p:spPr>
          <a:xfrm>
            <a:off x="10797372" y="186202"/>
            <a:ext cx="1301601" cy="1301601"/>
          </a:xfrm>
          <a:prstGeom prst="rect">
            <a:avLst/>
          </a:prstGeom>
        </p:spPr>
      </p:pic>
    </p:spTree>
    <p:extLst>
      <p:ext uri="{BB962C8B-B14F-4D97-AF65-F5344CB8AC3E}">
        <p14:creationId xmlns:p14="http://schemas.microsoft.com/office/powerpoint/2010/main" val="39018389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C2AA63-01BC-AD0C-E2E1-9907417D7892}"/>
              </a:ext>
            </a:extLst>
          </p:cNvPr>
          <p:cNvSpPr>
            <a:spLocks noGrp="1"/>
          </p:cNvSpPr>
          <p:nvPr>
            <p:ph idx="1"/>
          </p:nvPr>
        </p:nvSpPr>
        <p:spPr>
          <a:xfrm>
            <a:off x="176319" y="1166014"/>
            <a:ext cx="11607694" cy="5034761"/>
          </a:xfrm>
        </p:spPr>
        <p:txBody>
          <a:bodyPr/>
          <a:lstStyle/>
          <a:p>
            <a:r>
              <a:rPr lang="en-US" dirty="0"/>
              <a:t>Storage of chemical products:</a:t>
            </a:r>
          </a:p>
          <a:p>
            <a:pPr marL="342900" indent="-342900">
              <a:buFont typeface="Arial" panose="020B0604020202020204" pitchFamily="34" charset="0"/>
              <a:buChar char="•"/>
            </a:pPr>
            <a:r>
              <a:rPr lang="en-US" dirty="0"/>
              <a:t>Must be stored according to </a:t>
            </a:r>
            <a:r>
              <a:rPr lang="en-US" dirty="0">
                <a:hlinkClick r:id="rId2"/>
              </a:rPr>
              <a:t>SG-C-1-0-1</a:t>
            </a:r>
            <a:r>
              <a:rPr lang="en-US" dirty="0"/>
              <a:t>:</a:t>
            </a:r>
          </a:p>
          <a:p>
            <a:pPr marL="666900" lvl="1" indent="-342900">
              <a:buFont typeface="Arial" panose="020B0604020202020204" pitchFamily="34" charset="0"/>
              <a:buChar char="•"/>
            </a:pPr>
            <a:r>
              <a:rPr lang="en-US" dirty="0"/>
              <a:t>Separate incompatible chemicals;</a:t>
            </a:r>
          </a:p>
          <a:p>
            <a:pPr marL="666900" lvl="1" indent="-342900">
              <a:buFont typeface="Arial" panose="020B0604020202020204" pitchFamily="34" charset="0"/>
              <a:buChar char="•"/>
            </a:pPr>
            <a:r>
              <a:rPr lang="en-US" dirty="0"/>
              <a:t>Place flammable liquids / water reactive chemicals / oxidizing chemicals in specific cupboards;</a:t>
            </a:r>
          </a:p>
          <a:p>
            <a:pPr marL="666900" lvl="1" indent="-342900">
              <a:buFont typeface="Arial" panose="020B0604020202020204" pitchFamily="34" charset="0"/>
              <a:buChar char="•"/>
            </a:pPr>
            <a:r>
              <a:rPr lang="en-US" dirty="0"/>
              <a:t>Place toxic chemicals in ventilated cupboards;</a:t>
            </a:r>
          </a:p>
          <a:p>
            <a:pPr marL="666900" lvl="1" indent="-342900">
              <a:buFont typeface="Arial" panose="020B0604020202020204" pitchFamily="34" charset="0"/>
              <a:buChar char="•"/>
            </a:pPr>
            <a:r>
              <a:rPr lang="en-US" dirty="0"/>
              <a:t>Separate strong acids and bases.</a:t>
            </a:r>
          </a:p>
          <a:p>
            <a:pPr marL="666900" lvl="1" indent="-342900">
              <a:buFont typeface="Arial" panose="020B0604020202020204" pitchFamily="34" charset="0"/>
              <a:buChar char="•"/>
            </a:pPr>
            <a:endParaRPr lang="en-US" dirty="0"/>
          </a:p>
          <a:p>
            <a:pPr marL="666900" lvl="1" indent="-342900">
              <a:buFont typeface="Arial" panose="020B0604020202020204" pitchFamily="34" charset="0"/>
              <a:buChar char="•"/>
            </a:pPr>
            <a:endParaRPr lang="en-US" dirty="0"/>
          </a:p>
          <a:p>
            <a:pPr marL="666900" lvl="1" indent="-342900">
              <a:buFont typeface="Arial" panose="020B0604020202020204" pitchFamily="34" charset="0"/>
              <a:buChar char="•"/>
            </a:pPr>
            <a:endParaRPr lang="en-US" dirty="0"/>
          </a:p>
          <a:p>
            <a:pPr marL="666900" lvl="1" indent="-342900">
              <a:buFont typeface="Arial" panose="020B0604020202020204" pitchFamily="34" charset="0"/>
              <a:buChar char="•"/>
            </a:pPr>
            <a:endParaRPr lang="en-US" dirty="0"/>
          </a:p>
          <a:p>
            <a:pPr marL="666900" lvl="1"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solidFill>
                  <a:srgbClr val="FF0000"/>
                </a:solidFill>
              </a:rPr>
              <a:t>All chemicals must be registered in CERES.</a:t>
            </a:r>
            <a:endParaRPr lang="en-US" sz="1800" b="0" dirty="0">
              <a:solidFill>
                <a:srgbClr val="FF0000"/>
              </a:solidFill>
            </a:endParaRPr>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55CF7D53-90CC-5EE6-E4F7-64BC252FD400}"/>
              </a:ext>
            </a:extLst>
          </p:cNvPr>
          <p:cNvSpPr>
            <a:spLocks noGrp="1"/>
          </p:cNvSpPr>
          <p:nvPr>
            <p:ph type="title"/>
          </p:nvPr>
        </p:nvSpPr>
        <p:spPr/>
        <p:txBody>
          <a:bodyPr/>
          <a:lstStyle/>
          <a:p>
            <a:r>
              <a:rPr lang="en-US" dirty="0"/>
              <a:t>Chemical Storage</a:t>
            </a:r>
            <a:endParaRPr lang="en-GB" dirty="0"/>
          </a:p>
        </p:txBody>
      </p:sp>
      <p:sp>
        <p:nvSpPr>
          <p:cNvPr id="4" name="Date Placeholder 3">
            <a:extLst>
              <a:ext uri="{FF2B5EF4-FFF2-40B4-BE49-F238E27FC236}">
                <a16:creationId xmlns:a16="http://schemas.microsoft.com/office/drawing/2014/main" id="{B413289D-846D-EB85-B591-CAEE0AF880F3}"/>
              </a:ext>
            </a:extLst>
          </p:cNvPr>
          <p:cNvSpPr>
            <a:spLocks noGrp="1"/>
          </p:cNvSpPr>
          <p:nvPr>
            <p:ph type="dt" sz="half" idx="10"/>
          </p:nvPr>
        </p:nvSpPr>
        <p:spPr/>
        <p:txBody>
          <a:bodyPr/>
          <a:lstStyle/>
          <a:p>
            <a:r>
              <a:rPr lang="en-US" dirty="0"/>
              <a:t>31/10/2023</a:t>
            </a:r>
          </a:p>
        </p:txBody>
      </p:sp>
      <p:sp>
        <p:nvSpPr>
          <p:cNvPr id="5" name="Footer Placeholder 4">
            <a:extLst>
              <a:ext uri="{FF2B5EF4-FFF2-40B4-BE49-F238E27FC236}">
                <a16:creationId xmlns:a16="http://schemas.microsoft.com/office/drawing/2014/main" id="{5FF83A59-5F6B-0D78-3778-37C76F809A7C}"/>
              </a:ext>
            </a:extLst>
          </p:cNvPr>
          <p:cNvSpPr>
            <a:spLocks noGrp="1"/>
          </p:cNvSpPr>
          <p:nvPr>
            <p:ph type="ftr" sz="quarter" idx="11"/>
          </p:nvPr>
        </p:nvSpPr>
        <p:spPr/>
        <p:txBody>
          <a:bodyPr/>
          <a:lstStyle/>
          <a:p>
            <a:r>
              <a:rPr lang="en-US" dirty="0"/>
              <a:t>Laura Rowland | Chemical Safety at CERN – An Overview</a:t>
            </a:r>
          </a:p>
        </p:txBody>
      </p:sp>
      <p:sp>
        <p:nvSpPr>
          <p:cNvPr id="6" name="Slide Number Placeholder 5">
            <a:extLst>
              <a:ext uri="{FF2B5EF4-FFF2-40B4-BE49-F238E27FC236}">
                <a16:creationId xmlns:a16="http://schemas.microsoft.com/office/drawing/2014/main" id="{1FF55F8B-FE90-1F1D-26A3-3F4020A676E1}"/>
              </a:ext>
            </a:extLst>
          </p:cNvPr>
          <p:cNvSpPr>
            <a:spLocks noGrp="1"/>
          </p:cNvSpPr>
          <p:nvPr>
            <p:ph type="sldNum" sz="quarter" idx="12"/>
          </p:nvPr>
        </p:nvSpPr>
        <p:spPr/>
        <p:txBody>
          <a:bodyPr/>
          <a:lstStyle/>
          <a:p>
            <a:fld id="{36B5EA5A-BC32-A742-B11B-8E7414D5B535}" type="slidenum">
              <a:rPr lang="en-US" smtClean="0"/>
              <a:pPr/>
              <a:t>9</a:t>
            </a:fld>
            <a:endParaRPr lang="en-US" dirty="0"/>
          </a:p>
        </p:txBody>
      </p:sp>
      <p:grpSp>
        <p:nvGrpSpPr>
          <p:cNvPr id="8" name="Group 7">
            <a:extLst>
              <a:ext uri="{FF2B5EF4-FFF2-40B4-BE49-F238E27FC236}">
                <a16:creationId xmlns:a16="http://schemas.microsoft.com/office/drawing/2014/main" id="{FAE66319-1C14-BDBA-8AA0-C83B1AFEB5F4}"/>
              </a:ext>
            </a:extLst>
          </p:cNvPr>
          <p:cNvGrpSpPr/>
          <p:nvPr/>
        </p:nvGrpSpPr>
        <p:grpSpPr>
          <a:xfrm>
            <a:off x="1099303" y="3711082"/>
            <a:ext cx="2080878" cy="2165526"/>
            <a:chOff x="2119874" y="2658771"/>
            <a:chExt cx="3426538" cy="3978011"/>
          </a:xfrm>
        </p:grpSpPr>
        <p:sp>
          <p:nvSpPr>
            <p:cNvPr id="9" name="TextBox 9">
              <a:extLst>
                <a:ext uri="{FF2B5EF4-FFF2-40B4-BE49-F238E27FC236}">
                  <a16:creationId xmlns:a16="http://schemas.microsoft.com/office/drawing/2014/main" id="{012B37B0-9DC9-EA0C-2850-73BD64820825}"/>
                </a:ext>
              </a:extLst>
            </p:cNvPr>
            <p:cNvSpPr txBox="1"/>
            <p:nvPr/>
          </p:nvSpPr>
          <p:spPr>
            <a:xfrm>
              <a:off x="4584770" y="6267450"/>
              <a:ext cx="184731"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 name="Rectangle 9">
              <a:extLst>
                <a:ext uri="{FF2B5EF4-FFF2-40B4-BE49-F238E27FC236}">
                  <a16:creationId xmlns:a16="http://schemas.microsoft.com/office/drawing/2014/main" id="{F9147D2A-DE66-A4BC-9A14-CCC4E98FB80B}"/>
                </a:ext>
              </a:extLst>
            </p:cNvPr>
            <p:cNvSpPr/>
            <p:nvPr/>
          </p:nvSpPr>
          <p:spPr>
            <a:xfrm>
              <a:off x="2646565" y="2659855"/>
              <a:ext cx="2899847" cy="32465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1" name="Rectangle 10">
              <a:extLst>
                <a:ext uri="{FF2B5EF4-FFF2-40B4-BE49-F238E27FC236}">
                  <a16:creationId xmlns:a16="http://schemas.microsoft.com/office/drawing/2014/main" id="{8E7991B3-C819-2274-A494-527B89437F60}"/>
                </a:ext>
              </a:extLst>
            </p:cNvPr>
            <p:cNvSpPr/>
            <p:nvPr/>
          </p:nvSpPr>
          <p:spPr>
            <a:xfrm>
              <a:off x="2119874" y="3147763"/>
              <a:ext cx="1051608" cy="2758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nvGrpSpPr>
            <p:cNvPr id="12" name="Group 11">
              <a:extLst>
                <a:ext uri="{FF2B5EF4-FFF2-40B4-BE49-F238E27FC236}">
                  <a16:creationId xmlns:a16="http://schemas.microsoft.com/office/drawing/2014/main" id="{0ECB1CE2-02E2-2148-F318-CC62AEF9ECC9}"/>
                </a:ext>
              </a:extLst>
            </p:cNvPr>
            <p:cNvGrpSpPr/>
            <p:nvPr/>
          </p:nvGrpSpPr>
          <p:grpSpPr>
            <a:xfrm>
              <a:off x="2128035" y="2658771"/>
              <a:ext cx="3409668" cy="3235324"/>
              <a:chOff x="3234519" y="1583775"/>
              <a:chExt cx="3738908" cy="3547729"/>
            </a:xfrm>
          </p:grpSpPr>
          <p:grpSp>
            <p:nvGrpSpPr>
              <p:cNvPr id="13" name="Group 12">
                <a:extLst>
                  <a:ext uri="{FF2B5EF4-FFF2-40B4-BE49-F238E27FC236}">
                    <a16:creationId xmlns:a16="http://schemas.microsoft.com/office/drawing/2014/main" id="{F5540657-7161-75DE-0D9A-D590988CC545}"/>
                  </a:ext>
                </a:extLst>
              </p:cNvPr>
              <p:cNvGrpSpPr/>
              <p:nvPr/>
            </p:nvGrpSpPr>
            <p:grpSpPr>
              <a:xfrm>
                <a:off x="3234519" y="1583775"/>
                <a:ext cx="3738908" cy="3547729"/>
                <a:chOff x="-136897" y="1505534"/>
                <a:chExt cx="4783193" cy="4538616"/>
              </a:xfrm>
            </p:grpSpPr>
            <p:grpSp>
              <p:nvGrpSpPr>
                <p:cNvPr id="26" name="Group 25">
                  <a:extLst>
                    <a:ext uri="{FF2B5EF4-FFF2-40B4-BE49-F238E27FC236}">
                      <a16:creationId xmlns:a16="http://schemas.microsoft.com/office/drawing/2014/main" id="{34D01260-F334-20C4-7FF2-F02A8CF01941}"/>
                    </a:ext>
                  </a:extLst>
                </p:cNvPr>
                <p:cNvGrpSpPr/>
                <p:nvPr/>
              </p:nvGrpSpPr>
              <p:grpSpPr>
                <a:xfrm>
                  <a:off x="-136897" y="1505535"/>
                  <a:ext cx="4774158" cy="4534311"/>
                  <a:chOff x="-136897" y="1467853"/>
                  <a:chExt cx="4774158" cy="4764506"/>
                </a:xfrm>
              </p:grpSpPr>
              <p:cxnSp>
                <p:nvCxnSpPr>
                  <p:cNvPr id="72" name="Straight Connector 71">
                    <a:extLst>
                      <a:ext uri="{FF2B5EF4-FFF2-40B4-BE49-F238E27FC236}">
                        <a16:creationId xmlns:a16="http://schemas.microsoft.com/office/drawing/2014/main" id="{E9B1CC84-1BF0-5384-5F45-ADAFF78199D4}"/>
                      </a:ext>
                    </a:extLst>
                  </p:cNvPr>
                  <p:cNvCxnSpPr/>
                  <p:nvPr/>
                </p:nvCxnSpPr>
                <p:spPr>
                  <a:xfrm>
                    <a:off x="1259002" y="1467853"/>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6E750CCF-6007-9AD1-5559-D57385771650}"/>
                      </a:ext>
                    </a:extLst>
                  </p:cNvPr>
                  <p:cNvCxnSpPr/>
                  <p:nvPr/>
                </p:nvCxnSpPr>
                <p:spPr>
                  <a:xfrm>
                    <a:off x="1934654" y="1467853"/>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5D495CA6-E656-4A8D-92B8-45DC35AFDECA}"/>
                      </a:ext>
                    </a:extLst>
                  </p:cNvPr>
                  <p:cNvCxnSpPr/>
                  <p:nvPr/>
                </p:nvCxnSpPr>
                <p:spPr>
                  <a:xfrm>
                    <a:off x="2610306" y="1467853"/>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DD9898D0-40C9-506F-3161-186DBC31DB42}"/>
                      </a:ext>
                    </a:extLst>
                  </p:cNvPr>
                  <p:cNvCxnSpPr/>
                  <p:nvPr/>
                </p:nvCxnSpPr>
                <p:spPr>
                  <a:xfrm>
                    <a:off x="3285958" y="1467853"/>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89E9E1AA-7908-1B15-06C8-303D8038ACCD}"/>
                      </a:ext>
                    </a:extLst>
                  </p:cNvPr>
                  <p:cNvCxnSpPr/>
                  <p:nvPr/>
                </p:nvCxnSpPr>
                <p:spPr>
                  <a:xfrm>
                    <a:off x="3961610" y="1467853"/>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F72EEA44-5616-64AE-88A1-F0A17AC0090B}"/>
                      </a:ext>
                    </a:extLst>
                  </p:cNvPr>
                  <p:cNvCxnSpPr/>
                  <p:nvPr/>
                </p:nvCxnSpPr>
                <p:spPr>
                  <a:xfrm>
                    <a:off x="4637261" y="1467853"/>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0D82F5B2-BF1C-107B-E1B1-748D773B6391}"/>
                      </a:ext>
                    </a:extLst>
                  </p:cNvPr>
                  <p:cNvCxnSpPr/>
                  <p:nvPr/>
                </p:nvCxnSpPr>
                <p:spPr>
                  <a:xfrm>
                    <a:off x="583350" y="1467853"/>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0D2C3442-D3DA-0A9F-4FD6-7641AC76CE5D}"/>
                      </a:ext>
                    </a:extLst>
                  </p:cNvPr>
                  <p:cNvCxnSpPr/>
                  <p:nvPr/>
                </p:nvCxnSpPr>
                <p:spPr>
                  <a:xfrm>
                    <a:off x="-136897" y="2188650"/>
                    <a:ext cx="0" cy="40437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7" name="Group 26">
                  <a:extLst>
                    <a:ext uri="{FF2B5EF4-FFF2-40B4-BE49-F238E27FC236}">
                      <a16:creationId xmlns:a16="http://schemas.microsoft.com/office/drawing/2014/main" id="{F229DCD2-B862-8EF0-DC1F-17A1343B9D7F}"/>
                    </a:ext>
                  </a:extLst>
                </p:cNvPr>
                <p:cNvGrpSpPr/>
                <p:nvPr/>
              </p:nvGrpSpPr>
              <p:grpSpPr>
                <a:xfrm>
                  <a:off x="-136896" y="1505534"/>
                  <a:ext cx="4783192" cy="4538616"/>
                  <a:chOff x="-136896" y="1505534"/>
                  <a:chExt cx="4783192" cy="4538616"/>
                </a:xfrm>
              </p:grpSpPr>
              <p:cxnSp>
                <p:nvCxnSpPr>
                  <p:cNvPr id="64" name="Straight Connector 63">
                    <a:extLst>
                      <a:ext uri="{FF2B5EF4-FFF2-40B4-BE49-F238E27FC236}">
                        <a16:creationId xmlns:a16="http://schemas.microsoft.com/office/drawing/2014/main" id="{A34597BD-3DCB-0035-99E1-B2ECAF3775AB}"/>
                      </a:ext>
                    </a:extLst>
                  </p:cNvPr>
                  <p:cNvCxnSpPr/>
                  <p:nvPr/>
                </p:nvCxnSpPr>
                <p:spPr>
                  <a:xfrm rot="16200000">
                    <a:off x="2245357" y="-190745"/>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2B511CD9-76E2-BFEC-49A9-1F584ADAAC59}"/>
                      </a:ext>
                    </a:extLst>
                  </p:cNvPr>
                  <p:cNvCxnSpPr/>
                  <p:nvPr/>
                </p:nvCxnSpPr>
                <p:spPr>
                  <a:xfrm rot="16200000">
                    <a:off x="2245357" y="451362"/>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0C448734-0BBC-5A10-C47F-3C1DE2ECB515}"/>
                      </a:ext>
                    </a:extLst>
                  </p:cNvPr>
                  <p:cNvCxnSpPr/>
                  <p:nvPr/>
                </p:nvCxnSpPr>
                <p:spPr>
                  <a:xfrm rot="16200000">
                    <a:off x="2245357" y="1093469"/>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B1695D3-FA8D-CE40-C2CB-F96317F2E76E}"/>
                      </a:ext>
                    </a:extLst>
                  </p:cNvPr>
                  <p:cNvCxnSpPr/>
                  <p:nvPr/>
                </p:nvCxnSpPr>
                <p:spPr>
                  <a:xfrm rot="16200000">
                    <a:off x="2245357" y="1735576"/>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AA4F25A9-96EE-D36C-276C-D3CA42ABBAC4}"/>
                      </a:ext>
                    </a:extLst>
                  </p:cNvPr>
                  <p:cNvCxnSpPr/>
                  <p:nvPr/>
                </p:nvCxnSpPr>
                <p:spPr>
                  <a:xfrm rot="16200000">
                    <a:off x="2245357" y="2377683"/>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5D4BC0E0-7A56-D1A7-3EC7-4A1944740A09}"/>
                      </a:ext>
                    </a:extLst>
                  </p:cNvPr>
                  <p:cNvCxnSpPr/>
                  <p:nvPr/>
                </p:nvCxnSpPr>
                <p:spPr>
                  <a:xfrm rot="16200000">
                    <a:off x="2245357" y="3019790"/>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360FD798-0BE6-F7DE-E505-4A8A0874FE3A}"/>
                      </a:ext>
                    </a:extLst>
                  </p:cNvPr>
                  <p:cNvCxnSpPr/>
                  <p:nvPr/>
                </p:nvCxnSpPr>
                <p:spPr>
                  <a:xfrm rot="16200000">
                    <a:off x="2245357" y="3661897"/>
                    <a:ext cx="0" cy="4764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19D4023A-B923-31F1-B818-963FE0A9D910}"/>
                      </a:ext>
                    </a:extLst>
                  </p:cNvPr>
                  <p:cNvCxnSpPr/>
                  <p:nvPr/>
                </p:nvCxnSpPr>
                <p:spPr>
                  <a:xfrm rot="16200000">
                    <a:off x="2612296" y="-528466"/>
                    <a:ext cx="0" cy="406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8" name="Plus 30">
                  <a:extLst>
                    <a:ext uri="{FF2B5EF4-FFF2-40B4-BE49-F238E27FC236}">
                      <a16:creationId xmlns:a16="http://schemas.microsoft.com/office/drawing/2014/main" id="{41F6D20C-1A0C-3E91-799A-9FFB78D36FB1}"/>
                    </a:ext>
                  </a:extLst>
                </p:cNvPr>
                <p:cNvSpPr/>
                <p:nvPr/>
              </p:nvSpPr>
              <p:spPr>
                <a:xfrm>
                  <a:off x="672202" y="2264210"/>
                  <a:ext cx="496701" cy="496701"/>
                </a:xfrm>
                <a:prstGeom prst="mathPlus">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9" name="Plus 31">
                  <a:extLst>
                    <a:ext uri="{FF2B5EF4-FFF2-40B4-BE49-F238E27FC236}">
                      <a16:creationId xmlns:a16="http://schemas.microsoft.com/office/drawing/2014/main" id="{98A44C9F-E908-2C5E-D5FE-C53E20AB5BBA}"/>
                    </a:ext>
                  </a:extLst>
                </p:cNvPr>
                <p:cNvSpPr/>
                <p:nvPr/>
              </p:nvSpPr>
              <p:spPr>
                <a:xfrm>
                  <a:off x="672202" y="5488478"/>
                  <a:ext cx="496701" cy="496701"/>
                </a:xfrm>
                <a:prstGeom prst="mathPlus">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0" name="Plus 32">
                  <a:extLst>
                    <a:ext uri="{FF2B5EF4-FFF2-40B4-BE49-F238E27FC236}">
                      <a16:creationId xmlns:a16="http://schemas.microsoft.com/office/drawing/2014/main" id="{27CC4E7C-A5FD-FB0D-CA80-28C4FB7F627E}"/>
                    </a:ext>
                  </a:extLst>
                </p:cNvPr>
                <p:cNvSpPr/>
                <p:nvPr/>
              </p:nvSpPr>
              <p:spPr>
                <a:xfrm>
                  <a:off x="3365869" y="5488478"/>
                  <a:ext cx="496701" cy="496701"/>
                </a:xfrm>
                <a:prstGeom prst="mathPlus">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1" name="Plus 33">
                  <a:extLst>
                    <a:ext uri="{FF2B5EF4-FFF2-40B4-BE49-F238E27FC236}">
                      <a16:creationId xmlns:a16="http://schemas.microsoft.com/office/drawing/2014/main" id="{4479B5C1-F9BD-FB6F-92DE-08BE26AE74C0}"/>
                    </a:ext>
                  </a:extLst>
                </p:cNvPr>
                <p:cNvSpPr/>
                <p:nvPr/>
              </p:nvSpPr>
              <p:spPr>
                <a:xfrm>
                  <a:off x="4039551" y="5488478"/>
                  <a:ext cx="496701" cy="496701"/>
                </a:xfrm>
                <a:prstGeom prst="mathPlus">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2" name="Plus 34">
                  <a:extLst>
                    <a:ext uri="{FF2B5EF4-FFF2-40B4-BE49-F238E27FC236}">
                      <a16:creationId xmlns:a16="http://schemas.microsoft.com/office/drawing/2014/main" id="{05A615E8-2241-7A33-5C51-ED81673E2540}"/>
                    </a:ext>
                  </a:extLst>
                </p:cNvPr>
                <p:cNvSpPr/>
                <p:nvPr/>
              </p:nvSpPr>
              <p:spPr>
                <a:xfrm>
                  <a:off x="4039551" y="4865861"/>
                  <a:ext cx="496701" cy="496701"/>
                </a:xfrm>
                <a:prstGeom prst="mathPlus">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3" name="Plus 35">
                  <a:extLst>
                    <a:ext uri="{FF2B5EF4-FFF2-40B4-BE49-F238E27FC236}">
                      <a16:creationId xmlns:a16="http://schemas.microsoft.com/office/drawing/2014/main" id="{F3D826EB-9F91-E826-8367-E287BB75E4CC}"/>
                    </a:ext>
                  </a:extLst>
                </p:cNvPr>
                <p:cNvSpPr/>
                <p:nvPr/>
              </p:nvSpPr>
              <p:spPr>
                <a:xfrm>
                  <a:off x="3365869" y="4865861"/>
                  <a:ext cx="496701" cy="496701"/>
                </a:xfrm>
                <a:prstGeom prst="mathPlus">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4" name="Plus 36">
                  <a:extLst>
                    <a:ext uri="{FF2B5EF4-FFF2-40B4-BE49-F238E27FC236}">
                      <a16:creationId xmlns:a16="http://schemas.microsoft.com/office/drawing/2014/main" id="{716805F5-B2C9-B4C7-2D05-2121FAC257F9}"/>
                    </a:ext>
                  </a:extLst>
                </p:cNvPr>
                <p:cNvSpPr/>
                <p:nvPr/>
              </p:nvSpPr>
              <p:spPr>
                <a:xfrm>
                  <a:off x="4039551" y="2293696"/>
                  <a:ext cx="496701" cy="496701"/>
                </a:xfrm>
                <a:prstGeom prst="mathPlus">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5" name="Plus 37">
                  <a:extLst>
                    <a:ext uri="{FF2B5EF4-FFF2-40B4-BE49-F238E27FC236}">
                      <a16:creationId xmlns:a16="http://schemas.microsoft.com/office/drawing/2014/main" id="{31DC097D-FDB8-4424-E5F2-18B6C197B3D3}"/>
                    </a:ext>
                  </a:extLst>
                </p:cNvPr>
                <p:cNvSpPr/>
                <p:nvPr/>
              </p:nvSpPr>
              <p:spPr>
                <a:xfrm>
                  <a:off x="1358043" y="2902103"/>
                  <a:ext cx="496701" cy="496701"/>
                </a:xfrm>
                <a:prstGeom prst="mathPlus">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6" name="Plus 38">
                  <a:extLst>
                    <a:ext uri="{FF2B5EF4-FFF2-40B4-BE49-F238E27FC236}">
                      <a16:creationId xmlns:a16="http://schemas.microsoft.com/office/drawing/2014/main" id="{18D02C28-0152-57F2-D5C5-C5E6C40F2517}"/>
                    </a:ext>
                  </a:extLst>
                </p:cNvPr>
                <p:cNvSpPr/>
                <p:nvPr/>
              </p:nvSpPr>
              <p:spPr>
                <a:xfrm>
                  <a:off x="1995438" y="3601386"/>
                  <a:ext cx="496701" cy="496701"/>
                </a:xfrm>
                <a:prstGeom prst="mathPlus">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7" name="Multiply 39">
                  <a:extLst>
                    <a:ext uri="{FF2B5EF4-FFF2-40B4-BE49-F238E27FC236}">
                      <a16:creationId xmlns:a16="http://schemas.microsoft.com/office/drawing/2014/main" id="{055EC12F-4BBD-8C60-F2E1-5BB584A3B072}"/>
                    </a:ext>
                  </a:extLst>
                </p:cNvPr>
                <p:cNvSpPr/>
                <p:nvPr/>
              </p:nvSpPr>
              <p:spPr>
                <a:xfrm>
                  <a:off x="1357993" y="2259897"/>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8" name="Multiply 40">
                  <a:extLst>
                    <a:ext uri="{FF2B5EF4-FFF2-40B4-BE49-F238E27FC236}">
                      <a16:creationId xmlns:a16="http://schemas.microsoft.com/office/drawing/2014/main" id="{62CD79A9-B2FA-CA4F-91D1-6A0ADF1229C7}"/>
                    </a:ext>
                  </a:extLst>
                </p:cNvPr>
                <p:cNvSpPr/>
                <p:nvPr/>
              </p:nvSpPr>
              <p:spPr>
                <a:xfrm>
                  <a:off x="2019254" y="2259897"/>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9" name="Multiply 41">
                  <a:extLst>
                    <a:ext uri="{FF2B5EF4-FFF2-40B4-BE49-F238E27FC236}">
                      <a16:creationId xmlns:a16="http://schemas.microsoft.com/office/drawing/2014/main" id="{280245A6-343B-99D5-4F19-173682D4C2A8}"/>
                    </a:ext>
                  </a:extLst>
                </p:cNvPr>
                <p:cNvSpPr/>
                <p:nvPr/>
              </p:nvSpPr>
              <p:spPr>
                <a:xfrm>
                  <a:off x="2704559" y="2259897"/>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0" name="Multiply 42">
                  <a:extLst>
                    <a:ext uri="{FF2B5EF4-FFF2-40B4-BE49-F238E27FC236}">
                      <a16:creationId xmlns:a16="http://schemas.microsoft.com/office/drawing/2014/main" id="{6DB97C9E-F5E9-DB14-08C9-3C2FBDCC6D0C}"/>
                    </a:ext>
                  </a:extLst>
                </p:cNvPr>
                <p:cNvSpPr/>
                <p:nvPr/>
              </p:nvSpPr>
              <p:spPr>
                <a:xfrm>
                  <a:off x="3379605" y="2259897"/>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1" name="Multiply 43">
                  <a:extLst>
                    <a:ext uri="{FF2B5EF4-FFF2-40B4-BE49-F238E27FC236}">
                      <a16:creationId xmlns:a16="http://schemas.microsoft.com/office/drawing/2014/main" id="{E28F3200-F4A0-9911-B067-FEF71BDA2624}"/>
                    </a:ext>
                  </a:extLst>
                </p:cNvPr>
                <p:cNvSpPr/>
                <p:nvPr/>
              </p:nvSpPr>
              <p:spPr>
                <a:xfrm>
                  <a:off x="2019254" y="2920049"/>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2" name="Multiply 44">
                  <a:extLst>
                    <a:ext uri="{FF2B5EF4-FFF2-40B4-BE49-F238E27FC236}">
                      <a16:creationId xmlns:a16="http://schemas.microsoft.com/office/drawing/2014/main" id="{5B266DD8-D2C2-D912-8B01-6382020F4DEF}"/>
                    </a:ext>
                  </a:extLst>
                </p:cNvPr>
                <p:cNvSpPr/>
                <p:nvPr/>
              </p:nvSpPr>
              <p:spPr>
                <a:xfrm>
                  <a:off x="2704559" y="2920049"/>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3" name="Multiply 45">
                  <a:extLst>
                    <a:ext uri="{FF2B5EF4-FFF2-40B4-BE49-F238E27FC236}">
                      <a16:creationId xmlns:a16="http://schemas.microsoft.com/office/drawing/2014/main" id="{F0C494D2-5505-9576-3E6B-5BDEB9132082}"/>
                    </a:ext>
                  </a:extLst>
                </p:cNvPr>
                <p:cNvSpPr/>
                <p:nvPr/>
              </p:nvSpPr>
              <p:spPr>
                <a:xfrm>
                  <a:off x="3379605" y="2920049"/>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4" name="Multiply 46">
                  <a:extLst>
                    <a:ext uri="{FF2B5EF4-FFF2-40B4-BE49-F238E27FC236}">
                      <a16:creationId xmlns:a16="http://schemas.microsoft.com/office/drawing/2014/main" id="{6426BD91-D110-B59C-D2B3-12BFFCD2C712}"/>
                    </a:ext>
                  </a:extLst>
                </p:cNvPr>
                <p:cNvSpPr/>
                <p:nvPr/>
              </p:nvSpPr>
              <p:spPr>
                <a:xfrm>
                  <a:off x="2704559" y="3546912"/>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5" name="Multiply 47">
                  <a:extLst>
                    <a:ext uri="{FF2B5EF4-FFF2-40B4-BE49-F238E27FC236}">
                      <a16:creationId xmlns:a16="http://schemas.microsoft.com/office/drawing/2014/main" id="{138F7B13-BB54-1143-1234-717FFBD23E8D}"/>
                    </a:ext>
                  </a:extLst>
                </p:cNvPr>
                <p:cNvSpPr/>
                <p:nvPr/>
              </p:nvSpPr>
              <p:spPr>
                <a:xfrm>
                  <a:off x="3379605" y="3546912"/>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6" name="Multiply 48">
                  <a:extLst>
                    <a:ext uri="{FF2B5EF4-FFF2-40B4-BE49-F238E27FC236}">
                      <a16:creationId xmlns:a16="http://schemas.microsoft.com/office/drawing/2014/main" id="{D5405871-E4B1-187C-4164-57224E27FD0B}"/>
                    </a:ext>
                  </a:extLst>
                </p:cNvPr>
                <p:cNvSpPr/>
                <p:nvPr/>
              </p:nvSpPr>
              <p:spPr>
                <a:xfrm>
                  <a:off x="1357993" y="3570431"/>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7" name="Multiply 49">
                  <a:extLst>
                    <a:ext uri="{FF2B5EF4-FFF2-40B4-BE49-F238E27FC236}">
                      <a16:creationId xmlns:a16="http://schemas.microsoft.com/office/drawing/2014/main" id="{58F9B0FE-2CDA-71CC-EC1D-B1E6AD1324F8}"/>
                    </a:ext>
                  </a:extLst>
                </p:cNvPr>
                <p:cNvSpPr/>
                <p:nvPr/>
              </p:nvSpPr>
              <p:spPr>
                <a:xfrm>
                  <a:off x="649369" y="3570431"/>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8" name="Multiply 50">
                  <a:extLst>
                    <a:ext uri="{FF2B5EF4-FFF2-40B4-BE49-F238E27FC236}">
                      <a16:creationId xmlns:a16="http://schemas.microsoft.com/office/drawing/2014/main" id="{C02E378A-510E-134B-53D4-799AC5E4A9CD}"/>
                    </a:ext>
                  </a:extLst>
                </p:cNvPr>
                <p:cNvSpPr/>
                <p:nvPr/>
              </p:nvSpPr>
              <p:spPr>
                <a:xfrm>
                  <a:off x="649369" y="2910532"/>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9" name="Multiply 51">
                  <a:extLst>
                    <a:ext uri="{FF2B5EF4-FFF2-40B4-BE49-F238E27FC236}">
                      <a16:creationId xmlns:a16="http://schemas.microsoft.com/office/drawing/2014/main" id="{83F40FBC-0D10-4394-ADE7-80380DC2C973}"/>
                    </a:ext>
                  </a:extLst>
                </p:cNvPr>
                <p:cNvSpPr/>
                <p:nvPr/>
              </p:nvSpPr>
              <p:spPr>
                <a:xfrm>
                  <a:off x="649369" y="4871203"/>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50" name="Multiply 52">
                  <a:extLst>
                    <a:ext uri="{FF2B5EF4-FFF2-40B4-BE49-F238E27FC236}">
                      <a16:creationId xmlns:a16="http://schemas.microsoft.com/office/drawing/2014/main" id="{E2D518A2-1F8D-985C-C6E4-390BC4052652}"/>
                    </a:ext>
                  </a:extLst>
                </p:cNvPr>
                <p:cNvSpPr/>
                <p:nvPr/>
              </p:nvSpPr>
              <p:spPr>
                <a:xfrm>
                  <a:off x="649369" y="4211304"/>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51" name="Multiply 53">
                  <a:extLst>
                    <a:ext uri="{FF2B5EF4-FFF2-40B4-BE49-F238E27FC236}">
                      <a16:creationId xmlns:a16="http://schemas.microsoft.com/office/drawing/2014/main" id="{08327389-3726-8995-EBC0-6444AAD9C8D5}"/>
                    </a:ext>
                  </a:extLst>
                </p:cNvPr>
                <p:cNvSpPr/>
                <p:nvPr/>
              </p:nvSpPr>
              <p:spPr>
                <a:xfrm>
                  <a:off x="1357993" y="4211304"/>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52" name="Multiply 54">
                  <a:extLst>
                    <a:ext uri="{FF2B5EF4-FFF2-40B4-BE49-F238E27FC236}">
                      <a16:creationId xmlns:a16="http://schemas.microsoft.com/office/drawing/2014/main" id="{059E1BCA-BB11-C78F-231F-1C4407FFB617}"/>
                    </a:ext>
                  </a:extLst>
                </p:cNvPr>
                <p:cNvSpPr/>
                <p:nvPr/>
              </p:nvSpPr>
              <p:spPr>
                <a:xfrm>
                  <a:off x="2019254" y="4243396"/>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53" name="Multiply 55">
                  <a:extLst>
                    <a:ext uri="{FF2B5EF4-FFF2-40B4-BE49-F238E27FC236}">
                      <a16:creationId xmlns:a16="http://schemas.microsoft.com/office/drawing/2014/main" id="{D9567B61-1DD2-F7A8-423D-BECD47053BD5}"/>
                    </a:ext>
                  </a:extLst>
                </p:cNvPr>
                <p:cNvSpPr/>
                <p:nvPr/>
              </p:nvSpPr>
              <p:spPr>
                <a:xfrm>
                  <a:off x="4065428" y="3546912"/>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54" name="Multiply 56">
                  <a:extLst>
                    <a:ext uri="{FF2B5EF4-FFF2-40B4-BE49-F238E27FC236}">
                      <a16:creationId xmlns:a16="http://schemas.microsoft.com/office/drawing/2014/main" id="{D3FE7A6E-3B1C-A1D9-EF0B-3831B05CF363}"/>
                    </a:ext>
                  </a:extLst>
                </p:cNvPr>
                <p:cNvSpPr/>
                <p:nvPr/>
              </p:nvSpPr>
              <p:spPr>
                <a:xfrm>
                  <a:off x="3379605" y="4195848"/>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55" name="Multiply 57">
                  <a:extLst>
                    <a:ext uri="{FF2B5EF4-FFF2-40B4-BE49-F238E27FC236}">
                      <a16:creationId xmlns:a16="http://schemas.microsoft.com/office/drawing/2014/main" id="{EB93347B-5883-3AB1-CCCA-A06327600DF7}"/>
                    </a:ext>
                  </a:extLst>
                </p:cNvPr>
                <p:cNvSpPr/>
                <p:nvPr/>
              </p:nvSpPr>
              <p:spPr>
                <a:xfrm>
                  <a:off x="4065428" y="4195848"/>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56" name="Multiply 58">
                  <a:extLst>
                    <a:ext uri="{FF2B5EF4-FFF2-40B4-BE49-F238E27FC236}">
                      <a16:creationId xmlns:a16="http://schemas.microsoft.com/office/drawing/2014/main" id="{330A259F-7A49-E185-2B25-9B159272F9B1}"/>
                    </a:ext>
                  </a:extLst>
                </p:cNvPr>
                <p:cNvSpPr/>
                <p:nvPr/>
              </p:nvSpPr>
              <p:spPr>
                <a:xfrm>
                  <a:off x="1357993" y="4853409"/>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57" name="Multiply 59">
                  <a:extLst>
                    <a:ext uri="{FF2B5EF4-FFF2-40B4-BE49-F238E27FC236}">
                      <a16:creationId xmlns:a16="http://schemas.microsoft.com/office/drawing/2014/main" id="{AE5CF189-478D-8C01-9153-10AEAF2CF903}"/>
                    </a:ext>
                  </a:extLst>
                </p:cNvPr>
                <p:cNvSpPr/>
                <p:nvPr/>
              </p:nvSpPr>
              <p:spPr>
                <a:xfrm>
                  <a:off x="2019254" y="4885501"/>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58" name="Multiply 60">
                  <a:extLst>
                    <a:ext uri="{FF2B5EF4-FFF2-40B4-BE49-F238E27FC236}">
                      <a16:creationId xmlns:a16="http://schemas.microsoft.com/office/drawing/2014/main" id="{ACB335AB-80F7-0AAC-B2A8-4E4918F93ED9}"/>
                    </a:ext>
                  </a:extLst>
                </p:cNvPr>
                <p:cNvSpPr/>
                <p:nvPr/>
              </p:nvSpPr>
              <p:spPr>
                <a:xfrm>
                  <a:off x="2704559" y="4865861"/>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59" name="Multiply 61">
                  <a:extLst>
                    <a:ext uri="{FF2B5EF4-FFF2-40B4-BE49-F238E27FC236}">
                      <a16:creationId xmlns:a16="http://schemas.microsoft.com/office/drawing/2014/main" id="{E612C921-9A26-550F-CAF7-127D2D02DE8D}"/>
                    </a:ext>
                  </a:extLst>
                </p:cNvPr>
                <p:cNvSpPr/>
                <p:nvPr/>
              </p:nvSpPr>
              <p:spPr>
                <a:xfrm>
                  <a:off x="2019254" y="5497726"/>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60" name="Multiply 62">
                  <a:extLst>
                    <a:ext uri="{FF2B5EF4-FFF2-40B4-BE49-F238E27FC236}">
                      <a16:creationId xmlns:a16="http://schemas.microsoft.com/office/drawing/2014/main" id="{7B82753D-97F5-0DB3-6897-09DD1A39E25A}"/>
                    </a:ext>
                  </a:extLst>
                </p:cNvPr>
                <p:cNvSpPr/>
                <p:nvPr/>
              </p:nvSpPr>
              <p:spPr>
                <a:xfrm>
                  <a:off x="2704559" y="5478086"/>
                  <a:ext cx="496800" cy="4968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61" name="Oval 60">
                  <a:extLst>
                    <a:ext uri="{FF2B5EF4-FFF2-40B4-BE49-F238E27FC236}">
                      <a16:creationId xmlns:a16="http://schemas.microsoft.com/office/drawing/2014/main" id="{8D998BFC-FD7C-1773-BD75-EC053F5BED5A}"/>
                    </a:ext>
                  </a:extLst>
                </p:cNvPr>
                <p:cNvSpPr/>
                <p:nvPr/>
              </p:nvSpPr>
              <p:spPr>
                <a:xfrm>
                  <a:off x="4083436" y="2948039"/>
                  <a:ext cx="432000" cy="43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62" name="Oval 61">
                  <a:extLst>
                    <a:ext uri="{FF2B5EF4-FFF2-40B4-BE49-F238E27FC236}">
                      <a16:creationId xmlns:a16="http://schemas.microsoft.com/office/drawing/2014/main" id="{EA367FA8-C589-ABE6-C0FE-60DE05B279B3}"/>
                    </a:ext>
                  </a:extLst>
                </p:cNvPr>
                <p:cNvSpPr/>
                <p:nvPr/>
              </p:nvSpPr>
              <p:spPr>
                <a:xfrm>
                  <a:off x="2748345" y="4234030"/>
                  <a:ext cx="432000" cy="43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63" name="Oval 62">
                  <a:extLst>
                    <a:ext uri="{FF2B5EF4-FFF2-40B4-BE49-F238E27FC236}">
                      <a16:creationId xmlns:a16="http://schemas.microsoft.com/office/drawing/2014/main" id="{14F83E57-191D-5440-535C-90354DAB62A1}"/>
                    </a:ext>
                  </a:extLst>
                </p:cNvPr>
                <p:cNvSpPr/>
                <p:nvPr/>
              </p:nvSpPr>
              <p:spPr>
                <a:xfrm>
                  <a:off x="1392387" y="5520828"/>
                  <a:ext cx="432000" cy="43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pic>
            <p:nvPicPr>
              <p:cNvPr id="14" name="Picture 13">
                <a:extLst>
                  <a:ext uri="{FF2B5EF4-FFF2-40B4-BE49-F238E27FC236}">
                    <a16:creationId xmlns:a16="http://schemas.microsoft.com/office/drawing/2014/main" id="{71589780-92B7-DC5A-8F9F-15DBEA81A3D6}"/>
                  </a:ext>
                </a:extLst>
              </p:cNvPr>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943385" y="1621922"/>
                <a:ext cx="468000" cy="468000"/>
              </a:xfrm>
              <a:prstGeom prst="rect">
                <a:avLst/>
              </a:prstGeom>
            </p:spPr>
          </p:pic>
          <p:pic>
            <p:nvPicPr>
              <p:cNvPr id="15" name="Picture 14">
                <a:extLst>
                  <a:ext uri="{FF2B5EF4-FFF2-40B4-BE49-F238E27FC236}">
                    <a16:creationId xmlns:a16="http://schemas.microsoft.com/office/drawing/2014/main" id="{3BCDD501-5D68-BDF2-B678-F74B8A104E66}"/>
                  </a:ext>
                </a:extLst>
              </p:cNvPr>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824359" y="1621922"/>
                <a:ext cx="468000" cy="468000"/>
              </a:xfrm>
              <a:prstGeom prst="rect">
                <a:avLst/>
              </a:prstGeom>
            </p:spPr>
          </p:pic>
          <p:pic>
            <p:nvPicPr>
              <p:cNvPr id="16" name="Picture 15">
                <a:extLst>
                  <a:ext uri="{FF2B5EF4-FFF2-40B4-BE49-F238E27FC236}">
                    <a16:creationId xmlns:a16="http://schemas.microsoft.com/office/drawing/2014/main" id="{D3FBCC38-414F-2F1E-8D26-FB124B660E60}"/>
                  </a:ext>
                </a:extLst>
              </p:cNvPr>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415246" y="1621922"/>
                <a:ext cx="468000" cy="468000"/>
              </a:xfrm>
              <a:prstGeom prst="rect">
                <a:avLst/>
              </a:prstGeom>
            </p:spPr>
          </p:pic>
          <p:pic>
            <p:nvPicPr>
              <p:cNvPr id="17" name="Picture 16">
                <a:extLst>
                  <a:ext uri="{FF2B5EF4-FFF2-40B4-BE49-F238E27FC236}">
                    <a16:creationId xmlns:a16="http://schemas.microsoft.com/office/drawing/2014/main" id="{3FEB6256-80B7-3233-8844-2C1FDFD12DA7}"/>
                  </a:ext>
                </a:extLst>
              </p:cNvPr>
              <p:cNvPicPr>
                <a:picLocks noChangeAspect="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471524" y="1621922"/>
                <a:ext cx="468000" cy="468000"/>
              </a:xfrm>
              <a:prstGeom prst="rect">
                <a:avLst/>
              </a:prstGeom>
            </p:spPr>
          </p:pic>
          <p:pic>
            <p:nvPicPr>
              <p:cNvPr id="18" name="Picture 17">
                <a:extLst>
                  <a:ext uri="{FF2B5EF4-FFF2-40B4-BE49-F238E27FC236}">
                    <a16:creationId xmlns:a16="http://schemas.microsoft.com/office/drawing/2014/main" id="{1BA83F48-67A8-541B-9194-A7682E27B1FF}"/>
                  </a:ext>
                </a:extLst>
              </p:cNvPr>
              <p:cNvPicPr>
                <a:picLocks noChangeAspect="1"/>
              </p:cNvPicPr>
              <p:nvPr/>
            </p:nvPicPr>
            <p:blipFill>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889028" y="1621922"/>
                <a:ext cx="468000" cy="468000"/>
              </a:xfrm>
              <a:prstGeom prst="rect">
                <a:avLst/>
              </a:prstGeom>
            </p:spPr>
          </p:pic>
          <p:pic>
            <p:nvPicPr>
              <p:cNvPr id="19" name="Picture 18">
                <a:extLst>
                  <a:ext uri="{FF2B5EF4-FFF2-40B4-BE49-F238E27FC236}">
                    <a16:creationId xmlns:a16="http://schemas.microsoft.com/office/drawing/2014/main" id="{0BE98324-2F34-2F5E-EB5B-FEE82AB13012}"/>
                  </a:ext>
                </a:extLst>
              </p:cNvPr>
              <p:cNvPicPr>
                <a:picLocks noChangeAspect="1"/>
              </p:cNvPicPr>
              <p:nvPr/>
            </p:nvPicPr>
            <p:blipFill>
              <a:blip r:embed="rId8"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361820" y="1621922"/>
                <a:ext cx="468000" cy="468000"/>
              </a:xfrm>
              <a:prstGeom prst="rect">
                <a:avLst/>
              </a:prstGeom>
            </p:spPr>
          </p:pic>
          <p:pic>
            <p:nvPicPr>
              <p:cNvPr id="20" name="Picture 19">
                <a:extLst>
                  <a:ext uri="{FF2B5EF4-FFF2-40B4-BE49-F238E27FC236}">
                    <a16:creationId xmlns:a16="http://schemas.microsoft.com/office/drawing/2014/main" id="{07122B6F-CAC3-2819-4DA7-0CFCD6AFACC6}"/>
                  </a:ext>
                </a:extLst>
              </p:cNvPr>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277638" y="2135116"/>
                <a:ext cx="468000" cy="468000"/>
              </a:xfrm>
              <a:prstGeom prst="rect">
                <a:avLst/>
              </a:prstGeom>
            </p:spPr>
          </p:pic>
          <p:pic>
            <p:nvPicPr>
              <p:cNvPr id="21" name="Picture 20">
                <a:extLst>
                  <a:ext uri="{FF2B5EF4-FFF2-40B4-BE49-F238E27FC236}">
                    <a16:creationId xmlns:a16="http://schemas.microsoft.com/office/drawing/2014/main" id="{46D3CF65-E3F7-F721-23A8-ECF5B0929456}"/>
                  </a:ext>
                </a:extLst>
              </p:cNvPr>
              <p:cNvPicPr>
                <a:picLocks noChangeAspect="1"/>
              </p:cNvPicPr>
              <p:nvPr/>
            </p:nvPicPr>
            <p:blipFill>
              <a:blip r:embed="rId8"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277638" y="2637891"/>
                <a:ext cx="468000" cy="468000"/>
              </a:xfrm>
              <a:prstGeom prst="rect">
                <a:avLst/>
              </a:prstGeom>
            </p:spPr>
          </p:pic>
          <p:pic>
            <p:nvPicPr>
              <p:cNvPr id="22" name="Picture 21">
                <a:extLst>
                  <a:ext uri="{FF2B5EF4-FFF2-40B4-BE49-F238E27FC236}">
                    <a16:creationId xmlns:a16="http://schemas.microsoft.com/office/drawing/2014/main" id="{F560609B-CFFB-0ABD-44C8-260972B0C900}"/>
                  </a:ext>
                </a:extLst>
              </p:cNvPr>
              <p:cNvPicPr>
                <a:picLocks noChangeAspect="1"/>
              </p:cNvPicPr>
              <p:nvPr/>
            </p:nvPicPr>
            <p:blipFill>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277638" y="3140442"/>
                <a:ext cx="468000" cy="468000"/>
              </a:xfrm>
              <a:prstGeom prst="rect">
                <a:avLst/>
              </a:prstGeom>
            </p:spPr>
          </p:pic>
          <p:pic>
            <p:nvPicPr>
              <p:cNvPr id="23" name="Picture 22">
                <a:extLst>
                  <a:ext uri="{FF2B5EF4-FFF2-40B4-BE49-F238E27FC236}">
                    <a16:creationId xmlns:a16="http://schemas.microsoft.com/office/drawing/2014/main" id="{6B44EE88-92C1-9D5F-790E-CA86A68F26CD}"/>
                  </a:ext>
                </a:extLst>
              </p:cNvPr>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277638" y="3643411"/>
                <a:ext cx="468000" cy="468000"/>
              </a:xfrm>
              <a:prstGeom prst="rect">
                <a:avLst/>
              </a:prstGeom>
            </p:spPr>
          </p:pic>
          <p:pic>
            <p:nvPicPr>
              <p:cNvPr id="24" name="Picture 23">
                <a:extLst>
                  <a:ext uri="{FF2B5EF4-FFF2-40B4-BE49-F238E27FC236}">
                    <a16:creationId xmlns:a16="http://schemas.microsoft.com/office/drawing/2014/main" id="{1C34C378-D0E2-3AEC-D9B2-40318C4CB8B7}"/>
                  </a:ext>
                </a:extLst>
              </p:cNvPr>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277638" y="4139891"/>
                <a:ext cx="468000" cy="468000"/>
              </a:xfrm>
              <a:prstGeom prst="rect">
                <a:avLst/>
              </a:prstGeom>
            </p:spPr>
          </p:pic>
          <p:pic>
            <p:nvPicPr>
              <p:cNvPr id="25" name="Picture 24">
                <a:extLst>
                  <a:ext uri="{FF2B5EF4-FFF2-40B4-BE49-F238E27FC236}">
                    <a16:creationId xmlns:a16="http://schemas.microsoft.com/office/drawing/2014/main" id="{9DE3E6B6-3CC5-2BEB-8AC2-4BCF70700A9B}"/>
                  </a:ext>
                </a:extLst>
              </p:cNvPr>
              <p:cNvPicPr>
                <a:picLocks noChangeAspect="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277638" y="4650995"/>
                <a:ext cx="468000" cy="468000"/>
              </a:xfrm>
              <a:prstGeom prst="rect">
                <a:avLst/>
              </a:prstGeom>
            </p:spPr>
          </p:pic>
        </p:grpSp>
      </p:grpSp>
      <p:grpSp>
        <p:nvGrpSpPr>
          <p:cNvPr id="80" name="Group 79">
            <a:extLst>
              <a:ext uri="{FF2B5EF4-FFF2-40B4-BE49-F238E27FC236}">
                <a16:creationId xmlns:a16="http://schemas.microsoft.com/office/drawing/2014/main" id="{B183EDCD-2C50-4F33-DB1B-4F8A62B1DC70}"/>
              </a:ext>
            </a:extLst>
          </p:cNvPr>
          <p:cNvGrpSpPr/>
          <p:nvPr/>
        </p:nvGrpSpPr>
        <p:grpSpPr>
          <a:xfrm>
            <a:off x="3765156" y="4096771"/>
            <a:ext cx="1836641" cy="913466"/>
            <a:chOff x="10039882" y="5739485"/>
            <a:chExt cx="2198181" cy="1093281"/>
          </a:xfrm>
        </p:grpSpPr>
        <p:sp>
          <p:nvSpPr>
            <p:cNvPr id="81" name="Plus 82">
              <a:extLst>
                <a:ext uri="{FF2B5EF4-FFF2-40B4-BE49-F238E27FC236}">
                  <a16:creationId xmlns:a16="http://schemas.microsoft.com/office/drawing/2014/main" id="{65BA8D15-A938-9C06-0BEA-72294A98C9AF}"/>
                </a:ext>
              </a:extLst>
            </p:cNvPr>
            <p:cNvSpPr/>
            <p:nvPr/>
          </p:nvSpPr>
          <p:spPr>
            <a:xfrm>
              <a:off x="10039882" y="5739485"/>
              <a:ext cx="360000" cy="360000"/>
            </a:xfrm>
            <a:prstGeom prst="mathPlus">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82" name="Multiply 83">
              <a:extLst>
                <a:ext uri="{FF2B5EF4-FFF2-40B4-BE49-F238E27FC236}">
                  <a16:creationId xmlns:a16="http://schemas.microsoft.com/office/drawing/2014/main" id="{364B2CC7-A9CD-B162-D368-AD1425A6F243}"/>
                </a:ext>
              </a:extLst>
            </p:cNvPr>
            <p:cNvSpPr/>
            <p:nvPr/>
          </p:nvSpPr>
          <p:spPr>
            <a:xfrm>
              <a:off x="10039882" y="6039346"/>
              <a:ext cx="360000" cy="360000"/>
            </a:xfrm>
            <a:prstGeom prst="mathMultipl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83" name="Oval 82">
              <a:extLst>
                <a:ext uri="{FF2B5EF4-FFF2-40B4-BE49-F238E27FC236}">
                  <a16:creationId xmlns:a16="http://schemas.microsoft.com/office/drawing/2014/main" id="{047DBD9D-2394-3A29-2807-5F5E776824EE}"/>
                </a:ext>
              </a:extLst>
            </p:cNvPr>
            <p:cNvSpPr/>
            <p:nvPr/>
          </p:nvSpPr>
          <p:spPr>
            <a:xfrm>
              <a:off x="10093882" y="6445156"/>
              <a:ext cx="252000" cy="25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84" name="TextBox 85">
              <a:extLst>
                <a:ext uri="{FF2B5EF4-FFF2-40B4-BE49-F238E27FC236}">
                  <a16:creationId xmlns:a16="http://schemas.microsoft.com/office/drawing/2014/main" id="{1F83398D-CECA-BB56-8728-7C7AED043818}"/>
                </a:ext>
              </a:extLst>
            </p:cNvPr>
            <p:cNvSpPr txBox="1"/>
            <p:nvPr/>
          </p:nvSpPr>
          <p:spPr>
            <a:xfrm>
              <a:off x="10399882" y="5739485"/>
              <a:ext cx="1388389" cy="2616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50" b="1" dirty="0"/>
                <a:t>Compatibles</a:t>
              </a:r>
            </a:p>
          </p:txBody>
        </p:sp>
        <p:sp>
          <p:nvSpPr>
            <p:cNvPr id="85" name="TextBox 86">
              <a:extLst>
                <a:ext uri="{FF2B5EF4-FFF2-40B4-BE49-F238E27FC236}">
                  <a16:creationId xmlns:a16="http://schemas.microsoft.com/office/drawing/2014/main" id="{597D01B0-6206-0B3D-58D8-B35526C1B60A}"/>
                </a:ext>
              </a:extLst>
            </p:cNvPr>
            <p:cNvSpPr txBox="1"/>
            <p:nvPr/>
          </p:nvSpPr>
          <p:spPr>
            <a:xfrm>
              <a:off x="10399882" y="6070355"/>
              <a:ext cx="1388389" cy="2616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50" b="1" dirty="0"/>
                <a:t>Incompatibles</a:t>
              </a:r>
              <a:endParaRPr lang="en-GB" sz="1300" b="1" dirty="0"/>
            </a:p>
          </p:txBody>
        </p:sp>
        <p:sp>
          <p:nvSpPr>
            <p:cNvPr id="86" name="TextBox 87">
              <a:extLst>
                <a:ext uri="{FF2B5EF4-FFF2-40B4-BE49-F238E27FC236}">
                  <a16:creationId xmlns:a16="http://schemas.microsoft.com/office/drawing/2014/main" id="{90179022-6A9C-769F-4598-EA3B072773CF}"/>
                </a:ext>
              </a:extLst>
            </p:cNvPr>
            <p:cNvSpPr txBox="1"/>
            <p:nvPr/>
          </p:nvSpPr>
          <p:spPr>
            <a:xfrm>
              <a:off x="10399883" y="6417268"/>
              <a:ext cx="1838180" cy="4154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50" b="1" dirty="0"/>
                <a:t>Compatibles under particular </a:t>
              </a:r>
              <a:r>
                <a:rPr lang="fr-CH" sz="1050" b="1" dirty="0"/>
                <a:t>conditions</a:t>
              </a:r>
              <a:endParaRPr lang="fr-FR" sz="1050" b="1" dirty="0"/>
            </a:p>
          </p:txBody>
        </p:sp>
      </p:grpSp>
      <p:pic>
        <p:nvPicPr>
          <p:cNvPr id="7" name="Picture 6">
            <a:extLst>
              <a:ext uri="{FF2B5EF4-FFF2-40B4-BE49-F238E27FC236}">
                <a16:creationId xmlns:a16="http://schemas.microsoft.com/office/drawing/2014/main" id="{A3A95D39-04BD-26EA-E67C-696D54B039BC}"/>
              </a:ext>
            </a:extLst>
          </p:cNvPr>
          <p:cNvPicPr>
            <a:picLocks noChangeAspect="1"/>
          </p:cNvPicPr>
          <p:nvPr/>
        </p:nvPicPr>
        <p:blipFill>
          <a:blip r:embed="rId9"/>
          <a:stretch>
            <a:fillRect/>
          </a:stretch>
        </p:blipFill>
        <p:spPr>
          <a:xfrm>
            <a:off x="10797372" y="136525"/>
            <a:ext cx="1301601" cy="1301601"/>
          </a:xfrm>
          <a:prstGeom prst="rect">
            <a:avLst/>
          </a:prstGeom>
        </p:spPr>
      </p:pic>
    </p:spTree>
    <p:extLst>
      <p:ext uri="{BB962C8B-B14F-4D97-AF65-F5344CB8AC3E}">
        <p14:creationId xmlns:p14="http://schemas.microsoft.com/office/powerpoint/2010/main" val="380038932"/>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18122</TotalTime>
  <Words>2435</Words>
  <Application>Microsoft Office PowerPoint</Application>
  <PresentationFormat>Widescreen</PresentationFormat>
  <Paragraphs>338</Paragraphs>
  <Slides>35</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Calibri</vt:lpstr>
      <vt:lpstr>Courier New</vt:lpstr>
      <vt:lpstr>Office Theme</vt:lpstr>
      <vt:lpstr>Chemical Safety at CERN  – An Overview</vt:lpstr>
      <vt:lpstr>Chemical Safety at CERN</vt:lpstr>
      <vt:lpstr>General Practices for using Chemical Products</vt:lpstr>
      <vt:lpstr>General Practices for using Chemical Products</vt:lpstr>
      <vt:lpstr>Protection of Pregnant Women and Young Persons</vt:lpstr>
      <vt:lpstr>Chemical Storage</vt:lpstr>
      <vt:lpstr>Chemical Storage</vt:lpstr>
      <vt:lpstr>Chemical Storage</vt:lpstr>
      <vt:lpstr>Chemical Storage</vt:lpstr>
      <vt:lpstr>CERES – Chemical Inventory and Risk Assessment</vt:lpstr>
      <vt:lpstr>CERES – Chemical Inventory and Risk Assessment</vt:lpstr>
      <vt:lpstr>CERES – Chemical Inventory and Risk Assessment</vt:lpstr>
      <vt:lpstr>CERES – Chemical Inventory and Risk Assessment</vt:lpstr>
      <vt:lpstr>CERES – Chemical Inventory and Risk Assessment</vt:lpstr>
      <vt:lpstr>CERES – Chemical Inventory and Risk Assessment</vt:lpstr>
      <vt:lpstr>CERES – Chemical Inventory and Risk Assessment</vt:lpstr>
      <vt:lpstr>CERES – Chemical Inventory and Risk Assessment</vt:lpstr>
      <vt:lpstr>CERES – Chemical Inventory and Risk Assessment</vt:lpstr>
      <vt:lpstr>Safety Data Sheets</vt:lpstr>
      <vt:lpstr>Safety Data Sheets</vt:lpstr>
      <vt:lpstr>Chemical Waste</vt:lpstr>
      <vt:lpstr>ADR Regulations</vt:lpstr>
      <vt:lpstr>Chemical Waste Disposal </vt:lpstr>
      <vt:lpstr>Chemical Waste Disposal</vt:lpstr>
      <vt:lpstr>Chemical Waste Disposal</vt:lpstr>
      <vt:lpstr>Chemical Waste Disposal</vt:lpstr>
      <vt:lpstr>Chemical Waste Disposal</vt:lpstr>
      <vt:lpstr>Chemical Waste Disposal</vt:lpstr>
      <vt:lpstr>Chemical Transport</vt:lpstr>
      <vt:lpstr>Chemical Transport</vt:lpstr>
      <vt:lpstr>Chemical Transport</vt:lpstr>
      <vt:lpstr>Chemical Transport</vt:lpstr>
      <vt:lpstr>Further Information</vt:lpstr>
      <vt:lpstr>Any Questions?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Microsoft Office User</dc:creator>
  <cp:lastModifiedBy>Laura Jayne Rowland</cp:lastModifiedBy>
  <cp:revision>27</cp:revision>
  <dcterms:created xsi:type="dcterms:W3CDTF">2020-02-03T13:11:28Z</dcterms:created>
  <dcterms:modified xsi:type="dcterms:W3CDTF">2023-10-24T08:02:37Z</dcterms:modified>
</cp:coreProperties>
</file>