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97" r:id="rId2"/>
    <p:sldId id="302" r:id="rId3"/>
    <p:sldId id="305" r:id="rId4"/>
    <p:sldId id="306" r:id="rId5"/>
    <p:sldId id="307" r:id="rId6"/>
    <p:sldId id="308" r:id="rId7"/>
    <p:sldId id="309" r:id="rId8"/>
    <p:sldId id="311" r:id="rId9"/>
    <p:sldId id="310" r:id="rId10"/>
    <p:sldId id="304" r:id="rId11"/>
    <p:sldId id="29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737"/>
    <p:restoredTop sz="94686"/>
  </p:normalViewPr>
  <p:slideViewPr>
    <p:cSldViewPr snapToGrid="0" snapToObjects="1">
      <p:cViewPr varScale="1">
        <p:scale>
          <a:sx n="100" d="100"/>
          <a:sy n="100" d="100"/>
        </p:scale>
        <p:origin x="192" y="9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10/26/23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10/26/23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L. Di Giulio | Evacuation drills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L. Di Giulio | Evacuation drills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L. Di Giulio | Evacuation drills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L. Di Giulio | Evacuation drills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L. Di Giulio | Evacuation drills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L. Di Giulio | Evacuation drills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L. Di Giulio | Evacuation drills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L. Di Giulio | Evacuation drills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Evacuation drills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Evacuation drills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Evacuation drills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Evacuation drills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Evacuation drills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Evacuation drills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Evacuation drills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Evacuation drills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Evacuation drills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Evacuation drills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L. Di Giulio | Evacuation drills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hse.cern/safety-objectives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F8F23-1175-B940-953B-A52605E22E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30965"/>
            <a:ext cx="9144000" cy="2387600"/>
          </a:xfrm>
        </p:spPr>
        <p:txBody>
          <a:bodyPr/>
          <a:lstStyle/>
          <a:p>
            <a:r>
              <a:rPr lang="en-GB" sz="5400" dirty="0"/>
              <a:t>Experimental areas evacuation drills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573EF9-E036-404C-8F5B-3024A498A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2E621-75BD-4845-AC1F-4CA2FDC52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Evacuation drills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6C199B-F2D2-7D4E-8831-0CBFAA52F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B3009EA-10FD-6242-8078-5F60BE2F5A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47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93876" y="464689"/>
            <a:ext cx="2590136" cy="97130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0C0BF3A-7FB2-9F43-A4ED-0285DEE1C0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399" y="271613"/>
            <a:ext cx="1301601" cy="1301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8941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4A4533-3AF5-F848-A7F2-DA60D7B64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10D323-1A05-3B4E-93FE-14E01604F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Evacuation drills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4B11F4-CE2F-F942-B680-6C0E5E1B2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AF5557-1C13-8C4E-B6A8-0F790AAF6BFD}"/>
              </a:ext>
            </a:extLst>
          </p:cNvPr>
          <p:cNvSpPr txBox="1"/>
          <p:nvPr/>
        </p:nvSpPr>
        <p:spPr>
          <a:xfrm>
            <a:off x="2274888" y="2222500"/>
            <a:ext cx="7402512" cy="27720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3200" dirty="0">
                <a:solidFill>
                  <a:schemeClr val="accent2">
                    <a:lumMod val="75000"/>
                  </a:schemeClr>
                </a:solidFill>
                <a:latin typeface="Zapfino" panose="03030300040707070C03" pitchFamily="66" charset="77"/>
              </a:rPr>
              <a:t>Thank you for your attention! </a:t>
            </a:r>
          </a:p>
          <a:p>
            <a:pPr algn="ctr"/>
            <a:r>
              <a:rPr lang="en-GB" sz="3200" dirty="0">
                <a:solidFill>
                  <a:schemeClr val="accent2">
                    <a:lumMod val="75000"/>
                  </a:schemeClr>
                </a:solidFill>
                <a:latin typeface="Zapfino" panose="03030300040707070C03" pitchFamily="66" charset="77"/>
              </a:rPr>
              <a:t>Any question?</a:t>
            </a:r>
            <a:endParaRPr lang="en-GB" sz="6000" dirty="0">
              <a:solidFill>
                <a:schemeClr val="accent2">
                  <a:lumMod val="75000"/>
                </a:schemeClr>
              </a:solidFill>
              <a:latin typeface="Zapfino" panose="03030300040707070C03" pitchFamily="66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0906611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0248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One of the </a:t>
            </a:r>
            <a:r>
              <a:rPr lang="en-GB" sz="2000" b="0" dirty="0">
                <a:latin typeface="+mj-lt"/>
                <a:hlinkClick r:id="rId2"/>
              </a:rPr>
              <a:t>HSE Objectives</a:t>
            </a:r>
            <a:r>
              <a:rPr lang="en-GB" sz="2000" b="0" dirty="0">
                <a:latin typeface="+mj-lt"/>
              </a:rPr>
              <a:t> for the end of 2025 (approved by the ED) is:</a:t>
            </a:r>
            <a:endParaRPr lang="en-GB" sz="2000" i="1" dirty="0">
              <a:latin typeface="+mj-lt"/>
            </a:endParaRPr>
          </a:p>
          <a:p>
            <a:pPr lvl="1" indent="0">
              <a:buNone/>
            </a:pPr>
            <a:r>
              <a:rPr lang="en-GB" sz="2000" i="1" dirty="0">
                <a:latin typeface="+mj-lt"/>
              </a:rPr>
              <a:t>“Organise evacuation exercises of all accelerators and experimental areas before LS3.”</a:t>
            </a:r>
          </a:p>
          <a:p>
            <a:pPr lvl="1" indent="0">
              <a:buNone/>
            </a:pPr>
            <a:endParaRPr lang="en-GB" sz="20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rgbClr val="00B050"/>
                </a:solidFill>
              </a:rPr>
              <a:t>ECN3 – done in 2023</a:t>
            </a:r>
            <a:endParaRPr lang="en-GB" sz="2000" b="0" dirty="0">
              <a:solidFill>
                <a:srgbClr val="00B050"/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EHN1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EHN2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East Hall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ISOLDE Hall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AD Hall</a:t>
            </a:r>
          </a:p>
          <a:p>
            <a:pPr lvl="1" indent="0">
              <a:buNone/>
            </a:pPr>
            <a:endParaRPr lang="en-GB" sz="2000" i="1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300" i="1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Evacuation drills – HSE Objectives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Evacuation drills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sp>
        <p:nvSpPr>
          <p:cNvPr id="7" name="Right Brace 6">
            <a:extLst>
              <a:ext uri="{FF2B5EF4-FFF2-40B4-BE49-F238E27FC236}">
                <a16:creationId xmlns:a16="http://schemas.microsoft.com/office/drawing/2014/main" id="{66F554D5-A7F8-E043-8D29-F87BB6BE70D2}"/>
              </a:ext>
            </a:extLst>
          </p:cNvPr>
          <p:cNvSpPr/>
          <p:nvPr/>
        </p:nvSpPr>
        <p:spPr>
          <a:xfrm>
            <a:off x="2875628" y="3429000"/>
            <a:ext cx="609600" cy="2590800"/>
          </a:xfrm>
          <a:prstGeom prst="rightBrac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02A878-4071-F54A-AE42-75B30005EFA1}"/>
              </a:ext>
            </a:extLst>
          </p:cNvPr>
          <p:cNvSpPr txBox="1"/>
          <p:nvPr/>
        </p:nvSpPr>
        <p:spPr>
          <a:xfrm>
            <a:off x="3800808" y="4447401"/>
            <a:ext cx="11938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accent3">
                    <a:lumMod val="75000"/>
                  </a:schemeClr>
                </a:solidFill>
              </a:rPr>
              <a:t>In the next 2 years</a:t>
            </a:r>
          </a:p>
        </p:txBody>
      </p:sp>
    </p:spTree>
    <p:extLst>
      <p:ext uri="{BB962C8B-B14F-4D97-AF65-F5344CB8AC3E}">
        <p14:creationId xmlns:p14="http://schemas.microsoft.com/office/powerpoint/2010/main" val="2169503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Participate to the organisation with the Safety Offices (DSOs, TSOs, Fire Brigade, etc.) – Coordination is with DSOs office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Give inputs as: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best period for the drill (activities and people present in the area)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who could be emergency guide within the collaboration (people present most of the time)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b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In general, with the TSO: make sure the evacuation routes within the experiment are free from obstacles, emergency lights are working, evacuation panels are well in place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Role of EXSO for evacuation drills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Evacuation drills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B9F092F0-6746-454F-9D89-B1F48E98F0B4}"/>
              </a:ext>
            </a:extLst>
          </p:cNvPr>
          <p:cNvSpPr/>
          <p:nvPr/>
        </p:nvSpPr>
        <p:spPr>
          <a:xfrm>
            <a:off x="9285304" y="2146299"/>
            <a:ext cx="2259932" cy="969963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Usually organised few months in advance</a:t>
            </a:r>
          </a:p>
        </p:txBody>
      </p:sp>
    </p:spTree>
    <p:extLst>
      <p:ext uri="{BB962C8B-B14F-4D97-AF65-F5344CB8AC3E}">
        <p14:creationId xmlns:p14="http://schemas.microsoft.com/office/powerpoint/2010/main" val="1624412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Training programme: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E-learning (15 minutes): Emergency Guides – Preparation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Classroom (2h30): Emergency Guides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Familiarisation visit on site with the TSO</a:t>
            </a:r>
            <a:endParaRPr lang="en-GB" sz="2000" b="0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Emergency guides training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Evacuation drills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A2693B2B-A556-DE4F-BAB3-5F48FC91FD2A}"/>
              </a:ext>
            </a:extLst>
          </p:cNvPr>
          <p:cNvSpPr/>
          <p:nvPr/>
        </p:nvSpPr>
        <p:spPr>
          <a:xfrm>
            <a:off x="7023100" y="373593"/>
            <a:ext cx="3022600" cy="7747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Emergency guides assist for a safe evacuation</a:t>
            </a:r>
          </a:p>
        </p:txBody>
      </p:sp>
    </p:spTree>
    <p:extLst>
      <p:ext uri="{BB962C8B-B14F-4D97-AF65-F5344CB8AC3E}">
        <p14:creationId xmlns:p14="http://schemas.microsoft.com/office/powerpoint/2010/main" val="633990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Training programme: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b="1" dirty="0">
                <a:latin typeface="+mj-lt"/>
              </a:rPr>
              <a:t>E-learning (15 minutes): Emergency Guides – Preparation </a:t>
            </a:r>
          </a:p>
          <a:p>
            <a:pPr marL="990900" lvl="2" indent="-342900"/>
            <a:endParaRPr lang="en-GB" sz="1900" b="1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Emergency guides training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Evacuation drills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02B9EC0-A317-6549-8209-44D19E51DBF0}"/>
              </a:ext>
            </a:extLst>
          </p:cNvPr>
          <p:cNvSpPr txBox="1"/>
          <p:nvPr/>
        </p:nvSpPr>
        <p:spPr>
          <a:xfrm>
            <a:off x="1801810" y="2794000"/>
            <a:ext cx="5614989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itchFamily="2" charset="2"/>
              <a:buChar char="Ø"/>
            </a:pPr>
            <a:r>
              <a:rPr lang="en-GB" dirty="0"/>
              <a:t>CERN context (i.e. planned evacuations, roles)</a:t>
            </a:r>
          </a:p>
          <a:p>
            <a:pPr marL="285750" indent="-285750" algn="l">
              <a:buFont typeface="Wingdings" pitchFamily="2" charset="2"/>
              <a:buChar char="Ø"/>
            </a:pPr>
            <a:r>
              <a:rPr lang="en-GB" dirty="0"/>
              <a:t>Evacuation principles/features (plans, signs, alarms)</a:t>
            </a:r>
          </a:p>
          <a:p>
            <a:pPr marL="285750" indent="-285750" algn="l">
              <a:buFont typeface="Wingdings" pitchFamily="2" charset="2"/>
              <a:buChar char="Ø"/>
            </a:pPr>
            <a:r>
              <a:rPr lang="en-GB" dirty="0"/>
              <a:t>Duties of Emergency Guide: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Help with the evacuation </a:t>
            </a:r>
            <a:r>
              <a:rPr lang="en-GB" dirty="0">
                <a:sym typeface="Wingdings" pitchFamily="2" charset="2"/>
              </a:rPr>
              <a:t> i.e. direct the occupants, prevent people from retouring in the building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ym typeface="Wingdings" pitchFamily="2" charset="2"/>
              </a:rPr>
              <a:t>Help secure the premises  i.e. close doors, windows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ym typeface="Wingdings" pitchFamily="2" charset="2"/>
              </a:rPr>
              <a:t>Gather people together  i.e. ensure they remain at assembly point</a:t>
            </a:r>
            <a:endParaRPr lang="en-GB" dirty="0"/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3F7FFB09-F90E-D446-8696-6BDF744271F0}"/>
              </a:ext>
            </a:extLst>
          </p:cNvPr>
          <p:cNvSpPr/>
          <p:nvPr/>
        </p:nvSpPr>
        <p:spPr>
          <a:xfrm>
            <a:off x="787400" y="2794000"/>
            <a:ext cx="635000" cy="317500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D15FC2F-15C7-F540-9C6F-FF5A37541E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1162" y="2819956"/>
            <a:ext cx="3138488" cy="2744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5744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Training programme: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E-learning (15 minutes): Emergency Guides – Preparation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b="1" dirty="0"/>
              <a:t>Classroom (2h30): Emergency Guides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b="1" dirty="0">
              <a:latin typeface="+mj-lt"/>
            </a:endParaRPr>
          </a:p>
          <a:p>
            <a:pPr marL="990900" lvl="2" indent="-342900"/>
            <a:endParaRPr lang="en-GB" sz="1900" b="1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Emergency guides training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Evacuation drills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02B9EC0-A317-6549-8209-44D19E51DBF0}"/>
              </a:ext>
            </a:extLst>
          </p:cNvPr>
          <p:cNvSpPr txBox="1"/>
          <p:nvPr/>
        </p:nvSpPr>
        <p:spPr>
          <a:xfrm>
            <a:off x="1801810" y="3111500"/>
            <a:ext cx="561498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itchFamily="2" charset="2"/>
              <a:buChar char="Ø"/>
            </a:pPr>
            <a:r>
              <a:rPr lang="en-GB" dirty="0"/>
              <a:t>Detailed explanation of Emergency Guide’s duties</a:t>
            </a:r>
          </a:p>
          <a:p>
            <a:pPr marL="285750" indent="-285750" algn="l">
              <a:buFont typeface="Wingdings" pitchFamily="2" charset="2"/>
              <a:buChar char="Ø"/>
            </a:pPr>
            <a:r>
              <a:rPr lang="en-GB" dirty="0"/>
              <a:t>Case studies (how to reach in different scenarios)</a:t>
            </a:r>
          </a:p>
          <a:p>
            <a:pPr marL="285750" indent="-285750" algn="l">
              <a:buFont typeface="Wingdings" pitchFamily="2" charset="2"/>
              <a:buChar char="Ø"/>
            </a:pPr>
            <a:endParaRPr lang="en-GB" dirty="0"/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3F7FFB09-F90E-D446-8696-6BDF744271F0}"/>
              </a:ext>
            </a:extLst>
          </p:cNvPr>
          <p:cNvSpPr/>
          <p:nvPr/>
        </p:nvSpPr>
        <p:spPr>
          <a:xfrm>
            <a:off x="787400" y="3111500"/>
            <a:ext cx="635000" cy="317500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89470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Training programme: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E-learning (15 minutes): Emergency Guides – Preparation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Classroom (2h30): Emergency Guides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b="1" dirty="0"/>
              <a:t>Familiarisation visit on site with the TSO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b="1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b="1" dirty="0">
              <a:latin typeface="+mj-lt"/>
            </a:endParaRPr>
          </a:p>
          <a:p>
            <a:pPr marL="990900" lvl="2" indent="-342900"/>
            <a:endParaRPr lang="en-GB" sz="1900" b="1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Emergency guides training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Evacuation drills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02B9EC0-A317-6549-8209-44D19E51DBF0}"/>
              </a:ext>
            </a:extLst>
          </p:cNvPr>
          <p:cNvSpPr txBox="1"/>
          <p:nvPr/>
        </p:nvSpPr>
        <p:spPr>
          <a:xfrm>
            <a:off x="1801810" y="3429000"/>
            <a:ext cx="5614989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itchFamily="2" charset="2"/>
              <a:buChar char="Ø"/>
            </a:pPr>
            <a:r>
              <a:rPr lang="en-GB" dirty="0"/>
              <a:t>Contact the TSO of the building to arrange a visit of the building, to familiarise with the evacuation routes, the position of the assembly point and the other emergency features  </a:t>
            </a:r>
          </a:p>
          <a:p>
            <a:pPr marL="285750" indent="-285750" algn="l">
              <a:buFont typeface="Wingdings" pitchFamily="2" charset="2"/>
              <a:buChar char="Ø"/>
            </a:pPr>
            <a:endParaRPr lang="en-GB" dirty="0"/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3F7FFB09-F90E-D446-8696-6BDF744271F0}"/>
              </a:ext>
            </a:extLst>
          </p:cNvPr>
          <p:cNvSpPr/>
          <p:nvPr/>
        </p:nvSpPr>
        <p:spPr>
          <a:xfrm>
            <a:off x="787400" y="3429000"/>
            <a:ext cx="635000" cy="317500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3124378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Training programme: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E-learning (15 minutes): Emergency Guides – Preparation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Classroom (2h30): Emergency Guides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Familiarisation visit on site with the TSO</a:t>
            </a:r>
            <a:endParaRPr lang="en-GB" sz="2000" b="0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Emergency guides training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Evacuation drills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B081FCD4-5376-9146-B076-69D504268D97}"/>
              </a:ext>
            </a:extLst>
          </p:cNvPr>
          <p:cNvSpPr/>
          <p:nvPr/>
        </p:nvSpPr>
        <p:spPr>
          <a:xfrm>
            <a:off x="3619436" y="3896519"/>
            <a:ext cx="4953128" cy="133588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Highly recommended to EXSOs to be trained as Emergency Guides for the building where the Experiment is located!</a:t>
            </a:r>
          </a:p>
        </p:txBody>
      </p:sp>
    </p:spTree>
    <p:extLst>
      <p:ext uri="{BB962C8B-B14F-4D97-AF65-F5344CB8AC3E}">
        <p14:creationId xmlns:p14="http://schemas.microsoft.com/office/powerpoint/2010/main" val="24072258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9879011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Fire Extinguisher (classroom, 2h)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100" dirty="0">
                <a:latin typeface="+mj-lt"/>
              </a:rPr>
              <a:t>Fire prevention and protection aspects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100" dirty="0">
                <a:latin typeface="+mj-lt"/>
              </a:rPr>
              <a:t>Hands on experience on how to use fire extinguishers on various types of fire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First Aid – Life-Saving Actions (classroom, 3.5h)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100" dirty="0">
                <a:latin typeface="+mj-lt"/>
              </a:rPr>
              <a:t>Protection and alert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100" b="0" dirty="0">
                <a:latin typeface="+mj-lt"/>
              </a:rPr>
              <a:t>How to react in case of wound, loss of consciousness, cardiac arrest, airways obstruction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Additional recommended trainings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30/10/23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Evacuation drills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3271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213</TotalTime>
  <Words>588</Words>
  <Application>Microsoft Macintosh PowerPoint</Application>
  <PresentationFormat>Widescreen</PresentationFormat>
  <Paragraphs>97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Wingdings</vt:lpstr>
      <vt:lpstr>Zapfino</vt:lpstr>
      <vt:lpstr>Office Theme</vt:lpstr>
      <vt:lpstr>Experimental areas evacuation drills </vt:lpstr>
      <vt:lpstr>Evacuation drills – HSE Objectives </vt:lpstr>
      <vt:lpstr>Role of EXSO for evacuation drills</vt:lpstr>
      <vt:lpstr>Emergency guides training</vt:lpstr>
      <vt:lpstr>Emergency guides training</vt:lpstr>
      <vt:lpstr>Emergency guides training</vt:lpstr>
      <vt:lpstr>Emergency guides training</vt:lpstr>
      <vt:lpstr>Emergency guides training</vt:lpstr>
      <vt:lpstr>Additional recommended trainings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Microsoft Office User</dc:creator>
  <cp:lastModifiedBy>Letizia Di Giulio</cp:lastModifiedBy>
  <cp:revision>26</cp:revision>
  <dcterms:created xsi:type="dcterms:W3CDTF">2020-02-03T13:11:28Z</dcterms:created>
  <dcterms:modified xsi:type="dcterms:W3CDTF">2023-10-26T07:58:30Z</dcterms:modified>
</cp:coreProperties>
</file>