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Default Extension="gif" ContentType="image/gif"/>
  <Override PartName="/ppt/slides/slide7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92" r:id="rId1"/>
  </p:sldMasterIdLst>
  <p:notesMasterIdLst>
    <p:notesMasterId r:id="rId9"/>
  </p:notesMasterIdLst>
  <p:handoutMasterIdLst>
    <p:handoutMasterId r:id="rId10"/>
  </p:handoutMasterIdLst>
  <p:sldIdLst>
    <p:sldId id="424" r:id="rId2"/>
    <p:sldId id="437" r:id="rId3"/>
    <p:sldId id="451" r:id="rId4"/>
    <p:sldId id="462" r:id="rId5"/>
    <p:sldId id="463" r:id="rId6"/>
    <p:sldId id="464" r:id="rId7"/>
    <p:sldId id="465" r:id="rId8"/>
  </p:sldIdLst>
  <p:sldSz cx="9144000" cy="6858000" type="screen4x3"/>
  <p:notesSz cx="10234613" cy="70993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0000"/>
    <a:srgbClr val="BE6D02"/>
    <a:srgbClr val="EF8A03"/>
    <a:srgbClr val="873939"/>
    <a:srgbClr val="EA9B26"/>
    <a:srgbClr val="FF9900"/>
    <a:srgbClr val="0B731F"/>
    <a:srgbClr val="920000"/>
    <a:srgbClr val="800000"/>
    <a:srgbClr val="B54F4F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55" autoAdjust="0"/>
    <p:restoredTop sz="83500" autoAdjust="0"/>
  </p:normalViewPr>
  <p:slideViewPr>
    <p:cSldViewPr>
      <p:cViewPr varScale="1">
        <p:scale>
          <a:sx n="58" d="100"/>
          <a:sy n="58" d="100"/>
        </p:scale>
        <p:origin x="-1620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267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91" d="100"/>
          <a:sy n="91" d="100"/>
        </p:scale>
        <p:origin x="-3756" y="-120"/>
      </p:cViewPr>
      <p:guideLst>
        <p:guide orient="horz" pos="2236"/>
        <p:guide pos="3224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434196" cy="354507"/>
          </a:xfrm>
          <a:prstGeom prst="rect">
            <a:avLst/>
          </a:prstGeom>
        </p:spPr>
        <p:txBody>
          <a:bodyPr vert="horz" lIns="95555" tIns="47777" rIns="95555" bIns="47777" rtlCol="0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798005" y="0"/>
            <a:ext cx="4434196" cy="354507"/>
          </a:xfrm>
          <a:prstGeom prst="rect">
            <a:avLst/>
          </a:prstGeom>
        </p:spPr>
        <p:txBody>
          <a:bodyPr vert="horz" lIns="95555" tIns="47777" rIns="95555" bIns="47777" rtlCol="0"/>
          <a:lstStyle>
            <a:lvl1pPr algn="r">
              <a:defRPr sz="1300"/>
            </a:lvl1pPr>
          </a:lstStyle>
          <a:p>
            <a:fld id="{EFEBE181-06E3-44EF-BF4C-7572A058A86B}" type="datetimeFigureOut">
              <a:rPr lang="en-US" smtClean="0"/>
              <a:pPr/>
              <a:t>2/23/2011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6743650"/>
            <a:ext cx="4434196" cy="354507"/>
          </a:xfrm>
          <a:prstGeom prst="rect">
            <a:avLst/>
          </a:prstGeom>
        </p:spPr>
        <p:txBody>
          <a:bodyPr vert="horz" lIns="95555" tIns="47777" rIns="95555" bIns="47777" rtlCol="0" anchor="b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798005" y="6743650"/>
            <a:ext cx="4434196" cy="354507"/>
          </a:xfrm>
          <a:prstGeom prst="rect">
            <a:avLst/>
          </a:prstGeom>
        </p:spPr>
        <p:txBody>
          <a:bodyPr vert="horz" lIns="95555" tIns="47777" rIns="95555" bIns="47777" rtlCol="0" anchor="b"/>
          <a:lstStyle>
            <a:lvl1pPr algn="r">
              <a:defRPr sz="1300"/>
            </a:lvl1pPr>
          </a:lstStyle>
          <a:p>
            <a:fld id="{B132D64A-779A-484E-9B55-0A97E36F40FC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4434999" cy="354965"/>
          </a:xfrm>
          <a:prstGeom prst="rect">
            <a:avLst/>
          </a:prstGeom>
        </p:spPr>
        <p:txBody>
          <a:bodyPr vert="horz" lIns="95555" tIns="47777" rIns="95555" bIns="47777" rtlCol="0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797248" y="0"/>
            <a:ext cx="4434999" cy="354965"/>
          </a:xfrm>
          <a:prstGeom prst="rect">
            <a:avLst/>
          </a:prstGeom>
        </p:spPr>
        <p:txBody>
          <a:bodyPr vert="horz" lIns="95555" tIns="47777" rIns="95555" bIns="47777" rtlCol="0"/>
          <a:lstStyle>
            <a:lvl1pPr algn="r">
              <a:defRPr sz="1300"/>
            </a:lvl1pPr>
          </a:lstStyle>
          <a:p>
            <a:fld id="{437D5B42-180E-4D0C-B213-405216124378}" type="datetimeFigureOut">
              <a:rPr lang="en-US" smtClean="0"/>
              <a:pPr/>
              <a:t>2/23/2011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343275" y="531813"/>
            <a:ext cx="3548063" cy="266223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5555" tIns="47777" rIns="95555" bIns="47777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1023462" y="3372168"/>
            <a:ext cx="8187690" cy="3194685"/>
          </a:xfrm>
          <a:prstGeom prst="rect">
            <a:avLst/>
          </a:prstGeom>
        </p:spPr>
        <p:txBody>
          <a:bodyPr vert="horz" lIns="95555" tIns="47777" rIns="95555" bIns="47777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2" y="6743103"/>
            <a:ext cx="4434999" cy="354965"/>
          </a:xfrm>
          <a:prstGeom prst="rect">
            <a:avLst/>
          </a:prstGeom>
        </p:spPr>
        <p:txBody>
          <a:bodyPr vert="horz" lIns="95555" tIns="47777" rIns="95555" bIns="47777" rtlCol="0" anchor="b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797248" y="6743103"/>
            <a:ext cx="4434999" cy="354965"/>
          </a:xfrm>
          <a:prstGeom prst="rect">
            <a:avLst/>
          </a:prstGeom>
        </p:spPr>
        <p:txBody>
          <a:bodyPr vert="horz" lIns="95555" tIns="47777" rIns="95555" bIns="47777" rtlCol="0" anchor="b"/>
          <a:lstStyle>
            <a:lvl1pPr algn="r">
              <a:defRPr sz="1300"/>
            </a:lvl1pPr>
          </a:lstStyle>
          <a:p>
            <a:fld id="{897EC2BE-4B36-4124-93F5-0D2A80DC9D90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7EC2BE-4B36-4124-93F5-0D2A80DC9D90}" type="slidenum">
              <a:rPr lang="en-GB" smtClean="0"/>
              <a:pPr/>
              <a:t>1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1" descr="0508014_0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81000" y="0"/>
            <a:ext cx="9906000" cy="690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47"/>
          <p:cNvSpPr>
            <a:spLocks noChangeArrowheads="1"/>
          </p:cNvSpPr>
          <p:nvPr/>
        </p:nvSpPr>
        <p:spPr bwMode="auto">
          <a:xfrm>
            <a:off x="0" y="2057400"/>
            <a:ext cx="9144000" cy="2438400"/>
          </a:xfrm>
          <a:prstGeom prst="rect">
            <a:avLst/>
          </a:prstGeom>
          <a:gradFill rotWithShape="1">
            <a:gsLst>
              <a:gs pos="0">
                <a:srgbClr val="003368">
                  <a:alpha val="70000"/>
                </a:srgbClr>
              </a:gs>
              <a:gs pos="100000">
                <a:srgbClr val="003368">
                  <a:gamma/>
                  <a:tint val="45490"/>
                  <a:invGamma/>
                </a:srgbClr>
              </a:gs>
            </a:gsLst>
            <a:lin ang="0" scaled="1"/>
          </a:gradFill>
          <a:ln w="19050">
            <a:solidFill>
              <a:srgbClr val="333399"/>
            </a:solidFill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 algn="l" eaLnBrk="1" hangingPunct="1">
              <a:defRPr/>
            </a:pPr>
            <a:endParaRPr lang="en-US" sz="2400" dirty="0">
              <a:solidFill>
                <a:schemeClr val="bg1"/>
              </a:solidFill>
              <a:latin typeface="Calibri" pitchFamily="34" charset="0"/>
            </a:endParaRPr>
          </a:p>
        </p:txBody>
      </p:sp>
      <p:pic>
        <p:nvPicPr>
          <p:cNvPr id="4" name="Picture 29" descr="Logo CERN width=144,      height=14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2438400"/>
            <a:ext cx="15240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 Box 58"/>
          <p:cNvSpPr txBox="1">
            <a:spLocks noChangeArrowheads="1"/>
          </p:cNvSpPr>
          <p:nvPr/>
        </p:nvSpPr>
        <p:spPr bwMode="auto">
          <a:xfrm>
            <a:off x="0" y="4171842"/>
            <a:ext cx="91440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dirty="0" smtClean="0">
                <a:solidFill>
                  <a:srgbClr val="FFFF00"/>
                </a:solidFill>
                <a:latin typeface="Calibri" pitchFamily="34" charset="0"/>
              </a:rPr>
              <a:t>Radiation 2 Electronics		</a:t>
            </a:r>
            <a:endParaRPr lang="en-US" dirty="0">
              <a:solidFill>
                <a:srgbClr val="FFFF00"/>
              </a:solidFill>
              <a:latin typeface="Calibri" pitchFamily="34" charset="0"/>
            </a:endParaRP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D202039-3293-4EC8-B5F1-A7127E526F50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Rectangle 34"/>
          <p:cNvSpPr>
            <a:spLocks noChangeArrowheads="1"/>
          </p:cNvSpPr>
          <p:nvPr userDrawn="1"/>
        </p:nvSpPr>
        <p:spPr bwMode="auto">
          <a:xfrm>
            <a:off x="4714877" y="6643710"/>
            <a:ext cx="4429124" cy="2428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r" eaLnBrk="1" hangingPunct="1">
              <a:defRPr/>
            </a:pPr>
            <a:r>
              <a:rPr lang="en-GB" sz="1200" b="1" dirty="0" smtClean="0">
                <a:solidFill>
                  <a:srgbClr val="FFFF00"/>
                </a:solidFill>
                <a:latin typeface="Calibri" pitchFamily="34" charset="0"/>
              </a:rPr>
              <a:t>24.2.2011</a:t>
            </a:r>
            <a:endParaRPr lang="en-GB" sz="1200" b="1" dirty="0">
              <a:solidFill>
                <a:srgbClr val="FFFF00"/>
              </a:solidFill>
              <a:latin typeface="Calibri" pitchFamily="34" charset="0"/>
            </a:endParaRP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35"/>
          <p:cNvSpPr>
            <a:spLocks noChangeArrowheads="1"/>
          </p:cNvSpPr>
          <p:nvPr userDrawn="1"/>
        </p:nvSpPr>
        <p:spPr bwMode="auto">
          <a:xfrm>
            <a:off x="0" y="6629400"/>
            <a:ext cx="9144000" cy="228600"/>
          </a:xfrm>
          <a:prstGeom prst="rect">
            <a:avLst/>
          </a:prstGeom>
          <a:gradFill rotWithShape="1">
            <a:gsLst>
              <a:gs pos="0">
                <a:srgbClr val="003368"/>
              </a:gs>
              <a:gs pos="100000">
                <a:srgbClr val="003368">
                  <a:gamma/>
                  <a:tint val="45490"/>
                  <a:invGamma/>
                </a:srgb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 algn="l" eaLnBrk="1" hangingPunct="1">
              <a:defRPr/>
            </a:pPr>
            <a:endParaRPr lang="en-US" sz="2400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2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D202039-3293-4EC8-B5F1-A7127E526F50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352550" y="3505200"/>
            <a:ext cx="6400800" cy="2324100"/>
          </a:xfrm>
          <a:noFill/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 lvl="1">
              <a:defRPr/>
            </a:lvl2pPr>
            <a:lvl3pPr lvl="2">
              <a:defRPr/>
            </a:lvl3pPr>
            <a:lvl4pPr lvl="3">
              <a:defRPr/>
            </a:lvl4pPr>
            <a:lvl5pPr lvl="4">
              <a:defRPr/>
            </a:lvl5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ctrTitle"/>
          </p:nvPr>
        </p:nvSpPr>
        <p:spPr>
          <a:xfrm>
            <a:off x="685800" y="2019300"/>
            <a:ext cx="7772400" cy="1143000"/>
          </a:xfrm>
          <a:noFill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Rectangle 34"/>
          <p:cNvSpPr>
            <a:spLocks noChangeArrowheads="1"/>
          </p:cNvSpPr>
          <p:nvPr userDrawn="1"/>
        </p:nvSpPr>
        <p:spPr bwMode="auto">
          <a:xfrm>
            <a:off x="4714877" y="6643710"/>
            <a:ext cx="4429124" cy="2428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r" eaLnBrk="1" hangingPunct="1">
              <a:defRPr/>
            </a:pPr>
            <a:r>
              <a:rPr lang="en-GB" sz="1200" b="1" dirty="0" smtClean="0">
                <a:solidFill>
                  <a:srgbClr val="FFFF00"/>
                </a:solidFill>
                <a:latin typeface="Calibri" pitchFamily="34" charset="0"/>
              </a:rPr>
              <a:t>24.2.2011</a:t>
            </a:r>
            <a:endParaRPr lang="en-GB" sz="1200" b="1" dirty="0">
              <a:solidFill>
                <a:srgbClr val="FFFF00"/>
              </a:solidFill>
              <a:latin typeface="Calibri" pitchFamily="34" charset="0"/>
            </a:endParaRPr>
          </a:p>
        </p:txBody>
      </p:sp>
      <p:sp>
        <p:nvSpPr>
          <p:cNvPr id="12" name="Rectangle 34"/>
          <p:cNvSpPr>
            <a:spLocks noChangeArrowheads="1"/>
          </p:cNvSpPr>
          <p:nvPr userDrawn="1"/>
        </p:nvSpPr>
        <p:spPr bwMode="auto">
          <a:xfrm>
            <a:off x="41275" y="6629424"/>
            <a:ext cx="4002088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l" eaLnBrk="1" hangingPunct="1">
              <a:defRPr/>
            </a:pPr>
            <a:r>
              <a:rPr lang="en-US" sz="1200" b="1" baseline="0" dirty="0" smtClean="0">
                <a:solidFill>
                  <a:srgbClr val="FFFF00"/>
                </a:solidFill>
                <a:latin typeface="Calibri" pitchFamily="34" charset="0"/>
              </a:rPr>
              <a:t>R2E Project Meeting</a:t>
            </a:r>
            <a:endParaRPr lang="en-US" sz="1200" b="1" baseline="30000" dirty="0" smtClean="0">
              <a:solidFill>
                <a:srgbClr val="FFFF00"/>
              </a:solidFill>
              <a:latin typeface="Calibri" pitchFamily="34" charset="0"/>
            </a:endParaRP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35"/>
          <p:cNvSpPr>
            <a:spLocks noChangeArrowheads="1"/>
          </p:cNvSpPr>
          <p:nvPr userDrawn="1"/>
        </p:nvSpPr>
        <p:spPr bwMode="auto">
          <a:xfrm>
            <a:off x="0" y="6629400"/>
            <a:ext cx="9144000" cy="228600"/>
          </a:xfrm>
          <a:prstGeom prst="rect">
            <a:avLst/>
          </a:prstGeom>
          <a:gradFill rotWithShape="1">
            <a:gsLst>
              <a:gs pos="0">
                <a:srgbClr val="003368"/>
              </a:gs>
              <a:gs pos="100000">
                <a:srgbClr val="003368">
                  <a:gamma/>
                  <a:tint val="45490"/>
                  <a:invGamma/>
                </a:srgb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 algn="l" eaLnBrk="1" hangingPunct="1">
              <a:defRPr/>
            </a:pPr>
            <a:endParaRPr lang="en-US" sz="2400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762000" y="0"/>
            <a:ext cx="7620000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28600" y="1066800"/>
            <a:ext cx="4267200" cy="2590800"/>
          </a:xfrm>
          <a:noFill/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066800"/>
            <a:ext cx="4267200" cy="2590800"/>
          </a:xfrm>
          <a:noFill/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228600" y="3810000"/>
            <a:ext cx="4267200" cy="2590800"/>
          </a:xfrm>
          <a:noFill/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8200" y="3810000"/>
            <a:ext cx="4267200" cy="2590800"/>
          </a:xfrm>
          <a:noFill/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D202039-3293-4EC8-B5F1-A7127E526F50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3" name="Rectangle 34"/>
          <p:cNvSpPr>
            <a:spLocks noChangeArrowheads="1"/>
          </p:cNvSpPr>
          <p:nvPr userDrawn="1"/>
        </p:nvSpPr>
        <p:spPr bwMode="auto">
          <a:xfrm>
            <a:off x="4714877" y="6643710"/>
            <a:ext cx="4429124" cy="2428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r" eaLnBrk="1" hangingPunct="1">
              <a:defRPr/>
            </a:pPr>
            <a:r>
              <a:rPr lang="en-GB" sz="1200" b="1" dirty="0" smtClean="0">
                <a:solidFill>
                  <a:srgbClr val="FFFF00"/>
                </a:solidFill>
                <a:latin typeface="Calibri" pitchFamily="34" charset="0"/>
              </a:rPr>
              <a:t>24.2.2011</a:t>
            </a:r>
            <a:endParaRPr lang="en-GB" sz="1200" b="1" dirty="0">
              <a:solidFill>
                <a:srgbClr val="FFFF00"/>
              </a:solidFill>
              <a:latin typeface="Calibri" pitchFamily="34" charset="0"/>
            </a:endParaRPr>
          </a:p>
        </p:txBody>
      </p:sp>
      <p:sp>
        <p:nvSpPr>
          <p:cNvPr id="15" name="Rectangle 34"/>
          <p:cNvSpPr>
            <a:spLocks noChangeArrowheads="1"/>
          </p:cNvSpPr>
          <p:nvPr userDrawn="1"/>
        </p:nvSpPr>
        <p:spPr bwMode="auto">
          <a:xfrm>
            <a:off x="41275" y="6629424"/>
            <a:ext cx="4002088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l" eaLnBrk="1" hangingPunct="1">
              <a:defRPr/>
            </a:pPr>
            <a:r>
              <a:rPr lang="en-US" sz="1200" b="1" baseline="0" dirty="0" smtClean="0">
                <a:solidFill>
                  <a:srgbClr val="FFFF00"/>
                </a:solidFill>
                <a:latin typeface="Calibri" pitchFamily="34" charset="0"/>
              </a:rPr>
              <a:t>R2E Project Meeting</a:t>
            </a:r>
            <a:endParaRPr lang="en-US" sz="1200" b="1" baseline="30000" dirty="0" smtClean="0">
              <a:solidFill>
                <a:srgbClr val="FFFF00"/>
              </a:solidFill>
              <a:latin typeface="Calibri" pitchFamily="34" charset="0"/>
            </a:endParaRP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0"/>
            <a:ext cx="7620000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066800"/>
            <a:ext cx="8686800" cy="5334000"/>
          </a:xfrm>
          <a:noFill/>
        </p:spPr>
        <p:txBody>
          <a:bodyPr/>
          <a:lstStyle>
            <a:lvl1pPr>
              <a:defRPr sz="2400"/>
            </a:lvl1pPr>
            <a:lvl2pPr>
              <a:defRPr sz="2000"/>
            </a:lvl2pPr>
            <a:lvl3pPr marL="1201738" indent="-287338">
              <a:defRPr sz="2000"/>
            </a:lvl3pPr>
            <a:lvl4pPr marL="1651000" indent="-279400">
              <a:defRPr sz="2000"/>
            </a:lvl4pPr>
            <a:lvl5pPr marL="2116138" indent="-287338">
              <a:defRPr sz="20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D202039-3293-4EC8-B5F1-A7127E526F5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0000">
              <a:schemeClr val="bg1"/>
            </a:gs>
            <a:gs pos="80000">
              <a:schemeClr val="bg1">
                <a:tint val="45000"/>
                <a:shade val="99000"/>
                <a:satMod val="350000"/>
                <a:alpha val="70000"/>
              </a:schemeClr>
            </a:gs>
            <a:gs pos="100000">
              <a:srgbClr val="000036">
                <a:alpha val="49804"/>
              </a:srgbClr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5" name="Rectangle 35"/>
          <p:cNvSpPr>
            <a:spLocks noChangeArrowheads="1"/>
          </p:cNvSpPr>
          <p:nvPr/>
        </p:nvSpPr>
        <p:spPr bwMode="auto">
          <a:xfrm>
            <a:off x="0" y="6629400"/>
            <a:ext cx="9144000" cy="228600"/>
          </a:xfrm>
          <a:prstGeom prst="rect">
            <a:avLst/>
          </a:prstGeom>
          <a:gradFill rotWithShape="1">
            <a:gsLst>
              <a:gs pos="0">
                <a:srgbClr val="003368"/>
              </a:gs>
              <a:gs pos="100000">
                <a:srgbClr val="003368">
                  <a:gamma/>
                  <a:tint val="45490"/>
                  <a:invGamma/>
                </a:srgb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 algn="l" eaLnBrk="1" hangingPunct="1">
              <a:defRPr/>
            </a:pPr>
            <a:endParaRPr lang="en-US" sz="2400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1026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066800"/>
            <a:ext cx="8686800" cy="53340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244975" y="6642100"/>
            <a:ext cx="1143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100">
                <a:solidFill>
                  <a:schemeClr val="bg1"/>
                </a:solidFill>
                <a:latin typeface="Calibri" pitchFamily="34" charset="0"/>
              </a:defRPr>
            </a:lvl1pPr>
          </a:lstStyle>
          <a:p>
            <a:fld id="{6D202039-3293-4EC8-B5F1-A7127E526F50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0276" name="Rectangle 36"/>
          <p:cNvSpPr>
            <a:spLocks noChangeArrowheads="1"/>
          </p:cNvSpPr>
          <p:nvPr/>
        </p:nvSpPr>
        <p:spPr bwMode="auto">
          <a:xfrm>
            <a:off x="0" y="0"/>
            <a:ext cx="9144000" cy="762000"/>
          </a:xfrm>
          <a:prstGeom prst="rect">
            <a:avLst/>
          </a:prstGeom>
          <a:gradFill rotWithShape="1">
            <a:gsLst>
              <a:gs pos="0">
                <a:srgbClr val="003368"/>
              </a:gs>
              <a:gs pos="100000">
                <a:srgbClr val="003368">
                  <a:gamma/>
                  <a:tint val="45490"/>
                  <a:invGamma/>
                </a:srgb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 algn="l" eaLnBrk="1" hangingPunct="1">
              <a:defRPr/>
            </a:pPr>
            <a:endParaRPr lang="en-US" sz="2400" dirty="0">
              <a:solidFill>
                <a:schemeClr val="bg1"/>
              </a:solidFill>
              <a:latin typeface="Calibri" pitchFamily="34" charset="0"/>
            </a:endParaRPr>
          </a:p>
        </p:txBody>
      </p:sp>
      <p:pic>
        <p:nvPicPr>
          <p:cNvPr id="1031" name="Picture 37" descr="Logo CERN width=144,      height=144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8100" y="38100"/>
            <a:ext cx="6858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2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762000" y="0"/>
            <a:ext cx="7620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pic>
        <p:nvPicPr>
          <p:cNvPr id="1033" name="Picture 12" descr="lhcdipol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8296275" y="-9525"/>
            <a:ext cx="847725" cy="808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Rectangle 34"/>
          <p:cNvSpPr>
            <a:spLocks noChangeArrowheads="1"/>
          </p:cNvSpPr>
          <p:nvPr userDrawn="1"/>
        </p:nvSpPr>
        <p:spPr bwMode="auto">
          <a:xfrm>
            <a:off x="41275" y="6629424"/>
            <a:ext cx="4002088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l" eaLnBrk="1" hangingPunct="1">
              <a:defRPr/>
            </a:pPr>
            <a:r>
              <a:rPr lang="en-US" sz="1200" b="1" baseline="0" dirty="0" smtClean="0">
                <a:solidFill>
                  <a:srgbClr val="FFFF00"/>
                </a:solidFill>
                <a:latin typeface="Calibri" pitchFamily="34" charset="0"/>
              </a:rPr>
              <a:t>R2E Project Meeting</a:t>
            </a:r>
            <a:endParaRPr lang="en-US" sz="1200" b="1" baseline="30000" dirty="0" smtClean="0">
              <a:solidFill>
                <a:srgbClr val="FFFF00"/>
              </a:solidFill>
              <a:latin typeface="Calibri" pitchFamily="34" charset="0"/>
            </a:endParaRPr>
          </a:p>
        </p:txBody>
      </p:sp>
      <p:sp>
        <p:nvSpPr>
          <p:cNvPr id="13" name="Rectangle 34"/>
          <p:cNvSpPr>
            <a:spLocks noChangeArrowheads="1"/>
          </p:cNvSpPr>
          <p:nvPr userDrawn="1"/>
        </p:nvSpPr>
        <p:spPr bwMode="auto">
          <a:xfrm>
            <a:off x="4714877" y="6643710"/>
            <a:ext cx="4429124" cy="2428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r" eaLnBrk="1" hangingPunct="1">
              <a:defRPr/>
            </a:pPr>
            <a:r>
              <a:rPr lang="en-GB" sz="1200" b="1" dirty="0" smtClean="0">
                <a:solidFill>
                  <a:srgbClr val="FFFF00"/>
                </a:solidFill>
                <a:latin typeface="Calibri" pitchFamily="34" charset="0"/>
              </a:rPr>
              <a:t>24.2.2011</a:t>
            </a:r>
            <a:endParaRPr lang="en-GB" sz="1200" b="1" dirty="0">
              <a:solidFill>
                <a:srgbClr val="FFFF00"/>
              </a:solidFill>
              <a:latin typeface="Calibri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3" r:id="rId1"/>
    <p:sldLayoutId id="2147483694" r:id="rId2"/>
    <p:sldLayoutId id="2147483695" r:id="rId3"/>
    <p:sldLayoutId id="2147483696" r:id="rId4"/>
    <p:sldLayoutId id="2147483697" r:id="rId5"/>
  </p:sldLayoutIdLst>
  <p:transition spd="med">
    <p:fade thruBlk="1"/>
  </p:transition>
  <p:timing>
    <p:tnLst>
      <p:par>
        <p:cTn id="1" dur="indefinite" restart="never" nodeType="tmRoot"/>
      </p:par>
    </p:tnLst>
  </p:timing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Calibri" pitchFamily="34" charset="0"/>
          <a:ea typeface="+mj-ea"/>
          <a:cs typeface="+mj-cs"/>
        </a:defRPr>
      </a:lvl1pPr>
      <a:lvl2pPr algn="r" rtl="0" eaLnBrk="1" fontAlgn="base" hangingPunct="1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2pPr>
      <a:lvl3pPr algn="r" rtl="0" eaLnBrk="1" fontAlgn="base" hangingPunct="1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3pPr>
      <a:lvl4pPr algn="r" rtl="0" eaLnBrk="1" fontAlgn="base" hangingPunct="1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4pPr>
      <a:lvl5pPr algn="r" rtl="0" eaLnBrk="1" fontAlgn="base" hangingPunct="1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5pPr>
      <a:lvl6pPr marL="457200" algn="r" rtl="0" eaLnBrk="1" fontAlgn="base" hangingPunct="1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Arial Unicode MS" pitchFamily="34" charset="-128"/>
        </a:defRPr>
      </a:lvl6pPr>
      <a:lvl7pPr marL="914400" algn="r" rtl="0" eaLnBrk="1" fontAlgn="base" hangingPunct="1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Arial Unicode MS" pitchFamily="34" charset="-128"/>
        </a:defRPr>
      </a:lvl7pPr>
      <a:lvl8pPr marL="1371600" algn="r" rtl="0" eaLnBrk="1" fontAlgn="base" hangingPunct="1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Arial Unicode MS" pitchFamily="34" charset="-128"/>
        </a:defRPr>
      </a:lvl8pPr>
      <a:lvl9pPr marL="1828800" algn="r" rtl="0" eaLnBrk="1" fontAlgn="base" hangingPunct="1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Arial Unicode MS" pitchFamily="34" charset="-128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000099"/>
        </a:buClr>
        <a:buFont typeface="Wingdings" pitchFamily="2" charset="2"/>
        <a:buChar char="q"/>
        <a:defRPr sz="2000">
          <a:solidFill>
            <a:srgbClr val="000099"/>
          </a:solidFill>
          <a:latin typeface="Calibri" pitchFamily="34" charset="0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6699FF"/>
        </a:buClr>
        <a:buFont typeface="Wingdings" pitchFamily="2" charset="2"/>
        <a:buChar char="q"/>
        <a:defRPr sz="2000">
          <a:solidFill>
            <a:srgbClr val="6666FF"/>
          </a:solidFill>
          <a:latin typeface="Calibri" pitchFamily="34" charset="0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6699FF"/>
        </a:buClr>
        <a:buFont typeface="Wingdings" pitchFamily="2" charset="2"/>
        <a:buChar char="q"/>
        <a:defRPr sz="2000">
          <a:solidFill>
            <a:srgbClr val="6666FF"/>
          </a:solidFill>
          <a:latin typeface="Calibri" pitchFamily="34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rgbClr val="6699FF"/>
        </a:buClr>
        <a:buFont typeface="Wingdings" pitchFamily="2" charset="2"/>
        <a:buChar char="q"/>
        <a:defRPr sz="2000">
          <a:solidFill>
            <a:srgbClr val="6666FF"/>
          </a:solidFill>
          <a:latin typeface="Calibri" pitchFamily="34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6699FF"/>
        </a:buClr>
        <a:buFont typeface="Wingdings" pitchFamily="2" charset="2"/>
        <a:buChar char="q"/>
        <a:defRPr sz="2000">
          <a:solidFill>
            <a:srgbClr val="6666FF"/>
          </a:solidFill>
          <a:latin typeface="Calibri" pitchFamily="34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857224" y="71414"/>
            <a:ext cx="8229600" cy="582594"/>
          </a:xfrm>
        </p:spPr>
        <p:txBody>
          <a:bodyPr>
            <a:noAutofit/>
          </a:bodyPr>
          <a:lstStyle/>
          <a:p>
            <a:r>
              <a:rPr lang="en-US" sz="4000" dirty="0" smtClean="0"/>
              <a:t>2011 LHC Energy/2012 Operation</a:t>
            </a:r>
            <a:endParaRPr lang="en-GB" sz="400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92988" y="908720"/>
            <a:ext cx="9144000" cy="580642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3200" b="1" u="sng" dirty="0" smtClean="0">
                <a:solidFill>
                  <a:schemeClr val="bg2"/>
                </a:solidFill>
              </a:rPr>
              <a:t>Energy greater than 3.5TeV:</a:t>
            </a:r>
          </a:p>
          <a:p>
            <a:pPr>
              <a:buBlip>
                <a:blip r:embed="rId3"/>
              </a:buBlip>
            </a:pPr>
            <a:r>
              <a:rPr lang="en-US" sz="3200" dirty="0" smtClean="0">
                <a:solidFill>
                  <a:schemeClr val="bg2"/>
                </a:solidFill>
              </a:rPr>
              <a:t>Only </a:t>
            </a:r>
            <a:r>
              <a:rPr lang="en-US" sz="3200" b="1" dirty="0" smtClean="0">
                <a:solidFill>
                  <a:srgbClr val="920000"/>
                </a:solidFill>
              </a:rPr>
              <a:t>minor impact on radiation levels</a:t>
            </a:r>
            <a:r>
              <a:rPr lang="en-US" sz="3200" dirty="0" smtClean="0">
                <a:solidFill>
                  <a:schemeClr val="bg2"/>
                </a:solidFill>
              </a:rPr>
              <a:t>, thus not an issue from the R2E point-of-view</a:t>
            </a:r>
          </a:p>
          <a:p>
            <a:pPr>
              <a:buBlip>
                <a:blip r:embed="rId3"/>
              </a:buBlip>
            </a:pPr>
            <a:endParaRPr lang="en-US" sz="1050" dirty="0" smtClean="0">
              <a:solidFill>
                <a:schemeClr val="bg2"/>
              </a:solidFill>
            </a:endParaRPr>
          </a:p>
          <a:p>
            <a:pPr>
              <a:buNone/>
            </a:pPr>
            <a:r>
              <a:rPr lang="en-US" sz="3200" b="1" u="sng" dirty="0" smtClean="0">
                <a:solidFill>
                  <a:schemeClr val="bg2"/>
                </a:solidFill>
              </a:rPr>
              <a:t>Impact of 2012 operation</a:t>
            </a:r>
            <a:r>
              <a:rPr lang="en-US" sz="3200" u="sng" dirty="0" smtClean="0">
                <a:solidFill>
                  <a:schemeClr val="bg2"/>
                </a:solidFill>
              </a:rPr>
              <a:t> </a:t>
            </a:r>
          </a:p>
          <a:p>
            <a:pPr>
              <a:buBlip>
                <a:blip r:embed="rId3"/>
              </a:buBlip>
            </a:pPr>
            <a:r>
              <a:rPr lang="en-US" sz="3200" dirty="0" smtClean="0">
                <a:solidFill>
                  <a:schemeClr val="bg2"/>
                </a:solidFill>
              </a:rPr>
              <a:t>Will lead to a </a:t>
            </a:r>
            <a:r>
              <a:rPr lang="en-US" sz="3200" b="1" dirty="0" smtClean="0">
                <a:solidFill>
                  <a:srgbClr val="920000"/>
                </a:solidFill>
              </a:rPr>
              <a:t>delay of R2E mitigation measures</a:t>
            </a:r>
            <a:r>
              <a:rPr lang="en-US" sz="3200" dirty="0" smtClean="0">
                <a:solidFill>
                  <a:schemeClr val="bg2"/>
                </a:solidFill>
              </a:rPr>
              <a:t> (shielding/relocation)</a:t>
            </a:r>
          </a:p>
          <a:p>
            <a:pPr>
              <a:buBlip>
                <a:blip r:embed="rId3"/>
              </a:buBlip>
            </a:pPr>
            <a:r>
              <a:rPr lang="en-US" sz="3200" b="1" dirty="0" smtClean="0">
                <a:solidFill>
                  <a:srgbClr val="990000"/>
                </a:solidFill>
              </a:rPr>
              <a:t>Impact on operation not to be excluded</a:t>
            </a:r>
            <a:r>
              <a:rPr lang="en-US" sz="3200" dirty="0" smtClean="0">
                <a:solidFill>
                  <a:schemeClr val="bg2"/>
                </a:solidFill>
              </a:rPr>
              <a:t> </a:t>
            </a:r>
          </a:p>
          <a:p>
            <a:pPr>
              <a:buBlip>
                <a:blip r:embed="rId3"/>
              </a:buBlip>
            </a:pPr>
            <a:r>
              <a:rPr lang="en-US" sz="3200" b="1" dirty="0" smtClean="0">
                <a:solidFill>
                  <a:srgbClr val="920000"/>
                </a:solidFill>
              </a:rPr>
              <a:t>Risk of destructive failures</a:t>
            </a:r>
            <a:endParaRPr lang="en-US" sz="3200" dirty="0" smtClean="0">
              <a:solidFill>
                <a:schemeClr val="bg2"/>
              </a:solidFill>
            </a:endParaRPr>
          </a:p>
          <a:p>
            <a:pPr>
              <a:buBlip>
                <a:blip r:embed="rId3"/>
              </a:buBlip>
            </a:pPr>
            <a:r>
              <a:rPr lang="en-US" sz="3200" dirty="0" smtClean="0">
                <a:solidFill>
                  <a:schemeClr val="bg2"/>
                </a:solidFill>
              </a:rPr>
              <a:t>Failure rate expected to be (just) acceptable</a:t>
            </a:r>
          </a:p>
          <a:p>
            <a:pPr>
              <a:buBlip>
                <a:blip r:embed="rId3"/>
              </a:buBlip>
            </a:pPr>
            <a:endParaRPr lang="en-US" sz="2800" dirty="0" smtClean="0">
              <a:solidFill>
                <a:schemeClr val="bg2"/>
              </a:solidFill>
            </a:endParaRPr>
          </a:p>
          <a:p>
            <a:pPr>
              <a:buBlip>
                <a:blip r:embed="rId3"/>
              </a:buBlip>
            </a:pPr>
            <a:endParaRPr lang="en-US" sz="3200" dirty="0" smtClean="0">
              <a:solidFill>
                <a:schemeClr val="bg2"/>
              </a:solidFill>
            </a:endParaRPr>
          </a:p>
          <a:p>
            <a:pPr>
              <a:buBlip>
                <a:blip r:embed="rId3"/>
              </a:buBlip>
            </a:pPr>
            <a:endParaRPr lang="en-US" sz="3200" dirty="0" smtClean="0">
              <a:solidFill>
                <a:schemeClr val="bg2"/>
              </a:solidFill>
            </a:endParaRPr>
          </a:p>
          <a:p>
            <a:pPr>
              <a:buBlip>
                <a:blip r:embed="rId3"/>
              </a:buBlip>
            </a:pPr>
            <a:endParaRPr lang="en-US" sz="3200" b="1" dirty="0" smtClean="0">
              <a:solidFill>
                <a:srgbClr val="8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202039-3293-4EC8-B5F1-A7127E526F50}" type="slidenum">
              <a:rPr lang="en-GB" smtClean="0"/>
              <a:pPr/>
              <a:t>1</a:t>
            </a:fld>
            <a:endParaRPr lang="en-GB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857224" y="71414"/>
            <a:ext cx="8229600" cy="582594"/>
          </a:xfrm>
        </p:spPr>
        <p:txBody>
          <a:bodyPr>
            <a:noAutofit/>
          </a:bodyPr>
          <a:lstStyle/>
          <a:p>
            <a:r>
              <a:rPr lang="en-US" sz="4000" dirty="0" smtClean="0"/>
              <a:t>What We </a:t>
            </a:r>
            <a:r>
              <a:rPr lang="en-US" sz="4000" dirty="0" smtClean="0"/>
              <a:t>Promised To</a:t>
            </a:r>
            <a:r>
              <a:rPr lang="en-US" sz="4000" dirty="0" smtClean="0"/>
              <a:t> </a:t>
            </a:r>
            <a:r>
              <a:rPr lang="en-US" sz="4000" dirty="0" smtClean="0"/>
              <a:t>Do…</a:t>
            </a:r>
            <a:endParaRPr lang="en-GB" sz="400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66640" y="1052736"/>
            <a:ext cx="9077359" cy="5400600"/>
          </a:xfrm>
        </p:spPr>
        <p:txBody>
          <a:bodyPr>
            <a:normAutofit fontScale="92500" lnSpcReduction="10000"/>
          </a:bodyPr>
          <a:lstStyle/>
          <a:p>
            <a:pPr>
              <a:buBlip>
                <a:blip r:embed="rId2"/>
              </a:buBlip>
            </a:pPr>
            <a:r>
              <a:rPr lang="en-US" sz="3200" dirty="0" smtClean="0">
                <a:solidFill>
                  <a:schemeClr val="bg2"/>
                </a:solidFill>
              </a:rPr>
              <a:t>Preparation of </a:t>
            </a:r>
            <a:r>
              <a:rPr lang="en-US" sz="3200" b="1" dirty="0" smtClean="0">
                <a:solidFill>
                  <a:srgbClr val="C00000"/>
                </a:solidFill>
              </a:rPr>
              <a:t>shielding &amp; relocation </a:t>
            </a:r>
            <a:r>
              <a:rPr lang="en-US" sz="3200" dirty="0" smtClean="0">
                <a:solidFill>
                  <a:schemeClr val="bg2"/>
                </a:solidFill>
              </a:rPr>
              <a:t>measures </a:t>
            </a:r>
            <a:r>
              <a:rPr lang="en-US" sz="3200" dirty="0" smtClean="0">
                <a:solidFill>
                  <a:schemeClr val="bg2"/>
                </a:solidFill>
              </a:rPr>
              <a:t/>
            </a:r>
            <a:br>
              <a:rPr lang="en-US" sz="3200" dirty="0" smtClean="0">
                <a:solidFill>
                  <a:schemeClr val="bg2"/>
                </a:solidFill>
              </a:rPr>
            </a:br>
            <a:r>
              <a:rPr lang="en-US" sz="3200" dirty="0" smtClean="0">
                <a:solidFill>
                  <a:schemeClr val="bg2"/>
                </a:solidFill>
              </a:rPr>
              <a:t>(</a:t>
            </a:r>
            <a:r>
              <a:rPr lang="en-US" sz="3200" b="1" dirty="0" smtClean="0">
                <a:solidFill>
                  <a:schemeClr val="bg2"/>
                </a:solidFill>
              </a:rPr>
              <a:t>ready to go as from 2012 onwards</a:t>
            </a:r>
            <a:r>
              <a:rPr lang="en-US" sz="3200" dirty="0" smtClean="0">
                <a:solidFill>
                  <a:schemeClr val="bg2"/>
                </a:solidFill>
              </a:rPr>
              <a:t>)</a:t>
            </a:r>
          </a:p>
          <a:p>
            <a:pPr>
              <a:buBlip>
                <a:blip r:embed="rId2"/>
              </a:buBlip>
            </a:pPr>
            <a:r>
              <a:rPr lang="en-US" sz="3200" dirty="0" smtClean="0">
                <a:solidFill>
                  <a:schemeClr val="bg2"/>
                </a:solidFill>
              </a:rPr>
              <a:t>2011 experience together with detailed monitoring &amp; scheduled radiation tests (</a:t>
            </a:r>
            <a:r>
              <a:rPr lang="en-US" sz="3200" i="1" dirty="0" smtClean="0">
                <a:solidFill>
                  <a:schemeClr val="bg2"/>
                </a:solidFill>
              </a:rPr>
              <a:t>e.g.</a:t>
            </a:r>
            <a:r>
              <a:rPr lang="en-US" sz="3200" dirty="0" smtClean="0">
                <a:solidFill>
                  <a:schemeClr val="bg2"/>
                </a:solidFill>
              </a:rPr>
              <a:t>, full power-converters) will allow us a </a:t>
            </a:r>
            <a:r>
              <a:rPr lang="en-US" sz="3200" b="1" dirty="0" smtClean="0">
                <a:solidFill>
                  <a:srgbClr val="C00000"/>
                </a:solidFill>
              </a:rPr>
              <a:t>further optimization</a:t>
            </a:r>
            <a:r>
              <a:rPr lang="en-US" sz="3200" dirty="0" smtClean="0">
                <a:solidFill>
                  <a:schemeClr val="bg2"/>
                </a:solidFill>
              </a:rPr>
              <a:t> step</a:t>
            </a:r>
          </a:p>
          <a:p>
            <a:pPr>
              <a:buBlip>
                <a:blip r:embed="rId2"/>
              </a:buBlip>
            </a:pPr>
            <a:r>
              <a:rPr lang="en-US" sz="3200" b="1" dirty="0" smtClean="0">
                <a:solidFill>
                  <a:srgbClr val="C00000"/>
                </a:solidFill>
              </a:rPr>
              <a:t>Monitoring</a:t>
            </a:r>
            <a:r>
              <a:rPr lang="en-US" sz="3200" dirty="0" smtClean="0">
                <a:solidFill>
                  <a:schemeClr val="bg2"/>
                </a:solidFill>
              </a:rPr>
              <a:t> and preparation of </a:t>
            </a:r>
            <a:r>
              <a:rPr lang="en-US" sz="3200" b="1" dirty="0" smtClean="0">
                <a:solidFill>
                  <a:srgbClr val="C00000"/>
                </a:solidFill>
              </a:rPr>
              <a:t>patch solutions </a:t>
            </a:r>
          </a:p>
          <a:p>
            <a:pPr>
              <a:buNone/>
            </a:pPr>
            <a:endParaRPr lang="en-US" sz="1050" dirty="0" smtClean="0">
              <a:solidFill>
                <a:schemeClr val="bg2"/>
              </a:solidFill>
            </a:endParaRPr>
          </a:p>
          <a:p>
            <a:pPr>
              <a:buNone/>
            </a:pPr>
            <a:r>
              <a:rPr lang="en-US" sz="3600" b="1" u="sng" dirty="0" smtClean="0">
                <a:solidFill>
                  <a:schemeClr val="bg2"/>
                </a:solidFill>
              </a:rPr>
              <a:t>Our Strategy:</a:t>
            </a:r>
          </a:p>
          <a:p>
            <a:pPr>
              <a:buBlip>
                <a:blip r:embed="rId2"/>
              </a:buBlip>
            </a:pPr>
            <a:r>
              <a:rPr lang="en-US" sz="3200" b="1" dirty="0" smtClean="0">
                <a:solidFill>
                  <a:srgbClr val="C00000"/>
                </a:solidFill>
              </a:rPr>
              <a:t>Anticipate problems</a:t>
            </a:r>
            <a:r>
              <a:rPr lang="en-US" sz="3200" dirty="0" smtClean="0">
                <a:solidFill>
                  <a:schemeClr val="bg2"/>
                </a:solidFill>
              </a:rPr>
              <a:t> whenever possible </a:t>
            </a:r>
            <a:br>
              <a:rPr lang="en-US" sz="3200" dirty="0" smtClean="0">
                <a:solidFill>
                  <a:schemeClr val="bg2"/>
                </a:solidFill>
              </a:rPr>
            </a:br>
            <a:r>
              <a:rPr lang="en-US" sz="3200" dirty="0" smtClean="0">
                <a:solidFill>
                  <a:schemeClr val="bg2"/>
                </a:solidFill>
              </a:rPr>
              <a:t>(WIC relocation during technical stop)</a:t>
            </a:r>
          </a:p>
          <a:p>
            <a:pPr>
              <a:buBlip>
                <a:blip r:embed="rId2"/>
              </a:buBlip>
            </a:pPr>
            <a:r>
              <a:rPr lang="en-US" sz="3200" dirty="0" smtClean="0">
                <a:solidFill>
                  <a:schemeClr val="bg2"/>
                </a:solidFill>
              </a:rPr>
              <a:t>Aim to be </a:t>
            </a:r>
            <a:r>
              <a:rPr lang="en-US" sz="3200" b="1" dirty="0" smtClean="0">
                <a:solidFill>
                  <a:srgbClr val="C00000"/>
                </a:solidFill>
              </a:rPr>
              <a:t>ready for 2012 </a:t>
            </a:r>
            <a:r>
              <a:rPr lang="en-US" sz="3200" dirty="0" smtClean="0">
                <a:solidFill>
                  <a:schemeClr val="bg2"/>
                </a:solidFill>
              </a:rPr>
              <a:t>shutdown in any case</a:t>
            </a:r>
          </a:p>
          <a:p>
            <a:pPr>
              <a:buBlip>
                <a:blip r:embed="rId2"/>
              </a:buBlip>
            </a:pPr>
            <a:r>
              <a:rPr lang="en-US" sz="3200" b="1" dirty="0" smtClean="0">
                <a:solidFill>
                  <a:srgbClr val="C00000"/>
                </a:solidFill>
              </a:rPr>
              <a:t>Optimize the long-term solution (H4IRRAD crucial)</a:t>
            </a:r>
          </a:p>
          <a:p>
            <a:pPr>
              <a:buBlip>
                <a:blip r:embed="rId2"/>
              </a:buBlip>
            </a:pPr>
            <a:endParaRPr lang="en-US" sz="3200" dirty="0" smtClean="0">
              <a:solidFill>
                <a:schemeClr val="bg2"/>
              </a:solidFill>
            </a:endParaRPr>
          </a:p>
          <a:p>
            <a:endParaRPr lang="fr-CH" sz="32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202039-3293-4EC8-B5F1-A7127E526F50}" type="slidenum">
              <a:rPr lang="en-GB" smtClean="0"/>
              <a:pPr/>
              <a:t>2</a:t>
            </a:fld>
            <a:endParaRPr lang="en-GB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857224" y="71414"/>
            <a:ext cx="8229600" cy="582594"/>
          </a:xfrm>
        </p:spPr>
        <p:txBody>
          <a:bodyPr>
            <a:noAutofit/>
          </a:bodyPr>
          <a:lstStyle/>
          <a:p>
            <a:r>
              <a:rPr lang="en-US" sz="4000" dirty="0" smtClean="0"/>
              <a:t>To be kept in mind…</a:t>
            </a:r>
            <a:endParaRPr lang="en-GB" sz="400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75161" y="662406"/>
            <a:ext cx="9077359" cy="5806428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-US" sz="2800" b="1" u="sng" dirty="0" smtClean="0">
                <a:solidFill>
                  <a:schemeClr val="bg2"/>
                </a:solidFill>
              </a:rPr>
              <a:t>Tests with (LHC) beam</a:t>
            </a:r>
          </a:p>
          <a:p>
            <a:pPr>
              <a:spcBef>
                <a:spcPts val="0"/>
              </a:spcBef>
              <a:buBlip>
                <a:blip r:embed="rId2"/>
              </a:buBlip>
            </a:pPr>
            <a:r>
              <a:rPr lang="en-US" sz="2800" dirty="0" smtClean="0">
                <a:solidFill>
                  <a:schemeClr val="bg2"/>
                </a:solidFill>
              </a:rPr>
              <a:t>Field-calibration (for detectors) measurements:</a:t>
            </a:r>
          </a:p>
          <a:p>
            <a:pPr lvl="1">
              <a:spcBef>
                <a:spcPts val="0"/>
              </a:spcBef>
              <a:buBlip>
                <a:blip r:embed="rId2"/>
              </a:buBlip>
            </a:pPr>
            <a:r>
              <a:rPr lang="en-US" sz="2400" b="1" dirty="0" smtClean="0">
                <a:solidFill>
                  <a:srgbClr val="920000"/>
                </a:solidFill>
              </a:rPr>
              <a:t>quench-test location would be ideal for additional loss/radiation-field studies</a:t>
            </a:r>
          </a:p>
          <a:p>
            <a:pPr lvl="1">
              <a:spcBef>
                <a:spcPts val="0"/>
              </a:spcBef>
              <a:buBlip>
                <a:blip r:embed="rId2"/>
              </a:buBlip>
            </a:pPr>
            <a:r>
              <a:rPr lang="en-US" sz="2400" b="1" dirty="0" smtClean="0">
                <a:solidFill>
                  <a:srgbClr val="920000"/>
                </a:solidFill>
              </a:rPr>
              <a:t>TCDI near UJ87 would be an additional good spot</a:t>
            </a:r>
            <a:endParaRPr lang="en-US" sz="500" b="1" u="sng" dirty="0" smtClean="0">
              <a:solidFill>
                <a:schemeClr val="bg2"/>
              </a:solidFill>
            </a:endParaRPr>
          </a:p>
          <a:p>
            <a:pPr>
              <a:spcBef>
                <a:spcPts val="0"/>
              </a:spcBef>
              <a:buNone/>
            </a:pPr>
            <a:r>
              <a:rPr lang="en-US" sz="2800" b="1" u="sng" dirty="0" smtClean="0">
                <a:solidFill>
                  <a:schemeClr val="bg2"/>
                </a:solidFill>
              </a:rPr>
              <a:t>Scrubbing &amp; Beam-Gas</a:t>
            </a:r>
            <a:endParaRPr lang="en-US" sz="2800" u="sng" dirty="0" smtClean="0">
              <a:solidFill>
                <a:schemeClr val="bg2"/>
              </a:solidFill>
            </a:endParaRPr>
          </a:p>
          <a:p>
            <a:pPr>
              <a:spcBef>
                <a:spcPts val="0"/>
              </a:spcBef>
              <a:buBlip>
                <a:blip r:embed="rId2"/>
              </a:buBlip>
            </a:pPr>
            <a:r>
              <a:rPr lang="en-US" sz="2800" b="1" dirty="0" smtClean="0">
                <a:solidFill>
                  <a:srgbClr val="920000"/>
                </a:solidFill>
              </a:rPr>
              <a:t>(So far) very low radiation levels in most of the ARC/DS </a:t>
            </a:r>
            <a:r>
              <a:rPr lang="en-US" sz="2800" dirty="0" smtClean="0">
                <a:solidFill>
                  <a:schemeClr val="bg2"/>
                </a:solidFill>
              </a:rPr>
              <a:t>locations (only specific loss locations </a:t>
            </a:r>
            <a:r>
              <a:rPr lang="en-US" sz="2800" b="1" dirty="0" smtClean="0">
                <a:solidFill>
                  <a:schemeClr val="bg2"/>
                </a:solidFill>
              </a:rPr>
              <a:t>[including some surprises]</a:t>
            </a:r>
            <a:r>
              <a:rPr lang="en-US" sz="2800" dirty="0" smtClean="0">
                <a:solidFill>
                  <a:schemeClr val="bg2"/>
                </a:solidFill>
              </a:rPr>
              <a:t> are concerned already ~1Gy in some cases!)</a:t>
            </a:r>
          </a:p>
          <a:p>
            <a:pPr>
              <a:spcBef>
                <a:spcPts val="0"/>
              </a:spcBef>
              <a:buBlip>
                <a:blip r:embed="rId2"/>
              </a:buBlip>
            </a:pPr>
            <a:r>
              <a:rPr lang="en-US" sz="2800" b="1" dirty="0" smtClean="0">
                <a:solidFill>
                  <a:srgbClr val="920000"/>
                </a:solidFill>
              </a:rPr>
              <a:t>Minor effect on shielded areas </a:t>
            </a:r>
          </a:p>
          <a:p>
            <a:pPr>
              <a:spcBef>
                <a:spcPts val="0"/>
              </a:spcBef>
              <a:buBlip>
                <a:blip r:embed="rId2"/>
              </a:buBlip>
            </a:pPr>
            <a:r>
              <a:rPr lang="en-US" sz="2800" b="1" dirty="0" smtClean="0">
                <a:solidFill>
                  <a:srgbClr val="920000"/>
                </a:solidFill>
              </a:rPr>
              <a:t>Tunnel equipment will be exposed </a:t>
            </a:r>
            <a:endParaRPr lang="en-US" sz="1000" b="1" u="sng" dirty="0" smtClean="0">
              <a:solidFill>
                <a:schemeClr val="bg2"/>
              </a:solidFill>
            </a:endParaRPr>
          </a:p>
          <a:p>
            <a:pPr>
              <a:spcBef>
                <a:spcPts val="0"/>
              </a:spcBef>
              <a:buNone/>
            </a:pPr>
            <a:r>
              <a:rPr lang="en-US" sz="2800" b="1" u="sng" dirty="0" smtClean="0">
                <a:solidFill>
                  <a:schemeClr val="bg2"/>
                </a:solidFill>
              </a:rPr>
              <a:t>Ion-Operation</a:t>
            </a:r>
            <a:endParaRPr lang="en-US" sz="2800" u="sng" dirty="0" smtClean="0">
              <a:solidFill>
                <a:schemeClr val="bg2"/>
              </a:solidFill>
            </a:endParaRPr>
          </a:p>
          <a:p>
            <a:pPr>
              <a:spcBef>
                <a:spcPts val="0"/>
              </a:spcBef>
              <a:buBlip>
                <a:blip r:embed="rId2"/>
              </a:buBlip>
            </a:pPr>
            <a:r>
              <a:rPr lang="en-US" sz="2800" b="1" dirty="0" smtClean="0">
                <a:solidFill>
                  <a:srgbClr val="920000"/>
                </a:solidFill>
              </a:rPr>
              <a:t>One month of ions is in some locations worse than one year of nominal! -&gt; change of B2 settings (Ralph)</a:t>
            </a:r>
            <a:r>
              <a:rPr lang="en-US" dirty="0" smtClean="0">
                <a:solidFill>
                  <a:schemeClr val="bg2"/>
                </a:solidFill>
              </a:rPr>
              <a:t/>
            </a:r>
            <a:br>
              <a:rPr lang="en-US" dirty="0" smtClean="0">
                <a:solidFill>
                  <a:schemeClr val="bg2"/>
                </a:solidFill>
              </a:rPr>
            </a:br>
            <a:endParaRPr lang="en-US" sz="2800" dirty="0" smtClean="0">
              <a:solidFill>
                <a:schemeClr val="bg2"/>
              </a:solidFill>
            </a:endParaRPr>
          </a:p>
          <a:p>
            <a:pPr>
              <a:spcBef>
                <a:spcPts val="0"/>
              </a:spcBef>
              <a:buBlip>
                <a:blip r:embed="rId2"/>
              </a:buBlip>
            </a:pPr>
            <a:endParaRPr lang="en-US" dirty="0" smtClean="0">
              <a:solidFill>
                <a:schemeClr val="bg2"/>
              </a:solidFill>
            </a:endParaRPr>
          </a:p>
          <a:p>
            <a:pPr>
              <a:spcBef>
                <a:spcPts val="0"/>
              </a:spcBef>
              <a:buBlip>
                <a:blip r:embed="rId2"/>
              </a:buBlip>
            </a:pPr>
            <a:endParaRPr lang="en-US" sz="2800" dirty="0" smtClean="0">
              <a:solidFill>
                <a:schemeClr val="bg2"/>
              </a:solidFill>
            </a:endParaRPr>
          </a:p>
          <a:p>
            <a:pPr>
              <a:spcBef>
                <a:spcPts val="0"/>
              </a:spcBef>
              <a:buBlip>
                <a:blip r:embed="rId2"/>
              </a:buBlip>
            </a:pPr>
            <a:endParaRPr lang="en-US" sz="2800" dirty="0" smtClean="0">
              <a:solidFill>
                <a:schemeClr val="bg2"/>
              </a:solidFill>
            </a:endParaRPr>
          </a:p>
          <a:p>
            <a:pPr>
              <a:spcBef>
                <a:spcPts val="0"/>
              </a:spcBef>
              <a:buBlip>
                <a:blip r:embed="rId2"/>
              </a:buBlip>
            </a:pPr>
            <a:endParaRPr lang="en-US" sz="2800" b="1" dirty="0" smtClean="0">
              <a:solidFill>
                <a:srgbClr val="8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202039-3293-4EC8-B5F1-A7127E526F50}" type="slidenum">
              <a:rPr lang="en-GB" smtClean="0"/>
              <a:pPr/>
              <a:t>3</a:t>
            </a:fld>
            <a:endParaRPr lang="en-GB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2000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857224" y="71414"/>
            <a:ext cx="8229600" cy="582594"/>
          </a:xfrm>
        </p:spPr>
        <p:txBody>
          <a:bodyPr>
            <a:noAutofit/>
          </a:bodyPr>
          <a:lstStyle/>
          <a:p>
            <a:r>
              <a:rPr lang="en-US" sz="4000" dirty="0" smtClean="0"/>
              <a:t>Follow-Ups of Chamonix…</a:t>
            </a:r>
            <a:endParaRPr lang="en-GB" sz="400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75161" y="1078956"/>
            <a:ext cx="9077359" cy="5806428"/>
          </a:xfrm>
        </p:spPr>
        <p:txBody>
          <a:bodyPr>
            <a:noAutofit/>
          </a:bodyPr>
          <a:lstStyle/>
          <a:p>
            <a:pPr marL="514350" indent="-514350">
              <a:spcBef>
                <a:spcPts val="0"/>
              </a:spcBef>
              <a:buAutoNum type="arabicParenR"/>
            </a:pPr>
            <a:r>
              <a:rPr lang="en-US" sz="3200" b="1" u="sng" dirty="0" smtClean="0">
                <a:solidFill>
                  <a:schemeClr val="bg2"/>
                </a:solidFill>
              </a:rPr>
              <a:t>Prepare </a:t>
            </a:r>
            <a:r>
              <a:rPr lang="en-US" sz="3200" b="1" u="sng" dirty="0" smtClean="0">
                <a:solidFill>
                  <a:schemeClr val="bg2"/>
                </a:solidFill>
              </a:rPr>
              <a:t>as much improvement as possible for 2011/12 shutdown</a:t>
            </a:r>
            <a:r>
              <a:rPr lang="en-US" sz="3200" b="1" u="sng" dirty="0" smtClean="0">
                <a:solidFill>
                  <a:schemeClr val="bg2"/>
                </a:solidFill>
              </a:rPr>
              <a:t>.</a:t>
            </a:r>
          </a:p>
          <a:p>
            <a:pPr marL="514350" indent="-514350">
              <a:spcBef>
                <a:spcPts val="0"/>
              </a:spcBef>
              <a:buNone/>
            </a:pPr>
            <a:endParaRPr lang="en-US" sz="3200" b="1" u="sng" dirty="0" smtClean="0">
              <a:solidFill>
                <a:schemeClr val="bg2"/>
              </a:solidFill>
            </a:endParaRPr>
          </a:p>
          <a:p>
            <a:pPr>
              <a:spcBef>
                <a:spcPts val="0"/>
              </a:spcBef>
              <a:buBlip>
                <a:blip r:embed="rId2"/>
              </a:buBlip>
            </a:pPr>
            <a:r>
              <a:rPr lang="en-US" sz="3200" dirty="0" smtClean="0">
                <a:solidFill>
                  <a:schemeClr val="bg2"/>
                </a:solidFill>
              </a:rPr>
              <a:t>This </a:t>
            </a:r>
            <a:r>
              <a:rPr lang="en-US" sz="3200" dirty="0" smtClean="0">
                <a:solidFill>
                  <a:schemeClr val="bg2"/>
                </a:solidFill>
              </a:rPr>
              <a:t>requires a frozen layout for all points and the input from radiation tests/operation (to select what equipment) -&gt; work will be anticipated as much as possible (one example: the WIC crate in P8 will most likely be moved during the next technical stop), not much more can be said during the coming months</a:t>
            </a:r>
            <a:endParaRPr lang="en-US" sz="3200" b="1" u="sng" dirty="0" smtClean="0">
              <a:solidFill>
                <a:schemeClr val="bg2"/>
              </a:solidFill>
            </a:endParaRPr>
          </a:p>
          <a:p>
            <a:pPr>
              <a:spcBef>
                <a:spcPts val="0"/>
              </a:spcBef>
              <a:buNone/>
            </a:pPr>
            <a:r>
              <a:rPr lang="en-US" sz="3200" b="1" u="sng" dirty="0" smtClean="0">
                <a:solidFill>
                  <a:schemeClr val="bg2"/>
                </a:solidFill>
              </a:rPr>
              <a:t/>
            </a:r>
            <a:br>
              <a:rPr lang="en-US" sz="3200" b="1" u="sng" dirty="0" smtClean="0">
                <a:solidFill>
                  <a:schemeClr val="bg2"/>
                </a:solidFill>
              </a:rPr>
            </a:br>
            <a:endParaRPr lang="en-US" sz="3200" b="1" dirty="0" smtClean="0">
              <a:solidFill>
                <a:srgbClr val="8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202039-3293-4EC8-B5F1-A7127E526F50}" type="slidenum">
              <a:rPr lang="en-GB" smtClean="0"/>
              <a:pPr/>
              <a:t>4</a:t>
            </a:fld>
            <a:endParaRPr lang="en-GB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857224" y="71414"/>
            <a:ext cx="8229600" cy="582594"/>
          </a:xfrm>
        </p:spPr>
        <p:txBody>
          <a:bodyPr>
            <a:noAutofit/>
          </a:bodyPr>
          <a:lstStyle/>
          <a:p>
            <a:r>
              <a:rPr lang="en-US" sz="4000" dirty="0" smtClean="0"/>
              <a:t>Follow-Ups of Chamonix…</a:t>
            </a:r>
            <a:endParaRPr lang="en-GB" sz="400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75161" y="1006948"/>
            <a:ext cx="9077359" cy="5806428"/>
          </a:xfrm>
        </p:spPr>
        <p:txBody>
          <a:bodyPr>
            <a:noAutofit/>
          </a:bodyPr>
          <a:lstStyle/>
          <a:p>
            <a:pPr marL="514350" indent="-514350">
              <a:spcBef>
                <a:spcPts val="0"/>
              </a:spcBef>
              <a:buNone/>
            </a:pPr>
            <a:r>
              <a:rPr lang="en-US" sz="3200" b="1" u="sng" dirty="0" smtClean="0">
                <a:solidFill>
                  <a:schemeClr val="bg2"/>
                </a:solidFill>
              </a:rPr>
              <a:t>2</a:t>
            </a:r>
            <a:r>
              <a:rPr lang="en-US" sz="3200" b="1" u="sng" dirty="0" smtClean="0">
                <a:solidFill>
                  <a:schemeClr val="bg2"/>
                </a:solidFill>
              </a:rPr>
              <a:t>) Change B2 dispersion (IR7L): shorten region with cleaning losses into DS (ions).</a:t>
            </a:r>
            <a:endParaRPr lang="en-US" sz="3200" b="1" u="sng" dirty="0" smtClean="0">
              <a:solidFill>
                <a:schemeClr val="bg2"/>
              </a:solidFill>
            </a:endParaRPr>
          </a:p>
          <a:p>
            <a:pPr marL="514350" indent="-514350">
              <a:spcBef>
                <a:spcPts val="0"/>
              </a:spcBef>
              <a:buNone/>
            </a:pPr>
            <a:endParaRPr lang="en-US" sz="3200" b="1" u="sng" dirty="0" smtClean="0">
              <a:solidFill>
                <a:schemeClr val="bg2"/>
              </a:solidFill>
            </a:endParaRPr>
          </a:p>
          <a:p>
            <a:pPr>
              <a:spcBef>
                <a:spcPts val="0"/>
              </a:spcBef>
              <a:buBlip>
                <a:blip r:embed="rId2"/>
              </a:buBlip>
            </a:pPr>
            <a:r>
              <a:rPr lang="en-US" sz="3200" dirty="0" smtClean="0">
                <a:solidFill>
                  <a:schemeClr val="bg2"/>
                </a:solidFill>
              </a:rPr>
              <a:t>No </a:t>
            </a:r>
            <a:r>
              <a:rPr lang="en-US" sz="3200" dirty="0" smtClean="0">
                <a:solidFill>
                  <a:schemeClr val="bg2"/>
                </a:solidFill>
              </a:rPr>
              <a:t>news from Ralph [last statement in Chamonix was that it’s rather easy to be done], not urgent as for ion run</a:t>
            </a:r>
            <a:endParaRPr lang="en-US" sz="3200" b="1" u="sng" dirty="0" smtClean="0">
              <a:solidFill>
                <a:schemeClr val="bg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202039-3293-4EC8-B5F1-A7127E526F50}" type="slidenum">
              <a:rPr lang="en-GB" smtClean="0"/>
              <a:pPr/>
              <a:t>5</a:t>
            </a:fld>
            <a:endParaRPr lang="en-GB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857224" y="71414"/>
            <a:ext cx="8229600" cy="582594"/>
          </a:xfrm>
        </p:spPr>
        <p:txBody>
          <a:bodyPr>
            <a:noAutofit/>
          </a:bodyPr>
          <a:lstStyle/>
          <a:p>
            <a:r>
              <a:rPr lang="en-US" sz="4000" dirty="0" smtClean="0"/>
              <a:t>Follow-Ups of Chamonix…</a:t>
            </a:r>
            <a:endParaRPr lang="en-GB" sz="400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75161" y="1006948"/>
            <a:ext cx="9077359" cy="5806428"/>
          </a:xfrm>
        </p:spPr>
        <p:txBody>
          <a:bodyPr>
            <a:noAutofit/>
          </a:bodyPr>
          <a:lstStyle/>
          <a:p>
            <a:pPr marL="514350" indent="-514350">
              <a:spcBef>
                <a:spcPts val="0"/>
              </a:spcBef>
              <a:buNone/>
            </a:pPr>
            <a:r>
              <a:rPr lang="en-US" sz="3200" b="1" u="sng" dirty="0" smtClean="0">
                <a:solidFill>
                  <a:schemeClr val="bg2"/>
                </a:solidFill>
              </a:rPr>
              <a:t>3</a:t>
            </a:r>
            <a:r>
              <a:rPr lang="en-US" sz="3200" b="1" u="sng" dirty="0" smtClean="0">
                <a:solidFill>
                  <a:schemeClr val="bg2"/>
                </a:solidFill>
              </a:rPr>
              <a:t>) Continue efforts to reduce uncertainty in equipment sensitivity</a:t>
            </a:r>
            <a:r>
              <a:rPr lang="en-US" sz="3200" b="1" u="sng" dirty="0" smtClean="0">
                <a:solidFill>
                  <a:schemeClr val="bg2"/>
                </a:solidFill>
              </a:rPr>
              <a:t>.</a:t>
            </a:r>
            <a:endParaRPr lang="en-US" sz="3200" b="1" u="sng" dirty="0" smtClean="0">
              <a:solidFill>
                <a:schemeClr val="bg2"/>
              </a:solidFill>
            </a:endParaRPr>
          </a:p>
          <a:p>
            <a:pPr marL="514350" indent="-514350">
              <a:spcBef>
                <a:spcPts val="0"/>
              </a:spcBef>
              <a:buNone/>
            </a:pPr>
            <a:endParaRPr lang="en-US" sz="3200" b="1" u="sng" dirty="0" smtClean="0">
              <a:solidFill>
                <a:schemeClr val="bg2"/>
              </a:solidFill>
            </a:endParaRPr>
          </a:p>
          <a:p>
            <a:pPr>
              <a:spcBef>
                <a:spcPts val="0"/>
              </a:spcBef>
              <a:buBlip>
                <a:blip r:embed="rId2"/>
              </a:buBlip>
            </a:pPr>
            <a:r>
              <a:rPr lang="en-US" sz="3200" dirty="0" smtClean="0">
                <a:solidFill>
                  <a:schemeClr val="bg2"/>
                </a:solidFill>
              </a:rPr>
              <a:t>H4IRRAD tests in preparation (Power-Converters, EN/EL equipment, GTOs) </a:t>
            </a:r>
            <a:r>
              <a:rPr lang="en-US" sz="3200" b="1" dirty="0" smtClean="0">
                <a:solidFill>
                  <a:schemeClr val="tx1"/>
                </a:solidFill>
              </a:rPr>
              <a:t>-&gt; IMPORTANT: risk of getting the facility not ready in time, needs high priority support!</a:t>
            </a:r>
            <a:r>
              <a:rPr lang="en-US" sz="3200" dirty="0" smtClean="0">
                <a:solidFill>
                  <a:schemeClr val="bg2"/>
                </a:solidFill>
              </a:rPr>
              <a:t> (I’m worried!); CNRAD: tests will start soon (installation of first round of equipment next week) -&gt; on the list: PCs, </a:t>
            </a:r>
            <a:r>
              <a:rPr lang="en-US" sz="3200" dirty="0" err="1" smtClean="0">
                <a:solidFill>
                  <a:schemeClr val="bg2"/>
                </a:solidFill>
              </a:rPr>
              <a:t>Cryo</a:t>
            </a:r>
            <a:r>
              <a:rPr lang="en-US" sz="3200" dirty="0" smtClean="0">
                <a:solidFill>
                  <a:schemeClr val="bg2"/>
                </a:solidFill>
              </a:rPr>
              <a:t>, QPS, </a:t>
            </a:r>
            <a:r>
              <a:rPr lang="en-US" sz="3200" dirty="0" err="1" smtClean="0">
                <a:solidFill>
                  <a:schemeClr val="bg2"/>
                </a:solidFill>
              </a:rPr>
              <a:t>DerivFIP</a:t>
            </a:r>
            <a:r>
              <a:rPr lang="en-US" sz="3200" dirty="0" smtClean="0">
                <a:solidFill>
                  <a:schemeClr val="bg2"/>
                </a:solidFill>
              </a:rPr>
              <a:t>, </a:t>
            </a:r>
            <a:r>
              <a:rPr lang="en-US" sz="3200" dirty="0" err="1" smtClean="0">
                <a:solidFill>
                  <a:schemeClr val="bg2"/>
                </a:solidFill>
              </a:rPr>
              <a:t>FipDiag</a:t>
            </a:r>
            <a:r>
              <a:rPr lang="en-US" sz="3200" dirty="0" smtClean="0">
                <a:solidFill>
                  <a:schemeClr val="bg2"/>
                </a:solidFill>
              </a:rPr>
              <a:t>, LED (BLM: new chambers)</a:t>
            </a:r>
            <a:endParaRPr lang="en-US" sz="3200" b="1" u="sng" dirty="0" smtClean="0">
              <a:solidFill>
                <a:schemeClr val="bg2"/>
              </a:solidFill>
            </a:endParaRPr>
          </a:p>
          <a:p>
            <a:pPr>
              <a:spcBef>
                <a:spcPts val="0"/>
              </a:spcBef>
              <a:buNone/>
            </a:pPr>
            <a:endParaRPr lang="en-US" sz="3200" b="1" dirty="0" smtClean="0">
              <a:solidFill>
                <a:srgbClr val="8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202039-3293-4EC8-B5F1-A7127E526F50}" type="slidenum">
              <a:rPr lang="en-GB" smtClean="0"/>
              <a:pPr/>
              <a:t>6</a:t>
            </a:fld>
            <a:endParaRPr lang="en-GB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857224" y="71414"/>
            <a:ext cx="8229600" cy="582594"/>
          </a:xfrm>
        </p:spPr>
        <p:txBody>
          <a:bodyPr>
            <a:noAutofit/>
          </a:bodyPr>
          <a:lstStyle/>
          <a:p>
            <a:r>
              <a:rPr lang="en-US" sz="4000" dirty="0" smtClean="0"/>
              <a:t>Follow-Ups of Chamonix…</a:t>
            </a:r>
            <a:endParaRPr lang="en-GB" sz="400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75161" y="1006948"/>
            <a:ext cx="9077359" cy="5806428"/>
          </a:xfrm>
        </p:spPr>
        <p:txBody>
          <a:bodyPr>
            <a:noAutofit/>
          </a:bodyPr>
          <a:lstStyle/>
          <a:p>
            <a:pPr marL="514350" indent="-514350">
              <a:spcBef>
                <a:spcPts val="0"/>
              </a:spcBef>
              <a:buNone/>
            </a:pPr>
            <a:r>
              <a:rPr lang="en-US" sz="3200" b="1" u="sng" dirty="0" smtClean="0">
                <a:solidFill>
                  <a:schemeClr val="bg2"/>
                </a:solidFill>
              </a:rPr>
              <a:t>4</a:t>
            </a:r>
            <a:r>
              <a:rPr lang="en-US" sz="3200" b="1" u="sng" dirty="0" smtClean="0">
                <a:solidFill>
                  <a:schemeClr val="bg2"/>
                </a:solidFill>
              </a:rPr>
              <a:t>) Perform beam tests (quench test location + injection region) to improve radiation field calibration</a:t>
            </a:r>
            <a:r>
              <a:rPr lang="en-US" sz="3200" b="1" u="sng" dirty="0" smtClean="0">
                <a:solidFill>
                  <a:schemeClr val="bg2"/>
                </a:solidFill>
              </a:rPr>
              <a:t>.</a:t>
            </a:r>
            <a:endParaRPr lang="en-US" sz="3200" b="1" u="sng" dirty="0" smtClean="0">
              <a:solidFill>
                <a:schemeClr val="bg2"/>
              </a:solidFill>
            </a:endParaRPr>
          </a:p>
          <a:p>
            <a:pPr marL="514350" indent="-514350">
              <a:spcBef>
                <a:spcPts val="0"/>
              </a:spcBef>
              <a:buNone/>
            </a:pPr>
            <a:endParaRPr lang="en-US" sz="3200" b="1" u="sng" dirty="0" smtClean="0">
              <a:solidFill>
                <a:schemeClr val="bg2"/>
              </a:solidFill>
            </a:endParaRPr>
          </a:p>
          <a:p>
            <a:pPr>
              <a:spcBef>
                <a:spcPts val="0"/>
              </a:spcBef>
              <a:buBlip>
                <a:blip r:embed="rId2"/>
              </a:buBlip>
            </a:pPr>
            <a:r>
              <a:rPr lang="en-US" sz="3200" dirty="0" smtClean="0">
                <a:solidFill>
                  <a:schemeClr val="bg2"/>
                </a:solidFill>
              </a:rPr>
              <a:t>on the list for OP, will be re-discussed this Thursday with Mirko (should happen during beam setup period), shouldn’t be a big problem!</a:t>
            </a:r>
            <a:endParaRPr lang="en-US" sz="3200" b="1" dirty="0" smtClean="0">
              <a:solidFill>
                <a:srgbClr val="8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202039-3293-4EC8-B5F1-A7127E526F50}" type="slidenum">
              <a:rPr lang="en-GB" smtClean="0"/>
              <a:pPr/>
              <a:t>7</a:t>
            </a:fld>
            <a:endParaRPr lang="en-GB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theme/theme1.xml><?xml version="1.0" encoding="utf-8"?>
<a:theme xmlns:a="http://schemas.openxmlformats.org/drawingml/2006/main" name="Chamonix-EHB">
  <a:themeElements>
    <a:clrScheme name="Pixel 13">
      <a:dk1>
        <a:srgbClr val="000000"/>
      </a:dk1>
      <a:lt1>
        <a:srgbClr val="FFFFFF"/>
      </a:lt1>
      <a:dk2>
        <a:srgbClr val="000000"/>
      </a:dk2>
      <a:lt2>
        <a:srgbClr val="00007D"/>
      </a:lt2>
      <a:accent1>
        <a:srgbClr val="9999FF"/>
      </a:accent1>
      <a:accent2>
        <a:srgbClr val="9999CC"/>
      </a:accent2>
      <a:accent3>
        <a:srgbClr val="FFFFFF"/>
      </a:accent3>
      <a:accent4>
        <a:srgbClr val="000000"/>
      </a:accent4>
      <a:accent5>
        <a:srgbClr val="CACAFF"/>
      </a:accent5>
      <a:accent6>
        <a:srgbClr val="8A8AB9"/>
      </a:accent6>
      <a:hlink>
        <a:srgbClr val="CC00CC"/>
      </a:hlink>
      <a:folHlink>
        <a:srgbClr val="CCCCE6"/>
      </a:folHlink>
    </a:clrScheme>
    <a:fontScheme name="Pixel">
      <a:majorFont>
        <a:latin typeface="Arial Unicode MS"/>
        <a:ea typeface=""/>
        <a:cs typeface=""/>
      </a:majorFont>
      <a:minorFont>
        <a:latin typeface="Arial Unicode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44450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44450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Pixel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3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CC00CC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14422</TotalTime>
  <Words>443</Words>
  <Application>Microsoft Office PowerPoint</Application>
  <PresentationFormat>On-screen Show (4:3)</PresentationFormat>
  <Paragraphs>58</Paragraphs>
  <Slides>7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Chamonix-EHB</vt:lpstr>
      <vt:lpstr>2011 LHC Energy/2012 Operation</vt:lpstr>
      <vt:lpstr>What We Promised To Do…</vt:lpstr>
      <vt:lpstr>To be kept in mind…</vt:lpstr>
      <vt:lpstr>Follow-Ups of Chamonix…</vt:lpstr>
      <vt:lpstr>Follow-Ups of Chamonix…</vt:lpstr>
      <vt:lpstr>Follow-Ups of Chamonix…</vt:lpstr>
      <vt:lpstr>Follow-Ups of Chamonix…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Board for IC Contract December 1st 2009  EN-STI-2009-279-IC   Markus Brugger</dc:title>
  <dc:creator>Markus Brugger</dc:creator>
  <cp:lastModifiedBy>Markus Brugger</cp:lastModifiedBy>
  <cp:revision>631</cp:revision>
  <dcterms:created xsi:type="dcterms:W3CDTF">2009-11-21T10:54:46Z</dcterms:created>
  <dcterms:modified xsi:type="dcterms:W3CDTF">2011-02-24T00:13:24Z</dcterms:modified>
</cp:coreProperties>
</file>