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embeddedFontLst>
    <p:embeddedFont>
      <p:font typeface="Gill Sans MT" pitchFamily="34" charset="0"/>
      <p:regular r:id="rId7"/>
      <p:bold r:id="rId8"/>
      <p:italic r:id="rId9"/>
      <p:boldItalic r:id="rId10"/>
    </p:embeddedFont>
    <p:embeddedFont>
      <p:font typeface="Bookman Old Style" pitchFamily="18" charset="0"/>
      <p:regular r:id="rId11"/>
      <p:bold r:id="rId12"/>
      <p:italic r:id="rId13"/>
      <p:boldItalic r:id="rId14"/>
    </p:embeddedFont>
    <p:embeddedFont>
      <p:font typeface="Calibri" pitchFamily="34" charset="0"/>
      <p:regular r:id="rId15"/>
      <p:bold r:id="rId16"/>
      <p:italic r:id="rId17"/>
      <p:boldItalic r:id="rId18"/>
    </p:embeddedFont>
    <p:embeddedFont>
      <p:font typeface="Wingdings 3" pitchFamily="18" charset="2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59" autoAdjust="0"/>
    <p:restoredTop sz="94660"/>
  </p:normalViewPr>
  <p:slideViewPr>
    <p:cSldViewPr>
      <p:cViewPr varScale="1">
        <p:scale>
          <a:sx n="101" d="100"/>
          <a:sy n="101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tableStyles" Target="tableStyle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887E7C-6A77-4AA0-AC49-2E8183B9530D}" type="datetimeFigureOut">
              <a:rPr lang="en-US" smtClean="0"/>
              <a:t>2/24/2011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EA75DA-7F15-4E26-A064-6634400A4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380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24th February 2011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GB" smtClean="0"/>
              <a:t>Report from the MCWG - 3rd R2E Project Meeting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24th February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Report from the MCWG - 3rd R2E Project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24th February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Report from the MCWG - 3rd R2E Project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24th February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Report from the MCWG - 3rd R2E Project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24th February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GB" smtClean="0"/>
              <a:t>Report from the MCWG - 3rd R2E Project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24th February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Report from the MCWG - 3rd R2E Project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24th February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Report from the MCWG - 3rd R2E Project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24th February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Report from the MCWG - 3rd R2E Project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24th February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Report from the MCWG - 3rd R2E Project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24th February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Report from the MCWG - 3rd R2E Project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24th February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Report from the MCWG - 3rd R2E Project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24th February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Report from the MCWG - 3rd R2E Project Meeting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categoryDisplay.py?categId=3171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jpeg"/><Relationship Id="rId7" Type="http://schemas.openxmlformats.org/officeDocument/2006/relationships/hyperlink" Target="http://indico.cern.ch/getFile.py/access?contribId=7&amp;resId=0&amp;materialId=slides&amp;confId=126601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hyperlink" Target="http://indico.cern.ch/getFile.py/access?contribId=1&amp;resId=0&amp;materialId=slides&amp;confId=126601" TargetMode="External"/><Relationship Id="rId4" Type="http://schemas.openxmlformats.org/officeDocument/2006/relationships/hyperlink" Target="http://indico.cern.ch/conferenceDisplay.py?confId=126601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3.jpeg"/><Relationship Id="rId7" Type="http://schemas.openxmlformats.org/officeDocument/2006/relationships/hyperlink" Target="http://indico.cern.ch/getFile.py/access?contribId=8&amp;resId=0&amp;materialId=slides&amp;confId=126601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hyperlink" Target="file:///\\cern.ch\dfs\Projects\R2E\Monitoring\BLM\BLM_2010_Integral_withWorries_mail27jan11_all.xlsx" TargetMode="External"/><Relationship Id="rId5" Type="http://schemas.openxmlformats.org/officeDocument/2006/relationships/hyperlink" Target="http://indico.cern.ch/getFile.py/access?contribId=4&amp;resId=0&amp;materialId=slides&amp;confId=126601" TargetMode="External"/><Relationship Id="rId4" Type="http://schemas.openxmlformats.org/officeDocument/2006/relationships/hyperlink" Target="http://indico.cern.ch/getFile.py/access?contribId=2&amp;resId=0&amp;materialId=slides&amp;confId=126601" TargetMode="External"/><Relationship Id="rId9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jpeg"/><Relationship Id="rId2" Type="http://schemas.openxmlformats.org/officeDocument/2006/relationships/hyperlink" Target="http://indico.cern.ch/getFile.py/access?contribId=5&amp;resId=0&amp;materialId=slides&amp;confId=126601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jpeg"/><Relationship Id="rId5" Type="http://schemas.openxmlformats.org/officeDocument/2006/relationships/image" Target="../media/image9.png"/><Relationship Id="rId4" Type="http://schemas.openxmlformats.org/officeDocument/2006/relationships/hyperlink" Target="http://indico.cern.ch/getFile.py/access?contribId=3&amp;resId=0&amp;materialId=slides&amp;confId=12660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Report from the MCWG, </a:t>
            </a: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/>
              <a:t>R2E Committee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M. Calviani for the MCWG (</a:t>
            </a:r>
            <a:r>
              <a:rPr lang="en-US" dirty="0">
                <a:hlinkClick r:id="rId2"/>
              </a:rPr>
              <a:t>link</a:t>
            </a:r>
            <a:r>
              <a:rPr lang="en-US" dirty="0"/>
              <a:t>), EN/STI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18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Update since the last R2E Project Meeting (</a:t>
            </a:r>
            <a:r>
              <a:rPr lang="en-US" dirty="0" smtClean="0"/>
              <a:t>1/3)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24th February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Report from the MCWG - 3rd R2E Project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8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63343" y="6419088"/>
            <a:ext cx="475057" cy="42191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57200" y="1295400"/>
            <a:ext cx="6248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/>
              <a:t> Info from the last 3</a:t>
            </a:r>
            <a:r>
              <a:rPr lang="en-US" baseline="30000" dirty="0"/>
              <a:t>rd</a:t>
            </a:r>
            <a:r>
              <a:rPr lang="en-US" dirty="0"/>
              <a:t> MCWG </a:t>
            </a:r>
            <a:r>
              <a:rPr lang="en-US" dirty="0" smtClean="0"/>
              <a:t>meeting (17</a:t>
            </a:r>
            <a:r>
              <a:rPr lang="en-US" baseline="30000" dirty="0" smtClean="0"/>
              <a:t>th</a:t>
            </a:r>
            <a:r>
              <a:rPr lang="en-US" dirty="0" smtClean="0"/>
              <a:t> February): 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indico.cern.ch/conferenceDisplay.py?confId=126601</a:t>
            </a:r>
            <a:endParaRPr lang="en-US" dirty="0" smtClean="0"/>
          </a:p>
        </p:txBody>
      </p:sp>
      <p:sp>
        <p:nvSpPr>
          <p:cNvPr id="2" name="Rectangle 1"/>
          <p:cNvSpPr/>
          <p:nvPr/>
        </p:nvSpPr>
        <p:spPr>
          <a:xfrm>
            <a:off x="457200" y="2133600"/>
            <a:ext cx="5105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b="1" dirty="0">
                <a:solidFill>
                  <a:srgbClr val="0070C0"/>
                </a:solidFill>
              </a:rPr>
              <a:t>Highlight from Chamonix 2011 operation</a:t>
            </a:r>
            <a:r>
              <a:rPr lang="en-GB" b="1" dirty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en-GB" dirty="0">
                <a:sym typeface="Wingdings" pitchFamily="2" charset="2"/>
              </a:rPr>
              <a:t>(</a:t>
            </a:r>
            <a:r>
              <a:rPr lang="en-GB" dirty="0">
                <a:sym typeface="Wingdings" pitchFamily="2" charset="2"/>
                <a:hlinkClick r:id="rId5"/>
              </a:rPr>
              <a:t>link</a:t>
            </a:r>
            <a:r>
              <a:rPr lang="en-GB" dirty="0" smtClean="0">
                <a:sym typeface="Wingdings" pitchFamily="2" charset="2"/>
              </a:rPr>
              <a:t>)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i="1" dirty="0"/>
              <a:t>75 ns operation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i="1" dirty="0"/>
              <a:t>Scrubbing at 50 ns after the 1</a:t>
            </a:r>
            <a:r>
              <a:rPr lang="en-US" i="1" baseline="30000" dirty="0"/>
              <a:t>st</a:t>
            </a:r>
            <a:r>
              <a:rPr lang="en-US" i="1" dirty="0"/>
              <a:t> TS end of March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i="1" dirty="0"/>
              <a:t>Beam-Gas issue in the ARC, QPS issue where firmware update has not been </a:t>
            </a:r>
            <a:r>
              <a:rPr lang="en-US" i="1" dirty="0" smtClean="0"/>
              <a:t>performed?</a:t>
            </a:r>
            <a:endParaRPr lang="en-GB" dirty="0" smtClean="0">
              <a:sym typeface="Wingdings" pitchFamily="2" charset="2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 cstate="print"/>
          <a:srcRect l="29524" t="19048" r="12857" b="11619"/>
          <a:stretch>
            <a:fillRect/>
          </a:stretch>
        </p:blipFill>
        <p:spPr bwMode="auto">
          <a:xfrm>
            <a:off x="5798420" y="2056532"/>
            <a:ext cx="3040780" cy="228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457200" y="4419600"/>
            <a:ext cx="4876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b="1" dirty="0">
                <a:solidFill>
                  <a:srgbClr val="0070C0"/>
                </a:solidFill>
              </a:rPr>
              <a:t>RadMon relocation campaign summary </a:t>
            </a:r>
            <a:r>
              <a:rPr lang="en-GB" dirty="0"/>
              <a:t>(</a:t>
            </a:r>
            <a:r>
              <a:rPr lang="en-GB" dirty="0">
                <a:hlinkClick r:id="rId7"/>
              </a:rPr>
              <a:t>link</a:t>
            </a:r>
            <a:r>
              <a:rPr lang="en-GB" dirty="0" smtClean="0"/>
              <a:t>)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i="1" dirty="0" smtClean="0"/>
              <a:t>Installation of new BatMons have been completed (triplets (UPS/UJ16, UPS/UJ56) + TDIs (RA87 + RA23) + UX15 + TOTEM)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i="1" dirty="0" smtClean="0"/>
              <a:t>“Standardization” of RadMon locations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420" y="4419600"/>
            <a:ext cx="3040780" cy="1817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455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Update since the last R2E Project Meeting </a:t>
            </a:r>
            <a:r>
              <a:rPr lang="en-US" dirty="0" smtClean="0"/>
              <a:t>(</a:t>
            </a:r>
            <a:r>
              <a:rPr lang="en-US" dirty="0" smtClean="0"/>
              <a:t>2/3)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24th February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Report from the MCWG - 3rd R2E Project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63343" y="6419088"/>
            <a:ext cx="475057" cy="42191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57199" y="1371600"/>
            <a:ext cx="81534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b="1" dirty="0">
                <a:solidFill>
                  <a:srgbClr val="0070C0"/>
                </a:solidFill>
              </a:rPr>
              <a:t>Summary of new extraction procedure for BLMs </a:t>
            </a:r>
            <a:r>
              <a:rPr lang="en-GB" dirty="0"/>
              <a:t>(</a:t>
            </a:r>
            <a:r>
              <a:rPr lang="en-GB" dirty="0">
                <a:hlinkClick r:id="rId4"/>
              </a:rPr>
              <a:t>link</a:t>
            </a:r>
            <a:r>
              <a:rPr lang="en-GB" dirty="0" smtClean="0"/>
              <a:t>)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i="1" dirty="0" smtClean="0"/>
              <a:t>Improved method for evaluating the offset (very important!), 1.5-5*10</a:t>
            </a:r>
            <a:r>
              <a:rPr lang="en-GB" i="1" baseline="30000" dirty="0" smtClean="0"/>
              <a:t>-7</a:t>
            </a:r>
            <a:r>
              <a:rPr lang="en-GB" i="1" dirty="0" smtClean="0"/>
              <a:t> Gy/s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i="1" dirty="0" smtClean="0"/>
              <a:t>New data with sanity checks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i="1" dirty="0" smtClean="0"/>
              <a:t>Cumulated dose over 1 hour now available on TIMBER </a:t>
            </a:r>
            <a:r>
              <a:rPr lang="en-GB" sz="1200" i="1" dirty="0" smtClean="0"/>
              <a:t>(</a:t>
            </a:r>
            <a:r>
              <a:rPr lang="en-US" sz="1200" i="1" dirty="0"/>
              <a:t>monitorName:DOSE_INT_HH</a:t>
            </a:r>
            <a:r>
              <a:rPr lang="en-GB" sz="1200" i="1" dirty="0" smtClean="0"/>
              <a:t>)</a:t>
            </a:r>
            <a:endParaRPr lang="en-GB" sz="1200" i="1" dirty="0"/>
          </a:p>
        </p:txBody>
      </p:sp>
      <p:sp>
        <p:nvSpPr>
          <p:cNvPr id="10" name="Rectangle 9"/>
          <p:cNvSpPr/>
          <p:nvPr/>
        </p:nvSpPr>
        <p:spPr>
          <a:xfrm>
            <a:off x="457198" y="2782669"/>
            <a:ext cx="81534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b="1" dirty="0">
                <a:solidFill>
                  <a:srgbClr val="0070C0"/>
                </a:solidFill>
              </a:rPr>
              <a:t>BLM cumulative doses and expected hadron fluences </a:t>
            </a:r>
            <a:r>
              <a:rPr lang="en-GB" dirty="0"/>
              <a:t>(</a:t>
            </a:r>
            <a:r>
              <a:rPr lang="en-GB" dirty="0">
                <a:hlinkClick r:id="rId5"/>
              </a:rPr>
              <a:t>link</a:t>
            </a:r>
            <a:r>
              <a:rPr lang="en-GB" dirty="0" smtClean="0"/>
              <a:t>)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i="1" dirty="0" smtClean="0"/>
              <a:t>Identification of highest loss locations, based on BLM cumulative dose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i="1" dirty="0" smtClean="0"/>
              <a:t>Using the RadMon/BLM ratio, HEH fluence estimated for locations where RadMons are not present (</a:t>
            </a:r>
            <a:r>
              <a:rPr lang="en-GB" i="1" dirty="0" smtClean="0">
                <a:hlinkClick r:id="rId6" action="ppaction://hlinkfile"/>
              </a:rPr>
              <a:t>link to table</a:t>
            </a:r>
            <a:r>
              <a:rPr lang="en-GB" i="1" dirty="0" smtClean="0"/>
              <a:t>)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i="1" dirty="0" smtClean="0"/>
              <a:t>Collimators + TANs are obvious location + hot-spots in cell 11 and certain cells of the ARC during ion operation</a:t>
            </a:r>
            <a:endParaRPr lang="en-GB" i="1" dirty="0"/>
          </a:p>
        </p:txBody>
      </p:sp>
      <p:sp>
        <p:nvSpPr>
          <p:cNvPr id="11" name="Rectangle 10"/>
          <p:cNvSpPr/>
          <p:nvPr/>
        </p:nvSpPr>
        <p:spPr>
          <a:xfrm>
            <a:off x="457197" y="5047565"/>
            <a:ext cx="37338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b="1" dirty="0">
                <a:solidFill>
                  <a:srgbClr val="0070C0"/>
                </a:solidFill>
              </a:rPr>
              <a:t>Summary of 2010 operation in terms of intensity/luminosity </a:t>
            </a:r>
            <a:r>
              <a:rPr lang="en-GB" dirty="0"/>
              <a:t>(</a:t>
            </a:r>
            <a:r>
              <a:rPr lang="en-GB" dirty="0">
                <a:hlinkClick r:id="rId7"/>
              </a:rPr>
              <a:t>link</a:t>
            </a:r>
            <a:r>
              <a:rPr lang="en-GB" dirty="0"/>
              <a:t>)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401" y="4832359"/>
            <a:ext cx="2143125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832358"/>
            <a:ext cx="214312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988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Update since the last R2E Project Meeting </a:t>
            </a:r>
            <a:r>
              <a:rPr lang="en-US" dirty="0" smtClean="0"/>
              <a:t>(3/3</a:t>
            </a:r>
            <a:r>
              <a:rPr lang="en-US" dirty="0"/>
              <a:t>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24th February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Report from the MCWG - 3rd R2E Project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1258669"/>
            <a:ext cx="6667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b="1" dirty="0">
                <a:solidFill>
                  <a:srgbClr val="0070C0"/>
                </a:solidFill>
              </a:rPr>
              <a:t>Updates on the TLD-extracted R </a:t>
            </a:r>
            <a:r>
              <a:rPr lang="en-GB" b="1" dirty="0" smtClean="0">
                <a:solidFill>
                  <a:srgbClr val="0070C0"/>
                </a:solidFill>
              </a:rPr>
              <a:t>values and comparison with FLUKA simulations for selected areas </a:t>
            </a:r>
            <a:r>
              <a:rPr lang="en-GB" dirty="0"/>
              <a:t>(</a:t>
            </a:r>
            <a:r>
              <a:rPr lang="en-GB" dirty="0">
                <a:hlinkClick r:id="rId2"/>
              </a:rPr>
              <a:t>link</a:t>
            </a:r>
            <a:r>
              <a:rPr lang="en-GB" dirty="0"/>
              <a:t>)</a:t>
            </a:r>
          </a:p>
        </p:txBody>
      </p:sp>
      <p:pic>
        <p:nvPicPr>
          <p:cNvPr id="8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988485"/>
            <a:ext cx="4343400" cy="212631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486400" y="2286000"/>
            <a:ext cx="3276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600" i="1" dirty="0"/>
              <a:t>UJ56 tunnel scoring volumes are large </a:t>
            </a:r>
            <a:r>
              <a:rPr lang="en-US" sz="1600" i="1" dirty="0" smtClean="0"/>
              <a:t>(extending </a:t>
            </a:r>
            <a:r>
              <a:rPr lang="en-US" sz="1600" i="1" dirty="0"/>
              <a:t>meters along UJ56 wall)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600" i="1" dirty="0"/>
              <a:t>UJ76 / RR77 / UX85 scoring volumes are small and localized (</a:t>
            </a:r>
            <a:r>
              <a:rPr lang="en-US" sz="1600" i="1" dirty="0" smtClean="0"/>
              <a:t>40x40x40 cm)</a:t>
            </a:r>
            <a:endParaRPr lang="en-US" sz="1600" i="1" dirty="0"/>
          </a:p>
        </p:txBody>
      </p:sp>
      <p:sp>
        <p:nvSpPr>
          <p:cNvPr id="10" name="Rectangle 9"/>
          <p:cNvSpPr/>
          <p:nvPr/>
        </p:nvSpPr>
        <p:spPr>
          <a:xfrm>
            <a:off x="228600" y="4267200"/>
            <a:ext cx="533399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b="1" dirty="0">
                <a:solidFill>
                  <a:srgbClr val="0070C0"/>
                </a:solidFill>
              </a:rPr>
              <a:t>Updates on P1 simulations </a:t>
            </a:r>
            <a:r>
              <a:rPr lang="en-GB" dirty="0"/>
              <a:t>(</a:t>
            </a:r>
            <a:r>
              <a:rPr lang="en-GB" dirty="0">
                <a:hlinkClick r:id="rId4"/>
              </a:rPr>
              <a:t>link</a:t>
            </a:r>
            <a:r>
              <a:rPr lang="en-GB" dirty="0" smtClean="0"/>
              <a:t>)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i="1" dirty="0" smtClean="0"/>
              <a:t>Implementation of the RadMons/PMI/PAT for P1R tunnel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i="1" dirty="0" smtClean="0"/>
              <a:t>Application benchmark on 1RM03S, good agreement (within 5-10%) between RadMon SEU  readings and FLUKA expected HEH fluence</a:t>
            </a:r>
            <a:endParaRPr lang="en-GB" i="1" dirty="0"/>
          </a:p>
        </p:txBody>
      </p:sp>
      <p:sp>
        <p:nvSpPr>
          <p:cNvPr id="11" name="Rectangle 10"/>
          <p:cNvSpPr/>
          <p:nvPr/>
        </p:nvSpPr>
        <p:spPr>
          <a:xfrm>
            <a:off x="4648200" y="2286000"/>
            <a:ext cx="381000" cy="1752600"/>
          </a:xfrm>
          <a:prstGeom prst="rect">
            <a:avLst/>
          </a:pr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136796"/>
            <a:ext cx="3377594" cy="202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0" y="6382512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EN-STI-LOG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963343" y="6419088"/>
            <a:ext cx="475057" cy="42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0475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698</TotalTime>
  <Words>370</Words>
  <Application>Microsoft Office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Gill Sans MT</vt:lpstr>
      <vt:lpstr>Wingdings</vt:lpstr>
      <vt:lpstr>Bookman Old Style</vt:lpstr>
      <vt:lpstr>Calibri</vt:lpstr>
      <vt:lpstr>Wingdings 3</vt:lpstr>
      <vt:lpstr>Origin</vt:lpstr>
      <vt:lpstr>Report from the MCWG, 3rd R2E Committee Meeting</vt:lpstr>
      <vt:lpstr>Update since the last R2E Project Meeting (1/3)</vt:lpstr>
      <vt:lpstr>Update since the last R2E Project Meeting (2/3)</vt:lpstr>
      <vt:lpstr>Update since the last R2E Project Meeting (3/3)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from the MCWG, 3rd R2E Committee Meeting</dc:title>
  <dc:creator>Marco Calviani</dc:creator>
  <cp:lastModifiedBy>calviani</cp:lastModifiedBy>
  <cp:revision>46</cp:revision>
  <dcterms:created xsi:type="dcterms:W3CDTF">2006-08-16T00:00:00Z</dcterms:created>
  <dcterms:modified xsi:type="dcterms:W3CDTF">2011-02-24T09:24:16Z</dcterms:modified>
</cp:coreProperties>
</file>